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5"/>
  </p:notesMasterIdLst>
  <p:sldIdLst>
    <p:sldId id="52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417" r:id="rId134"/>
    <p:sldId id="442" r:id="rId135"/>
    <p:sldId id="418" r:id="rId136"/>
    <p:sldId id="419" r:id="rId137"/>
    <p:sldId id="443" r:id="rId138"/>
    <p:sldId id="420" r:id="rId139"/>
    <p:sldId id="421" r:id="rId140"/>
    <p:sldId id="422" r:id="rId141"/>
    <p:sldId id="423" r:id="rId142"/>
    <p:sldId id="424" r:id="rId143"/>
    <p:sldId id="444" r:id="rId144"/>
    <p:sldId id="425" r:id="rId145"/>
    <p:sldId id="445" r:id="rId146"/>
    <p:sldId id="427" r:id="rId147"/>
    <p:sldId id="430" r:id="rId148"/>
    <p:sldId id="431" r:id="rId149"/>
    <p:sldId id="433" r:id="rId150"/>
    <p:sldId id="434" r:id="rId151"/>
    <p:sldId id="435" r:id="rId152"/>
    <p:sldId id="436" r:id="rId153"/>
    <p:sldId id="437" r:id="rId154"/>
    <p:sldId id="438" r:id="rId155"/>
    <p:sldId id="439" r:id="rId156"/>
    <p:sldId id="440" r:id="rId157"/>
    <p:sldId id="446" r:id="rId158"/>
    <p:sldId id="447" r:id="rId159"/>
    <p:sldId id="448" r:id="rId160"/>
    <p:sldId id="449" r:id="rId161"/>
    <p:sldId id="450" r:id="rId162"/>
    <p:sldId id="550" r:id="rId163"/>
    <p:sldId id="451" r:id="rId164"/>
    <p:sldId id="452" r:id="rId165"/>
    <p:sldId id="549" r:id="rId166"/>
    <p:sldId id="551" r:id="rId167"/>
    <p:sldId id="552" r:id="rId168"/>
    <p:sldId id="553" r:id="rId169"/>
    <p:sldId id="554" r:id="rId170"/>
    <p:sldId id="555" r:id="rId171"/>
    <p:sldId id="556" r:id="rId172"/>
    <p:sldId id="453" r:id="rId173"/>
    <p:sldId id="454" r:id="rId174"/>
    <p:sldId id="557" r:id="rId175"/>
    <p:sldId id="456" r:id="rId176"/>
    <p:sldId id="457" r:id="rId177"/>
    <p:sldId id="459" r:id="rId178"/>
    <p:sldId id="460" r:id="rId179"/>
    <p:sldId id="461" r:id="rId180"/>
    <p:sldId id="462" r:id="rId181"/>
    <p:sldId id="463" r:id="rId182"/>
    <p:sldId id="465" r:id="rId183"/>
    <p:sldId id="466" r:id="rId184"/>
    <p:sldId id="478" r:id="rId185"/>
    <p:sldId id="469" r:id="rId186"/>
    <p:sldId id="470" r:id="rId187"/>
    <p:sldId id="479" r:id="rId188"/>
    <p:sldId id="473" r:id="rId189"/>
    <p:sldId id="474" r:id="rId190"/>
    <p:sldId id="395" r:id="rId191"/>
    <p:sldId id="527" r:id="rId192"/>
    <p:sldId id="528" r:id="rId193"/>
    <p:sldId id="529" r:id="rId194"/>
    <p:sldId id="530" r:id="rId195"/>
    <p:sldId id="532" r:id="rId196"/>
    <p:sldId id="533" r:id="rId197"/>
    <p:sldId id="534" r:id="rId198"/>
    <p:sldId id="535" r:id="rId199"/>
    <p:sldId id="536" r:id="rId200"/>
    <p:sldId id="537" r:id="rId201"/>
    <p:sldId id="538" r:id="rId202"/>
    <p:sldId id="548" r:id="rId203"/>
    <p:sldId id="539" r:id="rId204"/>
    <p:sldId id="540" r:id="rId205"/>
    <p:sldId id="541" r:id="rId206"/>
    <p:sldId id="542" r:id="rId207"/>
    <p:sldId id="543" r:id="rId208"/>
    <p:sldId id="544" r:id="rId209"/>
    <p:sldId id="545" r:id="rId210"/>
    <p:sldId id="546" r:id="rId211"/>
    <p:sldId id="547" r:id="rId212"/>
    <p:sldId id="531" r:id="rId213"/>
    <p:sldId id="558" r:id="rId214"/>
    <p:sldId id="559" r:id="rId215"/>
    <p:sldId id="560" r:id="rId216"/>
    <p:sldId id="561" r:id="rId217"/>
    <p:sldId id="562" r:id="rId218"/>
    <p:sldId id="563" r:id="rId219"/>
    <p:sldId id="564" r:id="rId220"/>
    <p:sldId id="565" r:id="rId221"/>
    <p:sldId id="566" r:id="rId222"/>
    <p:sldId id="567" r:id="rId223"/>
    <p:sldId id="568" r:id="rId224"/>
    <p:sldId id="569" r:id="rId225"/>
    <p:sldId id="570" r:id="rId226"/>
    <p:sldId id="571" r:id="rId227"/>
    <p:sldId id="572" r:id="rId228"/>
    <p:sldId id="480" r:id="rId229"/>
    <p:sldId id="481" r:id="rId230"/>
    <p:sldId id="482"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 id="495" r:id="rId244"/>
    <p:sldId id="496" r:id="rId245"/>
    <p:sldId id="497" r:id="rId246"/>
    <p:sldId id="498" r:id="rId247"/>
    <p:sldId id="499" r:id="rId248"/>
    <p:sldId id="500" r:id="rId249"/>
    <p:sldId id="501" r:id="rId250"/>
    <p:sldId id="502" r:id="rId251"/>
    <p:sldId id="503" r:id="rId252"/>
    <p:sldId id="504" r:id="rId253"/>
    <p:sldId id="505" r:id="rId254"/>
    <p:sldId id="506" r:id="rId255"/>
    <p:sldId id="507" r:id="rId256"/>
    <p:sldId id="508" r:id="rId257"/>
    <p:sldId id="509" r:id="rId258"/>
    <p:sldId id="510" r:id="rId259"/>
    <p:sldId id="511" r:id="rId260"/>
    <p:sldId id="512" r:id="rId261"/>
    <p:sldId id="513" r:id="rId262"/>
    <p:sldId id="514" r:id="rId263"/>
    <p:sldId id="515" r:id="rId264"/>
    <p:sldId id="516" r:id="rId265"/>
    <p:sldId id="517" r:id="rId266"/>
    <p:sldId id="518" r:id="rId267"/>
    <p:sldId id="519" r:id="rId268"/>
    <p:sldId id="520" r:id="rId269"/>
    <p:sldId id="521" r:id="rId270"/>
    <p:sldId id="522" r:id="rId271"/>
    <p:sldId id="523" r:id="rId272"/>
    <p:sldId id="524" r:id="rId273"/>
    <p:sldId id="525" r:id="rId2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autoAdjust="0"/>
  </p:normalViewPr>
  <p:slideViewPr>
    <p:cSldViewPr>
      <p:cViewPr>
        <p:scale>
          <a:sx n="80" d="100"/>
          <a:sy n="80" d="100"/>
        </p:scale>
        <p:origin x="-1074" y="-54"/>
      </p:cViewPr>
      <p:guideLst>
        <p:guide orient="horz" pos="2160"/>
        <p:guide pos="2880"/>
      </p:guideLst>
    </p:cSldViewPr>
  </p:slideViewPr>
  <p:outlineViewPr>
    <p:cViewPr>
      <p:scale>
        <a:sx n="33" d="100"/>
        <a:sy n="33" d="100"/>
      </p:scale>
      <p:origin x="90" y="166134"/>
    </p:cViewPr>
  </p:outlineViewPr>
  <p:notesTextViewPr>
    <p:cViewPr>
      <p:scale>
        <a:sx n="100" d="100"/>
        <a:sy n="100" d="100"/>
      </p:scale>
      <p:origin x="0" y="0"/>
    </p:cViewPr>
  </p:notesTextViewPr>
  <p:sorterViewPr>
    <p:cViewPr>
      <p:scale>
        <a:sx n="66" d="100"/>
        <a:sy n="66" d="100"/>
      </p:scale>
      <p:origin x="0" y="1365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969724-6E00-470C-A361-5F623F60D227}" type="datetimeFigureOut">
              <a:rPr lang="en-US" smtClean="0"/>
              <a:pPr/>
              <a:t>3/24/2014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EC898-3545-4F62-B028-6A548362BC1E}" type="slidenum">
              <a:rPr lang="en-US" smtClean="0"/>
              <a:pPr/>
              <a:t>‹#›</a:t>
            </a:fld>
            <a:endParaRPr lang="en-US"/>
          </a:p>
        </p:txBody>
      </p:sp>
    </p:spTree>
    <p:extLst>
      <p:ext uri="{BB962C8B-B14F-4D97-AF65-F5344CB8AC3E}">
        <p14:creationId xmlns:p14="http://schemas.microsoft.com/office/powerpoint/2010/main" val="309041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image" Target="../media/image59.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96.xml"/><Relationship Id="rId1" Type="http://schemas.openxmlformats.org/officeDocument/2006/relationships/notesMaster" Target="../notesMasters/notesMaster1.xml"/><Relationship Id="rId4" Type="http://schemas.openxmlformats.org/officeDocument/2006/relationships/image" Target="../media/image18.png"/></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100.xml"/><Relationship Id="rId1" Type="http://schemas.openxmlformats.org/officeDocument/2006/relationships/notesMaster" Target="../notesMasters/notesMaster1.xml"/><Relationship Id="rId4" Type="http://schemas.openxmlformats.org/officeDocument/2006/relationships/image" Target="../media/image29.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103.xml"/><Relationship Id="rId1" Type="http://schemas.openxmlformats.org/officeDocument/2006/relationships/notesMaster" Target="../notesMasters/notesMaster1.xml"/><Relationship Id="rId4" Type="http://schemas.openxmlformats.org/officeDocument/2006/relationships/image" Target="../media/image40.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smtClean="0"/>
              <a:t>Cartesian Products</a:t>
            </a:r>
          </a:p>
          <a:p>
            <a:pPr lvl="1"/>
            <a:r>
              <a:rPr lang="en-US" smtClean="0"/>
              <a:t>When a join condition is invalid or omitted completely, the result is a </a:t>
            </a:r>
            <a:r>
              <a:rPr lang="en-US" i="1" smtClean="0"/>
              <a:t>Cartesian product,</a:t>
            </a:r>
            <a:r>
              <a:rPr lang="en-US" smtClean="0"/>
              <a:t> in which all combinations of rows are displayed. All rows in the first table are joined to all rows in the second table.</a:t>
            </a:r>
          </a:p>
          <a:p>
            <a:pPr lvl="1"/>
            <a:r>
              <a:rPr lang="en-US" smtClean="0"/>
              <a:t>A </a:t>
            </a:r>
            <a:r>
              <a:rPr lang="en-US" smtClean="0">
                <a:solidFill>
                  <a:srgbClr val="FC0128"/>
                </a:solidFill>
              </a:rPr>
              <a:t>Cartesian product </a:t>
            </a:r>
            <a:r>
              <a:rPr lang="en-US" smtClean="0"/>
              <a:t>tends to generate a large number of rows, and the result is rarely useful. You should always include a valid join condition in a </a:t>
            </a:r>
            <a:r>
              <a:rPr lang="en-US" smtClean="0">
                <a:latin typeface="Courier New" pitchFamily="49" charset="0"/>
              </a:rPr>
              <a:t>WHERE</a:t>
            </a:r>
            <a:r>
              <a:rPr lang="en-US" smtClean="0"/>
              <a:t> clause, unless you have a specific need to combine all rows from all tables.</a:t>
            </a:r>
          </a:p>
          <a:p>
            <a:pPr lvl="1"/>
            <a:r>
              <a:rPr lang="en-US" smtClean="0"/>
              <a:t>Cartesian products are useful for some tests when you need to generate a large number of rows to simulate a reasonable amount of data. </a:t>
            </a:r>
          </a:p>
          <a:p>
            <a:endParaRPr lang="en-US" b="0" smtClean="0">
              <a:latin typeface="Times New Roman" charset="0"/>
            </a:endParaRP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pPr>
              <a:tabLst/>
            </a:pPr>
            <a:r>
              <a:rPr lang="en-US" smtClean="0"/>
              <a:t>Using Outer Joins to Return Records with No Direct Match</a:t>
            </a:r>
          </a:p>
          <a:p>
            <a:pPr lvl="1">
              <a:tabLst/>
            </a:pPr>
            <a:r>
              <a:rPr lang="en-US" smtClean="0"/>
              <a:t>The missing rows can be returned if an </a:t>
            </a:r>
            <a:r>
              <a:rPr lang="en-US" i="1" smtClean="0">
                <a:solidFill>
                  <a:srgbClr val="FC0128"/>
                </a:solidFill>
              </a:rPr>
              <a:t>outer join</a:t>
            </a:r>
            <a:r>
              <a:rPr lang="en-US" smtClean="0"/>
              <a:t> operator is used in the join condition. The operator is a plus sign enclosed in parentheses (+), and it is </a:t>
            </a:r>
            <a:r>
              <a:rPr lang="en-US" i="1" smtClean="0"/>
              <a:t>placed on the </a:t>
            </a:r>
            <a:r>
              <a:rPr lang="en-US" smtClean="0"/>
              <a:t>“</a:t>
            </a:r>
            <a:r>
              <a:rPr lang="en-US" i="1" smtClean="0"/>
              <a:t>side</a:t>
            </a:r>
            <a:r>
              <a:rPr lang="en-US" smtClean="0"/>
              <a:t>” </a:t>
            </a:r>
            <a:r>
              <a:rPr lang="en-US" i="1" smtClean="0"/>
              <a:t>of the join that is deficient in information</a:t>
            </a:r>
            <a:r>
              <a:rPr lang="en-US" smtClean="0"/>
              <a:t>. This operator has the effect of creating one or more null rows, to which one or more rows from the nondeficient table can be joined.</a:t>
            </a:r>
          </a:p>
          <a:p>
            <a:pPr lvl="1">
              <a:tabLst/>
            </a:pPr>
            <a:r>
              <a:rPr lang="en-US" smtClean="0"/>
              <a:t>In the syntax:</a:t>
            </a:r>
          </a:p>
          <a:p>
            <a:pPr lvl="1">
              <a:spcBef>
                <a:spcPct val="20000"/>
              </a:spcBef>
              <a:tabLst/>
            </a:pPr>
            <a:r>
              <a:rPr lang="en-US" smtClean="0">
                <a:latin typeface="Times" pitchFamily="18" charset="0"/>
              </a:rPr>
              <a:t>	</a:t>
            </a:r>
            <a:r>
              <a:rPr lang="en-US" i="1" smtClean="0">
                <a:latin typeface="Courier New" pitchFamily="49" charset="0"/>
              </a:rPr>
              <a:t>table1.column =</a:t>
            </a:r>
            <a:r>
              <a:rPr lang="en-US" smtClean="0">
                <a:latin typeface="Times" pitchFamily="18" charset="0"/>
              </a:rPr>
              <a:t>	is the condition that joins (or relates) the tables together. 		</a:t>
            </a:r>
          </a:p>
          <a:p>
            <a:pPr lvl="1">
              <a:spcBef>
                <a:spcPct val="20000"/>
              </a:spcBef>
              <a:tabLst/>
            </a:pPr>
            <a:r>
              <a:rPr lang="en-US" smtClean="0">
                <a:latin typeface="Times" pitchFamily="18" charset="0"/>
              </a:rPr>
              <a:t>	</a:t>
            </a:r>
            <a:r>
              <a:rPr lang="en-US" i="1" smtClean="0">
                <a:latin typeface="Courier New" pitchFamily="49" charset="0"/>
              </a:rPr>
              <a:t>table2.column</a:t>
            </a:r>
            <a:r>
              <a:rPr lang="en-US" smtClean="0">
                <a:latin typeface="Courier New" pitchFamily="49" charset="0"/>
              </a:rPr>
              <a:t> (+)</a:t>
            </a:r>
            <a:r>
              <a:rPr lang="en-US" smtClean="0">
                <a:latin typeface="Times" pitchFamily="18" charset="0"/>
              </a:rPr>
              <a:t>	is the outer join symbol, which can be placed on either side of the</a:t>
            </a:r>
            <a:br>
              <a:rPr lang="en-US" smtClean="0">
                <a:latin typeface="Times" pitchFamily="18" charset="0"/>
              </a:rPr>
            </a:br>
            <a:r>
              <a:rPr lang="en-US" smtClean="0">
                <a:latin typeface="Times" pitchFamily="18" charset="0"/>
              </a:rPr>
              <a:t>					</a:t>
            </a:r>
            <a:r>
              <a:rPr lang="en-US" smtClean="0">
                <a:latin typeface="Courier New" pitchFamily="49" charset="0"/>
              </a:rPr>
              <a:t>WHERE</a:t>
            </a:r>
            <a:r>
              <a:rPr lang="en-US" smtClean="0">
                <a:latin typeface="Times" pitchFamily="18" charset="0"/>
              </a:rPr>
              <a:t> clause condition, but not on both sides. (Place the outer</a:t>
            </a:r>
            <a:br>
              <a:rPr lang="en-US" smtClean="0">
                <a:latin typeface="Times" pitchFamily="18" charset="0"/>
              </a:rPr>
            </a:br>
            <a:r>
              <a:rPr lang="en-US" smtClean="0">
                <a:latin typeface="Times" pitchFamily="18" charset="0"/>
              </a:rPr>
              <a:t>					join symbol following the name of the column in the table without 					the matching rows.)</a:t>
            </a:r>
          </a:p>
          <a:p>
            <a:pPr lvl="1">
              <a:tabLst/>
            </a:pPr>
            <a:endParaRPr lang="en-US" smtClean="0"/>
          </a:p>
          <a:p>
            <a:pPr lvl="1">
              <a:tabLst/>
            </a:pPr>
            <a:endParaRPr lang="en-US" smtClean="0"/>
          </a:p>
          <a:p>
            <a:pPr lvl="1">
              <a:tabLst/>
            </a:pPr>
            <a:endParaRPr lang="en-US" smtClean="0"/>
          </a:p>
          <a:p>
            <a:pPr lvl="1">
              <a:tabLst/>
            </a:pPr>
            <a:endParaRPr lang="en-US" smtClean="0"/>
          </a:p>
          <a:p>
            <a:pPr>
              <a:tabLst/>
            </a:pPr>
            <a:r>
              <a:rPr lang="en-US" smtClean="0">
                <a:solidFill>
                  <a:srgbClr val="0000FF"/>
                </a:solidFill>
              </a:rPr>
              <a:t>Instructor Note</a:t>
            </a:r>
          </a:p>
          <a:p>
            <a:pPr lvl="1">
              <a:tabLst/>
            </a:pPr>
            <a:r>
              <a:rPr lang="en-US" smtClean="0">
                <a:solidFill>
                  <a:srgbClr val="0000FF"/>
                </a:solidFill>
              </a:rPr>
              <a:t>Demo: </a:t>
            </a:r>
            <a:r>
              <a:rPr lang="en-US" smtClean="0">
                <a:solidFill>
                  <a:srgbClr val="0000FF"/>
                </a:solidFill>
                <a:latin typeface="Courier New" pitchFamily="49" charset="0"/>
              </a:rPr>
              <a:t>4_ejoin.sql</a:t>
            </a:r>
          </a:p>
          <a:p>
            <a:pPr lvl="1">
              <a:tabLst/>
            </a:pPr>
            <a:r>
              <a:rPr lang="en-US" smtClean="0">
                <a:solidFill>
                  <a:srgbClr val="0000FF"/>
                </a:solidFill>
              </a:rPr>
              <a:t>Purpose: To illustrate an equijoin leading to an outer join.</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1438" y="-1588"/>
            <a:ext cx="2976562" cy="460376"/>
          </a:xfrm>
          <a:prstGeom prst="rect">
            <a:avLst/>
          </a:prstGeom>
          <a:noFill/>
          <a:ln w="9525">
            <a:noFill/>
            <a:miter lim="800000"/>
            <a:headEnd/>
            <a:tailEnd/>
          </a:ln>
        </p:spPr>
        <p:txBody>
          <a:bodyPr wrap="none" lIns="91435" tIns="45718" rIns="91435" bIns="45718" anchor="ctr"/>
          <a:lstStyle/>
          <a:p>
            <a:endParaRPr lang="en-US"/>
          </a:p>
        </p:txBody>
      </p:sp>
      <p:sp>
        <p:nvSpPr>
          <p:cNvPr id="47107" name="Rectangle 3"/>
          <p:cNvSpPr>
            <a:spLocks noChangeArrowheads="1"/>
          </p:cNvSpPr>
          <p:nvPr/>
        </p:nvSpPr>
        <p:spPr bwMode="auto">
          <a:xfrm>
            <a:off x="-1587" y="-1588"/>
            <a:ext cx="2973388" cy="460376"/>
          </a:xfrm>
          <a:prstGeom prst="rect">
            <a:avLst/>
          </a:prstGeom>
          <a:noFill/>
          <a:ln w="9525">
            <a:noFill/>
            <a:miter lim="800000"/>
            <a:headEnd/>
            <a:tailEnd/>
          </a:ln>
        </p:spPr>
        <p:txBody>
          <a:bodyPr wrap="none" lIns="91435" tIns="45718" rIns="91435" bIns="45718" anchor="ctr"/>
          <a:lstStyle/>
          <a:p>
            <a:endParaRPr lang="en-US"/>
          </a:p>
        </p:txBody>
      </p:sp>
      <p:sp>
        <p:nvSpPr>
          <p:cNvPr id="47108" name="Rectangle 4"/>
          <p:cNvSpPr>
            <a:spLocks noGrp="1" noChangeArrowheads="1"/>
          </p:cNvSpPr>
          <p:nvPr>
            <p:ph type="body" idx="1"/>
          </p:nvPr>
        </p:nvSpPr>
        <p:spPr>
          <a:noFill/>
          <a:ln/>
        </p:spPr>
        <p:txBody>
          <a:bodyPr/>
          <a:lstStyle/>
          <a:p>
            <a:pPr>
              <a:tabLst/>
            </a:pPr>
            <a:r>
              <a:rPr lang="en-US" smtClean="0"/>
              <a:t>Using Outer Joins to Return Records with No Direct Match (continued)</a:t>
            </a:r>
          </a:p>
          <a:p>
            <a:pPr lvl="1">
              <a:tabLst/>
            </a:pPr>
            <a:r>
              <a:rPr lang="en-US" smtClean="0"/>
              <a:t>The slide example displays employee last names, department ID’s and department names. The Contracting department does not have any employees.  The empty value is shown in the output shown.</a:t>
            </a:r>
          </a:p>
          <a:p>
            <a:pPr>
              <a:tabLst/>
            </a:pPr>
            <a:r>
              <a:rPr lang="en-US" smtClean="0"/>
              <a:t>Outer Join Restrictions</a:t>
            </a:r>
          </a:p>
          <a:p>
            <a:pPr lvl="2">
              <a:tabLst/>
            </a:pPr>
            <a:r>
              <a:rPr lang="en-US" smtClean="0"/>
              <a:t>The </a:t>
            </a:r>
            <a:r>
              <a:rPr lang="en-US" smtClean="0">
                <a:solidFill>
                  <a:srgbClr val="FC0128"/>
                </a:solidFill>
              </a:rPr>
              <a:t>outer join</a:t>
            </a:r>
            <a:r>
              <a:rPr lang="en-US" smtClean="0"/>
              <a:t> operator can appear on only </a:t>
            </a:r>
            <a:r>
              <a:rPr lang="en-US" i="1" smtClean="0"/>
              <a:t>one</a:t>
            </a:r>
            <a:r>
              <a:rPr lang="en-US" smtClean="0"/>
              <a:t> side of the expression—the side that has information missing. It returns those rows from one table that have no direct match in the other table.</a:t>
            </a:r>
          </a:p>
          <a:p>
            <a:pPr lvl="2">
              <a:tabLst/>
            </a:pPr>
            <a:r>
              <a:rPr lang="en-US" smtClean="0"/>
              <a:t>A condition involving an outer join cannot use the </a:t>
            </a:r>
            <a:r>
              <a:rPr lang="en-US" smtClean="0">
                <a:latin typeface="Courier New" pitchFamily="49" charset="0"/>
              </a:rPr>
              <a:t>IN</a:t>
            </a:r>
            <a:r>
              <a:rPr lang="en-US" smtClean="0"/>
              <a:t> operator or be linked to another condition by the </a:t>
            </a:r>
            <a:r>
              <a:rPr lang="en-US" smtClean="0">
                <a:latin typeface="Courier New" pitchFamily="49" charset="0"/>
              </a:rPr>
              <a:t>OR</a:t>
            </a:r>
            <a:r>
              <a:rPr lang="en-US" smtClean="0"/>
              <a:t> operator.</a:t>
            </a:r>
          </a:p>
          <a:p>
            <a:pPr lvl="2">
              <a:buFontTx/>
              <a:buNone/>
              <a:tabLst/>
            </a:pPr>
            <a:endParaRPr lang="en-US" smtClean="0"/>
          </a:p>
          <a:p>
            <a:pPr lvl="2">
              <a:buFontTx/>
              <a:buNone/>
              <a:tabLst/>
            </a:pPr>
            <a:endParaRPr lang="en-US" smtClean="0"/>
          </a:p>
          <a:p>
            <a:pPr lvl="2">
              <a:buFontTx/>
              <a:buNone/>
              <a:tabLst/>
            </a:pPr>
            <a:endParaRPr lang="en-US" smtClean="0"/>
          </a:p>
          <a:p>
            <a:pPr>
              <a:tabLst/>
            </a:pPr>
            <a:r>
              <a:rPr lang="en-US" smtClean="0">
                <a:solidFill>
                  <a:srgbClr val="0000FF"/>
                </a:solidFill>
              </a:rPr>
              <a:t>Instructor Note</a:t>
            </a:r>
          </a:p>
          <a:p>
            <a:pPr lvl="1">
              <a:tabLst/>
            </a:pPr>
            <a:r>
              <a:rPr lang="en-US" smtClean="0">
                <a:solidFill>
                  <a:srgbClr val="0000FF"/>
                </a:solidFill>
              </a:rPr>
              <a:t>The </a:t>
            </a:r>
            <a:r>
              <a:rPr lang="en-US" smtClean="0">
                <a:solidFill>
                  <a:srgbClr val="0000FF"/>
                </a:solidFill>
                <a:latin typeface="Courier New" pitchFamily="49" charset="0"/>
              </a:rPr>
              <a:t>UNION</a:t>
            </a:r>
            <a:r>
              <a:rPr lang="en-US" smtClean="0">
                <a:solidFill>
                  <a:srgbClr val="0000FF"/>
                </a:solidFill>
              </a:rPr>
              <a:t> operator works around the issue of being able to use an outer join operator on one side of the expression. The ANSI full outer join also allows you to have an outer join on both sides of the expression. It is discussed later in this lesson.</a:t>
            </a:r>
          </a:p>
          <a:p>
            <a:pPr lvl="1">
              <a:tabLst/>
            </a:pPr>
            <a:r>
              <a:rPr lang="en-US" smtClean="0">
                <a:solidFill>
                  <a:srgbClr val="0000FF"/>
                </a:solidFill>
              </a:rPr>
              <a:t>Demo: </a:t>
            </a:r>
            <a:r>
              <a:rPr lang="en-US" smtClean="0">
                <a:solidFill>
                  <a:srgbClr val="0000FF"/>
                </a:solidFill>
                <a:latin typeface="Courier New" pitchFamily="49" charset="0"/>
              </a:rPr>
              <a:t>4_ojoin.sql</a:t>
            </a:r>
          </a:p>
          <a:p>
            <a:pPr lvl="1">
              <a:tabLst/>
            </a:pPr>
            <a:r>
              <a:rPr lang="en-US" smtClean="0">
                <a:solidFill>
                  <a:srgbClr val="0000FF"/>
                </a:solidFill>
              </a:rPr>
              <a:t>Purpose: To illustrate an outer join.</a:t>
            </a:r>
          </a:p>
        </p:txBody>
      </p:sp>
      <p:sp>
        <p:nvSpPr>
          <p:cNvPr id="47109" name="Rectangle 5"/>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1438" y="-1588"/>
            <a:ext cx="2976562" cy="460376"/>
          </a:xfrm>
          <a:prstGeom prst="rect">
            <a:avLst/>
          </a:prstGeom>
          <a:noFill/>
          <a:ln w="9525">
            <a:noFill/>
            <a:miter lim="800000"/>
            <a:headEnd/>
            <a:tailEnd/>
          </a:ln>
        </p:spPr>
        <p:txBody>
          <a:bodyPr wrap="none" lIns="91435" tIns="45718" rIns="91435" bIns="45718" anchor="ctr"/>
          <a:lstStyle/>
          <a:p>
            <a:endParaRPr lang="en-US"/>
          </a:p>
        </p:txBody>
      </p:sp>
      <p:sp>
        <p:nvSpPr>
          <p:cNvPr id="47107" name="Rectangle 3"/>
          <p:cNvSpPr>
            <a:spLocks noChangeArrowheads="1"/>
          </p:cNvSpPr>
          <p:nvPr/>
        </p:nvSpPr>
        <p:spPr bwMode="auto">
          <a:xfrm>
            <a:off x="-1587" y="-1588"/>
            <a:ext cx="2973388" cy="460376"/>
          </a:xfrm>
          <a:prstGeom prst="rect">
            <a:avLst/>
          </a:prstGeom>
          <a:noFill/>
          <a:ln w="9525">
            <a:noFill/>
            <a:miter lim="800000"/>
            <a:headEnd/>
            <a:tailEnd/>
          </a:ln>
        </p:spPr>
        <p:txBody>
          <a:bodyPr wrap="none" lIns="91435" tIns="45718" rIns="91435" bIns="45718" anchor="ctr"/>
          <a:lstStyle/>
          <a:p>
            <a:endParaRPr lang="en-US"/>
          </a:p>
        </p:txBody>
      </p:sp>
      <p:sp>
        <p:nvSpPr>
          <p:cNvPr id="47108" name="Rectangle 4"/>
          <p:cNvSpPr>
            <a:spLocks noGrp="1" noChangeArrowheads="1"/>
          </p:cNvSpPr>
          <p:nvPr>
            <p:ph type="body" idx="1"/>
          </p:nvPr>
        </p:nvSpPr>
        <p:spPr>
          <a:noFill/>
          <a:ln/>
        </p:spPr>
        <p:txBody>
          <a:bodyPr/>
          <a:lstStyle/>
          <a:p>
            <a:pPr>
              <a:tabLst/>
            </a:pPr>
            <a:r>
              <a:rPr lang="en-US" smtClean="0"/>
              <a:t>Using Outer Joins to Return Records with No Direct Match (continued)</a:t>
            </a:r>
          </a:p>
          <a:p>
            <a:pPr lvl="1">
              <a:tabLst/>
            </a:pPr>
            <a:r>
              <a:rPr lang="en-US" smtClean="0"/>
              <a:t>The slide example displays employee last names, department ID’s and department names. The Contracting department does not have any employees.  The empty value is shown in the output shown.</a:t>
            </a:r>
          </a:p>
          <a:p>
            <a:pPr>
              <a:tabLst/>
            </a:pPr>
            <a:r>
              <a:rPr lang="en-US" smtClean="0"/>
              <a:t>Outer Join Restrictions</a:t>
            </a:r>
          </a:p>
          <a:p>
            <a:pPr lvl="2">
              <a:tabLst/>
            </a:pPr>
            <a:r>
              <a:rPr lang="en-US" smtClean="0"/>
              <a:t>The </a:t>
            </a:r>
            <a:r>
              <a:rPr lang="en-US" smtClean="0">
                <a:solidFill>
                  <a:srgbClr val="FC0128"/>
                </a:solidFill>
              </a:rPr>
              <a:t>outer join</a:t>
            </a:r>
            <a:r>
              <a:rPr lang="en-US" smtClean="0"/>
              <a:t> operator can appear on only </a:t>
            </a:r>
            <a:r>
              <a:rPr lang="en-US" i="1" smtClean="0"/>
              <a:t>one</a:t>
            </a:r>
            <a:r>
              <a:rPr lang="en-US" smtClean="0"/>
              <a:t> side of the expression—the side that has information missing. It returns those rows from one table that have no direct match in the other table.</a:t>
            </a:r>
          </a:p>
          <a:p>
            <a:pPr lvl="2">
              <a:tabLst/>
            </a:pPr>
            <a:r>
              <a:rPr lang="en-US" smtClean="0"/>
              <a:t>A condition involving an outer join cannot use the </a:t>
            </a:r>
            <a:r>
              <a:rPr lang="en-US" smtClean="0">
                <a:latin typeface="Courier New" pitchFamily="49" charset="0"/>
              </a:rPr>
              <a:t>IN</a:t>
            </a:r>
            <a:r>
              <a:rPr lang="en-US" smtClean="0"/>
              <a:t> operator or be linked to another condition by the </a:t>
            </a:r>
            <a:r>
              <a:rPr lang="en-US" smtClean="0">
                <a:latin typeface="Courier New" pitchFamily="49" charset="0"/>
              </a:rPr>
              <a:t>OR</a:t>
            </a:r>
            <a:r>
              <a:rPr lang="en-US" smtClean="0"/>
              <a:t> operator.</a:t>
            </a:r>
          </a:p>
          <a:p>
            <a:pPr lvl="2">
              <a:buFontTx/>
              <a:buNone/>
              <a:tabLst/>
            </a:pPr>
            <a:endParaRPr lang="en-US" smtClean="0"/>
          </a:p>
          <a:p>
            <a:pPr lvl="2">
              <a:buFontTx/>
              <a:buNone/>
              <a:tabLst/>
            </a:pPr>
            <a:endParaRPr lang="en-US" smtClean="0"/>
          </a:p>
          <a:p>
            <a:pPr lvl="2">
              <a:buFontTx/>
              <a:buNone/>
              <a:tabLst/>
            </a:pPr>
            <a:endParaRPr lang="en-US" smtClean="0"/>
          </a:p>
          <a:p>
            <a:pPr>
              <a:tabLst/>
            </a:pPr>
            <a:r>
              <a:rPr lang="en-US" smtClean="0">
                <a:solidFill>
                  <a:srgbClr val="0000FF"/>
                </a:solidFill>
              </a:rPr>
              <a:t>Instructor Note</a:t>
            </a:r>
          </a:p>
          <a:p>
            <a:pPr lvl="1">
              <a:tabLst/>
            </a:pPr>
            <a:r>
              <a:rPr lang="en-US" smtClean="0">
                <a:solidFill>
                  <a:srgbClr val="0000FF"/>
                </a:solidFill>
              </a:rPr>
              <a:t>The </a:t>
            </a:r>
            <a:r>
              <a:rPr lang="en-US" smtClean="0">
                <a:solidFill>
                  <a:srgbClr val="0000FF"/>
                </a:solidFill>
                <a:latin typeface="Courier New" pitchFamily="49" charset="0"/>
              </a:rPr>
              <a:t>UNION</a:t>
            </a:r>
            <a:r>
              <a:rPr lang="en-US" smtClean="0">
                <a:solidFill>
                  <a:srgbClr val="0000FF"/>
                </a:solidFill>
              </a:rPr>
              <a:t> operator works around the issue of being able to use an outer join operator on one side of the expression. The ANSI full outer join also allows you to have an outer join on both sides of the expression. It is discussed later in this lesson.</a:t>
            </a:r>
          </a:p>
          <a:p>
            <a:pPr lvl="1">
              <a:tabLst/>
            </a:pPr>
            <a:r>
              <a:rPr lang="en-US" smtClean="0">
                <a:solidFill>
                  <a:srgbClr val="0000FF"/>
                </a:solidFill>
              </a:rPr>
              <a:t>Demo: </a:t>
            </a:r>
            <a:r>
              <a:rPr lang="en-US" smtClean="0">
                <a:solidFill>
                  <a:srgbClr val="0000FF"/>
                </a:solidFill>
                <a:latin typeface="Courier New" pitchFamily="49" charset="0"/>
              </a:rPr>
              <a:t>4_ojoin.sql</a:t>
            </a:r>
          </a:p>
          <a:p>
            <a:pPr lvl="1">
              <a:tabLst/>
            </a:pPr>
            <a:r>
              <a:rPr lang="en-US" smtClean="0">
                <a:solidFill>
                  <a:srgbClr val="0000FF"/>
                </a:solidFill>
              </a:rPr>
              <a:t>Purpose: To illustrate an outer join.</a:t>
            </a:r>
          </a:p>
        </p:txBody>
      </p:sp>
      <p:sp>
        <p:nvSpPr>
          <p:cNvPr id="47109" name="Rectangle 5"/>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cap="flat"/>
        </p:spPr>
      </p:sp>
      <p:sp>
        <p:nvSpPr>
          <p:cNvPr id="51203" name="Rectangle 3"/>
          <p:cNvSpPr>
            <a:spLocks noGrp="1" noChangeArrowheads="1"/>
          </p:cNvSpPr>
          <p:nvPr>
            <p:ph type="body" idx="1"/>
          </p:nvPr>
        </p:nvSpPr>
        <p:spPr>
          <a:noFill/>
          <a:ln/>
        </p:spPr>
        <p:txBody>
          <a:bodyPr/>
          <a:lstStyle/>
          <a:p>
            <a:r>
              <a:rPr lang="en-US" smtClean="0"/>
              <a:t>Example of </a:t>
            </a:r>
            <a:r>
              <a:rPr lang="en-US" smtClean="0">
                <a:latin typeface="Courier New" pitchFamily="49" charset="0"/>
              </a:rPr>
              <a:t>LEFT</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EMPLOYEES </a:t>
            </a:r>
            <a:r>
              <a:rPr lang="en-US" smtClean="0"/>
              <a:t>table, which is the </a:t>
            </a:r>
            <a:r>
              <a:rPr lang="en-US" smtClean="0">
                <a:solidFill>
                  <a:srgbClr val="FC0128"/>
                </a:solidFill>
              </a:rPr>
              <a:t>left table</a:t>
            </a:r>
            <a:r>
              <a:rPr lang="en-US" smtClean="0"/>
              <a:t> even if there is no match in the </a:t>
            </a:r>
            <a:r>
              <a:rPr lang="en-US" smtClean="0">
                <a:latin typeface="Courier New" pitchFamily="49" charset="0"/>
              </a:rPr>
              <a:t>DEPARTMENTS</a:t>
            </a:r>
            <a:r>
              <a:rPr lang="en-US" smtClean="0"/>
              <a:t> table.</a:t>
            </a:r>
          </a:p>
          <a:p>
            <a:pPr lvl="1"/>
            <a:r>
              <a:rPr lang="en-US" smtClean="0"/>
              <a:t>This query was completed in earlier releases as follows:</a:t>
            </a:r>
          </a:p>
          <a:p>
            <a:pPr lvl="1">
              <a:spcBef>
                <a:spcPct val="0"/>
              </a:spcBef>
            </a:pPr>
            <a:r>
              <a:rPr lang="en-US" smtClean="0">
                <a:latin typeface="Courier New" pitchFamily="49" charset="0"/>
              </a:rPr>
              <a:t> </a:t>
            </a:r>
          </a:p>
          <a:p>
            <a:pPr lvl="1">
              <a:spcBef>
                <a:spcPct val="0"/>
              </a:spcBef>
            </a:pPr>
            <a:r>
              <a:rPr lang="en-US" smtClean="0">
                <a:latin typeface="Courier New" pitchFamily="49" charset="0"/>
              </a:rPr>
              <a:t>   SELECT e.last_name, e.department_id, d.department_name</a:t>
            </a:r>
          </a:p>
          <a:p>
            <a:pPr lvl="1">
              <a:spcBef>
                <a:spcPct val="0"/>
              </a:spcBef>
            </a:pPr>
            <a:r>
              <a:rPr lang="en-US" smtClean="0">
                <a:latin typeface="Courier New" pitchFamily="49" charset="0"/>
              </a:rPr>
              <a:t>   FROM   employees e, departments d</a:t>
            </a:r>
          </a:p>
          <a:p>
            <a:pPr lvl="1">
              <a:spcBef>
                <a:spcPct val="0"/>
              </a:spcBef>
            </a:pPr>
            <a:r>
              <a:rPr lang="en-US" smtClean="0">
                <a:latin typeface="Courier New" pitchFamily="49" charset="0"/>
              </a:rPr>
              <a:t>   WHERE  d.department_id (+) = e.department_id;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cap="flat"/>
        </p:spPr>
      </p:sp>
      <p:sp>
        <p:nvSpPr>
          <p:cNvPr id="52227" name="Rectangle 3"/>
          <p:cNvSpPr>
            <a:spLocks noGrp="1" noChangeArrowheads="1"/>
          </p:cNvSpPr>
          <p:nvPr>
            <p:ph type="body" idx="1"/>
          </p:nvPr>
        </p:nvSpPr>
        <p:spPr>
          <a:noFill/>
          <a:ln/>
        </p:spPr>
        <p:txBody>
          <a:bodyPr/>
          <a:lstStyle/>
          <a:p>
            <a:r>
              <a:rPr lang="en-US" smtClean="0"/>
              <a:t>Example of </a:t>
            </a:r>
            <a:r>
              <a:rPr lang="en-US" smtClean="0">
                <a:latin typeface="Courier New" pitchFamily="49" charset="0"/>
              </a:rPr>
              <a:t>RIGHT</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DEPARTMENTS</a:t>
            </a:r>
            <a:r>
              <a:rPr lang="en-US" smtClean="0"/>
              <a:t> table, which is the </a:t>
            </a:r>
            <a:r>
              <a:rPr lang="en-US" smtClean="0">
                <a:solidFill>
                  <a:srgbClr val="FC0128"/>
                </a:solidFill>
              </a:rPr>
              <a:t>right table</a:t>
            </a:r>
            <a:r>
              <a:rPr lang="en-US" smtClean="0"/>
              <a:t> even if there is no match in the </a:t>
            </a:r>
            <a:r>
              <a:rPr lang="en-US" smtClean="0">
                <a:latin typeface="Courier New" pitchFamily="49" charset="0"/>
              </a:rPr>
              <a:t>EMPLOYEES</a:t>
            </a:r>
            <a:r>
              <a:rPr lang="en-US" smtClean="0"/>
              <a:t> table.</a:t>
            </a:r>
          </a:p>
          <a:p>
            <a:pPr lvl="1"/>
            <a:r>
              <a:rPr lang="en-US" smtClean="0"/>
              <a:t>This query was completed in earlier releases as follows:</a:t>
            </a:r>
          </a:p>
          <a:p>
            <a:pPr lvl="1">
              <a:spcBef>
                <a:spcPct val="0"/>
              </a:spcBef>
            </a:pPr>
            <a:r>
              <a:rPr lang="en-US" smtClean="0">
                <a:latin typeface="Courier New" pitchFamily="49" charset="0"/>
              </a:rPr>
              <a:t> </a:t>
            </a:r>
          </a:p>
          <a:p>
            <a:pPr lvl="1">
              <a:spcBef>
                <a:spcPct val="0"/>
              </a:spcBef>
            </a:pPr>
            <a:r>
              <a:rPr lang="en-US" smtClean="0">
                <a:latin typeface="Courier New" pitchFamily="49" charset="0"/>
              </a:rPr>
              <a:t>   SELECT e.last_name, e.department_id, d.department_name</a:t>
            </a:r>
          </a:p>
          <a:p>
            <a:pPr lvl="1">
              <a:spcBef>
                <a:spcPct val="0"/>
              </a:spcBef>
            </a:pPr>
            <a:r>
              <a:rPr lang="en-US" smtClean="0">
                <a:latin typeface="Courier New" pitchFamily="49" charset="0"/>
              </a:rPr>
              <a:t>   FROM   employees e, departments d</a:t>
            </a:r>
          </a:p>
          <a:p>
            <a:pPr lvl="1">
              <a:spcBef>
                <a:spcPct val="0"/>
              </a:spcBef>
            </a:pPr>
            <a:r>
              <a:rPr lang="en-US" smtClean="0">
                <a:latin typeface="Courier New" pitchFamily="49" charset="0"/>
              </a:rPr>
              <a:t>   WHERE  d.department_id = e.department_id  (+);</a:t>
            </a:r>
          </a:p>
          <a:p>
            <a:pPr>
              <a:spcBef>
                <a:spcPct val="0"/>
              </a:spcBef>
            </a:pPr>
            <a:endParaRPr lang="en-US" b="0" smtClean="0">
              <a:latin typeface="Courier New"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p:spPr>
        <p:txBody>
          <a:bodyPr/>
          <a:lstStyle/>
          <a:p>
            <a:r>
              <a:rPr lang="en-US" smtClean="0"/>
              <a:t>Example of </a:t>
            </a:r>
            <a:r>
              <a:rPr lang="en-US" smtClean="0">
                <a:latin typeface="Courier New" pitchFamily="49" charset="0"/>
              </a:rPr>
              <a:t>FULL</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EMPLOYEES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DEPARTMENTS</a:t>
            </a:r>
            <a:r>
              <a:rPr lang="en-US" smtClean="0"/>
              <a:t> table. It also retrieves all rows in the </a:t>
            </a:r>
            <a:r>
              <a:rPr lang="en-US" smtClean="0">
                <a:latin typeface="Courier New" pitchFamily="49" charset="0"/>
              </a:rPr>
              <a:t>DEPARTMENTS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EMPLOYEES</a:t>
            </a:r>
            <a:r>
              <a:rPr lang="en-US" smtClean="0"/>
              <a:t> table.</a:t>
            </a:r>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It was not possible to complete this in earlier releases using outer joins. However, you could accomplish the same results using the </a:t>
            </a:r>
            <a:r>
              <a:rPr lang="en-US" smtClean="0">
                <a:solidFill>
                  <a:srgbClr val="0000FF"/>
                </a:solidFill>
                <a:latin typeface="Courier New" pitchFamily="49" charset="0"/>
              </a:rPr>
              <a:t>UNION</a:t>
            </a:r>
            <a:r>
              <a:rPr lang="en-US" smtClean="0">
                <a:solidFill>
                  <a:srgbClr val="0000FF"/>
                </a:solidFill>
              </a:rPr>
              <a:t> operator.</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 d.department_id</a:t>
            </a:r>
          </a:p>
          <a:p>
            <a:pPr lvl="1">
              <a:spcBef>
                <a:spcPct val="0"/>
              </a:spcBef>
            </a:pPr>
            <a:r>
              <a:rPr lang="en-US" smtClean="0">
                <a:solidFill>
                  <a:srgbClr val="0000FF"/>
                </a:solidFill>
                <a:latin typeface="Courier New" pitchFamily="49" charset="0"/>
              </a:rPr>
              <a:t>   UNION</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d.department_id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pPr>
              <a:tabLst/>
            </a:pPr>
            <a:r>
              <a:rPr lang="en-US" smtClean="0"/>
              <a:t>Joining a Table to Itself</a:t>
            </a:r>
          </a:p>
          <a:p>
            <a:pPr lvl="1">
              <a:tabLst/>
            </a:pPr>
            <a:r>
              <a:rPr lang="en-US" smtClean="0"/>
              <a:t>Sometimes you need to </a:t>
            </a:r>
            <a:r>
              <a:rPr lang="en-US" smtClean="0">
                <a:solidFill>
                  <a:srgbClr val="FC0128"/>
                </a:solidFill>
              </a:rPr>
              <a:t>join a table to itself</a:t>
            </a:r>
            <a:r>
              <a:rPr lang="en-US" smtClean="0"/>
              <a:t>. To find the name of each employee’s manager, you need to join the </a:t>
            </a:r>
            <a:r>
              <a:rPr lang="en-US" smtClean="0">
                <a:latin typeface="Courier New" pitchFamily="49" charset="0"/>
              </a:rPr>
              <a:t>EMPLOYEES</a:t>
            </a:r>
            <a:r>
              <a:rPr lang="en-US" smtClean="0"/>
              <a:t> table to itself, or perform a self join. For example, to find the name of Whalen’s manager, you need to:</a:t>
            </a:r>
          </a:p>
          <a:p>
            <a:pPr lvl="2">
              <a:tabLst/>
            </a:pPr>
            <a:r>
              <a:rPr lang="en-US" smtClean="0"/>
              <a:t>Find Whalen in the </a:t>
            </a:r>
            <a:r>
              <a:rPr lang="en-US" smtClean="0">
                <a:latin typeface="Courier New" pitchFamily="49" charset="0"/>
              </a:rPr>
              <a:t>EMPLOYEES</a:t>
            </a:r>
            <a:r>
              <a:rPr lang="en-US" smtClean="0"/>
              <a:t> table by looking at the </a:t>
            </a:r>
            <a:r>
              <a:rPr lang="en-US" smtClean="0">
                <a:latin typeface="Courier New" pitchFamily="49" charset="0"/>
              </a:rPr>
              <a:t>LAST_NAME</a:t>
            </a:r>
            <a:r>
              <a:rPr lang="en-US" smtClean="0"/>
              <a:t> column.</a:t>
            </a:r>
          </a:p>
          <a:p>
            <a:pPr lvl="2">
              <a:tabLst/>
            </a:pPr>
            <a:r>
              <a:rPr lang="en-US" smtClean="0"/>
              <a:t>Find the manager number for Whalen by looking at the </a:t>
            </a:r>
            <a:r>
              <a:rPr lang="en-US" smtClean="0">
                <a:latin typeface="Courier New" pitchFamily="49" charset="0"/>
              </a:rPr>
              <a:t>MANAGER_ID</a:t>
            </a:r>
            <a:r>
              <a:rPr lang="en-US" smtClean="0"/>
              <a:t> column. Whalen’s manager number is 101.</a:t>
            </a:r>
          </a:p>
          <a:p>
            <a:pPr lvl="2">
              <a:tabLst/>
            </a:pPr>
            <a:r>
              <a:rPr lang="en-US" smtClean="0"/>
              <a:t>Find the name of the manager with </a:t>
            </a:r>
            <a:r>
              <a:rPr lang="en-US" smtClean="0">
                <a:latin typeface="Courier New" pitchFamily="49" charset="0"/>
              </a:rPr>
              <a:t>EMPLOYEE_ID</a:t>
            </a:r>
            <a:r>
              <a:rPr lang="en-US" smtClean="0"/>
              <a:t> 101 by looking at the </a:t>
            </a:r>
            <a:r>
              <a:rPr lang="en-US" smtClean="0">
                <a:latin typeface="Courier New" pitchFamily="49" charset="0"/>
              </a:rPr>
              <a:t>LAST_NAME</a:t>
            </a:r>
            <a:r>
              <a:rPr lang="en-US" smtClean="0"/>
              <a:t> column. Kochhar’s employee number is 101, so Kochhar is Whalen’s manager.</a:t>
            </a:r>
          </a:p>
          <a:p>
            <a:pPr lvl="1">
              <a:tabLst/>
            </a:pPr>
            <a:r>
              <a:rPr lang="en-US" smtClean="0"/>
              <a:t>In this process, you look in the table twice. The first time you look in the table to find Whalen in the </a:t>
            </a:r>
            <a:r>
              <a:rPr lang="en-US" smtClean="0">
                <a:latin typeface="Courier New" pitchFamily="49" charset="0"/>
              </a:rPr>
              <a:t>LAST_NAME</a:t>
            </a:r>
            <a:r>
              <a:rPr lang="en-US" smtClean="0"/>
              <a:t> column and </a:t>
            </a:r>
            <a:r>
              <a:rPr lang="en-US" smtClean="0">
                <a:latin typeface="Courier New" pitchFamily="49" charset="0"/>
              </a:rPr>
              <a:t>MANAGER_ID</a:t>
            </a:r>
            <a:r>
              <a:rPr lang="en-US" smtClean="0"/>
              <a:t> value of 101. The second time you look in the </a:t>
            </a:r>
            <a:r>
              <a:rPr lang="en-US" smtClean="0">
                <a:latin typeface="Courier New" pitchFamily="49" charset="0"/>
              </a:rPr>
              <a:t>EMPLOYEE_ID</a:t>
            </a:r>
            <a:r>
              <a:rPr lang="en-US" smtClean="0"/>
              <a:t> column to find 101 and the </a:t>
            </a:r>
            <a:r>
              <a:rPr lang="en-US" smtClean="0">
                <a:latin typeface="Courier New" pitchFamily="49" charset="0"/>
              </a:rPr>
              <a:t>LAST_NAME</a:t>
            </a:r>
            <a:r>
              <a:rPr lang="en-US" smtClean="0"/>
              <a:t> column to find Kochhar. </a:t>
            </a:r>
          </a:p>
          <a:p>
            <a:pPr lvl="1">
              <a:tabLst/>
            </a:pPr>
            <a:endParaRPr lang="en-US" smtClean="0"/>
          </a:p>
          <a:p>
            <a:pPr lvl="1">
              <a:tabLst/>
            </a:pPr>
            <a:endParaRPr lang="en-US" smtClean="0"/>
          </a:p>
          <a:p>
            <a:pPr lvl="1">
              <a:tabLst/>
            </a:pPr>
            <a:endParaRPr lang="en-US" smtClean="0"/>
          </a:p>
          <a:p>
            <a:pPr lvl="1">
              <a:tabLst/>
            </a:pPr>
            <a:endParaRPr lang="en-US" smtClean="0"/>
          </a:p>
          <a:p>
            <a:pPr>
              <a:tabLst/>
            </a:pPr>
            <a:r>
              <a:rPr lang="en-US" smtClean="0">
                <a:solidFill>
                  <a:srgbClr val="0000FF"/>
                </a:solidFill>
              </a:rPr>
              <a:t>Instructor Note</a:t>
            </a:r>
          </a:p>
          <a:p>
            <a:pPr lvl="1">
              <a:tabLst/>
            </a:pPr>
            <a:r>
              <a:rPr lang="en-US" smtClean="0">
                <a:solidFill>
                  <a:srgbClr val="0000FF"/>
                </a:solidFill>
              </a:rPr>
              <a:t>Show the data from the </a:t>
            </a:r>
            <a:r>
              <a:rPr lang="en-US" smtClean="0">
                <a:solidFill>
                  <a:srgbClr val="0000FF"/>
                </a:solidFill>
                <a:latin typeface="Courier New" pitchFamily="49" charset="0"/>
              </a:rPr>
              <a:t>EMPLOYEES</a:t>
            </a:r>
            <a:r>
              <a:rPr lang="en-US" smtClean="0">
                <a:solidFill>
                  <a:srgbClr val="0000FF"/>
                </a:solidFill>
              </a:rPr>
              <a:t> table and point out how each manager is also an employee.</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6" y="-1588"/>
            <a:ext cx="2974975" cy="460376"/>
          </a:xfrm>
          <a:prstGeom prst="rect">
            <a:avLst/>
          </a:prstGeom>
          <a:noFill/>
          <a:ln w="9525">
            <a:noFill/>
            <a:miter lim="800000"/>
            <a:headEnd/>
            <a:tailEnd/>
          </a:ln>
        </p:spPr>
        <p:txBody>
          <a:bodyPr wrap="none" lIns="91435" tIns="45718" rIns="91435" bIns="45718" anchor="ctr"/>
          <a:lstStyle/>
          <a:p>
            <a:endParaRPr lang="en-US"/>
          </a:p>
        </p:txBody>
      </p:sp>
      <p:sp>
        <p:nvSpPr>
          <p:cNvPr id="49155" name="Rectangle 3"/>
          <p:cNvSpPr>
            <a:spLocks noChangeArrowheads="1"/>
          </p:cNvSpPr>
          <p:nvPr/>
        </p:nvSpPr>
        <p:spPr bwMode="auto">
          <a:xfrm>
            <a:off x="-1588" y="-1588"/>
            <a:ext cx="2970213" cy="460376"/>
          </a:xfrm>
          <a:prstGeom prst="rect">
            <a:avLst/>
          </a:prstGeom>
          <a:noFill/>
          <a:ln w="9525">
            <a:noFill/>
            <a:miter lim="800000"/>
            <a:headEnd/>
            <a:tailEnd/>
          </a:ln>
        </p:spPr>
        <p:txBody>
          <a:bodyPr wrap="none" lIns="91435" tIns="45718" rIns="91435" bIns="45718" anchor="ctr"/>
          <a:lstStyle/>
          <a:p>
            <a:endParaRPr lang="en-US"/>
          </a:p>
        </p:txBody>
      </p:sp>
      <p:sp>
        <p:nvSpPr>
          <p:cNvPr id="49156" name="Rectangle 4"/>
          <p:cNvSpPr>
            <a:spLocks noGrp="1" noChangeArrowheads="1"/>
          </p:cNvSpPr>
          <p:nvPr>
            <p:ph type="body" idx="1"/>
          </p:nvPr>
        </p:nvSpPr>
        <p:spPr>
          <a:xfrm>
            <a:off x="454026" y="4770438"/>
            <a:ext cx="5986463" cy="3803650"/>
          </a:xfrm>
          <a:noFill/>
          <a:ln/>
        </p:spPr>
        <p:txBody>
          <a:bodyPr/>
          <a:lstStyle/>
          <a:p>
            <a:pPr defTabSz="400028">
              <a:tabLst>
                <a:tab pos="452413" algn="l"/>
              </a:tabLst>
            </a:pPr>
            <a:r>
              <a:rPr lang="en-US" dirty="0" smtClean="0"/>
              <a:t>Joining a Table to Itself (continued)</a:t>
            </a:r>
          </a:p>
          <a:p>
            <a:pPr lvl="1" defTabSz="400028">
              <a:tabLst>
                <a:tab pos="452413" algn="l"/>
              </a:tabLst>
            </a:pPr>
            <a:r>
              <a:rPr lang="en-US" dirty="0" smtClean="0"/>
              <a:t>The slide example joins the </a:t>
            </a:r>
            <a:r>
              <a:rPr lang="en-US" dirty="0" smtClean="0">
                <a:latin typeface="Courier New" pitchFamily="49" charset="0"/>
              </a:rPr>
              <a:t>EMPLOYEES</a:t>
            </a:r>
            <a:r>
              <a:rPr lang="en-US" dirty="0" smtClean="0"/>
              <a:t> table to itself. To simulate two tables in the </a:t>
            </a:r>
            <a:r>
              <a:rPr lang="en-US" dirty="0" smtClean="0">
                <a:latin typeface="Courier New" pitchFamily="49" charset="0"/>
              </a:rPr>
              <a:t>FROM</a:t>
            </a:r>
            <a:r>
              <a:rPr lang="en-US" dirty="0" smtClean="0"/>
              <a:t> clause, there are two aliases, namely </a:t>
            </a:r>
            <a:r>
              <a:rPr lang="en-US" dirty="0" smtClean="0">
                <a:latin typeface="Courier New" pitchFamily="49" charset="0"/>
              </a:rPr>
              <a:t>w</a:t>
            </a:r>
            <a:r>
              <a:rPr lang="en-US" dirty="0" smtClean="0"/>
              <a:t> and </a:t>
            </a:r>
            <a:r>
              <a:rPr lang="en-US" dirty="0" smtClean="0">
                <a:latin typeface="Courier New" pitchFamily="49" charset="0"/>
              </a:rPr>
              <a:t>m</a:t>
            </a:r>
            <a:r>
              <a:rPr lang="en-US" dirty="0" smtClean="0"/>
              <a:t>, for the same table, </a:t>
            </a:r>
            <a:r>
              <a:rPr lang="en-US" dirty="0" smtClean="0">
                <a:latin typeface="Courier New" pitchFamily="49" charset="0"/>
              </a:rPr>
              <a:t>EMPLOYEES</a:t>
            </a:r>
            <a:r>
              <a:rPr lang="en-US" dirty="0" smtClean="0"/>
              <a:t>. </a:t>
            </a:r>
          </a:p>
          <a:p>
            <a:pPr lvl="1" defTabSz="400028">
              <a:tabLst>
                <a:tab pos="452413" algn="l"/>
              </a:tabLst>
            </a:pPr>
            <a:r>
              <a:rPr lang="en-US" dirty="0" smtClean="0"/>
              <a:t>In this example, the </a:t>
            </a:r>
            <a:r>
              <a:rPr lang="en-US" dirty="0" smtClean="0">
                <a:latin typeface="Courier New" pitchFamily="49" charset="0"/>
              </a:rPr>
              <a:t>WHERE</a:t>
            </a:r>
            <a:r>
              <a:rPr lang="en-US" dirty="0" smtClean="0"/>
              <a:t> clause contains the join that means “where a worker’s manager number matches the employee number for the manager.”</a:t>
            </a:r>
          </a:p>
          <a:p>
            <a:pPr lvl="1" defTabSz="400028">
              <a:tabLst>
                <a:tab pos="452413" algn="l"/>
              </a:tabLst>
            </a:pPr>
            <a:endParaRPr lang="en-US" dirty="0" smtClean="0"/>
          </a:p>
          <a:p>
            <a:pPr defTabSz="400028">
              <a:tabLst>
                <a:tab pos="452413" algn="l"/>
              </a:tabLst>
            </a:pPr>
            <a:endParaRPr lang="en-US" dirty="0" smtClean="0">
              <a:solidFill>
                <a:schemeClr val="accent2"/>
              </a:solidFill>
            </a:endParaRPr>
          </a:p>
          <a:p>
            <a:pPr defTabSz="400028">
              <a:tabLst>
                <a:tab pos="452413" algn="l"/>
              </a:tabLst>
            </a:pPr>
            <a:endParaRPr lang="en-US" dirty="0" smtClean="0">
              <a:solidFill>
                <a:schemeClr val="accent2"/>
              </a:solidFill>
            </a:endParaRPr>
          </a:p>
          <a:p>
            <a:pPr defTabSz="400028">
              <a:tabLst>
                <a:tab pos="452413" algn="l"/>
              </a:tabLst>
            </a:pPr>
            <a:endParaRPr lang="en-US" dirty="0" smtClean="0">
              <a:solidFill>
                <a:schemeClr val="accent2"/>
              </a:solidFill>
            </a:endParaRPr>
          </a:p>
          <a:p>
            <a:pPr defTabSz="400028">
              <a:tabLst>
                <a:tab pos="452413" algn="l"/>
              </a:tabLst>
            </a:pPr>
            <a:endParaRPr lang="en-US" dirty="0" smtClean="0">
              <a:solidFill>
                <a:schemeClr val="accent2"/>
              </a:solidFill>
            </a:endParaRPr>
          </a:p>
          <a:p>
            <a:pPr defTabSz="400028">
              <a:tabLst>
                <a:tab pos="452413" algn="l"/>
              </a:tabLst>
            </a:pPr>
            <a:endParaRPr lang="en-US" dirty="0" smtClean="0">
              <a:solidFill>
                <a:schemeClr val="accent2"/>
              </a:solidFill>
            </a:endParaRPr>
          </a:p>
          <a:p>
            <a:pPr defTabSz="400028">
              <a:tabLst>
                <a:tab pos="452413" algn="l"/>
              </a:tabLst>
            </a:pPr>
            <a:endParaRPr lang="en-US" dirty="0" smtClean="0">
              <a:solidFill>
                <a:schemeClr val="accent2"/>
              </a:solidFill>
            </a:endParaRPr>
          </a:p>
          <a:p>
            <a:pPr defTabSz="400028">
              <a:tabLst>
                <a:tab pos="452413" algn="l"/>
              </a:tabLst>
            </a:pPr>
            <a:r>
              <a:rPr lang="en-US" dirty="0" smtClean="0">
                <a:solidFill>
                  <a:srgbClr val="0000FF"/>
                </a:solidFill>
              </a:rPr>
              <a:t>Instructor Note</a:t>
            </a:r>
          </a:p>
          <a:p>
            <a:pPr lvl="1" defTabSz="400028">
              <a:tabLst>
                <a:tab pos="452413" algn="l"/>
              </a:tabLst>
            </a:pPr>
            <a:r>
              <a:rPr lang="en-US" dirty="0" smtClean="0">
                <a:solidFill>
                  <a:srgbClr val="0000FF"/>
                </a:solidFill>
              </a:rPr>
              <a:t>Point out the following to the students:</a:t>
            </a:r>
          </a:p>
          <a:p>
            <a:pPr marL="447650" lvl="2" indent="-211127" defTabSz="400028">
              <a:tabLst>
                <a:tab pos="452413" algn="l"/>
              </a:tabLst>
            </a:pPr>
            <a:r>
              <a:rPr lang="en-US" dirty="0" smtClean="0">
                <a:solidFill>
                  <a:srgbClr val="0000FF"/>
                </a:solidFill>
              </a:rPr>
              <a:t>The column heading in the result of the query on the slide seems meaningless. A meaningful column alias should have been used instead.</a:t>
            </a:r>
          </a:p>
          <a:p>
            <a:pPr marL="447650" lvl="2" indent="-211127" defTabSz="400028">
              <a:tabLst>
                <a:tab pos="452413" algn="l"/>
              </a:tabLst>
            </a:pPr>
            <a:r>
              <a:rPr lang="en-US" dirty="0" smtClean="0">
                <a:solidFill>
                  <a:srgbClr val="0000FF"/>
                </a:solidFill>
              </a:rPr>
              <a:t>There are only 19 rows in the output, but there are 20 rows in the </a:t>
            </a:r>
            <a:r>
              <a:rPr lang="en-US" dirty="0" smtClean="0">
                <a:solidFill>
                  <a:srgbClr val="0000FF"/>
                </a:solidFill>
                <a:latin typeface="Courier New" pitchFamily="49" charset="0"/>
              </a:rPr>
              <a:t>EMPLOYEES</a:t>
            </a:r>
            <a:r>
              <a:rPr lang="en-US" dirty="0" smtClean="0">
                <a:solidFill>
                  <a:srgbClr val="0000FF"/>
                </a:solidFill>
              </a:rPr>
              <a:t> table. This occurs because employee King, who is the president, does not have a manager.</a:t>
            </a:r>
            <a:r>
              <a:rPr lang="en-US" dirty="0" smtClean="0"/>
              <a:t> </a:t>
            </a:r>
          </a:p>
        </p:txBody>
      </p:sp>
      <p:sp>
        <p:nvSpPr>
          <p:cNvPr id="49157" name="Rectangle 5"/>
          <p:cNvSpPr>
            <a:spLocks noGrp="1" noRot="1" noChangeAspect="1" noChangeArrowheads="1" noTextEdit="1"/>
          </p:cNvSpPr>
          <p:nvPr>
            <p:ph type="sldImg"/>
          </p:nvPr>
        </p:nvSpPr>
        <p:spPr>
          <a:xfrm>
            <a:off x="475215" y="182694"/>
            <a:ext cx="5901359" cy="445020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noFill/>
          <a:ln/>
        </p:spPr>
        <p:txBody>
          <a:bodyPr/>
          <a:lstStyle/>
          <a:p>
            <a:r>
              <a:rPr lang="en-US" smtClean="0"/>
              <a:t>Creating Cross Joins</a:t>
            </a:r>
          </a:p>
          <a:p>
            <a:pPr lvl="1"/>
            <a:r>
              <a:rPr lang="en-US" smtClean="0"/>
              <a:t>  The example on the slide gives the same results as the following:</a:t>
            </a:r>
          </a:p>
          <a:p>
            <a:pPr lvl="1"/>
            <a:endParaRPr lang="en-US" smtClean="0">
              <a:latin typeface="Courier New" pitchFamily="49" charset="0"/>
            </a:endParaRPr>
          </a:p>
          <a:p>
            <a:pPr lvl="1"/>
            <a:r>
              <a:rPr lang="en-US" smtClean="0">
                <a:latin typeface="Courier New" pitchFamily="49" charset="0"/>
              </a:rPr>
              <a:t>  SELECT last_name, department_name </a:t>
            </a:r>
          </a:p>
          <a:p>
            <a:pPr lvl="1">
              <a:spcBef>
                <a:spcPct val="0"/>
              </a:spcBef>
            </a:pPr>
            <a:r>
              <a:rPr lang="en-US" smtClean="0">
                <a:latin typeface="Courier New" pitchFamily="49" charset="0"/>
              </a:rPr>
              <a:t>  FROM   employees, departments;</a:t>
            </a:r>
          </a:p>
          <a:p>
            <a:pPr lvl="1">
              <a:spcBef>
                <a:spcPct val="0"/>
              </a:spcBef>
            </a:pPr>
            <a:endParaRPr lang="en-US" smtClean="0">
              <a:latin typeface="Courier New" pitchFamily="49" charset="0"/>
            </a:endParaRPr>
          </a:p>
          <a:p>
            <a:pPr lvl="1">
              <a:spcBef>
                <a:spcPct val="0"/>
              </a:spcBef>
            </a:pPr>
            <a:r>
              <a:rPr lang="en-US" smtClean="0">
                <a:latin typeface="Courier New" pitchFamily="49" charset="0"/>
              </a:rPr>
              <a:t>  </a:t>
            </a:r>
          </a:p>
        </p:txBody>
      </p:sp>
      <p:pic>
        <p:nvPicPr>
          <p:cNvPr id="50180" name="Picture 9"/>
          <p:cNvPicPr>
            <a:picLocks noChangeAspect="1" noChangeArrowheads="1"/>
          </p:cNvPicPr>
          <p:nvPr/>
        </p:nvPicPr>
        <p:blipFill>
          <a:blip r:embed="rId3"/>
          <a:srcRect/>
          <a:stretch>
            <a:fillRect/>
          </a:stretch>
        </p:blipFill>
        <p:spPr bwMode="auto">
          <a:xfrm>
            <a:off x="703264" y="7265988"/>
            <a:ext cx="5286375" cy="238125"/>
          </a:xfrm>
          <a:prstGeom prst="rect">
            <a:avLst/>
          </a:prstGeom>
          <a:noFill/>
          <a:ln w="25400">
            <a:noFill/>
            <a:miter lim="800000"/>
            <a:headEnd type="none" w="sm" len="sm"/>
            <a:tailEnd type="none" w="sm" len="sm"/>
          </a:ln>
        </p:spPr>
      </p:pic>
      <p:sp>
        <p:nvSpPr>
          <p:cNvPr id="50181" name="Text Box 10"/>
          <p:cNvSpPr txBox="1">
            <a:spLocks noChangeArrowheads="1"/>
          </p:cNvSpPr>
          <p:nvPr/>
        </p:nvSpPr>
        <p:spPr bwMode="auto">
          <a:xfrm>
            <a:off x="712789" y="6972301"/>
            <a:ext cx="349250" cy="376238"/>
          </a:xfrm>
          <a:prstGeom prst="rect">
            <a:avLst/>
          </a:prstGeom>
          <a:noFill/>
          <a:ln w="25400">
            <a:noFill/>
            <a:miter lim="800000"/>
            <a:headEnd type="none" w="sm" len="sm"/>
            <a:tailEnd type="none" w="med" len="lg"/>
          </a:ln>
        </p:spPr>
        <p:txBody>
          <a:bodyPr lIns="12154" tIns="12154" rIns="12154" bIns="12154">
            <a:spAutoFit/>
          </a:bodyPr>
          <a:lstStyle/>
          <a:p>
            <a:pPr algn="ctr" defTabSz="787357">
              <a:buClr>
                <a:srgbClr val="000000"/>
              </a:buClr>
            </a:pPr>
            <a:r>
              <a:rPr lang="en-US" sz="2300" b="1" dirty="0">
                <a:latin typeface="Arial" charset="0"/>
              </a:rPr>
              <a:t>…</a:t>
            </a:r>
          </a:p>
        </p:txBody>
      </p:sp>
      <p:pic>
        <p:nvPicPr>
          <p:cNvPr id="50182" name="Picture 11"/>
          <p:cNvPicPr>
            <a:picLocks noChangeAspect="1" noChangeArrowheads="1"/>
          </p:cNvPicPr>
          <p:nvPr/>
        </p:nvPicPr>
        <p:blipFill>
          <a:blip r:embed="rId4"/>
          <a:srcRect/>
          <a:stretch>
            <a:fillRect/>
          </a:stretch>
        </p:blipFill>
        <p:spPr bwMode="auto">
          <a:xfrm>
            <a:off x="714375" y="5892800"/>
            <a:ext cx="5314950" cy="1284288"/>
          </a:xfrm>
          <a:prstGeom prst="rect">
            <a:avLst/>
          </a:prstGeom>
          <a:noFill/>
          <a:ln w="25400">
            <a:noFill/>
            <a:miter lim="800000"/>
            <a:headEnd type="none" w="sm" len="sm"/>
            <a:tailEnd type="none" w="sm" len="sm"/>
          </a:ln>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cap="flat"/>
        </p:spPr>
      </p:sp>
      <p:sp>
        <p:nvSpPr>
          <p:cNvPr id="54275" name="Rectangle 3"/>
          <p:cNvSpPr>
            <a:spLocks noGrp="1" noChangeArrowheads="1"/>
          </p:cNvSpPr>
          <p:nvPr>
            <p:ph type="body" idx="1"/>
          </p:nvPr>
        </p:nvSpPr>
        <p:spPr>
          <a:noFill/>
          <a:ln/>
        </p:spPr>
        <p:txBody>
          <a:bodyPr lIns="91159" rIns="91159"/>
          <a:lstStyle/>
          <a:p>
            <a:r>
              <a:rPr lang="en-US" smtClean="0"/>
              <a:t>Applying Additional Conditions</a:t>
            </a:r>
          </a:p>
          <a:p>
            <a:pPr lvl="1"/>
            <a:r>
              <a:rPr lang="en-US" smtClean="0"/>
              <a:t>You can apply additional conditions in the </a:t>
            </a:r>
            <a:r>
              <a:rPr lang="en-US" smtClean="0">
                <a:latin typeface="Courier New" pitchFamily="49" charset="0"/>
              </a:rPr>
              <a:t>WHERE</a:t>
            </a:r>
            <a:r>
              <a:rPr lang="en-US" smtClean="0"/>
              <a:t> clause. The example shown performs a join on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and, in addition, displays only employees with a manager ID equal to 149.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6" y="-1588"/>
            <a:ext cx="2974975" cy="460376"/>
          </a:xfrm>
          <a:prstGeom prst="rect">
            <a:avLst/>
          </a:prstGeom>
          <a:noFill/>
          <a:ln w="9525">
            <a:noFill/>
            <a:miter lim="800000"/>
            <a:headEnd/>
            <a:tailEnd/>
          </a:ln>
        </p:spPr>
        <p:txBody>
          <a:bodyPr wrap="none" lIns="91435" tIns="45718" rIns="91435" bIns="45718" anchor="ctr"/>
          <a:lstStyle/>
          <a:p>
            <a:endParaRPr lang="en-US"/>
          </a:p>
        </p:txBody>
      </p:sp>
      <p:sp>
        <p:nvSpPr>
          <p:cNvPr id="34819" name="Rectangle 3"/>
          <p:cNvSpPr>
            <a:spLocks noChangeArrowheads="1"/>
          </p:cNvSpPr>
          <p:nvPr/>
        </p:nvSpPr>
        <p:spPr bwMode="auto">
          <a:xfrm>
            <a:off x="-1588" y="-1588"/>
            <a:ext cx="2970213" cy="460376"/>
          </a:xfrm>
          <a:prstGeom prst="rect">
            <a:avLst/>
          </a:prstGeom>
          <a:noFill/>
          <a:ln w="9525">
            <a:noFill/>
            <a:miter lim="800000"/>
            <a:headEnd/>
            <a:tailEnd/>
          </a:ln>
        </p:spPr>
        <p:txBody>
          <a:bodyPr wrap="none" lIns="91435" tIns="45718" rIns="91435" bIns="45718" anchor="ctr"/>
          <a:lstStyle/>
          <a:p>
            <a:endParaRPr lang="en-US"/>
          </a:p>
        </p:txBody>
      </p:sp>
      <p:sp>
        <p:nvSpPr>
          <p:cNvPr id="34820" name="Rectangle 4"/>
          <p:cNvSpPr>
            <a:spLocks noGrp="1" noChangeArrowheads="1"/>
          </p:cNvSpPr>
          <p:nvPr>
            <p:ph type="body" idx="1"/>
          </p:nvPr>
        </p:nvSpPr>
        <p:spPr>
          <a:xfrm>
            <a:off x="454026" y="4770438"/>
            <a:ext cx="6016625" cy="3803650"/>
          </a:xfrm>
          <a:noFill/>
          <a:ln/>
        </p:spPr>
        <p:txBody>
          <a:bodyPr>
            <a:normAutofit lnSpcReduction="10000"/>
          </a:bodyPr>
          <a:lstStyle/>
          <a:p>
            <a:pPr defTabSz="400028">
              <a:tabLst>
                <a:tab pos="452413" algn="l"/>
              </a:tabLst>
            </a:pPr>
            <a:r>
              <a:rPr lang="en-US" dirty="0" smtClean="0"/>
              <a:t>Cartesian Products (continued)</a:t>
            </a:r>
          </a:p>
          <a:p>
            <a:pPr lvl="1" defTabSz="400028">
              <a:tabLst>
                <a:tab pos="452413" algn="l"/>
              </a:tabLst>
            </a:pPr>
            <a:r>
              <a:rPr lang="en-US" dirty="0" smtClean="0"/>
              <a:t>A </a:t>
            </a:r>
            <a:r>
              <a:rPr lang="en-US" dirty="0" smtClean="0">
                <a:solidFill>
                  <a:srgbClr val="FC0128"/>
                </a:solidFill>
              </a:rPr>
              <a:t>Cartesian product</a:t>
            </a:r>
            <a:r>
              <a:rPr lang="en-US" dirty="0" smtClean="0"/>
              <a:t> is generated if a join condition is omitted. The example on the slide displays employee last name and department name from the </a:t>
            </a:r>
            <a:r>
              <a:rPr lang="en-US" dirty="0" smtClean="0">
                <a:latin typeface="Courier New" pitchFamily="49" charset="0"/>
              </a:rPr>
              <a:t>EMPLOYEES</a:t>
            </a:r>
            <a:r>
              <a:rPr lang="en-US" dirty="0" smtClean="0"/>
              <a:t> and </a:t>
            </a:r>
            <a:r>
              <a:rPr lang="en-US" dirty="0" smtClean="0">
                <a:latin typeface="Courier New" pitchFamily="49" charset="0"/>
              </a:rPr>
              <a:t>DEPARTMENTS</a:t>
            </a:r>
            <a:r>
              <a:rPr lang="en-US" dirty="0" smtClean="0"/>
              <a:t> tables. Because no </a:t>
            </a:r>
            <a:r>
              <a:rPr lang="en-US" dirty="0" smtClean="0">
                <a:latin typeface="Courier New" pitchFamily="49" charset="0"/>
              </a:rPr>
              <a:t>WHERE</a:t>
            </a:r>
            <a:r>
              <a:rPr lang="en-US" dirty="0" smtClean="0"/>
              <a:t> clause has been specified, all rows (20 rows) from the </a:t>
            </a:r>
            <a:r>
              <a:rPr lang="en-US" dirty="0" smtClean="0">
                <a:latin typeface="Courier New" pitchFamily="49" charset="0"/>
              </a:rPr>
              <a:t>EMPLOYEES</a:t>
            </a:r>
            <a:r>
              <a:rPr lang="en-US" dirty="0" smtClean="0"/>
              <a:t> table are joined with all rows (8 rows) in the </a:t>
            </a:r>
            <a:r>
              <a:rPr lang="en-US" dirty="0" smtClean="0">
                <a:latin typeface="Courier New" pitchFamily="49" charset="0"/>
              </a:rPr>
              <a:t>DEPARTMENTS</a:t>
            </a:r>
            <a:r>
              <a:rPr lang="en-US" dirty="0" smtClean="0"/>
              <a:t> table, thereby generating 160 rows in the output.</a:t>
            </a:r>
          </a:p>
          <a:p>
            <a:pPr lvl="1" defTabSz="400028">
              <a:tabLst>
                <a:tab pos="452413" algn="l"/>
              </a:tabLst>
            </a:pPr>
            <a:endParaRPr lang="en-US" sz="500" dirty="0"/>
          </a:p>
          <a:p>
            <a:pPr lvl="1" defTabSz="400028">
              <a:spcBef>
                <a:spcPct val="0"/>
              </a:spcBef>
              <a:tabLst>
                <a:tab pos="452413" algn="l"/>
              </a:tabLst>
            </a:pPr>
            <a:r>
              <a:rPr lang="en-US" dirty="0" smtClean="0">
                <a:latin typeface="Courier New" pitchFamily="49" charset="0"/>
              </a:rPr>
              <a:t>   SELECT </a:t>
            </a:r>
            <a:r>
              <a:rPr lang="en-US" dirty="0" err="1" smtClean="0">
                <a:latin typeface="Courier New" pitchFamily="49" charset="0"/>
              </a:rPr>
              <a:t>last_name</a:t>
            </a:r>
            <a:r>
              <a:rPr lang="en-US" dirty="0" smtClean="0">
                <a:latin typeface="Courier New" pitchFamily="49" charset="0"/>
              </a:rPr>
              <a:t>, </a:t>
            </a:r>
            <a:r>
              <a:rPr lang="en-US" dirty="0" err="1" smtClean="0">
                <a:latin typeface="Courier New" pitchFamily="49" charset="0"/>
              </a:rPr>
              <a:t>department_name</a:t>
            </a:r>
            <a:r>
              <a:rPr lang="en-US" dirty="0" smtClean="0">
                <a:latin typeface="Courier New" pitchFamily="49" charset="0"/>
              </a:rPr>
              <a:t> </a:t>
            </a:r>
            <a:r>
              <a:rPr lang="en-US" dirty="0" err="1" smtClean="0">
                <a:latin typeface="Courier New" pitchFamily="49" charset="0"/>
              </a:rPr>
              <a:t>dept_name</a:t>
            </a:r>
            <a:endParaRPr lang="en-US" dirty="0" smtClean="0">
              <a:latin typeface="Courier New" pitchFamily="49" charset="0"/>
            </a:endParaRPr>
          </a:p>
          <a:p>
            <a:pPr lvl="1" defTabSz="400028">
              <a:spcBef>
                <a:spcPct val="0"/>
              </a:spcBef>
              <a:tabLst>
                <a:tab pos="452413" algn="l"/>
              </a:tabLst>
            </a:pPr>
            <a:r>
              <a:rPr lang="en-US" dirty="0" smtClean="0">
                <a:latin typeface="Courier New" pitchFamily="49" charset="0"/>
              </a:rPr>
              <a:t>   FROM   employees, departments;</a:t>
            </a:r>
          </a:p>
          <a:p>
            <a:pPr defTabSz="400028">
              <a:tabLst>
                <a:tab pos="452413" algn="l"/>
              </a:tabLst>
            </a:pPr>
            <a:endParaRPr lang="en-US" sz="500" dirty="0"/>
          </a:p>
          <a:p>
            <a:pPr defTabSz="400028">
              <a:spcBef>
                <a:spcPct val="0"/>
              </a:spcBef>
              <a:tabLst>
                <a:tab pos="452413" algn="l"/>
              </a:tabLst>
            </a:pPr>
            <a:r>
              <a:rPr lang="en-US" b="0" dirty="0" smtClean="0">
                <a:latin typeface="Courier New" pitchFamily="49" charset="0"/>
              </a:rPr>
              <a:t>    </a:t>
            </a:r>
          </a:p>
          <a:p>
            <a:pPr defTabSz="400028">
              <a:spcBef>
                <a:spcPct val="65000"/>
              </a:spcBef>
              <a:tabLst>
                <a:tab pos="452413" algn="l"/>
              </a:tabLst>
            </a:pPr>
            <a:endParaRPr lang="en-US" dirty="0" smtClean="0">
              <a:solidFill>
                <a:schemeClr val="accent2"/>
              </a:solidFill>
            </a:endParaRPr>
          </a:p>
          <a:p>
            <a:pPr defTabSz="400028">
              <a:spcBef>
                <a:spcPct val="65000"/>
              </a:spcBef>
              <a:tabLst>
                <a:tab pos="452413" algn="l"/>
              </a:tabLst>
            </a:pPr>
            <a:endParaRPr lang="en-US" dirty="0" smtClean="0">
              <a:solidFill>
                <a:schemeClr val="accent2"/>
              </a:solidFill>
            </a:endParaRPr>
          </a:p>
          <a:p>
            <a:pPr defTabSz="400028">
              <a:spcBef>
                <a:spcPct val="65000"/>
              </a:spcBef>
              <a:tabLst>
                <a:tab pos="452413" algn="l"/>
              </a:tabLst>
            </a:pPr>
            <a:endParaRPr lang="en-US" dirty="0" smtClean="0">
              <a:solidFill>
                <a:schemeClr val="accent2"/>
              </a:solidFill>
            </a:endParaRPr>
          </a:p>
          <a:p>
            <a:pPr defTabSz="400028">
              <a:spcBef>
                <a:spcPct val="65000"/>
              </a:spcBef>
              <a:tabLst>
                <a:tab pos="452413" algn="l"/>
              </a:tabLst>
            </a:pPr>
            <a:endParaRPr lang="en-US" dirty="0" smtClean="0">
              <a:solidFill>
                <a:schemeClr val="accent2"/>
              </a:solidFill>
            </a:endParaRPr>
          </a:p>
          <a:p>
            <a:pPr defTabSz="400028">
              <a:spcBef>
                <a:spcPct val="65000"/>
              </a:spcBef>
              <a:tabLst>
                <a:tab pos="452413" algn="l"/>
              </a:tabLst>
            </a:pPr>
            <a:endParaRPr lang="en-US" dirty="0" smtClean="0">
              <a:solidFill>
                <a:schemeClr val="accent2"/>
              </a:solidFill>
            </a:endParaRPr>
          </a:p>
          <a:p>
            <a:pPr defTabSz="400028">
              <a:spcBef>
                <a:spcPct val="65000"/>
              </a:spcBef>
              <a:tabLst>
                <a:tab pos="452413" algn="l"/>
              </a:tabLst>
            </a:pPr>
            <a:r>
              <a:rPr lang="en-US" dirty="0" smtClean="0">
                <a:solidFill>
                  <a:srgbClr val="0000FF"/>
                </a:solidFill>
              </a:rPr>
              <a:t>Instructor Note</a:t>
            </a:r>
          </a:p>
          <a:p>
            <a:pPr lvl="1" defTabSz="400028">
              <a:lnSpc>
                <a:spcPct val="95000"/>
              </a:lnSpc>
              <a:tabLst>
                <a:tab pos="452413" algn="l"/>
              </a:tabLst>
            </a:pPr>
            <a:r>
              <a:rPr lang="en-US" dirty="0" smtClean="0">
                <a:solidFill>
                  <a:srgbClr val="0000FF"/>
                </a:solidFill>
              </a:rPr>
              <a:t>Demo: </a:t>
            </a:r>
            <a:r>
              <a:rPr lang="en-US" dirty="0" smtClean="0">
                <a:solidFill>
                  <a:srgbClr val="0000FF"/>
                </a:solidFill>
                <a:latin typeface="Courier New" pitchFamily="49" charset="0"/>
              </a:rPr>
              <a:t>4_cart.sql</a:t>
            </a:r>
          </a:p>
          <a:p>
            <a:pPr lvl="1" defTabSz="400028">
              <a:lnSpc>
                <a:spcPct val="95000"/>
              </a:lnSpc>
              <a:tabLst>
                <a:tab pos="452413" algn="l"/>
              </a:tabLst>
            </a:pPr>
            <a:r>
              <a:rPr lang="en-US" dirty="0" smtClean="0">
                <a:solidFill>
                  <a:srgbClr val="0000FF"/>
                </a:solidFill>
              </a:rPr>
              <a:t>Purpose: To illustrate executing a Cartesian product</a:t>
            </a:r>
            <a:r>
              <a:rPr lang="en-US" i="1" dirty="0" smtClean="0">
                <a:solidFill>
                  <a:schemeClr val="accent2"/>
                </a:solidFill>
              </a:rPr>
              <a:t> </a:t>
            </a:r>
          </a:p>
        </p:txBody>
      </p:sp>
      <p:sp>
        <p:nvSpPr>
          <p:cNvPr id="34821" name="Rectangle 5"/>
          <p:cNvSpPr>
            <a:spLocks noGrp="1" noRot="1" noChangeAspect="1" noChangeArrowheads="1" noTextEdit="1"/>
          </p:cNvSpPr>
          <p:nvPr>
            <p:ph type="sldImg"/>
          </p:nvPr>
        </p:nvSpPr>
        <p:spPr>
          <a:xfrm>
            <a:off x="475215" y="173325"/>
            <a:ext cx="5901359" cy="4450205"/>
          </a:xfrm>
          <a:ln cap="flat"/>
        </p:spPr>
      </p:sp>
      <p:pic>
        <p:nvPicPr>
          <p:cNvPr id="34822" name="Picture 11"/>
          <p:cNvPicPr>
            <a:picLocks noChangeAspect="1" noChangeArrowheads="1"/>
          </p:cNvPicPr>
          <p:nvPr/>
        </p:nvPicPr>
        <p:blipFill>
          <a:blip r:embed="rId3"/>
          <a:srcRect/>
          <a:stretch>
            <a:fillRect/>
          </a:stretch>
        </p:blipFill>
        <p:spPr bwMode="auto">
          <a:xfrm>
            <a:off x="798513" y="6167438"/>
            <a:ext cx="5314950" cy="890587"/>
          </a:xfrm>
          <a:prstGeom prst="rect">
            <a:avLst/>
          </a:prstGeom>
          <a:noFill/>
          <a:ln w="25400">
            <a:noFill/>
            <a:miter lim="800000"/>
            <a:headEnd type="none" w="sm" len="sm"/>
            <a:tailEnd type="none" w="sm" len="sm"/>
          </a:ln>
        </p:spPr>
      </p:pic>
      <p:pic>
        <p:nvPicPr>
          <p:cNvPr id="34823" name="Picture 12"/>
          <p:cNvPicPr>
            <a:picLocks noChangeAspect="1" noChangeArrowheads="1"/>
          </p:cNvPicPr>
          <p:nvPr/>
        </p:nvPicPr>
        <p:blipFill>
          <a:blip r:embed="rId4"/>
          <a:srcRect/>
          <a:stretch>
            <a:fillRect/>
          </a:stretch>
        </p:blipFill>
        <p:spPr bwMode="auto">
          <a:xfrm>
            <a:off x="798513" y="7196139"/>
            <a:ext cx="5286375" cy="239712"/>
          </a:xfrm>
          <a:prstGeom prst="rect">
            <a:avLst/>
          </a:prstGeom>
          <a:noFill/>
          <a:ln w="25400">
            <a:noFill/>
            <a:miter lim="800000"/>
            <a:headEnd type="none" w="sm" len="sm"/>
            <a:tailEnd type="none" w="sm" len="sm"/>
          </a:ln>
        </p:spPr>
      </p:pic>
      <p:sp>
        <p:nvSpPr>
          <p:cNvPr id="34824" name="Text Box 13"/>
          <p:cNvSpPr txBox="1">
            <a:spLocks noChangeArrowheads="1"/>
          </p:cNvSpPr>
          <p:nvPr/>
        </p:nvSpPr>
        <p:spPr bwMode="auto">
          <a:xfrm>
            <a:off x="798514" y="6902450"/>
            <a:ext cx="349250" cy="377825"/>
          </a:xfrm>
          <a:prstGeom prst="rect">
            <a:avLst/>
          </a:prstGeom>
          <a:noFill/>
          <a:ln w="25400">
            <a:noFill/>
            <a:miter lim="800000"/>
            <a:headEnd type="none" w="sm" len="sm"/>
            <a:tailEnd type="none" w="med" len="lg"/>
          </a:ln>
        </p:spPr>
        <p:txBody>
          <a:bodyPr lIns="12154" tIns="12154" rIns="12154" bIns="12154">
            <a:spAutoFit/>
          </a:bodyPr>
          <a:lstStyle/>
          <a:p>
            <a:pPr algn="ctr" defTabSz="787357">
              <a:buClr>
                <a:srgbClr val="000000"/>
              </a:buClr>
            </a:pPr>
            <a:r>
              <a:rPr lang="en-US" sz="2300" b="1" dirty="0">
                <a:latin typeface="Arial" charset="0"/>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536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49" tIns="0" rIns="19049" bIns="0" anchor="b"/>
          <a:lstStyle/>
          <a:p>
            <a:pPr algn="r"/>
            <a:r>
              <a:rPr lang="en-US" sz="1000" i="1" dirty="0"/>
              <a:t>6</a:t>
            </a:r>
          </a:p>
        </p:txBody>
      </p:sp>
      <p:sp>
        <p:nvSpPr>
          <p:cNvPr id="1536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536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5366" name="Rectangle 6"/>
          <p:cNvSpPr>
            <a:spLocks noGrp="1" noRot="1" noChangeAspect="1" noChangeArrowheads="1" noTextEdit="1"/>
          </p:cNvSpPr>
          <p:nvPr>
            <p:ph type="sldImg"/>
          </p:nvPr>
        </p:nvSpPr>
        <p:spPr>
          <a:xfrm>
            <a:off x="1152525" y="692150"/>
            <a:ext cx="4552950" cy="3416300"/>
          </a:xfrm>
          <a:ln cap="flat"/>
        </p:spPr>
      </p:sp>
      <p:sp>
        <p:nvSpPr>
          <p:cNvPr id="1536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9459"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49" tIns="0" rIns="19049" bIns="0" anchor="b"/>
          <a:lstStyle/>
          <a:p>
            <a:pPr algn="r"/>
            <a:r>
              <a:rPr lang="en-US" sz="1000" i="1" dirty="0"/>
              <a:t>8</a:t>
            </a:r>
          </a:p>
        </p:txBody>
      </p:sp>
      <p:sp>
        <p:nvSpPr>
          <p:cNvPr id="1946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946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19462" name="Rectangle 6"/>
          <p:cNvSpPr>
            <a:spLocks noGrp="1" noRot="1" noChangeAspect="1" noChangeArrowheads="1" noTextEdit="1"/>
          </p:cNvSpPr>
          <p:nvPr>
            <p:ph type="sldImg"/>
          </p:nvPr>
        </p:nvSpPr>
        <p:spPr>
          <a:xfrm>
            <a:off x="1152525" y="692150"/>
            <a:ext cx="4552950" cy="3416300"/>
          </a:xfrm>
          <a:ln cap="flat"/>
        </p:spPr>
      </p:sp>
      <p:sp>
        <p:nvSpPr>
          <p:cNvPr id="1946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lIns="91435" tIns="45718" rIns="91435" bIns="45718" anchor="ctr"/>
          <a:lstStyle/>
          <a:p>
            <a:endParaRPr lang="en-US"/>
          </a:p>
        </p:txBody>
      </p:sp>
      <p:sp>
        <p:nvSpPr>
          <p:cNvPr id="2560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49" tIns="0" rIns="19049" bIns="0" anchor="b"/>
          <a:lstStyle/>
          <a:p>
            <a:pPr algn="r"/>
            <a:r>
              <a:rPr lang="en-US" sz="1000" i="1" dirty="0"/>
              <a:t>11</a:t>
            </a:r>
          </a:p>
        </p:txBody>
      </p:sp>
      <p:sp>
        <p:nvSpPr>
          <p:cNvPr id="2560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2560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lIns="91435" tIns="45718" rIns="91435" bIns="45718" anchor="ctr"/>
          <a:lstStyle/>
          <a:p>
            <a:endParaRPr lang="en-US"/>
          </a:p>
        </p:txBody>
      </p:sp>
      <p:sp>
        <p:nvSpPr>
          <p:cNvPr id="25606" name="Rectangle 6"/>
          <p:cNvSpPr>
            <a:spLocks noGrp="1" noRot="1" noChangeAspect="1" noChangeArrowheads="1" noTextEdit="1"/>
          </p:cNvSpPr>
          <p:nvPr>
            <p:ph type="sldImg"/>
          </p:nvPr>
        </p:nvSpPr>
        <p:spPr>
          <a:xfrm>
            <a:off x="1152525" y="692150"/>
            <a:ext cx="4552950" cy="3416300"/>
          </a:xfrm>
          <a:ln cap="flat"/>
        </p:spPr>
      </p:sp>
      <p:sp>
        <p:nvSpPr>
          <p:cNvPr id="2560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8EC898-3545-4F62-B028-6A548362BC1E}" type="slidenum">
              <a:rPr lang="en-US" smtClean="0"/>
              <a:pPr/>
              <a:t>198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CEE8C-9A51-4848-881E-81B130103E34}" type="slidenum">
              <a:rPr lang="en-US"/>
              <a:pPr/>
              <a:t>228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1438" y="-1588"/>
            <a:ext cx="2976562" cy="460376"/>
          </a:xfrm>
          <a:prstGeom prst="rect">
            <a:avLst/>
          </a:prstGeom>
          <a:noFill/>
          <a:ln w="9525">
            <a:noFill/>
            <a:miter lim="800000"/>
            <a:headEnd/>
            <a:tailEnd/>
          </a:ln>
        </p:spPr>
        <p:txBody>
          <a:bodyPr wrap="none" lIns="91435" tIns="45718" rIns="91435" bIns="45718" anchor="ctr"/>
          <a:lstStyle/>
          <a:p>
            <a:endParaRPr lang="en-US"/>
          </a:p>
        </p:txBody>
      </p:sp>
      <p:sp>
        <p:nvSpPr>
          <p:cNvPr id="36867" name="Rectangle 3"/>
          <p:cNvSpPr>
            <a:spLocks noChangeArrowheads="1"/>
          </p:cNvSpPr>
          <p:nvPr/>
        </p:nvSpPr>
        <p:spPr bwMode="auto">
          <a:xfrm>
            <a:off x="-1587" y="-1588"/>
            <a:ext cx="2973388" cy="460376"/>
          </a:xfrm>
          <a:prstGeom prst="rect">
            <a:avLst/>
          </a:prstGeom>
          <a:noFill/>
          <a:ln w="9525">
            <a:noFill/>
            <a:miter lim="800000"/>
            <a:headEnd/>
            <a:tailEnd/>
          </a:ln>
        </p:spPr>
        <p:txBody>
          <a:bodyPr wrap="none" lIns="91435" tIns="45718" rIns="91435" bIns="45718" anchor="ctr"/>
          <a:lstStyle/>
          <a:p>
            <a:endParaRPr lang="en-US"/>
          </a:p>
        </p:txBody>
      </p:sp>
      <p:sp>
        <p:nvSpPr>
          <p:cNvPr id="36868" name="Rectangle 4"/>
          <p:cNvSpPr>
            <a:spLocks noGrp="1" noChangeArrowheads="1"/>
          </p:cNvSpPr>
          <p:nvPr>
            <p:ph type="body" idx="1"/>
          </p:nvPr>
        </p:nvSpPr>
        <p:spPr>
          <a:xfrm>
            <a:off x="412751" y="4710113"/>
            <a:ext cx="6029325" cy="3859212"/>
          </a:xfrm>
          <a:noFill/>
          <a:ln/>
        </p:spPr>
        <p:txBody>
          <a:bodyPr>
            <a:normAutofit fontScale="92500" lnSpcReduction="10000"/>
          </a:bodyPr>
          <a:lstStyle/>
          <a:p>
            <a:r>
              <a:rPr lang="en-US" dirty="0" smtClean="0"/>
              <a:t>Defining Joins</a:t>
            </a:r>
          </a:p>
          <a:p>
            <a:pPr lvl="1"/>
            <a:r>
              <a:rPr lang="en-US" dirty="0" smtClean="0">
                <a:latin typeface="Times" pitchFamily="18" charset="0"/>
              </a:rPr>
              <a:t>When data from more than one table in the database is required, a </a:t>
            </a:r>
            <a:r>
              <a:rPr lang="en-US" i="1" dirty="0" smtClean="0">
                <a:solidFill>
                  <a:srgbClr val="FC0128"/>
                </a:solidFill>
                <a:latin typeface="Times" pitchFamily="18" charset="0"/>
              </a:rPr>
              <a:t>join</a:t>
            </a:r>
            <a:r>
              <a:rPr lang="en-US" dirty="0" smtClean="0">
                <a:solidFill>
                  <a:srgbClr val="FC0128"/>
                </a:solidFill>
                <a:latin typeface="Times" pitchFamily="18" charset="0"/>
              </a:rPr>
              <a:t> condition</a:t>
            </a:r>
            <a:r>
              <a:rPr lang="en-US" dirty="0" smtClean="0">
                <a:latin typeface="Times" pitchFamily="18" charset="0"/>
              </a:rPr>
              <a:t> is used. Rows in one table can be joined to rows in another table according to common values existing in corresponding columns, that is, usually primary and foreign key columns. </a:t>
            </a:r>
          </a:p>
          <a:p>
            <a:pPr lvl="1"/>
            <a:r>
              <a:rPr lang="en-US" dirty="0" smtClean="0">
                <a:latin typeface="Times" pitchFamily="18" charset="0"/>
              </a:rPr>
              <a:t>To display data from two or more related tables, write a simple join</a:t>
            </a:r>
            <a:r>
              <a:rPr lang="en-US" dirty="0" smtClean="0">
                <a:solidFill>
                  <a:srgbClr val="FC0128"/>
                </a:solidFill>
                <a:latin typeface="Times" pitchFamily="18" charset="0"/>
              </a:rPr>
              <a:t> </a:t>
            </a:r>
            <a:r>
              <a:rPr lang="en-US" dirty="0" smtClean="0">
                <a:latin typeface="Times" pitchFamily="18" charset="0"/>
              </a:rPr>
              <a:t>condition in the </a:t>
            </a:r>
            <a:r>
              <a:rPr lang="en-US" dirty="0" smtClean="0">
                <a:latin typeface="Courier New" pitchFamily="49" charset="0"/>
              </a:rPr>
              <a:t>WHERE</a:t>
            </a:r>
            <a:r>
              <a:rPr lang="en-US" dirty="0" smtClean="0">
                <a:latin typeface="Times" pitchFamily="18" charset="0"/>
              </a:rPr>
              <a:t> clause. </a:t>
            </a:r>
          </a:p>
          <a:p>
            <a:pPr lvl="1"/>
            <a:r>
              <a:rPr lang="en-US" dirty="0" smtClean="0">
                <a:latin typeface="Times" pitchFamily="18" charset="0"/>
              </a:rPr>
              <a:t>In the syntax:</a:t>
            </a:r>
          </a:p>
          <a:p>
            <a:pPr lvl="1"/>
            <a:r>
              <a:rPr lang="en-US" dirty="0" smtClean="0">
                <a:latin typeface="Times" pitchFamily="18" charset="0"/>
              </a:rPr>
              <a:t>	</a:t>
            </a:r>
            <a:r>
              <a:rPr lang="en-US" i="1" dirty="0" smtClean="0">
                <a:latin typeface="Courier New" pitchFamily="49" charset="0"/>
              </a:rPr>
              <a:t>table1.column</a:t>
            </a:r>
            <a:r>
              <a:rPr lang="en-US" i="1" dirty="0" smtClean="0">
                <a:latin typeface="Times" pitchFamily="18" charset="0"/>
              </a:rPr>
              <a:t>		</a:t>
            </a:r>
            <a:r>
              <a:rPr lang="en-US" dirty="0" smtClean="0">
                <a:latin typeface="Times" pitchFamily="18" charset="0"/>
              </a:rPr>
              <a:t>denotes the table and column from which data is retrieved</a:t>
            </a:r>
          </a:p>
          <a:p>
            <a:pPr lvl="1"/>
            <a:r>
              <a:rPr lang="en-US" dirty="0" smtClean="0">
                <a:latin typeface="Times" pitchFamily="18" charset="0"/>
              </a:rPr>
              <a:t>	</a:t>
            </a:r>
            <a:r>
              <a:rPr lang="en-US" i="1" dirty="0" smtClean="0">
                <a:latin typeface="Courier New" pitchFamily="49" charset="0"/>
              </a:rPr>
              <a:t>table1.column1</a:t>
            </a:r>
            <a:r>
              <a:rPr lang="en-US" dirty="0" smtClean="0">
                <a:latin typeface="Courier New" pitchFamily="49" charset="0"/>
              </a:rPr>
              <a:t> =</a:t>
            </a:r>
            <a:r>
              <a:rPr lang="en-US" dirty="0" smtClean="0">
                <a:latin typeface="Times" pitchFamily="18" charset="0"/>
              </a:rPr>
              <a:t>	is the condition that joins (or relates) the tables together</a:t>
            </a:r>
            <a:br>
              <a:rPr lang="en-US" dirty="0" smtClean="0">
                <a:latin typeface="Times" pitchFamily="18" charset="0"/>
              </a:rPr>
            </a:br>
            <a:r>
              <a:rPr lang="en-US" dirty="0" smtClean="0">
                <a:latin typeface="Times" pitchFamily="18" charset="0"/>
              </a:rPr>
              <a:t>	</a:t>
            </a:r>
            <a:r>
              <a:rPr lang="en-US" i="1" dirty="0" smtClean="0">
                <a:latin typeface="Courier New" pitchFamily="49" charset="0"/>
              </a:rPr>
              <a:t>table2.column2</a:t>
            </a:r>
            <a:r>
              <a:rPr lang="en-US" dirty="0" smtClean="0">
                <a:latin typeface="Times" pitchFamily="18" charset="0"/>
              </a:rPr>
              <a:t> </a:t>
            </a:r>
            <a:r>
              <a:rPr lang="en-US" i="1" dirty="0" smtClean="0">
                <a:latin typeface="Times" pitchFamily="18" charset="0"/>
              </a:rPr>
              <a:t>	</a:t>
            </a:r>
          </a:p>
          <a:p>
            <a:r>
              <a:rPr lang="en-US" dirty="0" smtClean="0"/>
              <a:t>Guidelines</a:t>
            </a:r>
          </a:p>
          <a:p>
            <a:pPr marL="457175" lvl="2" indent="-220651"/>
            <a:r>
              <a:rPr lang="en-US" dirty="0" smtClean="0"/>
              <a:t>When writing a </a:t>
            </a:r>
            <a:r>
              <a:rPr lang="en-US" dirty="0" smtClean="0">
                <a:latin typeface="Courier New" pitchFamily="49" charset="0"/>
              </a:rPr>
              <a:t>SELECT</a:t>
            </a:r>
            <a:r>
              <a:rPr lang="en-US" dirty="0" smtClean="0"/>
              <a:t> statement that joins tables, precede the column name with the table name for clarity and to enhance database access.</a:t>
            </a:r>
          </a:p>
          <a:p>
            <a:pPr marL="457175" lvl="2" indent="-220651"/>
            <a:r>
              <a:rPr lang="en-US" dirty="0" smtClean="0"/>
              <a:t>If the same column name appears in more than one table, the column name must be prefixed with the table name.</a:t>
            </a:r>
          </a:p>
          <a:p>
            <a:pPr marL="457175" lvl="2" indent="-220651"/>
            <a:r>
              <a:rPr lang="en-US" dirty="0" smtClean="0"/>
              <a:t>To join </a:t>
            </a:r>
            <a:r>
              <a:rPr lang="en-US" i="1" dirty="0" smtClean="0">
                <a:latin typeface="Courier New" pitchFamily="49" charset="0"/>
              </a:rPr>
              <a:t>n</a:t>
            </a:r>
            <a:r>
              <a:rPr lang="en-US" dirty="0" smtClean="0"/>
              <a:t> tables together, you need a minimum of </a:t>
            </a:r>
            <a:r>
              <a:rPr lang="en-US" dirty="0" smtClean="0">
                <a:latin typeface="Courier New" pitchFamily="49" charset="0"/>
              </a:rPr>
              <a:t>n-1</a:t>
            </a:r>
            <a:r>
              <a:rPr lang="en-US" dirty="0" smtClean="0"/>
              <a:t> join conditions. For example, to join four tables, a minimum of three joins is required. This rule may not apply if your table has a concatenated primary key, in which case more than one column is required to uniquely identify each row.</a:t>
            </a:r>
          </a:p>
          <a:p>
            <a:pPr lvl="1"/>
            <a:r>
              <a:rPr lang="en-US" dirty="0" smtClean="0"/>
              <a:t>For more information, see </a:t>
            </a:r>
            <a:r>
              <a:rPr lang="en-US" i="1" dirty="0" smtClean="0"/>
              <a:t>Oracle9i SQL Reference, </a:t>
            </a:r>
            <a:r>
              <a:rPr lang="en-US" dirty="0" smtClean="0"/>
              <a:t>“</a:t>
            </a:r>
            <a:r>
              <a:rPr lang="en-US" dirty="0" smtClean="0">
                <a:latin typeface="Courier New" pitchFamily="49" charset="0"/>
              </a:rPr>
              <a:t>SELECT</a:t>
            </a:r>
            <a:r>
              <a:rPr lang="en-US" dirty="0" smtClean="0"/>
              <a:t>.”</a:t>
            </a:r>
          </a:p>
        </p:txBody>
      </p:sp>
      <p:sp>
        <p:nvSpPr>
          <p:cNvPr id="36869" name="Rectangle 5"/>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pPr>
              <a:tabLst/>
            </a:pPr>
            <a:r>
              <a:rPr lang="en-US" smtClean="0"/>
              <a:t>Equijoins</a:t>
            </a:r>
          </a:p>
          <a:p>
            <a:pPr lvl="1">
              <a:tabLst/>
            </a:pPr>
            <a:r>
              <a:rPr lang="en-US" smtClean="0"/>
              <a:t>To determine an employee’s department name, you compare the value in the </a:t>
            </a:r>
            <a:r>
              <a:rPr lang="en-US" smtClean="0">
                <a:latin typeface="Courier New" pitchFamily="49" charset="0"/>
              </a:rPr>
              <a:t>DEPARTMENT_ID</a:t>
            </a:r>
            <a:r>
              <a:rPr lang="en-US" smtClean="0"/>
              <a:t> column in the </a:t>
            </a:r>
            <a:r>
              <a:rPr lang="en-US" smtClean="0">
                <a:latin typeface="Courier New" pitchFamily="49" charset="0"/>
              </a:rPr>
              <a:t>EMPLOYEES</a:t>
            </a:r>
            <a:r>
              <a:rPr lang="en-US" smtClean="0"/>
              <a:t> table with the </a:t>
            </a:r>
            <a:r>
              <a:rPr lang="en-US" smtClean="0">
                <a:latin typeface="Courier New" pitchFamily="49" charset="0"/>
              </a:rPr>
              <a:t>DEPARTMENT_ID</a:t>
            </a:r>
            <a:r>
              <a:rPr lang="en-US" smtClean="0"/>
              <a:t> values in the </a:t>
            </a:r>
            <a:r>
              <a:rPr lang="en-US" smtClean="0">
                <a:latin typeface="Courier New" pitchFamily="49" charset="0"/>
              </a:rPr>
              <a:t>DEPARTMENTS</a:t>
            </a:r>
            <a:r>
              <a:rPr lang="en-US" smtClean="0"/>
              <a:t> table. The relationship between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is an </a:t>
            </a:r>
            <a:r>
              <a:rPr lang="en-US" i="1" smtClean="0"/>
              <a:t>equijoin</a:t>
            </a:r>
            <a:r>
              <a:rPr lang="en-US" smtClean="0"/>
              <a:t>—that is, values in the </a:t>
            </a:r>
            <a:r>
              <a:rPr lang="en-US" smtClean="0">
                <a:latin typeface="Courier New" pitchFamily="49" charset="0"/>
              </a:rPr>
              <a:t>DEPARTMENT_ID</a:t>
            </a:r>
            <a:r>
              <a:rPr lang="en-US" smtClean="0"/>
              <a:t> column on both tables must be equal. Frequently, this type of join involves primary and foreign key complements.</a:t>
            </a:r>
          </a:p>
          <a:p>
            <a:pPr lvl="1">
              <a:tabLst/>
            </a:pPr>
            <a:r>
              <a:rPr lang="en-US" b="1" smtClean="0"/>
              <a:t>Note:</a:t>
            </a:r>
            <a:r>
              <a:rPr lang="en-US" smtClean="0"/>
              <a:t> </a:t>
            </a:r>
            <a:r>
              <a:rPr lang="en-US" smtClean="0">
                <a:solidFill>
                  <a:srgbClr val="FC0128"/>
                </a:solidFill>
              </a:rPr>
              <a:t>Equijoins </a:t>
            </a:r>
            <a:r>
              <a:rPr lang="en-US" smtClean="0"/>
              <a:t>are also called </a:t>
            </a:r>
            <a:r>
              <a:rPr lang="en-US" i="1" smtClean="0"/>
              <a:t>simple joins</a:t>
            </a:r>
            <a:r>
              <a:rPr lang="en-US" smtClean="0"/>
              <a:t> or </a:t>
            </a:r>
            <a:r>
              <a:rPr lang="en-US" i="1" smtClean="0"/>
              <a:t>inner joins</a:t>
            </a:r>
            <a:r>
              <a:rPr lang="en-US" smtClean="0"/>
              <a:t>.</a:t>
            </a:r>
          </a:p>
          <a:p>
            <a:pPr>
              <a:tabLst/>
            </a:pPr>
            <a:endParaRPr lang="en-US" smtClean="0"/>
          </a:p>
          <a:p>
            <a:pPr>
              <a:tabLst/>
            </a:pPr>
            <a:r>
              <a:rPr lang="en-US" smtClean="0">
                <a:solidFill>
                  <a:srgbClr val="0000FF"/>
                </a:solidFill>
              </a:rPr>
              <a:t>Instructor Note</a:t>
            </a:r>
          </a:p>
          <a:p>
            <a:pPr lvl="1">
              <a:tabLst/>
            </a:pPr>
            <a:r>
              <a:rPr lang="en-US" smtClean="0">
                <a:solidFill>
                  <a:srgbClr val="0000FF"/>
                </a:solidFill>
              </a:rPr>
              <a:t>Explain the use of a decision matrix for simplifying writing joins. For example, if you want to display the name and department number of all the employees who are in the same department as Goyal, you can start by making the following decision tree:</a:t>
            </a:r>
          </a:p>
          <a:p>
            <a:pPr>
              <a:spcAft>
                <a:spcPct val="2000"/>
              </a:spcAft>
              <a:tabLst/>
            </a:pPr>
            <a:r>
              <a:rPr lang="en-US" i="1" smtClean="0">
                <a:solidFill>
                  <a:srgbClr val="0000FF"/>
                </a:solidFill>
                <a:latin typeface="Times New Roman" charset="0"/>
              </a:rPr>
              <a:t>	Columns to Display		Originating Table		Condition	</a:t>
            </a:r>
          </a:p>
          <a:p>
            <a:pPr>
              <a:spcBef>
                <a:spcPct val="10000"/>
              </a:spcBef>
              <a:spcAft>
                <a:spcPct val="2000"/>
              </a:spcAft>
              <a:tabLst/>
            </a:pPr>
            <a:r>
              <a:rPr lang="en-US" b="0" smtClean="0">
                <a:solidFill>
                  <a:srgbClr val="0000FF"/>
                </a:solidFill>
                <a:latin typeface="Times New Roman" charset="0"/>
              </a:rPr>
              <a:t>	</a:t>
            </a:r>
            <a:r>
              <a:rPr lang="en-US" b="0" smtClean="0">
                <a:solidFill>
                  <a:srgbClr val="0000FF"/>
                </a:solidFill>
                <a:latin typeface="Courier New" pitchFamily="49" charset="0"/>
              </a:rPr>
              <a:t>last_name			employees			last_name='Goyal'</a:t>
            </a:r>
          </a:p>
          <a:p>
            <a:pPr>
              <a:spcBef>
                <a:spcPct val="10000"/>
              </a:spcBef>
              <a:spcAft>
                <a:spcPct val="2000"/>
              </a:spcAft>
              <a:tabLst/>
            </a:pPr>
            <a:r>
              <a:rPr lang="en-US" b="0" smtClean="0">
                <a:solidFill>
                  <a:srgbClr val="0000FF"/>
                </a:solidFill>
                <a:latin typeface="Courier New" pitchFamily="49" charset="0"/>
              </a:rPr>
              <a:t>	department_name	departments		employees.department_id =</a:t>
            </a:r>
          </a:p>
          <a:p>
            <a:pPr>
              <a:spcBef>
                <a:spcPct val="10000"/>
              </a:spcBef>
              <a:spcAft>
                <a:spcPct val="2000"/>
              </a:spcAft>
              <a:tabLst/>
            </a:pPr>
            <a:r>
              <a:rPr lang="en-US" b="0" smtClean="0">
                <a:solidFill>
                  <a:srgbClr val="0000FF"/>
                </a:solidFill>
                <a:latin typeface="Courier New" pitchFamily="49" charset="0"/>
              </a:rPr>
              <a:t>									departments.department_id</a:t>
            </a:r>
          </a:p>
          <a:p>
            <a:pPr lvl="1">
              <a:tabLst/>
            </a:pPr>
            <a:r>
              <a:rPr lang="en-US" smtClean="0">
                <a:solidFill>
                  <a:srgbClr val="0000FF"/>
                </a:solidFill>
              </a:rPr>
              <a:t>Now the SQL statement can be easily formulated by looking at the decision matrix. The first column gives the column list in the </a:t>
            </a:r>
            <a:r>
              <a:rPr lang="en-US" smtClean="0">
                <a:solidFill>
                  <a:srgbClr val="0000FF"/>
                </a:solidFill>
                <a:latin typeface="Courier New" pitchFamily="49" charset="0"/>
              </a:rPr>
              <a:t>SELECT</a:t>
            </a:r>
            <a:r>
              <a:rPr lang="en-US" smtClean="0">
                <a:solidFill>
                  <a:srgbClr val="0000FF"/>
                </a:solidFill>
              </a:rPr>
              <a:t> statement, the second column gives the tables for the </a:t>
            </a:r>
            <a:r>
              <a:rPr lang="en-US" smtClean="0">
                <a:solidFill>
                  <a:srgbClr val="0000FF"/>
                </a:solidFill>
                <a:latin typeface="Courier New" pitchFamily="49" charset="0"/>
              </a:rPr>
              <a:t>FROM</a:t>
            </a:r>
            <a:r>
              <a:rPr lang="en-US" smtClean="0">
                <a:solidFill>
                  <a:srgbClr val="0000FF"/>
                </a:solidFill>
              </a:rPr>
              <a:t> clause, and the third column gives the condition for the </a:t>
            </a:r>
            <a:r>
              <a:rPr lang="en-US" smtClean="0">
                <a:solidFill>
                  <a:srgbClr val="0000FF"/>
                </a:solidFill>
                <a:latin typeface="Courier New" pitchFamily="49" charset="0"/>
              </a:rPr>
              <a:t>WHERE</a:t>
            </a:r>
            <a:r>
              <a:rPr lang="en-US" smtClean="0">
                <a:solidFill>
                  <a:srgbClr val="0000FF"/>
                </a:solidFill>
              </a:rPr>
              <a:t> clause.</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026" y="-1588"/>
            <a:ext cx="2974975" cy="460376"/>
          </a:xfrm>
          <a:prstGeom prst="rect">
            <a:avLst/>
          </a:prstGeom>
          <a:noFill/>
          <a:ln w="9525">
            <a:noFill/>
            <a:miter lim="800000"/>
            <a:headEnd/>
            <a:tailEnd/>
          </a:ln>
        </p:spPr>
        <p:txBody>
          <a:bodyPr wrap="none" lIns="91435" tIns="45718" rIns="91435" bIns="45718" anchor="ctr"/>
          <a:lstStyle/>
          <a:p>
            <a:endParaRPr lang="en-US"/>
          </a:p>
        </p:txBody>
      </p:sp>
      <p:sp>
        <p:nvSpPr>
          <p:cNvPr id="38915" name="Rectangle 3"/>
          <p:cNvSpPr>
            <a:spLocks noChangeArrowheads="1"/>
          </p:cNvSpPr>
          <p:nvPr/>
        </p:nvSpPr>
        <p:spPr bwMode="auto">
          <a:xfrm>
            <a:off x="-1588" y="-1588"/>
            <a:ext cx="2970213" cy="460376"/>
          </a:xfrm>
          <a:prstGeom prst="rect">
            <a:avLst/>
          </a:prstGeom>
          <a:noFill/>
          <a:ln w="9525">
            <a:noFill/>
            <a:miter lim="800000"/>
            <a:headEnd/>
            <a:tailEnd/>
          </a:ln>
        </p:spPr>
        <p:txBody>
          <a:bodyPr wrap="none" lIns="91435" tIns="45718" rIns="91435" bIns="45718" anchor="ctr"/>
          <a:lstStyle/>
          <a:p>
            <a:endParaRPr lang="en-US"/>
          </a:p>
        </p:txBody>
      </p:sp>
      <p:sp>
        <p:nvSpPr>
          <p:cNvPr id="38916" name="Rectangle 4"/>
          <p:cNvSpPr>
            <a:spLocks noGrp="1" noChangeArrowheads="1"/>
          </p:cNvSpPr>
          <p:nvPr>
            <p:ph type="body" idx="1"/>
          </p:nvPr>
        </p:nvSpPr>
        <p:spPr>
          <a:xfrm>
            <a:off x="454026" y="4770438"/>
            <a:ext cx="5345113" cy="3803650"/>
          </a:xfrm>
          <a:noFill/>
          <a:ln/>
        </p:spPr>
        <p:txBody>
          <a:bodyPr/>
          <a:lstStyle/>
          <a:p>
            <a:pPr defTabSz="400028">
              <a:tabLst>
                <a:tab pos="452413" algn="l"/>
              </a:tabLst>
            </a:pPr>
            <a:r>
              <a:rPr lang="en-US" dirty="0" smtClean="0"/>
              <a:t>Retrieving Records with Equijoins</a:t>
            </a:r>
          </a:p>
          <a:p>
            <a:pPr lvl="1" defTabSz="400028">
              <a:tabLst>
                <a:tab pos="452413" algn="l"/>
              </a:tabLst>
            </a:pPr>
            <a:r>
              <a:rPr lang="en-US" dirty="0" smtClean="0"/>
              <a:t>In the slide example:</a:t>
            </a:r>
          </a:p>
          <a:p>
            <a:pPr marL="447650" lvl="2" indent="-211127" defTabSz="400028">
              <a:tabLst>
                <a:tab pos="452413" algn="l"/>
              </a:tabLst>
            </a:pPr>
            <a:r>
              <a:rPr lang="en-US" dirty="0" smtClean="0"/>
              <a:t>The </a:t>
            </a:r>
            <a:r>
              <a:rPr lang="en-US" dirty="0" smtClean="0">
                <a:latin typeface="Courier New" pitchFamily="49" charset="0"/>
              </a:rPr>
              <a:t>SELECT</a:t>
            </a:r>
            <a:r>
              <a:rPr lang="en-US" dirty="0" smtClean="0"/>
              <a:t> clause specifies the column names to retrieve:</a:t>
            </a:r>
          </a:p>
          <a:p>
            <a:pPr marL="846092" lvl="3" indent="-212713" defTabSz="400028">
              <a:tabLst>
                <a:tab pos="452413" algn="l"/>
              </a:tabLst>
            </a:pPr>
            <a:r>
              <a:rPr lang="en-US" dirty="0" smtClean="0"/>
              <a:t>employee last name, employee number, and department number, which are columns in the </a:t>
            </a:r>
            <a:r>
              <a:rPr lang="en-US" dirty="0" smtClean="0">
                <a:latin typeface="Courier New" pitchFamily="49" charset="0"/>
              </a:rPr>
              <a:t>EMPLOYEES</a:t>
            </a:r>
            <a:r>
              <a:rPr lang="en-US" dirty="0" smtClean="0"/>
              <a:t> table</a:t>
            </a:r>
          </a:p>
          <a:p>
            <a:pPr marL="846092" lvl="3" indent="-212713" defTabSz="400028">
              <a:tabLst>
                <a:tab pos="452413" algn="l"/>
              </a:tabLst>
            </a:pPr>
            <a:r>
              <a:rPr lang="en-US" dirty="0" smtClean="0"/>
              <a:t>department number, department name, and location ID, which are columns in the </a:t>
            </a:r>
            <a:r>
              <a:rPr lang="en-US" dirty="0" smtClean="0">
                <a:latin typeface="Courier New" pitchFamily="49" charset="0"/>
              </a:rPr>
              <a:t>DEPARTMENTS</a:t>
            </a:r>
            <a:r>
              <a:rPr lang="en-US" dirty="0" smtClean="0"/>
              <a:t> table</a:t>
            </a:r>
          </a:p>
          <a:p>
            <a:pPr marL="447650" lvl="2" indent="-211127" defTabSz="400028">
              <a:tabLst>
                <a:tab pos="452413" algn="l"/>
              </a:tabLst>
            </a:pPr>
            <a:r>
              <a:rPr lang="en-US" dirty="0" smtClean="0"/>
              <a:t>The </a:t>
            </a:r>
            <a:r>
              <a:rPr lang="en-US" dirty="0" smtClean="0">
                <a:latin typeface="Courier New" pitchFamily="49" charset="0"/>
              </a:rPr>
              <a:t>FROM</a:t>
            </a:r>
            <a:r>
              <a:rPr lang="en-US" dirty="0" smtClean="0"/>
              <a:t> clause specifies the two tables that the database must access:</a:t>
            </a:r>
          </a:p>
          <a:p>
            <a:pPr marL="846092" lvl="3" indent="-212713" defTabSz="400028">
              <a:tabLst>
                <a:tab pos="452413" algn="l"/>
              </a:tabLst>
            </a:pPr>
            <a:r>
              <a:rPr lang="en-US" dirty="0" smtClean="0">
                <a:latin typeface="Courier New" pitchFamily="49" charset="0"/>
              </a:rPr>
              <a:t>EMPLOYEES</a:t>
            </a:r>
            <a:r>
              <a:rPr lang="en-US" dirty="0" smtClean="0"/>
              <a:t> table</a:t>
            </a:r>
          </a:p>
          <a:p>
            <a:pPr marL="846092" lvl="3" indent="-212713" defTabSz="400028">
              <a:tabLst>
                <a:tab pos="452413" algn="l"/>
              </a:tabLst>
            </a:pPr>
            <a:r>
              <a:rPr lang="en-US" dirty="0" smtClean="0">
                <a:latin typeface="Courier New" pitchFamily="49" charset="0"/>
              </a:rPr>
              <a:t>DEPARTMENTS</a:t>
            </a:r>
            <a:r>
              <a:rPr lang="en-US" dirty="0" smtClean="0"/>
              <a:t> table</a:t>
            </a:r>
          </a:p>
          <a:p>
            <a:pPr marL="447650" lvl="2" indent="-211127" defTabSz="400028">
              <a:tabLst>
                <a:tab pos="452413" algn="l"/>
              </a:tabLst>
            </a:pPr>
            <a:r>
              <a:rPr lang="en-US" dirty="0" smtClean="0"/>
              <a:t>The </a:t>
            </a:r>
            <a:r>
              <a:rPr lang="en-US" dirty="0" smtClean="0">
                <a:latin typeface="Courier New" pitchFamily="49" charset="0"/>
              </a:rPr>
              <a:t>WHERE </a:t>
            </a:r>
            <a:r>
              <a:rPr lang="en-US" dirty="0" smtClean="0"/>
              <a:t>clause specifies how the tables are to be joined:</a:t>
            </a:r>
          </a:p>
          <a:p>
            <a:pPr marL="846092" lvl="3" indent="-212713" defTabSz="400028">
              <a:tabLst>
                <a:tab pos="452413" algn="l"/>
              </a:tabLst>
            </a:pPr>
            <a:r>
              <a:rPr lang="en-US" dirty="0" smtClean="0">
                <a:latin typeface="Courier New" pitchFamily="49" charset="0"/>
              </a:rPr>
              <a:t>EMPLOYEES.DEPARTMENT_ID = DEPARTMENTS.DEPARTMENT_ID</a:t>
            </a:r>
            <a:endParaRPr lang="en-US" dirty="0" smtClean="0"/>
          </a:p>
          <a:p>
            <a:pPr lvl="1" defTabSz="400028">
              <a:tabLst>
                <a:tab pos="452413" algn="l"/>
              </a:tabLst>
            </a:pPr>
            <a:r>
              <a:rPr lang="en-US" dirty="0" smtClean="0"/>
              <a:t>Because the </a:t>
            </a:r>
            <a:r>
              <a:rPr lang="en-US" dirty="0" smtClean="0">
                <a:latin typeface="Courier New" pitchFamily="49" charset="0"/>
              </a:rPr>
              <a:t>DEPARTMENT_ID</a:t>
            </a:r>
            <a:r>
              <a:rPr lang="en-US" dirty="0" smtClean="0"/>
              <a:t> column is common to both tables, it must be prefixed by the table name to avoid ambiguity. </a:t>
            </a:r>
          </a:p>
        </p:txBody>
      </p:sp>
      <p:sp>
        <p:nvSpPr>
          <p:cNvPr id="38917" name="Rectangle 5"/>
          <p:cNvSpPr>
            <a:spLocks noGrp="1" noRot="1" noChangeAspect="1" noChangeArrowheads="1" noTextEdit="1"/>
          </p:cNvSpPr>
          <p:nvPr>
            <p:ph type="sldImg"/>
          </p:nvPr>
        </p:nvSpPr>
        <p:spPr>
          <a:xfrm>
            <a:off x="460376" y="173039"/>
            <a:ext cx="5932488" cy="44497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93714" y="149225"/>
            <a:ext cx="5868987" cy="4402138"/>
          </a:xfrm>
          <a:ln cap="flat"/>
        </p:spPr>
      </p:sp>
      <p:sp>
        <p:nvSpPr>
          <p:cNvPr id="41987" name="Rectangle 3"/>
          <p:cNvSpPr>
            <a:spLocks noGrp="1" noChangeArrowheads="1"/>
          </p:cNvSpPr>
          <p:nvPr>
            <p:ph type="body" idx="1"/>
          </p:nvPr>
        </p:nvSpPr>
        <p:spPr>
          <a:noFill/>
          <a:ln/>
        </p:spPr>
        <p:txBody>
          <a:bodyPr/>
          <a:lstStyle/>
          <a:p>
            <a:r>
              <a:rPr lang="en-US" dirty="0" smtClean="0"/>
              <a:t>Additional Search Conditions</a:t>
            </a:r>
          </a:p>
          <a:p>
            <a:pPr lvl="1"/>
            <a:r>
              <a:rPr lang="en-US" dirty="0" smtClean="0"/>
              <a:t>Sometimes you may need to </a:t>
            </a:r>
            <a:r>
              <a:rPr lang="en-US" dirty="0" smtClean="0">
                <a:solidFill>
                  <a:srgbClr val="FC0128"/>
                </a:solidFill>
              </a:rPr>
              <a:t>join more than two tables</a:t>
            </a:r>
            <a:r>
              <a:rPr lang="en-US" dirty="0" smtClean="0"/>
              <a:t>. For example, to display the last name, the department name, and the city for each employee, you have to join the </a:t>
            </a:r>
            <a:r>
              <a:rPr lang="en-US" dirty="0" smtClean="0">
                <a:latin typeface="Courier New" pitchFamily="49" charset="0"/>
              </a:rPr>
              <a:t>EMPLOYEES</a:t>
            </a:r>
            <a:r>
              <a:rPr lang="en-US" dirty="0" smtClean="0"/>
              <a:t>, </a:t>
            </a:r>
            <a:r>
              <a:rPr lang="en-US" dirty="0" smtClean="0">
                <a:latin typeface="Courier New" pitchFamily="49" charset="0"/>
              </a:rPr>
              <a:t>DEPARTMENTS</a:t>
            </a:r>
            <a:r>
              <a:rPr lang="en-US" dirty="0" smtClean="0"/>
              <a:t>, and </a:t>
            </a:r>
            <a:r>
              <a:rPr lang="en-US" dirty="0" smtClean="0">
                <a:latin typeface="Courier New" pitchFamily="49" charset="0"/>
              </a:rPr>
              <a:t>LOCATIONS</a:t>
            </a:r>
            <a:r>
              <a:rPr lang="en-US" dirty="0" smtClean="0"/>
              <a:t> tables.  </a:t>
            </a:r>
          </a:p>
          <a:p>
            <a:pPr lvl="1"/>
            <a:endParaRPr lang="en-US" sz="500" dirty="0"/>
          </a:p>
          <a:p>
            <a:pPr lvl="1">
              <a:spcBef>
                <a:spcPct val="0"/>
              </a:spcBef>
            </a:pPr>
            <a:r>
              <a:rPr lang="en-US" dirty="0" smtClean="0">
                <a:latin typeface="Courier New" pitchFamily="49" charset="0"/>
              </a:rPr>
              <a:t>   SELECT </a:t>
            </a:r>
            <a:r>
              <a:rPr lang="en-US" dirty="0" err="1" smtClean="0">
                <a:latin typeface="Courier New" pitchFamily="49" charset="0"/>
              </a:rPr>
              <a:t>e.last_name</a:t>
            </a:r>
            <a:r>
              <a:rPr lang="en-US" dirty="0" smtClean="0">
                <a:latin typeface="Courier New" pitchFamily="49" charset="0"/>
              </a:rPr>
              <a:t>, </a:t>
            </a:r>
            <a:r>
              <a:rPr lang="en-US" dirty="0" err="1" smtClean="0">
                <a:latin typeface="Courier New" pitchFamily="49" charset="0"/>
              </a:rPr>
              <a:t>d.department_name</a:t>
            </a:r>
            <a:r>
              <a:rPr lang="en-US" dirty="0" smtClean="0">
                <a:latin typeface="Courier New" pitchFamily="49" charset="0"/>
              </a:rPr>
              <a:t>, </a:t>
            </a:r>
            <a:r>
              <a:rPr lang="en-US" dirty="0" err="1" smtClean="0">
                <a:latin typeface="Courier New" pitchFamily="49" charset="0"/>
              </a:rPr>
              <a:t>l.city</a:t>
            </a:r>
            <a:endParaRPr lang="en-US" dirty="0" smtClean="0">
              <a:latin typeface="Courier New" pitchFamily="49" charset="0"/>
            </a:endParaRPr>
          </a:p>
          <a:p>
            <a:pPr lvl="1">
              <a:spcBef>
                <a:spcPct val="0"/>
              </a:spcBef>
            </a:pPr>
            <a:r>
              <a:rPr lang="en-US" dirty="0" smtClean="0">
                <a:latin typeface="Courier New" pitchFamily="49" charset="0"/>
              </a:rPr>
              <a:t>   FROM   employees e, departments d, locations l</a:t>
            </a:r>
          </a:p>
          <a:p>
            <a:pPr lvl="1">
              <a:spcBef>
                <a:spcPct val="0"/>
              </a:spcBef>
            </a:pPr>
            <a:r>
              <a:rPr lang="en-US" dirty="0" smtClean="0">
                <a:latin typeface="Courier New" pitchFamily="49" charset="0"/>
              </a:rPr>
              <a:t>   WHERE  </a:t>
            </a:r>
            <a:r>
              <a:rPr lang="en-US" dirty="0" err="1" smtClean="0">
                <a:latin typeface="Courier New" pitchFamily="49" charset="0"/>
              </a:rPr>
              <a:t>e.department_id</a:t>
            </a:r>
            <a:r>
              <a:rPr lang="en-US" dirty="0" smtClean="0">
                <a:latin typeface="Courier New" pitchFamily="49" charset="0"/>
              </a:rPr>
              <a:t> = </a:t>
            </a:r>
            <a:r>
              <a:rPr lang="en-US" dirty="0" err="1" smtClean="0">
                <a:latin typeface="Courier New" pitchFamily="49" charset="0"/>
              </a:rPr>
              <a:t>d.department_id</a:t>
            </a:r>
            <a:endParaRPr lang="en-US" dirty="0" smtClean="0">
              <a:latin typeface="Courier New" pitchFamily="49" charset="0"/>
            </a:endParaRPr>
          </a:p>
          <a:p>
            <a:pPr lvl="1">
              <a:spcBef>
                <a:spcPct val="0"/>
              </a:spcBef>
            </a:pPr>
            <a:r>
              <a:rPr lang="en-US" dirty="0" smtClean="0">
                <a:latin typeface="Courier New" pitchFamily="49" charset="0"/>
              </a:rPr>
              <a:t>   AND    </a:t>
            </a:r>
            <a:r>
              <a:rPr lang="en-US" dirty="0" err="1" smtClean="0">
                <a:latin typeface="Courier New" pitchFamily="49" charset="0"/>
              </a:rPr>
              <a:t>d.location_id</a:t>
            </a:r>
            <a:r>
              <a:rPr lang="en-US" dirty="0" smtClean="0">
                <a:latin typeface="Courier New" pitchFamily="49" charset="0"/>
              </a:rPr>
              <a:t> = </a:t>
            </a:r>
            <a:r>
              <a:rPr lang="en-US" dirty="0" err="1" smtClean="0">
                <a:latin typeface="Courier New" pitchFamily="49" charset="0"/>
              </a:rPr>
              <a:t>l.location_id</a:t>
            </a:r>
            <a:r>
              <a:rPr lang="en-US" dirty="0" smtClean="0">
                <a:latin typeface="Courier New" pitchFamily="49" charset="0"/>
              </a:rPr>
              <a:t>;</a:t>
            </a:r>
          </a:p>
          <a:p>
            <a:pPr lvl="1">
              <a:spcBef>
                <a:spcPct val="0"/>
              </a:spcBef>
            </a:pPr>
            <a:endParaRPr lang="en-US" dirty="0" smtClean="0">
              <a:latin typeface="Courier New" pitchFamily="49" charset="0"/>
            </a:endParaRPr>
          </a:p>
          <a:p>
            <a:pPr>
              <a:spcBef>
                <a:spcPct val="0"/>
              </a:spcBef>
            </a:pPr>
            <a:r>
              <a:rPr lang="en-US" b="0" dirty="0" smtClean="0">
                <a:latin typeface="Courier New" pitchFamily="49" charset="0"/>
              </a:rPr>
              <a:t>   </a:t>
            </a:r>
          </a:p>
        </p:txBody>
      </p:sp>
      <p:pic>
        <p:nvPicPr>
          <p:cNvPr id="41988" name="Picture 7"/>
          <p:cNvPicPr>
            <a:picLocks noChangeAspect="1" noChangeArrowheads="1"/>
          </p:cNvPicPr>
          <p:nvPr/>
        </p:nvPicPr>
        <p:blipFill>
          <a:blip r:embed="rId3"/>
          <a:srcRect/>
          <a:stretch>
            <a:fillRect/>
          </a:stretch>
        </p:blipFill>
        <p:spPr bwMode="auto">
          <a:xfrm>
            <a:off x="715964" y="6370638"/>
            <a:ext cx="5305425" cy="1487487"/>
          </a:xfrm>
          <a:prstGeom prst="rect">
            <a:avLst/>
          </a:prstGeom>
          <a:noFill/>
          <a:ln w="25400">
            <a:noFill/>
            <a:miter lim="800000"/>
            <a:headEnd type="none" w="sm" len="sm"/>
            <a:tailEnd type="none" w="sm" len="sm"/>
          </a:ln>
        </p:spPr>
      </p:pic>
      <p:pic>
        <p:nvPicPr>
          <p:cNvPr id="41989" name="Picture 8"/>
          <p:cNvPicPr>
            <a:picLocks noChangeAspect="1" noChangeArrowheads="1"/>
          </p:cNvPicPr>
          <p:nvPr/>
        </p:nvPicPr>
        <p:blipFill>
          <a:blip r:embed="rId4"/>
          <a:srcRect/>
          <a:stretch>
            <a:fillRect/>
          </a:stretch>
        </p:blipFill>
        <p:spPr bwMode="auto">
          <a:xfrm>
            <a:off x="706438" y="8004176"/>
            <a:ext cx="5286375" cy="211138"/>
          </a:xfrm>
          <a:prstGeom prst="rect">
            <a:avLst/>
          </a:prstGeom>
          <a:noFill/>
          <a:ln w="25400">
            <a:noFill/>
            <a:miter lim="800000"/>
            <a:headEnd type="none" w="sm" len="sm"/>
            <a:tailEnd type="none" w="sm" len="sm"/>
          </a:ln>
        </p:spPr>
      </p:pic>
      <p:sp>
        <p:nvSpPr>
          <p:cNvPr id="41990" name="Text Box 9"/>
          <p:cNvSpPr txBox="1">
            <a:spLocks noChangeArrowheads="1"/>
          </p:cNvSpPr>
          <p:nvPr/>
        </p:nvSpPr>
        <p:spPr bwMode="auto">
          <a:xfrm>
            <a:off x="712789" y="7673975"/>
            <a:ext cx="349250" cy="376238"/>
          </a:xfrm>
          <a:prstGeom prst="rect">
            <a:avLst/>
          </a:prstGeom>
          <a:noFill/>
          <a:ln w="25400">
            <a:noFill/>
            <a:miter lim="800000"/>
            <a:headEnd type="none" w="sm" len="sm"/>
            <a:tailEnd type="none" w="med" len="lg"/>
          </a:ln>
        </p:spPr>
        <p:txBody>
          <a:bodyPr lIns="12154" tIns="12154" rIns="12154" bIns="12154">
            <a:spAutoFit/>
          </a:bodyPr>
          <a:lstStyle/>
          <a:p>
            <a:pPr algn="ctr" defTabSz="787357">
              <a:buClr>
                <a:srgbClr val="000000"/>
              </a:buClr>
            </a:pPr>
            <a:r>
              <a:rPr lang="en-US" sz="2300" b="1" dirty="0">
                <a:latin typeface="Arial"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3026" y="-1588"/>
            <a:ext cx="2974975" cy="460376"/>
          </a:xfrm>
          <a:prstGeom prst="rect">
            <a:avLst/>
          </a:prstGeom>
          <a:noFill/>
          <a:ln w="9525">
            <a:noFill/>
            <a:miter lim="800000"/>
            <a:headEnd/>
            <a:tailEnd/>
          </a:ln>
        </p:spPr>
        <p:txBody>
          <a:bodyPr wrap="none" lIns="91435" tIns="45718" rIns="91435" bIns="45718" anchor="ctr"/>
          <a:lstStyle/>
          <a:p>
            <a:endParaRPr lang="en-US"/>
          </a:p>
        </p:txBody>
      </p:sp>
      <p:sp>
        <p:nvSpPr>
          <p:cNvPr id="43011" name="Rectangle 3"/>
          <p:cNvSpPr>
            <a:spLocks noChangeArrowheads="1"/>
          </p:cNvSpPr>
          <p:nvPr/>
        </p:nvSpPr>
        <p:spPr bwMode="auto">
          <a:xfrm>
            <a:off x="-1588" y="-1588"/>
            <a:ext cx="2970213" cy="460376"/>
          </a:xfrm>
          <a:prstGeom prst="rect">
            <a:avLst/>
          </a:prstGeom>
          <a:noFill/>
          <a:ln w="9525">
            <a:noFill/>
            <a:miter lim="800000"/>
            <a:headEnd/>
            <a:tailEnd/>
          </a:ln>
        </p:spPr>
        <p:txBody>
          <a:bodyPr wrap="none" lIns="91435" tIns="45718" rIns="91435" bIns="45718" anchor="ctr"/>
          <a:lstStyle/>
          <a:p>
            <a:endParaRPr lang="en-US"/>
          </a:p>
        </p:txBody>
      </p:sp>
      <p:sp>
        <p:nvSpPr>
          <p:cNvPr id="43012" name="Rectangle 4"/>
          <p:cNvSpPr>
            <a:spLocks noGrp="1" noChangeArrowheads="1"/>
          </p:cNvSpPr>
          <p:nvPr>
            <p:ph type="body" idx="1"/>
          </p:nvPr>
        </p:nvSpPr>
        <p:spPr>
          <a:xfrm>
            <a:off x="454026" y="4770438"/>
            <a:ext cx="5345113" cy="3803650"/>
          </a:xfrm>
          <a:noFill/>
          <a:ln/>
        </p:spPr>
        <p:txBody>
          <a:bodyPr/>
          <a:lstStyle/>
          <a:p>
            <a:pPr defTabSz="400028">
              <a:tabLst>
                <a:tab pos="452413" algn="l"/>
              </a:tabLst>
            </a:pPr>
            <a:r>
              <a:rPr lang="en-US" dirty="0" smtClean="0"/>
              <a:t>Non-Equijoins</a:t>
            </a:r>
          </a:p>
          <a:p>
            <a:pPr lvl="1" defTabSz="400028">
              <a:tabLst>
                <a:tab pos="452413" algn="l"/>
              </a:tabLst>
            </a:pPr>
            <a:r>
              <a:rPr lang="en-US" dirty="0" smtClean="0"/>
              <a:t>A </a:t>
            </a:r>
            <a:r>
              <a:rPr lang="en-US" dirty="0" smtClean="0">
                <a:solidFill>
                  <a:srgbClr val="FC0128"/>
                </a:solidFill>
              </a:rPr>
              <a:t>non-equijoin</a:t>
            </a:r>
            <a:r>
              <a:rPr lang="en-US" dirty="0" smtClean="0"/>
              <a:t> is a join condition containing something other than an equality operator.</a:t>
            </a:r>
          </a:p>
          <a:p>
            <a:pPr lvl="1" defTabSz="400028">
              <a:tabLst>
                <a:tab pos="452413" algn="l"/>
              </a:tabLst>
            </a:pPr>
            <a:r>
              <a:rPr lang="en-US" dirty="0" smtClean="0"/>
              <a:t>The relationship between the </a:t>
            </a:r>
            <a:r>
              <a:rPr lang="en-US" dirty="0" smtClean="0">
                <a:latin typeface="Courier New" pitchFamily="49" charset="0"/>
              </a:rPr>
              <a:t>EMPLOYEES</a:t>
            </a:r>
            <a:r>
              <a:rPr lang="en-US" dirty="0" smtClean="0"/>
              <a:t> table and the </a:t>
            </a:r>
            <a:r>
              <a:rPr lang="en-US" dirty="0" smtClean="0">
                <a:latin typeface="Courier New" pitchFamily="49" charset="0"/>
              </a:rPr>
              <a:t>JOB_GRADES</a:t>
            </a:r>
            <a:r>
              <a:rPr lang="en-US" dirty="0" smtClean="0"/>
              <a:t> table has an example of a non-equijoin. A relationship between the two tables is that the </a:t>
            </a:r>
            <a:r>
              <a:rPr lang="en-US" dirty="0" smtClean="0">
                <a:latin typeface="Courier New" pitchFamily="49" charset="0"/>
              </a:rPr>
              <a:t>SALARY</a:t>
            </a:r>
            <a:r>
              <a:rPr lang="en-US" dirty="0" smtClean="0"/>
              <a:t> column in the </a:t>
            </a:r>
            <a:r>
              <a:rPr lang="en-US" dirty="0" smtClean="0">
                <a:latin typeface="Courier New" pitchFamily="49" charset="0"/>
              </a:rPr>
              <a:t>EMPLOYEES</a:t>
            </a:r>
            <a:r>
              <a:rPr lang="en-US" dirty="0" smtClean="0"/>
              <a:t> table must be between the values in the </a:t>
            </a:r>
            <a:r>
              <a:rPr lang="en-US" dirty="0" smtClean="0">
                <a:latin typeface="Courier New" pitchFamily="49" charset="0"/>
              </a:rPr>
              <a:t>LOWEST_SALARY</a:t>
            </a:r>
            <a:r>
              <a:rPr lang="en-US" dirty="0" smtClean="0"/>
              <a:t> and </a:t>
            </a:r>
            <a:r>
              <a:rPr lang="en-US" dirty="0" smtClean="0">
                <a:latin typeface="Courier New" pitchFamily="49" charset="0"/>
              </a:rPr>
              <a:t>HIGHEST_SALARY</a:t>
            </a:r>
            <a:r>
              <a:rPr lang="en-US" dirty="0" smtClean="0"/>
              <a:t> columns of the </a:t>
            </a:r>
            <a:r>
              <a:rPr lang="en-US" dirty="0" smtClean="0">
                <a:latin typeface="Courier New" pitchFamily="49" charset="0"/>
              </a:rPr>
              <a:t>JOB_GRADES</a:t>
            </a:r>
            <a:r>
              <a:rPr lang="en-US" dirty="0" smtClean="0"/>
              <a:t> table. The relationship is obtained using an operator other than equals (=). </a:t>
            </a:r>
          </a:p>
        </p:txBody>
      </p:sp>
      <p:sp>
        <p:nvSpPr>
          <p:cNvPr id="43013" name="Rectangle 5"/>
          <p:cNvSpPr>
            <a:spLocks noGrp="1" noRot="1" noChangeAspect="1" noChangeArrowheads="1" noTextEdit="1"/>
          </p:cNvSpPr>
          <p:nvPr>
            <p:ph type="sldImg"/>
          </p:nvPr>
        </p:nvSpPr>
        <p:spPr>
          <a:xfrm>
            <a:off x="475215" y="173325"/>
            <a:ext cx="5901359" cy="445020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cap="flat"/>
        </p:spPr>
      </p:sp>
      <p:sp>
        <p:nvSpPr>
          <p:cNvPr id="44035" name="Rectangle 3"/>
          <p:cNvSpPr>
            <a:spLocks noGrp="1" noChangeArrowheads="1"/>
          </p:cNvSpPr>
          <p:nvPr>
            <p:ph type="body" idx="1"/>
          </p:nvPr>
        </p:nvSpPr>
        <p:spPr>
          <a:xfrm>
            <a:off x="412751" y="4745039"/>
            <a:ext cx="6029325" cy="3754437"/>
          </a:xfrm>
          <a:noFill/>
          <a:ln/>
        </p:spPr>
        <p:txBody>
          <a:bodyPr/>
          <a:lstStyle/>
          <a:p>
            <a:r>
              <a:rPr lang="en-US" smtClean="0"/>
              <a:t>Non-Equijoins (continued)</a:t>
            </a:r>
          </a:p>
          <a:p>
            <a:pPr lvl="1">
              <a:spcBef>
                <a:spcPct val="20000"/>
              </a:spcBef>
            </a:pPr>
            <a:r>
              <a:rPr lang="en-US" smtClean="0"/>
              <a:t>The slide example creates a </a:t>
            </a:r>
            <a:r>
              <a:rPr lang="en-US" smtClean="0">
                <a:solidFill>
                  <a:srgbClr val="FC0128"/>
                </a:solidFill>
              </a:rPr>
              <a:t>non-equijoin</a:t>
            </a:r>
            <a:r>
              <a:rPr lang="en-US" smtClean="0"/>
              <a:t> to evaluate an employee’s salary grade. The salary must be </a:t>
            </a:r>
            <a:r>
              <a:rPr lang="en-US" i="1" smtClean="0"/>
              <a:t>between</a:t>
            </a:r>
            <a:r>
              <a:rPr lang="en-US" smtClean="0"/>
              <a:t> any pair of the low and high salary ranges. </a:t>
            </a:r>
          </a:p>
          <a:p>
            <a:pPr lvl="1">
              <a:spcBef>
                <a:spcPct val="20000"/>
              </a:spcBef>
            </a:pPr>
            <a:r>
              <a:rPr lang="en-US" smtClean="0">
                <a:solidFill>
                  <a:srgbClr val="000000"/>
                </a:solidFill>
              </a:rPr>
              <a:t>It is important to note that all employees appear exactly once when this query is executed. No employee is repeated in the list. There are two reasons for this:</a:t>
            </a:r>
          </a:p>
          <a:p>
            <a:pPr lvl="2">
              <a:spcBef>
                <a:spcPct val="20000"/>
              </a:spcBef>
            </a:pPr>
            <a:r>
              <a:rPr lang="en-US" smtClean="0">
                <a:solidFill>
                  <a:srgbClr val="000000"/>
                </a:solidFill>
              </a:rPr>
              <a:t>None of the rows in the job grade table contain grades that overlap. That is, the salary value for an employee can lie only between the low salary and high salary values of one of the rows in the salary grade table. </a:t>
            </a:r>
          </a:p>
          <a:p>
            <a:pPr lvl="2">
              <a:spcBef>
                <a:spcPct val="20000"/>
              </a:spcBef>
            </a:pPr>
            <a:r>
              <a:rPr lang="en-US" smtClean="0">
                <a:solidFill>
                  <a:srgbClr val="000000"/>
                </a:solidFill>
              </a:rPr>
              <a:t>All of the employees’ salaries lie within the limits provided by the job grade table. That is, no employee earns less than the lowest value contained in the </a:t>
            </a:r>
            <a:r>
              <a:rPr lang="en-US" smtClean="0">
                <a:solidFill>
                  <a:srgbClr val="000000"/>
                </a:solidFill>
                <a:latin typeface="Courier New" pitchFamily="49" charset="0"/>
              </a:rPr>
              <a:t>LOWEST_SAL</a:t>
            </a:r>
            <a:r>
              <a:rPr lang="en-US" smtClean="0">
                <a:solidFill>
                  <a:srgbClr val="000000"/>
                </a:solidFill>
              </a:rPr>
              <a:t> column or more than the highest value contained in the </a:t>
            </a:r>
            <a:r>
              <a:rPr lang="en-US" smtClean="0">
                <a:solidFill>
                  <a:srgbClr val="000000"/>
                </a:solidFill>
                <a:latin typeface="Courier New" pitchFamily="49" charset="0"/>
              </a:rPr>
              <a:t>HIGHEST_SAL</a:t>
            </a:r>
            <a:r>
              <a:rPr lang="en-US" smtClean="0">
                <a:solidFill>
                  <a:srgbClr val="000000"/>
                </a:solidFill>
              </a:rPr>
              <a:t> column.</a:t>
            </a:r>
            <a:endParaRPr lang="en-US" b="1" smtClean="0"/>
          </a:p>
          <a:p>
            <a:pPr lvl="1">
              <a:spcBef>
                <a:spcPct val="20000"/>
              </a:spcBef>
            </a:pPr>
            <a:r>
              <a:rPr lang="en-US" b="1" smtClean="0"/>
              <a:t>Note:</a:t>
            </a:r>
            <a:r>
              <a:rPr lang="en-US" smtClean="0"/>
              <a:t> Other conditions, such as </a:t>
            </a:r>
            <a:r>
              <a:rPr lang="en-US" smtClean="0">
                <a:latin typeface="Courier New" pitchFamily="49" charset="0"/>
              </a:rPr>
              <a:t>&lt;=</a:t>
            </a:r>
            <a:r>
              <a:rPr lang="en-US" smtClean="0"/>
              <a:t> and </a:t>
            </a:r>
            <a:r>
              <a:rPr lang="en-US" smtClean="0">
                <a:latin typeface="Courier New" pitchFamily="49" charset="0"/>
              </a:rPr>
              <a:t>&gt;=</a:t>
            </a:r>
            <a:r>
              <a:rPr lang="en-US" smtClean="0"/>
              <a:t> can be used, but </a:t>
            </a:r>
            <a:r>
              <a:rPr lang="en-US" smtClean="0">
                <a:latin typeface="Courier New" pitchFamily="49" charset="0"/>
              </a:rPr>
              <a:t>BETWEEN</a:t>
            </a:r>
            <a:r>
              <a:rPr lang="en-US" smtClean="0"/>
              <a:t> is the simplest. Remember to specify the low value first and the high value last when using </a:t>
            </a:r>
            <a:r>
              <a:rPr lang="en-US" smtClean="0">
                <a:latin typeface="Courier New" pitchFamily="49" charset="0"/>
              </a:rPr>
              <a:t>BETWEEN</a:t>
            </a:r>
            <a:r>
              <a:rPr lang="en-US" smtClean="0"/>
              <a:t>. </a:t>
            </a:r>
          </a:p>
          <a:p>
            <a:pPr lvl="1">
              <a:spcBef>
                <a:spcPct val="20000"/>
              </a:spcBef>
            </a:pPr>
            <a:r>
              <a:rPr lang="en-US" smtClean="0"/>
              <a:t>Table aliases have been specified in the slide example for performance reasons, not because of possible ambiguity.</a:t>
            </a:r>
          </a:p>
          <a:p>
            <a:r>
              <a:rPr lang="en-US" smtClean="0">
                <a:solidFill>
                  <a:srgbClr val="0000FF"/>
                </a:solidFill>
              </a:rPr>
              <a:t>Instructor Note</a:t>
            </a:r>
          </a:p>
          <a:p>
            <a:pPr lvl="1">
              <a:spcBef>
                <a:spcPct val="10000"/>
              </a:spcBef>
            </a:pPr>
            <a:r>
              <a:rPr lang="en-US" smtClean="0">
                <a:solidFill>
                  <a:srgbClr val="0000FF"/>
                </a:solidFill>
              </a:rPr>
              <a:t>Explain that </a:t>
            </a:r>
            <a:r>
              <a:rPr lang="en-US" smtClean="0">
                <a:solidFill>
                  <a:srgbClr val="0000FF"/>
                </a:solidFill>
                <a:latin typeface="Courier New" pitchFamily="49" charset="0"/>
              </a:rPr>
              <a:t>BETWEEN … AND …</a:t>
            </a:r>
            <a:r>
              <a:rPr lang="en-US" smtClean="0">
                <a:solidFill>
                  <a:srgbClr val="0000FF"/>
                </a:solidFill>
              </a:rPr>
              <a:t> is actually translated by the Oracle server to a pair of </a:t>
            </a:r>
            <a:r>
              <a:rPr lang="en-US" smtClean="0">
                <a:solidFill>
                  <a:srgbClr val="0000FF"/>
                </a:solidFill>
                <a:latin typeface="Courier New" pitchFamily="49" charset="0"/>
              </a:rPr>
              <a:t>AND</a:t>
            </a:r>
            <a:r>
              <a:rPr lang="en-US" smtClean="0">
                <a:solidFill>
                  <a:srgbClr val="0000FF"/>
                </a:solidFill>
              </a:rPr>
              <a:t> conditions (</a:t>
            </a:r>
            <a:r>
              <a:rPr lang="en-US" smtClean="0">
                <a:solidFill>
                  <a:srgbClr val="0000FF"/>
                </a:solidFill>
                <a:latin typeface="Courier New" pitchFamily="49" charset="0"/>
              </a:rPr>
              <a:t>a &gt;= lower limit</a:t>
            </a:r>
            <a:r>
              <a:rPr lang="en-US" smtClean="0">
                <a:solidFill>
                  <a:srgbClr val="0000FF"/>
                </a:solidFill>
              </a:rPr>
              <a:t>) </a:t>
            </a:r>
            <a:r>
              <a:rPr lang="en-US" smtClean="0">
                <a:solidFill>
                  <a:srgbClr val="0000FF"/>
                </a:solidFill>
                <a:latin typeface="Courier New" pitchFamily="49" charset="0"/>
              </a:rPr>
              <a:t>and</a:t>
            </a:r>
            <a:r>
              <a:rPr lang="en-US" smtClean="0">
                <a:solidFill>
                  <a:srgbClr val="0000FF"/>
                </a:solidFill>
              </a:rPr>
              <a:t> (</a:t>
            </a:r>
            <a:r>
              <a:rPr lang="en-US" smtClean="0">
                <a:solidFill>
                  <a:srgbClr val="0000FF"/>
                </a:solidFill>
                <a:latin typeface="Courier New" pitchFamily="49" charset="0"/>
              </a:rPr>
              <a:t>a &lt;= higher limit</a:t>
            </a:r>
            <a:r>
              <a:rPr lang="en-US" smtClean="0">
                <a:solidFill>
                  <a:srgbClr val="0000FF"/>
                </a:solidFill>
              </a:rPr>
              <a:t>) and </a:t>
            </a:r>
            <a:r>
              <a:rPr lang="en-US" smtClean="0">
                <a:solidFill>
                  <a:srgbClr val="0000FF"/>
                </a:solidFill>
                <a:latin typeface="Courier New" pitchFamily="49" charset="0"/>
              </a:rPr>
              <a:t>IN ( … )</a:t>
            </a:r>
            <a:r>
              <a:rPr lang="en-US" smtClean="0">
                <a:solidFill>
                  <a:srgbClr val="0000FF"/>
                </a:solidFill>
              </a:rPr>
              <a:t> is translated by the Oracle server to a set of </a:t>
            </a:r>
            <a:r>
              <a:rPr lang="en-US" smtClean="0">
                <a:solidFill>
                  <a:srgbClr val="0000FF"/>
                </a:solidFill>
                <a:latin typeface="Courier New" pitchFamily="49" charset="0"/>
              </a:rPr>
              <a:t>OR</a:t>
            </a:r>
            <a:r>
              <a:rPr lang="en-US" smtClean="0">
                <a:solidFill>
                  <a:srgbClr val="0000FF"/>
                </a:solidFill>
              </a:rPr>
              <a:t> conditions (</a:t>
            </a:r>
            <a:r>
              <a:rPr lang="en-US" smtClean="0">
                <a:solidFill>
                  <a:srgbClr val="0000FF"/>
                </a:solidFill>
                <a:latin typeface="Courier New" pitchFamily="49" charset="0"/>
              </a:rPr>
              <a:t>a = value1 OR a = value2 OR a = value3</a:t>
            </a:r>
            <a:r>
              <a:rPr lang="en-US" smtClean="0">
                <a:solidFill>
                  <a:srgbClr val="0000FF"/>
                </a:solidFill>
              </a:rPr>
              <a:t> ). So using </a:t>
            </a:r>
            <a:r>
              <a:rPr lang="en-US" smtClean="0">
                <a:solidFill>
                  <a:srgbClr val="0000FF"/>
                </a:solidFill>
                <a:latin typeface="Courier New" pitchFamily="49" charset="0"/>
              </a:rPr>
              <a:t>BETWEEN … AND … , IN(…)</a:t>
            </a:r>
            <a:r>
              <a:rPr lang="en-US" smtClean="0">
                <a:solidFill>
                  <a:srgbClr val="0000FF"/>
                </a:solidFill>
              </a:rPr>
              <a:t> has no performance benefits; the benefit is logical simplicity.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r>
              <a:rPr lang="en-US" dirty="0" smtClean="0"/>
              <a:t>Returning Records with No Direct Match with Outer Joins</a:t>
            </a:r>
            <a:endParaRPr lang="en-US" dirty="0" smtClean="0">
              <a:latin typeface="Times" pitchFamily="18" charset="0"/>
            </a:endParaRPr>
          </a:p>
          <a:p>
            <a:pPr lvl="1">
              <a:tabLst/>
            </a:pPr>
            <a:r>
              <a:rPr lang="en-US" dirty="0" smtClean="0"/>
              <a:t>If a row does not satisfy a join condition, the row will not appear in the query result. For example, in the equijoin condition of </a:t>
            </a:r>
            <a:r>
              <a:rPr lang="en-US" dirty="0" smtClean="0">
                <a:latin typeface="Courier New" pitchFamily="49" charset="0"/>
              </a:rPr>
              <a:t>EMPLOYEES</a:t>
            </a:r>
            <a:r>
              <a:rPr lang="en-US" dirty="0" smtClean="0"/>
              <a:t> and </a:t>
            </a:r>
            <a:r>
              <a:rPr lang="en-US" dirty="0" smtClean="0">
                <a:latin typeface="Courier New" pitchFamily="49" charset="0"/>
              </a:rPr>
              <a:t>DEPARTMENTS</a:t>
            </a:r>
            <a:r>
              <a:rPr lang="en-US" dirty="0" smtClean="0"/>
              <a:t> tables, employee Grant does not appear because there is no department ID recorded for her in the </a:t>
            </a:r>
            <a:r>
              <a:rPr lang="en-US" dirty="0" smtClean="0">
                <a:latin typeface="Courier New" pitchFamily="49" charset="0"/>
              </a:rPr>
              <a:t>EMPLOYEES</a:t>
            </a:r>
            <a:r>
              <a:rPr lang="en-US" dirty="0" smtClean="0"/>
              <a:t> table. Instead of seeing 20 employees in the result set, you see 19 records.</a:t>
            </a:r>
          </a:p>
          <a:p>
            <a:pPr lvl="1">
              <a:tabLst/>
            </a:pPr>
            <a:endParaRPr lang="en-US" sz="500" dirty="0"/>
          </a:p>
          <a:p>
            <a:pPr lvl="1">
              <a:spcBef>
                <a:spcPct val="0"/>
              </a:spcBef>
              <a:tabLst/>
            </a:pPr>
            <a:r>
              <a:rPr lang="en-US" dirty="0" smtClean="0">
                <a:latin typeface="Courier New" pitchFamily="49" charset="0"/>
              </a:rPr>
              <a:t>   SELECT </a:t>
            </a:r>
            <a:r>
              <a:rPr lang="en-US" dirty="0" err="1" smtClean="0">
                <a:latin typeface="Courier New" pitchFamily="49" charset="0"/>
              </a:rPr>
              <a:t>e.last_name</a:t>
            </a:r>
            <a:r>
              <a:rPr lang="en-US" dirty="0" smtClean="0">
                <a:latin typeface="Courier New" pitchFamily="49" charset="0"/>
              </a:rPr>
              <a:t>, </a:t>
            </a:r>
            <a:r>
              <a:rPr lang="en-US" dirty="0" err="1" smtClean="0">
                <a:latin typeface="Courier New" pitchFamily="49" charset="0"/>
              </a:rPr>
              <a:t>e.department_id</a:t>
            </a:r>
            <a:r>
              <a:rPr lang="en-US" dirty="0" smtClean="0">
                <a:latin typeface="Courier New" pitchFamily="49" charset="0"/>
              </a:rPr>
              <a:t>, </a:t>
            </a:r>
            <a:r>
              <a:rPr lang="en-US" dirty="0" err="1" smtClean="0">
                <a:latin typeface="Courier New" pitchFamily="49" charset="0"/>
              </a:rPr>
              <a:t>d.department_name</a:t>
            </a:r>
            <a:endParaRPr lang="en-US" dirty="0" smtClean="0">
              <a:latin typeface="Courier New" pitchFamily="49" charset="0"/>
            </a:endParaRPr>
          </a:p>
          <a:p>
            <a:pPr lvl="1">
              <a:spcBef>
                <a:spcPct val="0"/>
              </a:spcBef>
              <a:tabLst/>
            </a:pPr>
            <a:r>
              <a:rPr lang="en-US" dirty="0" smtClean="0">
                <a:latin typeface="Courier New" pitchFamily="49" charset="0"/>
              </a:rPr>
              <a:t>   FROM   employees e, departments d</a:t>
            </a:r>
          </a:p>
          <a:p>
            <a:pPr lvl="1">
              <a:spcBef>
                <a:spcPct val="0"/>
              </a:spcBef>
              <a:tabLst/>
            </a:pPr>
            <a:r>
              <a:rPr lang="en-US" dirty="0" smtClean="0">
                <a:latin typeface="Courier New" pitchFamily="49" charset="0"/>
              </a:rPr>
              <a:t>   WHERE  </a:t>
            </a:r>
            <a:r>
              <a:rPr lang="en-US" dirty="0" err="1" smtClean="0">
                <a:latin typeface="Courier New" pitchFamily="49" charset="0"/>
              </a:rPr>
              <a:t>e.department_id</a:t>
            </a:r>
            <a:r>
              <a:rPr lang="en-US" dirty="0" smtClean="0">
                <a:latin typeface="Courier New" pitchFamily="49" charset="0"/>
              </a:rPr>
              <a:t> = </a:t>
            </a:r>
            <a:r>
              <a:rPr lang="en-US" dirty="0" err="1" smtClean="0">
                <a:latin typeface="Courier New" pitchFamily="49" charset="0"/>
              </a:rPr>
              <a:t>d.department_id</a:t>
            </a:r>
            <a:r>
              <a:rPr lang="en-US" dirty="0" smtClean="0">
                <a:latin typeface="Courier New" pitchFamily="49" charset="0"/>
              </a:rPr>
              <a:t>;</a:t>
            </a:r>
          </a:p>
          <a:p>
            <a:pPr lvl="1">
              <a:spcBef>
                <a:spcPct val="0"/>
              </a:spcBef>
              <a:tabLst/>
            </a:pPr>
            <a:endParaRPr lang="en-US" dirty="0" smtClean="0">
              <a:latin typeface="Courier New" pitchFamily="49" charset="0"/>
            </a:endParaRPr>
          </a:p>
          <a:p>
            <a:pPr lvl="1">
              <a:spcBef>
                <a:spcPct val="0"/>
              </a:spcBef>
              <a:tabLst/>
            </a:pPr>
            <a:r>
              <a:rPr lang="en-US" dirty="0" smtClean="0">
                <a:latin typeface="Courier New" pitchFamily="49" charset="0"/>
              </a:rPr>
              <a:t>   </a:t>
            </a:r>
          </a:p>
        </p:txBody>
      </p:sp>
      <p:sp>
        <p:nvSpPr>
          <p:cNvPr id="45059" name="Rectangle 3"/>
          <p:cNvSpPr>
            <a:spLocks noGrp="1" noRot="1" noChangeAspect="1" noChangeArrowheads="1" noTextEdit="1"/>
          </p:cNvSpPr>
          <p:nvPr>
            <p:ph type="sldImg"/>
          </p:nvPr>
        </p:nvSpPr>
        <p:spPr>
          <a:ln cap="flat"/>
        </p:spPr>
      </p:sp>
      <p:pic>
        <p:nvPicPr>
          <p:cNvPr id="45060" name="Picture 7"/>
          <p:cNvPicPr>
            <a:picLocks noChangeAspect="1" noChangeArrowheads="1"/>
          </p:cNvPicPr>
          <p:nvPr/>
        </p:nvPicPr>
        <p:blipFill>
          <a:blip r:embed="rId3"/>
          <a:srcRect/>
          <a:stretch>
            <a:fillRect/>
          </a:stretch>
        </p:blipFill>
        <p:spPr bwMode="auto">
          <a:xfrm>
            <a:off x="747713" y="6350001"/>
            <a:ext cx="5314950" cy="1092200"/>
          </a:xfrm>
          <a:prstGeom prst="rect">
            <a:avLst/>
          </a:prstGeom>
          <a:noFill/>
          <a:ln w="25400">
            <a:noFill/>
            <a:miter lim="800000"/>
            <a:headEnd type="none" w="sm" len="sm"/>
            <a:tailEnd type="none" w="sm" len="sm"/>
          </a:ln>
        </p:spPr>
      </p:pic>
      <p:pic>
        <p:nvPicPr>
          <p:cNvPr id="45061" name="Picture 8"/>
          <p:cNvPicPr>
            <a:picLocks noChangeAspect="1" noChangeArrowheads="1"/>
          </p:cNvPicPr>
          <p:nvPr/>
        </p:nvPicPr>
        <p:blipFill>
          <a:blip r:embed="rId4"/>
          <a:srcRect/>
          <a:stretch>
            <a:fillRect/>
          </a:stretch>
        </p:blipFill>
        <p:spPr bwMode="auto">
          <a:xfrm>
            <a:off x="763588" y="7527926"/>
            <a:ext cx="5287962" cy="200025"/>
          </a:xfrm>
          <a:prstGeom prst="rect">
            <a:avLst/>
          </a:prstGeom>
          <a:noFill/>
          <a:ln w="25400">
            <a:noFill/>
            <a:miter lim="800000"/>
            <a:headEnd type="none" w="sm" len="sm"/>
            <a:tailEnd type="none" w="sm" len="sm"/>
          </a:ln>
        </p:spPr>
      </p:pic>
      <p:sp>
        <p:nvSpPr>
          <p:cNvPr id="45062" name="Text Box 9"/>
          <p:cNvSpPr txBox="1">
            <a:spLocks noChangeArrowheads="1"/>
          </p:cNvSpPr>
          <p:nvPr/>
        </p:nvSpPr>
        <p:spPr bwMode="auto">
          <a:xfrm>
            <a:off x="744538" y="7239001"/>
            <a:ext cx="349250" cy="376238"/>
          </a:xfrm>
          <a:prstGeom prst="rect">
            <a:avLst/>
          </a:prstGeom>
          <a:noFill/>
          <a:ln w="25400">
            <a:noFill/>
            <a:miter lim="800000"/>
            <a:headEnd type="none" w="sm" len="sm"/>
            <a:tailEnd type="none" w="med" len="lg"/>
          </a:ln>
        </p:spPr>
        <p:txBody>
          <a:bodyPr lIns="12154" tIns="12154" rIns="12154" bIns="12154">
            <a:spAutoFit/>
          </a:bodyPr>
          <a:lstStyle/>
          <a:p>
            <a:pPr algn="ctr" defTabSz="787357">
              <a:buClr>
                <a:srgbClr val="000000"/>
              </a:buClr>
            </a:pPr>
            <a:r>
              <a:rPr lang="en-US" sz="2300" b="1" dirty="0">
                <a:latin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C68640-78B9-4117-B65C-097D272C48BE}"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68640-78B9-4117-B65C-097D272C48BE}"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68640-78B9-4117-B65C-097D272C48BE}"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4B9114D-3A13-4C58-BA37-B14EB14AA309}"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7E2E0E36-F665-4C3B-84DA-65BEFEE61E3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68640-78B9-4117-B65C-097D272C48BE}"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68640-78B9-4117-B65C-097D272C48BE}"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C68640-78B9-4117-B65C-097D272C48BE}"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C68640-78B9-4117-B65C-097D272C48BE}" type="datetimeFigureOut">
              <a:rPr lang="en-US" smtClean="0"/>
              <a:pPr/>
              <a:t>3/24/2014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C68640-78B9-4117-B65C-097D272C48BE}" type="datetimeFigureOut">
              <a:rPr lang="en-US" smtClean="0"/>
              <a:pPr/>
              <a:t>3/24/2014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68640-78B9-4117-B65C-097D272C48BE}" type="datetimeFigureOut">
              <a:rPr lang="en-US" smtClean="0"/>
              <a:pPr/>
              <a:t>3/24/2014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68640-78B9-4117-B65C-097D272C48BE}"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68640-78B9-4117-B65C-097D272C48BE}"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F7F9D-0255-4C7F-8491-C2298F6EA2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68640-78B9-4117-B65C-097D272C48BE}" type="datetimeFigureOut">
              <a:rPr lang="en-US" smtClean="0"/>
              <a:pPr/>
              <a:t>3/24/2014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F7F9D-0255-4C7F-8491-C2298F6EA2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10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5.wmf"/><Relationship Id="rId3" Type="http://schemas.openxmlformats.org/officeDocument/2006/relationships/notesSlide" Target="../notesSlides/notesSlide21.xml"/><Relationship Id="rId7" Type="http://schemas.openxmlformats.org/officeDocument/2006/relationships/image" Target="../media/image6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3.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2.xml"/><Relationship Id="rId7" Type="http://schemas.openxmlformats.org/officeDocument/2006/relationships/image" Target="../media/image6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6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75.wmf"/><Relationship Id="rId4" Type="http://schemas.openxmlformats.org/officeDocument/2006/relationships/oleObject" Target="../embeddings/oleObject10.bin"/></Relationships>
</file>

<file path=ppt/slides/_rels/slide13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93.wmf"/></Relationships>
</file>

<file path=ppt/slides/_rels/slide2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94.wmf"/></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95.wmf"/></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96.wmf"/></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97.wmf"/></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4400" b="1" dirty="0" smtClean="0"/>
              <a:t>			</a:t>
            </a:r>
          </a:p>
          <a:p>
            <a:pPr>
              <a:buNone/>
            </a:pPr>
            <a:endParaRPr lang="en-US" sz="4400" b="1" dirty="0" smtClean="0"/>
          </a:p>
          <a:p>
            <a:pPr>
              <a:buNone/>
            </a:pPr>
            <a:r>
              <a:rPr lang="en-US" sz="4400" b="1" dirty="0" smtClean="0"/>
              <a:t>			MODULE-3</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1143000" y="6966744"/>
            <a:ext cx="6553200" cy="2405856"/>
          </a:xfrm>
          <a:prstGeom prst="rect">
            <a:avLst/>
          </a:prstGeom>
          <a:noFill/>
          <a:ln w="9525">
            <a:noFill/>
            <a:miter lim="800000"/>
            <a:headEnd/>
            <a:tailEnd/>
          </a:ln>
          <a:effectLst/>
        </p:spPr>
      </p:pic>
      <p:pic>
        <p:nvPicPr>
          <p:cNvPr id="89095" name="Picture 7"/>
          <p:cNvPicPr>
            <a:picLocks noGrp="1" noChangeAspect="1" noChangeArrowheads="1"/>
          </p:cNvPicPr>
          <p:nvPr>
            <p:ph idx="1"/>
          </p:nvPr>
        </p:nvPicPr>
        <p:blipFill>
          <a:blip r:embed="rId3"/>
          <a:srcRect/>
          <a:stretch>
            <a:fillRect/>
          </a:stretch>
        </p:blipFill>
        <p:spPr bwMode="auto">
          <a:xfrm>
            <a:off x="914400" y="762000"/>
            <a:ext cx="73152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smtClean="0"/>
              <a:t>Joining More than Two Tables</a:t>
            </a:r>
          </a:p>
        </p:txBody>
      </p:sp>
      <p:sp>
        <p:nvSpPr>
          <p:cNvPr id="15363" name="Rectangle 3"/>
          <p:cNvSpPr>
            <a:spLocks noChangeArrowheads="1"/>
          </p:cNvSpPr>
          <p:nvPr/>
        </p:nvSpPr>
        <p:spPr bwMode="auto">
          <a:xfrm>
            <a:off x="533400" y="1208088"/>
            <a:ext cx="162560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r>
              <a:rPr lang="en-US" sz="2000" b="1">
                <a:solidFill>
                  <a:schemeClr val="tx1"/>
                </a:solidFill>
                <a:latin typeface="Arial" charset="0"/>
              </a:rPr>
              <a:t> </a:t>
            </a:r>
          </a:p>
        </p:txBody>
      </p:sp>
      <p:sp>
        <p:nvSpPr>
          <p:cNvPr id="15364" name="Rectangle 4"/>
          <p:cNvSpPr>
            <a:spLocks noChangeArrowheads="1"/>
          </p:cNvSpPr>
          <p:nvPr/>
        </p:nvSpPr>
        <p:spPr bwMode="auto">
          <a:xfrm>
            <a:off x="6399213" y="1208088"/>
            <a:ext cx="162560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LOCATIONS</a:t>
            </a:r>
            <a:r>
              <a:rPr lang="en-US" sz="2000" b="1">
                <a:solidFill>
                  <a:schemeClr val="tx1"/>
                </a:solidFill>
                <a:latin typeface="Arial" charset="0"/>
              </a:rPr>
              <a:t> </a:t>
            </a:r>
          </a:p>
        </p:txBody>
      </p:sp>
      <p:sp>
        <p:nvSpPr>
          <p:cNvPr id="15365" name="Rectangle 9"/>
          <p:cNvSpPr>
            <a:spLocks noChangeArrowheads="1"/>
          </p:cNvSpPr>
          <p:nvPr/>
        </p:nvSpPr>
        <p:spPr bwMode="auto">
          <a:xfrm>
            <a:off x="3484563" y="1208088"/>
            <a:ext cx="193040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DEPARTMENTS</a:t>
            </a:r>
            <a:r>
              <a:rPr lang="en-US" sz="2000" b="1">
                <a:solidFill>
                  <a:schemeClr val="tx1"/>
                </a:solidFill>
                <a:latin typeface="Arial" charset="0"/>
              </a:rPr>
              <a:t> </a:t>
            </a:r>
          </a:p>
        </p:txBody>
      </p:sp>
      <p:sp>
        <p:nvSpPr>
          <p:cNvPr id="15366" name="Rectangle 20"/>
          <p:cNvSpPr>
            <a:spLocks noGrp="1" noChangeArrowheads="1"/>
          </p:cNvSpPr>
          <p:nvPr>
            <p:ph type="body" idx="1"/>
          </p:nvPr>
        </p:nvSpPr>
        <p:spPr>
          <a:xfrm>
            <a:off x="874713" y="5167313"/>
            <a:ext cx="7385050" cy="1044575"/>
          </a:xfrm>
          <a:noFill/>
        </p:spPr>
        <p:txBody>
          <a:bodyPr>
            <a:normAutofit fontScale="77500" lnSpcReduction="20000"/>
          </a:bodyPr>
          <a:lstStyle/>
          <a:p>
            <a:r>
              <a:rPr lang="en-US" smtClean="0"/>
              <a:t>To join </a:t>
            </a:r>
            <a:r>
              <a:rPr lang="en-US" i="1" smtClean="0"/>
              <a:t>n</a:t>
            </a:r>
            <a:r>
              <a:rPr lang="en-US" smtClean="0"/>
              <a:t> tables together, you need a minimum of n-1 join conditions. For example, to join three tables, a minimum of two joins is required.</a:t>
            </a:r>
            <a:r>
              <a:rPr lang="en-US" b="0" smtClean="0"/>
              <a:t> </a:t>
            </a:r>
          </a:p>
        </p:txBody>
      </p:sp>
      <p:pic>
        <p:nvPicPr>
          <p:cNvPr id="15367" name="Picture 21"/>
          <p:cNvPicPr>
            <a:picLocks noChangeAspect="1" noChangeArrowheads="1"/>
          </p:cNvPicPr>
          <p:nvPr/>
        </p:nvPicPr>
        <p:blipFill>
          <a:blip r:embed="rId3"/>
          <a:srcRect/>
          <a:stretch>
            <a:fillRect/>
          </a:stretch>
        </p:blipFill>
        <p:spPr bwMode="auto">
          <a:xfrm>
            <a:off x="604838" y="1589088"/>
            <a:ext cx="2667000" cy="3181350"/>
          </a:xfrm>
          <a:prstGeom prst="rect">
            <a:avLst/>
          </a:prstGeom>
          <a:noFill/>
          <a:ln w="25400">
            <a:noFill/>
            <a:miter lim="800000"/>
            <a:headEnd type="none" w="sm" len="sm"/>
            <a:tailEnd type="none" w="sm" len="sm"/>
          </a:ln>
        </p:spPr>
      </p:pic>
      <p:pic>
        <p:nvPicPr>
          <p:cNvPr id="15368" name="Picture 22"/>
          <p:cNvPicPr>
            <a:picLocks noChangeAspect="1" noChangeArrowheads="1"/>
          </p:cNvPicPr>
          <p:nvPr/>
        </p:nvPicPr>
        <p:blipFill>
          <a:blip r:embed="rId4"/>
          <a:srcRect/>
          <a:stretch>
            <a:fillRect/>
          </a:stretch>
        </p:blipFill>
        <p:spPr bwMode="auto">
          <a:xfrm>
            <a:off x="604838" y="4879975"/>
            <a:ext cx="2667000" cy="211138"/>
          </a:xfrm>
          <a:prstGeom prst="rect">
            <a:avLst/>
          </a:prstGeom>
          <a:noFill/>
          <a:ln w="25400">
            <a:noFill/>
            <a:miter lim="800000"/>
            <a:headEnd type="none" w="sm" len="sm"/>
            <a:tailEnd type="none" w="sm" len="sm"/>
          </a:ln>
        </p:spPr>
      </p:pic>
      <p:pic>
        <p:nvPicPr>
          <p:cNvPr id="15369" name="Picture 24"/>
          <p:cNvPicPr>
            <a:picLocks noChangeAspect="1" noChangeArrowheads="1"/>
          </p:cNvPicPr>
          <p:nvPr/>
        </p:nvPicPr>
        <p:blipFill>
          <a:blip r:embed="rId5"/>
          <a:srcRect/>
          <a:stretch>
            <a:fillRect/>
          </a:stretch>
        </p:blipFill>
        <p:spPr bwMode="auto">
          <a:xfrm>
            <a:off x="3494088" y="1589088"/>
            <a:ext cx="2647950" cy="1962150"/>
          </a:xfrm>
          <a:prstGeom prst="rect">
            <a:avLst/>
          </a:prstGeom>
          <a:noFill/>
          <a:ln w="25400">
            <a:noFill/>
            <a:miter lim="800000"/>
            <a:headEnd type="none" w="sm" len="sm"/>
            <a:tailEnd type="none" w="sm" len="sm"/>
          </a:ln>
        </p:spPr>
      </p:pic>
      <p:pic>
        <p:nvPicPr>
          <p:cNvPr id="15370" name="Picture 25"/>
          <p:cNvPicPr>
            <a:picLocks noChangeAspect="1" noChangeArrowheads="1"/>
          </p:cNvPicPr>
          <p:nvPr/>
        </p:nvPicPr>
        <p:blipFill>
          <a:blip r:embed="rId6"/>
          <a:srcRect/>
          <a:stretch>
            <a:fillRect/>
          </a:stretch>
        </p:blipFill>
        <p:spPr bwMode="auto">
          <a:xfrm>
            <a:off x="3490913" y="3552825"/>
            <a:ext cx="2628900" cy="219075"/>
          </a:xfrm>
          <a:prstGeom prst="rect">
            <a:avLst/>
          </a:prstGeom>
          <a:noFill/>
          <a:ln w="25400">
            <a:noFill/>
            <a:miter lim="800000"/>
            <a:headEnd type="none" w="sm" len="sm"/>
            <a:tailEnd type="none" w="sm" len="sm"/>
          </a:ln>
        </p:spPr>
      </p:pic>
      <p:pic>
        <p:nvPicPr>
          <p:cNvPr id="15371" name="Picture 26"/>
          <p:cNvPicPr>
            <a:picLocks noChangeAspect="1" noChangeArrowheads="1"/>
          </p:cNvPicPr>
          <p:nvPr/>
        </p:nvPicPr>
        <p:blipFill>
          <a:blip r:embed="rId7"/>
          <a:srcRect/>
          <a:stretch>
            <a:fillRect/>
          </a:stretch>
        </p:blipFill>
        <p:spPr bwMode="auto">
          <a:xfrm>
            <a:off x="6296025" y="1589088"/>
            <a:ext cx="2657475" cy="1352550"/>
          </a:xfrm>
          <a:prstGeom prst="rect">
            <a:avLst/>
          </a:prstGeom>
          <a:noFill/>
          <a:ln w="25400">
            <a:noFill/>
            <a:miter lim="800000"/>
            <a:headEnd type="none" w="sm" len="sm"/>
            <a:tailEnd type="none" w="sm" len="sm"/>
          </a:ln>
        </p:spPr>
      </p:pic>
      <p:sp>
        <p:nvSpPr>
          <p:cNvPr id="15372" name="Text Box 27"/>
          <p:cNvSpPr txBox="1">
            <a:spLocks noChangeArrowheads="1"/>
          </p:cNvSpPr>
          <p:nvPr/>
        </p:nvSpPr>
        <p:spPr bwMode="auto">
          <a:xfrm>
            <a:off x="568325" y="455612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15373" name="Rectangle 11"/>
          <p:cNvSpPr>
            <a:spLocks noChangeArrowheads="1"/>
          </p:cNvSpPr>
          <p:nvPr/>
        </p:nvSpPr>
        <p:spPr bwMode="auto">
          <a:xfrm>
            <a:off x="1755775" y="1641475"/>
            <a:ext cx="3170238" cy="3116263"/>
          </a:xfrm>
          <a:prstGeom prst="rect">
            <a:avLst/>
          </a:prstGeom>
          <a:noFill/>
          <a:ln w="25400">
            <a:solidFill>
              <a:schemeClr val="hlink"/>
            </a:solidFill>
            <a:miter lim="800000"/>
            <a:headEnd/>
            <a:tailEnd/>
          </a:ln>
        </p:spPr>
        <p:txBody>
          <a:bodyPr wrap="none" anchor="ctr"/>
          <a:lstStyle/>
          <a:p>
            <a:endParaRPr lang="en-US"/>
          </a:p>
        </p:txBody>
      </p:sp>
      <p:sp>
        <p:nvSpPr>
          <p:cNvPr id="15374" name="Rectangle 12"/>
          <p:cNvSpPr>
            <a:spLocks noChangeArrowheads="1"/>
          </p:cNvSpPr>
          <p:nvPr/>
        </p:nvSpPr>
        <p:spPr bwMode="auto">
          <a:xfrm>
            <a:off x="4964113" y="1627188"/>
            <a:ext cx="2432050" cy="1889125"/>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2"/>
          <p:cNvPicPr>
            <a:picLocks noChangeAspect="1" noChangeArrowheads="1"/>
          </p:cNvPicPr>
          <p:nvPr/>
        </p:nvPicPr>
        <p:blipFill>
          <a:blip r:embed="rId3"/>
          <a:srcRect/>
          <a:stretch>
            <a:fillRect/>
          </a:stretch>
        </p:blipFill>
        <p:spPr bwMode="auto">
          <a:xfrm>
            <a:off x="4868863" y="1724025"/>
            <a:ext cx="2990850" cy="1581150"/>
          </a:xfrm>
          <a:prstGeom prst="rect">
            <a:avLst/>
          </a:prstGeom>
          <a:noFill/>
          <a:ln w="25400">
            <a:noFill/>
            <a:miter lim="800000"/>
            <a:headEnd type="none" w="sm" len="sm"/>
            <a:tailEnd type="none" w="sm" len="sm"/>
          </a:ln>
        </p:spPr>
      </p:pic>
      <p:sp>
        <p:nvSpPr>
          <p:cNvPr id="16387" name="Rectangle 2"/>
          <p:cNvSpPr>
            <a:spLocks noGrp="1" noChangeArrowheads="1"/>
          </p:cNvSpPr>
          <p:nvPr>
            <p:ph type="title"/>
          </p:nvPr>
        </p:nvSpPr>
        <p:spPr>
          <a:noFill/>
        </p:spPr>
        <p:txBody>
          <a:bodyPr/>
          <a:lstStyle/>
          <a:p>
            <a:r>
              <a:rPr lang="en-US" smtClean="0"/>
              <a:t>Non-Equijoins</a:t>
            </a:r>
          </a:p>
        </p:txBody>
      </p:sp>
      <p:sp>
        <p:nvSpPr>
          <p:cNvPr id="16388" name="Rectangle 3"/>
          <p:cNvSpPr>
            <a:spLocks noChangeArrowheads="1"/>
          </p:cNvSpPr>
          <p:nvPr/>
        </p:nvSpPr>
        <p:spPr bwMode="auto">
          <a:xfrm>
            <a:off x="1157288" y="1325563"/>
            <a:ext cx="155575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p>
        </p:txBody>
      </p:sp>
      <p:sp>
        <p:nvSpPr>
          <p:cNvPr id="16389" name="Rectangle 4"/>
          <p:cNvSpPr>
            <a:spLocks noChangeArrowheads="1"/>
          </p:cNvSpPr>
          <p:nvPr/>
        </p:nvSpPr>
        <p:spPr bwMode="auto">
          <a:xfrm>
            <a:off x="4425950" y="1325563"/>
            <a:ext cx="170815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JOB_GRADES</a:t>
            </a:r>
          </a:p>
        </p:txBody>
      </p:sp>
      <p:sp>
        <p:nvSpPr>
          <p:cNvPr id="16390" name="Rectangle 10"/>
          <p:cNvSpPr>
            <a:spLocks noChangeArrowheads="1"/>
          </p:cNvSpPr>
          <p:nvPr/>
        </p:nvSpPr>
        <p:spPr bwMode="auto">
          <a:xfrm>
            <a:off x="5397500" y="1758950"/>
            <a:ext cx="2411413" cy="1485900"/>
          </a:xfrm>
          <a:prstGeom prst="rect">
            <a:avLst/>
          </a:prstGeom>
          <a:noFill/>
          <a:ln w="25400">
            <a:solidFill>
              <a:schemeClr val="hlink"/>
            </a:solidFill>
            <a:miter lim="800000"/>
            <a:headEnd/>
            <a:tailEnd/>
          </a:ln>
        </p:spPr>
        <p:txBody>
          <a:bodyPr wrap="none" anchor="ctr"/>
          <a:lstStyle/>
          <a:p>
            <a:endParaRPr lang="en-US"/>
          </a:p>
        </p:txBody>
      </p:sp>
      <p:grpSp>
        <p:nvGrpSpPr>
          <p:cNvPr id="2" name="Group 13"/>
          <p:cNvGrpSpPr>
            <a:grpSpLocks/>
          </p:cNvGrpSpPr>
          <p:nvPr/>
        </p:nvGrpSpPr>
        <p:grpSpPr bwMode="auto">
          <a:xfrm>
            <a:off x="4225925" y="4195763"/>
            <a:ext cx="4338638" cy="1766887"/>
            <a:chOff x="2662" y="2643"/>
            <a:chExt cx="2733" cy="1113"/>
          </a:xfrm>
        </p:grpSpPr>
        <p:sp>
          <p:nvSpPr>
            <p:cNvPr id="16396" name="Rectangle 11"/>
            <p:cNvSpPr>
              <a:spLocks noChangeArrowheads="1"/>
            </p:cNvSpPr>
            <p:nvPr/>
          </p:nvSpPr>
          <p:spPr bwMode="auto">
            <a:xfrm>
              <a:off x="3287" y="2643"/>
              <a:ext cx="2108" cy="1113"/>
            </a:xfrm>
            <a:prstGeom prst="rect">
              <a:avLst/>
            </a:prstGeom>
            <a:noFill/>
            <a:ln w="9525">
              <a:noFill/>
              <a:miter lim="800000"/>
              <a:headEnd/>
              <a:tailEnd/>
            </a:ln>
          </p:spPr>
          <p:txBody>
            <a:bodyPr wrap="none" lIns="92075" tIns="46038" rIns="92075" bIns="46038">
              <a:spAutoFit/>
            </a:bodyPr>
            <a:lstStyle/>
            <a:p>
              <a:pPr>
                <a:lnSpc>
                  <a:spcPct val="110000"/>
                </a:lnSpc>
              </a:pPr>
              <a:r>
                <a:rPr lang="en-US" sz="2000" b="1" dirty="0">
                  <a:solidFill>
                    <a:schemeClr val="tx1">
                      <a:lumMod val="65000"/>
                      <a:lumOff val="35000"/>
                    </a:schemeClr>
                  </a:solidFill>
                  <a:latin typeface="Arial" charset="0"/>
                </a:rPr>
                <a:t>Salary in the </a:t>
              </a:r>
              <a:r>
                <a:rPr lang="en-US" sz="2000" b="1" dirty="0">
                  <a:solidFill>
                    <a:schemeClr val="tx1">
                      <a:lumMod val="65000"/>
                      <a:lumOff val="35000"/>
                    </a:schemeClr>
                  </a:solidFill>
                  <a:latin typeface="Courier New" pitchFamily="49" charset="0"/>
                </a:rPr>
                <a:t>EMPLOYEES</a:t>
              </a:r>
              <a:r>
                <a:rPr lang="en-US" sz="2000" b="1" dirty="0">
                  <a:solidFill>
                    <a:schemeClr val="tx1">
                      <a:lumMod val="65000"/>
                      <a:lumOff val="35000"/>
                    </a:schemeClr>
                  </a:solidFill>
                  <a:latin typeface="Arial" charset="0"/>
                </a:rPr>
                <a:t> </a:t>
              </a:r>
            </a:p>
            <a:p>
              <a:pPr>
                <a:lnSpc>
                  <a:spcPct val="110000"/>
                </a:lnSpc>
              </a:pPr>
              <a:r>
                <a:rPr lang="en-US" sz="2000" b="1" dirty="0">
                  <a:solidFill>
                    <a:schemeClr val="tx1">
                      <a:lumMod val="65000"/>
                      <a:lumOff val="35000"/>
                    </a:schemeClr>
                  </a:solidFill>
                  <a:latin typeface="Arial" charset="0"/>
                </a:rPr>
                <a:t>table must be between </a:t>
              </a:r>
            </a:p>
            <a:p>
              <a:pPr>
                <a:lnSpc>
                  <a:spcPct val="110000"/>
                </a:lnSpc>
              </a:pPr>
              <a:r>
                <a:rPr lang="en-US" sz="2000" b="1" dirty="0">
                  <a:solidFill>
                    <a:schemeClr val="tx1">
                      <a:lumMod val="65000"/>
                      <a:lumOff val="35000"/>
                    </a:schemeClr>
                  </a:solidFill>
                  <a:latin typeface="Arial" charset="0"/>
                </a:rPr>
                <a:t>lowest salary and highest </a:t>
              </a:r>
            </a:p>
            <a:p>
              <a:pPr>
                <a:lnSpc>
                  <a:spcPct val="110000"/>
                </a:lnSpc>
              </a:pPr>
              <a:r>
                <a:rPr lang="en-US" sz="2000" b="1" dirty="0">
                  <a:solidFill>
                    <a:schemeClr val="tx1">
                      <a:lumMod val="65000"/>
                      <a:lumOff val="35000"/>
                    </a:schemeClr>
                  </a:solidFill>
                  <a:latin typeface="Arial" charset="0"/>
                </a:rPr>
                <a:t>salary in the </a:t>
              </a:r>
              <a:r>
                <a:rPr lang="en-US" sz="2000" b="1" dirty="0">
                  <a:solidFill>
                    <a:schemeClr val="tx1">
                      <a:lumMod val="65000"/>
                      <a:lumOff val="35000"/>
                    </a:schemeClr>
                  </a:solidFill>
                  <a:latin typeface="Courier New" pitchFamily="49" charset="0"/>
                </a:rPr>
                <a:t>JOB_GRADES</a:t>
              </a:r>
              <a:endParaRPr lang="en-US" sz="2000" b="1" dirty="0">
                <a:solidFill>
                  <a:schemeClr val="tx1">
                    <a:lumMod val="65000"/>
                    <a:lumOff val="35000"/>
                  </a:schemeClr>
                </a:solidFill>
                <a:latin typeface="Arial" charset="0"/>
              </a:endParaRPr>
            </a:p>
            <a:p>
              <a:pPr>
                <a:lnSpc>
                  <a:spcPct val="110000"/>
                </a:lnSpc>
              </a:pPr>
              <a:r>
                <a:rPr lang="en-US" sz="2000" b="1" dirty="0">
                  <a:solidFill>
                    <a:schemeClr val="tx1">
                      <a:lumMod val="65000"/>
                      <a:lumOff val="35000"/>
                    </a:schemeClr>
                  </a:solidFill>
                  <a:latin typeface="Arial" charset="0"/>
                </a:rPr>
                <a:t>table.</a:t>
              </a:r>
            </a:p>
          </p:txBody>
        </p:sp>
        <p:sp>
          <p:nvSpPr>
            <p:cNvPr id="16397" name="Line 12"/>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p:spPr>
          <p:txBody>
            <a:bodyPr/>
            <a:lstStyle/>
            <a:p>
              <a:endParaRPr lang="en-US"/>
            </a:p>
          </p:txBody>
        </p:sp>
      </p:grpSp>
      <p:pic>
        <p:nvPicPr>
          <p:cNvPr id="16392" name="Picture 23"/>
          <p:cNvPicPr>
            <a:picLocks noChangeAspect="1" noChangeArrowheads="1"/>
          </p:cNvPicPr>
          <p:nvPr/>
        </p:nvPicPr>
        <p:blipFill>
          <a:blip r:embed="rId4"/>
          <a:srcRect/>
          <a:stretch>
            <a:fillRect/>
          </a:stretch>
        </p:blipFill>
        <p:spPr bwMode="auto">
          <a:xfrm>
            <a:off x="1147763" y="1752600"/>
            <a:ext cx="3000375" cy="3209925"/>
          </a:xfrm>
          <a:prstGeom prst="rect">
            <a:avLst/>
          </a:prstGeom>
          <a:noFill/>
          <a:ln w="25400">
            <a:noFill/>
            <a:miter lim="800000"/>
            <a:headEnd type="none" w="sm" len="sm"/>
            <a:tailEnd type="none" w="sm" len="sm"/>
          </a:ln>
        </p:spPr>
      </p:pic>
      <p:pic>
        <p:nvPicPr>
          <p:cNvPr id="16393" name="Picture 24"/>
          <p:cNvPicPr>
            <a:picLocks noChangeAspect="1" noChangeArrowheads="1"/>
          </p:cNvPicPr>
          <p:nvPr/>
        </p:nvPicPr>
        <p:blipFill>
          <a:blip r:embed="rId5"/>
          <a:srcRect/>
          <a:stretch>
            <a:fillRect/>
          </a:stretch>
        </p:blipFill>
        <p:spPr bwMode="auto">
          <a:xfrm>
            <a:off x="1147763" y="5108575"/>
            <a:ext cx="2943225" cy="228600"/>
          </a:xfrm>
          <a:prstGeom prst="rect">
            <a:avLst/>
          </a:prstGeom>
          <a:noFill/>
          <a:ln w="25400">
            <a:noFill/>
            <a:miter lim="800000"/>
            <a:headEnd type="none" w="sm" len="sm"/>
            <a:tailEnd type="none" w="sm" len="sm"/>
          </a:ln>
        </p:spPr>
      </p:pic>
      <p:sp>
        <p:nvSpPr>
          <p:cNvPr id="16394" name="Rectangle 9"/>
          <p:cNvSpPr>
            <a:spLocks noChangeArrowheads="1"/>
          </p:cNvSpPr>
          <p:nvPr/>
        </p:nvSpPr>
        <p:spPr bwMode="auto">
          <a:xfrm>
            <a:off x="3035300" y="1804988"/>
            <a:ext cx="1022350" cy="3124200"/>
          </a:xfrm>
          <a:prstGeom prst="rect">
            <a:avLst/>
          </a:prstGeom>
          <a:noFill/>
          <a:ln w="25400">
            <a:solidFill>
              <a:schemeClr val="hlink"/>
            </a:solidFill>
            <a:miter lim="800000"/>
            <a:headEnd/>
            <a:tailEnd/>
          </a:ln>
        </p:spPr>
        <p:txBody>
          <a:bodyPr wrap="none" anchor="ctr"/>
          <a:lstStyle/>
          <a:p>
            <a:endParaRPr lang="en-US"/>
          </a:p>
        </p:txBody>
      </p:sp>
      <p:sp>
        <p:nvSpPr>
          <p:cNvPr id="16395" name="Text Box 25"/>
          <p:cNvSpPr txBox="1">
            <a:spLocks noChangeArrowheads="1"/>
          </p:cNvSpPr>
          <p:nvPr/>
        </p:nvSpPr>
        <p:spPr bwMode="auto">
          <a:xfrm>
            <a:off x="1112838" y="4756150"/>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7"/>
          <p:cNvPicPr>
            <a:picLocks noChangeAspect="1" noChangeArrowheads="1"/>
          </p:cNvPicPr>
          <p:nvPr/>
        </p:nvPicPr>
        <p:blipFill>
          <a:blip r:embed="rId3"/>
          <a:srcRect/>
          <a:stretch>
            <a:fillRect/>
          </a:stretch>
        </p:blipFill>
        <p:spPr bwMode="auto">
          <a:xfrm>
            <a:off x="973138" y="3406775"/>
            <a:ext cx="7219950" cy="2171700"/>
          </a:xfrm>
          <a:prstGeom prst="rect">
            <a:avLst/>
          </a:prstGeom>
          <a:noFill/>
          <a:ln w="25400">
            <a:noFill/>
            <a:miter lim="800000"/>
            <a:headEnd type="none" w="sm" len="sm"/>
            <a:tailEnd type="none" w="sm" len="sm"/>
          </a:ln>
        </p:spPr>
      </p:pic>
      <p:sp>
        <p:nvSpPr>
          <p:cNvPr id="33794" name="Rectangle 2"/>
          <p:cNvSpPr>
            <a:spLocks noChangeArrowheads="1"/>
          </p:cNvSpPr>
          <p:nvPr/>
        </p:nvSpPr>
        <p:spPr bwMode="blackWhite">
          <a:xfrm>
            <a:off x="936625" y="1992313"/>
            <a:ext cx="7261225" cy="116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2063750" algn="l"/>
              </a:tabLst>
              <a:defRPr/>
            </a:pPr>
            <a:endParaRPr lang="en-US" sz="1800" b="1">
              <a:solidFill>
                <a:srgbClr val="000000"/>
              </a:solidFill>
              <a:latin typeface="Courier New" pitchFamily="49" charset="0"/>
            </a:endParaRPr>
          </a:p>
          <a:p>
            <a:pPr>
              <a:lnSpc>
                <a:spcPct val="120000"/>
              </a:lnSpc>
              <a:tabLst>
                <a:tab pos="857250" algn="l"/>
                <a:tab pos="2063750" algn="l"/>
              </a:tabLst>
              <a:defRPr/>
            </a:pPr>
            <a:endParaRPr lang="en-US" sz="1800" b="1">
              <a:solidFill>
                <a:srgbClr val="000000"/>
              </a:solidFill>
              <a:latin typeface="Courier New" pitchFamily="49" charset="0"/>
            </a:endParaRPr>
          </a:p>
        </p:txBody>
      </p:sp>
      <p:sp>
        <p:nvSpPr>
          <p:cNvPr id="17412" name="Rectangle 3"/>
          <p:cNvSpPr>
            <a:spLocks noGrp="1" noChangeArrowheads="1"/>
          </p:cNvSpPr>
          <p:nvPr>
            <p:ph type="title"/>
          </p:nvPr>
        </p:nvSpPr>
        <p:spPr>
          <a:noFill/>
        </p:spPr>
        <p:txBody>
          <a:bodyPr>
            <a:normAutofit fontScale="90000"/>
          </a:bodyPr>
          <a:lstStyle/>
          <a:p>
            <a:r>
              <a:rPr lang="en-US" smtClean="0"/>
              <a:t>Retrieving Records </a:t>
            </a:r>
            <a:br>
              <a:rPr lang="en-US" smtClean="0"/>
            </a:br>
            <a:r>
              <a:rPr lang="en-US" smtClean="0"/>
              <a:t>with Non-Equijoins</a:t>
            </a:r>
          </a:p>
        </p:txBody>
      </p:sp>
      <p:sp>
        <p:nvSpPr>
          <p:cNvPr id="17413" name="Rectangle 5"/>
          <p:cNvSpPr>
            <a:spLocks noChangeArrowheads="1"/>
          </p:cNvSpPr>
          <p:nvPr/>
        </p:nvSpPr>
        <p:spPr bwMode="blackWhite">
          <a:xfrm>
            <a:off x="882650" y="1981200"/>
            <a:ext cx="7289800" cy="1143000"/>
          </a:xfrm>
          <a:prstGeom prst="rect">
            <a:avLst/>
          </a:prstGeom>
          <a:noFill/>
          <a:ln w="9525">
            <a:noFill/>
            <a:miter lim="800000"/>
            <a:headEnd/>
            <a:tailEnd/>
          </a:ln>
        </p:spPr>
        <p:txBody>
          <a:bodyPr wrap="none" lIns="92075" tIns="46038" rIns="92075" bIns="46038" anchor="ctr"/>
          <a:lstStyle/>
          <a:p>
            <a:pPr>
              <a:tabLst>
                <a:tab pos="857250" algn="l"/>
                <a:tab pos="2063750" algn="l"/>
              </a:tabLst>
            </a:pPr>
            <a:r>
              <a:rPr lang="en-US" sz="1800" b="1" dirty="0">
                <a:solidFill>
                  <a:schemeClr val="tx1">
                    <a:lumMod val="65000"/>
                    <a:lumOff val="35000"/>
                  </a:schemeClr>
                </a:solidFill>
                <a:latin typeface="Courier New" pitchFamily="49" charset="0"/>
              </a:rPr>
              <a:t>SELECT </a:t>
            </a:r>
            <a:r>
              <a:rPr lang="en-US" sz="1800" b="1" dirty="0" err="1">
                <a:solidFill>
                  <a:schemeClr val="tx1">
                    <a:lumMod val="65000"/>
                    <a:lumOff val="35000"/>
                  </a:schemeClr>
                </a:solidFill>
                <a:latin typeface="Courier New" pitchFamily="49" charset="0"/>
              </a:rPr>
              <a:t>e.last_name</a:t>
            </a:r>
            <a:r>
              <a:rPr lang="en-US" sz="1800" b="1" dirty="0">
                <a:solidFill>
                  <a:schemeClr val="tx1">
                    <a:lumMod val="65000"/>
                    <a:lumOff val="35000"/>
                  </a:schemeClr>
                </a:solidFill>
                <a:latin typeface="Courier New" pitchFamily="49" charset="0"/>
              </a:rPr>
              <a:t>, </a:t>
            </a:r>
            <a:r>
              <a:rPr lang="en-US" sz="1800" b="1" dirty="0" err="1">
                <a:solidFill>
                  <a:schemeClr val="tx1">
                    <a:lumMod val="65000"/>
                    <a:lumOff val="35000"/>
                  </a:schemeClr>
                </a:solidFill>
                <a:latin typeface="Courier New" pitchFamily="49" charset="0"/>
              </a:rPr>
              <a:t>e.salary</a:t>
            </a:r>
            <a:r>
              <a:rPr lang="en-US" sz="1800" b="1" dirty="0">
                <a:solidFill>
                  <a:schemeClr val="tx1">
                    <a:lumMod val="65000"/>
                    <a:lumOff val="35000"/>
                  </a:schemeClr>
                </a:solidFill>
                <a:latin typeface="Courier New" pitchFamily="49" charset="0"/>
              </a:rPr>
              <a:t>, </a:t>
            </a:r>
            <a:r>
              <a:rPr lang="en-US" sz="1800" b="1" dirty="0" err="1">
                <a:solidFill>
                  <a:schemeClr val="tx1">
                    <a:lumMod val="65000"/>
                    <a:lumOff val="35000"/>
                  </a:schemeClr>
                </a:solidFill>
                <a:latin typeface="Courier New" pitchFamily="49" charset="0"/>
              </a:rPr>
              <a:t>j.grade_level</a:t>
            </a:r>
            <a:endParaRPr lang="en-US" sz="1800" b="1" dirty="0">
              <a:solidFill>
                <a:schemeClr val="tx1">
                  <a:lumMod val="65000"/>
                  <a:lumOff val="35000"/>
                </a:schemeClr>
              </a:solidFill>
              <a:latin typeface="Courier New" pitchFamily="49" charset="0"/>
            </a:endParaRPr>
          </a:p>
          <a:p>
            <a:pPr>
              <a:tabLst>
                <a:tab pos="857250" algn="l"/>
                <a:tab pos="2063750" algn="l"/>
              </a:tabLst>
            </a:pPr>
            <a:r>
              <a:rPr lang="en-US" sz="1800" b="1" dirty="0">
                <a:solidFill>
                  <a:schemeClr val="tx1">
                    <a:lumMod val="65000"/>
                    <a:lumOff val="35000"/>
                  </a:schemeClr>
                </a:solidFill>
                <a:latin typeface="Courier New" pitchFamily="49" charset="0"/>
              </a:rPr>
              <a:t>FROM   employees e, </a:t>
            </a:r>
            <a:r>
              <a:rPr lang="en-US" sz="1800" b="1" dirty="0" err="1">
                <a:solidFill>
                  <a:schemeClr val="tx1">
                    <a:lumMod val="65000"/>
                    <a:lumOff val="35000"/>
                  </a:schemeClr>
                </a:solidFill>
                <a:latin typeface="Courier New" pitchFamily="49" charset="0"/>
              </a:rPr>
              <a:t>job_grades</a:t>
            </a:r>
            <a:r>
              <a:rPr lang="en-US" sz="1800" b="1" dirty="0">
                <a:solidFill>
                  <a:schemeClr val="tx1">
                    <a:lumMod val="65000"/>
                    <a:lumOff val="35000"/>
                  </a:schemeClr>
                </a:solidFill>
                <a:latin typeface="Courier New" pitchFamily="49" charset="0"/>
              </a:rPr>
              <a:t> j</a:t>
            </a:r>
          </a:p>
          <a:p>
            <a:pPr>
              <a:tabLst>
                <a:tab pos="857250" algn="l"/>
                <a:tab pos="2063750" algn="l"/>
              </a:tabLst>
            </a:pPr>
            <a:r>
              <a:rPr lang="en-US" sz="1800" b="1" dirty="0">
                <a:solidFill>
                  <a:schemeClr val="tx1">
                    <a:lumMod val="65000"/>
                    <a:lumOff val="35000"/>
                  </a:schemeClr>
                </a:solidFill>
                <a:latin typeface="Courier New" pitchFamily="49" charset="0"/>
              </a:rPr>
              <a:t>WHERE  </a:t>
            </a:r>
            <a:r>
              <a:rPr lang="en-US" sz="1800" b="1" dirty="0" err="1">
                <a:solidFill>
                  <a:schemeClr val="tx1">
                    <a:lumMod val="65000"/>
                    <a:lumOff val="35000"/>
                  </a:schemeClr>
                </a:solidFill>
                <a:latin typeface="Courier New" pitchFamily="49" charset="0"/>
              </a:rPr>
              <a:t>e.salary</a:t>
            </a:r>
            <a:r>
              <a:rPr lang="en-US" sz="1800" b="1" dirty="0">
                <a:solidFill>
                  <a:schemeClr val="tx1">
                    <a:lumMod val="65000"/>
                    <a:lumOff val="35000"/>
                  </a:schemeClr>
                </a:solidFill>
                <a:latin typeface="Courier New" pitchFamily="49" charset="0"/>
              </a:rPr>
              <a:t> </a:t>
            </a:r>
          </a:p>
          <a:p>
            <a:pPr>
              <a:tabLst>
                <a:tab pos="857250" algn="l"/>
                <a:tab pos="2063750" algn="l"/>
              </a:tabLst>
            </a:pPr>
            <a:r>
              <a:rPr lang="en-US" sz="1800" b="1" dirty="0">
                <a:solidFill>
                  <a:schemeClr val="tx1">
                    <a:lumMod val="65000"/>
                    <a:lumOff val="35000"/>
                  </a:schemeClr>
                </a:solidFill>
                <a:latin typeface="Courier New" pitchFamily="49" charset="0"/>
              </a:rPr>
              <a:t>       BETWEEN </a:t>
            </a:r>
            <a:r>
              <a:rPr lang="en-US" sz="1800" b="1" dirty="0" err="1">
                <a:solidFill>
                  <a:schemeClr val="tx1">
                    <a:lumMod val="65000"/>
                    <a:lumOff val="35000"/>
                  </a:schemeClr>
                </a:solidFill>
                <a:latin typeface="Courier New" pitchFamily="49" charset="0"/>
              </a:rPr>
              <a:t>j.lowest_sal</a:t>
            </a:r>
            <a:r>
              <a:rPr lang="en-US" sz="1800" b="1" dirty="0">
                <a:solidFill>
                  <a:schemeClr val="tx1">
                    <a:lumMod val="65000"/>
                    <a:lumOff val="35000"/>
                  </a:schemeClr>
                </a:solidFill>
                <a:latin typeface="Courier New" pitchFamily="49" charset="0"/>
              </a:rPr>
              <a:t> AND </a:t>
            </a:r>
            <a:r>
              <a:rPr lang="en-US" sz="1800" b="1" dirty="0" err="1">
                <a:solidFill>
                  <a:schemeClr val="tx1">
                    <a:lumMod val="65000"/>
                    <a:lumOff val="35000"/>
                  </a:schemeClr>
                </a:solidFill>
                <a:latin typeface="Courier New" pitchFamily="49" charset="0"/>
              </a:rPr>
              <a:t>j.highest_sal</a:t>
            </a:r>
            <a:r>
              <a:rPr lang="en-US" sz="1800" b="1" dirty="0">
                <a:solidFill>
                  <a:schemeClr val="tx1">
                    <a:lumMod val="65000"/>
                    <a:lumOff val="35000"/>
                  </a:schemeClr>
                </a:solidFill>
                <a:latin typeface="Courier New" pitchFamily="49" charset="0"/>
              </a:rPr>
              <a:t>;</a:t>
            </a:r>
          </a:p>
        </p:txBody>
      </p:sp>
      <p:sp>
        <p:nvSpPr>
          <p:cNvPr id="17414" name="Rectangle 9"/>
          <p:cNvSpPr>
            <a:spLocks noChangeArrowheads="1"/>
          </p:cNvSpPr>
          <p:nvPr/>
        </p:nvSpPr>
        <p:spPr bwMode="auto">
          <a:xfrm>
            <a:off x="4392613" y="3459163"/>
            <a:ext cx="3714750" cy="2093912"/>
          </a:xfrm>
          <a:prstGeom prst="rect">
            <a:avLst/>
          </a:prstGeom>
          <a:noFill/>
          <a:ln w="25400">
            <a:solidFill>
              <a:schemeClr val="hlink"/>
            </a:solidFill>
            <a:miter lim="800000"/>
            <a:headEnd/>
            <a:tailEnd/>
          </a:ln>
        </p:spPr>
        <p:txBody>
          <a:bodyPr wrap="none" anchor="ctr"/>
          <a:lstStyle/>
          <a:p>
            <a:endParaRPr lang="en-US"/>
          </a:p>
        </p:txBody>
      </p:sp>
      <p:pic>
        <p:nvPicPr>
          <p:cNvPr id="17415" name="Picture 18"/>
          <p:cNvPicPr>
            <a:picLocks noChangeAspect="1" noChangeArrowheads="1"/>
          </p:cNvPicPr>
          <p:nvPr/>
        </p:nvPicPr>
        <p:blipFill>
          <a:blip r:embed="rId4"/>
          <a:srcRect/>
          <a:stretch>
            <a:fillRect/>
          </a:stretch>
        </p:blipFill>
        <p:spPr bwMode="auto">
          <a:xfrm>
            <a:off x="976313" y="5722938"/>
            <a:ext cx="7208837" cy="206375"/>
          </a:xfrm>
          <a:prstGeom prst="rect">
            <a:avLst/>
          </a:prstGeom>
          <a:noFill/>
          <a:ln w="25400">
            <a:noFill/>
            <a:miter lim="800000"/>
            <a:headEnd type="none" w="sm" len="sm"/>
            <a:tailEnd type="none" w="sm" len="sm"/>
          </a:ln>
        </p:spPr>
      </p:pic>
      <p:sp>
        <p:nvSpPr>
          <p:cNvPr id="17416" name="Text Box 19"/>
          <p:cNvSpPr txBox="1">
            <a:spLocks noChangeArrowheads="1"/>
          </p:cNvSpPr>
          <p:nvPr/>
        </p:nvSpPr>
        <p:spPr bwMode="auto">
          <a:xfrm>
            <a:off x="923925" y="5367338"/>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17417" name="Rectangle 20"/>
          <p:cNvSpPr>
            <a:spLocks noChangeArrowheads="1"/>
          </p:cNvSpPr>
          <p:nvPr/>
        </p:nvSpPr>
        <p:spPr bwMode="auto">
          <a:xfrm>
            <a:off x="1812925" y="2824163"/>
            <a:ext cx="5305425" cy="287337"/>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smtClean="0"/>
              <a:t>Outer Joins</a:t>
            </a:r>
          </a:p>
        </p:txBody>
      </p:sp>
      <p:sp>
        <p:nvSpPr>
          <p:cNvPr id="18435" name="Rectangle 3"/>
          <p:cNvSpPr>
            <a:spLocks noChangeArrowheads="1"/>
          </p:cNvSpPr>
          <p:nvPr/>
        </p:nvSpPr>
        <p:spPr bwMode="auto">
          <a:xfrm>
            <a:off x="4479925" y="1833563"/>
            <a:ext cx="155575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p>
        </p:txBody>
      </p:sp>
      <p:sp>
        <p:nvSpPr>
          <p:cNvPr id="18436" name="Rectangle 4"/>
          <p:cNvSpPr>
            <a:spLocks noChangeArrowheads="1"/>
          </p:cNvSpPr>
          <p:nvPr/>
        </p:nvSpPr>
        <p:spPr bwMode="auto">
          <a:xfrm>
            <a:off x="1055688" y="1833563"/>
            <a:ext cx="1868487" cy="396875"/>
          </a:xfrm>
          <a:prstGeom prst="rect">
            <a:avLst/>
          </a:prstGeom>
          <a:noFill/>
          <a:ln w="9525">
            <a:noFill/>
            <a:miter lim="800000"/>
            <a:headEnd/>
            <a:tailEnd/>
          </a:ln>
        </p:spPr>
        <p:txBody>
          <a:bodyPr lIns="92075" tIns="46038" rIns="92075" bIns="46038">
            <a:spAutoFit/>
          </a:bodyPr>
          <a:lstStyle/>
          <a:p>
            <a:r>
              <a:rPr lang="en-US" sz="2000" b="1">
                <a:solidFill>
                  <a:schemeClr val="tx1"/>
                </a:solidFill>
                <a:latin typeface="Courier New" pitchFamily="49" charset="0"/>
              </a:rPr>
              <a:t>DEPARTMENTS</a:t>
            </a:r>
          </a:p>
        </p:txBody>
      </p:sp>
      <p:grpSp>
        <p:nvGrpSpPr>
          <p:cNvPr id="2" name="Group 7"/>
          <p:cNvGrpSpPr>
            <a:grpSpLocks/>
          </p:cNvGrpSpPr>
          <p:nvPr/>
        </p:nvGrpSpPr>
        <p:grpSpPr bwMode="auto">
          <a:xfrm>
            <a:off x="3981450" y="4781552"/>
            <a:ext cx="4562475" cy="1395413"/>
            <a:chOff x="2508" y="3012"/>
            <a:chExt cx="2874" cy="879"/>
          </a:xfrm>
        </p:grpSpPr>
        <p:sp>
          <p:nvSpPr>
            <p:cNvPr id="18444" name="Rectangle 5"/>
            <p:cNvSpPr>
              <a:spLocks noChangeArrowheads="1"/>
            </p:cNvSpPr>
            <p:nvPr/>
          </p:nvSpPr>
          <p:spPr bwMode="auto">
            <a:xfrm>
              <a:off x="2924" y="3406"/>
              <a:ext cx="2458" cy="485"/>
            </a:xfrm>
            <a:prstGeom prst="rect">
              <a:avLst/>
            </a:prstGeom>
            <a:noFill/>
            <a:ln w="9525">
              <a:noFill/>
              <a:miter lim="800000"/>
              <a:headEnd/>
              <a:tailEnd/>
            </a:ln>
          </p:spPr>
          <p:txBody>
            <a:bodyPr lIns="92075" tIns="46038" rIns="92075" bIns="46038">
              <a:spAutoFit/>
            </a:bodyPr>
            <a:lstStyle/>
            <a:p>
              <a:r>
                <a:rPr lang="en-US" sz="2200" b="1" dirty="0">
                  <a:solidFill>
                    <a:schemeClr val="tx1">
                      <a:lumMod val="65000"/>
                      <a:lumOff val="35000"/>
                    </a:schemeClr>
                  </a:solidFill>
                  <a:latin typeface="Arial" charset="0"/>
                </a:rPr>
                <a:t>There are no employees in department 190. </a:t>
              </a:r>
            </a:p>
          </p:txBody>
        </p:sp>
        <p:sp>
          <p:nvSpPr>
            <p:cNvPr id="18445" name="Freeform 6"/>
            <p:cNvSpPr>
              <a:spLocks/>
            </p:cNvSpPr>
            <p:nvPr/>
          </p:nvSpPr>
          <p:spPr bwMode="auto">
            <a:xfrm>
              <a:off x="2508" y="3012"/>
              <a:ext cx="384" cy="529"/>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 name="T10" fmla="*/ 0 60000 65536"/>
                <a:gd name="T11" fmla="*/ 0 60000 65536"/>
                <a:gd name="T12" fmla="*/ 0 60000 65536"/>
                <a:gd name="T13" fmla="*/ 0 60000 65536"/>
                <a:gd name="T14" fmla="*/ 0 60000 65536"/>
                <a:gd name="T15" fmla="*/ 0 w 384"/>
                <a:gd name="T16" fmla="*/ 0 h 529"/>
                <a:gd name="T17" fmla="*/ 384 w 384"/>
                <a:gd name="T18" fmla="*/ 529 h 529"/>
              </a:gdLst>
              <a:ahLst/>
              <a:cxnLst>
                <a:cxn ang="T10">
                  <a:pos x="T0" y="T1"/>
                </a:cxn>
                <a:cxn ang="T11">
                  <a:pos x="T2" y="T3"/>
                </a:cxn>
                <a:cxn ang="T12">
                  <a:pos x="T4" y="T5"/>
                </a:cxn>
                <a:cxn ang="T13">
                  <a:pos x="T6" y="T7"/>
                </a:cxn>
                <a:cxn ang="T14">
                  <a:pos x="T8" y="T9"/>
                </a:cxn>
              </a:cxnLst>
              <a:rect l="T15" t="T16" r="T17" b="T18"/>
              <a:pathLst>
                <a:path w="384" h="529">
                  <a:moveTo>
                    <a:pt x="383" y="528"/>
                  </a:moveTo>
                  <a:lnTo>
                    <a:pt x="0" y="528"/>
                  </a:lnTo>
                  <a:lnTo>
                    <a:pt x="0" y="480"/>
                  </a:lnTo>
                  <a:lnTo>
                    <a:pt x="0" y="408"/>
                  </a:lnTo>
                  <a:lnTo>
                    <a:pt x="0" y="0"/>
                  </a:lnTo>
                </a:path>
              </a:pathLst>
            </a:custGeom>
            <a:noFill/>
            <a:ln w="50800" cap="rnd">
              <a:solidFill>
                <a:srgbClr val="FFCC00"/>
              </a:solidFill>
              <a:round/>
              <a:headEnd type="none" w="sm" len="sm"/>
              <a:tailEnd type="stealth" w="med" len="lg"/>
            </a:ln>
          </p:spPr>
          <p:txBody>
            <a:bodyPr/>
            <a:lstStyle/>
            <a:p>
              <a:endParaRPr lang="en-US"/>
            </a:p>
          </p:txBody>
        </p:sp>
      </p:grpSp>
      <p:pic>
        <p:nvPicPr>
          <p:cNvPr id="18438" name="Picture 20"/>
          <p:cNvPicPr>
            <a:picLocks noChangeAspect="1" noChangeArrowheads="1"/>
          </p:cNvPicPr>
          <p:nvPr/>
        </p:nvPicPr>
        <p:blipFill>
          <a:blip r:embed="rId3"/>
          <a:srcRect/>
          <a:stretch>
            <a:fillRect/>
          </a:stretch>
        </p:blipFill>
        <p:spPr bwMode="auto">
          <a:xfrm>
            <a:off x="1158875" y="2332038"/>
            <a:ext cx="3028950" cy="1981200"/>
          </a:xfrm>
          <a:prstGeom prst="rect">
            <a:avLst/>
          </a:prstGeom>
          <a:noFill/>
          <a:ln w="25400">
            <a:noFill/>
            <a:miter lim="800000"/>
            <a:headEnd type="none" w="sm" len="sm"/>
            <a:tailEnd type="none" w="sm" len="sm"/>
          </a:ln>
        </p:spPr>
      </p:pic>
      <p:pic>
        <p:nvPicPr>
          <p:cNvPr id="18439" name="Picture 21"/>
          <p:cNvPicPr>
            <a:picLocks noChangeAspect="1" noChangeArrowheads="1"/>
          </p:cNvPicPr>
          <p:nvPr/>
        </p:nvPicPr>
        <p:blipFill>
          <a:blip r:embed="rId4"/>
          <a:srcRect/>
          <a:stretch>
            <a:fillRect/>
          </a:stretch>
        </p:blipFill>
        <p:spPr bwMode="auto">
          <a:xfrm>
            <a:off x="1166813" y="4311650"/>
            <a:ext cx="3009900" cy="209550"/>
          </a:xfrm>
          <a:prstGeom prst="rect">
            <a:avLst/>
          </a:prstGeom>
          <a:noFill/>
          <a:ln w="25400">
            <a:noFill/>
            <a:miter lim="800000"/>
            <a:headEnd type="none" w="sm" len="sm"/>
            <a:tailEnd type="none" w="sm" len="sm"/>
          </a:ln>
        </p:spPr>
      </p:pic>
      <p:sp>
        <p:nvSpPr>
          <p:cNvPr id="18440" name="Rectangle 18"/>
          <p:cNvSpPr>
            <a:spLocks noChangeArrowheads="1"/>
          </p:cNvSpPr>
          <p:nvPr/>
        </p:nvSpPr>
        <p:spPr bwMode="auto">
          <a:xfrm>
            <a:off x="2814638" y="4071938"/>
            <a:ext cx="1336675" cy="182562"/>
          </a:xfrm>
          <a:prstGeom prst="rect">
            <a:avLst/>
          </a:prstGeom>
          <a:noFill/>
          <a:ln w="25400">
            <a:solidFill>
              <a:schemeClr val="hlink"/>
            </a:solidFill>
            <a:miter lim="800000"/>
            <a:headEnd/>
            <a:tailEnd/>
          </a:ln>
        </p:spPr>
        <p:txBody>
          <a:bodyPr wrap="none" anchor="ctr"/>
          <a:lstStyle/>
          <a:p>
            <a:endParaRPr lang="en-US"/>
          </a:p>
        </p:txBody>
      </p:sp>
      <p:pic>
        <p:nvPicPr>
          <p:cNvPr id="18441" name="Picture 22"/>
          <p:cNvPicPr>
            <a:picLocks noChangeAspect="1" noChangeArrowheads="1"/>
          </p:cNvPicPr>
          <p:nvPr/>
        </p:nvPicPr>
        <p:blipFill>
          <a:blip r:embed="rId5"/>
          <a:srcRect/>
          <a:stretch>
            <a:fillRect/>
          </a:stretch>
        </p:blipFill>
        <p:spPr bwMode="auto">
          <a:xfrm>
            <a:off x="4679950" y="2339975"/>
            <a:ext cx="3038475" cy="2771775"/>
          </a:xfrm>
          <a:prstGeom prst="rect">
            <a:avLst/>
          </a:prstGeom>
          <a:noFill/>
          <a:ln w="25400">
            <a:noFill/>
            <a:miter lim="800000"/>
            <a:headEnd type="none" w="sm" len="sm"/>
            <a:tailEnd type="none" w="sm" len="sm"/>
          </a:ln>
        </p:spPr>
      </p:pic>
      <p:pic>
        <p:nvPicPr>
          <p:cNvPr id="18442" name="Picture 23"/>
          <p:cNvPicPr>
            <a:picLocks noChangeAspect="1" noChangeArrowheads="1"/>
          </p:cNvPicPr>
          <p:nvPr/>
        </p:nvPicPr>
        <p:blipFill>
          <a:blip r:embed="rId6"/>
          <a:srcRect/>
          <a:stretch>
            <a:fillRect/>
          </a:stretch>
        </p:blipFill>
        <p:spPr bwMode="auto">
          <a:xfrm>
            <a:off x="4679950" y="5240338"/>
            <a:ext cx="3027363" cy="222250"/>
          </a:xfrm>
          <a:prstGeom prst="rect">
            <a:avLst/>
          </a:prstGeom>
          <a:noFill/>
          <a:ln w="25400">
            <a:noFill/>
            <a:miter lim="800000"/>
            <a:headEnd type="none" w="sm" len="sm"/>
            <a:tailEnd type="none" w="sm" len="sm"/>
          </a:ln>
        </p:spPr>
      </p:pic>
      <p:sp>
        <p:nvSpPr>
          <p:cNvPr id="18443" name="Text Box 24"/>
          <p:cNvSpPr txBox="1">
            <a:spLocks noChangeArrowheads="1"/>
          </p:cNvSpPr>
          <p:nvPr/>
        </p:nvSpPr>
        <p:spPr bwMode="auto">
          <a:xfrm>
            <a:off x="4629150" y="489426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1020762"/>
          </a:xfrm>
          <a:noFill/>
        </p:spPr>
        <p:txBody>
          <a:bodyPr/>
          <a:lstStyle/>
          <a:p>
            <a:r>
              <a:rPr lang="en-US" dirty="0" smtClean="0"/>
              <a:t>Outer Joins Syntax</a:t>
            </a:r>
          </a:p>
        </p:txBody>
      </p:sp>
      <p:sp>
        <p:nvSpPr>
          <p:cNvPr id="19459" name="Rectangle 3"/>
          <p:cNvSpPr>
            <a:spLocks noGrp="1" noChangeArrowheads="1"/>
          </p:cNvSpPr>
          <p:nvPr>
            <p:ph type="body" idx="1"/>
          </p:nvPr>
        </p:nvSpPr>
        <p:spPr>
          <a:xfrm>
            <a:off x="874713" y="1219200"/>
            <a:ext cx="7385050" cy="5410199"/>
          </a:xfrm>
          <a:noFill/>
        </p:spPr>
        <p:txBody>
          <a:bodyPr/>
          <a:lstStyle/>
          <a:p>
            <a:r>
              <a:rPr lang="en-US" dirty="0" smtClean="0"/>
              <a:t>You use an outer join to also see rows that do not meet the join condition.</a:t>
            </a:r>
          </a:p>
          <a:p>
            <a:r>
              <a:rPr lang="en-US" dirty="0" smtClean="0"/>
              <a:t>The Outer join operator is the plus sign (+).</a:t>
            </a:r>
          </a:p>
          <a:p>
            <a:pPr lvl="1"/>
            <a:endParaRPr lang="en-US" dirty="0" smtClean="0"/>
          </a:p>
          <a:p>
            <a:pPr lvl="1"/>
            <a:endParaRPr lang="en-US" dirty="0" smtClean="0"/>
          </a:p>
          <a:p>
            <a:pPr>
              <a:buFontTx/>
              <a:buChar char="–"/>
            </a:pPr>
            <a:endParaRPr lang="en-US" sz="2000" dirty="0" smtClean="0"/>
          </a:p>
        </p:txBody>
      </p:sp>
      <p:sp>
        <p:nvSpPr>
          <p:cNvPr id="37892" name="Rectangle 4"/>
          <p:cNvSpPr>
            <a:spLocks noChangeArrowheads="1"/>
          </p:cNvSpPr>
          <p:nvPr/>
        </p:nvSpPr>
        <p:spPr bwMode="blackWhite">
          <a:xfrm>
            <a:off x="908050" y="348932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lang="en-US" sz="1800" b="1" dirty="0">
                <a:solidFill>
                  <a:srgbClr val="000000"/>
                </a:solidFill>
                <a:latin typeface="Courier New" pitchFamily="49" charset="0"/>
              </a:rPr>
              <a:t>SELECT	</a:t>
            </a:r>
            <a:r>
              <a:rPr lang="en-US" sz="1800" b="1" i="1" dirty="0">
                <a:solidFill>
                  <a:srgbClr val="000000"/>
                </a:solidFill>
                <a:latin typeface="Courier New" pitchFamily="49" charset="0"/>
              </a:rPr>
              <a:t>table1.column, table2.column</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FROM	</a:t>
            </a:r>
            <a:r>
              <a:rPr lang="en-US" sz="1800" b="1" i="1" dirty="0">
                <a:solidFill>
                  <a:srgbClr val="000000"/>
                </a:solidFill>
                <a:latin typeface="Courier New" pitchFamily="49" charset="0"/>
              </a:rPr>
              <a:t>table1, table2</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WHERE	</a:t>
            </a:r>
            <a:r>
              <a:rPr lang="en-US" sz="1800" b="1" i="1" dirty="0" smtClean="0">
                <a:solidFill>
                  <a:srgbClr val="000000"/>
                </a:solidFill>
                <a:latin typeface="Courier New" pitchFamily="49" charset="0"/>
              </a:rPr>
              <a:t>table1.column </a:t>
            </a:r>
            <a:r>
              <a:rPr lang="en-US" sz="1800" b="1" i="1" dirty="0" smtClean="0">
                <a:solidFill>
                  <a:srgbClr val="FF0033"/>
                </a:solidFill>
                <a:latin typeface="Courier New" pitchFamily="49" charset="0"/>
              </a:rPr>
              <a:t>+</a:t>
            </a:r>
            <a:r>
              <a:rPr lang="en-US" sz="1800" b="1" dirty="0" smtClean="0">
                <a:solidFill>
                  <a:srgbClr val="000000"/>
                </a:solidFill>
                <a:latin typeface="Courier New" pitchFamily="49" charset="0"/>
              </a:rPr>
              <a:t>=</a:t>
            </a:r>
            <a:r>
              <a:rPr lang="en-US" sz="1800" b="1" i="1" dirty="0" smtClean="0">
                <a:solidFill>
                  <a:srgbClr val="000000"/>
                </a:solidFill>
                <a:latin typeface="Courier New" pitchFamily="49" charset="0"/>
              </a:rPr>
              <a:t> </a:t>
            </a:r>
            <a:r>
              <a:rPr lang="en-US" sz="1800" b="1" i="1" dirty="0">
                <a:solidFill>
                  <a:srgbClr val="000000"/>
                </a:solidFill>
                <a:latin typeface="Courier New" pitchFamily="49" charset="0"/>
              </a:rPr>
              <a:t>table2.column;</a:t>
            </a:r>
          </a:p>
        </p:txBody>
      </p:sp>
      <p:sp>
        <p:nvSpPr>
          <p:cNvPr id="6" name="Rectangle 4"/>
          <p:cNvSpPr>
            <a:spLocks noChangeArrowheads="1"/>
          </p:cNvSpPr>
          <p:nvPr/>
        </p:nvSpPr>
        <p:spPr bwMode="blackWhite">
          <a:xfrm>
            <a:off x="838200" y="478472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lang="en-US" sz="1800" b="1" dirty="0">
                <a:solidFill>
                  <a:srgbClr val="000000"/>
                </a:solidFill>
                <a:latin typeface="Courier New" pitchFamily="49" charset="0"/>
              </a:rPr>
              <a:t>SELECT	</a:t>
            </a:r>
            <a:r>
              <a:rPr lang="en-US" sz="1800" b="1" i="1" dirty="0">
                <a:solidFill>
                  <a:srgbClr val="000000"/>
                </a:solidFill>
                <a:latin typeface="Courier New" pitchFamily="49" charset="0"/>
              </a:rPr>
              <a:t>table1.column, table2.column</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FROM	</a:t>
            </a:r>
            <a:r>
              <a:rPr lang="en-US" sz="1800" b="1" i="1" dirty="0">
                <a:solidFill>
                  <a:srgbClr val="000000"/>
                </a:solidFill>
                <a:latin typeface="Courier New" pitchFamily="49" charset="0"/>
              </a:rPr>
              <a:t>table1, table2</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WHERE	</a:t>
            </a:r>
            <a:r>
              <a:rPr lang="en-US" sz="1800" b="1" i="1" dirty="0" smtClean="0">
                <a:solidFill>
                  <a:srgbClr val="000000"/>
                </a:solidFill>
                <a:latin typeface="Courier New" pitchFamily="49" charset="0"/>
              </a:rPr>
              <a:t>table1.column </a:t>
            </a:r>
            <a:r>
              <a:rPr lang="en-US" sz="1800" b="1" i="1" dirty="0" smtClean="0">
                <a:solidFill>
                  <a:srgbClr val="FF0033"/>
                </a:solidFill>
                <a:latin typeface="Courier New" pitchFamily="49" charset="0"/>
              </a:rPr>
              <a:t>+</a:t>
            </a:r>
            <a:r>
              <a:rPr lang="en-US" sz="1800" b="1" dirty="0" smtClean="0">
                <a:solidFill>
                  <a:srgbClr val="000000"/>
                </a:solidFill>
                <a:latin typeface="Courier New" pitchFamily="49" charset="0"/>
              </a:rPr>
              <a:t>=</a:t>
            </a:r>
            <a:r>
              <a:rPr lang="en-US" b="1" i="1" dirty="0" smtClean="0">
                <a:solidFill>
                  <a:srgbClr val="FF0033"/>
                </a:solidFill>
                <a:latin typeface="Courier New" pitchFamily="49" charset="0"/>
              </a:rPr>
              <a:t>+</a:t>
            </a:r>
            <a:r>
              <a:rPr lang="en-US" sz="1800" b="1" i="1" dirty="0" smtClean="0">
                <a:solidFill>
                  <a:srgbClr val="000000"/>
                </a:solidFill>
                <a:latin typeface="Courier New" pitchFamily="49" charset="0"/>
              </a:rPr>
              <a:t> </a:t>
            </a:r>
            <a:r>
              <a:rPr lang="en-US" sz="1800" b="1" i="1" dirty="0">
                <a:solidFill>
                  <a:srgbClr val="000000"/>
                </a:solidFill>
                <a:latin typeface="Courier New" pitchFamily="49" charset="0"/>
              </a:rPr>
              <a:t>table2.column;</a:t>
            </a:r>
          </a:p>
        </p:txBody>
      </p:sp>
    </p:spTree>
  </p:cSld>
  <p:clrMapOvr>
    <a:masterClrMapping/>
  </p:clrMapOvr>
  <p:transition spd="slow">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889000" y="1955800"/>
            <a:ext cx="7532688" cy="1084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defRPr/>
            </a:pPr>
            <a:endParaRPr lang="en-US" sz="1800" b="1">
              <a:solidFill>
                <a:srgbClr val="000000"/>
              </a:solidFill>
              <a:latin typeface="Courier New" pitchFamily="49" charset="0"/>
            </a:endParaRPr>
          </a:p>
          <a:p>
            <a:pPr>
              <a:lnSpc>
                <a:spcPct val="120000"/>
              </a:lnSpc>
              <a:tabLst>
                <a:tab pos="857250" algn="l"/>
                <a:tab pos="1890713" algn="l"/>
              </a:tabLst>
              <a:defRPr/>
            </a:pPr>
            <a:endParaRPr lang="en-US" sz="1800" b="1">
              <a:solidFill>
                <a:srgbClr val="000000"/>
              </a:solidFill>
              <a:latin typeface="Courier New" pitchFamily="49" charset="0"/>
            </a:endParaRPr>
          </a:p>
        </p:txBody>
      </p:sp>
      <p:sp>
        <p:nvSpPr>
          <p:cNvPr id="20483" name="Rectangle 12"/>
          <p:cNvSpPr>
            <a:spLocks noChangeArrowheads="1"/>
          </p:cNvSpPr>
          <p:nvPr/>
        </p:nvSpPr>
        <p:spPr bwMode="blackWhite">
          <a:xfrm>
            <a:off x="931863" y="2014538"/>
            <a:ext cx="6140450" cy="985837"/>
          </a:xfrm>
          <a:prstGeom prst="rect">
            <a:avLst/>
          </a:prstGeom>
          <a:noFill/>
          <a:ln w="9525">
            <a:noFill/>
            <a:miter lim="800000"/>
            <a:headEnd/>
            <a:tailEnd/>
          </a:ln>
        </p:spPr>
        <p:txBody>
          <a:bodyPr wrap="none" lIns="92075" tIns="46038" rIns="92075" bIns="46038" anchor="ctr"/>
          <a:lstStyle/>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SELECT </a:t>
            </a:r>
            <a:r>
              <a:rPr lang="en-US" sz="1600" b="1" dirty="0" err="1">
                <a:solidFill>
                  <a:schemeClr val="tx1">
                    <a:lumMod val="65000"/>
                    <a:lumOff val="35000"/>
                  </a:schemeClr>
                </a:solidFill>
                <a:latin typeface="Courier New" pitchFamily="49" charset="0"/>
              </a:rPr>
              <a:t>e.last_name</a:t>
            </a:r>
            <a:r>
              <a:rPr lang="en-US" sz="1600" b="1" dirty="0">
                <a:solidFill>
                  <a:schemeClr val="tx1">
                    <a:lumMod val="65000"/>
                    <a:lumOff val="35000"/>
                  </a:schemeClr>
                </a:solidFill>
                <a:latin typeface="Courier New" pitchFamily="49" charset="0"/>
              </a:rPr>
              <a:t>, </a:t>
            </a:r>
            <a:r>
              <a:rPr lang="en-US" sz="1600" b="1" dirty="0" err="1">
                <a:solidFill>
                  <a:schemeClr val="tx1">
                    <a:lumMod val="65000"/>
                    <a:lumOff val="35000"/>
                  </a:schemeClr>
                </a:solidFill>
                <a:latin typeface="Courier New" pitchFamily="49" charset="0"/>
              </a:rPr>
              <a:t>e.department_id</a:t>
            </a:r>
            <a:r>
              <a:rPr lang="en-US" sz="1600" b="1" dirty="0">
                <a:solidFill>
                  <a:schemeClr val="tx1">
                    <a:lumMod val="65000"/>
                    <a:lumOff val="35000"/>
                  </a:schemeClr>
                </a:solidFill>
                <a:latin typeface="Courier New" pitchFamily="49" charset="0"/>
              </a:rPr>
              <a:t>, </a:t>
            </a:r>
            <a:r>
              <a:rPr lang="en-US" sz="1600" b="1" dirty="0" err="1">
                <a:solidFill>
                  <a:schemeClr val="tx1">
                    <a:lumMod val="65000"/>
                    <a:lumOff val="35000"/>
                  </a:schemeClr>
                </a:solidFill>
                <a:latin typeface="Courier New" pitchFamily="49" charset="0"/>
              </a:rPr>
              <a:t>d.department_name</a:t>
            </a:r>
            <a:endParaRPr lang="en-US" sz="1600" b="1" dirty="0">
              <a:solidFill>
                <a:schemeClr val="tx1">
                  <a:lumMod val="65000"/>
                  <a:lumOff val="35000"/>
                </a:schemeClr>
              </a:solidFill>
              <a:latin typeface="Courier New" pitchFamily="49" charset="0"/>
            </a:endParaRPr>
          </a:p>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FROM   employees e, departments d</a:t>
            </a:r>
          </a:p>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WHERE  </a:t>
            </a:r>
            <a:r>
              <a:rPr lang="en-US" sz="1600" b="1" dirty="0" err="1" smtClean="0">
                <a:solidFill>
                  <a:schemeClr val="tx1">
                    <a:lumMod val="65000"/>
                    <a:lumOff val="35000"/>
                  </a:schemeClr>
                </a:solidFill>
                <a:latin typeface="Courier New" pitchFamily="49" charset="0"/>
              </a:rPr>
              <a:t>e.department_id</a:t>
            </a:r>
            <a:r>
              <a:rPr lang="en-US" sz="1600" b="1" dirty="0" smtClean="0">
                <a:solidFill>
                  <a:schemeClr val="tx1">
                    <a:lumMod val="65000"/>
                    <a:lumOff val="35000"/>
                  </a:schemeClr>
                </a:solidFill>
                <a:latin typeface="Courier New" pitchFamily="49" charset="0"/>
              </a:rPr>
              <a:t> =+ </a:t>
            </a:r>
            <a:r>
              <a:rPr lang="en-US" sz="1600" b="1" dirty="0" err="1">
                <a:solidFill>
                  <a:schemeClr val="tx1">
                    <a:lumMod val="65000"/>
                    <a:lumOff val="35000"/>
                  </a:schemeClr>
                </a:solidFill>
                <a:latin typeface="Courier New" pitchFamily="49" charset="0"/>
              </a:rPr>
              <a:t>d.department_id</a:t>
            </a:r>
            <a:r>
              <a:rPr lang="en-US" sz="1600" b="1" dirty="0">
                <a:solidFill>
                  <a:schemeClr val="tx1">
                    <a:lumMod val="65000"/>
                    <a:lumOff val="35000"/>
                  </a:schemeClr>
                </a:solidFill>
                <a:latin typeface="Courier New" pitchFamily="49" charset="0"/>
              </a:rPr>
              <a:t> ;</a:t>
            </a:r>
            <a:r>
              <a:rPr lang="en-US" sz="1800" b="1" dirty="0">
                <a:solidFill>
                  <a:schemeClr val="tx1">
                    <a:lumMod val="65000"/>
                    <a:lumOff val="35000"/>
                  </a:schemeClr>
                </a:solidFill>
                <a:latin typeface="Courier New" pitchFamily="49" charset="0"/>
              </a:rPr>
              <a:t> </a:t>
            </a:r>
          </a:p>
        </p:txBody>
      </p:sp>
      <p:pic>
        <p:nvPicPr>
          <p:cNvPr id="20484" name="Picture 17"/>
          <p:cNvPicPr>
            <a:picLocks noChangeAspect="1" noChangeArrowheads="1"/>
          </p:cNvPicPr>
          <p:nvPr/>
        </p:nvPicPr>
        <p:blipFill>
          <a:blip r:embed="rId3"/>
          <a:srcRect/>
          <a:stretch>
            <a:fillRect/>
          </a:stretch>
        </p:blipFill>
        <p:spPr bwMode="auto">
          <a:xfrm>
            <a:off x="889000" y="3213100"/>
            <a:ext cx="7572375" cy="1762125"/>
          </a:xfrm>
          <a:prstGeom prst="rect">
            <a:avLst/>
          </a:prstGeom>
          <a:noFill/>
          <a:ln w="25400">
            <a:noFill/>
            <a:miter lim="800000"/>
            <a:headEnd type="none" w="sm" len="sm"/>
            <a:tailEnd type="none" w="sm" len="sm"/>
          </a:ln>
        </p:spPr>
      </p:pic>
      <p:pic>
        <p:nvPicPr>
          <p:cNvPr id="20485" name="Picture 18"/>
          <p:cNvPicPr>
            <a:picLocks noChangeAspect="1" noChangeArrowheads="1"/>
          </p:cNvPicPr>
          <p:nvPr/>
        </p:nvPicPr>
        <p:blipFill>
          <a:blip r:embed="rId4"/>
          <a:srcRect/>
          <a:stretch>
            <a:fillRect/>
          </a:stretch>
        </p:blipFill>
        <p:spPr bwMode="auto">
          <a:xfrm>
            <a:off x="889000" y="5624513"/>
            <a:ext cx="7583488" cy="188912"/>
          </a:xfrm>
          <a:prstGeom prst="rect">
            <a:avLst/>
          </a:prstGeom>
          <a:noFill/>
          <a:ln w="25400">
            <a:noFill/>
            <a:miter lim="800000"/>
            <a:headEnd type="none" w="sm" len="sm"/>
            <a:tailEnd type="none" w="sm" len="sm"/>
          </a:ln>
        </p:spPr>
      </p:pic>
      <p:pic>
        <p:nvPicPr>
          <p:cNvPr id="20486" name="Picture 19"/>
          <p:cNvPicPr>
            <a:picLocks noChangeAspect="1" noChangeArrowheads="1"/>
          </p:cNvPicPr>
          <p:nvPr/>
        </p:nvPicPr>
        <p:blipFill>
          <a:blip r:embed="rId5"/>
          <a:srcRect/>
          <a:stretch>
            <a:fillRect/>
          </a:stretch>
        </p:blipFill>
        <p:spPr bwMode="auto">
          <a:xfrm>
            <a:off x="876300" y="5162550"/>
            <a:ext cx="7594600" cy="476250"/>
          </a:xfrm>
          <a:prstGeom prst="rect">
            <a:avLst/>
          </a:prstGeom>
          <a:noFill/>
          <a:ln w="25400">
            <a:noFill/>
            <a:miter lim="800000"/>
            <a:headEnd type="none" w="sm" len="sm"/>
            <a:tailEnd type="none" w="sm" len="sm"/>
          </a:ln>
        </p:spPr>
      </p:pic>
      <p:sp>
        <p:nvSpPr>
          <p:cNvPr id="20487" name="Rectangle 3"/>
          <p:cNvSpPr>
            <a:spLocks noGrp="1" noChangeArrowheads="1"/>
          </p:cNvSpPr>
          <p:nvPr>
            <p:ph type="title"/>
          </p:nvPr>
        </p:nvSpPr>
        <p:spPr>
          <a:noFill/>
        </p:spPr>
        <p:txBody>
          <a:bodyPr/>
          <a:lstStyle/>
          <a:p>
            <a:r>
              <a:rPr lang="en-US" dirty="0" smtClean="0"/>
              <a:t>RIGHT Outer Joins</a:t>
            </a:r>
          </a:p>
        </p:txBody>
      </p:sp>
      <p:sp>
        <p:nvSpPr>
          <p:cNvPr id="20488" name="Rectangle 15"/>
          <p:cNvSpPr>
            <a:spLocks noChangeArrowheads="1"/>
          </p:cNvSpPr>
          <p:nvPr/>
        </p:nvSpPr>
        <p:spPr bwMode="auto">
          <a:xfrm>
            <a:off x="906463" y="5386388"/>
            <a:ext cx="7461250" cy="228600"/>
          </a:xfrm>
          <a:prstGeom prst="rect">
            <a:avLst/>
          </a:prstGeom>
          <a:noFill/>
          <a:ln w="25400">
            <a:solidFill>
              <a:schemeClr val="hlink"/>
            </a:solidFill>
            <a:miter lim="800000"/>
            <a:headEnd/>
            <a:tailEnd/>
          </a:ln>
        </p:spPr>
        <p:txBody>
          <a:bodyPr wrap="none" anchor="ctr"/>
          <a:lstStyle/>
          <a:p>
            <a:endParaRPr lang="en-US"/>
          </a:p>
        </p:txBody>
      </p:sp>
      <p:sp>
        <p:nvSpPr>
          <p:cNvPr id="20489" name="Text Box 20"/>
          <p:cNvSpPr txBox="1">
            <a:spLocks noChangeArrowheads="1"/>
          </p:cNvSpPr>
          <p:nvPr/>
        </p:nvSpPr>
        <p:spPr bwMode="auto">
          <a:xfrm>
            <a:off x="850900" y="4800600"/>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0490" name="Rectangle 21"/>
          <p:cNvSpPr>
            <a:spLocks noChangeArrowheads="1"/>
          </p:cNvSpPr>
          <p:nvPr/>
        </p:nvSpPr>
        <p:spPr bwMode="auto">
          <a:xfrm>
            <a:off x="1812925" y="2676525"/>
            <a:ext cx="4516438" cy="265113"/>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889000" y="1955800"/>
            <a:ext cx="7532688" cy="1084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defRPr/>
            </a:pPr>
            <a:endParaRPr lang="en-US" sz="1800" b="1">
              <a:solidFill>
                <a:srgbClr val="000000"/>
              </a:solidFill>
              <a:latin typeface="Courier New" pitchFamily="49" charset="0"/>
            </a:endParaRPr>
          </a:p>
          <a:p>
            <a:pPr>
              <a:lnSpc>
                <a:spcPct val="120000"/>
              </a:lnSpc>
              <a:tabLst>
                <a:tab pos="857250" algn="l"/>
                <a:tab pos="1890713" algn="l"/>
              </a:tabLst>
              <a:defRPr/>
            </a:pPr>
            <a:endParaRPr lang="en-US" sz="1800" b="1">
              <a:solidFill>
                <a:srgbClr val="000000"/>
              </a:solidFill>
              <a:latin typeface="Courier New" pitchFamily="49" charset="0"/>
            </a:endParaRPr>
          </a:p>
        </p:txBody>
      </p:sp>
      <p:sp>
        <p:nvSpPr>
          <p:cNvPr id="20483" name="Rectangle 12"/>
          <p:cNvSpPr>
            <a:spLocks noChangeArrowheads="1"/>
          </p:cNvSpPr>
          <p:nvPr/>
        </p:nvSpPr>
        <p:spPr bwMode="blackWhite">
          <a:xfrm>
            <a:off x="931863" y="2014538"/>
            <a:ext cx="6140450" cy="985837"/>
          </a:xfrm>
          <a:prstGeom prst="rect">
            <a:avLst/>
          </a:prstGeom>
          <a:noFill/>
          <a:ln w="9525">
            <a:noFill/>
            <a:miter lim="800000"/>
            <a:headEnd/>
            <a:tailEnd/>
          </a:ln>
        </p:spPr>
        <p:txBody>
          <a:bodyPr wrap="none" lIns="92075" tIns="46038" rIns="92075" bIns="46038" anchor="ctr"/>
          <a:lstStyle/>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SELECT </a:t>
            </a:r>
            <a:r>
              <a:rPr lang="en-US" sz="1600" b="1" dirty="0" err="1">
                <a:solidFill>
                  <a:schemeClr val="tx1">
                    <a:lumMod val="65000"/>
                    <a:lumOff val="35000"/>
                  </a:schemeClr>
                </a:solidFill>
                <a:latin typeface="Courier New" pitchFamily="49" charset="0"/>
              </a:rPr>
              <a:t>e.last_name</a:t>
            </a:r>
            <a:r>
              <a:rPr lang="en-US" sz="1600" b="1" dirty="0">
                <a:solidFill>
                  <a:schemeClr val="tx1">
                    <a:lumMod val="65000"/>
                    <a:lumOff val="35000"/>
                  </a:schemeClr>
                </a:solidFill>
                <a:latin typeface="Courier New" pitchFamily="49" charset="0"/>
              </a:rPr>
              <a:t>, </a:t>
            </a:r>
            <a:r>
              <a:rPr lang="en-US" sz="1600" b="1" dirty="0" err="1">
                <a:solidFill>
                  <a:schemeClr val="tx1">
                    <a:lumMod val="65000"/>
                    <a:lumOff val="35000"/>
                  </a:schemeClr>
                </a:solidFill>
                <a:latin typeface="Courier New" pitchFamily="49" charset="0"/>
              </a:rPr>
              <a:t>e.department_id</a:t>
            </a:r>
            <a:r>
              <a:rPr lang="en-US" sz="1600" b="1" dirty="0">
                <a:solidFill>
                  <a:schemeClr val="tx1">
                    <a:lumMod val="65000"/>
                    <a:lumOff val="35000"/>
                  </a:schemeClr>
                </a:solidFill>
                <a:latin typeface="Courier New" pitchFamily="49" charset="0"/>
              </a:rPr>
              <a:t>, </a:t>
            </a:r>
            <a:r>
              <a:rPr lang="en-US" sz="1600" b="1" dirty="0" err="1">
                <a:solidFill>
                  <a:schemeClr val="tx1">
                    <a:lumMod val="65000"/>
                    <a:lumOff val="35000"/>
                  </a:schemeClr>
                </a:solidFill>
                <a:latin typeface="Courier New" pitchFamily="49" charset="0"/>
              </a:rPr>
              <a:t>d.department_name</a:t>
            </a:r>
            <a:endParaRPr lang="en-US" sz="1600" b="1" dirty="0">
              <a:solidFill>
                <a:schemeClr val="tx1">
                  <a:lumMod val="65000"/>
                  <a:lumOff val="35000"/>
                </a:schemeClr>
              </a:solidFill>
              <a:latin typeface="Courier New" pitchFamily="49" charset="0"/>
            </a:endParaRPr>
          </a:p>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FROM   employees e, departments d</a:t>
            </a:r>
          </a:p>
          <a:p>
            <a:pPr>
              <a:lnSpc>
                <a:spcPct val="120000"/>
              </a:lnSpc>
              <a:tabLst>
                <a:tab pos="857250" algn="l"/>
                <a:tab pos="1890713" algn="l"/>
              </a:tabLst>
            </a:pPr>
            <a:r>
              <a:rPr lang="en-US" sz="1600" b="1" dirty="0">
                <a:solidFill>
                  <a:schemeClr val="tx1">
                    <a:lumMod val="65000"/>
                    <a:lumOff val="35000"/>
                  </a:schemeClr>
                </a:solidFill>
                <a:latin typeface="Courier New" pitchFamily="49" charset="0"/>
              </a:rPr>
              <a:t>WHERE  </a:t>
            </a:r>
            <a:r>
              <a:rPr lang="en-US" sz="1600" b="1" dirty="0" err="1" smtClean="0">
                <a:solidFill>
                  <a:schemeClr val="tx1">
                    <a:lumMod val="65000"/>
                    <a:lumOff val="35000"/>
                  </a:schemeClr>
                </a:solidFill>
                <a:latin typeface="Courier New" pitchFamily="49" charset="0"/>
              </a:rPr>
              <a:t>e.department_id</a:t>
            </a:r>
            <a:r>
              <a:rPr lang="en-US" sz="1600" b="1" dirty="0" smtClean="0">
                <a:solidFill>
                  <a:schemeClr val="tx1">
                    <a:lumMod val="65000"/>
                    <a:lumOff val="35000"/>
                  </a:schemeClr>
                </a:solidFill>
                <a:latin typeface="Courier New" pitchFamily="49" charset="0"/>
              </a:rPr>
              <a:t> += </a:t>
            </a:r>
            <a:r>
              <a:rPr lang="en-US" sz="1600" b="1" dirty="0" err="1">
                <a:solidFill>
                  <a:schemeClr val="tx1">
                    <a:lumMod val="65000"/>
                    <a:lumOff val="35000"/>
                  </a:schemeClr>
                </a:solidFill>
                <a:latin typeface="Courier New" pitchFamily="49" charset="0"/>
              </a:rPr>
              <a:t>d.department_id</a:t>
            </a:r>
            <a:r>
              <a:rPr lang="en-US" sz="1600" b="1" dirty="0">
                <a:solidFill>
                  <a:schemeClr val="tx1">
                    <a:lumMod val="65000"/>
                    <a:lumOff val="35000"/>
                  </a:schemeClr>
                </a:solidFill>
                <a:latin typeface="Courier New" pitchFamily="49" charset="0"/>
              </a:rPr>
              <a:t> ;</a:t>
            </a:r>
            <a:r>
              <a:rPr lang="en-US" sz="1800" b="1" dirty="0">
                <a:solidFill>
                  <a:schemeClr val="tx1">
                    <a:lumMod val="65000"/>
                    <a:lumOff val="35000"/>
                  </a:schemeClr>
                </a:solidFill>
                <a:latin typeface="Courier New" pitchFamily="49" charset="0"/>
              </a:rPr>
              <a:t> </a:t>
            </a:r>
          </a:p>
        </p:txBody>
      </p:sp>
      <p:pic>
        <p:nvPicPr>
          <p:cNvPr id="20485" name="Picture 18"/>
          <p:cNvPicPr>
            <a:picLocks noChangeAspect="1" noChangeArrowheads="1"/>
          </p:cNvPicPr>
          <p:nvPr/>
        </p:nvPicPr>
        <p:blipFill>
          <a:blip r:embed="rId3"/>
          <a:srcRect/>
          <a:stretch>
            <a:fillRect/>
          </a:stretch>
        </p:blipFill>
        <p:spPr bwMode="auto">
          <a:xfrm>
            <a:off x="889000" y="6172200"/>
            <a:ext cx="7583488" cy="188912"/>
          </a:xfrm>
          <a:prstGeom prst="rect">
            <a:avLst/>
          </a:prstGeom>
          <a:noFill/>
          <a:ln w="25400">
            <a:noFill/>
            <a:miter lim="800000"/>
            <a:headEnd type="none" w="sm" len="sm"/>
            <a:tailEnd type="none" w="sm" len="sm"/>
          </a:ln>
        </p:spPr>
      </p:pic>
      <p:sp>
        <p:nvSpPr>
          <p:cNvPr id="20487" name="Rectangle 3"/>
          <p:cNvSpPr>
            <a:spLocks noGrp="1" noChangeArrowheads="1"/>
          </p:cNvSpPr>
          <p:nvPr>
            <p:ph type="title"/>
          </p:nvPr>
        </p:nvSpPr>
        <p:spPr>
          <a:noFill/>
        </p:spPr>
        <p:txBody>
          <a:bodyPr/>
          <a:lstStyle/>
          <a:p>
            <a:r>
              <a:rPr lang="en-US" dirty="0" smtClean="0"/>
              <a:t>LEFT Outer Joins</a:t>
            </a:r>
          </a:p>
        </p:txBody>
      </p:sp>
      <p:sp>
        <p:nvSpPr>
          <p:cNvPr id="20489" name="Text Box 20"/>
          <p:cNvSpPr txBox="1">
            <a:spLocks noChangeArrowheads="1"/>
          </p:cNvSpPr>
          <p:nvPr/>
        </p:nvSpPr>
        <p:spPr bwMode="auto">
          <a:xfrm>
            <a:off x="850900" y="4800600"/>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dirty="0">
                <a:solidFill>
                  <a:schemeClr val="tx1"/>
                </a:solidFill>
                <a:latin typeface="Arial" charset="0"/>
              </a:rPr>
              <a:t>…</a:t>
            </a:r>
          </a:p>
        </p:txBody>
      </p:sp>
      <p:sp>
        <p:nvSpPr>
          <p:cNvPr id="20490" name="Rectangle 21"/>
          <p:cNvSpPr>
            <a:spLocks noChangeArrowheads="1"/>
          </p:cNvSpPr>
          <p:nvPr/>
        </p:nvSpPr>
        <p:spPr bwMode="auto">
          <a:xfrm>
            <a:off x="1812925" y="2676525"/>
            <a:ext cx="4516438" cy="265113"/>
          </a:xfrm>
          <a:prstGeom prst="rect">
            <a:avLst/>
          </a:prstGeom>
          <a:noFill/>
          <a:ln w="25400">
            <a:solidFill>
              <a:schemeClr val="hlink"/>
            </a:solidFill>
            <a:miter lim="800000"/>
            <a:headEnd/>
            <a:tailEnd/>
          </a:ln>
        </p:spPr>
        <p:txBody>
          <a:bodyPr wrap="none" anchor="ctr"/>
          <a:lstStyle/>
          <a:p>
            <a:endParaRPr lang="en-US"/>
          </a:p>
        </p:txBody>
      </p:sp>
      <p:pic>
        <p:nvPicPr>
          <p:cNvPr id="11" name="Picture 17"/>
          <p:cNvPicPr>
            <a:picLocks noChangeAspect="1" noChangeArrowheads="1"/>
          </p:cNvPicPr>
          <p:nvPr/>
        </p:nvPicPr>
        <p:blipFill>
          <a:blip r:embed="rId4"/>
          <a:srcRect/>
          <a:stretch>
            <a:fillRect/>
          </a:stretch>
        </p:blipFill>
        <p:spPr bwMode="auto">
          <a:xfrm>
            <a:off x="889000" y="3219450"/>
            <a:ext cx="7181850" cy="895350"/>
          </a:xfrm>
          <a:prstGeom prst="rect">
            <a:avLst/>
          </a:prstGeom>
          <a:noFill/>
          <a:ln w="25400">
            <a:noFill/>
            <a:miter lim="800000"/>
            <a:headEnd type="none" w="sm" len="sm"/>
            <a:tailEnd type="none" w="sm" len="sm"/>
          </a:ln>
        </p:spPr>
      </p:pic>
      <p:pic>
        <p:nvPicPr>
          <p:cNvPr id="12" name="Picture 18"/>
          <p:cNvPicPr>
            <a:picLocks noChangeAspect="1" noChangeArrowheads="1"/>
          </p:cNvPicPr>
          <p:nvPr/>
        </p:nvPicPr>
        <p:blipFill>
          <a:blip r:embed="rId5"/>
          <a:srcRect/>
          <a:stretch>
            <a:fillRect/>
          </a:stretch>
        </p:blipFill>
        <p:spPr bwMode="auto">
          <a:xfrm>
            <a:off x="889000" y="4467225"/>
            <a:ext cx="7191375" cy="1323975"/>
          </a:xfrm>
          <a:prstGeom prst="rect">
            <a:avLst/>
          </a:prstGeom>
          <a:noFill/>
          <a:ln w="25400">
            <a:noFill/>
            <a:miter lim="800000"/>
            <a:headEnd type="none" w="sm" len="sm"/>
            <a:tailEnd type="none" w="sm" len="sm"/>
          </a:ln>
        </p:spPr>
      </p:pic>
      <p:sp>
        <p:nvSpPr>
          <p:cNvPr id="13" name="Rectangle 8"/>
          <p:cNvSpPr>
            <a:spLocks noChangeArrowheads="1"/>
          </p:cNvSpPr>
          <p:nvPr/>
        </p:nvSpPr>
        <p:spPr bwMode="auto">
          <a:xfrm>
            <a:off x="911225" y="5562600"/>
            <a:ext cx="7127875" cy="193675"/>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blackWhite">
          <a:xfrm>
            <a:off x="889000" y="176212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5603" name="Rectangle 16"/>
          <p:cNvSpPr>
            <a:spLocks noChangeArrowheads="1"/>
          </p:cNvSpPr>
          <p:nvPr/>
        </p:nvSpPr>
        <p:spPr bwMode="blackWhite">
          <a:xfrm>
            <a:off x="895350" y="1812925"/>
            <a:ext cx="6557963" cy="941388"/>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e.last_name, e.department_id, d.department_name</a:t>
            </a:r>
          </a:p>
          <a:p>
            <a:pPr>
              <a:tabLst>
                <a:tab pos="1200150" algn="l"/>
              </a:tabLst>
            </a:pPr>
            <a:r>
              <a:rPr lang="en-US" sz="1600" b="1">
                <a:solidFill>
                  <a:srgbClr val="000000"/>
                </a:solidFill>
                <a:latin typeface="Courier New" pitchFamily="49" charset="0"/>
              </a:rPr>
              <a:t>FROM   employees e</a:t>
            </a:r>
          </a:p>
          <a:p>
            <a:pPr>
              <a:tabLst>
                <a:tab pos="1200150" algn="l"/>
              </a:tabLst>
            </a:pPr>
            <a:r>
              <a:rPr lang="en-US" sz="1600" b="1">
                <a:solidFill>
                  <a:srgbClr val="000000"/>
                </a:solidFill>
                <a:latin typeface="Courier New" pitchFamily="49" charset="0"/>
              </a:rPr>
              <a:t>LEFT OUTER JOIN departments d</a:t>
            </a:r>
          </a:p>
          <a:p>
            <a:pPr>
              <a:tabLst>
                <a:tab pos="1200150" algn="l"/>
              </a:tabLst>
            </a:pPr>
            <a:r>
              <a:rPr lang="en-US" sz="1600" b="1">
                <a:solidFill>
                  <a:srgbClr val="000000"/>
                </a:solidFill>
                <a:latin typeface="Courier New" pitchFamily="49" charset="0"/>
              </a:rPr>
              <a:t>ON   (e.department_id = d.department_id) ;</a:t>
            </a:r>
          </a:p>
        </p:txBody>
      </p:sp>
      <p:pic>
        <p:nvPicPr>
          <p:cNvPr id="25604" name="Picture 18"/>
          <p:cNvPicPr>
            <a:picLocks noChangeAspect="1" noChangeArrowheads="1"/>
          </p:cNvPicPr>
          <p:nvPr/>
        </p:nvPicPr>
        <p:blipFill>
          <a:blip r:embed="rId3"/>
          <a:srcRect/>
          <a:stretch>
            <a:fillRect/>
          </a:stretch>
        </p:blipFill>
        <p:spPr bwMode="auto">
          <a:xfrm>
            <a:off x="889000" y="4073525"/>
            <a:ext cx="7191375" cy="1323975"/>
          </a:xfrm>
          <a:prstGeom prst="rect">
            <a:avLst/>
          </a:prstGeom>
          <a:noFill/>
          <a:ln w="25400">
            <a:noFill/>
            <a:miter lim="800000"/>
            <a:headEnd type="none" w="sm" len="sm"/>
            <a:tailEnd type="none" w="sm" len="sm"/>
          </a:ln>
        </p:spPr>
      </p:pic>
      <p:sp>
        <p:nvSpPr>
          <p:cNvPr id="25605" name="Rectangle 3"/>
          <p:cNvSpPr>
            <a:spLocks noGrp="1" noChangeArrowheads="1"/>
          </p:cNvSpPr>
          <p:nvPr>
            <p:ph type="title"/>
          </p:nvPr>
        </p:nvSpPr>
        <p:spPr>
          <a:noFill/>
        </p:spPr>
        <p:txBody>
          <a:bodyPr/>
          <a:lstStyle/>
          <a:p>
            <a:r>
              <a:rPr lang="en-US" dirty="0" smtClean="0">
                <a:latin typeface="Courier New" pitchFamily="49" charset="0"/>
              </a:rPr>
              <a:t>LEFT OUTER JOIN</a:t>
            </a:r>
          </a:p>
        </p:txBody>
      </p:sp>
      <p:sp>
        <p:nvSpPr>
          <p:cNvPr id="25606" name="Rectangle 8"/>
          <p:cNvSpPr>
            <a:spLocks noChangeArrowheads="1"/>
          </p:cNvSpPr>
          <p:nvPr/>
        </p:nvSpPr>
        <p:spPr bwMode="auto">
          <a:xfrm>
            <a:off x="911225" y="5180013"/>
            <a:ext cx="7127875" cy="193675"/>
          </a:xfrm>
          <a:prstGeom prst="rect">
            <a:avLst/>
          </a:prstGeom>
          <a:noFill/>
          <a:ln w="25400">
            <a:solidFill>
              <a:schemeClr val="hlink"/>
            </a:solidFill>
            <a:miter lim="800000"/>
            <a:headEnd/>
            <a:tailEnd/>
          </a:ln>
        </p:spPr>
        <p:txBody>
          <a:bodyPr wrap="none" anchor="ctr"/>
          <a:lstStyle/>
          <a:p>
            <a:endParaRPr lang="en-US"/>
          </a:p>
        </p:txBody>
      </p:sp>
      <p:pic>
        <p:nvPicPr>
          <p:cNvPr id="25607" name="Picture 17"/>
          <p:cNvPicPr>
            <a:picLocks noChangeAspect="1" noChangeArrowheads="1"/>
          </p:cNvPicPr>
          <p:nvPr/>
        </p:nvPicPr>
        <p:blipFill>
          <a:blip r:embed="rId4"/>
          <a:srcRect/>
          <a:stretch>
            <a:fillRect/>
          </a:stretch>
        </p:blipFill>
        <p:spPr bwMode="auto">
          <a:xfrm>
            <a:off x="889000" y="2981325"/>
            <a:ext cx="7181850" cy="895350"/>
          </a:xfrm>
          <a:prstGeom prst="rect">
            <a:avLst/>
          </a:prstGeom>
          <a:noFill/>
          <a:ln w="25400">
            <a:noFill/>
            <a:miter lim="800000"/>
            <a:headEnd type="none" w="sm" len="sm"/>
            <a:tailEnd type="none" w="sm" len="sm"/>
          </a:ln>
        </p:spPr>
      </p:pic>
      <p:pic>
        <p:nvPicPr>
          <p:cNvPr id="25608" name="Picture 19"/>
          <p:cNvPicPr>
            <a:picLocks noChangeAspect="1" noChangeArrowheads="1"/>
          </p:cNvPicPr>
          <p:nvPr/>
        </p:nvPicPr>
        <p:blipFill>
          <a:blip r:embed="rId5"/>
          <a:srcRect/>
          <a:stretch>
            <a:fillRect/>
          </a:stretch>
        </p:blipFill>
        <p:spPr bwMode="auto">
          <a:xfrm>
            <a:off x="889000" y="5399088"/>
            <a:ext cx="7180263" cy="177800"/>
          </a:xfrm>
          <a:prstGeom prst="rect">
            <a:avLst/>
          </a:prstGeom>
          <a:noFill/>
          <a:ln w="25400">
            <a:noFill/>
            <a:miter lim="800000"/>
            <a:headEnd type="none" w="sm" len="sm"/>
            <a:tailEnd type="none" w="sm" len="sm"/>
          </a:ln>
        </p:spPr>
      </p:pic>
      <p:sp>
        <p:nvSpPr>
          <p:cNvPr id="25609" name="Rectangle 20"/>
          <p:cNvSpPr>
            <a:spLocks noChangeArrowheads="1"/>
          </p:cNvSpPr>
          <p:nvPr/>
        </p:nvSpPr>
        <p:spPr bwMode="auto">
          <a:xfrm>
            <a:off x="963613" y="2268538"/>
            <a:ext cx="4989512" cy="514350"/>
          </a:xfrm>
          <a:prstGeom prst="rect">
            <a:avLst/>
          </a:prstGeom>
          <a:noFill/>
          <a:ln w="25400">
            <a:solidFill>
              <a:schemeClr val="hlink"/>
            </a:solidFill>
            <a:miter lim="800000"/>
            <a:headEnd/>
            <a:tailEnd/>
          </a:ln>
        </p:spPr>
        <p:txBody>
          <a:bodyPr wrap="none" anchor="ctr"/>
          <a:lstStyle/>
          <a:p>
            <a:endParaRPr lang="en-US"/>
          </a:p>
        </p:txBody>
      </p:sp>
      <p:sp>
        <p:nvSpPr>
          <p:cNvPr id="25610" name="Text Box 21"/>
          <p:cNvSpPr txBox="1">
            <a:spLocks noChangeArrowheads="1"/>
          </p:cNvSpPr>
          <p:nvPr/>
        </p:nvSpPr>
        <p:spPr bwMode="auto">
          <a:xfrm>
            <a:off x="889000" y="370522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blackWhite">
          <a:xfrm>
            <a:off x="889000" y="176212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6627" name="Rectangle 16"/>
          <p:cNvSpPr>
            <a:spLocks noChangeArrowheads="1"/>
          </p:cNvSpPr>
          <p:nvPr/>
        </p:nvSpPr>
        <p:spPr bwMode="blackWhite">
          <a:xfrm>
            <a:off x="895350" y="1812925"/>
            <a:ext cx="6557963" cy="941388"/>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e.last_name, e.department_id, d.department_name</a:t>
            </a:r>
          </a:p>
          <a:p>
            <a:pPr>
              <a:tabLst>
                <a:tab pos="1200150" algn="l"/>
              </a:tabLst>
            </a:pPr>
            <a:r>
              <a:rPr lang="en-US" sz="1600" b="1">
                <a:solidFill>
                  <a:srgbClr val="000000"/>
                </a:solidFill>
                <a:latin typeface="Courier New" pitchFamily="49" charset="0"/>
              </a:rPr>
              <a:t>FROM   employees e</a:t>
            </a:r>
          </a:p>
          <a:p>
            <a:pPr>
              <a:tabLst>
                <a:tab pos="1200150" algn="l"/>
              </a:tabLst>
            </a:pPr>
            <a:r>
              <a:rPr lang="en-US" sz="1600" b="1">
                <a:solidFill>
                  <a:srgbClr val="000000"/>
                </a:solidFill>
                <a:latin typeface="Courier New" pitchFamily="49" charset="0"/>
              </a:rPr>
              <a:t>RIGHT OUTER JOIN departments d</a:t>
            </a:r>
          </a:p>
          <a:p>
            <a:pPr>
              <a:tabLst>
                <a:tab pos="1200150" algn="l"/>
              </a:tabLst>
            </a:pPr>
            <a:r>
              <a:rPr lang="en-US" sz="1600" b="1">
                <a:solidFill>
                  <a:srgbClr val="000000"/>
                </a:solidFill>
                <a:latin typeface="Courier New" pitchFamily="49" charset="0"/>
              </a:rPr>
              <a:t>ON    (e.department_id = d.department_id) ;</a:t>
            </a:r>
          </a:p>
        </p:txBody>
      </p:sp>
      <p:pic>
        <p:nvPicPr>
          <p:cNvPr id="26628" name="Picture 18"/>
          <p:cNvPicPr>
            <a:picLocks noChangeAspect="1" noChangeArrowheads="1"/>
          </p:cNvPicPr>
          <p:nvPr/>
        </p:nvPicPr>
        <p:blipFill>
          <a:blip r:embed="rId3"/>
          <a:srcRect/>
          <a:stretch>
            <a:fillRect/>
          </a:stretch>
        </p:blipFill>
        <p:spPr bwMode="auto">
          <a:xfrm>
            <a:off x="889000" y="4038600"/>
            <a:ext cx="7191375" cy="1323975"/>
          </a:xfrm>
          <a:prstGeom prst="rect">
            <a:avLst/>
          </a:prstGeom>
          <a:noFill/>
          <a:ln w="25400">
            <a:noFill/>
            <a:miter lim="800000"/>
            <a:headEnd type="none" w="sm" len="sm"/>
            <a:tailEnd type="none" w="sm" len="sm"/>
          </a:ln>
        </p:spPr>
      </p:pic>
      <p:sp>
        <p:nvSpPr>
          <p:cNvPr id="26629" name="Rectangle 3"/>
          <p:cNvSpPr>
            <a:spLocks noGrp="1" noChangeArrowheads="1"/>
          </p:cNvSpPr>
          <p:nvPr>
            <p:ph type="title"/>
          </p:nvPr>
        </p:nvSpPr>
        <p:spPr>
          <a:noFill/>
        </p:spPr>
        <p:txBody>
          <a:bodyPr/>
          <a:lstStyle/>
          <a:p>
            <a:r>
              <a:rPr lang="en-US" smtClean="0">
                <a:latin typeface="Courier New" pitchFamily="49" charset="0"/>
              </a:rPr>
              <a:t>RIGHT OUTER JOIN</a:t>
            </a:r>
          </a:p>
        </p:txBody>
      </p:sp>
      <p:sp>
        <p:nvSpPr>
          <p:cNvPr id="26630" name="Rectangle 8"/>
          <p:cNvSpPr>
            <a:spLocks noChangeArrowheads="1"/>
          </p:cNvSpPr>
          <p:nvPr/>
        </p:nvSpPr>
        <p:spPr bwMode="auto">
          <a:xfrm>
            <a:off x="954088" y="5113338"/>
            <a:ext cx="6985000" cy="193675"/>
          </a:xfrm>
          <a:prstGeom prst="rect">
            <a:avLst/>
          </a:prstGeom>
          <a:noFill/>
          <a:ln w="25400">
            <a:solidFill>
              <a:schemeClr val="hlink"/>
            </a:solidFill>
            <a:miter lim="800000"/>
            <a:headEnd/>
            <a:tailEnd/>
          </a:ln>
        </p:spPr>
        <p:txBody>
          <a:bodyPr wrap="none" anchor="ctr"/>
          <a:lstStyle/>
          <a:p>
            <a:endParaRPr lang="en-US"/>
          </a:p>
        </p:txBody>
      </p:sp>
      <p:pic>
        <p:nvPicPr>
          <p:cNvPr id="26631" name="Picture 17"/>
          <p:cNvPicPr>
            <a:picLocks noChangeAspect="1" noChangeArrowheads="1"/>
          </p:cNvPicPr>
          <p:nvPr/>
        </p:nvPicPr>
        <p:blipFill>
          <a:blip r:embed="rId4"/>
          <a:srcRect/>
          <a:stretch>
            <a:fillRect/>
          </a:stretch>
        </p:blipFill>
        <p:spPr bwMode="auto">
          <a:xfrm>
            <a:off x="889000" y="3076575"/>
            <a:ext cx="7181850" cy="704850"/>
          </a:xfrm>
          <a:prstGeom prst="rect">
            <a:avLst/>
          </a:prstGeom>
          <a:noFill/>
          <a:ln w="25400">
            <a:noFill/>
            <a:miter lim="800000"/>
            <a:headEnd type="none" w="sm" len="sm"/>
            <a:tailEnd type="none" w="sm" len="sm"/>
          </a:ln>
        </p:spPr>
      </p:pic>
      <p:pic>
        <p:nvPicPr>
          <p:cNvPr id="26632" name="Picture 19"/>
          <p:cNvPicPr>
            <a:picLocks noChangeAspect="1" noChangeArrowheads="1"/>
          </p:cNvPicPr>
          <p:nvPr/>
        </p:nvPicPr>
        <p:blipFill>
          <a:blip r:embed="rId5"/>
          <a:srcRect/>
          <a:stretch>
            <a:fillRect/>
          </a:stretch>
        </p:blipFill>
        <p:spPr bwMode="auto">
          <a:xfrm>
            <a:off x="889000" y="5356225"/>
            <a:ext cx="7189788" cy="207963"/>
          </a:xfrm>
          <a:prstGeom prst="rect">
            <a:avLst/>
          </a:prstGeom>
          <a:noFill/>
          <a:ln w="25400">
            <a:noFill/>
            <a:miter lim="800000"/>
            <a:headEnd type="none" w="sm" len="sm"/>
            <a:tailEnd type="none" w="sm" len="sm"/>
          </a:ln>
        </p:spPr>
      </p:pic>
      <p:sp>
        <p:nvSpPr>
          <p:cNvPr id="26633" name="Text Box 20"/>
          <p:cNvSpPr txBox="1">
            <a:spLocks noChangeArrowheads="1"/>
          </p:cNvSpPr>
          <p:nvPr/>
        </p:nvSpPr>
        <p:spPr bwMode="auto">
          <a:xfrm>
            <a:off x="877888" y="3638550"/>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6634" name="Rectangle 21"/>
          <p:cNvSpPr>
            <a:spLocks noChangeArrowheads="1"/>
          </p:cNvSpPr>
          <p:nvPr/>
        </p:nvSpPr>
        <p:spPr bwMode="auto">
          <a:xfrm>
            <a:off x="941388" y="2297113"/>
            <a:ext cx="5072062" cy="490537"/>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blackWhite">
          <a:xfrm>
            <a:off x="889000" y="178117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7651" name="Rectangle 16"/>
          <p:cNvSpPr>
            <a:spLocks noChangeArrowheads="1"/>
          </p:cNvSpPr>
          <p:nvPr/>
        </p:nvSpPr>
        <p:spPr bwMode="blackWhite">
          <a:xfrm>
            <a:off x="895350" y="1831975"/>
            <a:ext cx="6557963" cy="941388"/>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e.last_name, e.department_id, d.department_name</a:t>
            </a:r>
          </a:p>
          <a:p>
            <a:pPr>
              <a:tabLst>
                <a:tab pos="1200150" algn="l"/>
              </a:tabLst>
            </a:pPr>
            <a:r>
              <a:rPr lang="en-US" sz="1600" b="1">
                <a:solidFill>
                  <a:srgbClr val="000000"/>
                </a:solidFill>
                <a:latin typeface="Courier New" pitchFamily="49" charset="0"/>
              </a:rPr>
              <a:t>FROM   employees e</a:t>
            </a:r>
          </a:p>
          <a:p>
            <a:pPr>
              <a:tabLst>
                <a:tab pos="1200150" algn="l"/>
              </a:tabLst>
            </a:pPr>
            <a:r>
              <a:rPr lang="en-US" sz="1600" b="1">
                <a:solidFill>
                  <a:srgbClr val="000000"/>
                </a:solidFill>
                <a:latin typeface="Courier New" pitchFamily="49" charset="0"/>
              </a:rPr>
              <a:t>FULL OUTER JOIN departments d</a:t>
            </a:r>
          </a:p>
          <a:p>
            <a:pPr>
              <a:tabLst>
                <a:tab pos="1200150" algn="l"/>
              </a:tabLst>
            </a:pPr>
            <a:r>
              <a:rPr lang="en-US" sz="1600" b="1">
                <a:solidFill>
                  <a:srgbClr val="000000"/>
                </a:solidFill>
                <a:latin typeface="Courier New" pitchFamily="49" charset="0"/>
              </a:rPr>
              <a:t>ON   (e.department_id = d.department_id) ;</a:t>
            </a:r>
          </a:p>
        </p:txBody>
      </p:sp>
      <p:pic>
        <p:nvPicPr>
          <p:cNvPr id="27652" name="Picture 19"/>
          <p:cNvPicPr>
            <a:picLocks noChangeAspect="1" noChangeArrowheads="1"/>
          </p:cNvPicPr>
          <p:nvPr/>
        </p:nvPicPr>
        <p:blipFill>
          <a:blip r:embed="rId3"/>
          <a:srcRect/>
          <a:stretch>
            <a:fillRect/>
          </a:stretch>
        </p:blipFill>
        <p:spPr bwMode="auto">
          <a:xfrm>
            <a:off x="889000" y="3890963"/>
            <a:ext cx="7172325" cy="1524000"/>
          </a:xfrm>
          <a:prstGeom prst="rect">
            <a:avLst/>
          </a:prstGeom>
          <a:noFill/>
          <a:ln w="25400">
            <a:noFill/>
            <a:miter lim="800000"/>
            <a:headEnd type="none" w="sm" len="sm"/>
            <a:tailEnd type="none" w="sm" len="sm"/>
          </a:ln>
        </p:spPr>
      </p:pic>
      <p:sp>
        <p:nvSpPr>
          <p:cNvPr id="27653" name="Rectangle 2"/>
          <p:cNvSpPr>
            <a:spLocks noGrp="1" noChangeArrowheads="1"/>
          </p:cNvSpPr>
          <p:nvPr>
            <p:ph type="title"/>
          </p:nvPr>
        </p:nvSpPr>
        <p:spPr>
          <a:noFill/>
        </p:spPr>
        <p:txBody>
          <a:bodyPr/>
          <a:lstStyle/>
          <a:p>
            <a:r>
              <a:rPr lang="en-US" smtClean="0">
                <a:latin typeface="Courier New" pitchFamily="49" charset="0"/>
              </a:rPr>
              <a:t>FULL OUTER JOIN</a:t>
            </a:r>
          </a:p>
        </p:txBody>
      </p:sp>
      <p:sp>
        <p:nvSpPr>
          <p:cNvPr id="27654" name="Rectangle 14"/>
          <p:cNvSpPr>
            <a:spLocks noChangeArrowheads="1"/>
          </p:cNvSpPr>
          <p:nvPr/>
        </p:nvSpPr>
        <p:spPr bwMode="auto">
          <a:xfrm>
            <a:off x="919163" y="5202238"/>
            <a:ext cx="6985000" cy="193675"/>
          </a:xfrm>
          <a:prstGeom prst="rect">
            <a:avLst/>
          </a:prstGeom>
          <a:noFill/>
          <a:ln w="25400">
            <a:solidFill>
              <a:schemeClr val="hlink"/>
            </a:solidFill>
            <a:miter lim="800000"/>
            <a:headEnd/>
            <a:tailEnd/>
          </a:ln>
        </p:spPr>
        <p:txBody>
          <a:bodyPr wrap="none" anchor="ctr"/>
          <a:lstStyle/>
          <a:p>
            <a:endParaRPr lang="en-US"/>
          </a:p>
        </p:txBody>
      </p:sp>
      <p:sp>
        <p:nvSpPr>
          <p:cNvPr id="27655" name="Rectangle 15"/>
          <p:cNvSpPr>
            <a:spLocks noChangeArrowheads="1"/>
          </p:cNvSpPr>
          <p:nvPr/>
        </p:nvSpPr>
        <p:spPr bwMode="auto">
          <a:xfrm>
            <a:off x="912813" y="4946650"/>
            <a:ext cx="6985000" cy="193675"/>
          </a:xfrm>
          <a:prstGeom prst="rect">
            <a:avLst/>
          </a:prstGeom>
          <a:noFill/>
          <a:ln w="25400">
            <a:solidFill>
              <a:schemeClr val="hlink"/>
            </a:solidFill>
            <a:miter lim="800000"/>
            <a:headEnd/>
            <a:tailEnd/>
          </a:ln>
        </p:spPr>
        <p:txBody>
          <a:bodyPr wrap="none" anchor="ctr"/>
          <a:lstStyle/>
          <a:p>
            <a:endParaRPr lang="en-US"/>
          </a:p>
        </p:txBody>
      </p:sp>
      <p:pic>
        <p:nvPicPr>
          <p:cNvPr id="27656" name="Picture 18"/>
          <p:cNvPicPr>
            <a:picLocks noChangeAspect="1" noChangeArrowheads="1"/>
          </p:cNvPicPr>
          <p:nvPr/>
        </p:nvPicPr>
        <p:blipFill>
          <a:blip r:embed="rId4"/>
          <a:srcRect/>
          <a:stretch>
            <a:fillRect/>
          </a:stretch>
        </p:blipFill>
        <p:spPr bwMode="auto">
          <a:xfrm>
            <a:off x="889000" y="3021013"/>
            <a:ext cx="7191375" cy="704850"/>
          </a:xfrm>
          <a:prstGeom prst="rect">
            <a:avLst/>
          </a:prstGeom>
          <a:noFill/>
          <a:ln w="25400">
            <a:noFill/>
            <a:miter lim="800000"/>
            <a:headEnd type="none" w="sm" len="sm"/>
            <a:tailEnd type="none" w="sm" len="sm"/>
          </a:ln>
        </p:spPr>
      </p:pic>
      <p:pic>
        <p:nvPicPr>
          <p:cNvPr id="27657" name="Picture 20"/>
          <p:cNvPicPr>
            <a:picLocks noChangeAspect="1" noChangeArrowheads="1"/>
          </p:cNvPicPr>
          <p:nvPr/>
        </p:nvPicPr>
        <p:blipFill>
          <a:blip r:embed="rId5"/>
          <a:srcRect/>
          <a:stretch>
            <a:fillRect/>
          </a:stretch>
        </p:blipFill>
        <p:spPr bwMode="auto">
          <a:xfrm>
            <a:off x="889000" y="5410200"/>
            <a:ext cx="7178675" cy="206375"/>
          </a:xfrm>
          <a:prstGeom prst="rect">
            <a:avLst/>
          </a:prstGeom>
          <a:noFill/>
          <a:ln w="25400">
            <a:noFill/>
            <a:miter lim="800000"/>
            <a:headEnd type="none" w="sm" len="sm"/>
            <a:tailEnd type="none" w="sm" len="sm"/>
          </a:ln>
        </p:spPr>
      </p:pic>
      <p:sp>
        <p:nvSpPr>
          <p:cNvPr id="27658" name="Text Box 21"/>
          <p:cNvSpPr txBox="1">
            <a:spLocks noChangeArrowheads="1"/>
          </p:cNvSpPr>
          <p:nvPr/>
        </p:nvSpPr>
        <p:spPr bwMode="auto">
          <a:xfrm>
            <a:off x="855663" y="3538538"/>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7659" name="Rectangle 22"/>
          <p:cNvSpPr>
            <a:spLocks noChangeArrowheads="1"/>
          </p:cNvSpPr>
          <p:nvPr/>
        </p:nvSpPr>
        <p:spPr bwMode="auto">
          <a:xfrm>
            <a:off x="946150" y="2332038"/>
            <a:ext cx="4740275" cy="466725"/>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Characteristics of Relations</a:t>
            </a:r>
            <a:endParaRPr lang="en-US" sz="4000"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Ordering of Tuples in a Relation. </a:t>
            </a:r>
            <a:r>
              <a:rPr lang="en-US" sz="2800" dirty="0" smtClean="0"/>
              <a:t>A relation is defined as a </a:t>
            </a:r>
            <a:r>
              <a:rPr lang="en-US" sz="2800" i="1" dirty="0" smtClean="0"/>
              <a:t>set of </a:t>
            </a:r>
            <a:r>
              <a:rPr lang="en-US" sz="2800" i="1" dirty="0" err="1" smtClean="0"/>
              <a:t>tuples.</a:t>
            </a:r>
            <a:r>
              <a:rPr lang="en-US" sz="2800" dirty="0" err="1" smtClean="0"/>
              <a:t>Mathematically</a:t>
            </a:r>
            <a:r>
              <a:rPr lang="en-US" sz="2800" dirty="0" smtClean="0"/>
              <a:t>, elements of a set have </a:t>
            </a:r>
            <a:r>
              <a:rPr lang="en-US" sz="2800" i="1" dirty="0" smtClean="0"/>
              <a:t>no order among them; hence, </a:t>
            </a:r>
            <a:r>
              <a:rPr lang="en-US" sz="2800" i="1" dirty="0" err="1" smtClean="0"/>
              <a:t>tuples</a:t>
            </a:r>
            <a:r>
              <a:rPr lang="en-US" sz="2800" i="1" dirty="0" smtClean="0"/>
              <a:t> in a relation </a:t>
            </a:r>
            <a:r>
              <a:rPr lang="en-US" sz="2800" dirty="0" smtClean="0"/>
              <a:t>do not have any particular order. when we display a relation as a table, the rows are displayed in a certain order. There is </a:t>
            </a:r>
            <a:r>
              <a:rPr lang="en-US" sz="2800" i="1" dirty="0" smtClean="0"/>
              <a:t>no preference for one ordering over another.</a:t>
            </a:r>
          </a:p>
          <a:p>
            <a:pPr marL="514350" indent="-514350">
              <a:buFont typeface="+mj-lt"/>
              <a:buAutoNum type="arabicPeriod"/>
            </a:pPr>
            <a:endParaRPr lang="en-US" sz="2800" dirty="0" smtClean="0"/>
          </a:p>
          <a:p>
            <a:endParaRPr lang="en-US" sz="2800" dirty="0" smtClean="0"/>
          </a:p>
          <a:p>
            <a:pPr marL="514350" indent="-514350">
              <a:buFont typeface="+mj-lt"/>
              <a:buAutoNum type="arabicPeriod"/>
            </a:pPr>
            <a:endParaRPr lang="en-US" sz="28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smtClean="0"/>
              <a:t>Self Joins</a:t>
            </a:r>
          </a:p>
        </p:txBody>
      </p:sp>
      <p:sp>
        <p:nvSpPr>
          <p:cNvPr id="21507" name="Rectangle 3"/>
          <p:cNvSpPr>
            <a:spLocks noChangeArrowheads="1"/>
          </p:cNvSpPr>
          <p:nvPr/>
        </p:nvSpPr>
        <p:spPr bwMode="auto">
          <a:xfrm>
            <a:off x="915988" y="1824038"/>
            <a:ext cx="2955937" cy="400752"/>
          </a:xfrm>
          <a:prstGeom prst="rect">
            <a:avLst/>
          </a:prstGeom>
          <a:noFill/>
          <a:ln w="9525">
            <a:noFill/>
            <a:miter lim="800000"/>
            <a:headEnd/>
            <a:tailEnd/>
          </a:ln>
        </p:spPr>
        <p:txBody>
          <a:bodyPr wrap="none" lIns="92075" tIns="46038" rIns="92075" bIns="46038">
            <a:spAutoFit/>
          </a:bodyPr>
          <a:lstStyle/>
          <a:p>
            <a:r>
              <a:rPr lang="en-US" sz="2000" b="1" dirty="0">
                <a:solidFill>
                  <a:schemeClr val="tx1">
                    <a:lumMod val="65000"/>
                    <a:lumOff val="35000"/>
                  </a:schemeClr>
                </a:solidFill>
                <a:latin typeface="Courier New" pitchFamily="49" charset="0"/>
              </a:rPr>
              <a:t>EMPLOYEES (WORKER)</a:t>
            </a:r>
          </a:p>
        </p:txBody>
      </p:sp>
      <p:sp>
        <p:nvSpPr>
          <p:cNvPr id="21508" name="Rectangle 4"/>
          <p:cNvSpPr>
            <a:spLocks noChangeArrowheads="1"/>
          </p:cNvSpPr>
          <p:nvPr/>
        </p:nvSpPr>
        <p:spPr bwMode="auto">
          <a:xfrm>
            <a:off x="5126038" y="1824038"/>
            <a:ext cx="3109826" cy="400752"/>
          </a:xfrm>
          <a:prstGeom prst="rect">
            <a:avLst/>
          </a:prstGeom>
          <a:noFill/>
          <a:ln w="9525">
            <a:noFill/>
            <a:miter lim="800000"/>
            <a:headEnd/>
            <a:tailEnd/>
          </a:ln>
        </p:spPr>
        <p:txBody>
          <a:bodyPr wrap="none" lIns="92075" tIns="46038" rIns="92075" bIns="46038">
            <a:spAutoFit/>
          </a:bodyPr>
          <a:lstStyle/>
          <a:p>
            <a:r>
              <a:rPr lang="en-US" sz="2000" b="1" dirty="0" smtClean="0">
                <a:solidFill>
                  <a:schemeClr val="tx1">
                    <a:lumMod val="65000"/>
                    <a:lumOff val="35000"/>
                  </a:schemeClr>
                </a:solidFill>
                <a:latin typeface="Courier New" pitchFamily="49" charset="0"/>
              </a:rPr>
              <a:t>EMPLOYEES </a:t>
            </a:r>
            <a:r>
              <a:rPr lang="en-US" sz="2000" b="1" dirty="0">
                <a:solidFill>
                  <a:schemeClr val="tx1">
                    <a:lumMod val="65000"/>
                    <a:lumOff val="35000"/>
                  </a:schemeClr>
                </a:solidFill>
                <a:latin typeface="Courier New" pitchFamily="49" charset="0"/>
              </a:rPr>
              <a:t>(MANAGER)</a:t>
            </a:r>
          </a:p>
        </p:txBody>
      </p:sp>
      <p:grpSp>
        <p:nvGrpSpPr>
          <p:cNvPr id="2" name="Group 8"/>
          <p:cNvGrpSpPr>
            <a:grpSpLocks/>
          </p:cNvGrpSpPr>
          <p:nvPr/>
        </p:nvGrpSpPr>
        <p:grpSpPr bwMode="auto">
          <a:xfrm>
            <a:off x="1616075" y="4502150"/>
            <a:ext cx="6686550" cy="1782763"/>
            <a:chOff x="1018" y="2836"/>
            <a:chExt cx="4212" cy="1123"/>
          </a:xfrm>
        </p:grpSpPr>
        <p:sp>
          <p:nvSpPr>
            <p:cNvPr id="21514" name="Rectangle 5"/>
            <p:cNvSpPr>
              <a:spLocks noChangeArrowheads="1"/>
            </p:cNvSpPr>
            <p:nvPr/>
          </p:nvSpPr>
          <p:spPr bwMode="auto">
            <a:xfrm>
              <a:off x="1018" y="3513"/>
              <a:ext cx="4212" cy="446"/>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sz="2000" b="1" dirty="0">
                  <a:solidFill>
                    <a:schemeClr val="tx1">
                      <a:lumMod val="65000"/>
                      <a:lumOff val="35000"/>
                    </a:schemeClr>
                  </a:solidFill>
                  <a:latin typeface="Courier New" pitchFamily="49" charset="0"/>
                </a:rPr>
                <a:t>MANAGER_ID</a:t>
              </a:r>
              <a:r>
                <a:rPr lang="en-US" sz="2000" b="1" dirty="0">
                  <a:solidFill>
                    <a:schemeClr val="tx1">
                      <a:lumMod val="65000"/>
                      <a:lumOff val="35000"/>
                    </a:schemeClr>
                  </a:solidFill>
                  <a:latin typeface="Arial" charset="0"/>
                </a:rPr>
                <a:t> in the </a:t>
              </a:r>
              <a:r>
                <a:rPr lang="en-US" sz="2000" b="1" dirty="0">
                  <a:solidFill>
                    <a:schemeClr val="tx1">
                      <a:lumMod val="65000"/>
                      <a:lumOff val="35000"/>
                    </a:schemeClr>
                  </a:solidFill>
                  <a:latin typeface="Courier New" pitchFamily="49" charset="0"/>
                </a:rPr>
                <a:t>WORKER</a:t>
              </a:r>
              <a:r>
                <a:rPr lang="en-US" sz="2000" b="1" dirty="0">
                  <a:solidFill>
                    <a:schemeClr val="tx1">
                      <a:lumMod val="65000"/>
                      <a:lumOff val="35000"/>
                    </a:schemeClr>
                  </a:solidFill>
                  <a:latin typeface="Arial" charset="0"/>
                </a:rPr>
                <a:t> table is equal to </a:t>
              </a:r>
              <a:r>
                <a:rPr lang="en-US" sz="2000" b="1" dirty="0">
                  <a:solidFill>
                    <a:schemeClr val="tx1">
                      <a:lumMod val="65000"/>
                      <a:lumOff val="35000"/>
                    </a:schemeClr>
                  </a:solidFill>
                  <a:latin typeface="Courier New" pitchFamily="49" charset="0"/>
                </a:rPr>
                <a:t>EMPLOYEE_ID</a:t>
              </a:r>
              <a:r>
                <a:rPr lang="en-US" sz="2000" b="1" dirty="0">
                  <a:solidFill>
                    <a:schemeClr val="tx1">
                      <a:lumMod val="65000"/>
                      <a:lumOff val="35000"/>
                    </a:schemeClr>
                  </a:solidFill>
                  <a:latin typeface="Arial" charset="0"/>
                </a:rPr>
                <a:t> in the </a:t>
              </a:r>
              <a:r>
                <a:rPr lang="en-US" sz="2000" b="1" dirty="0">
                  <a:solidFill>
                    <a:schemeClr val="tx1">
                      <a:lumMod val="65000"/>
                      <a:lumOff val="35000"/>
                    </a:schemeClr>
                  </a:solidFill>
                  <a:latin typeface="Courier New" pitchFamily="49" charset="0"/>
                </a:rPr>
                <a:t>MANAGER</a:t>
              </a:r>
              <a:r>
                <a:rPr lang="en-US" sz="2000" b="1" dirty="0">
                  <a:solidFill>
                    <a:schemeClr val="tx1">
                      <a:lumMod val="65000"/>
                      <a:lumOff val="35000"/>
                    </a:schemeClr>
                  </a:solidFill>
                  <a:latin typeface="Arial" charset="0"/>
                </a:rPr>
                <a:t> table.</a:t>
              </a:r>
            </a:p>
          </p:txBody>
        </p:sp>
        <p:sp>
          <p:nvSpPr>
            <p:cNvPr id="21515" name="Freeform 6"/>
            <p:cNvSpPr>
              <a:spLocks/>
            </p:cNvSpPr>
            <p:nvPr/>
          </p:nvSpPr>
          <p:spPr bwMode="auto">
            <a:xfrm>
              <a:off x="2630" y="2836"/>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a:solidFill>
                <a:srgbClr val="FFCC00"/>
              </a:solidFill>
              <a:round/>
              <a:headEnd type="stealth" w="med" len="lg"/>
              <a:tailEnd type="stealth" w="med" len="lg"/>
            </a:ln>
          </p:spPr>
          <p:txBody>
            <a:bodyPr/>
            <a:lstStyle/>
            <a:p>
              <a:endParaRPr lang="en-US"/>
            </a:p>
          </p:txBody>
        </p:sp>
        <p:sp>
          <p:nvSpPr>
            <p:cNvPr id="21516" name="Line 7"/>
            <p:cNvSpPr>
              <a:spLocks noChangeShapeType="1"/>
            </p:cNvSpPr>
            <p:nvPr/>
          </p:nvSpPr>
          <p:spPr bwMode="auto">
            <a:xfrm>
              <a:off x="3121" y="3209"/>
              <a:ext cx="0" cy="272"/>
            </a:xfrm>
            <a:prstGeom prst="line">
              <a:avLst/>
            </a:prstGeom>
            <a:noFill/>
            <a:ln w="50800">
              <a:solidFill>
                <a:srgbClr val="FFCC00"/>
              </a:solidFill>
              <a:round/>
              <a:headEnd type="none" w="sm" len="sm"/>
              <a:tailEnd type="none" w="sm" len="sm"/>
            </a:ln>
          </p:spPr>
          <p:txBody>
            <a:bodyPr/>
            <a:lstStyle/>
            <a:p>
              <a:endParaRPr lang="en-US"/>
            </a:p>
          </p:txBody>
        </p:sp>
      </p:grpSp>
      <p:pic>
        <p:nvPicPr>
          <p:cNvPr id="21510" name="Picture 22"/>
          <p:cNvPicPr>
            <a:picLocks noChangeAspect="1" noChangeArrowheads="1"/>
          </p:cNvPicPr>
          <p:nvPr/>
        </p:nvPicPr>
        <p:blipFill>
          <a:blip r:embed="rId3"/>
          <a:srcRect/>
          <a:stretch>
            <a:fillRect/>
          </a:stretch>
        </p:blipFill>
        <p:spPr bwMode="auto">
          <a:xfrm>
            <a:off x="942975" y="2211388"/>
            <a:ext cx="3886200" cy="1724025"/>
          </a:xfrm>
          <a:prstGeom prst="rect">
            <a:avLst/>
          </a:prstGeom>
          <a:noFill/>
          <a:ln w="25400">
            <a:noFill/>
            <a:miter lim="800000"/>
            <a:headEnd type="none" w="sm" len="sm"/>
            <a:tailEnd type="none" w="sm" len="sm"/>
          </a:ln>
        </p:spPr>
      </p:pic>
      <p:pic>
        <p:nvPicPr>
          <p:cNvPr id="21511" name="Picture 24"/>
          <p:cNvPicPr>
            <a:picLocks noChangeAspect="1" noChangeArrowheads="1"/>
          </p:cNvPicPr>
          <p:nvPr/>
        </p:nvPicPr>
        <p:blipFill>
          <a:blip r:embed="rId4"/>
          <a:srcRect/>
          <a:stretch>
            <a:fillRect/>
          </a:stretch>
        </p:blipFill>
        <p:spPr bwMode="auto">
          <a:xfrm>
            <a:off x="5019675" y="2211388"/>
            <a:ext cx="3924300" cy="1752600"/>
          </a:xfrm>
          <a:prstGeom prst="rect">
            <a:avLst/>
          </a:prstGeom>
          <a:noFill/>
          <a:ln w="25400">
            <a:noFill/>
            <a:miter lim="800000"/>
            <a:headEnd type="none" w="sm" len="sm"/>
            <a:tailEnd type="none" w="sm" len="sm"/>
          </a:ln>
        </p:spPr>
      </p:pic>
      <p:sp>
        <p:nvSpPr>
          <p:cNvPr id="21512" name="Text Box 25"/>
          <p:cNvSpPr txBox="1">
            <a:spLocks noChangeArrowheads="1"/>
          </p:cNvSpPr>
          <p:nvPr/>
        </p:nvSpPr>
        <p:spPr bwMode="auto">
          <a:xfrm>
            <a:off x="889000" y="374332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1513" name="Text Box 26"/>
          <p:cNvSpPr txBox="1">
            <a:spLocks noChangeArrowheads="1"/>
          </p:cNvSpPr>
          <p:nvPr/>
        </p:nvSpPr>
        <p:spPr bwMode="auto">
          <a:xfrm>
            <a:off x="5022850" y="3778250"/>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822325" y="1628775"/>
            <a:ext cx="7515225"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lang="en-US" sz="1800" b="1">
              <a:solidFill>
                <a:srgbClr val="000000"/>
              </a:solidFill>
              <a:latin typeface="Courier New" pitchFamily="49" charset="0"/>
            </a:endParaRPr>
          </a:p>
          <a:p>
            <a:pPr>
              <a:lnSpc>
                <a:spcPct val="120000"/>
              </a:lnSpc>
              <a:tabLst>
                <a:tab pos="857250" algn="l"/>
                <a:tab pos="1658938" algn="l"/>
              </a:tabLst>
              <a:defRPr/>
            </a:pPr>
            <a:endParaRPr lang="en-US" sz="1800" b="1">
              <a:solidFill>
                <a:srgbClr val="000000"/>
              </a:solidFill>
              <a:latin typeface="Courier New" pitchFamily="49" charset="0"/>
            </a:endParaRPr>
          </a:p>
        </p:txBody>
      </p:sp>
      <p:sp>
        <p:nvSpPr>
          <p:cNvPr id="22531" name="Rectangle 3"/>
          <p:cNvSpPr>
            <a:spLocks noGrp="1" noChangeArrowheads="1"/>
          </p:cNvSpPr>
          <p:nvPr>
            <p:ph type="title"/>
          </p:nvPr>
        </p:nvSpPr>
        <p:spPr>
          <a:xfrm>
            <a:off x="579438" y="530225"/>
            <a:ext cx="8031162" cy="881063"/>
          </a:xfrm>
          <a:noFill/>
        </p:spPr>
        <p:txBody>
          <a:bodyPr/>
          <a:lstStyle/>
          <a:p>
            <a:r>
              <a:rPr lang="en-US" dirty="0" smtClean="0"/>
              <a:t>Joining a Table to Itself</a:t>
            </a:r>
          </a:p>
        </p:txBody>
      </p:sp>
      <p:sp>
        <p:nvSpPr>
          <p:cNvPr id="22532" name="Rectangle 15"/>
          <p:cNvSpPr>
            <a:spLocks noChangeArrowheads="1"/>
          </p:cNvSpPr>
          <p:nvPr/>
        </p:nvSpPr>
        <p:spPr bwMode="blackWhite">
          <a:xfrm>
            <a:off x="790575" y="1671638"/>
            <a:ext cx="6526213" cy="1108075"/>
          </a:xfrm>
          <a:prstGeom prst="rect">
            <a:avLst/>
          </a:prstGeom>
          <a:noFill/>
          <a:ln w="9525">
            <a:noFill/>
            <a:miter lim="800000"/>
            <a:headEnd/>
            <a:tailEnd/>
          </a:ln>
        </p:spPr>
        <p:txBody>
          <a:bodyPr wrap="none" lIns="92075" tIns="46038" rIns="92075" bIns="46038" anchor="ctr"/>
          <a:lstStyle/>
          <a:p>
            <a:pPr>
              <a:lnSpc>
                <a:spcPct val="120000"/>
              </a:lnSpc>
              <a:tabLst>
                <a:tab pos="857250" algn="l"/>
                <a:tab pos="1658938" algn="l"/>
              </a:tabLst>
            </a:pPr>
            <a:r>
              <a:rPr lang="en-US" sz="1800" b="1" dirty="0">
                <a:solidFill>
                  <a:schemeClr val="tx1">
                    <a:lumMod val="65000"/>
                    <a:lumOff val="35000"/>
                  </a:schemeClr>
                </a:solidFill>
                <a:latin typeface="Courier New" pitchFamily="49" charset="0"/>
              </a:rPr>
              <a:t>SELECT </a:t>
            </a:r>
            <a:r>
              <a:rPr lang="en-US" sz="1800" b="1" dirty="0" err="1">
                <a:solidFill>
                  <a:schemeClr val="tx1">
                    <a:lumMod val="65000"/>
                    <a:lumOff val="35000"/>
                  </a:schemeClr>
                </a:solidFill>
                <a:latin typeface="Courier New" pitchFamily="49" charset="0"/>
              </a:rPr>
              <a:t>worker.last_name</a:t>
            </a:r>
            <a:r>
              <a:rPr lang="en-US" sz="1800" b="1" dirty="0">
                <a:solidFill>
                  <a:schemeClr val="tx1">
                    <a:lumMod val="65000"/>
                    <a:lumOff val="35000"/>
                  </a:schemeClr>
                </a:solidFill>
                <a:latin typeface="Courier New" pitchFamily="49" charset="0"/>
              </a:rPr>
              <a:t> || ' works for ' </a:t>
            </a:r>
          </a:p>
          <a:p>
            <a:pPr>
              <a:lnSpc>
                <a:spcPct val="120000"/>
              </a:lnSpc>
              <a:tabLst>
                <a:tab pos="857250" algn="l"/>
                <a:tab pos="1658938" algn="l"/>
              </a:tabLst>
            </a:pPr>
            <a:r>
              <a:rPr lang="en-US" sz="1800" b="1" dirty="0">
                <a:solidFill>
                  <a:schemeClr val="tx1">
                    <a:lumMod val="65000"/>
                    <a:lumOff val="35000"/>
                  </a:schemeClr>
                </a:solidFill>
                <a:latin typeface="Courier New" pitchFamily="49" charset="0"/>
              </a:rPr>
              <a:t>       || </a:t>
            </a:r>
            <a:r>
              <a:rPr lang="en-US" sz="1800" b="1" dirty="0" err="1">
                <a:solidFill>
                  <a:schemeClr val="tx1">
                    <a:lumMod val="65000"/>
                    <a:lumOff val="35000"/>
                  </a:schemeClr>
                </a:solidFill>
                <a:latin typeface="Courier New" pitchFamily="49" charset="0"/>
              </a:rPr>
              <a:t>manager.last_name</a:t>
            </a:r>
            <a:endParaRPr lang="en-US" sz="1800" b="1" dirty="0">
              <a:solidFill>
                <a:schemeClr val="tx1">
                  <a:lumMod val="65000"/>
                  <a:lumOff val="35000"/>
                </a:schemeClr>
              </a:solidFill>
              <a:latin typeface="Courier New" pitchFamily="49" charset="0"/>
            </a:endParaRPr>
          </a:p>
          <a:p>
            <a:pPr>
              <a:lnSpc>
                <a:spcPct val="120000"/>
              </a:lnSpc>
              <a:tabLst>
                <a:tab pos="857250" algn="l"/>
                <a:tab pos="1658938" algn="l"/>
              </a:tabLst>
            </a:pPr>
            <a:r>
              <a:rPr lang="en-US" sz="1800" b="1" dirty="0">
                <a:solidFill>
                  <a:schemeClr val="tx1">
                    <a:lumMod val="65000"/>
                    <a:lumOff val="35000"/>
                  </a:schemeClr>
                </a:solidFill>
                <a:latin typeface="Courier New" pitchFamily="49" charset="0"/>
              </a:rPr>
              <a:t>FROM   employees worker, employees manager</a:t>
            </a:r>
          </a:p>
          <a:p>
            <a:pPr>
              <a:lnSpc>
                <a:spcPct val="120000"/>
              </a:lnSpc>
              <a:tabLst>
                <a:tab pos="857250" algn="l"/>
                <a:tab pos="1658938" algn="l"/>
              </a:tabLst>
            </a:pPr>
            <a:r>
              <a:rPr lang="en-US" sz="1800" b="1" dirty="0">
                <a:solidFill>
                  <a:schemeClr val="tx1">
                    <a:lumMod val="65000"/>
                    <a:lumOff val="35000"/>
                  </a:schemeClr>
                </a:solidFill>
                <a:latin typeface="Courier New" pitchFamily="49" charset="0"/>
              </a:rPr>
              <a:t>WHERE  </a:t>
            </a:r>
            <a:r>
              <a:rPr lang="en-US" sz="1800" b="1" dirty="0" err="1">
                <a:solidFill>
                  <a:schemeClr val="tx1">
                    <a:lumMod val="65000"/>
                    <a:lumOff val="35000"/>
                  </a:schemeClr>
                </a:solidFill>
                <a:latin typeface="Courier New" pitchFamily="49" charset="0"/>
              </a:rPr>
              <a:t>worker.manager_id</a:t>
            </a:r>
            <a:r>
              <a:rPr lang="en-US" sz="1800" b="1" dirty="0">
                <a:solidFill>
                  <a:schemeClr val="tx1">
                    <a:lumMod val="65000"/>
                    <a:lumOff val="35000"/>
                  </a:schemeClr>
                </a:solidFill>
                <a:latin typeface="Courier New" pitchFamily="49" charset="0"/>
              </a:rPr>
              <a:t> = </a:t>
            </a:r>
            <a:r>
              <a:rPr lang="en-US" sz="1800" b="1" dirty="0" err="1">
                <a:solidFill>
                  <a:schemeClr val="tx1">
                    <a:lumMod val="65000"/>
                    <a:lumOff val="35000"/>
                  </a:schemeClr>
                </a:solidFill>
                <a:latin typeface="Courier New" pitchFamily="49" charset="0"/>
              </a:rPr>
              <a:t>manager.employee_id</a:t>
            </a:r>
            <a:r>
              <a:rPr lang="en-US" sz="1800" b="1" dirty="0">
                <a:solidFill>
                  <a:schemeClr val="tx1">
                    <a:lumMod val="65000"/>
                    <a:lumOff val="35000"/>
                  </a:schemeClr>
                </a:solidFill>
                <a:latin typeface="Courier New" pitchFamily="49" charset="0"/>
              </a:rPr>
              <a:t> ;</a:t>
            </a:r>
          </a:p>
        </p:txBody>
      </p:sp>
      <p:pic>
        <p:nvPicPr>
          <p:cNvPr id="22533" name="Picture 16"/>
          <p:cNvPicPr>
            <a:picLocks noChangeAspect="1" noChangeArrowheads="1"/>
          </p:cNvPicPr>
          <p:nvPr/>
        </p:nvPicPr>
        <p:blipFill>
          <a:blip r:embed="rId3"/>
          <a:srcRect/>
          <a:stretch>
            <a:fillRect/>
          </a:stretch>
        </p:blipFill>
        <p:spPr bwMode="auto">
          <a:xfrm>
            <a:off x="790575" y="3005138"/>
            <a:ext cx="7562850" cy="2181225"/>
          </a:xfrm>
          <a:prstGeom prst="rect">
            <a:avLst/>
          </a:prstGeom>
          <a:noFill/>
          <a:ln w="25400">
            <a:noFill/>
            <a:miter lim="800000"/>
            <a:headEnd type="none" w="sm" len="sm"/>
            <a:tailEnd type="none" w="sm" len="sm"/>
          </a:ln>
        </p:spPr>
      </p:pic>
      <p:pic>
        <p:nvPicPr>
          <p:cNvPr id="22534" name="Picture 17"/>
          <p:cNvPicPr>
            <a:picLocks noChangeAspect="1" noChangeArrowheads="1"/>
          </p:cNvPicPr>
          <p:nvPr/>
        </p:nvPicPr>
        <p:blipFill>
          <a:blip r:embed="rId4"/>
          <a:srcRect/>
          <a:stretch>
            <a:fillRect/>
          </a:stretch>
        </p:blipFill>
        <p:spPr bwMode="auto">
          <a:xfrm>
            <a:off x="800100" y="5330825"/>
            <a:ext cx="7566025" cy="188913"/>
          </a:xfrm>
          <a:prstGeom prst="rect">
            <a:avLst/>
          </a:prstGeom>
          <a:noFill/>
          <a:ln w="25400">
            <a:noFill/>
            <a:miter lim="800000"/>
            <a:headEnd type="none" w="sm" len="sm"/>
            <a:tailEnd type="none" w="sm" len="sm"/>
          </a:ln>
        </p:spPr>
      </p:pic>
      <p:sp>
        <p:nvSpPr>
          <p:cNvPr id="22535" name="Text Box 18"/>
          <p:cNvSpPr txBox="1">
            <a:spLocks noChangeArrowheads="1"/>
          </p:cNvSpPr>
          <p:nvPr/>
        </p:nvSpPr>
        <p:spPr bwMode="auto">
          <a:xfrm>
            <a:off x="750888" y="4992688"/>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2536" name="Rectangle 19"/>
          <p:cNvSpPr>
            <a:spLocks noChangeArrowheads="1"/>
          </p:cNvSpPr>
          <p:nvPr/>
        </p:nvSpPr>
        <p:spPr bwMode="auto">
          <a:xfrm>
            <a:off x="1701800" y="2568575"/>
            <a:ext cx="5561013" cy="265113"/>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smtClean="0"/>
              <a:t>Creating Cross Joins</a:t>
            </a:r>
          </a:p>
        </p:txBody>
      </p:sp>
      <p:sp>
        <p:nvSpPr>
          <p:cNvPr id="23555" name="Rectangle 3"/>
          <p:cNvSpPr>
            <a:spLocks noGrp="1" noChangeArrowheads="1"/>
          </p:cNvSpPr>
          <p:nvPr>
            <p:ph type="body" idx="1"/>
          </p:nvPr>
        </p:nvSpPr>
        <p:spPr>
          <a:xfrm>
            <a:off x="874713" y="1814513"/>
            <a:ext cx="7385050" cy="1479550"/>
          </a:xfrm>
          <a:noFill/>
        </p:spPr>
        <p:txBody>
          <a:bodyPr>
            <a:normAutofit fontScale="77500" lnSpcReduction="20000"/>
          </a:bodyPr>
          <a:lstStyle/>
          <a:p>
            <a:r>
              <a:rPr lang="en-US" smtClean="0"/>
              <a:t>The </a:t>
            </a:r>
            <a:r>
              <a:rPr lang="en-US" smtClean="0">
                <a:latin typeface="Courier New" pitchFamily="49" charset="0"/>
              </a:rPr>
              <a:t>CROSS JOIN</a:t>
            </a:r>
            <a:r>
              <a:rPr lang="en-US" smtClean="0"/>
              <a:t> clause produces the cross-product of two tables. </a:t>
            </a:r>
          </a:p>
          <a:p>
            <a:r>
              <a:rPr lang="en-US" smtClean="0"/>
              <a:t>This is the same as a Cartesian product between the two tables. </a:t>
            </a:r>
          </a:p>
        </p:txBody>
      </p:sp>
      <p:sp>
        <p:nvSpPr>
          <p:cNvPr id="50180" name="Rectangle 4"/>
          <p:cNvSpPr>
            <a:spLocks noChangeArrowheads="1"/>
          </p:cNvSpPr>
          <p:nvPr/>
        </p:nvSpPr>
        <p:spPr bwMode="blackWhite">
          <a:xfrm>
            <a:off x="857250" y="3590925"/>
            <a:ext cx="7183438" cy="7826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3557" name="Rectangle 5"/>
          <p:cNvSpPr>
            <a:spLocks noChangeArrowheads="1"/>
          </p:cNvSpPr>
          <p:nvPr/>
        </p:nvSpPr>
        <p:spPr bwMode="blackWhite">
          <a:xfrm>
            <a:off x="895350" y="3603625"/>
            <a:ext cx="7315200" cy="747713"/>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last_name, department_name</a:t>
            </a:r>
          </a:p>
          <a:p>
            <a:pPr>
              <a:tabLst>
                <a:tab pos="1200150" algn="l"/>
              </a:tabLst>
            </a:pPr>
            <a:r>
              <a:rPr lang="en-US" sz="1600" b="1">
                <a:solidFill>
                  <a:srgbClr val="000000"/>
                </a:solidFill>
                <a:latin typeface="Courier New" pitchFamily="49" charset="0"/>
              </a:rPr>
              <a:t>FROM   employees</a:t>
            </a:r>
          </a:p>
          <a:p>
            <a:pPr>
              <a:tabLst>
                <a:tab pos="1200150" algn="l"/>
              </a:tabLst>
            </a:pPr>
            <a:r>
              <a:rPr lang="en-US" sz="1600" b="1">
                <a:solidFill>
                  <a:srgbClr val="000000"/>
                </a:solidFill>
                <a:latin typeface="Courier New" pitchFamily="49" charset="0"/>
              </a:rPr>
              <a:t>CROSS JOIN departments ;</a:t>
            </a:r>
          </a:p>
        </p:txBody>
      </p:sp>
      <p:pic>
        <p:nvPicPr>
          <p:cNvPr id="23558" name="Picture 16"/>
          <p:cNvPicPr>
            <a:picLocks noChangeAspect="1" noChangeArrowheads="1"/>
          </p:cNvPicPr>
          <p:nvPr/>
        </p:nvPicPr>
        <p:blipFill>
          <a:blip r:embed="rId3"/>
          <a:srcRect/>
          <a:stretch>
            <a:fillRect/>
          </a:stretch>
        </p:blipFill>
        <p:spPr bwMode="auto">
          <a:xfrm>
            <a:off x="857250" y="4543425"/>
            <a:ext cx="7210425" cy="1114425"/>
          </a:xfrm>
          <a:prstGeom prst="rect">
            <a:avLst/>
          </a:prstGeom>
          <a:noFill/>
          <a:ln w="25400">
            <a:noFill/>
            <a:miter lim="800000"/>
            <a:headEnd type="none" w="sm" len="sm"/>
            <a:tailEnd type="none" w="sm" len="sm"/>
          </a:ln>
        </p:spPr>
      </p:pic>
      <p:pic>
        <p:nvPicPr>
          <p:cNvPr id="23559" name="Picture 17"/>
          <p:cNvPicPr>
            <a:picLocks noChangeAspect="1" noChangeArrowheads="1"/>
          </p:cNvPicPr>
          <p:nvPr/>
        </p:nvPicPr>
        <p:blipFill>
          <a:blip r:embed="rId4"/>
          <a:srcRect/>
          <a:stretch>
            <a:fillRect/>
          </a:stretch>
        </p:blipFill>
        <p:spPr bwMode="auto">
          <a:xfrm>
            <a:off x="857250" y="5773738"/>
            <a:ext cx="7239000" cy="200025"/>
          </a:xfrm>
          <a:prstGeom prst="rect">
            <a:avLst/>
          </a:prstGeom>
          <a:noFill/>
          <a:ln w="25400">
            <a:noFill/>
            <a:miter lim="800000"/>
            <a:headEnd type="none" w="sm" len="sm"/>
            <a:tailEnd type="none" w="sm" len="sm"/>
          </a:ln>
        </p:spPr>
      </p:pic>
      <p:sp>
        <p:nvSpPr>
          <p:cNvPr id="23560" name="Text Box 18"/>
          <p:cNvSpPr txBox="1">
            <a:spLocks noChangeArrowheads="1"/>
          </p:cNvSpPr>
          <p:nvPr/>
        </p:nvSpPr>
        <p:spPr bwMode="auto">
          <a:xfrm>
            <a:off x="817563" y="5426075"/>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3561" name="Rectangle 19"/>
          <p:cNvSpPr>
            <a:spLocks noChangeArrowheads="1"/>
          </p:cNvSpPr>
          <p:nvPr/>
        </p:nvSpPr>
        <p:spPr bwMode="auto">
          <a:xfrm>
            <a:off x="930275" y="4076700"/>
            <a:ext cx="2770188" cy="265113"/>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blackWhite">
          <a:xfrm>
            <a:off x="889000" y="1666875"/>
            <a:ext cx="7207250" cy="12842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8675" name="Rectangle 12"/>
          <p:cNvSpPr>
            <a:spLocks noChangeArrowheads="1"/>
          </p:cNvSpPr>
          <p:nvPr/>
        </p:nvSpPr>
        <p:spPr bwMode="blackWhite">
          <a:xfrm>
            <a:off x="895350" y="1724025"/>
            <a:ext cx="6715125" cy="1190625"/>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e.employee_id, e.last_name, e.department_id, </a:t>
            </a:r>
          </a:p>
          <a:p>
            <a:pPr>
              <a:tabLst>
                <a:tab pos="1200150" algn="l"/>
              </a:tabLst>
            </a:pPr>
            <a:r>
              <a:rPr lang="en-US" sz="1600" b="1">
                <a:solidFill>
                  <a:srgbClr val="000000"/>
                </a:solidFill>
                <a:latin typeface="Courier New" pitchFamily="49" charset="0"/>
              </a:rPr>
              <a:t>       d.department_id, d.location_id</a:t>
            </a:r>
          </a:p>
          <a:p>
            <a:pPr>
              <a:tabLst>
                <a:tab pos="1200150" algn="l"/>
              </a:tabLst>
            </a:pPr>
            <a:r>
              <a:rPr lang="en-US" sz="1600" b="1">
                <a:solidFill>
                  <a:srgbClr val="000000"/>
                </a:solidFill>
                <a:latin typeface="Courier New" pitchFamily="49" charset="0"/>
              </a:rPr>
              <a:t>FROM   employees e JOIN departments d</a:t>
            </a:r>
          </a:p>
          <a:p>
            <a:pPr>
              <a:tabLst>
                <a:tab pos="1200150" algn="l"/>
              </a:tabLst>
            </a:pPr>
            <a:r>
              <a:rPr lang="en-US" sz="1600" b="1">
                <a:solidFill>
                  <a:srgbClr val="000000"/>
                </a:solidFill>
                <a:latin typeface="Courier New" pitchFamily="49" charset="0"/>
              </a:rPr>
              <a:t>ON     (e.department_id = d.department_id)</a:t>
            </a:r>
          </a:p>
          <a:p>
            <a:pPr>
              <a:tabLst>
                <a:tab pos="1200150" algn="l"/>
              </a:tabLst>
            </a:pPr>
            <a:r>
              <a:rPr lang="en-US" sz="1600" b="1">
                <a:solidFill>
                  <a:srgbClr val="000000"/>
                </a:solidFill>
                <a:latin typeface="Courier New" pitchFamily="49" charset="0"/>
              </a:rPr>
              <a:t>AND    e.manager_id = 149 ;</a:t>
            </a:r>
          </a:p>
        </p:txBody>
      </p:sp>
      <p:sp>
        <p:nvSpPr>
          <p:cNvPr id="28676" name="Rectangle 2"/>
          <p:cNvSpPr>
            <a:spLocks noGrp="1" noChangeArrowheads="1"/>
          </p:cNvSpPr>
          <p:nvPr>
            <p:ph type="title"/>
          </p:nvPr>
        </p:nvSpPr>
        <p:spPr>
          <a:noFill/>
        </p:spPr>
        <p:txBody>
          <a:bodyPr/>
          <a:lstStyle/>
          <a:p>
            <a:r>
              <a:rPr lang="en-US" smtClean="0"/>
              <a:t>Additional Conditions</a:t>
            </a:r>
          </a:p>
        </p:txBody>
      </p:sp>
      <p:pic>
        <p:nvPicPr>
          <p:cNvPr id="28677" name="Picture 14"/>
          <p:cNvPicPr>
            <a:picLocks noChangeAspect="1" noChangeArrowheads="1"/>
          </p:cNvPicPr>
          <p:nvPr/>
        </p:nvPicPr>
        <p:blipFill>
          <a:blip r:embed="rId3"/>
          <a:srcRect/>
          <a:stretch>
            <a:fillRect/>
          </a:stretch>
        </p:blipFill>
        <p:spPr bwMode="auto">
          <a:xfrm>
            <a:off x="915988" y="3141663"/>
            <a:ext cx="7200900" cy="752475"/>
          </a:xfrm>
          <a:prstGeom prst="rect">
            <a:avLst/>
          </a:prstGeom>
          <a:noFill/>
          <a:ln w="25400">
            <a:noFill/>
            <a:miter lim="800000"/>
            <a:headEnd type="none" w="sm" len="sm"/>
            <a:tailEnd type="none" w="sm" len="sm"/>
          </a:ln>
        </p:spPr>
      </p:pic>
      <p:sp>
        <p:nvSpPr>
          <p:cNvPr id="28678" name="Rectangle 15"/>
          <p:cNvSpPr>
            <a:spLocks noChangeArrowheads="1"/>
          </p:cNvSpPr>
          <p:nvPr/>
        </p:nvSpPr>
        <p:spPr bwMode="auto">
          <a:xfrm>
            <a:off x="946150" y="2657475"/>
            <a:ext cx="3184525" cy="263525"/>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Formal Relational Query Languages</a:t>
            </a:r>
          </a:p>
        </p:txBody>
      </p:sp>
      <p:sp>
        <p:nvSpPr>
          <p:cNvPr id="8197" name="Rectangle 5"/>
          <p:cNvSpPr>
            <a:spLocks noGrp="1" noChangeArrowheads="1"/>
          </p:cNvSpPr>
          <p:nvPr>
            <p:ph type="body" idx="1"/>
          </p:nvPr>
        </p:nvSpPr>
        <p:spPr>
          <a:xfrm>
            <a:off x="762000" y="1752600"/>
            <a:ext cx="7772400" cy="4076700"/>
          </a:xfrm>
          <a:noFill/>
          <a:ln/>
        </p:spPr>
        <p:txBody>
          <a:bodyPr>
            <a:normAutofit lnSpcReduction="10000"/>
          </a:bodyPr>
          <a:lstStyle/>
          <a:p>
            <a:r>
              <a:rPr lang="en-US" dirty="0"/>
              <a:t>Two mathematical Query Languages form the basis for “real” languages (e.g. SQL), and for implementation:</a:t>
            </a:r>
          </a:p>
          <a:p>
            <a:pPr lvl="1"/>
            <a:r>
              <a:rPr lang="en-US" i="1" u="sng" dirty="0" smtClean="0">
                <a:solidFill>
                  <a:schemeClr val="accent2"/>
                </a:solidFill>
              </a:rPr>
              <a:t>Relational Algebra</a:t>
            </a:r>
            <a:r>
              <a:rPr lang="en-US" dirty="0" smtClean="0">
                <a:solidFill>
                  <a:schemeClr val="accent2"/>
                </a:solidFill>
              </a:rPr>
              <a:t>:</a:t>
            </a:r>
          </a:p>
          <a:p>
            <a:pPr lvl="1">
              <a:buNone/>
            </a:pPr>
            <a:r>
              <a:rPr lang="en-US" dirty="0" smtClean="0"/>
              <a:t>    More </a:t>
            </a:r>
            <a:r>
              <a:rPr lang="en-US" dirty="0" smtClean="0">
                <a:solidFill>
                  <a:schemeClr val="accent2"/>
                </a:solidFill>
              </a:rPr>
              <a:t>operational(procedural</a:t>
            </a:r>
            <a:r>
              <a:rPr lang="en-US" dirty="0">
                <a:solidFill>
                  <a:schemeClr val="accent2"/>
                </a:solidFill>
              </a:rPr>
              <a:t>)</a:t>
            </a:r>
            <a:r>
              <a:rPr lang="en-US" dirty="0"/>
              <a:t>, very useful for representing execution plans.</a:t>
            </a:r>
          </a:p>
          <a:p>
            <a:pPr lvl="1"/>
            <a:r>
              <a:rPr lang="en-US" i="1" u="sng" dirty="0">
                <a:solidFill>
                  <a:schemeClr val="accent2"/>
                </a:solidFill>
              </a:rPr>
              <a:t>Relational Calculus</a:t>
            </a:r>
            <a:r>
              <a:rPr lang="en-US" dirty="0">
                <a:solidFill>
                  <a:schemeClr val="accent2"/>
                </a:solidFill>
              </a:rPr>
              <a:t>:   </a:t>
            </a:r>
            <a:r>
              <a:rPr lang="en-US" dirty="0"/>
              <a:t>Lets users describe what they want, rather than how to compute it.  (</a:t>
            </a:r>
            <a:r>
              <a:rPr lang="en-US" dirty="0">
                <a:solidFill>
                  <a:schemeClr val="accent2"/>
                </a:solidFill>
              </a:rPr>
              <a:t>Non-operational, </a:t>
            </a:r>
            <a:r>
              <a:rPr lang="en-US" i="1" u="sng" dirty="0">
                <a:solidFill>
                  <a:schemeClr val="accent2"/>
                </a:solidFill>
              </a:rPr>
              <a:t>declarative</a:t>
            </a:r>
            <a:r>
              <a:rPr lang="en-US" dirty="0"/>
              <a:t>.)</a:t>
            </a:r>
          </a:p>
          <a:p>
            <a:pPr>
              <a:buFont typeface="Wingdings" pitchFamily="2" charset="2"/>
              <a:buChar char="§"/>
            </a:pPr>
            <a:endParaRPr lang="en-US" sz="2400" dirty="0"/>
          </a:p>
        </p:txBody>
      </p:sp>
    </p:spTree>
  </p:cSld>
  <p:clrMapOvr>
    <a:masterClrMapping/>
  </p:clrMapOvr>
  <p:transition spd="slow">
    <p:cu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45E8EC12-1C08-4442-A99C-CDACEB672CB6}" type="slidenum">
              <a:rPr lang="en-US"/>
              <a:pPr/>
              <a:t>115</a:t>
            </a:fld>
            <a:endParaRPr lang="en-US"/>
          </a:p>
        </p:txBody>
      </p:sp>
      <p:sp>
        <p:nvSpPr>
          <p:cNvPr id="250882" name="Rectangle 2"/>
          <p:cNvSpPr>
            <a:spLocks noGrp="1" noChangeArrowheads="1"/>
          </p:cNvSpPr>
          <p:nvPr>
            <p:ph type="title"/>
          </p:nvPr>
        </p:nvSpPr>
        <p:spPr>
          <a:xfrm>
            <a:off x="1004888" y="342900"/>
            <a:ext cx="7173912" cy="889000"/>
          </a:xfrm>
        </p:spPr>
        <p:txBody>
          <a:bodyPr/>
          <a:lstStyle/>
          <a:p>
            <a:r>
              <a:rPr lang="en-US"/>
              <a:t>Relational Algebra</a:t>
            </a:r>
          </a:p>
        </p:txBody>
      </p:sp>
      <p:sp>
        <p:nvSpPr>
          <p:cNvPr id="250883" name="Rectangle 3"/>
          <p:cNvSpPr>
            <a:spLocks noGrp="1" noChangeArrowheads="1"/>
          </p:cNvSpPr>
          <p:nvPr>
            <p:ph type="body" idx="1"/>
          </p:nvPr>
        </p:nvSpPr>
        <p:spPr>
          <a:xfrm>
            <a:off x="444500" y="1473200"/>
            <a:ext cx="7988300" cy="4876800"/>
          </a:xfrm>
        </p:spPr>
        <p:txBody>
          <a:bodyPr>
            <a:normAutofit lnSpcReduction="10000"/>
          </a:bodyPr>
          <a:lstStyle/>
          <a:p>
            <a:pPr>
              <a:lnSpc>
                <a:spcPct val="90000"/>
              </a:lnSpc>
            </a:pPr>
            <a:r>
              <a:rPr lang="en-US" sz="2400" dirty="0">
                <a:latin typeface="Times New Roman" pitchFamily="18" charset="0"/>
              </a:rPr>
              <a:t>The basic set of operations for the relational model is known as the relational algebra. These operations enable a user to specify basic retrieval requests. </a:t>
            </a:r>
            <a:endParaRPr lang="en-US" sz="2400" dirty="0" smtClean="0">
              <a:latin typeface="Times New Roman" pitchFamily="18" charset="0"/>
            </a:endParaRPr>
          </a:p>
          <a:p>
            <a:pPr>
              <a:lnSpc>
                <a:spcPct val="90000"/>
              </a:lnSpc>
            </a:pPr>
            <a:r>
              <a:rPr lang="en-US" sz="2400" dirty="0" smtClean="0">
                <a:latin typeface="Times New Roman" pitchFamily="18" charset="0"/>
              </a:rPr>
              <a:t>Procedural language.</a:t>
            </a:r>
            <a:endParaRPr lang="en-US" sz="2400" dirty="0">
              <a:latin typeface="Times New Roman" pitchFamily="18" charset="0"/>
            </a:endParaRPr>
          </a:p>
          <a:p>
            <a:pPr>
              <a:lnSpc>
                <a:spcPct val="90000"/>
              </a:lnSpc>
              <a:buFont typeface="Wingdings" pitchFamily="2" charset="2"/>
              <a:buNone/>
            </a:pPr>
            <a:endParaRPr lang="en-US" sz="2400" dirty="0">
              <a:latin typeface="Times New Roman" pitchFamily="18" charset="0"/>
            </a:endParaRPr>
          </a:p>
          <a:p>
            <a:pPr>
              <a:lnSpc>
                <a:spcPct val="90000"/>
              </a:lnSpc>
            </a:pPr>
            <a:r>
              <a:rPr lang="en-US" sz="2400" dirty="0">
                <a:latin typeface="Times New Roman" pitchFamily="18" charset="0"/>
              </a:rPr>
              <a:t>The result of a retrieval is a new relation, which may have been formed from one or more relations. The </a:t>
            </a:r>
            <a:r>
              <a:rPr lang="en-US" sz="2400" b="1" dirty="0">
                <a:latin typeface="Times New Roman" pitchFamily="18" charset="0"/>
              </a:rPr>
              <a:t>algebra operations</a:t>
            </a:r>
            <a:r>
              <a:rPr lang="en-US" sz="2400" dirty="0">
                <a:latin typeface="Times New Roman" pitchFamily="18" charset="0"/>
              </a:rPr>
              <a:t> thus produce new relations, which can be further manipulated using operations of the same algebra. </a:t>
            </a:r>
          </a:p>
          <a:p>
            <a:pPr>
              <a:lnSpc>
                <a:spcPct val="90000"/>
              </a:lnSpc>
              <a:buFont typeface="Wingdings" pitchFamily="2" charset="2"/>
              <a:buNone/>
            </a:pPr>
            <a:endParaRPr lang="en-US" sz="2400" dirty="0">
              <a:latin typeface="Times New Roman" pitchFamily="18" charset="0"/>
            </a:endParaRPr>
          </a:p>
          <a:p>
            <a:pPr>
              <a:lnSpc>
                <a:spcPct val="90000"/>
              </a:lnSpc>
            </a:pPr>
            <a:r>
              <a:rPr lang="en-US" sz="2400" dirty="0">
                <a:latin typeface="Times New Roman" pitchFamily="18" charset="0"/>
              </a:rPr>
              <a:t>A sequence of relational algebra operations forms a </a:t>
            </a:r>
            <a:r>
              <a:rPr lang="en-US" sz="2400" b="1" dirty="0">
                <a:latin typeface="Times New Roman" pitchFamily="18" charset="0"/>
              </a:rPr>
              <a:t>relational algebra expression</a:t>
            </a:r>
            <a:r>
              <a:rPr lang="en-US" sz="2400" dirty="0">
                <a:latin typeface="Times New Roman" pitchFamily="18" charset="0"/>
              </a:rPr>
              <a:t>, whose result will also be a relation that represents the result of a database query (or retrieval request).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title"/>
          </p:nvPr>
        </p:nvSpPr>
        <p:spPr>
          <a:noFill/>
          <a:ln/>
        </p:spPr>
        <p:txBody>
          <a:bodyPr/>
          <a:lstStyle/>
          <a:p>
            <a:r>
              <a:rPr lang="en-US"/>
              <a:t>Relational Algebra</a:t>
            </a:r>
          </a:p>
        </p:txBody>
      </p:sp>
      <p:sp>
        <p:nvSpPr>
          <p:cNvPr id="14341" name="Rectangle 5"/>
          <p:cNvSpPr>
            <a:spLocks noGrp="1" noChangeArrowheads="1"/>
          </p:cNvSpPr>
          <p:nvPr>
            <p:ph type="body" idx="1"/>
          </p:nvPr>
        </p:nvSpPr>
        <p:spPr>
          <a:xfrm>
            <a:off x="228600" y="1600200"/>
            <a:ext cx="8839200" cy="4076700"/>
          </a:xfrm>
          <a:noFill/>
          <a:ln/>
        </p:spPr>
        <p:txBody>
          <a:bodyPr>
            <a:normAutofit fontScale="85000" lnSpcReduction="20000"/>
          </a:bodyPr>
          <a:lstStyle/>
          <a:p>
            <a:r>
              <a:rPr lang="en-US" dirty="0"/>
              <a:t>Basic operations:</a:t>
            </a:r>
          </a:p>
          <a:p>
            <a:pPr lvl="1">
              <a:buSzPct val="75000"/>
            </a:pPr>
            <a:r>
              <a:rPr lang="en-US" i="1" u="sng" dirty="0">
                <a:solidFill>
                  <a:schemeClr val="accent2"/>
                </a:solidFill>
              </a:rPr>
              <a:t>Selection</a:t>
            </a:r>
            <a:r>
              <a:rPr lang="en-US" dirty="0"/>
              <a:t>  (     )    Selects a subset of rows from relation.</a:t>
            </a:r>
          </a:p>
          <a:p>
            <a:pPr lvl="1">
              <a:buSzPct val="75000"/>
            </a:pPr>
            <a:r>
              <a:rPr lang="en-US" i="1" u="sng" dirty="0">
                <a:solidFill>
                  <a:schemeClr val="accent2"/>
                </a:solidFill>
              </a:rPr>
              <a:t>Projection</a:t>
            </a:r>
            <a:r>
              <a:rPr lang="en-US" dirty="0">
                <a:solidFill>
                  <a:schemeClr val="accent2"/>
                </a:solidFill>
              </a:rPr>
              <a:t> </a:t>
            </a:r>
            <a:r>
              <a:rPr lang="en-US" dirty="0"/>
              <a:t> (     )   Deletes unwanted columns from relation.</a:t>
            </a:r>
          </a:p>
          <a:p>
            <a:pPr lvl="1">
              <a:buSzPct val="75000"/>
            </a:pPr>
            <a:r>
              <a:rPr lang="en-US" i="1" u="sng" dirty="0">
                <a:solidFill>
                  <a:schemeClr val="accent2"/>
                </a:solidFill>
              </a:rPr>
              <a:t>Cross-product</a:t>
            </a:r>
            <a:r>
              <a:rPr lang="en-US" dirty="0">
                <a:solidFill>
                  <a:schemeClr val="accent2"/>
                </a:solidFill>
              </a:rPr>
              <a:t>  </a:t>
            </a:r>
            <a:r>
              <a:rPr lang="en-US" dirty="0"/>
              <a:t>(     )  Allows us to combine two relations.</a:t>
            </a:r>
          </a:p>
          <a:p>
            <a:pPr lvl="1">
              <a:buSzPct val="75000"/>
            </a:pPr>
            <a:r>
              <a:rPr lang="en-US" i="1" u="sng" dirty="0">
                <a:solidFill>
                  <a:schemeClr val="accent2"/>
                </a:solidFill>
              </a:rPr>
              <a:t>Set-difference</a:t>
            </a:r>
            <a:r>
              <a:rPr lang="en-US" dirty="0"/>
              <a:t>  (     )  </a:t>
            </a:r>
            <a:r>
              <a:rPr lang="en-US" dirty="0" err="1"/>
              <a:t>Tuples</a:t>
            </a:r>
            <a:r>
              <a:rPr lang="en-US" dirty="0"/>
              <a:t> in </a:t>
            </a:r>
            <a:r>
              <a:rPr lang="en-US" dirty="0" err="1"/>
              <a:t>reln</a:t>
            </a:r>
            <a:r>
              <a:rPr lang="en-US" dirty="0"/>
              <a:t>. 1, but not in </a:t>
            </a:r>
            <a:r>
              <a:rPr lang="en-US" dirty="0" err="1"/>
              <a:t>reln</a:t>
            </a:r>
            <a:r>
              <a:rPr lang="en-US" dirty="0"/>
              <a:t>. 2.</a:t>
            </a:r>
          </a:p>
          <a:p>
            <a:pPr lvl="1">
              <a:buSzPct val="75000"/>
            </a:pPr>
            <a:r>
              <a:rPr lang="en-US" i="1" u="sng" dirty="0">
                <a:solidFill>
                  <a:schemeClr val="accent2"/>
                </a:solidFill>
              </a:rPr>
              <a:t>Union</a:t>
            </a:r>
            <a:r>
              <a:rPr lang="en-US" dirty="0">
                <a:solidFill>
                  <a:schemeClr val="accent2"/>
                </a:solidFill>
              </a:rPr>
              <a:t>  </a:t>
            </a:r>
            <a:r>
              <a:rPr lang="en-US" dirty="0"/>
              <a:t>(     )  </a:t>
            </a:r>
            <a:r>
              <a:rPr lang="en-US" dirty="0" err="1"/>
              <a:t>Tuples</a:t>
            </a:r>
            <a:r>
              <a:rPr lang="en-US" dirty="0"/>
              <a:t> in </a:t>
            </a:r>
            <a:r>
              <a:rPr lang="en-US" dirty="0" err="1"/>
              <a:t>reln</a:t>
            </a:r>
            <a:r>
              <a:rPr lang="en-US" dirty="0"/>
              <a:t>. 1 and in </a:t>
            </a:r>
            <a:r>
              <a:rPr lang="en-US" dirty="0" err="1"/>
              <a:t>reln</a:t>
            </a:r>
            <a:r>
              <a:rPr lang="en-US" dirty="0"/>
              <a:t>. 2.</a:t>
            </a:r>
          </a:p>
          <a:p>
            <a:r>
              <a:rPr lang="en-US" dirty="0"/>
              <a:t>Additional operations:</a:t>
            </a:r>
          </a:p>
          <a:p>
            <a:pPr lvl="1">
              <a:buSzPct val="75000"/>
            </a:pPr>
            <a:r>
              <a:rPr lang="en-US" dirty="0"/>
              <a:t>Intersection, </a:t>
            </a:r>
            <a:r>
              <a:rPr lang="en-US" i="1" u="sng" dirty="0">
                <a:solidFill>
                  <a:schemeClr val="accent2"/>
                </a:solidFill>
              </a:rPr>
              <a:t>join</a:t>
            </a:r>
            <a:r>
              <a:rPr lang="en-US" dirty="0"/>
              <a:t>, division, </a:t>
            </a:r>
            <a:r>
              <a:rPr lang="en-US" dirty="0" smtClean="0"/>
              <a:t>renaming</a:t>
            </a:r>
            <a:endParaRPr lang="en-US" dirty="0"/>
          </a:p>
          <a:p>
            <a:r>
              <a:rPr lang="en-US" dirty="0"/>
              <a:t>Since each operation returns a relation, </a:t>
            </a:r>
            <a:r>
              <a:rPr lang="en-US" dirty="0">
                <a:solidFill>
                  <a:schemeClr val="accent2"/>
                </a:solidFill>
              </a:rPr>
              <a:t>operations</a:t>
            </a:r>
            <a:r>
              <a:rPr lang="en-US" dirty="0"/>
              <a:t> </a:t>
            </a:r>
            <a:r>
              <a:rPr lang="en-US" dirty="0">
                <a:solidFill>
                  <a:schemeClr val="accent2"/>
                </a:solidFill>
              </a:rPr>
              <a:t>can be </a:t>
            </a:r>
            <a:r>
              <a:rPr lang="en-US" i="1" dirty="0" smtClean="0">
                <a:solidFill>
                  <a:schemeClr val="accent2"/>
                </a:solidFill>
              </a:rPr>
              <a:t>composed</a:t>
            </a:r>
            <a:endParaRPr lang="en-US" dirty="0"/>
          </a:p>
        </p:txBody>
      </p:sp>
      <p:graphicFrame>
        <p:nvGraphicFramePr>
          <p:cNvPr id="14342" name="Object 6">
            <a:hlinkClick r:id="" action="ppaction://ole?verb=0"/>
          </p:cNvPr>
          <p:cNvGraphicFramePr>
            <a:graphicFrameLocks/>
          </p:cNvGraphicFramePr>
          <p:nvPr/>
        </p:nvGraphicFramePr>
        <p:xfrm>
          <a:off x="2371725" y="1981200"/>
          <a:ext cx="2214563" cy="749300"/>
        </p:xfrm>
        <a:graphic>
          <a:graphicData uri="http://schemas.openxmlformats.org/presentationml/2006/ole">
            <mc:AlternateContent xmlns:mc="http://schemas.openxmlformats.org/markup-compatibility/2006">
              <mc:Choice xmlns:v="urn:schemas-microsoft-com:vml" Requires="v">
                <p:oleObj spid="_x0000_s1031" name="Equation" r:id="rId4" imgW="2214360" imgH="749160" progId="Equation.3">
                  <p:embed/>
                </p:oleObj>
              </mc:Choice>
              <mc:Fallback>
                <p:oleObj name="Equation" r:id="rId4" imgW="2214360" imgH="74916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5" y="1981200"/>
                        <a:ext cx="221456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7">
            <a:hlinkClick r:id="" action="ppaction://ole?verb=0"/>
          </p:cNvPr>
          <p:cNvGraphicFramePr>
            <a:graphicFrameLocks/>
          </p:cNvGraphicFramePr>
          <p:nvPr/>
        </p:nvGraphicFramePr>
        <p:xfrm>
          <a:off x="2514600" y="2286000"/>
          <a:ext cx="2044700" cy="1012825"/>
        </p:xfrm>
        <a:graphic>
          <a:graphicData uri="http://schemas.openxmlformats.org/presentationml/2006/ole">
            <mc:AlternateContent xmlns:mc="http://schemas.openxmlformats.org/markup-compatibility/2006">
              <mc:Choice xmlns:v="urn:schemas-microsoft-com:vml" Requires="v">
                <p:oleObj spid="_x0000_s1032" name="Equation" r:id="rId6" imgW="2044440" imgH="1012680" progId="Equation.3">
                  <p:embed/>
                </p:oleObj>
              </mc:Choice>
              <mc:Fallback>
                <p:oleObj name="Equation" r:id="rId6" imgW="2044440" imgH="1012680" progId="Equation.3">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286000"/>
                        <a:ext cx="20447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a:hlinkClick r:id="" action="ppaction://ole?verb=0"/>
          </p:cNvPr>
          <p:cNvGraphicFramePr>
            <a:graphicFrameLocks/>
          </p:cNvGraphicFramePr>
          <p:nvPr/>
        </p:nvGraphicFramePr>
        <p:xfrm>
          <a:off x="2971800" y="3124200"/>
          <a:ext cx="520700" cy="1409700"/>
        </p:xfrm>
        <a:graphic>
          <a:graphicData uri="http://schemas.openxmlformats.org/presentationml/2006/ole">
            <mc:AlternateContent xmlns:mc="http://schemas.openxmlformats.org/markup-compatibility/2006">
              <mc:Choice xmlns:v="urn:schemas-microsoft-com:vml" Requires="v">
                <p:oleObj spid="_x0000_s1033" name="Equation" r:id="rId8" imgW="520560" imgH="1409400" progId="Equation.3">
                  <p:embed/>
                </p:oleObj>
              </mc:Choice>
              <mc:Fallback>
                <p:oleObj name="Equation" r:id="rId8" imgW="520560" imgH="1409400" progId="Equation.3">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124200"/>
                        <a:ext cx="5207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a:hlinkClick r:id="" action="ppaction://ole?verb=0"/>
          </p:cNvPr>
          <p:cNvGraphicFramePr>
            <a:graphicFrameLocks/>
          </p:cNvGraphicFramePr>
          <p:nvPr/>
        </p:nvGraphicFramePr>
        <p:xfrm>
          <a:off x="2971800" y="2781300"/>
          <a:ext cx="304800" cy="495300"/>
        </p:xfrm>
        <a:graphic>
          <a:graphicData uri="http://schemas.openxmlformats.org/presentationml/2006/ole">
            <mc:AlternateContent xmlns:mc="http://schemas.openxmlformats.org/markup-compatibility/2006">
              <mc:Choice xmlns:v="urn:schemas-microsoft-com:vml" Requires="v">
                <p:oleObj spid="_x0000_s1034" name="Equation" r:id="rId10" imgW="1752480" imgH="1257120" progId="Equation.3">
                  <p:embed/>
                </p:oleObj>
              </mc:Choice>
              <mc:Fallback>
                <p:oleObj name="Equation" r:id="rId10" imgW="1752480" imgH="1257120" progId="Equation.3">
                  <p:embed/>
                  <p:pic>
                    <p:nvPicPr>
                      <p:cNvPr id="0" name="Picture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2781300"/>
                        <a:ext cx="30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0">
            <a:hlinkClick r:id="" action="ppaction://ole?verb=0"/>
          </p:cNvPr>
          <p:cNvGraphicFramePr>
            <a:graphicFrameLocks/>
          </p:cNvGraphicFramePr>
          <p:nvPr/>
        </p:nvGraphicFramePr>
        <p:xfrm>
          <a:off x="2057400" y="3505200"/>
          <a:ext cx="639763" cy="495300"/>
        </p:xfrm>
        <a:graphic>
          <a:graphicData uri="http://schemas.openxmlformats.org/presentationml/2006/ole">
            <mc:AlternateContent xmlns:mc="http://schemas.openxmlformats.org/markup-compatibility/2006">
              <mc:Choice xmlns:v="urn:schemas-microsoft-com:vml" Requires="v">
                <p:oleObj spid="_x0000_s1035" name="Equation" r:id="rId12" imgW="639720" imgH="495000" progId="Equation.3">
                  <p:embed/>
                </p:oleObj>
              </mc:Choice>
              <mc:Fallback>
                <p:oleObj name="Equation" r:id="rId12" imgW="639720" imgH="495000" progId="Equation.3">
                  <p:embed/>
                  <p:pic>
                    <p:nvPicPr>
                      <p:cNvPr id="0" name="Picture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505200"/>
                        <a:ext cx="6397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1922F1EE-9C18-49D7-829F-AA7768C0DBF7}" type="slidenum">
              <a:rPr lang="en-US"/>
              <a:pPr/>
              <a:t>117</a:t>
            </a:fld>
            <a:endParaRPr lang="en-US"/>
          </a:p>
        </p:txBody>
      </p:sp>
      <p:sp>
        <p:nvSpPr>
          <p:cNvPr id="251906" name="Rectangle 2"/>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1907" name="Rectangle 3"/>
          <p:cNvSpPr>
            <a:spLocks noGrp="1" noChangeArrowheads="1"/>
          </p:cNvSpPr>
          <p:nvPr>
            <p:ph type="body" idx="1"/>
          </p:nvPr>
        </p:nvSpPr>
        <p:spPr>
          <a:xfrm>
            <a:off x="323850" y="1206500"/>
            <a:ext cx="8439150" cy="5080000"/>
          </a:xfrm>
        </p:spPr>
        <p:txBody>
          <a:bodyPr>
            <a:normAutofit fontScale="85000" lnSpcReduction="10000"/>
          </a:bodyPr>
          <a:lstStyle/>
          <a:p>
            <a:pPr>
              <a:lnSpc>
                <a:spcPct val="80000"/>
              </a:lnSpc>
            </a:pPr>
            <a:r>
              <a:rPr lang="en-US" sz="2400" b="1" dirty="0">
                <a:latin typeface="Times New Roman" pitchFamily="18" charset="0"/>
              </a:rPr>
              <a:t>SELECT Operation </a:t>
            </a:r>
          </a:p>
          <a:p>
            <a:pPr>
              <a:lnSpc>
                <a:spcPct val="80000"/>
              </a:lnSpc>
              <a:buFont typeface="Wingdings" pitchFamily="2" charset="2"/>
              <a:buNone/>
            </a:pPr>
            <a:r>
              <a:rPr lang="en-US" sz="1000" dirty="0"/>
              <a:t>	</a:t>
            </a:r>
          </a:p>
          <a:p>
            <a:pPr>
              <a:lnSpc>
                <a:spcPct val="80000"/>
              </a:lnSpc>
              <a:buFont typeface="Wingdings" pitchFamily="2" charset="2"/>
              <a:buNone/>
            </a:pPr>
            <a:endParaRPr lang="en-US" sz="1000" dirty="0">
              <a:latin typeface="Times New Roman" pitchFamily="18" charset="0"/>
            </a:endParaRPr>
          </a:p>
          <a:p>
            <a:pPr>
              <a:lnSpc>
                <a:spcPct val="80000"/>
              </a:lnSpc>
              <a:buFont typeface="Wingdings" pitchFamily="2" charset="2"/>
              <a:buNone/>
            </a:pPr>
            <a:r>
              <a:rPr lang="en-US" sz="2000" dirty="0">
                <a:latin typeface="Times New Roman" pitchFamily="18" charset="0"/>
              </a:rPr>
              <a:t>	</a:t>
            </a:r>
            <a:r>
              <a:rPr lang="en-US" sz="2000" dirty="0" smtClean="0">
                <a:latin typeface="Times New Roman" pitchFamily="18" charset="0"/>
              </a:rPr>
              <a:t>           </a:t>
            </a:r>
            <a:r>
              <a:rPr lang="en-US" sz="2400" dirty="0" smtClean="0">
                <a:latin typeface="Times New Roman" pitchFamily="18" charset="0"/>
              </a:rPr>
              <a:t>SELECT </a:t>
            </a:r>
            <a:r>
              <a:rPr lang="en-US" sz="2400" dirty="0">
                <a:latin typeface="Times New Roman" pitchFamily="18" charset="0"/>
              </a:rPr>
              <a:t>operation is used to select a </a:t>
            </a:r>
            <a:r>
              <a:rPr lang="en-US" sz="2400" i="1" dirty="0">
                <a:latin typeface="Times New Roman" pitchFamily="18" charset="0"/>
              </a:rPr>
              <a:t>subset </a:t>
            </a:r>
            <a:r>
              <a:rPr lang="en-US" sz="2400" dirty="0">
                <a:latin typeface="Times New Roman" pitchFamily="18" charset="0"/>
              </a:rPr>
              <a:t>of the </a:t>
            </a:r>
            <a:r>
              <a:rPr lang="en-US" sz="2400" dirty="0" err="1">
                <a:latin typeface="Times New Roman" pitchFamily="18" charset="0"/>
              </a:rPr>
              <a:t>tuples</a:t>
            </a:r>
            <a:r>
              <a:rPr lang="en-US" sz="2400" dirty="0">
                <a:latin typeface="Times New Roman" pitchFamily="18" charset="0"/>
              </a:rPr>
              <a:t> from </a:t>
            </a:r>
            <a:r>
              <a:rPr lang="en-US" sz="2400" dirty="0" smtClean="0">
                <a:latin typeface="Times New Roman" pitchFamily="18" charset="0"/>
              </a:rPr>
              <a:t>a</a:t>
            </a:r>
          </a:p>
          <a:p>
            <a:pPr>
              <a:lnSpc>
                <a:spcPct val="80000"/>
              </a:lnSpc>
              <a:buFont typeface="Wingdings" pitchFamily="2" charset="2"/>
              <a:buNone/>
            </a:pPr>
            <a:r>
              <a:rPr lang="en-US" sz="2400" dirty="0" smtClean="0">
                <a:latin typeface="Times New Roman" pitchFamily="18" charset="0"/>
              </a:rPr>
              <a:t> </a:t>
            </a:r>
          </a:p>
          <a:p>
            <a:pPr>
              <a:lnSpc>
                <a:spcPct val="80000"/>
              </a:lnSpc>
              <a:buFont typeface="Wingdings" pitchFamily="2" charset="2"/>
              <a:buNone/>
            </a:pPr>
            <a:r>
              <a:rPr lang="en-US" sz="2400" dirty="0" smtClean="0">
                <a:latin typeface="Times New Roman" pitchFamily="18" charset="0"/>
              </a:rPr>
              <a:t>               </a:t>
            </a:r>
            <a:r>
              <a:rPr lang="en-US" sz="2400" dirty="0">
                <a:latin typeface="Times New Roman" pitchFamily="18" charset="0"/>
              </a:rPr>
              <a:t>relation that satisfy a </a:t>
            </a:r>
            <a:r>
              <a:rPr lang="en-US" sz="2400" b="1" dirty="0">
                <a:latin typeface="Times New Roman" pitchFamily="18" charset="0"/>
              </a:rPr>
              <a:t>selection condition</a:t>
            </a:r>
            <a:r>
              <a:rPr lang="en-US" sz="2400" dirty="0">
                <a:latin typeface="Times New Roman" pitchFamily="18" charset="0"/>
              </a:rPr>
              <a:t>. It is a filter that keeps </a:t>
            </a:r>
            <a:r>
              <a:rPr lang="en-US" sz="2400" dirty="0" smtClean="0">
                <a:latin typeface="Times New Roman" pitchFamily="18" charset="0"/>
              </a:rPr>
              <a:t>only</a:t>
            </a:r>
          </a:p>
          <a:p>
            <a:pPr>
              <a:lnSpc>
                <a:spcPct val="80000"/>
              </a:lnSpc>
              <a:buFont typeface="Wingdings" pitchFamily="2" charset="2"/>
              <a:buNone/>
            </a:pPr>
            <a:endParaRPr lang="en-US" sz="2400" dirty="0" smtClean="0">
              <a:latin typeface="Times New Roman" pitchFamily="18" charset="0"/>
            </a:endParaRPr>
          </a:p>
          <a:p>
            <a:pPr>
              <a:lnSpc>
                <a:spcPct val="80000"/>
              </a:lnSpc>
              <a:buFont typeface="Wingdings" pitchFamily="2" charset="2"/>
              <a:buNone/>
            </a:pPr>
            <a:r>
              <a:rPr lang="en-US" sz="2400" dirty="0" smtClean="0">
                <a:latin typeface="Times New Roman" pitchFamily="18" charset="0"/>
              </a:rPr>
              <a:t>               </a:t>
            </a:r>
            <a:r>
              <a:rPr lang="en-US" sz="2400" dirty="0">
                <a:latin typeface="Times New Roman" pitchFamily="18" charset="0"/>
              </a:rPr>
              <a:t>those </a:t>
            </a:r>
            <a:r>
              <a:rPr lang="en-US" sz="2400" dirty="0" err="1">
                <a:latin typeface="Times New Roman" pitchFamily="18" charset="0"/>
              </a:rPr>
              <a:t>tuples</a:t>
            </a:r>
            <a:r>
              <a:rPr lang="en-US" sz="2400" dirty="0">
                <a:latin typeface="Times New Roman" pitchFamily="18" charset="0"/>
              </a:rPr>
              <a:t> that satisfy a qualifying condition – those satisfying the </a:t>
            </a:r>
            <a:endParaRPr lang="en-US" sz="2400" dirty="0" smtClean="0">
              <a:latin typeface="Times New Roman" pitchFamily="18" charset="0"/>
            </a:endParaRPr>
          </a:p>
          <a:p>
            <a:pPr>
              <a:lnSpc>
                <a:spcPct val="80000"/>
              </a:lnSpc>
              <a:buFont typeface="Wingdings" pitchFamily="2" charset="2"/>
              <a:buNone/>
            </a:pPr>
            <a:endParaRPr lang="en-US" sz="2400" dirty="0" smtClean="0">
              <a:latin typeface="Times New Roman" pitchFamily="18" charset="0"/>
            </a:endParaRPr>
          </a:p>
          <a:p>
            <a:pPr>
              <a:lnSpc>
                <a:spcPct val="80000"/>
              </a:lnSpc>
              <a:buFont typeface="Wingdings" pitchFamily="2" charset="2"/>
              <a:buNone/>
            </a:pPr>
            <a:r>
              <a:rPr lang="en-US" sz="2400" dirty="0" smtClean="0">
                <a:latin typeface="Times New Roman" pitchFamily="18" charset="0"/>
              </a:rPr>
              <a:t>condition </a:t>
            </a:r>
            <a:r>
              <a:rPr lang="en-US" sz="2400" dirty="0">
                <a:latin typeface="Times New Roman" pitchFamily="18" charset="0"/>
              </a:rPr>
              <a:t>are selected while others are discarded. </a:t>
            </a:r>
          </a:p>
          <a:p>
            <a:pPr>
              <a:lnSpc>
                <a:spcPct val="80000"/>
              </a:lnSpc>
              <a:buFont typeface="Wingdings" pitchFamily="2" charset="2"/>
              <a:buNone/>
            </a:pPr>
            <a:r>
              <a:rPr lang="en-US" sz="2400" dirty="0">
                <a:latin typeface="Times New Roman" pitchFamily="18" charset="0"/>
              </a:rPr>
              <a:t>	</a:t>
            </a:r>
          </a:p>
          <a:p>
            <a:pPr>
              <a:lnSpc>
                <a:spcPct val="80000"/>
              </a:lnSpc>
              <a:buFont typeface="Wingdings" pitchFamily="2" charset="2"/>
              <a:buNone/>
            </a:pPr>
            <a:r>
              <a:rPr lang="en-US" sz="2400" dirty="0">
                <a:latin typeface="Times New Roman" pitchFamily="18" charset="0"/>
              </a:rPr>
              <a:t>	</a:t>
            </a:r>
            <a:r>
              <a:rPr lang="en-US" sz="2400" b="1" dirty="0">
                <a:latin typeface="Times New Roman" pitchFamily="18" charset="0"/>
              </a:rPr>
              <a:t>Example:</a:t>
            </a:r>
            <a:r>
              <a:rPr lang="en-US" sz="2400" dirty="0">
                <a:latin typeface="Times New Roman" pitchFamily="18" charset="0"/>
              </a:rPr>
              <a:t> To select the EMPLOYEE </a:t>
            </a:r>
            <a:r>
              <a:rPr lang="en-US" sz="2400" dirty="0" err="1">
                <a:latin typeface="Times New Roman" pitchFamily="18" charset="0"/>
              </a:rPr>
              <a:t>tuples</a:t>
            </a:r>
            <a:r>
              <a:rPr lang="en-US" sz="2400" dirty="0">
                <a:latin typeface="Times New Roman" pitchFamily="18" charset="0"/>
              </a:rPr>
              <a:t> whose department number is four or those whose salary is greater than $30,000 the following notation is used: </a:t>
            </a:r>
          </a:p>
          <a:p>
            <a:pPr>
              <a:lnSpc>
                <a:spcPct val="80000"/>
              </a:lnSpc>
              <a:buFont typeface="Wingdings" pitchFamily="2" charset="2"/>
              <a:buNone/>
            </a:pPr>
            <a:r>
              <a:rPr lang="en-US" sz="2400" b="1" dirty="0">
                <a:latin typeface="Symbol" pitchFamily="18" charset="2"/>
              </a:rPr>
              <a:t>			</a:t>
            </a:r>
            <a:r>
              <a:rPr lang="en-US" sz="2400" b="1" dirty="0">
                <a:latin typeface="Times New Roman" pitchFamily="18" charset="0"/>
              </a:rPr>
              <a:t>DNO = 4 (EMPLOYEE)</a:t>
            </a:r>
          </a:p>
          <a:p>
            <a:pPr>
              <a:lnSpc>
                <a:spcPct val="80000"/>
              </a:lnSpc>
              <a:buFont typeface="Wingdings" pitchFamily="2" charset="2"/>
              <a:buNone/>
            </a:pPr>
            <a:r>
              <a:rPr lang="en-US" sz="2400" b="1" dirty="0">
                <a:latin typeface="Times New Roman" pitchFamily="18" charset="0"/>
              </a:rPr>
              <a:t>			</a:t>
            </a:r>
            <a:r>
              <a:rPr lang="en-US" sz="2400" b="1" dirty="0">
                <a:latin typeface="Symbol" pitchFamily="18" charset="2"/>
              </a:rPr>
              <a:t></a:t>
            </a:r>
            <a:r>
              <a:rPr lang="en-US" sz="2400" b="1" dirty="0">
                <a:latin typeface="Times New Roman" pitchFamily="18" charset="0"/>
              </a:rPr>
              <a:t>SALARY &gt; 30,000 (EMPLOYEE)</a:t>
            </a:r>
          </a:p>
          <a:p>
            <a:pPr>
              <a:lnSpc>
                <a:spcPct val="80000"/>
              </a:lnSpc>
              <a:buFont typeface="Wingdings" pitchFamily="2" charset="2"/>
              <a:buNone/>
            </a:pPr>
            <a:endParaRPr lang="en-US" sz="2400" b="1" dirty="0">
              <a:latin typeface="Times New Roman" pitchFamily="18" charset="0"/>
            </a:endParaRPr>
          </a:p>
          <a:p>
            <a:pPr>
              <a:lnSpc>
                <a:spcPct val="80000"/>
              </a:lnSpc>
              <a:buFont typeface="Wingdings" pitchFamily="2" charset="2"/>
              <a:buNone/>
            </a:pPr>
            <a:r>
              <a:rPr lang="en-US" sz="2400" b="1" dirty="0"/>
              <a:t>	</a:t>
            </a:r>
            <a:r>
              <a:rPr lang="en-US" sz="2400" dirty="0">
                <a:latin typeface="Times New Roman" pitchFamily="18" charset="0"/>
              </a:rPr>
              <a:t>In general, the select operation is denoted by </a:t>
            </a:r>
            <a:r>
              <a:rPr lang="en-US" sz="2400" b="1" baseline="-16000" dirty="0">
                <a:latin typeface="Symbol" pitchFamily="18" charset="2"/>
              </a:rPr>
              <a:t></a:t>
            </a:r>
            <a:r>
              <a:rPr lang="en-US" sz="2400" baseline="-16000" dirty="0">
                <a:latin typeface="Symbol" pitchFamily="18" charset="2"/>
              </a:rPr>
              <a:t> </a:t>
            </a:r>
            <a:r>
              <a:rPr lang="en-US" sz="2400" baseline="-16000" dirty="0">
                <a:latin typeface="Times New Roman" pitchFamily="18" charset="0"/>
              </a:rPr>
              <a:t>&lt;selection condition&gt;</a:t>
            </a:r>
            <a:r>
              <a:rPr lang="en-US" sz="2400" dirty="0">
                <a:latin typeface="Times New Roman" pitchFamily="18" charset="0"/>
              </a:rPr>
              <a:t>(R) where the </a:t>
            </a:r>
          </a:p>
          <a:p>
            <a:pPr>
              <a:lnSpc>
                <a:spcPct val="80000"/>
              </a:lnSpc>
              <a:buFont typeface="Wingdings" pitchFamily="2" charset="2"/>
              <a:buNone/>
            </a:pPr>
            <a:r>
              <a:rPr lang="en-US" sz="2400" dirty="0">
                <a:latin typeface="Times New Roman" pitchFamily="18" charset="0"/>
              </a:rPr>
              <a:t>	symbol </a:t>
            </a:r>
            <a:r>
              <a:rPr lang="en-US" sz="2400" b="1" dirty="0">
                <a:latin typeface="Symbol" pitchFamily="18" charset="2"/>
              </a:rPr>
              <a:t></a:t>
            </a:r>
            <a:r>
              <a:rPr lang="en-US" sz="2400" dirty="0">
                <a:latin typeface="Times New Roman" pitchFamily="18" charset="0"/>
              </a:rPr>
              <a:t> (sigma) is used to denote the select operator, and the selection condition is a Boolean expression specified on the attributes of relation R</a:t>
            </a:r>
          </a:p>
          <a:p>
            <a:pPr>
              <a:lnSpc>
                <a:spcPct val="80000"/>
              </a:lnSpc>
              <a:buFont typeface="Wingdings" pitchFamily="2" charset="2"/>
              <a:buNone/>
            </a:pPr>
            <a:endParaRPr lang="en-US" sz="2000" dirty="0">
              <a:latin typeface="Times New Roman" pitchFamily="18" charset="0"/>
            </a:endParaRPr>
          </a:p>
          <a:p>
            <a:pPr>
              <a:lnSpc>
                <a:spcPct val="80000"/>
              </a:lnSpc>
              <a:buFont typeface="Wingdings" pitchFamily="2" charset="2"/>
              <a:buNone/>
            </a:pPr>
            <a:endParaRPr lang="en-US" sz="1800" dirty="0">
              <a:solidFill>
                <a:srgbClr val="FF0066"/>
              </a:solidFill>
              <a:latin typeface="Times New Roman"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8436" name="Rectangle 4"/>
          <p:cNvSpPr>
            <a:spLocks noGrp="1" noChangeArrowheads="1"/>
          </p:cNvSpPr>
          <p:nvPr>
            <p:ph type="title"/>
          </p:nvPr>
        </p:nvSpPr>
        <p:spPr>
          <a:xfrm>
            <a:off x="381000" y="381000"/>
            <a:ext cx="7086600" cy="457200"/>
          </a:xfrm>
          <a:noFill/>
          <a:ln/>
        </p:spPr>
        <p:txBody>
          <a:bodyPr>
            <a:normAutofit fontScale="90000"/>
          </a:bodyPr>
          <a:lstStyle/>
          <a:p>
            <a:r>
              <a:rPr lang="en-US" dirty="0" smtClean="0"/>
              <a:t>Selection(</a:t>
            </a:r>
            <a:r>
              <a:rPr lang="el-GR" dirty="0" smtClean="0"/>
              <a:t>σ</a:t>
            </a:r>
            <a:r>
              <a:rPr lang="en-US" dirty="0" smtClean="0"/>
              <a:t>)</a:t>
            </a:r>
            <a:endParaRPr lang="en-US" dirty="0"/>
          </a:p>
        </p:txBody>
      </p:sp>
      <p:graphicFrame>
        <p:nvGraphicFramePr>
          <p:cNvPr id="18437" name="Object 5">
            <a:hlinkClick r:id="" action="ppaction://ole?verb=0"/>
          </p:cNvPr>
          <p:cNvGraphicFramePr>
            <a:graphicFrameLocks/>
          </p:cNvGraphicFramePr>
          <p:nvPr/>
        </p:nvGraphicFramePr>
        <p:xfrm>
          <a:off x="5257800" y="2630488"/>
          <a:ext cx="3073400" cy="874712"/>
        </p:xfrm>
        <a:graphic>
          <a:graphicData uri="http://schemas.openxmlformats.org/presentationml/2006/ole">
            <mc:AlternateContent xmlns:mc="http://schemas.openxmlformats.org/markup-compatibility/2006">
              <mc:Choice xmlns:v="urn:schemas-microsoft-com:vml" Requires="v">
                <p:oleObj spid="_x0000_s2054" name="Equation" r:id="rId4" imgW="3073320" imgH="874440" progId="Equation.3">
                  <p:embed/>
                </p:oleObj>
              </mc:Choice>
              <mc:Fallback>
                <p:oleObj name="Equation" r:id="rId4" imgW="3073320" imgH="87444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630488"/>
                        <a:ext cx="3073400"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a:hlinkClick r:id="" action="ppaction://ole?verb=0"/>
          </p:cNvPr>
          <p:cNvGraphicFramePr>
            <a:graphicFrameLocks/>
          </p:cNvGraphicFramePr>
          <p:nvPr/>
        </p:nvGraphicFramePr>
        <p:xfrm>
          <a:off x="4114800" y="1062037"/>
          <a:ext cx="4687888" cy="1681163"/>
        </p:xfrm>
        <a:graphic>
          <a:graphicData uri="http://schemas.openxmlformats.org/presentationml/2006/ole">
            <mc:AlternateContent xmlns:mc="http://schemas.openxmlformats.org/markup-compatibility/2006">
              <mc:Choice xmlns:v="urn:schemas-microsoft-com:vml" Requires="v">
                <p:oleObj spid="_x0000_s2055" name="Document" r:id="rId6" imgW="4687560" imgH="1680840" progId="Word.Document.8">
                  <p:embed/>
                </p:oleObj>
              </mc:Choice>
              <mc:Fallback>
                <p:oleObj name="Document" r:id="rId6" imgW="4687560" imgH="1680840" progId="Word.Document.8">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062037"/>
                        <a:ext cx="4687888"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7">
            <a:hlinkClick r:id="" action="ppaction://ole?verb=0"/>
          </p:cNvPr>
          <p:cNvGraphicFramePr>
            <a:graphicFrameLocks/>
          </p:cNvGraphicFramePr>
          <p:nvPr/>
        </p:nvGraphicFramePr>
        <p:xfrm>
          <a:off x="4876800" y="3759200"/>
          <a:ext cx="3103563" cy="1677988"/>
        </p:xfrm>
        <a:graphic>
          <a:graphicData uri="http://schemas.openxmlformats.org/presentationml/2006/ole">
            <mc:AlternateContent xmlns:mc="http://schemas.openxmlformats.org/markup-compatibility/2006">
              <mc:Choice xmlns:v="urn:schemas-microsoft-com:vml" Requires="v">
                <p:oleObj spid="_x0000_s2056" name="Document" r:id="rId8" imgW="3103560" imgH="1677960" progId="Word.Document.8">
                  <p:embed/>
                </p:oleObj>
              </mc:Choice>
              <mc:Fallback>
                <p:oleObj name="Document" r:id="rId8" imgW="3103560" imgH="1677960" progId="Word.Document.8">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3759200"/>
                        <a:ext cx="3103563"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8">
            <a:hlinkClick r:id="" action="ppaction://ole?verb=0"/>
          </p:cNvPr>
          <p:cNvGraphicFramePr>
            <a:graphicFrameLocks/>
          </p:cNvGraphicFramePr>
          <p:nvPr/>
        </p:nvGraphicFramePr>
        <p:xfrm>
          <a:off x="4262438" y="5588000"/>
          <a:ext cx="4868862" cy="841375"/>
        </p:xfrm>
        <a:graphic>
          <a:graphicData uri="http://schemas.openxmlformats.org/presentationml/2006/ole">
            <mc:AlternateContent xmlns:mc="http://schemas.openxmlformats.org/markup-compatibility/2006">
              <mc:Choice xmlns:v="urn:schemas-microsoft-com:vml" Requires="v">
                <p:oleObj spid="_x0000_s2057" name="Equation" r:id="rId10" imgW="4868640" imgH="841320" progId="Equation.3">
                  <p:embed/>
                </p:oleObj>
              </mc:Choice>
              <mc:Fallback>
                <p:oleObj name="Equation" r:id="rId10" imgW="4868640" imgH="841320" progId="Equation.3">
                  <p:embed/>
                  <p:pic>
                    <p:nvPicPr>
                      <p:cNvPr id="0" name="Picture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2438" y="5588000"/>
                        <a:ext cx="4868862"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Rectangle 9"/>
          <p:cNvSpPr>
            <a:spLocks noGrp="1" noChangeArrowheads="1"/>
          </p:cNvSpPr>
          <p:nvPr>
            <p:ph type="body" sz="half" idx="1"/>
          </p:nvPr>
        </p:nvSpPr>
        <p:spPr>
          <a:xfrm>
            <a:off x="152400" y="1752600"/>
            <a:ext cx="3810000" cy="4572000"/>
          </a:xfrm>
          <a:noFill/>
          <a:ln/>
        </p:spPr>
        <p:txBody>
          <a:bodyPr/>
          <a:lstStyle/>
          <a:p>
            <a:r>
              <a:rPr lang="en-US" sz="2400" dirty="0"/>
              <a:t>Selects rows that satisfy </a:t>
            </a:r>
            <a:r>
              <a:rPr lang="en-US" sz="2400" i="1" dirty="0">
                <a:solidFill>
                  <a:schemeClr val="accent2"/>
                </a:solidFill>
              </a:rPr>
              <a:t>selection condition</a:t>
            </a:r>
            <a:r>
              <a:rPr lang="en-US" sz="2400" dirty="0" smtClean="0"/>
              <a:t>.</a:t>
            </a:r>
          </a:p>
          <a:p>
            <a:r>
              <a:rPr lang="en-US" sz="2400" dirty="0" smtClean="0"/>
              <a:t>In general, the SELECT operation is denoted by</a:t>
            </a:r>
          </a:p>
          <a:p>
            <a:r>
              <a:rPr lang="el-GR" sz="2400" dirty="0" smtClean="0"/>
              <a:t>σ&lt;</a:t>
            </a:r>
            <a:r>
              <a:rPr lang="en-US" sz="2400" dirty="0" smtClean="0"/>
              <a:t>selection condition&gt;(</a:t>
            </a:r>
            <a:r>
              <a:rPr lang="en-US" sz="2400" i="1" dirty="0" smtClean="0"/>
              <a:t>R)</a:t>
            </a:r>
            <a:endParaRPr lang="en-US" sz="2400" dirty="0"/>
          </a:p>
        </p:txBody>
      </p:sp>
    </p:spTree>
  </p:cSld>
  <p:clrMapOvr>
    <a:masterClrMapping/>
  </p:clrMapOvr>
  <p:transition>
    <p:cu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43B7F41E-A8A4-4C5F-BB66-529F462CDDF1}" type="slidenum">
              <a:rPr lang="en-US"/>
              <a:pPr/>
              <a:t>119</a:t>
            </a:fld>
            <a:endParaRPr lang="en-US"/>
          </a:p>
        </p:txBody>
      </p:sp>
      <p:sp>
        <p:nvSpPr>
          <p:cNvPr id="254978" name="Rectangle 1026"/>
          <p:cNvSpPr>
            <a:spLocks noGrp="1" noChangeArrowheads="1"/>
          </p:cNvSpPr>
          <p:nvPr>
            <p:ph type="title"/>
          </p:nvPr>
        </p:nvSpPr>
        <p:spPr>
          <a:xfrm>
            <a:off x="685800" y="258763"/>
            <a:ext cx="7772400" cy="766762"/>
          </a:xfrm>
        </p:spPr>
        <p:txBody>
          <a:bodyPr/>
          <a:lstStyle/>
          <a:p>
            <a:r>
              <a:rPr lang="en-US" sz="3200"/>
              <a:t>Unary Relational Operations</a:t>
            </a:r>
          </a:p>
        </p:txBody>
      </p:sp>
      <p:sp>
        <p:nvSpPr>
          <p:cNvPr id="254979" name="Rectangle 1027"/>
          <p:cNvSpPr>
            <a:spLocks noGrp="1" noChangeArrowheads="1"/>
          </p:cNvSpPr>
          <p:nvPr>
            <p:ph type="body" idx="1"/>
          </p:nvPr>
        </p:nvSpPr>
        <p:spPr>
          <a:xfrm>
            <a:off x="323850" y="1025525"/>
            <a:ext cx="8439150" cy="5080000"/>
          </a:xfrm>
        </p:spPr>
        <p:txBody>
          <a:bodyPr/>
          <a:lstStyle/>
          <a:p>
            <a:pPr>
              <a:lnSpc>
                <a:spcPct val="80000"/>
              </a:lnSpc>
              <a:buFont typeface="Wingdings" pitchFamily="2" charset="2"/>
              <a:buNone/>
            </a:pPr>
            <a:r>
              <a:rPr lang="en-US" sz="2400" b="1" dirty="0">
                <a:latin typeface="Times New Roman" pitchFamily="18" charset="0"/>
              </a:rPr>
              <a:t>SELECT Operation Properties</a:t>
            </a:r>
          </a:p>
          <a:p>
            <a:pPr>
              <a:lnSpc>
                <a:spcPct val="80000"/>
              </a:lnSpc>
              <a:buFont typeface="Wingdings" pitchFamily="2" charset="2"/>
              <a:buNone/>
            </a:pPr>
            <a:r>
              <a:rPr lang="en-US" sz="1000" dirty="0"/>
              <a:t>	</a:t>
            </a:r>
          </a:p>
          <a:p>
            <a:pPr>
              <a:lnSpc>
                <a:spcPct val="80000"/>
              </a:lnSpc>
              <a:buFont typeface="Wingdings" pitchFamily="2" charset="2"/>
              <a:buNone/>
            </a:pPr>
            <a:endParaRPr lang="en-US" sz="1000" dirty="0">
              <a:latin typeface="Times New Roman" pitchFamily="18" charset="0"/>
            </a:endParaRPr>
          </a:p>
          <a:p>
            <a:pPr lvl="1">
              <a:lnSpc>
                <a:spcPct val="80000"/>
              </a:lnSpc>
            </a:pPr>
            <a:r>
              <a:rPr lang="en-US" sz="1800" dirty="0"/>
              <a:t>	</a:t>
            </a:r>
            <a:r>
              <a:rPr lang="en-US" sz="2000" dirty="0"/>
              <a:t>The SELECT operation </a:t>
            </a:r>
            <a:r>
              <a:rPr lang="en-US" sz="2000" b="1" dirty="0">
                <a:latin typeface="Symbol" pitchFamily="18" charset="2"/>
              </a:rPr>
              <a:t></a:t>
            </a:r>
            <a:r>
              <a:rPr lang="en-US" sz="2000" baseline="-16000" dirty="0">
                <a:latin typeface="Symbol" pitchFamily="18" charset="2"/>
              </a:rPr>
              <a:t> </a:t>
            </a:r>
            <a:r>
              <a:rPr lang="en-US" sz="2000" baseline="-16000" dirty="0"/>
              <a:t>&lt;selection condition&gt;</a:t>
            </a:r>
            <a:r>
              <a:rPr lang="en-US" sz="2000" dirty="0"/>
              <a:t>(R) produces a relation S that has the same schema as R</a:t>
            </a:r>
          </a:p>
          <a:p>
            <a:pPr lvl="1">
              <a:lnSpc>
                <a:spcPct val="80000"/>
              </a:lnSpc>
              <a:buFontTx/>
              <a:buNone/>
            </a:pPr>
            <a:endParaRPr lang="en-US" sz="2000" dirty="0"/>
          </a:p>
          <a:p>
            <a:pPr lvl="1">
              <a:lnSpc>
                <a:spcPct val="80000"/>
              </a:lnSpc>
              <a:buFont typeface="Symbol" pitchFamily="18" charset="2"/>
              <a:buChar char=" "/>
            </a:pPr>
            <a:endParaRPr lang="en-US" sz="2000" dirty="0"/>
          </a:p>
          <a:p>
            <a:pPr lvl="1">
              <a:lnSpc>
                <a:spcPct val="80000"/>
              </a:lnSpc>
            </a:pPr>
            <a:r>
              <a:rPr lang="en-US" sz="2000" dirty="0"/>
              <a:t>A cascaded SELECT operation may be replaced by a single selection with a conjunction of all the conditions</a:t>
            </a:r>
            <a:r>
              <a:rPr lang="en-US" sz="2000" b="1" dirty="0"/>
              <a:t>; </a:t>
            </a:r>
            <a:r>
              <a:rPr lang="en-US" sz="2000" dirty="0"/>
              <a:t>i.e</a:t>
            </a:r>
            <a:r>
              <a:rPr lang="en-US" sz="2000" dirty="0" smtClean="0"/>
              <a:t>.</a:t>
            </a:r>
            <a:endParaRPr lang="en-US" sz="2000" dirty="0"/>
          </a:p>
          <a:p>
            <a:pPr lvl="1">
              <a:lnSpc>
                <a:spcPct val="80000"/>
              </a:lnSpc>
              <a:buFont typeface="Symbol" pitchFamily="18" charset="2"/>
              <a:buChar char=" "/>
            </a:pPr>
            <a:r>
              <a:rPr lang="en-US" sz="2000" dirty="0"/>
              <a:t>= </a:t>
            </a:r>
            <a:r>
              <a:rPr lang="en-US" sz="2000" b="1" dirty="0">
                <a:latin typeface="Symbol" pitchFamily="18" charset="2"/>
              </a:rPr>
              <a:t></a:t>
            </a:r>
            <a:r>
              <a:rPr lang="en-US" sz="2000" baseline="-16000" dirty="0">
                <a:latin typeface="Symbol" pitchFamily="18" charset="2"/>
              </a:rPr>
              <a:t> </a:t>
            </a:r>
            <a:r>
              <a:rPr lang="en-US" sz="2000" baseline="-16000" dirty="0"/>
              <a:t>&lt;condition1&gt; AND &lt; condition2&gt;  AND &lt; condition3&gt; </a:t>
            </a:r>
            <a:r>
              <a:rPr lang="en-US" sz="2000" dirty="0"/>
              <a:t>( R</a:t>
            </a:r>
            <a:r>
              <a:rPr lang="en-US" sz="2000" dirty="0" smtClean="0"/>
              <a:t>)</a:t>
            </a:r>
            <a:endParaRPr lang="en-US" sz="2000" dirty="0"/>
          </a:p>
          <a:p>
            <a:pPr lvl="1">
              <a:lnSpc>
                <a:spcPct val="80000"/>
              </a:lnSpc>
              <a:buFont typeface="Symbol" pitchFamily="18" charset="2"/>
              <a:buChar char=" "/>
            </a:pPr>
            <a:endParaRPr lang="en-US" sz="2000" dirty="0"/>
          </a:p>
          <a:p>
            <a:pPr lvl="2">
              <a:lnSpc>
                <a:spcPct val="80000"/>
              </a:lnSpc>
              <a:buFont typeface="Symbol" pitchFamily="18" charset="2"/>
              <a:buChar char=" "/>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1138" name="Picture 2"/>
          <p:cNvPicPr>
            <a:picLocks noGrp="1" noChangeAspect="1" noChangeArrowheads="1"/>
          </p:cNvPicPr>
          <p:nvPr>
            <p:ph idx="1"/>
          </p:nvPr>
        </p:nvPicPr>
        <p:blipFill>
          <a:blip r:embed="rId2"/>
          <a:srcRect/>
          <a:stretch>
            <a:fillRect/>
          </a:stretch>
        </p:blipFill>
        <p:spPr bwMode="auto">
          <a:xfrm>
            <a:off x="381000" y="1371600"/>
            <a:ext cx="80772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1B0F7CB2-1B31-497A-A93F-6A9B7215E147}" type="slidenum">
              <a:rPr lang="en-US"/>
              <a:pPr/>
              <a:t>120</a:t>
            </a:fld>
            <a:endParaRPr lang="en-US"/>
          </a:p>
        </p:txBody>
      </p:sp>
      <p:sp>
        <p:nvSpPr>
          <p:cNvPr id="225282" name="Rectangle 2"/>
          <p:cNvSpPr>
            <a:spLocks noGrp="1" noChangeArrowheads="1"/>
          </p:cNvSpPr>
          <p:nvPr>
            <p:ph type="title"/>
          </p:nvPr>
        </p:nvSpPr>
        <p:spPr>
          <a:xfrm>
            <a:off x="1054100" y="444500"/>
            <a:ext cx="7173913" cy="762000"/>
          </a:xfrm>
        </p:spPr>
        <p:txBody>
          <a:bodyPr/>
          <a:lstStyle/>
          <a:p>
            <a:r>
              <a:rPr lang="en-US" sz="3200"/>
              <a:t>Unary Relational Operations (cont.)</a:t>
            </a:r>
          </a:p>
        </p:txBody>
      </p:sp>
      <p:sp>
        <p:nvSpPr>
          <p:cNvPr id="225286" name="Rectangle 6"/>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225285" name="Picture 5" descr="ch07_elmasri08"/>
          <p:cNvPicPr>
            <a:picLocks noChangeAspect="1" noChangeArrowheads="1"/>
          </p:cNvPicPr>
          <p:nvPr/>
        </p:nvPicPr>
        <p:blipFill>
          <a:blip r:embed="rId2"/>
          <a:srcRect/>
          <a:stretch>
            <a:fillRect/>
          </a:stretch>
        </p:blipFill>
        <p:spPr bwMode="auto">
          <a:xfrm>
            <a:off x="1358900" y="1296988"/>
            <a:ext cx="6510338" cy="5037137"/>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7801B8A3-8593-43A1-A390-3396CAE03E76}" type="slidenum">
              <a:rPr lang="en-US"/>
              <a:pPr/>
              <a:t>121</a:t>
            </a:fld>
            <a:endParaRPr lang="en-US"/>
          </a:p>
        </p:txBody>
      </p:sp>
      <p:sp>
        <p:nvSpPr>
          <p:cNvPr id="227330" name="Rectangle 2"/>
          <p:cNvSpPr>
            <a:spLocks noGrp="1" noChangeArrowheads="1"/>
          </p:cNvSpPr>
          <p:nvPr>
            <p:ph type="title"/>
          </p:nvPr>
        </p:nvSpPr>
        <p:spPr>
          <a:xfrm>
            <a:off x="685800" y="258763"/>
            <a:ext cx="7772400" cy="766762"/>
          </a:xfrm>
        </p:spPr>
        <p:txBody>
          <a:bodyPr/>
          <a:lstStyle/>
          <a:p>
            <a:r>
              <a:rPr lang="en-US" sz="3200"/>
              <a:t>Unary Relational Operations (cont.)</a:t>
            </a:r>
          </a:p>
        </p:txBody>
      </p:sp>
      <p:sp>
        <p:nvSpPr>
          <p:cNvPr id="227331" name="Rectangle 3"/>
          <p:cNvSpPr>
            <a:spLocks noGrp="1" noChangeArrowheads="1"/>
          </p:cNvSpPr>
          <p:nvPr>
            <p:ph type="body" idx="1"/>
          </p:nvPr>
        </p:nvSpPr>
        <p:spPr>
          <a:xfrm>
            <a:off x="323850" y="1206500"/>
            <a:ext cx="8439150" cy="5080000"/>
          </a:xfrm>
        </p:spPr>
        <p:txBody>
          <a:bodyPr/>
          <a:lstStyle/>
          <a:p>
            <a:pPr>
              <a:lnSpc>
                <a:spcPct val="80000"/>
              </a:lnSpc>
            </a:pPr>
            <a:r>
              <a:rPr lang="en-US" sz="2400" b="1" dirty="0">
                <a:latin typeface="Times New Roman" pitchFamily="18" charset="0"/>
              </a:rPr>
              <a:t>PROJECT </a:t>
            </a:r>
            <a:r>
              <a:rPr lang="en-US" sz="2400" b="1" dirty="0" smtClean="0">
                <a:latin typeface="Times New Roman" pitchFamily="18" charset="0"/>
              </a:rPr>
              <a:t>Operation(</a:t>
            </a:r>
            <a:r>
              <a:rPr lang="en-US" sz="2400" dirty="0" smtClean="0">
                <a:latin typeface="Symbol" pitchFamily="18" charset="2"/>
              </a:rPr>
              <a:t>)</a:t>
            </a:r>
            <a:endParaRPr lang="en-US" sz="2400" b="1" dirty="0">
              <a:latin typeface="Times New Roman" pitchFamily="18" charset="0"/>
            </a:endParaRPr>
          </a:p>
          <a:p>
            <a:pPr>
              <a:lnSpc>
                <a:spcPct val="80000"/>
              </a:lnSpc>
              <a:buFont typeface="Wingdings" pitchFamily="2" charset="2"/>
              <a:buNone/>
            </a:pPr>
            <a:endParaRPr lang="en-US" sz="800" dirty="0">
              <a:latin typeface="Times New Roman" pitchFamily="18" charset="0"/>
            </a:endParaRPr>
          </a:p>
          <a:p>
            <a:pPr>
              <a:lnSpc>
                <a:spcPct val="80000"/>
              </a:lnSpc>
              <a:buFont typeface="Wingdings" pitchFamily="2" charset="2"/>
              <a:buNone/>
            </a:pPr>
            <a:r>
              <a:rPr lang="en-US" sz="1600" dirty="0">
                <a:latin typeface="Times New Roman" pitchFamily="18" charset="0"/>
              </a:rPr>
              <a:t>	</a:t>
            </a:r>
            <a:r>
              <a:rPr lang="en-US" sz="2000" dirty="0">
                <a:latin typeface="Times New Roman" pitchFamily="18" charset="0"/>
              </a:rPr>
              <a:t>This operation selects certain </a:t>
            </a:r>
            <a:r>
              <a:rPr lang="en-US" sz="2000" i="1" dirty="0">
                <a:latin typeface="Times New Roman" pitchFamily="18" charset="0"/>
              </a:rPr>
              <a:t>columns</a:t>
            </a:r>
            <a:r>
              <a:rPr lang="en-US" sz="2000" dirty="0">
                <a:latin typeface="Times New Roman" pitchFamily="18" charset="0"/>
              </a:rPr>
              <a:t> from the table and discards the other columns. The PROJECT creates a vertical partitioning – one with the needed columns (attributes) containing results of the operation and other containing the discarded Columns.</a:t>
            </a:r>
          </a:p>
          <a:p>
            <a:pPr>
              <a:lnSpc>
                <a:spcPct val="80000"/>
              </a:lnSpc>
              <a:buFont typeface="Wingdings" pitchFamily="2" charset="2"/>
              <a:buNone/>
            </a:pPr>
            <a:r>
              <a:rPr lang="en-US" sz="800" dirty="0">
                <a:latin typeface="Times New Roman" pitchFamily="18" charset="0"/>
              </a:rPr>
              <a:t>	</a:t>
            </a:r>
          </a:p>
          <a:p>
            <a:pPr>
              <a:lnSpc>
                <a:spcPct val="80000"/>
              </a:lnSpc>
              <a:buFont typeface="Wingdings" pitchFamily="2" charset="2"/>
              <a:buNone/>
            </a:pPr>
            <a:r>
              <a:rPr lang="en-US" sz="1400" dirty="0">
                <a:latin typeface="Times New Roman" pitchFamily="18" charset="0"/>
              </a:rPr>
              <a:t>	</a:t>
            </a:r>
            <a:r>
              <a:rPr lang="en-US" sz="2000" b="1" dirty="0">
                <a:latin typeface="Times New Roman" pitchFamily="18" charset="0"/>
              </a:rPr>
              <a:t>Example:</a:t>
            </a:r>
            <a:r>
              <a:rPr lang="en-US" sz="2000" dirty="0">
                <a:latin typeface="Times New Roman" pitchFamily="18" charset="0"/>
              </a:rPr>
              <a:t> To list each employee’s first and last name and salary, the following is used:</a:t>
            </a:r>
          </a:p>
          <a:p>
            <a:pPr lvl="1">
              <a:lnSpc>
                <a:spcPct val="80000"/>
              </a:lnSpc>
              <a:buSzPct val="150000"/>
              <a:buFontTx/>
              <a:buNone/>
            </a:pPr>
            <a:r>
              <a:rPr lang="en-US" sz="700" dirty="0"/>
              <a:t>		</a:t>
            </a:r>
            <a:r>
              <a:rPr lang="en-US" sz="1600" dirty="0"/>
              <a:t>	</a:t>
            </a:r>
            <a:r>
              <a:rPr lang="en-US" sz="1600" dirty="0">
                <a:latin typeface="Symbol" pitchFamily="18" charset="2"/>
              </a:rPr>
              <a:t></a:t>
            </a:r>
            <a:r>
              <a:rPr lang="en-US" sz="3200" dirty="0">
                <a:latin typeface="Symbol" pitchFamily="18" charset="2"/>
              </a:rPr>
              <a:t></a:t>
            </a:r>
            <a:r>
              <a:rPr lang="en-US" sz="1800" b="1" baseline="-25000" dirty="0"/>
              <a:t>LNAME, FNAME,SALARY</a:t>
            </a:r>
            <a:r>
              <a:rPr lang="en-US" sz="2000" b="1" dirty="0"/>
              <a:t>(EMPLOYEE)</a:t>
            </a:r>
            <a:endParaRPr lang="en-US" sz="1600" b="1" dirty="0"/>
          </a:p>
          <a:p>
            <a:pPr>
              <a:lnSpc>
                <a:spcPct val="80000"/>
              </a:lnSpc>
              <a:buFont typeface="Wingdings" pitchFamily="2" charset="2"/>
              <a:buNone/>
            </a:pPr>
            <a:r>
              <a:rPr lang="en-US" sz="2400" dirty="0"/>
              <a:t>	</a:t>
            </a:r>
            <a:r>
              <a:rPr lang="en-US" sz="2000" dirty="0">
                <a:latin typeface="Times New Roman" pitchFamily="18" charset="0"/>
              </a:rPr>
              <a:t>The general form of the project operation is </a:t>
            </a:r>
            <a:r>
              <a:rPr lang="en-US" sz="3600" dirty="0">
                <a:latin typeface="Symbol" pitchFamily="18" charset="2"/>
              </a:rPr>
              <a:t></a:t>
            </a:r>
            <a:r>
              <a:rPr lang="en-US" sz="2000" dirty="0">
                <a:latin typeface="Times New Roman" pitchFamily="18" charset="0"/>
              </a:rPr>
              <a:t>&lt;attribute list&gt;(R) where </a:t>
            </a:r>
            <a:r>
              <a:rPr lang="en-US" sz="3600" dirty="0">
                <a:latin typeface="Symbol" pitchFamily="18" charset="2"/>
              </a:rPr>
              <a:t></a:t>
            </a:r>
            <a:r>
              <a:rPr lang="en-US" sz="2000" dirty="0">
                <a:latin typeface="Times New Roman" pitchFamily="18" charset="0"/>
              </a:rPr>
              <a:t> (pi) is the symbol used to represent the project operation and &lt;attribute list&gt; is the desired list of attributes from the attributes of relation R. </a:t>
            </a:r>
          </a:p>
          <a:p>
            <a:pPr>
              <a:lnSpc>
                <a:spcPct val="80000"/>
              </a:lnSpc>
              <a:buFont typeface="Wingdings" pitchFamily="2" charset="2"/>
              <a:buNone/>
            </a:pPr>
            <a:endParaRPr lang="en-US" sz="1000" dirty="0">
              <a:latin typeface="Times New Roman" pitchFamily="18" charset="0"/>
            </a:endParaRPr>
          </a:p>
          <a:p>
            <a:pPr>
              <a:lnSpc>
                <a:spcPct val="80000"/>
              </a:lnSpc>
              <a:buFont typeface="Wingdings" pitchFamily="2" charset="2"/>
              <a:buNone/>
            </a:pPr>
            <a:r>
              <a:rPr lang="en-US" sz="2000" dirty="0">
                <a:latin typeface="Times New Roman" pitchFamily="18" charset="0"/>
              </a:rPr>
              <a:t>	The project operation </a:t>
            </a:r>
            <a:r>
              <a:rPr lang="en-US" sz="2000" i="1" dirty="0">
                <a:latin typeface="Times New Roman" pitchFamily="18" charset="0"/>
              </a:rPr>
              <a:t>removes any duplicate </a:t>
            </a:r>
            <a:r>
              <a:rPr lang="en-US" sz="2000" i="1" dirty="0" err="1">
                <a:latin typeface="Times New Roman" pitchFamily="18" charset="0"/>
              </a:rPr>
              <a:t>tuples</a:t>
            </a:r>
            <a:r>
              <a:rPr lang="en-US" sz="2000" i="1" dirty="0">
                <a:latin typeface="Times New Roman" pitchFamily="18" charset="0"/>
              </a:rPr>
              <a:t>,</a:t>
            </a:r>
            <a:r>
              <a:rPr lang="en-US" sz="2000" dirty="0">
                <a:latin typeface="Times New Roman" pitchFamily="18" charset="0"/>
              </a:rPr>
              <a:t> so the result of the project operation is a set of </a:t>
            </a:r>
            <a:r>
              <a:rPr lang="en-US" sz="2000" dirty="0" err="1">
                <a:latin typeface="Times New Roman" pitchFamily="18" charset="0"/>
              </a:rPr>
              <a:t>tuples</a:t>
            </a:r>
            <a:r>
              <a:rPr lang="en-US" sz="2000" dirty="0">
                <a:latin typeface="Times New Roman" pitchFamily="18" charset="0"/>
              </a:rPr>
              <a:t> and hence a valid relation.</a:t>
            </a:r>
            <a:endParaRPr lang="en-US" sz="1400" dirty="0">
              <a:solidFill>
                <a:srgbClr val="FF0066"/>
              </a:solidFill>
              <a:latin typeface="Times New Roman" pitchFamily="18" charset="0"/>
            </a:endParaRPr>
          </a:p>
          <a:p>
            <a:pPr>
              <a:lnSpc>
                <a:spcPct val="80000"/>
              </a:lnSpc>
              <a:buFont typeface="Wingdings" pitchFamily="2" charset="2"/>
              <a:buNone/>
            </a:pPr>
            <a:endParaRPr lang="en-US" sz="1400" dirty="0">
              <a:solidFill>
                <a:srgbClr val="FF0066"/>
              </a:solidFill>
              <a:latin typeface="Times New Roman" pitchFamily="18" charset="0"/>
            </a:endParaRPr>
          </a:p>
          <a:p>
            <a:pPr>
              <a:lnSpc>
                <a:spcPct val="80000"/>
              </a:lnSpc>
              <a:buFont typeface="Wingdings" pitchFamily="2" charset="2"/>
              <a:buNone/>
            </a:pPr>
            <a:endParaRPr lang="en-US" sz="1400" dirty="0">
              <a:solidFill>
                <a:srgbClr val="FF0066"/>
              </a:solidFill>
              <a:latin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8CF65C53-6D73-4EB2-B930-E32BB56143D6}" type="slidenum">
              <a:rPr lang="en-US"/>
              <a:pPr/>
              <a:t>122</a:t>
            </a:fld>
            <a:endParaRPr lang="en-US"/>
          </a:p>
        </p:txBody>
      </p:sp>
      <p:sp>
        <p:nvSpPr>
          <p:cNvPr id="226306" name="Rectangle 1026"/>
          <p:cNvSpPr>
            <a:spLocks noGrp="1" noChangeArrowheads="1"/>
          </p:cNvSpPr>
          <p:nvPr>
            <p:ph type="title"/>
          </p:nvPr>
        </p:nvSpPr>
        <p:spPr>
          <a:xfrm>
            <a:off x="1131888" y="241300"/>
            <a:ext cx="7173912" cy="952500"/>
          </a:xfrm>
        </p:spPr>
        <p:txBody>
          <a:bodyPr/>
          <a:lstStyle/>
          <a:p>
            <a:r>
              <a:rPr lang="en-US" sz="3200"/>
              <a:t>Unary Relational Operations (cont.)</a:t>
            </a:r>
          </a:p>
        </p:txBody>
      </p:sp>
      <p:pic>
        <p:nvPicPr>
          <p:cNvPr id="226309" name="Picture 1029" descr="ch07_elmasri08"/>
          <p:cNvPicPr>
            <a:picLocks noChangeAspect="1" noChangeArrowheads="1"/>
          </p:cNvPicPr>
          <p:nvPr/>
        </p:nvPicPr>
        <p:blipFill>
          <a:blip r:embed="rId2"/>
          <a:srcRect/>
          <a:stretch>
            <a:fillRect/>
          </a:stretch>
        </p:blipFill>
        <p:spPr bwMode="auto">
          <a:xfrm>
            <a:off x="457200" y="1143000"/>
            <a:ext cx="7412038" cy="5191125"/>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a:t>
            </a:r>
            <a:r>
              <a:rPr lang="el-GR" dirty="0" smtClean="0"/>
              <a:t>ρ</a:t>
            </a:r>
            <a:r>
              <a:rPr lang="en-US" dirty="0" smtClean="0"/>
              <a:t>)</a:t>
            </a:r>
            <a:endParaRPr lang="en-US" dirty="0"/>
          </a:p>
        </p:txBody>
      </p:sp>
      <p:sp>
        <p:nvSpPr>
          <p:cNvPr id="3" name="Text Placeholder 2"/>
          <p:cNvSpPr>
            <a:spLocks noGrp="1"/>
          </p:cNvSpPr>
          <p:nvPr>
            <p:ph type="body" sz="half" idx="1"/>
          </p:nvPr>
        </p:nvSpPr>
        <p:spPr>
          <a:xfrm>
            <a:off x="838200" y="1981200"/>
            <a:ext cx="7543800" cy="4076700"/>
          </a:xfrm>
        </p:spPr>
        <p:txBody>
          <a:bodyPr>
            <a:normAutofit fontScale="77500" lnSpcReduction="20000"/>
          </a:bodyPr>
          <a:lstStyle/>
          <a:p>
            <a:r>
              <a:rPr lang="el-GR" dirty="0" smtClean="0"/>
              <a:t>ρ</a:t>
            </a:r>
            <a:r>
              <a:rPr lang="en-US" i="1" dirty="0" smtClean="0"/>
              <a:t>S(B1, B2, ..., </a:t>
            </a:r>
            <a:r>
              <a:rPr lang="en-US" i="1" dirty="0" err="1" smtClean="0"/>
              <a:t>Bn</a:t>
            </a:r>
            <a:r>
              <a:rPr lang="en-US" i="1" dirty="0" smtClean="0"/>
              <a:t>)(R) or </a:t>
            </a:r>
            <a:r>
              <a:rPr lang="el-GR" i="1" dirty="0" smtClean="0"/>
              <a:t>ρ</a:t>
            </a:r>
            <a:r>
              <a:rPr lang="en-US" i="1" dirty="0" smtClean="0"/>
              <a:t>S(R) or </a:t>
            </a:r>
            <a:r>
              <a:rPr lang="el-GR" i="1" dirty="0" smtClean="0"/>
              <a:t>ρ(</a:t>
            </a:r>
            <a:r>
              <a:rPr lang="en-US" i="1" dirty="0" smtClean="0"/>
              <a:t>B1, B2, ..., </a:t>
            </a:r>
            <a:r>
              <a:rPr lang="en-US" i="1" dirty="0" err="1" smtClean="0"/>
              <a:t>Bn</a:t>
            </a:r>
            <a:r>
              <a:rPr lang="en-US" i="1" dirty="0" smtClean="0"/>
              <a:t>)(R)</a:t>
            </a:r>
          </a:p>
          <a:p>
            <a:r>
              <a:rPr lang="en-US" dirty="0" smtClean="0"/>
              <a:t>where the symbol ρ (rho) is used to denote the RENAME operator, </a:t>
            </a:r>
            <a:r>
              <a:rPr lang="en-US" i="1" dirty="0" smtClean="0"/>
              <a:t>S is the new relation</a:t>
            </a:r>
          </a:p>
          <a:p>
            <a:r>
              <a:rPr lang="en-US" dirty="0" smtClean="0"/>
              <a:t>name, and </a:t>
            </a:r>
            <a:r>
              <a:rPr lang="en-US" i="1" dirty="0" smtClean="0"/>
              <a:t>B1, B2, ..., </a:t>
            </a:r>
            <a:r>
              <a:rPr lang="en-US" i="1" dirty="0" err="1" smtClean="0"/>
              <a:t>Bn</a:t>
            </a:r>
            <a:r>
              <a:rPr lang="en-US" i="1" dirty="0" smtClean="0"/>
              <a:t> are the new attribute names. </a:t>
            </a:r>
            <a:endParaRPr lang="en-US" i="1" smtClean="0"/>
          </a:p>
          <a:p>
            <a:r>
              <a:rPr lang="en-US" i="1" smtClean="0"/>
              <a:t>The first expression </a:t>
            </a:r>
            <a:r>
              <a:rPr lang="en-US" smtClean="0"/>
              <a:t>renames </a:t>
            </a:r>
            <a:r>
              <a:rPr lang="en-US" dirty="0" smtClean="0"/>
              <a:t>both the relation and its attributes, the second renames the relation only,</a:t>
            </a:r>
          </a:p>
          <a:p>
            <a:r>
              <a:rPr lang="en-US" dirty="0" smtClean="0"/>
              <a:t>and the third renames the attributes only. If the attributes of </a:t>
            </a:r>
            <a:r>
              <a:rPr lang="en-US" i="1" dirty="0" smtClean="0"/>
              <a:t>R are (A1, A2, ..., An) in</a:t>
            </a:r>
          </a:p>
          <a:p>
            <a:r>
              <a:rPr lang="en-US" dirty="0" smtClean="0"/>
              <a:t>that order, then each </a:t>
            </a:r>
            <a:r>
              <a:rPr lang="en-US" i="1" dirty="0" smtClean="0"/>
              <a:t>Ai is renamed as Bi</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90812810-A9D1-406F-A588-1A6E9D863DF5}" type="slidenum">
              <a:rPr lang="en-US"/>
              <a:pPr/>
              <a:t>124</a:t>
            </a:fld>
            <a:endParaRPr lang="en-US"/>
          </a:p>
        </p:txBody>
      </p:sp>
      <p:sp>
        <p:nvSpPr>
          <p:cNvPr id="185346"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185347" name="Rectangle 3"/>
          <p:cNvSpPr>
            <a:spLocks noGrp="1" noChangeArrowheads="1"/>
          </p:cNvSpPr>
          <p:nvPr>
            <p:ph type="body" idx="1"/>
          </p:nvPr>
        </p:nvSpPr>
        <p:spPr>
          <a:xfrm>
            <a:off x="406400" y="1389063"/>
            <a:ext cx="8547100" cy="4999037"/>
          </a:xfrm>
        </p:spPr>
        <p:txBody>
          <a:bodyPr/>
          <a:lstStyle/>
          <a:p>
            <a:pPr>
              <a:lnSpc>
                <a:spcPct val="80000"/>
              </a:lnSpc>
            </a:pPr>
            <a:r>
              <a:rPr lang="en-US" sz="2400" b="1" dirty="0">
                <a:latin typeface="Times New Roman" pitchFamily="18" charset="0"/>
              </a:rPr>
              <a:t>UNION Operation</a:t>
            </a:r>
            <a:endParaRPr lang="en-US" sz="900" b="1" dirty="0">
              <a:latin typeface="Times New Roman" pitchFamily="18" charset="0"/>
            </a:endParaRPr>
          </a:p>
          <a:p>
            <a:pPr>
              <a:lnSpc>
                <a:spcPct val="80000"/>
              </a:lnSpc>
              <a:buFont typeface="Wingdings" pitchFamily="2" charset="2"/>
              <a:buNone/>
            </a:pPr>
            <a:r>
              <a:rPr lang="en-US" sz="2000" b="1" dirty="0">
                <a:latin typeface="Times New Roman" pitchFamily="18" charset="0"/>
              </a:rPr>
              <a:t>	</a:t>
            </a:r>
            <a:r>
              <a:rPr lang="en-US" sz="2000" dirty="0">
                <a:latin typeface="Times New Roman" pitchFamily="18" charset="0"/>
              </a:rPr>
              <a:t>The result of this operation, denoted by R </a:t>
            </a:r>
            <a:r>
              <a:rPr lang="en-US" sz="2800" b="1" dirty="0">
                <a:latin typeface="Symbol" pitchFamily="18" charset="2"/>
              </a:rPr>
              <a:t></a:t>
            </a:r>
            <a:r>
              <a:rPr lang="en-US" sz="2800" dirty="0">
                <a:latin typeface="Times New Roman" pitchFamily="18" charset="0"/>
              </a:rPr>
              <a:t> </a:t>
            </a:r>
            <a:r>
              <a:rPr lang="en-US" sz="2000" dirty="0">
                <a:latin typeface="Times New Roman" pitchFamily="18" charset="0"/>
              </a:rPr>
              <a:t>S, is a relation that includes all </a:t>
            </a:r>
            <a:r>
              <a:rPr lang="en-US" sz="2000" dirty="0" err="1">
                <a:latin typeface="Times New Roman" pitchFamily="18" charset="0"/>
              </a:rPr>
              <a:t>tuples</a:t>
            </a:r>
            <a:r>
              <a:rPr lang="en-US" sz="2000" dirty="0">
                <a:latin typeface="Times New Roman" pitchFamily="18" charset="0"/>
              </a:rPr>
              <a:t> that are either in R or in S or in both R and S. Duplicate </a:t>
            </a:r>
            <a:r>
              <a:rPr lang="en-US" sz="2000" dirty="0" err="1">
                <a:latin typeface="Times New Roman" pitchFamily="18" charset="0"/>
              </a:rPr>
              <a:t>tuples</a:t>
            </a:r>
            <a:r>
              <a:rPr lang="en-US" sz="2000" dirty="0">
                <a:latin typeface="Times New Roman" pitchFamily="18" charset="0"/>
              </a:rPr>
              <a:t> are eliminated. </a:t>
            </a:r>
            <a:endParaRPr lang="en-US" sz="2000" b="1" dirty="0">
              <a:latin typeface="Times New Roman" pitchFamily="18" charset="0"/>
            </a:endParaRPr>
          </a:p>
          <a:p>
            <a:pPr>
              <a:lnSpc>
                <a:spcPct val="80000"/>
              </a:lnSpc>
              <a:buFont typeface="Wingdings" pitchFamily="2" charset="2"/>
              <a:buNone/>
            </a:pPr>
            <a:r>
              <a:rPr lang="en-US" sz="900" dirty="0">
                <a:latin typeface="Times New Roman" pitchFamily="18" charset="0"/>
              </a:rPr>
              <a:t>	</a:t>
            </a:r>
          </a:p>
          <a:p>
            <a:pPr>
              <a:lnSpc>
                <a:spcPct val="80000"/>
              </a:lnSpc>
              <a:buFont typeface="Wingdings" pitchFamily="2" charset="2"/>
              <a:buNone/>
            </a:pPr>
            <a:r>
              <a:rPr lang="en-US" sz="2000" dirty="0">
                <a:latin typeface="Times New Roman" pitchFamily="18" charset="0"/>
              </a:rPr>
              <a:t>	</a:t>
            </a:r>
            <a:r>
              <a:rPr lang="en-US" sz="2000" b="1" dirty="0">
                <a:latin typeface="Times New Roman" pitchFamily="18" charset="0"/>
              </a:rPr>
              <a:t>Example:</a:t>
            </a:r>
            <a:r>
              <a:rPr lang="en-US" sz="2000" dirty="0">
                <a:latin typeface="Times New Roman" pitchFamily="18" charset="0"/>
              </a:rPr>
              <a:t> To retrieve the social security numbers of all employees who either work in department 5 or directly supervise an employee who works in department 5, we can use the union operation as follows:</a:t>
            </a:r>
          </a:p>
          <a:p>
            <a:pPr>
              <a:lnSpc>
                <a:spcPct val="80000"/>
              </a:lnSpc>
              <a:buFont typeface="Wingdings" pitchFamily="2" charset="2"/>
              <a:buNone/>
            </a:pPr>
            <a:r>
              <a:rPr lang="en-US" sz="2000" dirty="0">
                <a:latin typeface="Times New Roman" pitchFamily="18" charset="0"/>
              </a:rPr>
              <a:t>	</a:t>
            </a:r>
            <a:r>
              <a:rPr lang="en-US" sz="1800" b="1" dirty="0">
                <a:latin typeface="Times New Roman" pitchFamily="18" charset="0"/>
              </a:rPr>
              <a:t>DEP5_EMPS </a:t>
            </a:r>
            <a:r>
              <a:rPr lang="en-US" sz="1800" b="1" dirty="0">
                <a:latin typeface="Times New Roman" pitchFamily="18" charset="0"/>
                <a:sym typeface="Symbol" pitchFamily="18" charset="2"/>
              </a:rPr>
              <a:t></a:t>
            </a:r>
            <a:r>
              <a:rPr lang="en-US" sz="2000" b="1" dirty="0">
                <a:latin typeface="Times New Roman" pitchFamily="18" charset="0"/>
                <a:sym typeface="Symbol" pitchFamily="18" charset="2"/>
              </a:rPr>
              <a:t> </a:t>
            </a:r>
            <a:r>
              <a:rPr lang="en-US" sz="2800" b="1" dirty="0">
                <a:latin typeface="Symbol" pitchFamily="18" charset="2"/>
              </a:rPr>
              <a:t></a:t>
            </a:r>
            <a:r>
              <a:rPr lang="en-US" sz="1800" b="1" baseline="-25000" dirty="0">
                <a:latin typeface="Times New Roman" pitchFamily="18" charset="0"/>
              </a:rPr>
              <a:t>DNO=5</a:t>
            </a:r>
            <a:r>
              <a:rPr lang="en-US" sz="1600" b="1" dirty="0">
                <a:latin typeface="Times New Roman" pitchFamily="18" charset="0"/>
              </a:rPr>
              <a:t> </a:t>
            </a:r>
            <a:r>
              <a:rPr lang="en-US" sz="1800" b="1" dirty="0">
                <a:latin typeface="Times New Roman" pitchFamily="18" charset="0"/>
              </a:rPr>
              <a:t>(EMPLOYEE)</a:t>
            </a:r>
          </a:p>
          <a:p>
            <a:pPr>
              <a:lnSpc>
                <a:spcPct val="80000"/>
              </a:lnSpc>
              <a:buFont typeface="Wingdings" pitchFamily="2" charset="2"/>
              <a:buNone/>
            </a:pPr>
            <a:r>
              <a:rPr lang="en-US" sz="900" b="1" dirty="0">
                <a:latin typeface="Times New Roman" pitchFamily="18" charset="0"/>
              </a:rPr>
              <a:t>	</a:t>
            </a:r>
            <a:r>
              <a:rPr lang="en-US" sz="1800" b="1" dirty="0">
                <a:latin typeface="Times New Roman" pitchFamily="18" charset="0"/>
              </a:rPr>
              <a:t>RESULT1 </a:t>
            </a:r>
            <a:r>
              <a:rPr lang="en-US" sz="1800" b="1" dirty="0">
                <a:latin typeface="Times New Roman" pitchFamily="18" charset="0"/>
                <a:sym typeface="Symbol" pitchFamily="18" charset="2"/>
              </a:rPr>
              <a:t></a:t>
            </a:r>
            <a:r>
              <a:rPr lang="en-US" sz="2000" b="1" dirty="0">
                <a:latin typeface="Times New Roman" pitchFamily="18" charset="0"/>
                <a:sym typeface="Symbol" pitchFamily="18" charset="2"/>
              </a:rPr>
              <a:t> </a:t>
            </a:r>
            <a:r>
              <a:rPr lang="en-US" sz="2800" b="1" dirty="0">
                <a:latin typeface="Symbol" pitchFamily="18" charset="2"/>
              </a:rPr>
              <a:t></a:t>
            </a:r>
            <a:r>
              <a:rPr lang="en-US" sz="2000" b="1" dirty="0">
                <a:latin typeface="Times New Roman" pitchFamily="18" charset="0"/>
              </a:rPr>
              <a:t> </a:t>
            </a:r>
            <a:r>
              <a:rPr lang="en-US" sz="1800" b="1" baseline="-25000" dirty="0">
                <a:latin typeface="Times New Roman" pitchFamily="18" charset="0"/>
              </a:rPr>
              <a:t>SSN</a:t>
            </a:r>
            <a:r>
              <a:rPr lang="en-US" sz="1800" b="1" dirty="0">
                <a:latin typeface="Times New Roman" pitchFamily="18" charset="0"/>
              </a:rPr>
              <a:t>(DEP5_EMPS)</a:t>
            </a:r>
          </a:p>
          <a:p>
            <a:pPr>
              <a:lnSpc>
                <a:spcPct val="80000"/>
              </a:lnSpc>
              <a:buFont typeface="Wingdings" pitchFamily="2" charset="2"/>
              <a:buNone/>
            </a:pPr>
            <a:r>
              <a:rPr lang="en-US" sz="2000" b="1" dirty="0">
                <a:latin typeface="Times New Roman" pitchFamily="18" charset="0"/>
              </a:rPr>
              <a:t>	</a:t>
            </a:r>
            <a:r>
              <a:rPr lang="en-US" sz="1800" b="1" dirty="0" smtClean="0">
                <a:latin typeface="Times New Roman" pitchFamily="18" charset="0"/>
              </a:rPr>
              <a:t>RESULT2 </a:t>
            </a:r>
            <a:r>
              <a:rPr lang="en-US" sz="1800" b="1" dirty="0">
                <a:latin typeface="Times New Roman" pitchFamily="18" charset="0"/>
                <a:sym typeface="Symbol" pitchFamily="18" charset="2"/>
              </a:rPr>
              <a:t></a:t>
            </a:r>
            <a:r>
              <a:rPr lang="en-US" sz="2000" b="1" dirty="0">
                <a:latin typeface="Times New Roman" pitchFamily="18" charset="0"/>
                <a:sym typeface="Symbol" pitchFamily="18" charset="2"/>
              </a:rPr>
              <a:t> </a:t>
            </a:r>
            <a:r>
              <a:rPr lang="en-US" sz="2800" b="1" dirty="0">
                <a:latin typeface="Symbol" pitchFamily="18" charset="2"/>
              </a:rPr>
              <a:t></a:t>
            </a:r>
            <a:r>
              <a:rPr lang="en-US" sz="2000" b="1" dirty="0">
                <a:latin typeface="Times New Roman" pitchFamily="18" charset="0"/>
              </a:rPr>
              <a:t> </a:t>
            </a:r>
            <a:r>
              <a:rPr lang="en-US" sz="1800" b="1" baseline="-25000" dirty="0">
                <a:latin typeface="Times New Roman" pitchFamily="18" charset="0"/>
              </a:rPr>
              <a:t>SUPERSSN</a:t>
            </a:r>
            <a:r>
              <a:rPr lang="en-US" sz="1800" b="1" dirty="0">
                <a:latin typeface="Times New Roman" pitchFamily="18" charset="0"/>
              </a:rPr>
              <a:t>(DEP5_EMPS)</a:t>
            </a:r>
          </a:p>
          <a:p>
            <a:pPr>
              <a:lnSpc>
                <a:spcPct val="80000"/>
              </a:lnSpc>
              <a:buFont typeface="Wingdings" pitchFamily="2" charset="2"/>
              <a:buNone/>
            </a:pPr>
            <a:r>
              <a:rPr lang="en-US" sz="1800" b="1" dirty="0">
                <a:latin typeface="Times New Roman" pitchFamily="18" charset="0"/>
              </a:rPr>
              <a:t>	RESULT </a:t>
            </a:r>
            <a:r>
              <a:rPr lang="en-US" sz="1800" b="1" dirty="0">
                <a:latin typeface="Times New Roman" pitchFamily="18" charset="0"/>
                <a:sym typeface="Symbol" pitchFamily="18" charset="2"/>
              </a:rPr>
              <a:t> RESULT</a:t>
            </a:r>
            <a:r>
              <a:rPr lang="en-US" sz="1800" b="1" dirty="0">
                <a:latin typeface="Times New Roman" pitchFamily="18" charset="0"/>
              </a:rPr>
              <a:t>1</a:t>
            </a:r>
            <a:r>
              <a:rPr lang="en-US" sz="2000" b="1" dirty="0">
                <a:latin typeface="Times New Roman" pitchFamily="18" charset="0"/>
              </a:rPr>
              <a:t> </a:t>
            </a:r>
            <a:r>
              <a:rPr lang="en-US" sz="2000" b="1" dirty="0">
                <a:latin typeface="Symbol" pitchFamily="18" charset="2"/>
              </a:rPr>
              <a:t></a:t>
            </a:r>
            <a:r>
              <a:rPr lang="en-US" sz="2000" b="1" dirty="0">
                <a:latin typeface="Times New Roman" pitchFamily="18" charset="0"/>
              </a:rPr>
              <a:t> </a:t>
            </a:r>
            <a:r>
              <a:rPr lang="en-US" sz="1800" b="1" dirty="0">
                <a:latin typeface="Times New Roman" pitchFamily="18" charset="0"/>
              </a:rPr>
              <a:t>RESULT2</a:t>
            </a:r>
          </a:p>
          <a:p>
            <a:pPr>
              <a:lnSpc>
                <a:spcPct val="80000"/>
              </a:lnSpc>
              <a:buFont typeface="Wingdings" pitchFamily="2" charset="2"/>
              <a:buNone/>
            </a:pPr>
            <a:r>
              <a:rPr lang="en-US" sz="900" dirty="0">
                <a:latin typeface="Times New Roman" pitchFamily="18" charset="0"/>
              </a:rPr>
              <a:t>	</a:t>
            </a:r>
          </a:p>
          <a:p>
            <a:pPr>
              <a:lnSpc>
                <a:spcPct val="80000"/>
              </a:lnSpc>
              <a:buFont typeface="Wingdings" pitchFamily="2" charset="2"/>
              <a:buNone/>
            </a:pPr>
            <a:r>
              <a:rPr lang="en-US" sz="2000" dirty="0">
                <a:latin typeface="Times New Roman" pitchFamily="18" charset="0"/>
              </a:rPr>
              <a:t>	The union operation produces the </a:t>
            </a:r>
            <a:r>
              <a:rPr lang="en-US" sz="2000" dirty="0" err="1">
                <a:latin typeface="Times New Roman" pitchFamily="18" charset="0"/>
              </a:rPr>
              <a:t>tuples</a:t>
            </a:r>
            <a:r>
              <a:rPr lang="en-US" sz="2000" dirty="0">
                <a:latin typeface="Times New Roman" pitchFamily="18" charset="0"/>
              </a:rPr>
              <a:t> that are in either RESULT1 or RESULT2 or both. The two operands must be “type compatible”.</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C96F62FB-8856-4FB4-8D41-1829290A269F}" type="slidenum">
              <a:rPr lang="en-US"/>
              <a:pPr/>
              <a:t>125</a:t>
            </a:fld>
            <a:endParaRPr lang="en-US"/>
          </a:p>
        </p:txBody>
      </p:sp>
      <p:sp>
        <p:nvSpPr>
          <p:cNvPr id="228354" name="Rectangle 1026"/>
          <p:cNvSpPr>
            <a:spLocks noGrp="1" noChangeArrowheads="1"/>
          </p:cNvSpPr>
          <p:nvPr>
            <p:ph type="title"/>
          </p:nvPr>
        </p:nvSpPr>
        <p:spPr>
          <a:xfrm>
            <a:off x="1004888" y="330200"/>
            <a:ext cx="7173912" cy="876300"/>
          </a:xfrm>
        </p:spPr>
        <p:txBody>
          <a:bodyPr/>
          <a:lstStyle/>
          <a:p>
            <a:r>
              <a:rPr lang="en-US" sz="3200"/>
              <a:t>Unary Relational Operations (cont.)</a:t>
            </a:r>
          </a:p>
        </p:txBody>
      </p:sp>
      <p:sp>
        <p:nvSpPr>
          <p:cNvPr id="228358" name="Rectangle 1030"/>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228357" name="Picture 1029" descr="ch07_elmasri09"/>
          <p:cNvPicPr>
            <a:picLocks noChangeAspect="1" noChangeArrowheads="1"/>
          </p:cNvPicPr>
          <p:nvPr/>
        </p:nvPicPr>
        <p:blipFill>
          <a:blip r:embed="rId2"/>
          <a:srcRect/>
          <a:stretch>
            <a:fillRect/>
          </a:stretch>
        </p:blipFill>
        <p:spPr bwMode="auto">
          <a:xfrm>
            <a:off x="1325563" y="1106488"/>
            <a:ext cx="6683375" cy="5173662"/>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9C036EC0-BF53-48B5-829A-EC34E9CD3CD2}" type="slidenum">
              <a:rPr lang="en-US"/>
              <a:pPr/>
              <a:t>126</a:t>
            </a:fld>
            <a:endParaRPr lang="en-US"/>
          </a:p>
        </p:txBody>
      </p:sp>
      <p:sp>
        <p:nvSpPr>
          <p:cNvPr id="244738"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a:t>
            </a:r>
            <a:br>
              <a:rPr lang="en-US" sz="3200"/>
            </a:br>
            <a:r>
              <a:rPr lang="en-US" sz="3200"/>
              <a:t>Set Theory </a:t>
            </a:r>
          </a:p>
        </p:txBody>
      </p:sp>
      <p:sp>
        <p:nvSpPr>
          <p:cNvPr id="244739" name="Rectangle 3"/>
          <p:cNvSpPr>
            <a:spLocks noGrp="1" noChangeArrowheads="1"/>
          </p:cNvSpPr>
          <p:nvPr>
            <p:ph type="body" idx="1"/>
          </p:nvPr>
        </p:nvSpPr>
        <p:spPr>
          <a:xfrm>
            <a:off x="406400" y="1389063"/>
            <a:ext cx="8547100" cy="4999037"/>
          </a:xfrm>
        </p:spPr>
        <p:txBody>
          <a:bodyPr/>
          <a:lstStyle/>
          <a:p>
            <a:pPr>
              <a:lnSpc>
                <a:spcPct val="80000"/>
              </a:lnSpc>
            </a:pPr>
            <a:r>
              <a:rPr lang="en-US" sz="2400" b="1">
                <a:latin typeface="Times New Roman" pitchFamily="18" charset="0"/>
              </a:rPr>
              <a:t>Type Compatibility</a:t>
            </a:r>
          </a:p>
          <a:p>
            <a:pPr>
              <a:lnSpc>
                <a:spcPct val="80000"/>
              </a:lnSpc>
              <a:buFont typeface="Wingdings" pitchFamily="2" charset="2"/>
              <a:buNone/>
            </a:pPr>
            <a:endParaRPr lang="en-US" sz="900" b="1">
              <a:latin typeface="Times New Roman" pitchFamily="18" charset="0"/>
            </a:endParaRPr>
          </a:p>
          <a:p>
            <a:pPr lvl="1">
              <a:lnSpc>
                <a:spcPct val="80000"/>
              </a:lnSpc>
            </a:pPr>
            <a:r>
              <a:rPr lang="en-US" sz="2400"/>
              <a:t>The operand relations R</a:t>
            </a:r>
            <a:r>
              <a:rPr lang="en-US" sz="2400" baseline="-25000"/>
              <a:t>1</a:t>
            </a:r>
            <a:r>
              <a:rPr lang="en-US" sz="2400"/>
              <a:t>(A</a:t>
            </a:r>
            <a:r>
              <a:rPr lang="en-US" sz="2400" baseline="-25000"/>
              <a:t>1</a:t>
            </a:r>
            <a:r>
              <a:rPr lang="en-US" sz="2400"/>
              <a:t>, A</a:t>
            </a:r>
            <a:r>
              <a:rPr lang="en-US" sz="2400" baseline="-25000"/>
              <a:t>2</a:t>
            </a:r>
            <a:r>
              <a:rPr lang="en-US" sz="2400"/>
              <a:t>, ..., A</a:t>
            </a:r>
            <a:r>
              <a:rPr lang="en-US" sz="2400" baseline="-25000"/>
              <a:t>n</a:t>
            </a:r>
            <a:r>
              <a:rPr lang="en-US" sz="2400"/>
              <a:t>) and R</a:t>
            </a:r>
            <a:r>
              <a:rPr lang="en-US" sz="2400" baseline="-25000"/>
              <a:t>2</a:t>
            </a:r>
            <a:r>
              <a:rPr lang="en-US" sz="2400"/>
              <a:t>(B</a:t>
            </a:r>
            <a:r>
              <a:rPr lang="en-US" sz="2400" baseline="-25000"/>
              <a:t>1</a:t>
            </a:r>
            <a:r>
              <a:rPr lang="en-US" sz="2400"/>
              <a:t>, B</a:t>
            </a:r>
            <a:r>
              <a:rPr lang="en-US" sz="2400" baseline="-25000"/>
              <a:t>2</a:t>
            </a:r>
            <a:r>
              <a:rPr lang="en-US" sz="2400"/>
              <a:t>, ..., B</a:t>
            </a:r>
            <a:r>
              <a:rPr lang="en-US" sz="2400" baseline="-25000"/>
              <a:t>n</a:t>
            </a:r>
            <a:r>
              <a:rPr lang="en-US" sz="2400"/>
              <a:t>) must have the same number of attributes, and the domains of corresponding attributes must be compatible; that is, dom(A</a:t>
            </a:r>
            <a:r>
              <a:rPr lang="en-US" sz="2400" baseline="-25000"/>
              <a:t>i</a:t>
            </a:r>
            <a:r>
              <a:rPr lang="en-US" sz="2400"/>
              <a:t>)=dom(B</a:t>
            </a:r>
            <a:r>
              <a:rPr lang="en-US" sz="2400" baseline="-25000"/>
              <a:t>i</a:t>
            </a:r>
            <a:r>
              <a:rPr lang="en-US" sz="2400"/>
              <a:t>) for i=1, 2, ..., n. </a:t>
            </a:r>
          </a:p>
          <a:p>
            <a:pPr lvl="1">
              <a:lnSpc>
                <a:spcPct val="80000"/>
              </a:lnSpc>
            </a:pPr>
            <a:endParaRPr lang="en-US" sz="2400"/>
          </a:p>
          <a:p>
            <a:pPr lvl="1">
              <a:lnSpc>
                <a:spcPct val="80000"/>
              </a:lnSpc>
              <a:buFontTx/>
              <a:buNone/>
            </a:pPr>
            <a:endParaRPr lang="en-US" sz="2400"/>
          </a:p>
          <a:p>
            <a:pPr lvl="1">
              <a:lnSpc>
                <a:spcPct val="80000"/>
              </a:lnSpc>
            </a:pPr>
            <a:r>
              <a:rPr lang="en-US" sz="2400">
                <a:solidFill>
                  <a:srgbClr val="000000"/>
                </a:solidFill>
                <a:cs typeface="Times New Roman" pitchFamily="18" charset="0"/>
              </a:rPr>
              <a:t>The resulting relation for R</a:t>
            </a:r>
            <a:r>
              <a:rPr lang="en-US" sz="2400" baseline="-25000">
                <a:cs typeface="Times New Roman" pitchFamily="18" charset="0"/>
              </a:rPr>
              <a:t>1</a:t>
            </a:r>
            <a:r>
              <a:rPr lang="en-US" sz="2400">
                <a:latin typeface="Symbol" pitchFamily="18" charset="2"/>
              </a:rPr>
              <a:t></a:t>
            </a:r>
            <a:r>
              <a:rPr lang="en-US" sz="2400"/>
              <a:t>R</a:t>
            </a:r>
            <a:r>
              <a:rPr lang="en-US" sz="2400" baseline="-25000"/>
              <a:t>2</a:t>
            </a:r>
            <a:r>
              <a:rPr lang="en-US" sz="2400">
                <a:solidFill>
                  <a:srgbClr val="000000"/>
                </a:solidFill>
                <a:cs typeface="Times New Roman" pitchFamily="18" charset="0"/>
              </a:rPr>
              <a:t>,R</a:t>
            </a:r>
            <a:r>
              <a:rPr lang="en-US" sz="2400" baseline="-25000">
                <a:cs typeface="Times New Roman" pitchFamily="18" charset="0"/>
              </a:rPr>
              <a:t>1</a:t>
            </a:r>
            <a:r>
              <a:rPr lang="en-US" sz="2400">
                <a:solidFill>
                  <a:srgbClr val="000000"/>
                </a:solidFill>
                <a:cs typeface="Times New Roman" pitchFamily="18" charset="0"/>
              </a:rPr>
              <a:t> </a:t>
            </a:r>
            <a:r>
              <a:rPr lang="en-US" sz="2400">
                <a:latin typeface="Symbol" pitchFamily="18" charset="2"/>
              </a:rPr>
              <a:t></a:t>
            </a:r>
            <a:r>
              <a:rPr lang="en-US" sz="2400">
                <a:solidFill>
                  <a:srgbClr val="000000"/>
                </a:solidFill>
                <a:cs typeface="Times New Roman" pitchFamily="18" charset="0"/>
              </a:rPr>
              <a:t> R</a:t>
            </a:r>
            <a:r>
              <a:rPr lang="en-US" sz="2400" baseline="-25000">
                <a:cs typeface="Times New Roman" pitchFamily="18" charset="0"/>
              </a:rPr>
              <a:t>2</a:t>
            </a:r>
            <a:r>
              <a:rPr lang="en-US" sz="2400">
                <a:solidFill>
                  <a:srgbClr val="000000"/>
                </a:solidFill>
                <a:cs typeface="Times New Roman" pitchFamily="18" charset="0"/>
              </a:rPr>
              <a:t>, or R</a:t>
            </a:r>
            <a:r>
              <a:rPr lang="en-US" sz="2400" baseline="-25000">
                <a:cs typeface="Times New Roman" pitchFamily="18" charset="0"/>
              </a:rPr>
              <a:t>1</a:t>
            </a:r>
            <a:r>
              <a:rPr lang="en-US" sz="2400">
                <a:solidFill>
                  <a:srgbClr val="000000"/>
                </a:solidFill>
                <a:cs typeface="Times New Roman" pitchFamily="18" charset="0"/>
              </a:rPr>
              <a:t>-R</a:t>
            </a:r>
            <a:r>
              <a:rPr lang="en-US" sz="2400" baseline="-25000">
                <a:cs typeface="Times New Roman" pitchFamily="18" charset="0"/>
              </a:rPr>
              <a:t>2</a:t>
            </a:r>
            <a:r>
              <a:rPr lang="en-US" sz="2400">
                <a:solidFill>
                  <a:srgbClr val="000000"/>
                </a:solidFill>
                <a:cs typeface="Times New Roman" pitchFamily="18" charset="0"/>
              </a:rPr>
              <a:t>  has the same attribute names as the </a:t>
            </a:r>
            <a:r>
              <a:rPr lang="en-US" sz="2400" i="1">
                <a:solidFill>
                  <a:srgbClr val="000000"/>
                </a:solidFill>
                <a:cs typeface="Times New Roman" pitchFamily="18" charset="0"/>
              </a:rPr>
              <a:t>first</a:t>
            </a:r>
            <a:r>
              <a:rPr lang="en-US" sz="2400">
                <a:solidFill>
                  <a:srgbClr val="000000"/>
                </a:solidFill>
                <a:cs typeface="Times New Roman" pitchFamily="18" charset="0"/>
              </a:rPr>
              <a:t>  operand relation R1 (by convention).</a:t>
            </a:r>
            <a:r>
              <a:rPr lang="en-US" sz="2400"/>
              <a:t>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4C987FA2-C145-447B-A4A8-19634DF90627}" type="slidenum">
              <a:rPr lang="en-US"/>
              <a:pPr/>
              <a:t>127</a:t>
            </a:fld>
            <a:endParaRPr lang="en-US"/>
          </a:p>
        </p:txBody>
      </p:sp>
      <p:sp>
        <p:nvSpPr>
          <p:cNvPr id="229378" name="Rectangle 1026"/>
          <p:cNvSpPr>
            <a:spLocks noGrp="1" noChangeArrowheads="1"/>
          </p:cNvSpPr>
          <p:nvPr>
            <p:ph type="title"/>
          </p:nvPr>
        </p:nvSpPr>
        <p:spPr>
          <a:xfrm>
            <a:off x="685800" y="330200"/>
            <a:ext cx="8001000" cy="914400"/>
          </a:xfrm>
        </p:spPr>
        <p:txBody>
          <a:bodyPr>
            <a:normAutofit fontScale="90000"/>
          </a:bodyPr>
          <a:lstStyle/>
          <a:p>
            <a:r>
              <a:rPr lang="en-US" sz="3200"/>
              <a:t>Relational Algebra Operations From Set Theory (cont.) – use Fig. 6.4</a:t>
            </a:r>
          </a:p>
        </p:txBody>
      </p:sp>
      <p:sp>
        <p:nvSpPr>
          <p:cNvPr id="229382" name="Rectangle 1030"/>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229381" name="Picture 1029" descr="ch07_elmasri11"/>
          <p:cNvPicPr>
            <a:picLocks noChangeAspect="1" noChangeArrowheads="1"/>
          </p:cNvPicPr>
          <p:nvPr/>
        </p:nvPicPr>
        <p:blipFill>
          <a:blip r:embed="rId2"/>
          <a:srcRect/>
          <a:stretch>
            <a:fillRect/>
          </a:stretch>
        </p:blipFill>
        <p:spPr bwMode="auto">
          <a:xfrm>
            <a:off x="1087438" y="1244600"/>
            <a:ext cx="6623050" cy="5124450"/>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Chapter 6-</a:t>
            </a:r>
            <a:fld id="{F44E4AA0-E249-4035-9502-7ED7B1873F75}" type="slidenum">
              <a:rPr lang="en-US"/>
              <a:pPr/>
              <a:t>128</a:t>
            </a:fld>
            <a:endParaRPr lang="en-US"/>
          </a:p>
        </p:txBody>
      </p:sp>
      <p:sp>
        <p:nvSpPr>
          <p:cNvPr id="205826"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p>
        </p:txBody>
      </p:sp>
      <p:sp>
        <p:nvSpPr>
          <p:cNvPr id="205827" name="Rectangle 3"/>
          <p:cNvSpPr>
            <a:spLocks noGrp="1" noChangeArrowheads="1"/>
          </p:cNvSpPr>
          <p:nvPr>
            <p:ph type="body" idx="1"/>
          </p:nvPr>
        </p:nvSpPr>
        <p:spPr>
          <a:xfrm>
            <a:off x="406400" y="1389063"/>
            <a:ext cx="8547100" cy="4999037"/>
          </a:xfrm>
        </p:spPr>
        <p:txBody>
          <a:bodyPr/>
          <a:lstStyle/>
          <a:p>
            <a:r>
              <a:rPr lang="en-US" sz="2400" b="1" dirty="0">
                <a:latin typeface="Times New Roman" pitchFamily="18" charset="0"/>
              </a:rPr>
              <a:t>INTERSECTION OPERATION</a:t>
            </a:r>
          </a:p>
          <a:p>
            <a:endParaRPr lang="en-US" sz="1000" b="1" dirty="0">
              <a:latin typeface="Times New Roman" pitchFamily="18" charset="0"/>
            </a:endParaRPr>
          </a:p>
          <a:p>
            <a:pPr>
              <a:buFont typeface="Wingdings" pitchFamily="2" charset="2"/>
              <a:buNone/>
            </a:pPr>
            <a:r>
              <a:rPr lang="en-US" sz="2000" dirty="0">
                <a:latin typeface="Times New Roman" pitchFamily="18" charset="0"/>
              </a:rPr>
              <a:t>	The result of this operation, denoted by R </a:t>
            </a:r>
            <a:r>
              <a:rPr lang="en-US" sz="2400" b="1" dirty="0">
                <a:latin typeface="Symbol" pitchFamily="18" charset="2"/>
              </a:rPr>
              <a:t></a:t>
            </a:r>
            <a:r>
              <a:rPr lang="en-US" sz="2400" dirty="0">
                <a:latin typeface="Symbol" pitchFamily="18" charset="2"/>
              </a:rPr>
              <a:t> </a:t>
            </a:r>
            <a:r>
              <a:rPr lang="en-US" sz="2000" dirty="0">
                <a:latin typeface="Times New Roman" pitchFamily="18" charset="0"/>
              </a:rPr>
              <a:t>S, is a relation that includes all </a:t>
            </a:r>
            <a:r>
              <a:rPr lang="en-US" sz="2000" dirty="0" err="1">
                <a:latin typeface="Times New Roman" pitchFamily="18" charset="0"/>
              </a:rPr>
              <a:t>tuples</a:t>
            </a:r>
            <a:r>
              <a:rPr lang="en-US" sz="2000" dirty="0">
                <a:latin typeface="Times New Roman" pitchFamily="18" charset="0"/>
              </a:rPr>
              <a:t> that are in both R and S. The two operands must be "type compatible"</a:t>
            </a:r>
          </a:p>
          <a:p>
            <a:pPr>
              <a:buFont typeface="Wingdings" pitchFamily="2" charset="2"/>
              <a:buNone/>
            </a:pPr>
            <a:endParaRPr lang="en-US" sz="1000" dirty="0">
              <a:latin typeface="Times New Roman" pitchFamily="18" charset="0"/>
            </a:endParaRPr>
          </a:p>
          <a:p>
            <a:pPr>
              <a:buFont typeface="Wingdings" pitchFamily="2" charset="2"/>
              <a:buNone/>
            </a:pPr>
            <a:r>
              <a:rPr lang="en-US" sz="2000" dirty="0">
                <a:latin typeface="Times New Roman" pitchFamily="18" charset="0"/>
              </a:rPr>
              <a:t>	</a:t>
            </a:r>
            <a:r>
              <a:rPr lang="en-US" sz="2000" b="1" dirty="0">
                <a:latin typeface="Times New Roman" pitchFamily="18" charset="0"/>
              </a:rPr>
              <a:t>Example:</a:t>
            </a:r>
            <a:r>
              <a:rPr lang="en-US" sz="2000" dirty="0">
                <a:latin typeface="Times New Roman" pitchFamily="18" charset="0"/>
              </a:rPr>
              <a:t> The result of the intersection operation (figure below) includes only those who are both students and instructors.</a:t>
            </a:r>
          </a:p>
          <a:p>
            <a:pPr>
              <a:buFont typeface="Wingdings" pitchFamily="2" charset="2"/>
              <a:buNone/>
            </a:pPr>
            <a:r>
              <a:rPr lang="en-US" dirty="0">
                <a:latin typeface="Times New Roman" pitchFamily="18" charset="0"/>
              </a:rPr>
              <a:t>		</a:t>
            </a:r>
          </a:p>
        </p:txBody>
      </p:sp>
      <p:sp>
        <p:nvSpPr>
          <p:cNvPr id="205830" name="Text Box 6"/>
          <p:cNvSpPr txBox="1">
            <a:spLocks noChangeArrowheads="1"/>
          </p:cNvSpPr>
          <p:nvPr/>
        </p:nvSpPr>
        <p:spPr bwMode="auto">
          <a:xfrm>
            <a:off x="3219450" y="5375275"/>
            <a:ext cx="3238500" cy="784830"/>
          </a:xfrm>
          <a:prstGeom prst="rect">
            <a:avLst/>
          </a:prstGeom>
          <a:noFill/>
          <a:ln w="9525">
            <a:noFill/>
            <a:miter lim="800000"/>
            <a:headEnd/>
            <a:tailEnd/>
          </a:ln>
          <a:effectLst/>
        </p:spPr>
        <p:txBody>
          <a:bodyPr>
            <a:spAutoFit/>
          </a:bodyPr>
          <a:lstStyle/>
          <a:p>
            <a:pPr>
              <a:spcBef>
                <a:spcPct val="50000"/>
              </a:spcBef>
            </a:pPr>
            <a:r>
              <a:rPr lang="en-US" sz="1600" dirty="0">
                <a:latin typeface="Arial" charset="0"/>
                <a:cs typeface="Times New Roman" pitchFamily="18" charset="0"/>
              </a:rPr>
              <a:t>STUDENT </a:t>
            </a:r>
            <a:r>
              <a:rPr lang="en-US" b="1" dirty="0">
                <a:latin typeface="Symbol" pitchFamily="18" charset="2"/>
              </a:rPr>
              <a:t></a:t>
            </a:r>
            <a:r>
              <a:rPr lang="en-US" sz="1600" dirty="0">
                <a:latin typeface="Symbol" pitchFamily="18" charset="2"/>
              </a:rPr>
              <a:t> </a:t>
            </a:r>
            <a:r>
              <a:rPr lang="en-US" sz="1600" dirty="0">
                <a:latin typeface="Arial" charset="0"/>
              </a:rPr>
              <a:t>INSTRUCTOR</a:t>
            </a:r>
            <a:endParaRPr lang="en-US" sz="1600" baseline="-25000" dirty="0">
              <a:latin typeface="Arial" charset="0"/>
            </a:endParaRPr>
          </a:p>
          <a:p>
            <a:pPr>
              <a:spcBef>
                <a:spcPct val="50000"/>
              </a:spcBef>
            </a:pPr>
            <a:endParaRPr lang="en-US" dirty="0"/>
          </a:p>
        </p:txBody>
      </p:sp>
      <p:pic>
        <p:nvPicPr>
          <p:cNvPr id="205833" name="Picture 9" descr="31755_FIG0711.gif                                              0001035BEeyore                         B91DCF3B:"/>
          <p:cNvPicPr>
            <a:picLocks noChangeAspect="1" noChangeArrowheads="1"/>
          </p:cNvPicPr>
          <p:nvPr/>
        </p:nvPicPr>
        <p:blipFill>
          <a:blip r:embed="rId2"/>
          <a:srcRect l="2946" t="50627" r="50601"/>
          <a:stretch>
            <a:fillRect/>
          </a:stretch>
        </p:blipFill>
        <p:spPr bwMode="auto">
          <a:xfrm>
            <a:off x="2878138" y="3776663"/>
            <a:ext cx="3929062"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617F93BE-EB90-4567-9BEF-A8BC33B675BB}" type="slidenum">
              <a:rPr lang="en-US"/>
              <a:pPr/>
              <a:t>129</a:t>
            </a:fld>
            <a:endParaRPr lang="en-US"/>
          </a:p>
        </p:txBody>
      </p:sp>
      <p:sp>
        <p:nvSpPr>
          <p:cNvPr id="206850"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r>
              <a:rPr lang="en-US"/>
              <a:t> </a:t>
            </a:r>
          </a:p>
        </p:txBody>
      </p:sp>
      <p:sp>
        <p:nvSpPr>
          <p:cNvPr id="206851" name="Rectangle 3"/>
          <p:cNvSpPr>
            <a:spLocks noGrp="1" noChangeArrowheads="1"/>
          </p:cNvSpPr>
          <p:nvPr>
            <p:ph type="body" idx="1"/>
          </p:nvPr>
        </p:nvSpPr>
        <p:spPr>
          <a:xfrm>
            <a:off x="406400" y="1389063"/>
            <a:ext cx="8547100" cy="4999037"/>
          </a:xfrm>
        </p:spPr>
        <p:txBody>
          <a:bodyPr/>
          <a:lstStyle/>
          <a:p>
            <a:r>
              <a:rPr lang="en-US" sz="2400" b="1">
                <a:latin typeface="Times New Roman" pitchFamily="18" charset="0"/>
              </a:rPr>
              <a:t>Set Difference (or MINUS) Operation</a:t>
            </a:r>
          </a:p>
          <a:p>
            <a:pPr>
              <a:buFont typeface="Wingdings" pitchFamily="2" charset="2"/>
              <a:buNone/>
            </a:pPr>
            <a:r>
              <a:rPr lang="en-US" sz="900">
                <a:latin typeface="Times New Roman" pitchFamily="18" charset="0"/>
              </a:rPr>
              <a:t>	</a:t>
            </a:r>
          </a:p>
          <a:p>
            <a:pPr>
              <a:buFont typeface="Wingdings" pitchFamily="2" charset="2"/>
              <a:buNone/>
            </a:pPr>
            <a:r>
              <a:rPr lang="en-US" sz="900">
                <a:latin typeface="Times New Roman" pitchFamily="18" charset="0"/>
              </a:rPr>
              <a:t>	</a:t>
            </a:r>
            <a:r>
              <a:rPr lang="en-US" sz="2000">
                <a:latin typeface="Times New Roman" pitchFamily="18" charset="0"/>
              </a:rPr>
              <a:t>The result of this operation, denoted by R - S, is a relation that includes all tuples that are in R but not in S. The two operands must be "type compatible”. </a:t>
            </a:r>
          </a:p>
          <a:p>
            <a:pPr>
              <a:buFont typeface="Wingdings" pitchFamily="2" charset="2"/>
              <a:buNone/>
            </a:pPr>
            <a:r>
              <a:rPr lang="en-US" sz="1000">
                <a:latin typeface="Times New Roman" pitchFamily="18" charset="0"/>
              </a:rPr>
              <a:t>	</a:t>
            </a:r>
          </a:p>
          <a:p>
            <a:pPr>
              <a:buFont typeface="Wingdings" pitchFamily="2" charset="2"/>
              <a:buNone/>
            </a:pPr>
            <a:r>
              <a:rPr lang="en-US" sz="2000">
                <a:latin typeface="Times New Roman" pitchFamily="18" charset="0"/>
              </a:rPr>
              <a:t>	</a:t>
            </a:r>
            <a:r>
              <a:rPr lang="en-US" sz="2000" b="1">
                <a:latin typeface="Times New Roman" pitchFamily="18" charset="0"/>
              </a:rPr>
              <a:t>Example:</a:t>
            </a:r>
            <a:r>
              <a:rPr lang="en-US" sz="2000">
                <a:latin typeface="Times New Roman" pitchFamily="18" charset="0"/>
              </a:rPr>
              <a:t> The figure shows the names of students who are not instructors, and the names of instructors who are not students.</a:t>
            </a:r>
          </a:p>
          <a:p>
            <a:pPr>
              <a:buFont typeface="Wingdings" pitchFamily="2" charset="2"/>
              <a:buNone/>
            </a:pPr>
            <a:endParaRPr lang="en-US" sz="4000">
              <a:solidFill>
                <a:srgbClr val="FF0066"/>
              </a:solidFill>
              <a:latin typeface="Times New Roman" pitchFamily="18" charset="0"/>
            </a:endParaRPr>
          </a:p>
          <a:p>
            <a:pPr>
              <a:buFont typeface="Wingdings" pitchFamily="2" charset="2"/>
              <a:buNone/>
            </a:pPr>
            <a:endParaRPr lang="en-US"/>
          </a:p>
        </p:txBody>
      </p:sp>
      <p:sp>
        <p:nvSpPr>
          <p:cNvPr id="206857" name="Text Box 9"/>
          <p:cNvSpPr txBox="1">
            <a:spLocks noChangeArrowheads="1"/>
          </p:cNvSpPr>
          <p:nvPr/>
        </p:nvSpPr>
        <p:spPr bwMode="auto">
          <a:xfrm>
            <a:off x="6430963" y="4010025"/>
            <a:ext cx="2522537" cy="304800"/>
          </a:xfrm>
          <a:prstGeom prst="rect">
            <a:avLst/>
          </a:prstGeom>
          <a:noFill/>
          <a:ln w="9525">
            <a:noFill/>
            <a:miter lim="800000"/>
            <a:headEnd/>
            <a:tailEnd/>
          </a:ln>
          <a:effectLst/>
        </p:spPr>
        <p:txBody>
          <a:bodyPr>
            <a:spAutoFit/>
          </a:bodyPr>
          <a:lstStyle/>
          <a:p>
            <a:pPr>
              <a:spcBef>
                <a:spcPct val="50000"/>
              </a:spcBef>
            </a:pPr>
            <a:r>
              <a:rPr lang="en-US" sz="1400" dirty="0"/>
              <a:t>STUDENT-INSTRUCTOR</a:t>
            </a:r>
          </a:p>
        </p:txBody>
      </p:sp>
      <p:sp>
        <p:nvSpPr>
          <p:cNvPr id="206858" name="Text Box 10"/>
          <p:cNvSpPr txBox="1">
            <a:spLocks noChangeArrowheads="1"/>
          </p:cNvSpPr>
          <p:nvPr/>
        </p:nvSpPr>
        <p:spPr bwMode="auto">
          <a:xfrm>
            <a:off x="6430963" y="5578475"/>
            <a:ext cx="2190750" cy="304800"/>
          </a:xfrm>
          <a:prstGeom prst="rect">
            <a:avLst/>
          </a:prstGeom>
          <a:noFill/>
          <a:ln w="9525">
            <a:noFill/>
            <a:miter lim="800000"/>
            <a:headEnd/>
            <a:tailEnd/>
          </a:ln>
          <a:effectLst/>
        </p:spPr>
        <p:txBody>
          <a:bodyPr>
            <a:spAutoFit/>
          </a:bodyPr>
          <a:lstStyle/>
          <a:p>
            <a:pPr>
              <a:spcBef>
                <a:spcPct val="50000"/>
              </a:spcBef>
            </a:pPr>
            <a:r>
              <a:rPr lang="en-US" sz="1400" dirty="0"/>
              <a:t>INSTRUCTOR-STUDENT</a:t>
            </a:r>
          </a:p>
        </p:txBody>
      </p:sp>
      <p:pic>
        <p:nvPicPr>
          <p:cNvPr id="206859" name="Picture 11" descr="31755_FIG0711.gif                                              0001035BEeyore                         B91DCF3B:"/>
          <p:cNvPicPr>
            <a:picLocks noChangeAspect="1" noChangeArrowheads="1"/>
          </p:cNvPicPr>
          <p:nvPr/>
        </p:nvPicPr>
        <p:blipFill>
          <a:blip r:embed="rId2"/>
          <a:srcRect l="29185" t="56131" r="50204" b="816"/>
          <a:stretch>
            <a:fillRect/>
          </a:stretch>
        </p:blipFill>
        <p:spPr bwMode="auto">
          <a:xfrm>
            <a:off x="4368800" y="3535363"/>
            <a:ext cx="1743075" cy="1254125"/>
          </a:xfrm>
          <a:prstGeom prst="rect">
            <a:avLst/>
          </a:prstGeom>
          <a:noFill/>
          <a:ln w="9525">
            <a:noFill/>
            <a:miter lim="800000"/>
            <a:headEnd/>
            <a:tailEnd/>
          </a:ln>
          <a:effectLst/>
        </p:spPr>
      </p:pic>
      <p:pic>
        <p:nvPicPr>
          <p:cNvPr id="206860" name="Picture 12" descr="31755_FIG0711.gif                                              0001035BEeyore                         B91DCF3B:"/>
          <p:cNvPicPr>
            <a:picLocks noChangeAspect="1" noChangeArrowheads="1"/>
          </p:cNvPicPr>
          <p:nvPr/>
        </p:nvPicPr>
        <p:blipFill>
          <a:blip r:embed="rId2"/>
          <a:srcRect l="2609" r="69218" b="46158"/>
          <a:stretch>
            <a:fillRect/>
          </a:stretch>
        </p:blipFill>
        <p:spPr bwMode="auto">
          <a:xfrm>
            <a:off x="1303338" y="4162425"/>
            <a:ext cx="2382837" cy="1568450"/>
          </a:xfrm>
          <a:prstGeom prst="rect">
            <a:avLst/>
          </a:prstGeom>
          <a:noFill/>
          <a:ln w="9525">
            <a:noFill/>
            <a:miter lim="800000"/>
            <a:headEnd/>
            <a:tailEnd/>
          </a:ln>
          <a:effectLst/>
        </p:spPr>
      </p:pic>
      <p:pic>
        <p:nvPicPr>
          <p:cNvPr id="206861" name="Picture 13" descr="31755_FIG0711.gif                                              0001035BEeyore                         B91DCF3B:"/>
          <p:cNvPicPr>
            <a:picLocks noChangeAspect="1" noChangeArrowheads="1"/>
          </p:cNvPicPr>
          <p:nvPr/>
        </p:nvPicPr>
        <p:blipFill>
          <a:blip r:embed="rId2"/>
          <a:srcRect l="54187" t="56131" r="24396" b="9427"/>
          <a:stretch>
            <a:fillRect/>
          </a:stretch>
        </p:blipFill>
        <p:spPr bwMode="auto">
          <a:xfrm>
            <a:off x="4368800" y="5146675"/>
            <a:ext cx="1811338" cy="100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2.</a:t>
            </a:r>
            <a:r>
              <a:rPr lang="en-US" b="1" dirty="0" smtClean="0"/>
              <a:t> Values and NULLs in the </a:t>
            </a:r>
            <a:r>
              <a:rPr lang="en-US" b="1" dirty="0" err="1" smtClean="0"/>
              <a:t>Tuples:</a:t>
            </a:r>
            <a:r>
              <a:rPr lang="en-US" sz="2800" dirty="0" err="1" smtClean="0"/>
              <a:t>Each</a:t>
            </a:r>
            <a:r>
              <a:rPr lang="en-US" sz="2800" dirty="0" smtClean="0"/>
              <a:t> value in a </a:t>
            </a:r>
            <a:r>
              <a:rPr lang="en-US" sz="2800" dirty="0" err="1" smtClean="0"/>
              <a:t>tuple</a:t>
            </a:r>
            <a:r>
              <a:rPr lang="en-US" sz="2800" dirty="0" smtClean="0"/>
              <a:t> is an </a:t>
            </a:r>
            <a:r>
              <a:rPr lang="en-US" sz="2800" b="1" dirty="0" smtClean="0"/>
              <a:t>atomic value; that </a:t>
            </a:r>
            <a:r>
              <a:rPr lang="en-US" sz="2800" dirty="0" smtClean="0"/>
              <a:t>is, it is not divisible into components within the framework of the basic relational model.</a:t>
            </a:r>
          </a:p>
          <a:p>
            <a:r>
              <a:rPr lang="en-US" sz="2800" dirty="0" smtClean="0"/>
              <a:t>Much of the theory behind the relational model was developed with this assumption in </a:t>
            </a:r>
            <a:r>
              <a:rPr lang="en-US" sz="2800" dirty="0" err="1" smtClean="0"/>
              <a:t>mind,which</a:t>
            </a:r>
            <a:r>
              <a:rPr lang="en-US" sz="2800" dirty="0" smtClean="0"/>
              <a:t> is called the </a:t>
            </a:r>
            <a:r>
              <a:rPr lang="en-US" sz="2800" b="1" dirty="0" smtClean="0"/>
              <a:t>first normal form assumption.</a:t>
            </a:r>
          </a:p>
          <a:p>
            <a:r>
              <a:rPr lang="en-US" sz="2800" dirty="0" smtClean="0"/>
              <a:t>In general, we can have several meanings for NULL values, such as </a:t>
            </a:r>
            <a:r>
              <a:rPr lang="en-US" sz="2800" i="1" dirty="0" smtClean="0"/>
              <a:t>value unknown, value exists but is not available, or attribute does not apply to this </a:t>
            </a:r>
            <a:r>
              <a:rPr lang="en-US" sz="2800" i="1" dirty="0" err="1" smtClean="0"/>
              <a:t>tuple</a:t>
            </a:r>
            <a:r>
              <a:rPr lang="en-US" sz="2800" i="1" dirty="0" smtClean="0"/>
              <a:t> (also known as value undefined).</a:t>
            </a:r>
          </a:p>
          <a:p>
            <a:r>
              <a:rPr lang="en-US" sz="2800" dirty="0" smtClean="0"/>
              <a:t>a comparison of two NULL values leads to ambiguities</a:t>
            </a:r>
            <a:endParaRPr lang="en-US" sz="28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EA1258DB-464E-43F4-8EBC-564E6488544E}" type="slidenum">
              <a:rPr lang="en-US"/>
              <a:pPr/>
              <a:t>130</a:t>
            </a:fld>
            <a:endParaRPr lang="en-US"/>
          </a:p>
        </p:txBody>
      </p:sp>
      <p:sp>
        <p:nvSpPr>
          <p:cNvPr id="232450" name="Rectangle 1026"/>
          <p:cNvSpPr>
            <a:spLocks noGrp="1" noChangeArrowheads="1"/>
          </p:cNvSpPr>
          <p:nvPr>
            <p:ph type="title"/>
          </p:nvPr>
        </p:nvSpPr>
        <p:spPr>
          <a:xfrm>
            <a:off x="685800" y="241300"/>
            <a:ext cx="8051800" cy="1143000"/>
          </a:xfrm>
        </p:spPr>
        <p:txBody>
          <a:bodyPr/>
          <a:lstStyle/>
          <a:p>
            <a:r>
              <a:rPr lang="en-US" sz="3200"/>
              <a:t>Relational Algebra Operations From Set Theory (cont.)</a:t>
            </a:r>
          </a:p>
        </p:txBody>
      </p:sp>
      <p:sp>
        <p:nvSpPr>
          <p:cNvPr id="232451" name="Rectangle 1027"/>
          <p:cNvSpPr>
            <a:spLocks noGrp="1" noChangeArrowheads="1"/>
          </p:cNvSpPr>
          <p:nvPr>
            <p:ph type="body" idx="1"/>
          </p:nvPr>
        </p:nvSpPr>
        <p:spPr>
          <a:xfrm>
            <a:off x="508000" y="1384300"/>
            <a:ext cx="8394700" cy="4711700"/>
          </a:xfrm>
        </p:spPr>
        <p:txBody>
          <a:bodyPr/>
          <a:lstStyle/>
          <a:p>
            <a:r>
              <a:rPr lang="en-US" sz="2400">
                <a:latin typeface="Times New Roman" pitchFamily="18" charset="0"/>
              </a:rPr>
              <a:t>Notice that both union and intersection are </a:t>
            </a:r>
            <a:r>
              <a:rPr lang="en-US" sz="2400" i="1">
                <a:latin typeface="Times New Roman" pitchFamily="18" charset="0"/>
              </a:rPr>
              <a:t>commutative operations;</a:t>
            </a:r>
            <a:r>
              <a:rPr lang="en-US" sz="2400">
                <a:latin typeface="Times New Roman" pitchFamily="18" charset="0"/>
              </a:rPr>
              <a:t> that is</a:t>
            </a:r>
          </a:p>
          <a:p>
            <a:pPr>
              <a:buFont typeface="Wingdings" pitchFamily="2" charset="2"/>
              <a:buNone/>
            </a:pPr>
            <a:r>
              <a:rPr lang="en-US" sz="2800">
                <a:latin typeface="Times New Roman" pitchFamily="18" charset="0"/>
              </a:rPr>
              <a:t>		</a:t>
            </a:r>
            <a:r>
              <a:rPr lang="en-US" sz="2400" b="1">
                <a:latin typeface="Times New Roman" pitchFamily="18" charset="0"/>
              </a:rPr>
              <a:t>R </a:t>
            </a:r>
            <a:r>
              <a:rPr lang="en-US" sz="2400" b="1">
                <a:latin typeface="Symbol" pitchFamily="18" charset="2"/>
              </a:rPr>
              <a:t></a:t>
            </a:r>
            <a:r>
              <a:rPr lang="en-US" sz="2400" b="1">
                <a:latin typeface="Times New Roman" pitchFamily="18" charset="0"/>
              </a:rPr>
              <a:t> S = S </a:t>
            </a:r>
            <a:r>
              <a:rPr lang="en-US" sz="2400" b="1">
                <a:latin typeface="Symbol" pitchFamily="18" charset="2"/>
              </a:rPr>
              <a:t></a:t>
            </a:r>
            <a:r>
              <a:rPr lang="en-US" sz="2400" b="1">
                <a:latin typeface="Times New Roman" pitchFamily="18" charset="0"/>
              </a:rPr>
              <a:t> R, and R </a:t>
            </a:r>
            <a:r>
              <a:rPr lang="en-US" sz="2400" b="1">
                <a:latin typeface="Symbol" pitchFamily="18" charset="2"/>
              </a:rPr>
              <a:t></a:t>
            </a:r>
            <a:r>
              <a:rPr lang="en-US" sz="2400" b="1">
                <a:latin typeface="Times New Roman" pitchFamily="18" charset="0"/>
              </a:rPr>
              <a:t> S = S </a:t>
            </a:r>
            <a:r>
              <a:rPr lang="en-US" sz="2400" b="1">
                <a:latin typeface="Symbol" pitchFamily="18" charset="2"/>
              </a:rPr>
              <a:t></a:t>
            </a:r>
            <a:r>
              <a:rPr lang="en-US" sz="2400" b="1">
                <a:latin typeface="Times New Roman" pitchFamily="18" charset="0"/>
              </a:rPr>
              <a:t> R</a:t>
            </a:r>
          </a:p>
          <a:p>
            <a:pPr>
              <a:buFont typeface="Wingdings" pitchFamily="2" charset="2"/>
              <a:buNone/>
            </a:pPr>
            <a:endParaRPr lang="en-US" sz="1200" b="1">
              <a:latin typeface="Times New Roman" pitchFamily="18" charset="0"/>
            </a:endParaRPr>
          </a:p>
          <a:p>
            <a:r>
              <a:rPr lang="en-US" sz="2400">
                <a:latin typeface="Times New Roman" pitchFamily="18" charset="0"/>
              </a:rPr>
              <a:t>Both union and intersection can be treated as n-ary operations applicable to any number of relations as both are </a:t>
            </a:r>
            <a:r>
              <a:rPr lang="en-US" sz="2400" i="1">
                <a:latin typeface="Times New Roman" pitchFamily="18" charset="0"/>
              </a:rPr>
              <a:t>associative operations;</a:t>
            </a:r>
            <a:r>
              <a:rPr lang="en-US" sz="2400">
                <a:latin typeface="Times New Roman" pitchFamily="18" charset="0"/>
              </a:rPr>
              <a:t> that is</a:t>
            </a:r>
          </a:p>
          <a:p>
            <a:pPr>
              <a:buFont typeface="Wingdings" pitchFamily="2" charset="2"/>
              <a:buNone/>
            </a:pPr>
            <a:r>
              <a:rPr lang="en-US" sz="2800">
                <a:latin typeface="Times New Roman" pitchFamily="18" charset="0"/>
              </a:rPr>
              <a:t>	</a:t>
            </a:r>
            <a:r>
              <a:rPr lang="en-US" sz="2400" b="1">
                <a:latin typeface="Times New Roman" pitchFamily="18" charset="0"/>
              </a:rPr>
              <a:t>R </a:t>
            </a:r>
            <a:r>
              <a:rPr lang="en-US" sz="2400" b="1">
                <a:latin typeface="Symbol" pitchFamily="18" charset="2"/>
              </a:rPr>
              <a:t></a:t>
            </a:r>
            <a:r>
              <a:rPr lang="en-US" sz="2400" b="1">
                <a:latin typeface="Times New Roman" pitchFamily="18" charset="0"/>
              </a:rPr>
              <a:t> (S </a:t>
            </a:r>
            <a:r>
              <a:rPr lang="en-US" sz="2400" b="1">
                <a:latin typeface="Symbol" pitchFamily="18" charset="2"/>
              </a:rPr>
              <a:t></a:t>
            </a:r>
            <a:r>
              <a:rPr lang="en-US" sz="2400" b="1">
                <a:latin typeface="Times New Roman" pitchFamily="18" charset="0"/>
              </a:rPr>
              <a:t> T) = (R </a:t>
            </a:r>
            <a:r>
              <a:rPr lang="en-US" sz="2400" b="1">
                <a:latin typeface="Symbol" pitchFamily="18" charset="2"/>
              </a:rPr>
              <a:t></a:t>
            </a:r>
            <a:r>
              <a:rPr lang="en-US" sz="2400" b="1">
                <a:latin typeface="Times New Roman" pitchFamily="18" charset="0"/>
              </a:rPr>
              <a:t> S) </a:t>
            </a:r>
            <a:r>
              <a:rPr lang="en-US" sz="2400" b="1">
                <a:latin typeface="Symbol" pitchFamily="18" charset="2"/>
              </a:rPr>
              <a:t></a:t>
            </a:r>
            <a:r>
              <a:rPr lang="en-US" sz="2400" b="1">
                <a:latin typeface="Times New Roman" pitchFamily="18" charset="0"/>
              </a:rPr>
              <a:t> T, and (R </a:t>
            </a:r>
            <a:r>
              <a:rPr lang="en-US" sz="2400" b="1">
                <a:latin typeface="Symbol" pitchFamily="18" charset="2"/>
              </a:rPr>
              <a:t></a:t>
            </a:r>
            <a:r>
              <a:rPr lang="en-US" sz="2400" b="1">
                <a:latin typeface="Times New Roman" pitchFamily="18" charset="0"/>
              </a:rPr>
              <a:t> S) </a:t>
            </a:r>
            <a:r>
              <a:rPr lang="en-US" sz="2400" b="1">
                <a:latin typeface="Symbol" pitchFamily="18" charset="2"/>
              </a:rPr>
              <a:t></a:t>
            </a:r>
            <a:r>
              <a:rPr lang="en-US" sz="2400" b="1">
                <a:latin typeface="Times New Roman" pitchFamily="18" charset="0"/>
              </a:rPr>
              <a:t> T = R </a:t>
            </a:r>
            <a:r>
              <a:rPr lang="en-US" sz="2400" b="1">
                <a:latin typeface="Symbol" pitchFamily="18" charset="2"/>
              </a:rPr>
              <a:t></a:t>
            </a:r>
            <a:r>
              <a:rPr lang="en-US" sz="2400" b="1">
                <a:latin typeface="Times New Roman" pitchFamily="18" charset="0"/>
              </a:rPr>
              <a:t> (S </a:t>
            </a:r>
            <a:r>
              <a:rPr lang="en-US" sz="2400" b="1">
                <a:latin typeface="Symbol" pitchFamily="18" charset="2"/>
              </a:rPr>
              <a:t></a:t>
            </a:r>
            <a:r>
              <a:rPr lang="en-US" sz="2400" b="1">
                <a:latin typeface="Times New Roman" pitchFamily="18" charset="0"/>
              </a:rPr>
              <a:t> T)</a:t>
            </a:r>
          </a:p>
          <a:p>
            <a:pPr>
              <a:buFont typeface="Wingdings" pitchFamily="2" charset="2"/>
              <a:buNone/>
            </a:pPr>
            <a:endParaRPr lang="en-US" sz="1400" b="1">
              <a:latin typeface="Times New Roman" pitchFamily="18" charset="0"/>
            </a:endParaRPr>
          </a:p>
          <a:p>
            <a:r>
              <a:rPr lang="en-US" sz="2400">
                <a:latin typeface="Times New Roman" pitchFamily="18" charset="0"/>
              </a:rPr>
              <a:t>The minus operation is </a:t>
            </a:r>
            <a:r>
              <a:rPr lang="en-US" sz="2400" i="1">
                <a:latin typeface="Times New Roman" pitchFamily="18" charset="0"/>
              </a:rPr>
              <a:t>not commutative;</a:t>
            </a:r>
            <a:r>
              <a:rPr lang="en-US" sz="2400">
                <a:latin typeface="Times New Roman" pitchFamily="18" charset="0"/>
              </a:rPr>
              <a:t> that is, in general</a:t>
            </a:r>
          </a:p>
          <a:p>
            <a:pPr>
              <a:buFont typeface="Wingdings" pitchFamily="2" charset="2"/>
              <a:buNone/>
            </a:pPr>
            <a:r>
              <a:rPr lang="en-US" sz="2400">
                <a:latin typeface="Times New Roman" pitchFamily="18" charset="0"/>
              </a:rPr>
              <a:t>		</a:t>
            </a:r>
            <a:r>
              <a:rPr lang="en-US" sz="2400" b="1">
                <a:latin typeface="Times New Roman" pitchFamily="18" charset="0"/>
              </a:rPr>
              <a:t>R - S ≠ S – R</a:t>
            </a:r>
            <a:endParaRPr lang="en-US" sz="2400" b="1"/>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407AD7C9-6C3C-4F88-ACAD-B0FC1720A9BA}" type="slidenum">
              <a:rPr lang="en-US"/>
              <a:pPr/>
              <a:t>131</a:t>
            </a:fld>
            <a:endParaRPr lang="en-US"/>
          </a:p>
        </p:txBody>
      </p:sp>
      <p:sp>
        <p:nvSpPr>
          <p:cNvPr id="207874" name="Rectangle 2"/>
          <p:cNvSpPr>
            <a:spLocks noGrp="1" noChangeArrowheads="1"/>
          </p:cNvSpPr>
          <p:nvPr>
            <p:ph type="title"/>
          </p:nvPr>
        </p:nvSpPr>
        <p:spPr>
          <a:xfrm>
            <a:off x="250825" y="303213"/>
            <a:ext cx="8534400" cy="842962"/>
          </a:xfrm>
        </p:spPr>
        <p:txBody>
          <a:bodyPr>
            <a:normAutofit fontScale="90000"/>
          </a:bodyPr>
          <a:lstStyle/>
          <a:p>
            <a:r>
              <a:rPr lang="en-US" sz="3200"/>
              <a:t>Relational Algebra Operations From Set Theory (cont.)</a:t>
            </a:r>
          </a:p>
        </p:txBody>
      </p:sp>
      <p:sp>
        <p:nvSpPr>
          <p:cNvPr id="207875" name="Rectangle 3"/>
          <p:cNvSpPr>
            <a:spLocks noGrp="1" noChangeArrowheads="1"/>
          </p:cNvSpPr>
          <p:nvPr>
            <p:ph type="body" idx="1"/>
          </p:nvPr>
        </p:nvSpPr>
        <p:spPr>
          <a:xfrm>
            <a:off x="406400" y="1389063"/>
            <a:ext cx="8547100" cy="4999037"/>
          </a:xfrm>
        </p:spPr>
        <p:txBody>
          <a:bodyPr>
            <a:normAutofit/>
          </a:bodyPr>
          <a:lstStyle/>
          <a:p>
            <a:pPr>
              <a:lnSpc>
                <a:spcPct val="80000"/>
              </a:lnSpc>
            </a:pPr>
            <a:r>
              <a:rPr lang="en-US" sz="2400" b="1" dirty="0">
                <a:latin typeface="Times New Roman" pitchFamily="18" charset="0"/>
              </a:rPr>
              <a:t>CARTESIAN (or cross product) Operation</a:t>
            </a:r>
          </a:p>
          <a:p>
            <a:pPr>
              <a:lnSpc>
                <a:spcPct val="80000"/>
              </a:lnSpc>
              <a:buFont typeface="Wingdings" pitchFamily="2" charset="2"/>
              <a:buNone/>
            </a:pPr>
            <a:endParaRPr lang="en-US" sz="1400" b="1" dirty="0">
              <a:latin typeface="Times New Roman" pitchFamily="18" charset="0"/>
            </a:endParaRPr>
          </a:p>
          <a:p>
            <a:pPr lvl="1">
              <a:lnSpc>
                <a:spcPct val="80000"/>
              </a:lnSpc>
            </a:pPr>
            <a:r>
              <a:rPr lang="en-US" sz="2000" dirty="0">
                <a:latin typeface="Arial" pitchFamily="34" charset="0"/>
                <a:cs typeface="Arial" pitchFamily="34" charset="0"/>
              </a:rPr>
              <a:t>This operation is used to combine </a:t>
            </a:r>
            <a:r>
              <a:rPr lang="en-US" sz="2000" dirty="0" err="1">
                <a:latin typeface="Arial" pitchFamily="34" charset="0"/>
                <a:cs typeface="Arial" pitchFamily="34" charset="0"/>
              </a:rPr>
              <a:t>tuples</a:t>
            </a:r>
            <a:r>
              <a:rPr lang="en-US" sz="2000" dirty="0">
                <a:latin typeface="Arial" pitchFamily="34" charset="0"/>
                <a:cs typeface="Arial" pitchFamily="34" charset="0"/>
              </a:rPr>
              <a:t> from two relations in a combinatorial fashion. In general, the result of R(A</a:t>
            </a:r>
            <a:r>
              <a:rPr lang="en-US" sz="2400" baseline="-25000" dirty="0">
                <a:latin typeface="Arial" pitchFamily="34" charset="0"/>
                <a:cs typeface="Arial" pitchFamily="34" charset="0"/>
              </a:rPr>
              <a:t>1</a:t>
            </a:r>
            <a:r>
              <a:rPr lang="en-US" sz="2000" dirty="0">
                <a:latin typeface="Arial" pitchFamily="34" charset="0"/>
                <a:cs typeface="Arial" pitchFamily="34" charset="0"/>
              </a:rPr>
              <a:t>, A</a:t>
            </a:r>
            <a:r>
              <a:rPr lang="en-US" sz="2400" baseline="-25000" dirty="0">
                <a:latin typeface="Arial" pitchFamily="34" charset="0"/>
                <a:cs typeface="Arial" pitchFamily="34" charset="0"/>
              </a:rPr>
              <a:t>2</a:t>
            </a:r>
            <a:r>
              <a:rPr lang="en-US" sz="2000" dirty="0">
                <a:latin typeface="Arial" pitchFamily="34" charset="0"/>
                <a:cs typeface="Arial" pitchFamily="34" charset="0"/>
              </a:rPr>
              <a:t>, . . ., A</a:t>
            </a:r>
            <a:r>
              <a:rPr lang="en-US" sz="2400" baseline="-25000" dirty="0">
                <a:latin typeface="Arial" pitchFamily="34" charset="0"/>
                <a:cs typeface="Arial" pitchFamily="34" charset="0"/>
              </a:rPr>
              <a:t>n</a:t>
            </a:r>
            <a:r>
              <a:rPr lang="en-US" sz="2000" dirty="0">
                <a:latin typeface="Arial" pitchFamily="34" charset="0"/>
                <a:cs typeface="Arial" pitchFamily="34" charset="0"/>
              </a:rPr>
              <a:t>) x S(B</a:t>
            </a:r>
            <a:r>
              <a:rPr lang="en-US" sz="2400" baseline="-25000" dirty="0">
                <a:latin typeface="Arial" pitchFamily="34" charset="0"/>
                <a:cs typeface="Arial" pitchFamily="34" charset="0"/>
              </a:rPr>
              <a:t>1</a:t>
            </a:r>
            <a:r>
              <a:rPr lang="en-US" sz="2000" dirty="0">
                <a:latin typeface="Arial" pitchFamily="34" charset="0"/>
                <a:cs typeface="Arial" pitchFamily="34" charset="0"/>
              </a:rPr>
              <a:t>, B</a:t>
            </a:r>
            <a:r>
              <a:rPr lang="en-US" sz="2400" baseline="-25000" dirty="0">
                <a:latin typeface="Arial" pitchFamily="34" charset="0"/>
                <a:cs typeface="Arial" pitchFamily="34" charset="0"/>
              </a:rPr>
              <a:t>2</a:t>
            </a:r>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sz="2000" dirty="0">
                <a:latin typeface="Arial" pitchFamily="34" charset="0"/>
                <a:cs typeface="Arial" pitchFamily="34" charset="0"/>
              </a:rPr>
              <a:t>. ., </a:t>
            </a:r>
            <a:r>
              <a:rPr lang="en-US" sz="2000" dirty="0" err="1">
                <a:latin typeface="Arial" pitchFamily="34" charset="0"/>
                <a:cs typeface="Arial" pitchFamily="34" charset="0"/>
              </a:rPr>
              <a:t>B</a:t>
            </a:r>
            <a:r>
              <a:rPr lang="en-US" sz="2400" baseline="-25000" dirty="0" err="1">
                <a:latin typeface="Arial" pitchFamily="34" charset="0"/>
                <a:cs typeface="Arial" pitchFamily="34" charset="0"/>
              </a:rPr>
              <a:t>m</a:t>
            </a:r>
            <a:r>
              <a:rPr lang="en-US" sz="2000" dirty="0">
                <a:latin typeface="Arial" pitchFamily="34" charset="0"/>
                <a:cs typeface="Arial" pitchFamily="34" charset="0"/>
              </a:rPr>
              <a:t>) is a relation Q with degree n + m attributes Q(A</a:t>
            </a:r>
            <a:r>
              <a:rPr lang="en-US" sz="2400" baseline="-25000" dirty="0">
                <a:latin typeface="Arial" pitchFamily="34" charset="0"/>
                <a:cs typeface="Arial" pitchFamily="34" charset="0"/>
              </a:rPr>
              <a:t>1</a:t>
            </a:r>
            <a:r>
              <a:rPr lang="en-US" sz="2000" dirty="0">
                <a:latin typeface="Arial" pitchFamily="34" charset="0"/>
                <a:cs typeface="Arial" pitchFamily="34" charset="0"/>
              </a:rPr>
              <a:t>, A</a:t>
            </a:r>
            <a:r>
              <a:rPr lang="en-US" sz="2400" baseline="-25000" dirty="0">
                <a:latin typeface="Arial" pitchFamily="34" charset="0"/>
                <a:cs typeface="Arial" pitchFamily="34" charset="0"/>
              </a:rPr>
              <a:t>2</a:t>
            </a:r>
            <a:r>
              <a:rPr lang="en-US" sz="2000" dirty="0">
                <a:latin typeface="Arial" pitchFamily="34" charset="0"/>
                <a:cs typeface="Arial" pitchFamily="34" charset="0"/>
              </a:rPr>
              <a:t>, . . ., A</a:t>
            </a:r>
            <a:r>
              <a:rPr lang="en-US" sz="2400" baseline="-25000" dirty="0">
                <a:latin typeface="Arial" pitchFamily="34" charset="0"/>
                <a:cs typeface="Arial" pitchFamily="34" charset="0"/>
              </a:rPr>
              <a:t>n</a:t>
            </a:r>
            <a:r>
              <a:rPr lang="en-US" sz="2000" dirty="0">
                <a:latin typeface="Arial" pitchFamily="34" charset="0"/>
                <a:cs typeface="Arial" pitchFamily="34" charset="0"/>
              </a:rPr>
              <a:t>, B</a:t>
            </a:r>
            <a:r>
              <a:rPr lang="en-US" sz="2400" baseline="-25000" dirty="0">
                <a:latin typeface="Arial" pitchFamily="34" charset="0"/>
                <a:cs typeface="Arial" pitchFamily="34" charset="0"/>
              </a:rPr>
              <a:t>1</a:t>
            </a:r>
            <a:r>
              <a:rPr lang="en-US" sz="2000" dirty="0">
                <a:latin typeface="Arial" pitchFamily="34" charset="0"/>
                <a:cs typeface="Arial" pitchFamily="34" charset="0"/>
              </a:rPr>
              <a:t>, B</a:t>
            </a:r>
            <a:r>
              <a:rPr lang="en-US" sz="2400" baseline="-25000" dirty="0">
                <a:latin typeface="Arial" pitchFamily="34" charset="0"/>
                <a:cs typeface="Arial" pitchFamily="34" charset="0"/>
              </a:rPr>
              <a:t>2</a:t>
            </a:r>
            <a:r>
              <a:rPr lang="en-US" sz="2000" dirty="0">
                <a:latin typeface="Arial" pitchFamily="34" charset="0"/>
                <a:cs typeface="Arial" pitchFamily="34" charset="0"/>
              </a:rPr>
              <a:t>, . . ., </a:t>
            </a:r>
            <a:r>
              <a:rPr lang="en-US" sz="2000" dirty="0" err="1">
                <a:latin typeface="Arial" pitchFamily="34" charset="0"/>
                <a:cs typeface="Arial" pitchFamily="34" charset="0"/>
              </a:rPr>
              <a:t>B</a:t>
            </a:r>
            <a:r>
              <a:rPr lang="en-US" sz="2400" baseline="-25000" dirty="0" err="1">
                <a:latin typeface="Arial" pitchFamily="34" charset="0"/>
                <a:cs typeface="Arial" pitchFamily="34" charset="0"/>
              </a:rPr>
              <a:t>m</a:t>
            </a:r>
            <a:r>
              <a:rPr lang="en-US" sz="2000" dirty="0">
                <a:latin typeface="Arial" pitchFamily="34" charset="0"/>
                <a:cs typeface="Arial" pitchFamily="34" charset="0"/>
              </a:rPr>
              <a:t>), in that order. The resulting relation Q has one </a:t>
            </a:r>
            <a:r>
              <a:rPr lang="en-US" sz="2000" dirty="0" err="1">
                <a:latin typeface="Arial" pitchFamily="34" charset="0"/>
                <a:cs typeface="Arial" pitchFamily="34" charset="0"/>
              </a:rPr>
              <a:t>tuple</a:t>
            </a:r>
            <a:r>
              <a:rPr lang="en-US" sz="2000" dirty="0">
                <a:latin typeface="Arial" pitchFamily="34" charset="0"/>
                <a:cs typeface="Arial" pitchFamily="34" charset="0"/>
              </a:rPr>
              <a:t> for each combination of </a:t>
            </a:r>
            <a:r>
              <a:rPr lang="en-US" sz="2000" dirty="0" err="1">
                <a:latin typeface="Arial" pitchFamily="34" charset="0"/>
                <a:cs typeface="Arial" pitchFamily="34" charset="0"/>
              </a:rPr>
              <a:t>tuples</a:t>
            </a:r>
            <a:r>
              <a:rPr lang="en-US" sz="2000" dirty="0">
                <a:latin typeface="Arial" pitchFamily="34" charset="0"/>
                <a:cs typeface="Arial" pitchFamily="34" charset="0"/>
              </a:rPr>
              <a:t>—one from R and one from S. </a:t>
            </a:r>
          </a:p>
          <a:p>
            <a:pPr lvl="1">
              <a:lnSpc>
                <a:spcPct val="80000"/>
              </a:lnSpc>
            </a:pPr>
            <a:r>
              <a:rPr lang="en-US" sz="2000" dirty="0">
                <a:latin typeface="Arial" pitchFamily="34" charset="0"/>
                <a:cs typeface="Arial" pitchFamily="34" charset="0"/>
              </a:rPr>
              <a:t>Hence, if R has </a:t>
            </a:r>
            <a:r>
              <a:rPr lang="en-US" sz="2000" dirty="0" err="1">
                <a:latin typeface="Arial" pitchFamily="34" charset="0"/>
                <a:cs typeface="Arial" pitchFamily="34" charset="0"/>
              </a:rPr>
              <a:t>n</a:t>
            </a:r>
            <a:r>
              <a:rPr lang="en-US" sz="2000" baseline="-25000" dirty="0" err="1">
                <a:latin typeface="Arial" pitchFamily="34" charset="0"/>
                <a:cs typeface="Arial" pitchFamily="34" charset="0"/>
              </a:rPr>
              <a:t>R</a:t>
            </a:r>
            <a:r>
              <a:rPr lang="en-US" sz="2000" dirty="0">
                <a:latin typeface="Arial" pitchFamily="34" charset="0"/>
                <a:cs typeface="Arial" pitchFamily="34" charset="0"/>
              </a:rPr>
              <a:t> </a:t>
            </a:r>
            <a:r>
              <a:rPr lang="en-US" sz="2000" dirty="0" err="1">
                <a:latin typeface="Arial" pitchFamily="34" charset="0"/>
                <a:cs typeface="Arial" pitchFamily="34" charset="0"/>
              </a:rPr>
              <a:t>tuples</a:t>
            </a:r>
            <a:r>
              <a:rPr lang="en-US" sz="2000" dirty="0">
                <a:latin typeface="Arial" pitchFamily="34" charset="0"/>
                <a:cs typeface="Arial" pitchFamily="34" charset="0"/>
              </a:rPr>
              <a:t> (denoted as |R| = </a:t>
            </a:r>
            <a:r>
              <a:rPr lang="en-US" sz="2000" dirty="0" err="1">
                <a:latin typeface="Arial" pitchFamily="34" charset="0"/>
                <a:cs typeface="Arial" pitchFamily="34" charset="0"/>
              </a:rPr>
              <a:t>n</a:t>
            </a:r>
            <a:r>
              <a:rPr lang="en-US" sz="2000" baseline="-25000" dirty="0" err="1">
                <a:latin typeface="Arial" pitchFamily="34" charset="0"/>
                <a:cs typeface="Arial" pitchFamily="34" charset="0"/>
              </a:rPr>
              <a:t>R</a:t>
            </a:r>
            <a:r>
              <a:rPr lang="en-US" sz="2000" dirty="0">
                <a:latin typeface="Arial" pitchFamily="34" charset="0"/>
                <a:cs typeface="Arial" pitchFamily="34" charset="0"/>
              </a:rPr>
              <a:t> ), and S has </a:t>
            </a:r>
            <a:r>
              <a:rPr lang="en-US" sz="2000" dirty="0" err="1">
                <a:latin typeface="Arial" pitchFamily="34" charset="0"/>
                <a:cs typeface="Arial" pitchFamily="34" charset="0"/>
              </a:rPr>
              <a:t>n</a:t>
            </a:r>
            <a:r>
              <a:rPr lang="en-US" sz="2000" baseline="-25000" dirty="0" err="1">
                <a:latin typeface="Arial" pitchFamily="34" charset="0"/>
                <a:cs typeface="Arial" pitchFamily="34" charset="0"/>
              </a:rPr>
              <a:t>S</a:t>
            </a:r>
            <a:r>
              <a:rPr lang="en-US" sz="2000" dirty="0">
                <a:latin typeface="Arial" pitchFamily="34" charset="0"/>
                <a:cs typeface="Arial" pitchFamily="34" charset="0"/>
              </a:rPr>
              <a:t> </a:t>
            </a:r>
            <a:r>
              <a:rPr lang="en-US" sz="2000" dirty="0" err="1">
                <a:latin typeface="Arial" pitchFamily="34" charset="0"/>
                <a:cs typeface="Arial" pitchFamily="34" charset="0"/>
              </a:rPr>
              <a:t>tuples</a:t>
            </a:r>
            <a:r>
              <a:rPr lang="en-US" sz="2000" dirty="0">
                <a:latin typeface="Arial" pitchFamily="34" charset="0"/>
                <a:cs typeface="Arial" pitchFamily="34" charset="0"/>
              </a:rPr>
              <a:t>, </a:t>
            </a:r>
            <a:r>
              <a:rPr lang="en-US" sz="2000" dirty="0" smtClean="0">
                <a:latin typeface="Arial" pitchFamily="34" charset="0"/>
                <a:cs typeface="Arial" pitchFamily="34" charset="0"/>
              </a:rPr>
              <a:t>the| </a:t>
            </a:r>
            <a:r>
              <a:rPr lang="en-US" sz="2000" dirty="0">
                <a:latin typeface="Arial" pitchFamily="34" charset="0"/>
                <a:cs typeface="Arial" pitchFamily="34" charset="0"/>
              </a:rPr>
              <a:t>R x S | will have     </a:t>
            </a:r>
            <a:r>
              <a:rPr lang="en-US" sz="2000" dirty="0" err="1">
                <a:latin typeface="Arial" pitchFamily="34" charset="0"/>
                <a:cs typeface="Arial" pitchFamily="34" charset="0"/>
              </a:rPr>
              <a:t>n</a:t>
            </a:r>
            <a:r>
              <a:rPr lang="en-US" sz="2000" baseline="-25000" dirty="0" err="1">
                <a:latin typeface="Arial" pitchFamily="34" charset="0"/>
                <a:cs typeface="Arial" pitchFamily="34" charset="0"/>
              </a:rPr>
              <a:t>R</a:t>
            </a:r>
            <a:r>
              <a:rPr lang="en-US" sz="2000" dirty="0">
                <a:latin typeface="Arial" pitchFamily="34" charset="0"/>
                <a:cs typeface="Arial" pitchFamily="34" charset="0"/>
              </a:rPr>
              <a:t> </a:t>
            </a:r>
            <a:r>
              <a:rPr lang="en-US" sz="2400" dirty="0">
                <a:latin typeface="Arial" pitchFamily="34" charset="0"/>
                <a:cs typeface="Arial" pitchFamily="34" charset="0"/>
              </a:rPr>
              <a:t>*</a:t>
            </a:r>
            <a:r>
              <a:rPr lang="en-US" sz="2000" dirty="0">
                <a:latin typeface="Arial" pitchFamily="34" charset="0"/>
                <a:cs typeface="Arial" pitchFamily="34" charset="0"/>
              </a:rPr>
              <a:t> </a:t>
            </a:r>
            <a:r>
              <a:rPr lang="en-US" sz="2000" dirty="0" err="1">
                <a:latin typeface="Arial" pitchFamily="34" charset="0"/>
                <a:cs typeface="Arial" pitchFamily="34" charset="0"/>
              </a:rPr>
              <a:t>n</a:t>
            </a:r>
            <a:r>
              <a:rPr lang="en-US" sz="2000" baseline="-25000" dirty="0" err="1">
                <a:latin typeface="Arial" pitchFamily="34" charset="0"/>
                <a:cs typeface="Arial" pitchFamily="34" charset="0"/>
              </a:rPr>
              <a:t>S</a:t>
            </a:r>
            <a:r>
              <a:rPr lang="en-US" sz="2000" dirty="0">
                <a:latin typeface="Arial" pitchFamily="34" charset="0"/>
                <a:cs typeface="Arial" pitchFamily="34" charset="0"/>
              </a:rPr>
              <a:t> </a:t>
            </a:r>
            <a:r>
              <a:rPr lang="en-US" sz="2000" dirty="0" err="1">
                <a:latin typeface="Arial" pitchFamily="34" charset="0"/>
                <a:cs typeface="Arial" pitchFamily="34" charset="0"/>
              </a:rPr>
              <a:t>tuples</a:t>
            </a:r>
            <a:r>
              <a:rPr lang="en-US" sz="2000" dirty="0">
                <a:latin typeface="Arial" pitchFamily="34" charset="0"/>
                <a:cs typeface="Arial" pitchFamily="34" charset="0"/>
              </a:rPr>
              <a:t>.</a:t>
            </a:r>
          </a:p>
          <a:p>
            <a:pPr lvl="1">
              <a:lnSpc>
                <a:spcPct val="80000"/>
              </a:lnSpc>
            </a:pPr>
            <a:r>
              <a:rPr lang="en-US" sz="2000" dirty="0">
                <a:latin typeface="Arial" pitchFamily="34" charset="0"/>
                <a:cs typeface="Arial" pitchFamily="34" charset="0"/>
              </a:rPr>
              <a:t>The two operands do NOT have to be "type compatible”</a:t>
            </a:r>
          </a:p>
          <a:p>
            <a:pPr>
              <a:lnSpc>
                <a:spcPct val="80000"/>
              </a:lnSpc>
              <a:buFont typeface="Wingdings" pitchFamily="2" charset="2"/>
              <a:buNone/>
            </a:pPr>
            <a:r>
              <a:rPr lang="en-US" sz="1000" dirty="0">
                <a:latin typeface="Arial" pitchFamily="34" charset="0"/>
                <a:cs typeface="Arial" pitchFamily="34" charset="0"/>
              </a:rPr>
              <a:t> </a:t>
            </a:r>
          </a:p>
          <a:p>
            <a:pPr>
              <a:lnSpc>
                <a:spcPct val="80000"/>
              </a:lnSpc>
              <a:buFont typeface="Wingdings" pitchFamily="2" charset="2"/>
              <a:buNone/>
            </a:pPr>
            <a:r>
              <a:rPr lang="en-US" sz="2000" dirty="0">
                <a:latin typeface="Times New Roman" pitchFamily="18" charset="0"/>
              </a:rPr>
              <a:t>	 </a:t>
            </a:r>
            <a:r>
              <a:rPr lang="en-US" sz="2400" b="1" dirty="0">
                <a:latin typeface="Times New Roman" pitchFamily="18" charset="0"/>
              </a:rPr>
              <a:t>Example:</a:t>
            </a:r>
          </a:p>
          <a:p>
            <a:pPr>
              <a:lnSpc>
                <a:spcPct val="80000"/>
              </a:lnSpc>
              <a:buFont typeface="Wingdings" pitchFamily="2" charset="2"/>
              <a:buNone/>
            </a:pPr>
            <a:endParaRPr lang="en-US" sz="1200" b="1" dirty="0">
              <a:latin typeface="Times New Roman" pitchFamily="18" charset="0"/>
            </a:endParaRPr>
          </a:p>
          <a:p>
            <a:pPr lvl="1">
              <a:lnSpc>
                <a:spcPct val="80000"/>
              </a:lnSpc>
              <a:buFontTx/>
              <a:buNone/>
            </a:pPr>
            <a:r>
              <a:rPr lang="en-US" sz="2000" b="1" dirty="0"/>
              <a:t>FEMALE_EMPS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SEX=’F’</a:t>
            </a:r>
            <a:r>
              <a:rPr lang="en-US" sz="2000" b="1" dirty="0"/>
              <a:t>(EMPLOYEE)</a:t>
            </a:r>
          </a:p>
          <a:p>
            <a:pPr lvl="1">
              <a:lnSpc>
                <a:spcPct val="70000"/>
              </a:lnSpc>
              <a:buFontTx/>
              <a:buNone/>
            </a:pPr>
            <a:r>
              <a:rPr lang="en-US" sz="2000" b="1" dirty="0"/>
              <a:t>EMPNAMES </a:t>
            </a:r>
            <a:r>
              <a:rPr lang="en-US" sz="2000" b="1" dirty="0">
                <a:sym typeface="Symbol" pitchFamily="18" charset="2"/>
              </a:rPr>
              <a:t> </a:t>
            </a:r>
            <a:r>
              <a:rPr lang="en-US" sz="2400" b="1" dirty="0">
                <a:latin typeface="Symbol" pitchFamily="18" charset="2"/>
              </a:rPr>
              <a:t></a:t>
            </a:r>
            <a:r>
              <a:rPr lang="en-US" sz="2000" b="1" dirty="0"/>
              <a:t> </a:t>
            </a:r>
            <a:r>
              <a:rPr lang="en-US" sz="2400" baseline="-25000" dirty="0"/>
              <a:t>FNAME, LNAME, SSN</a:t>
            </a:r>
            <a:r>
              <a:rPr lang="en-US" sz="2000" b="1" dirty="0"/>
              <a:t> (FEMALE_EMPS)</a:t>
            </a:r>
          </a:p>
          <a:p>
            <a:pPr lvl="1">
              <a:lnSpc>
                <a:spcPct val="70000"/>
              </a:lnSpc>
              <a:buFontTx/>
              <a:buNone/>
            </a:pPr>
            <a:endParaRPr lang="en-US" sz="2000" b="1" dirty="0"/>
          </a:p>
          <a:p>
            <a:pPr lvl="1">
              <a:lnSpc>
                <a:spcPct val="70000"/>
              </a:lnSpc>
              <a:buFontTx/>
              <a:buNone/>
            </a:pPr>
            <a:r>
              <a:rPr lang="en-US" sz="2000" b="1" dirty="0"/>
              <a:t>EMP_DEPENDENTS </a:t>
            </a:r>
            <a:r>
              <a:rPr lang="en-US" sz="2000" b="1" dirty="0">
                <a:sym typeface="Symbol" pitchFamily="18" charset="2"/>
              </a:rPr>
              <a:t> </a:t>
            </a:r>
            <a:r>
              <a:rPr lang="en-US" sz="2000" b="1" dirty="0"/>
              <a:t>EMPNAMES x DEPENDENT</a:t>
            </a:r>
            <a:endParaRPr lang="en-US" sz="2000" b="1" dirty="0">
              <a:solidFill>
                <a:srgbClr val="FF0066"/>
              </a:solidFill>
            </a:endParaRPr>
          </a:p>
          <a:p>
            <a:pPr>
              <a:lnSpc>
                <a:spcPct val="80000"/>
              </a:lnSpc>
              <a:buFont typeface="Wingdings" pitchFamily="2" charset="2"/>
              <a:buNone/>
            </a:pPr>
            <a:endParaRPr lang="en-US" sz="2000" b="1" dirty="0">
              <a:solidFill>
                <a:srgbClr val="FF0066"/>
              </a:solidFill>
              <a:latin typeface="Times New Roman"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B722CBD1-2B14-4A1B-B106-CC55CF4C764B}" type="slidenum">
              <a:rPr lang="en-US"/>
              <a:pPr/>
              <a:t>132</a:t>
            </a:fld>
            <a:endParaRPr lang="en-US"/>
          </a:p>
        </p:txBody>
      </p:sp>
      <p:sp>
        <p:nvSpPr>
          <p:cNvPr id="233476" name="Rectangle 1028"/>
          <p:cNvSpPr>
            <a:spLocks noGrp="1" noChangeArrowheads="1"/>
          </p:cNvSpPr>
          <p:nvPr>
            <p:ph type="title"/>
          </p:nvPr>
        </p:nvSpPr>
        <p:spPr>
          <a:xfrm>
            <a:off x="685800" y="279400"/>
            <a:ext cx="8128000" cy="977900"/>
          </a:xfrm>
          <a:noFill/>
          <a:ln/>
        </p:spPr>
        <p:txBody>
          <a:bodyPr>
            <a:normAutofit fontScale="90000"/>
          </a:bodyPr>
          <a:lstStyle/>
          <a:p>
            <a:r>
              <a:rPr lang="en-US" sz="3200"/>
              <a:t>Relational Algebra Operations From Set Theory (cont.)</a:t>
            </a:r>
          </a:p>
        </p:txBody>
      </p:sp>
      <p:sp>
        <p:nvSpPr>
          <p:cNvPr id="233478" name="Rectangle 1030"/>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233477" name="Picture 1029" descr="ch07_elmasri12"/>
          <p:cNvPicPr>
            <a:picLocks noChangeAspect="1" noChangeArrowheads="1"/>
          </p:cNvPicPr>
          <p:nvPr/>
        </p:nvPicPr>
        <p:blipFill>
          <a:blip r:embed="rId2"/>
          <a:srcRect/>
          <a:stretch>
            <a:fillRect/>
          </a:stretch>
        </p:blipFill>
        <p:spPr bwMode="auto">
          <a:xfrm>
            <a:off x="457201" y="1257300"/>
            <a:ext cx="8458200" cy="5127625"/>
          </a:xfrm>
          <a:prstGeom prst="rect">
            <a:avLst/>
          </a:prstGeom>
          <a:noFill/>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r>
              <a:rPr lang="en-US"/>
              <a:t>Chapter 6-</a:t>
            </a:r>
            <a:fld id="{4CF06E4A-A274-4EF8-A586-99BB24F850BC}" type="slidenum">
              <a:rPr lang="en-US"/>
              <a:pPr/>
              <a:t>133</a:t>
            </a:fld>
            <a:endParaRPr lang="en-US"/>
          </a:p>
        </p:txBody>
      </p:sp>
      <p:sp>
        <p:nvSpPr>
          <p:cNvPr id="208898" name="Rectangle 2"/>
          <p:cNvSpPr>
            <a:spLocks noGrp="1" noChangeArrowheads="1"/>
          </p:cNvSpPr>
          <p:nvPr>
            <p:ph type="title"/>
          </p:nvPr>
        </p:nvSpPr>
        <p:spPr>
          <a:xfrm>
            <a:off x="250825" y="303213"/>
            <a:ext cx="8534400" cy="842962"/>
          </a:xfrm>
        </p:spPr>
        <p:txBody>
          <a:bodyPr/>
          <a:lstStyle/>
          <a:p>
            <a:r>
              <a:rPr lang="en-US" sz="3200"/>
              <a:t>Binary Relational Operations</a:t>
            </a:r>
          </a:p>
        </p:txBody>
      </p:sp>
      <p:sp>
        <p:nvSpPr>
          <p:cNvPr id="208899" name="Rectangle 3"/>
          <p:cNvSpPr>
            <a:spLocks noGrp="1" noChangeArrowheads="1"/>
          </p:cNvSpPr>
          <p:nvPr>
            <p:ph type="body" idx="1"/>
          </p:nvPr>
        </p:nvSpPr>
        <p:spPr>
          <a:xfrm>
            <a:off x="250825" y="1146175"/>
            <a:ext cx="8702675" cy="5241925"/>
          </a:xfrm>
        </p:spPr>
        <p:txBody>
          <a:bodyPr/>
          <a:lstStyle/>
          <a:p>
            <a:r>
              <a:rPr lang="en-US" sz="2800" b="1" dirty="0">
                <a:latin typeface="Times New Roman" pitchFamily="18" charset="0"/>
              </a:rPr>
              <a:t>JOIN Operation</a:t>
            </a:r>
          </a:p>
          <a:p>
            <a:pPr lvl="1"/>
            <a:r>
              <a:rPr lang="en-US" sz="2400" dirty="0"/>
              <a:t>The sequence of </a:t>
            </a:r>
            <a:r>
              <a:rPr lang="en-US" sz="2400" dirty="0" err="1"/>
              <a:t>cartesian</a:t>
            </a:r>
            <a:r>
              <a:rPr lang="en-US" sz="2400" dirty="0"/>
              <a:t> product followed by select is used quite commonly to identify and select related </a:t>
            </a:r>
            <a:r>
              <a:rPr lang="en-US" sz="2400" dirty="0" err="1"/>
              <a:t>tuples</a:t>
            </a:r>
            <a:r>
              <a:rPr lang="en-US" sz="2400" dirty="0"/>
              <a:t> from two relations, a special operation, called </a:t>
            </a:r>
            <a:r>
              <a:rPr lang="en-US" sz="2400" b="1" dirty="0"/>
              <a:t>JOIN</a:t>
            </a:r>
            <a:r>
              <a:rPr lang="en-US" sz="2400" dirty="0"/>
              <a:t>. It is denoted by a</a:t>
            </a:r>
          </a:p>
          <a:p>
            <a:pPr lvl="1"/>
            <a:r>
              <a:rPr lang="en-US" sz="2400" dirty="0"/>
              <a:t>This operation is very important for any relational database with more than a single relation, because it allows us to process relationships among relations. </a:t>
            </a:r>
          </a:p>
          <a:p>
            <a:pPr lvl="1"/>
            <a:r>
              <a:rPr lang="en-US" sz="2400" dirty="0"/>
              <a:t>The general form of a join operation on two relations R(A</a:t>
            </a:r>
            <a:r>
              <a:rPr lang="en-US" sz="2400" baseline="-25000" dirty="0"/>
              <a:t>1</a:t>
            </a:r>
            <a:r>
              <a:rPr lang="en-US" sz="2400" dirty="0"/>
              <a:t>, A</a:t>
            </a:r>
            <a:r>
              <a:rPr lang="en-US" sz="2400" baseline="-25000" dirty="0"/>
              <a:t>2</a:t>
            </a:r>
            <a:r>
              <a:rPr lang="en-US" sz="2400" dirty="0"/>
              <a:t>, . . ., A</a:t>
            </a:r>
            <a:r>
              <a:rPr lang="en-US" sz="2400" baseline="-25000" dirty="0"/>
              <a:t>n</a:t>
            </a:r>
            <a:r>
              <a:rPr lang="en-US" sz="2400" dirty="0"/>
              <a:t>) and S(B</a:t>
            </a:r>
            <a:r>
              <a:rPr lang="en-US" sz="2400" baseline="-25000" dirty="0"/>
              <a:t>1</a:t>
            </a:r>
            <a:r>
              <a:rPr lang="en-US" sz="2400" dirty="0"/>
              <a:t>, B</a:t>
            </a:r>
            <a:r>
              <a:rPr lang="en-US" sz="2400" baseline="-25000" dirty="0"/>
              <a:t>2</a:t>
            </a:r>
            <a:r>
              <a:rPr lang="en-US" sz="2400" dirty="0"/>
              <a:t>, . . ., </a:t>
            </a:r>
            <a:r>
              <a:rPr lang="en-US" sz="2400" dirty="0" err="1"/>
              <a:t>B</a:t>
            </a:r>
            <a:r>
              <a:rPr lang="en-US" sz="2400" baseline="-25000" dirty="0" err="1"/>
              <a:t>m</a:t>
            </a:r>
            <a:r>
              <a:rPr lang="en-US" sz="2400" dirty="0"/>
              <a:t>) is:</a:t>
            </a:r>
          </a:p>
          <a:p>
            <a:pPr>
              <a:buFont typeface="Wingdings" pitchFamily="2" charset="2"/>
              <a:buNone/>
            </a:pPr>
            <a:r>
              <a:rPr lang="en-US" sz="2400" dirty="0">
                <a:latin typeface="Times New Roman" pitchFamily="18" charset="0"/>
              </a:rPr>
              <a:t>		R     </a:t>
            </a:r>
            <a:r>
              <a:rPr lang="en-US" sz="2400" baseline="-25000" dirty="0">
                <a:latin typeface="Times New Roman" pitchFamily="18" charset="0"/>
              </a:rPr>
              <a:t>&lt;join condition&gt;</a:t>
            </a:r>
            <a:r>
              <a:rPr lang="en-US" sz="2400" dirty="0">
                <a:latin typeface="Times New Roman" pitchFamily="18" charset="0"/>
              </a:rPr>
              <a:t>S</a:t>
            </a:r>
          </a:p>
          <a:p>
            <a:pPr>
              <a:buFont typeface="Wingdings" pitchFamily="2" charset="2"/>
              <a:buNone/>
            </a:pPr>
            <a:r>
              <a:rPr lang="en-US" sz="2400" dirty="0">
                <a:latin typeface="Times New Roman" pitchFamily="18" charset="0"/>
              </a:rPr>
              <a:t>		where R and S can be any relations that result from general 	</a:t>
            </a:r>
            <a:r>
              <a:rPr lang="en-US" sz="2400" i="1" dirty="0">
                <a:latin typeface="Times New Roman" pitchFamily="18" charset="0"/>
              </a:rPr>
              <a:t>relational algebra expressions.</a:t>
            </a:r>
            <a:endParaRPr lang="en-US" sz="2400" dirty="0">
              <a:solidFill>
                <a:srgbClr val="FF0066"/>
              </a:solidFill>
              <a:latin typeface="Times New Roman" pitchFamily="18" charset="0"/>
            </a:endParaRPr>
          </a:p>
          <a:p>
            <a:pPr>
              <a:buFont typeface="Wingdings" pitchFamily="2" charset="2"/>
              <a:buNone/>
            </a:pPr>
            <a:endParaRPr lang="en-US" sz="2400" dirty="0">
              <a:latin typeface="Times New Roman" pitchFamily="18" charset="0"/>
            </a:endParaRPr>
          </a:p>
        </p:txBody>
      </p:sp>
      <p:grpSp>
        <p:nvGrpSpPr>
          <p:cNvPr id="2" name="Group 4"/>
          <p:cNvGrpSpPr>
            <a:grpSpLocks/>
          </p:cNvGrpSpPr>
          <p:nvPr/>
        </p:nvGrpSpPr>
        <p:grpSpPr bwMode="auto">
          <a:xfrm>
            <a:off x="1584325" y="4930775"/>
            <a:ext cx="244475" cy="174625"/>
            <a:chOff x="377" y="2904"/>
            <a:chExt cx="154" cy="110"/>
          </a:xfrm>
        </p:grpSpPr>
        <p:sp>
          <p:nvSpPr>
            <p:cNvPr id="208901" name="Line 5"/>
            <p:cNvSpPr>
              <a:spLocks noChangeShapeType="1"/>
            </p:cNvSpPr>
            <p:nvPr/>
          </p:nvSpPr>
          <p:spPr bwMode="auto">
            <a:xfrm>
              <a:off x="381" y="2904"/>
              <a:ext cx="0" cy="110"/>
            </a:xfrm>
            <a:prstGeom prst="line">
              <a:avLst/>
            </a:prstGeom>
            <a:noFill/>
            <a:ln w="12700">
              <a:solidFill>
                <a:schemeClr val="tx1"/>
              </a:solidFill>
              <a:round/>
              <a:headEnd/>
              <a:tailEnd/>
            </a:ln>
            <a:effectLst/>
          </p:spPr>
          <p:txBody>
            <a:bodyPr wrap="none" anchor="ctr"/>
            <a:lstStyle/>
            <a:p>
              <a:endParaRPr lang="en-US"/>
            </a:p>
          </p:txBody>
        </p:sp>
        <p:sp>
          <p:nvSpPr>
            <p:cNvPr id="208902" name="Line 6"/>
            <p:cNvSpPr>
              <a:spLocks noChangeShapeType="1"/>
            </p:cNvSpPr>
            <p:nvPr/>
          </p:nvSpPr>
          <p:spPr bwMode="auto">
            <a:xfrm>
              <a:off x="527" y="2904"/>
              <a:ext cx="0" cy="110"/>
            </a:xfrm>
            <a:prstGeom prst="line">
              <a:avLst/>
            </a:prstGeom>
            <a:noFill/>
            <a:ln w="12700">
              <a:solidFill>
                <a:schemeClr val="tx1"/>
              </a:solidFill>
              <a:round/>
              <a:headEnd/>
              <a:tailEnd/>
            </a:ln>
            <a:effectLst/>
          </p:spPr>
          <p:txBody>
            <a:bodyPr wrap="none" anchor="ctr"/>
            <a:lstStyle/>
            <a:p>
              <a:endParaRPr lang="en-US"/>
            </a:p>
          </p:txBody>
        </p:sp>
        <p:sp>
          <p:nvSpPr>
            <p:cNvPr id="208903" name="Line 7"/>
            <p:cNvSpPr>
              <a:spLocks noChangeShapeType="1"/>
            </p:cNvSpPr>
            <p:nvPr/>
          </p:nvSpPr>
          <p:spPr bwMode="auto">
            <a:xfrm>
              <a:off x="385" y="2904"/>
              <a:ext cx="138" cy="110"/>
            </a:xfrm>
            <a:prstGeom prst="line">
              <a:avLst/>
            </a:prstGeom>
            <a:noFill/>
            <a:ln w="12700">
              <a:solidFill>
                <a:schemeClr val="tx1"/>
              </a:solidFill>
              <a:round/>
              <a:headEnd/>
              <a:tailEnd/>
            </a:ln>
            <a:effectLst/>
          </p:spPr>
          <p:txBody>
            <a:bodyPr wrap="none" anchor="ctr"/>
            <a:lstStyle/>
            <a:p>
              <a:endParaRPr lang="en-US"/>
            </a:p>
          </p:txBody>
        </p:sp>
        <p:sp>
          <p:nvSpPr>
            <p:cNvPr id="208904" name="Line 8"/>
            <p:cNvSpPr>
              <a:spLocks noChangeShapeType="1"/>
            </p:cNvSpPr>
            <p:nvPr/>
          </p:nvSpPr>
          <p:spPr bwMode="auto">
            <a:xfrm flipH="1">
              <a:off x="377" y="2904"/>
              <a:ext cx="154" cy="110"/>
            </a:xfrm>
            <a:prstGeom prst="line">
              <a:avLst/>
            </a:prstGeom>
            <a:noFill/>
            <a:ln w="12700">
              <a:solidFill>
                <a:schemeClr val="tx1"/>
              </a:solidFill>
              <a:round/>
              <a:headEnd/>
              <a:tailEnd/>
            </a:ln>
            <a:effectLst/>
          </p:spPr>
          <p:txBody>
            <a:bodyPr wrap="none" anchor="ctr"/>
            <a:lstStyle/>
            <a:p>
              <a:endParaRPr lang="en-US"/>
            </a:p>
          </p:txBody>
        </p:sp>
      </p:grpSp>
      <p:grpSp>
        <p:nvGrpSpPr>
          <p:cNvPr id="3" name="Group 14"/>
          <p:cNvGrpSpPr>
            <a:grpSpLocks/>
          </p:cNvGrpSpPr>
          <p:nvPr/>
        </p:nvGrpSpPr>
        <p:grpSpPr bwMode="auto">
          <a:xfrm>
            <a:off x="8566150" y="2522538"/>
            <a:ext cx="219075" cy="174625"/>
            <a:chOff x="377" y="2904"/>
            <a:chExt cx="154" cy="110"/>
          </a:xfrm>
        </p:grpSpPr>
        <p:sp>
          <p:nvSpPr>
            <p:cNvPr id="208911" name="Line 15"/>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08912" name="Line 16"/>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08913" name="Line 17"/>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08914" name="Line 18"/>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4580" name="Rectangle 4"/>
          <p:cNvSpPr>
            <a:spLocks noGrp="1" noChangeArrowheads="1"/>
          </p:cNvSpPr>
          <p:nvPr>
            <p:ph type="title"/>
          </p:nvPr>
        </p:nvSpPr>
        <p:spPr>
          <a:noFill/>
          <a:ln/>
        </p:spPr>
        <p:txBody>
          <a:bodyPr/>
          <a:lstStyle/>
          <a:p>
            <a:r>
              <a:rPr lang="en-US"/>
              <a:t>Joins</a:t>
            </a:r>
          </a:p>
        </p:txBody>
      </p:sp>
      <p:sp>
        <p:nvSpPr>
          <p:cNvPr id="24581" name="Rectangle 5"/>
          <p:cNvSpPr>
            <a:spLocks noGrp="1" noChangeArrowheads="1"/>
          </p:cNvSpPr>
          <p:nvPr>
            <p:ph type="body" idx="1"/>
          </p:nvPr>
        </p:nvSpPr>
        <p:spPr>
          <a:xfrm>
            <a:off x="762000" y="1219200"/>
            <a:ext cx="7772400" cy="5410200"/>
          </a:xfrm>
          <a:noFill/>
          <a:ln/>
        </p:spPr>
        <p:txBody>
          <a:bodyPr>
            <a:normAutofit fontScale="92500" lnSpcReduction="20000"/>
          </a:bodyPr>
          <a:lstStyle/>
          <a:p>
            <a:r>
              <a:rPr lang="en-US" i="1" u="sng" dirty="0">
                <a:solidFill>
                  <a:schemeClr val="accent2"/>
                </a:solidFill>
              </a:rPr>
              <a:t>Condition </a:t>
            </a:r>
            <a:r>
              <a:rPr lang="en-US" i="1" u="sng" dirty="0" smtClean="0">
                <a:solidFill>
                  <a:schemeClr val="accent2"/>
                </a:solidFill>
              </a:rPr>
              <a:t>Join or theta</a:t>
            </a:r>
            <a:r>
              <a:rPr lang="en-US" dirty="0" smtClean="0"/>
              <a:t>:</a:t>
            </a:r>
          </a:p>
          <a:p>
            <a:pPr>
              <a:buNone/>
            </a:pPr>
            <a:r>
              <a:rPr lang="en-US" dirty="0" smtClean="0"/>
              <a:t>    θ </a:t>
            </a:r>
            <a:r>
              <a:rPr lang="en-US" dirty="0"/>
              <a:t>(theta) is one of the </a:t>
            </a:r>
            <a:r>
              <a:rPr lang="en-US" dirty="0" smtClean="0"/>
              <a:t>comparison operators </a:t>
            </a:r>
            <a:r>
              <a:rPr lang="en-US" dirty="0"/>
              <a:t>{=, &lt;, ≤, &gt;, ≥, ≠}.</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i="1" dirty="0"/>
          </a:p>
          <a:p>
            <a:r>
              <a:rPr lang="en-US" i="1" dirty="0">
                <a:solidFill>
                  <a:schemeClr val="accent2"/>
                </a:solidFill>
              </a:rPr>
              <a:t>Result schema </a:t>
            </a:r>
            <a:r>
              <a:rPr lang="en-US" dirty="0"/>
              <a:t>same as that of cross-product.</a:t>
            </a:r>
          </a:p>
          <a:p>
            <a:r>
              <a:rPr lang="en-US" dirty="0"/>
              <a:t>Fewer </a:t>
            </a:r>
            <a:r>
              <a:rPr lang="en-US" dirty="0" err="1"/>
              <a:t>tuples</a:t>
            </a:r>
            <a:r>
              <a:rPr lang="en-US" dirty="0"/>
              <a:t> than cross-product. Filters </a:t>
            </a:r>
            <a:r>
              <a:rPr lang="en-US" dirty="0" err="1"/>
              <a:t>tuples</a:t>
            </a:r>
            <a:r>
              <a:rPr lang="en-US" dirty="0"/>
              <a:t> not satisfying the join condition.</a:t>
            </a:r>
          </a:p>
          <a:p>
            <a:r>
              <a:rPr lang="en-US" dirty="0"/>
              <a:t>Sometimes called a </a:t>
            </a:r>
            <a:r>
              <a:rPr lang="en-US" i="1" dirty="0">
                <a:solidFill>
                  <a:schemeClr val="accent2"/>
                </a:solidFill>
              </a:rPr>
              <a:t>theta-join</a:t>
            </a:r>
            <a:r>
              <a:rPr lang="en-US" dirty="0"/>
              <a:t>.  </a:t>
            </a:r>
          </a:p>
        </p:txBody>
      </p:sp>
      <p:graphicFrame>
        <p:nvGraphicFramePr>
          <p:cNvPr id="50176" name="Object 1024">
            <a:hlinkClick r:id="" action="ppaction://ole?verb=0"/>
          </p:cNvPr>
          <p:cNvGraphicFramePr>
            <a:graphicFrameLocks/>
          </p:cNvGraphicFramePr>
          <p:nvPr/>
        </p:nvGraphicFramePr>
        <p:xfrm>
          <a:off x="1905000" y="2968625"/>
          <a:ext cx="4165600" cy="688975"/>
        </p:xfrm>
        <a:graphic>
          <a:graphicData uri="http://schemas.openxmlformats.org/presentationml/2006/ole">
            <mc:AlternateContent xmlns:mc="http://schemas.openxmlformats.org/markup-compatibility/2006">
              <mc:Choice xmlns:v="urn:schemas-microsoft-com:vml" Requires="v">
                <p:oleObj spid="_x0000_s7173" name="Equation" r:id="rId4" imgW="4165560" imgH="688680" progId="Equation.3">
                  <p:embed/>
                </p:oleObj>
              </mc:Choice>
              <mc:Fallback>
                <p:oleObj name="Equation" r:id="rId4" imgW="4165560" imgH="68868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968625"/>
                        <a:ext cx="41656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78" name="Object 1026">
            <a:hlinkClick r:id="" action="ppaction://ole?verb=0"/>
          </p:cNvPr>
          <p:cNvGraphicFramePr>
            <a:graphicFrameLocks/>
          </p:cNvGraphicFramePr>
          <p:nvPr/>
        </p:nvGraphicFramePr>
        <p:xfrm>
          <a:off x="2524125" y="3911600"/>
          <a:ext cx="4283075" cy="930275"/>
        </p:xfrm>
        <a:graphic>
          <a:graphicData uri="http://schemas.openxmlformats.org/presentationml/2006/ole">
            <mc:AlternateContent xmlns:mc="http://schemas.openxmlformats.org/markup-compatibility/2006">
              <mc:Choice xmlns:v="urn:schemas-microsoft-com:vml" Requires="v">
                <p:oleObj spid="_x0000_s7174" name="Equation" r:id="rId6" imgW="4282920" imgH="930240" progId="Equation.3">
                  <p:embed/>
                </p:oleObj>
              </mc:Choice>
              <mc:Fallback>
                <p:oleObj name="Equation" r:id="rId6" imgW="4282920" imgH="930240" progId="Equation.3">
                  <p:embed/>
                  <p:pic>
                    <p:nvPicPr>
                      <p:cNvPr id="0" name="Picture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4125" y="3911600"/>
                        <a:ext cx="42830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t>Chapter 6-</a:t>
            </a:r>
            <a:fld id="{CACF63B4-C4A8-40E3-847A-9298E36F9E24}" type="slidenum">
              <a:rPr lang="en-US"/>
              <a:pPr/>
              <a:t>135</a:t>
            </a:fld>
            <a:endParaRPr lang="en-US"/>
          </a:p>
        </p:txBody>
      </p:sp>
      <p:sp>
        <p:nvSpPr>
          <p:cNvPr id="234498" name="Rectangle 1026"/>
          <p:cNvSpPr>
            <a:spLocks noGrp="1" noChangeArrowheads="1"/>
          </p:cNvSpPr>
          <p:nvPr>
            <p:ph type="title"/>
          </p:nvPr>
        </p:nvSpPr>
        <p:spPr>
          <a:xfrm>
            <a:off x="903288" y="304800"/>
            <a:ext cx="7173912" cy="838200"/>
          </a:xfrm>
        </p:spPr>
        <p:txBody>
          <a:bodyPr/>
          <a:lstStyle/>
          <a:p>
            <a:r>
              <a:rPr lang="en-US" sz="3200"/>
              <a:t>Binary Relational Operations (cont.)</a:t>
            </a:r>
          </a:p>
        </p:txBody>
      </p:sp>
      <p:sp>
        <p:nvSpPr>
          <p:cNvPr id="234499" name="Rectangle 1027"/>
          <p:cNvSpPr>
            <a:spLocks noGrp="1" noChangeArrowheads="1"/>
          </p:cNvSpPr>
          <p:nvPr>
            <p:ph type="body" idx="1"/>
          </p:nvPr>
        </p:nvSpPr>
        <p:spPr>
          <a:xfrm>
            <a:off x="317500" y="1143000"/>
            <a:ext cx="8661400" cy="5232400"/>
          </a:xfrm>
        </p:spPr>
        <p:txBody>
          <a:bodyPr/>
          <a:lstStyle/>
          <a:p>
            <a:pPr>
              <a:buFont typeface="Wingdings" pitchFamily="2" charset="2"/>
              <a:buNone/>
            </a:pPr>
            <a:r>
              <a:rPr lang="en-US" sz="3600" b="1" dirty="0">
                <a:latin typeface="Times New Roman" pitchFamily="18" charset="0"/>
              </a:rPr>
              <a:t>	</a:t>
            </a:r>
            <a:r>
              <a:rPr lang="en-US" sz="2800" b="1" dirty="0">
                <a:latin typeface="Times New Roman" pitchFamily="18" charset="0"/>
              </a:rPr>
              <a:t>Example:</a:t>
            </a:r>
            <a:r>
              <a:rPr lang="en-US" sz="2800" dirty="0">
                <a:latin typeface="Times New Roman" pitchFamily="18" charset="0"/>
              </a:rPr>
              <a:t> Suppose that we want to retrieve the name of the manager of each department. To get the manager’s name, we need to combine each DEPARTMENT </a:t>
            </a:r>
            <a:r>
              <a:rPr lang="en-US" sz="2800" dirty="0" err="1">
                <a:latin typeface="Times New Roman" pitchFamily="18" charset="0"/>
              </a:rPr>
              <a:t>tuple</a:t>
            </a:r>
            <a:r>
              <a:rPr lang="en-US" sz="2800" dirty="0">
                <a:latin typeface="Times New Roman" pitchFamily="18" charset="0"/>
              </a:rPr>
              <a:t> with the EMPLOYEE </a:t>
            </a:r>
            <a:r>
              <a:rPr lang="en-US" sz="2800" dirty="0" err="1">
                <a:latin typeface="Times New Roman" pitchFamily="18" charset="0"/>
              </a:rPr>
              <a:t>tuple</a:t>
            </a:r>
            <a:r>
              <a:rPr lang="en-US" sz="2800" dirty="0">
                <a:latin typeface="Times New Roman" pitchFamily="18" charset="0"/>
              </a:rPr>
              <a:t> whose SSN value matches the MGRSSN value in the department </a:t>
            </a:r>
            <a:r>
              <a:rPr lang="en-US" sz="2800" dirty="0" err="1">
                <a:latin typeface="Times New Roman" pitchFamily="18" charset="0"/>
              </a:rPr>
              <a:t>tuple</a:t>
            </a:r>
            <a:r>
              <a:rPr lang="en-US" sz="2800" dirty="0">
                <a:latin typeface="Times New Roman" pitchFamily="18" charset="0"/>
              </a:rPr>
              <a:t>. We do this by using the join   </a:t>
            </a:r>
            <a:r>
              <a:rPr lang="en-US" sz="2800" dirty="0" smtClean="0">
                <a:solidFill>
                  <a:srgbClr val="FF0000"/>
                </a:solidFill>
                <a:latin typeface="Times New Roman" pitchFamily="18" charset="0"/>
              </a:rPr>
              <a:t>      </a:t>
            </a:r>
            <a:r>
              <a:rPr lang="en-US" sz="2800" dirty="0" smtClean="0">
                <a:latin typeface="Times New Roman" pitchFamily="18" charset="0"/>
              </a:rPr>
              <a:t>  </a:t>
            </a:r>
            <a:r>
              <a:rPr lang="en-US" sz="2800" dirty="0">
                <a:latin typeface="Times New Roman" pitchFamily="18" charset="0"/>
              </a:rPr>
              <a:t>operation.</a:t>
            </a:r>
          </a:p>
          <a:p>
            <a:pPr>
              <a:buFont typeface="Wingdings" pitchFamily="2" charset="2"/>
              <a:buNone/>
            </a:pPr>
            <a:r>
              <a:rPr lang="en-US" sz="4000" dirty="0">
                <a:latin typeface="Times New Roman" pitchFamily="18" charset="0"/>
              </a:rPr>
              <a:t>	</a:t>
            </a:r>
            <a:r>
              <a:rPr lang="en-US" sz="2400" b="1" dirty="0">
                <a:latin typeface="Times New Roman" pitchFamily="18" charset="0"/>
              </a:rPr>
              <a:t>DEPT_MGR </a:t>
            </a:r>
            <a:r>
              <a:rPr lang="en-US" sz="2400" b="1" dirty="0">
                <a:latin typeface="Times New Roman" pitchFamily="18" charset="0"/>
                <a:sym typeface="Symbol" pitchFamily="18" charset="2"/>
              </a:rPr>
              <a:t></a:t>
            </a:r>
            <a:r>
              <a:rPr lang="en-US" sz="2400" b="1" dirty="0">
                <a:latin typeface="Times New Roman" pitchFamily="18" charset="0"/>
              </a:rPr>
              <a:t> </a:t>
            </a:r>
            <a:r>
              <a:rPr lang="en-US" sz="2400" b="1" dirty="0" smtClean="0">
                <a:latin typeface="Times New Roman" pitchFamily="18" charset="0"/>
              </a:rPr>
              <a:t>DEPARTMENT   </a:t>
            </a:r>
            <a:r>
              <a:rPr lang="en-US" sz="2400" b="1" baseline="-40000" dirty="0">
                <a:latin typeface="Times New Roman" pitchFamily="18" charset="0"/>
              </a:rPr>
              <a:t>MGRSSN=SSN</a:t>
            </a:r>
            <a:r>
              <a:rPr lang="en-US" sz="2400" b="1" baseline="-25000" dirty="0">
                <a:latin typeface="Times New Roman" pitchFamily="18" charset="0"/>
              </a:rPr>
              <a:t> </a:t>
            </a:r>
            <a:r>
              <a:rPr lang="en-US" sz="2400" b="1" dirty="0">
                <a:latin typeface="Times New Roman" pitchFamily="18" charset="0"/>
              </a:rPr>
              <a:t>EMPLOYEE</a:t>
            </a:r>
          </a:p>
          <a:p>
            <a:pPr>
              <a:buFont typeface="Wingdings" pitchFamily="2" charset="2"/>
              <a:buNone/>
            </a:pPr>
            <a:r>
              <a:rPr lang="en-US" sz="2800" dirty="0"/>
              <a:t>RESULT ← </a:t>
            </a:r>
            <a:r>
              <a:rPr lang="el-GR" sz="2800" dirty="0"/>
              <a:t>π</a:t>
            </a:r>
            <a:r>
              <a:rPr lang="en-US" sz="2800" dirty="0" err="1"/>
              <a:t>Dname</a:t>
            </a:r>
            <a:r>
              <a:rPr lang="en-US" sz="2800" dirty="0"/>
              <a:t>, </a:t>
            </a:r>
            <a:r>
              <a:rPr lang="en-US" sz="2800" dirty="0" err="1"/>
              <a:t>Lname</a:t>
            </a:r>
            <a:r>
              <a:rPr lang="en-US" sz="2800" dirty="0"/>
              <a:t>, </a:t>
            </a:r>
            <a:r>
              <a:rPr lang="en-US" sz="2800" dirty="0" err="1"/>
              <a:t>Fname</a:t>
            </a:r>
            <a:r>
              <a:rPr lang="en-US" sz="2800" dirty="0"/>
              <a:t>(DEPT_MGR)</a:t>
            </a:r>
            <a:endParaRPr lang="en-US" sz="2800" dirty="0">
              <a:solidFill>
                <a:srgbClr val="FF0066"/>
              </a:solidFill>
              <a:latin typeface="Times New Roman" pitchFamily="18" charset="0"/>
            </a:endParaRPr>
          </a:p>
          <a:p>
            <a:endParaRPr lang="en-US" sz="3600" dirty="0"/>
          </a:p>
        </p:txBody>
      </p:sp>
      <p:grpSp>
        <p:nvGrpSpPr>
          <p:cNvPr id="2" name="Group 1028"/>
          <p:cNvGrpSpPr>
            <a:grpSpLocks/>
          </p:cNvGrpSpPr>
          <p:nvPr/>
        </p:nvGrpSpPr>
        <p:grpSpPr bwMode="auto">
          <a:xfrm>
            <a:off x="3430547" y="3627438"/>
            <a:ext cx="487362" cy="563562"/>
            <a:chOff x="381" y="2904"/>
            <a:chExt cx="154" cy="110"/>
          </a:xfrm>
        </p:grpSpPr>
        <p:sp>
          <p:nvSpPr>
            <p:cNvPr id="234501" name="Line 1029"/>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2" name="Line 1030"/>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3" name="Line 1031"/>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4" name="Line 1032"/>
            <p:cNvSpPr>
              <a:spLocks noChangeShapeType="1"/>
            </p:cNvSpPr>
            <p:nvPr/>
          </p:nvSpPr>
          <p:spPr bwMode="auto">
            <a:xfrm flipH="1">
              <a:off x="381"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dirty="0"/>
            </a:p>
          </p:txBody>
        </p:sp>
      </p:grpSp>
      <p:grpSp>
        <p:nvGrpSpPr>
          <p:cNvPr id="3" name="Group 1033"/>
          <p:cNvGrpSpPr>
            <a:grpSpLocks/>
          </p:cNvGrpSpPr>
          <p:nvPr/>
        </p:nvGrpSpPr>
        <p:grpSpPr bwMode="auto">
          <a:xfrm>
            <a:off x="5610225" y="4084638"/>
            <a:ext cx="441325" cy="347662"/>
            <a:chOff x="377" y="2904"/>
            <a:chExt cx="154" cy="110"/>
          </a:xfrm>
        </p:grpSpPr>
        <p:sp>
          <p:nvSpPr>
            <p:cNvPr id="234506" name="Line 1034"/>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7" name="Line 1035"/>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8" name="Line 1036"/>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4509" name="Line 1037"/>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pic>
        <p:nvPicPr>
          <p:cNvPr id="234510" name="Picture 1038" descr="C:\My Documents\Georgia Tech\Slides and Notes\2003\Join6-6.jpg"/>
          <p:cNvPicPr>
            <a:picLocks noChangeAspect="1" noChangeArrowheads="1"/>
          </p:cNvPicPr>
          <p:nvPr/>
        </p:nvPicPr>
        <p:blipFill>
          <a:blip r:embed="rId2"/>
          <a:srcRect/>
          <a:stretch>
            <a:fillRect/>
          </a:stretch>
        </p:blipFill>
        <p:spPr bwMode="auto">
          <a:xfrm>
            <a:off x="903288" y="5130800"/>
            <a:ext cx="7173912" cy="1422400"/>
          </a:xfrm>
          <a:prstGeom prst="rect">
            <a:avLst/>
          </a:prstGeom>
          <a:noFill/>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ABA43AA0-D8BC-4582-8F76-BB05594FA8BA}" type="slidenum">
              <a:rPr lang="en-US"/>
              <a:pPr/>
              <a:t>136</a:t>
            </a:fld>
            <a:endParaRPr lang="en-US"/>
          </a:p>
        </p:txBody>
      </p:sp>
      <p:sp>
        <p:nvSpPr>
          <p:cNvPr id="210946" name="Rectangle 2"/>
          <p:cNvSpPr>
            <a:spLocks noGrp="1" noChangeArrowheads="1"/>
          </p:cNvSpPr>
          <p:nvPr>
            <p:ph type="title"/>
          </p:nvPr>
        </p:nvSpPr>
        <p:spPr>
          <a:xfrm>
            <a:off x="250825" y="303213"/>
            <a:ext cx="8534400" cy="842962"/>
          </a:xfrm>
        </p:spPr>
        <p:txBody>
          <a:bodyPr/>
          <a:lstStyle/>
          <a:p>
            <a:r>
              <a:rPr lang="en-US" sz="3200"/>
              <a:t>Binary Relational Operations (cont.)</a:t>
            </a:r>
          </a:p>
        </p:txBody>
      </p:sp>
      <p:sp>
        <p:nvSpPr>
          <p:cNvPr id="210947" name="Rectangle 3"/>
          <p:cNvSpPr>
            <a:spLocks noGrp="1" noChangeArrowheads="1"/>
          </p:cNvSpPr>
          <p:nvPr>
            <p:ph type="body" idx="1"/>
          </p:nvPr>
        </p:nvSpPr>
        <p:spPr>
          <a:xfrm>
            <a:off x="406400" y="1143000"/>
            <a:ext cx="8547100" cy="5245100"/>
          </a:xfrm>
        </p:spPr>
        <p:txBody>
          <a:bodyPr>
            <a:normAutofit/>
          </a:bodyPr>
          <a:lstStyle/>
          <a:p>
            <a:pPr>
              <a:lnSpc>
                <a:spcPct val="80000"/>
              </a:lnSpc>
            </a:pPr>
            <a:r>
              <a:rPr lang="en-US" sz="2000" b="1" dirty="0">
                <a:latin typeface="Times New Roman" pitchFamily="18" charset="0"/>
              </a:rPr>
              <a:t>EQUIJOIN </a:t>
            </a:r>
            <a:r>
              <a:rPr lang="en-US" sz="2000" b="1" dirty="0" smtClean="0">
                <a:latin typeface="Times New Roman" pitchFamily="18" charset="0"/>
              </a:rPr>
              <a:t>Operation(=)</a:t>
            </a:r>
            <a:endParaRPr lang="en-US" sz="2000" b="1" dirty="0">
              <a:latin typeface="Times New Roman" pitchFamily="18" charset="0"/>
            </a:endParaRPr>
          </a:p>
          <a:p>
            <a:pPr>
              <a:lnSpc>
                <a:spcPct val="80000"/>
              </a:lnSpc>
              <a:buFont typeface="Wingdings" pitchFamily="2" charset="2"/>
              <a:buNone/>
            </a:pPr>
            <a:endParaRPr lang="en-US" sz="700" b="1" dirty="0">
              <a:latin typeface="Times New Roman" pitchFamily="18" charset="0"/>
            </a:endParaRPr>
          </a:p>
          <a:p>
            <a:pPr>
              <a:lnSpc>
                <a:spcPct val="80000"/>
              </a:lnSpc>
              <a:buFont typeface="Wingdings" pitchFamily="2" charset="2"/>
              <a:buNone/>
            </a:pPr>
            <a:r>
              <a:rPr lang="en-US" sz="1000" dirty="0">
                <a:latin typeface="Times New Roman" pitchFamily="18" charset="0"/>
              </a:rPr>
              <a:t>	</a:t>
            </a:r>
            <a:r>
              <a:rPr lang="en-US" sz="2800" dirty="0">
                <a:latin typeface="Times New Roman" pitchFamily="18" charset="0"/>
              </a:rPr>
              <a:t>The most common use of join involves join conditions with equality comparisons only. Such a join, where the only comparison operator used is =, is called an EQUIJOIN. In the result of an EQUIJOIN we always have one or more pairs of attributes (whose names need not be  identical) that have </a:t>
            </a:r>
            <a:r>
              <a:rPr lang="en-US" sz="2800" i="1" dirty="0">
                <a:latin typeface="Times New Roman" pitchFamily="18" charset="0"/>
              </a:rPr>
              <a:t>identical values</a:t>
            </a:r>
            <a:r>
              <a:rPr lang="en-US" sz="2800" dirty="0">
                <a:latin typeface="Times New Roman" pitchFamily="18" charset="0"/>
              </a:rPr>
              <a:t> in every </a:t>
            </a:r>
            <a:r>
              <a:rPr lang="en-US" sz="2800" dirty="0" err="1">
                <a:latin typeface="Times New Roman" pitchFamily="18" charset="0"/>
              </a:rPr>
              <a:t>tuple</a:t>
            </a:r>
            <a:r>
              <a:rPr lang="en-US" sz="2800" dirty="0">
                <a:latin typeface="Times New Roman" pitchFamily="18" charset="0"/>
              </a:rPr>
              <a:t>. </a:t>
            </a:r>
          </a:p>
          <a:p>
            <a:pPr>
              <a:lnSpc>
                <a:spcPct val="80000"/>
              </a:lnSpc>
              <a:buFont typeface="Wingdings" pitchFamily="2" charset="2"/>
              <a:buNone/>
            </a:pPr>
            <a:r>
              <a:rPr lang="en-US" sz="2800" dirty="0">
                <a:latin typeface="Times New Roman" pitchFamily="18" charset="0"/>
              </a:rPr>
              <a:t>	The JOIN seen in the previous example was EQUIJOIN.</a:t>
            </a:r>
          </a:p>
          <a:p>
            <a:pPr>
              <a:lnSpc>
                <a:spcPct val="80000"/>
              </a:lnSpc>
              <a:buFont typeface="Wingdings" pitchFamily="2" charset="2"/>
              <a:buNone/>
            </a:pPr>
            <a:endParaRPr lang="en-US" sz="2800" dirty="0">
              <a:latin typeface="Times New Roman" pitchFamily="18" charset="0"/>
            </a:endParaRPr>
          </a:p>
          <a:p>
            <a:pPr>
              <a:lnSpc>
                <a:spcPct val="80000"/>
              </a:lnSpc>
              <a:buFont typeface="Wingdings" pitchFamily="2" charset="2"/>
              <a:buNone/>
            </a:pPr>
            <a:endParaRPr lang="en-US" sz="2800" b="1" dirty="0">
              <a:latin typeface="Times New Roman" pitchFamily="18" charset="0"/>
            </a:endParaRPr>
          </a:p>
          <a:p>
            <a:pPr>
              <a:lnSpc>
                <a:spcPct val="80000"/>
              </a:lnSpc>
              <a:buFont typeface="Wingdings" pitchFamily="2" charset="2"/>
              <a:buNone/>
            </a:pPr>
            <a:r>
              <a:rPr lang="en-US" sz="1400" dirty="0">
                <a:latin typeface="Times New Roman" pitchFamily="18" charset="0"/>
              </a:rPr>
              <a:t>	</a:t>
            </a:r>
            <a:endParaRPr lang="en-US" sz="1400" dirty="0">
              <a:solidFill>
                <a:srgbClr val="FF0066"/>
              </a:solidFill>
              <a:latin typeface="Times New Roman" pitchFamily="18" charset="0"/>
            </a:endParaRPr>
          </a:p>
          <a:p>
            <a:pPr>
              <a:lnSpc>
                <a:spcPct val="80000"/>
              </a:lnSpc>
              <a:buFont typeface="Wingdings" pitchFamily="2" charset="2"/>
              <a:buNone/>
            </a:pPr>
            <a:r>
              <a:rPr lang="en-US" sz="1000" dirty="0">
                <a:solidFill>
                  <a:srgbClr val="FF0066"/>
                </a:solidFill>
                <a:latin typeface="Times New Roman" pitchFamily="18" charset="0"/>
              </a:rPr>
              <a:t>	                    	</a:t>
            </a: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a:p>
            <a:pPr>
              <a:lnSpc>
                <a:spcPct val="80000"/>
              </a:lnSpc>
              <a:buFont typeface="Wingdings" pitchFamily="2" charset="2"/>
              <a:buNone/>
            </a:pPr>
            <a:endParaRPr lang="en-US" sz="700" dirty="0">
              <a:solidFill>
                <a:srgbClr val="FF0066"/>
              </a:solidFill>
              <a:latin typeface="Times New Roman" pitchFamily="18"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nSpc>
                <a:spcPct val="80000"/>
              </a:lnSpc>
            </a:pPr>
            <a:r>
              <a:rPr lang="en-US" b="1" dirty="0" smtClean="0">
                <a:latin typeface="Times New Roman" pitchFamily="18" charset="0"/>
              </a:rPr>
              <a:t>NATURAL JOIN Operation(*)</a:t>
            </a:r>
          </a:p>
          <a:p>
            <a:pPr>
              <a:lnSpc>
                <a:spcPct val="80000"/>
              </a:lnSpc>
              <a:buNone/>
            </a:pPr>
            <a:endParaRPr lang="en-US" b="1" dirty="0" smtClean="0">
              <a:latin typeface="Times New Roman" pitchFamily="18" charset="0"/>
            </a:endParaRPr>
          </a:p>
          <a:p>
            <a:pPr>
              <a:lnSpc>
                <a:spcPct val="80000"/>
              </a:lnSpc>
              <a:buFont typeface="Wingdings" pitchFamily="2" charset="2"/>
              <a:buNone/>
            </a:pPr>
            <a:r>
              <a:rPr lang="en-US" dirty="0" smtClean="0">
                <a:latin typeface="Times New Roman" pitchFamily="18" charset="0"/>
              </a:rPr>
              <a:t>	Because one of each pair of attributes with identical values is superfluous, a new operation called natural join was created to get rid of the second  attribute in an EQUIJOIN condition.</a:t>
            </a:r>
          </a:p>
          <a:p>
            <a:pPr>
              <a:lnSpc>
                <a:spcPct val="80000"/>
              </a:lnSpc>
              <a:buFont typeface="Wingdings" pitchFamily="2" charset="2"/>
              <a:buNone/>
            </a:pPr>
            <a:endParaRPr lang="en-US" dirty="0" smtClean="0">
              <a:latin typeface="Times New Roman" pitchFamily="18" charset="0"/>
            </a:endParaRPr>
          </a:p>
          <a:p>
            <a:pPr>
              <a:lnSpc>
                <a:spcPct val="80000"/>
              </a:lnSpc>
              <a:buFont typeface="Wingdings" pitchFamily="2" charset="2"/>
              <a:buNone/>
            </a:pPr>
            <a:r>
              <a:rPr lang="en-US" dirty="0" smtClean="0">
                <a:latin typeface="Times New Roman" pitchFamily="18" charset="0"/>
              </a:rPr>
              <a:t>	The standard definition of natural join requires that the two join attributes, or each pair of corresponding join attributes, have the </a:t>
            </a:r>
            <a:r>
              <a:rPr lang="en-US" b="1" dirty="0" smtClean="0">
                <a:latin typeface="Times New Roman" pitchFamily="18" charset="0"/>
              </a:rPr>
              <a:t>same name</a:t>
            </a:r>
            <a:r>
              <a:rPr lang="en-US" dirty="0" smtClean="0">
                <a:latin typeface="Times New Roman" pitchFamily="18" charset="0"/>
              </a:rPr>
              <a:t> in both relations. If this is not the case, a renaming operation is applied first.</a:t>
            </a:r>
          </a:p>
          <a:p>
            <a:r>
              <a:rPr lang="en-US" dirty="0" smtClean="0">
                <a:latin typeface="Times New Roman" pitchFamily="18" charset="0"/>
              </a:rPr>
              <a:t> </a:t>
            </a:r>
            <a:r>
              <a:rPr lang="en-US" dirty="0" err="1" smtClean="0">
                <a:latin typeface="Times New Roman" pitchFamily="18" charset="0"/>
              </a:rPr>
              <a:t>ex:</a:t>
            </a:r>
            <a:r>
              <a:rPr lang="en-US" dirty="0" err="1"/>
              <a:t>combine</a:t>
            </a:r>
            <a:r>
              <a:rPr lang="en-US" dirty="0"/>
              <a:t> each PROJECT </a:t>
            </a:r>
            <a:r>
              <a:rPr lang="en-US" dirty="0" err="1"/>
              <a:t>tuple</a:t>
            </a:r>
            <a:r>
              <a:rPr lang="en-US" dirty="0"/>
              <a:t> with the DEPARTMENT </a:t>
            </a:r>
            <a:r>
              <a:rPr lang="en-US" dirty="0" err="1"/>
              <a:t>tuple</a:t>
            </a:r>
            <a:r>
              <a:rPr lang="en-US" dirty="0"/>
              <a:t> </a:t>
            </a:r>
            <a:r>
              <a:rPr lang="en-US" dirty="0" smtClean="0"/>
              <a:t>that controls </a:t>
            </a:r>
            <a:r>
              <a:rPr lang="en-US" dirty="0"/>
              <a:t>the project.</a:t>
            </a:r>
            <a:endParaRPr lang="en-US" dirty="0" smtClean="0">
              <a:latin typeface="Times New Roman" pitchFamily="18" charset="0"/>
            </a:endParaRPr>
          </a:p>
          <a:p>
            <a:pPr>
              <a:lnSpc>
                <a:spcPct val="80000"/>
              </a:lnSpc>
              <a:buFont typeface="Wingdings" pitchFamily="2" charset="2"/>
              <a:buNone/>
            </a:pPr>
            <a:r>
              <a:rPr lang="en-US" sz="2800" b="1" dirty="0" smtClean="0"/>
              <a:t>PROJ_DEPT ← PROJECT * </a:t>
            </a:r>
            <a:r>
              <a:rPr lang="el-GR" sz="2800" b="1" dirty="0" smtClean="0"/>
              <a:t>ρ(</a:t>
            </a:r>
            <a:r>
              <a:rPr lang="en-US" sz="2800" b="1" dirty="0" err="1" smtClean="0"/>
              <a:t>Dname</a:t>
            </a:r>
            <a:r>
              <a:rPr lang="en-US" sz="2800" b="1" dirty="0" smtClean="0"/>
              <a:t>, </a:t>
            </a:r>
            <a:r>
              <a:rPr lang="en-US" sz="2800" b="1" dirty="0" err="1" smtClean="0"/>
              <a:t>Dnum</a:t>
            </a:r>
            <a:r>
              <a:rPr lang="en-US" sz="2800" b="1" dirty="0" smtClean="0"/>
              <a:t>, </a:t>
            </a:r>
            <a:r>
              <a:rPr lang="en-US" sz="2800" b="1" dirty="0" err="1" smtClean="0"/>
              <a:t>Mgr_ssn</a:t>
            </a:r>
            <a:r>
              <a:rPr lang="en-US" sz="2800" b="1" dirty="0" smtClean="0"/>
              <a:t>, </a:t>
            </a:r>
            <a:r>
              <a:rPr lang="en-US" sz="2800" b="1" dirty="0" err="1" smtClean="0"/>
              <a:t>Mgr_start_date</a:t>
            </a:r>
            <a:r>
              <a:rPr lang="en-US" sz="2800" b="1" dirty="0" smtClean="0"/>
              <a:t>)(DEPARTMENT)</a:t>
            </a:r>
          </a:p>
          <a:p>
            <a:pPr>
              <a:lnSpc>
                <a:spcPct val="80000"/>
              </a:lnSpc>
              <a:buFont typeface="Wingdings" pitchFamily="2" charset="2"/>
              <a:buNone/>
            </a:pPr>
            <a:r>
              <a:rPr lang="en-US" sz="1600" dirty="0" smtClean="0">
                <a:latin typeface="Times New Roman" pitchFamily="18" charset="0"/>
              </a:rPr>
              <a:t>				</a:t>
            </a:r>
            <a:r>
              <a:rPr lang="en-US" sz="1600" b="1" dirty="0" smtClean="0">
                <a:latin typeface="Times New Roman" pitchFamily="18" charset="0"/>
              </a:rPr>
              <a:t>or</a:t>
            </a:r>
          </a:p>
          <a:p>
            <a:pPr>
              <a:lnSpc>
                <a:spcPct val="80000"/>
              </a:lnSpc>
              <a:buFont typeface="Wingdings" pitchFamily="2" charset="2"/>
              <a:buNone/>
            </a:pPr>
            <a:r>
              <a:rPr lang="en-US" sz="1600" dirty="0" smtClean="0">
                <a:latin typeface="Times New Roman" pitchFamily="18" charset="0"/>
              </a:rPr>
              <a:t>	</a:t>
            </a:r>
            <a:endParaRPr lang="en-US" sz="1600" dirty="0" smtClean="0">
              <a:solidFill>
                <a:srgbClr val="FF0066"/>
              </a:solidFill>
              <a:latin typeface="Times New Roman" pitchFamily="18" charset="0"/>
            </a:endParaRPr>
          </a:p>
          <a:p>
            <a:r>
              <a:rPr lang="en-US" sz="2600" dirty="0" smtClean="0"/>
              <a:t>DEPT←</a:t>
            </a:r>
            <a:r>
              <a:rPr lang="el-GR" sz="2600" dirty="0" smtClean="0"/>
              <a:t>ρ(</a:t>
            </a:r>
            <a:r>
              <a:rPr lang="en-US" sz="2600" dirty="0" err="1" smtClean="0"/>
              <a:t>Dname,Dnum,Mgr_ssn,Mgr_start_date</a:t>
            </a:r>
            <a:r>
              <a:rPr lang="en-US" sz="2600" dirty="0"/>
              <a:t>)(</a:t>
            </a:r>
            <a:r>
              <a:rPr lang="en-US" sz="2600" dirty="0" smtClean="0"/>
              <a:t>DEPARTMENT</a:t>
            </a:r>
            <a:r>
              <a:rPr lang="en-US" sz="2600" dirty="0"/>
              <a:t>)</a:t>
            </a:r>
          </a:p>
          <a:p>
            <a:pPr>
              <a:buNone/>
            </a:pPr>
            <a:r>
              <a:rPr lang="en-US" dirty="0" smtClean="0"/>
              <a:t>      PROJ_DEPT </a:t>
            </a:r>
            <a:r>
              <a:rPr lang="en-US" dirty="0"/>
              <a:t>← PROJECT * </a:t>
            </a:r>
            <a:r>
              <a:rPr lang="en-US" dirty="0" smtClean="0"/>
              <a:t>DEPT</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DE240964-94DC-4C57-9E97-44CF8B4B8084}" type="slidenum">
              <a:rPr lang="en-US"/>
              <a:pPr/>
              <a:t>138</a:t>
            </a:fld>
            <a:endParaRPr lang="en-US"/>
          </a:p>
        </p:txBody>
      </p:sp>
      <p:sp>
        <p:nvSpPr>
          <p:cNvPr id="235522" name="Rectangle 2"/>
          <p:cNvSpPr>
            <a:spLocks noGrp="1" noChangeArrowheads="1"/>
          </p:cNvSpPr>
          <p:nvPr>
            <p:ph type="title"/>
          </p:nvPr>
        </p:nvSpPr>
        <p:spPr>
          <a:xfrm>
            <a:off x="685800" y="266700"/>
            <a:ext cx="7772400" cy="1079500"/>
          </a:xfrm>
        </p:spPr>
        <p:txBody>
          <a:bodyPr/>
          <a:lstStyle/>
          <a:p>
            <a:r>
              <a:rPr lang="en-US" sz="3200"/>
              <a:t>Binary Relational Operations (cont.)</a:t>
            </a:r>
          </a:p>
        </p:txBody>
      </p:sp>
      <p:sp>
        <p:nvSpPr>
          <p:cNvPr id="235523" name="Rectangle 3"/>
          <p:cNvSpPr>
            <a:spLocks noGrp="1" noChangeArrowheads="1"/>
          </p:cNvSpPr>
          <p:nvPr>
            <p:ph type="body" idx="1"/>
          </p:nvPr>
        </p:nvSpPr>
        <p:spPr>
          <a:xfrm>
            <a:off x="292100" y="1346200"/>
            <a:ext cx="8851900" cy="5003800"/>
          </a:xfrm>
        </p:spPr>
        <p:txBody>
          <a:bodyPr/>
          <a:lstStyle/>
          <a:p>
            <a:pPr>
              <a:buFont typeface="Wingdings" pitchFamily="2" charset="2"/>
              <a:buNone/>
            </a:pPr>
            <a:r>
              <a:rPr lang="en-US" sz="2400" b="1" dirty="0">
                <a:latin typeface="Times New Roman" pitchFamily="18" charset="0"/>
              </a:rPr>
              <a:t>	</a:t>
            </a:r>
            <a:endParaRPr lang="en-US" dirty="0"/>
          </a:p>
        </p:txBody>
      </p:sp>
      <p:pic>
        <p:nvPicPr>
          <p:cNvPr id="8194" name="Picture 2"/>
          <p:cNvPicPr>
            <a:picLocks noChangeAspect="1" noChangeArrowheads="1"/>
          </p:cNvPicPr>
          <p:nvPr/>
        </p:nvPicPr>
        <p:blipFill>
          <a:blip r:embed="rId2"/>
          <a:srcRect/>
          <a:stretch>
            <a:fillRect/>
          </a:stretch>
        </p:blipFill>
        <p:spPr bwMode="auto">
          <a:xfrm>
            <a:off x="228600" y="1223963"/>
            <a:ext cx="8458200"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Chapter 6-</a:t>
            </a:r>
            <a:fld id="{359292FC-EFA8-4B9D-992D-216450C9C1D1}" type="slidenum">
              <a:rPr lang="en-US"/>
              <a:pPr/>
              <a:t>139</a:t>
            </a:fld>
            <a:endParaRPr lang="en-US"/>
          </a:p>
        </p:txBody>
      </p:sp>
      <p:sp>
        <p:nvSpPr>
          <p:cNvPr id="237570" name="Rectangle 1026"/>
          <p:cNvSpPr>
            <a:spLocks noGrp="1" noChangeArrowheads="1"/>
          </p:cNvSpPr>
          <p:nvPr>
            <p:ph type="title"/>
          </p:nvPr>
        </p:nvSpPr>
        <p:spPr>
          <a:xfrm>
            <a:off x="250825" y="303213"/>
            <a:ext cx="8534400" cy="649287"/>
          </a:xfrm>
        </p:spPr>
        <p:txBody>
          <a:bodyPr/>
          <a:lstStyle/>
          <a:p>
            <a:r>
              <a:rPr lang="en-US" sz="3200"/>
              <a:t>Complete Set of Relational Operations</a:t>
            </a:r>
          </a:p>
        </p:txBody>
      </p:sp>
      <p:sp>
        <p:nvSpPr>
          <p:cNvPr id="237571" name="Rectangle 1027"/>
          <p:cNvSpPr>
            <a:spLocks noGrp="1" noChangeArrowheads="1"/>
          </p:cNvSpPr>
          <p:nvPr>
            <p:ph type="body" idx="1"/>
          </p:nvPr>
        </p:nvSpPr>
        <p:spPr>
          <a:xfrm>
            <a:off x="406400" y="1460500"/>
            <a:ext cx="8378825" cy="4775200"/>
          </a:xfrm>
        </p:spPr>
        <p:txBody>
          <a:bodyPr/>
          <a:lstStyle/>
          <a:p>
            <a:pPr>
              <a:lnSpc>
                <a:spcPct val="90000"/>
              </a:lnSpc>
            </a:pPr>
            <a:r>
              <a:rPr lang="en-US">
                <a:latin typeface="Times New Roman" pitchFamily="18" charset="0"/>
              </a:rPr>
              <a:t>The set of operations including </a:t>
            </a:r>
            <a:r>
              <a:rPr lang="en-US" b="1">
                <a:latin typeface="Times New Roman" pitchFamily="18" charset="0"/>
              </a:rPr>
              <a:t>select </a:t>
            </a:r>
            <a:r>
              <a:rPr lang="en-US" b="1">
                <a:latin typeface="Symbol" pitchFamily="18" charset="2"/>
              </a:rPr>
              <a:t></a:t>
            </a:r>
            <a:r>
              <a:rPr lang="en-US" b="1">
                <a:latin typeface="Times New Roman" pitchFamily="18" charset="0"/>
              </a:rPr>
              <a:t>, project </a:t>
            </a:r>
            <a:r>
              <a:rPr lang="en-US" b="1">
                <a:latin typeface="Symbol" pitchFamily="18" charset="2"/>
              </a:rPr>
              <a:t></a:t>
            </a:r>
            <a:r>
              <a:rPr lang="en-US" b="1">
                <a:latin typeface="Times New Roman" pitchFamily="18" charset="0"/>
              </a:rPr>
              <a:t> , union </a:t>
            </a:r>
            <a:r>
              <a:rPr lang="en-US" b="1">
                <a:latin typeface="Symbol" pitchFamily="18" charset="2"/>
              </a:rPr>
              <a:t></a:t>
            </a:r>
            <a:r>
              <a:rPr lang="en-US" b="1">
                <a:latin typeface="Times New Roman" pitchFamily="18" charset="0"/>
              </a:rPr>
              <a:t>, set difference - , and cartesian product X</a:t>
            </a:r>
            <a:r>
              <a:rPr lang="en-US">
                <a:latin typeface="Times New Roman" pitchFamily="18" charset="0"/>
              </a:rPr>
              <a:t> is called a complete set because any other relational algebra expression can be expressed by a combination of these five operations.</a:t>
            </a:r>
          </a:p>
          <a:p>
            <a:pPr lvl="1">
              <a:lnSpc>
                <a:spcPct val="90000"/>
              </a:lnSpc>
            </a:pPr>
            <a:endParaRPr lang="en-US" sz="1600"/>
          </a:p>
          <a:p>
            <a:pPr>
              <a:lnSpc>
                <a:spcPct val="90000"/>
              </a:lnSpc>
            </a:pPr>
            <a:r>
              <a:rPr lang="en-US">
                <a:latin typeface="Times New Roman" pitchFamily="18" charset="0"/>
              </a:rPr>
              <a:t>For example:</a:t>
            </a:r>
            <a:r>
              <a:rPr lang="en-US" sz="1800"/>
              <a:t> </a:t>
            </a:r>
          </a:p>
          <a:p>
            <a:pPr>
              <a:lnSpc>
                <a:spcPct val="90000"/>
              </a:lnSpc>
              <a:buFont typeface="Wingdings" pitchFamily="2" charset="2"/>
              <a:buNone/>
            </a:pPr>
            <a:r>
              <a:rPr lang="en-US" b="1">
                <a:latin typeface="Times New Roman" pitchFamily="18" charset="0"/>
              </a:rPr>
              <a:t>	R </a:t>
            </a:r>
            <a:r>
              <a:rPr lang="en-US" b="1">
                <a:latin typeface="Symbol" pitchFamily="18" charset="2"/>
              </a:rPr>
              <a:t></a:t>
            </a:r>
            <a:r>
              <a:rPr lang="en-US" b="1">
                <a:latin typeface="Times New Roman" pitchFamily="18" charset="0"/>
              </a:rPr>
              <a:t> S = (R </a:t>
            </a:r>
            <a:r>
              <a:rPr lang="en-US" b="1">
                <a:latin typeface="Symbol" pitchFamily="18" charset="2"/>
              </a:rPr>
              <a:t></a:t>
            </a:r>
            <a:r>
              <a:rPr lang="en-US" b="1">
                <a:latin typeface="Times New Roman" pitchFamily="18" charset="0"/>
              </a:rPr>
              <a:t> S ) – ((R </a:t>
            </a:r>
            <a:r>
              <a:rPr lang="en-US" b="1">
                <a:latin typeface="Symbol" pitchFamily="18" charset="2"/>
              </a:rPr>
              <a:t>-</a:t>
            </a:r>
            <a:r>
              <a:rPr lang="en-US" b="1">
                <a:latin typeface="Times New Roman" pitchFamily="18" charset="0"/>
              </a:rPr>
              <a:t> S) </a:t>
            </a:r>
            <a:r>
              <a:rPr lang="en-US" b="1">
                <a:latin typeface="Symbol" pitchFamily="18" charset="2"/>
              </a:rPr>
              <a:t></a:t>
            </a:r>
            <a:r>
              <a:rPr lang="en-US" b="1">
                <a:latin typeface="Times New Roman" pitchFamily="18" charset="0"/>
              </a:rPr>
              <a:t> (S </a:t>
            </a:r>
            <a:r>
              <a:rPr lang="en-US" b="1">
                <a:latin typeface="Symbol" pitchFamily="18" charset="2"/>
              </a:rPr>
              <a:t>-</a:t>
            </a:r>
            <a:r>
              <a:rPr lang="en-US" b="1">
                <a:latin typeface="Times New Roman" pitchFamily="18" charset="0"/>
              </a:rPr>
              <a:t> R))</a:t>
            </a:r>
            <a:endParaRPr lang="en-US" sz="1800"/>
          </a:p>
          <a:p>
            <a:pPr>
              <a:lnSpc>
                <a:spcPct val="120000"/>
              </a:lnSpc>
              <a:buFont typeface="Wingdings" pitchFamily="2" charset="2"/>
              <a:buNone/>
            </a:pPr>
            <a:r>
              <a:rPr lang="en-US">
                <a:latin typeface="Times New Roman" pitchFamily="18" charset="0"/>
              </a:rPr>
              <a:t>	R     </a:t>
            </a:r>
            <a:r>
              <a:rPr lang="en-US" baseline="-25000">
                <a:latin typeface="Times New Roman" pitchFamily="18" charset="0"/>
              </a:rPr>
              <a:t>&lt;join condition&gt;</a:t>
            </a:r>
            <a:r>
              <a:rPr lang="en-US">
                <a:latin typeface="Times New Roman" pitchFamily="18" charset="0"/>
              </a:rPr>
              <a:t>S</a:t>
            </a:r>
            <a:r>
              <a:rPr lang="en-US"/>
              <a:t> = </a:t>
            </a:r>
            <a:r>
              <a:rPr lang="en-US" sz="1600">
                <a:latin typeface="Times New Roman" pitchFamily="18" charset="0"/>
              </a:rPr>
              <a:t>	 </a:t>
            </a:r>
            <a:r>
              <a:rPr lang="en-US" b="1">
                <a:latin typeface="Symbol" pitchFamily="18" charset="2"/>
              </a:rPr>
              <a:t> </a:t>
            </a:r>
            <a:r>
              <a:rPr lang="en-US" baseline="-25000">
                <a:latin typeface="Times New Roman" pitchFamily="18" charset="0"/>
              </a:rPr>
              <a:t>&lt;join condition&gt; </a:t>
            </a:r>
            <a:r>
              <a:rPr lang="en-US" b="1">
                <a:latin typeface="Times New Roman" pitchFamily="18" charset="0"/>
              </a:rPr>
              <a:t>(R X S)</a:t>
            </a:r>
          </a:p>
        </p:txBody>
      </p:sp>
      <p:grpSp>
        <p:nvGrpSpPr>
          <p:cNvPr id="2" name="Group 1028"/>
          <p:cNvGrpSpPr>
            <a:grpSpLocks/>
          </p:cNvGrpSpPr>
          <p:nvPr/>
        </p:nvGrpSpPr>
        <p:grpSpPr bwMode="auto">
          <a:xfrm>
            <a:off x="8566150" y="2522538"/>
            <a:ext cx="219075" cy="174625"/>
            <a:chOff x="377" y="2904"/>
            <a:chExt cx="154" cy="110"/>
          </a:xfrm>
        </p:grpSpPr>
        <p:sp>
          <p:nvSpPr>
            <p:cNvPr id="237573" name="Line 1029"/>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237574" name="Line 1030"/>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237575" name="Line 1031"/>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237576" name="Line 1032"/>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grpSp>
        <p:nvGrpSpPr>
          <p:cNvPr id="3" name="Group 1033"/>
          <p:cNvGrpSpPr>
            <a:grpSpLocks/>
          </p:cNvGrpSpPr>
          <p:nvPr/>
        </p:nvGrpSpPr>
        <p:grpSpPr bwMode="auto">
          <a:xfrm>
            <a:off x="1141413" y="5878513"/>
            <a:ext cx="487362" cy="446087"/>
            <a:chOff x="377" y="2904"/>
            <a:chExt cx="154" cy="110"/>
          </a:xfrm>
        </p:grpSpPr>
        <p:sp>
          <p:nvSpPr>
            <p:cNvPr id="237578" name="Line 1034"/>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7579" name="Line 1035"/>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7580" name="Line 1036"/>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37581" name="Line 1037"/>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lstStyle/>
          <a:p>
            <a:pPr>
              <a:buNone/>
            </a:pPr>
            <a:r>
              <a:rPr lang="en-US" dirty="0" smtClean="0"/>
              <a:t>3.</a:t>
            </a:r>
            <a:r>
              <a:rPr lang="en-US" b="1" dirty="0" smtClean="0"/>
              <a:t> Interpretation (Meaning) of a </a:t>
            </a:r>
            <a:r>
              <a:rPr lang="en-US" b="1" dirty="0" err="1" smtClean="0"/>
              <a:t>Relation:</a:t>
            </a:r>
            <a:r>
              <a:rPr lang="en-US" sz="2800" dirty="0" err="1" smtClean="0"/>
              <a:t>Each</a:t>
            </a:r>
            <a:r>
              <a:rPr lang="en-US" sz="2800" dirty="0" smtClean="0"/>
              <a:t> </a:t>
            </a:r>
            <a:r>
              <a:rPr lang="en-US" sz="2800" dirty="0" err="1" smtClean="0"/>
              <a:t>tuple</a:t>
            </a:r>
            <a:r>
              <a:rPr lang="en-US" sz="2800" dirty="0" smtClean="0"/>
              <a:t> in the relation can then be interpreted as a fact or a particular instance of the assertion.</a:t>
            </a:r>
          </a:p>
          <a:p>
            <a:pPr>
              <a:buNone/>
            </a:pPr>
            <a:r>
              <a:rPr lang="en-US" sz="2800" b="1" dirty="0" smtClean="0"/>
              <a:t> For example,</a:t>
            </a:r>
          </a:p>
          <a:p>
            <a:r>
              <a:rPr lang="en-US" sz="2800" dirty="0" smtClean="0"/>
              <a:t>the first </a:t>
            </a:r>
            <a:r>
              <a:rPr lang="en-US" sz="2800" dirty="0" err="1" smtClean="0"/>
              <a:t>tuple</a:t>
            </a:r>
            <a:r>
              <a:rPr lang="en-US" sz="2800" dirty="0" smtClean="0"/>
              <a:t> in Figure 3.1 asserts the fact that there is a STUDENT whose Name is Benjamin Bayer, </a:t>
            </a:r>
            <a:r>
              <a:rPr lang="en-US" sz="2800" dirty="0" err="1" smtClean="0"/>
              <a:t>Ssn</a:t>
            </a:r>
            <a:r>
              <a:rPr lang="en-US" sz="2800" dirty="0" smtClean="0"/>
              <a:t> is 305-61-2435, Age is 19, and so on</a:t>
            </a:r>
            <a:endParaRPr lang="en-US" sz="2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D80938DF-3DB4-4634-95D7-456B7622041A}" type="slidenum">
              <a:rPr lang="en-US"/>
              <a:pPr/>
              <a:t>140</a:t>
            </a:fld>
            <a:endParaRPr lang="en-US"/>
          </a:p>
        </p:txBody>
      </p:sp>
      <p:sp>
        <p:nvSpPr>
          <p:cNvPr id="211970" name="Rectangle 2"/>
          <p:cNvSpPr>
            <a:spLocks noGrp="1" noChangeArrowheads="1"/>
          </p:cNvSpPr>
          <p:nvPr>
            <p:ph type="title"/>
          </p:nvPr>
        </p:nvSpPr>
        <p:spPr>
          <a:xfrm>
            <a:off x="250825" y="303213"/>
            <a:ext cx="8534400" cy="842962"/>
          </a:xfrm>
        </p:spPr>
        <p:txBody>
          <a:bodyPr/>
          <a:lstStyle/>
          <a:p>
            <a:r>
              <a:rPr lang="en-US" sz="3200"/>
              <a:t>Binary Relational Operations (cont.)</a:t>
            </a:r>
          </a:p>
        </p:txBody>
      </p:sp>
      <p:sp>
        <p:nvSpPr>
          <p:cNvPr id="211971" name="Rectangle 3"/>
          <p:cNvSpPr>
            <a:spLocks noGrp="1" noChangeArrowheads="1"/>
          </p:cNvSpPr>
          <p:nvPr>
            <p:ph type="body" idx="1"/>
          </p:nvPr>
        </p:nvSpPr>
        <p:spPr>
          <a:xfrm>
            <a:off x="406400" y="1397000"/>
            <a:ext cx="8547100" cy="4991100"/>
          </a:xfrm>
        </p:spPr>
        <p:txBody>
          <a:bodyPr/>
          <a:lstStyle/>
          <a:p>
            <a:pPr marL="533400" indent="-533400"/>
            <a:r>
              <a:rPr lang="en-US" sz="2800" b="1">
                <a:latin typeface="Times New Roman" pitchFamily="18" charset="0"/>
              </a:rPr>
              <a:t>DIVISION Operation</a:t>
            </a:r>
          </a:p>
          <a:p>
            <a:pPr marL="914400" lvl="1" indent="-457200"/>
            <a:r>
              <a:rPr lang="en-US" sz="2400"/>
              <a:t>The division operation is applied to two relations </a:t>
            </a:r>
          </a:p>
          <a:p>
            <a:pPr marL="914400" lvl="1" indent="-457200">
              <a:buFontTx/>
              <a:buNone/>
            </a:pPr>
            <a:r>
              <a:rPr lang="en-US" sz="2400"/>
              <a:t>	R(Z) </a:t>
            </a:r>
            <a:r>
              <a:rPr lang="en-US" sz="2400">
                <a:latin typeface="Symbol" pitchFamily="18" charset="2"/>
              </a:rPr>
              <a:t></a:t>
            </a:r>
            <a:r>
              <a:rPr lang="en-US" sz="2400"/>
              <a:t> S(X), where X subset Z. Let Y = Z - X (and hence Z = X </a:t>
            </a:r>
            <a:r>
              <a:rPr lang="en-US" sz="2400" b="1">
                <a:latin typeface="Symbol" pitchFamily="18" charset="2"/>
              </a:rPr>
              <a:t></a:t>
            </a:r>
            <a:r>
              <a:rPr lang="en-US" sz="2400"/>
              <a:t> Y); that is, let Y be the set of attributes of R that are not attributes of S. </a:t>
            </a:r>
          </a:p>
          <a:p>
            <a:pPr marL="533400" indent="-533400">
              <a:buFont typeface="Wingdings" pitchFamily="2" charset="2"/>
              <a:buNone/>
            </a:pPr>
            <a:endParaRPr lang="en-US" sz="1000">
              <a:latin typeface="Times New Roman" pitchFamily="18" charset="0"/>
            </a:endParaRPr>
          </a:p>
          <a:p>
            <a:pPr marL="914400" lvl="1" indent="-457200"/>
            <a:r>
              <a:rPr lang="en-US" sz="2400"/>
              <a:t>The result of DIVISION is a relation T(Y) that includes a tuple t if tuples t</a:t>
            </a:r>
            <a:r>
              <a:rPr lang="en-US" sz="2400" baseline="-25000"/>
              <a:t>R</a:t>
            </a:r>
            <a:r>
              <a:rPr lang="en-US" sz="2400"/>
              <a:t> appear in R with t</a:t>
            </a:r>
            <a:r>
              <a:rPr lang="en-US" sz="2400" baseline="-25000"/>
              <a:t>R</a:t>
            </a:r>
            <a:r>
              <a:rPr lang="en-US" sz="2400"/>
              <a:t> [Y] = t, and with</a:t>
            </a:r>
          </a:p>
          <a:p>
            <a:pPr marL="914400" lvl="1" indent="-457200">
              <a:buFontTx/>
              <a:buNone/>
            </a:pPr>
            <a:r>
              <a:rPr lang="en-US" sz="2400"/>
              <a:t>	 t</a:t>
            </a:r>
            <a:r>
              <a:rPr lang="en-US" sz="2400" baseline="-25000"/>
              <a:t>R</a:t>
            </a:r>
            <a:r>
              <a:rPr lang="en-US" sz="2400"/>
              <a:t> [X] = t</a:t>
            </a:r>
            <a:r>
              <a:rPr lang="en-US" sz="2400" baseline="-25000"/>
              <a:t>s</a:t>
            </a:r>
            <a:r>
              <a:rPr lang="en-US" sz="2400"/>
              <a:t> </a:t>
            </a:r>
            <a:r>
              <a:rPr lang="en-US" sz="2400" i="1"/>
              <a:t>for every tuple</a:t>
            </a:r>
            <a:r>
              <a:rPr lang="en-US" sz="2400"/>
              <a:t> t</a:t>
            </a:r>
            <a:r>
              <a:rPr lang="en-US" sz="2400" baseline="-25000"/>
              <a:t>s</a:t>
            </a:r>
            <a:r>
              <a:rPr lang="en-US" sz="2400"/>
              <a:t> in S. </a:t>
            </a:r>
          </a:p>
          <a:p>
            <a:pPr marL="914400" lvl="1" indent="-457200"/>
            <a:endParaRPr lang="en-US" sz="1000"/>
          </a:p>
          <a:p>
            <a:pPr marL="914400" lvl="1" indent="-457200"/>
            <a:r>
              <a:rPr lang="en-US" sz="2400"/>
              <a:t>For a tuple t to appear in the result T of the DIVISION, the values in t must appear in R in combination with </a:t>
            </a:r>
            <a:r>
              <a:rPr lang="en-US" sz="2400" i="1"/>
              <a:t>every</a:t>
            </a:r>
            <a:r>
              <a:rPr lang="en-US" sz="2400"/>
              <a:t> tuple in S. </a:t>
            </a:r>
            <a:r>
              <a:rPr lang="en-US" sz="2000"/>
              <a:t>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Chapter 6-</a:t>
            </a:r>
            <a:fld id="{CA7A32FB-10DA-4C7D-B4F6-0B869A379755}" type="slidenum">
              <a:rPr lang="en-US"/>
              <a:pPr/>
              <a:t>141</a:t>
            </a:fld>
            <a:endParaRPr lang="en-US"/>
          </a:p>
        </p:txBody>
      </p:sp>
      <p:sp>
        <p:nvSpPr>
          <p:cNvPr id="236546" name="Rectangle 2"/>
          <p:cNvSpPr>
            <a:spLocks noGrp="1" noChangeArrowheads="1"/>
          </p:cNvSpPr>
          <p:nvPr>
            <p:ph type="title"/>
          </p:nvPr>
        </p:nvSpPr>
        <p:spPr>
          <a:xfrm>
            <a:off x="469900" y="203200"/>
            <a:ext cx="7988300" cy="1155700"/>
          </a:xfrm>
        </p:spPr>
        <p:txBody>
          <a:bodyPr/>
          <a:lstStyle/>
          <a:p>
            <a:r>
              <a:rPr lang="en-US" sz="3200"/>
              <a:t>Binary Relational Operations (cont.)</a:t>
            </a:r>
          </a:p>
        </p:txBody>
      </p:sp>
      <p:sp>
        <p:nvSpPr>
          <p:cNvPr id="236547" name="Rectangle 3"/>
          <p:cNvSpPr>
            <a:spLocks noGrp="1" noChangeArrowheads="1"/>
          </p:cNvSpPr>
          <p:nvPr>
            <p:ph type="body" idx="1"/>
          </p:nvPr>
        </p:nvSpPr>
        <p:spPr>
          <a:xfrm>
            <a:off x="304800" y="1193800"/>
            <a:ext cx="8432800" cy="5118100"/>
          </a:xfrm>
        </p:spPr>
        <p:txBody>
          <a:bodyPr/>
          <a:lstStyle/>
          <a:p>
            <a:pPr>
              <a:buFont typeface="Wingdings" pitchFamily="2" charset="2"/>
              <a:buNone/>
            </a:pPr>
            <a:endParaRPr lang="en-US" sz="3600">
              <a:solidFill>
                <a:srgbClr val="FF0066"/>
              </a:solidFill>
              <a:latin typeface="Times New Roman" pitchFamily="18" charset="0"/>
            </a:endParaRPr>
          </a:p>
          <a:p>
            <a:pPr>
              <a:buFont typeface="Wingdings" pitchFamily="2" charset="2"/>
              <a:buNone/>
            </a:pPr>
            <a:endParaRPr lang="en-US" sz="3600">
              <a:solidFill>
                <a:srgbClr val="FF0066"/>
              </a:solidFill>
              <a:latin typeface="Times New Roman" pitchFamily="18" charset="0"/>
            </a:endParaRPr>
          </a:p>
          <a:p>
            <a:pPr>
              <a:buFont typeface="Wingdings" pitchFamily="2" charset="2"/>
              <a:buNone/>
            </a:pPr>
            <a:r>
              <a:rPr lang="en-US" sz="3600">
                <a:solidFill>
                  <a:srgbClr val="FF0066"/>
                </a:solidFill>
                <a:latin typeface="Times New Roman" pitchFamily="18" charset="0"/>
              </a:rPr>
              <a:t>		</a:t>
            </a:r>
          </a:p>
          <a:p>
            <a:endParaRPr lang="en-US"/>
          </a:p>
        </p:txBody>
      </p:sp>
      <p:pic>
        <p:nvPicPr>
          <p:cNvPr id="236548" name="Picture 4" descr="31755_FIG0715.gif                                              0001035BEeyore                         B91DCF3B:"/>
          <p:cNvPicPr>
            <a:picLocks noChangeAspect="1" noChangeArrowheads="1"/>
          </p:cNvPicPr>
          <p:nvPr/>
        </p:nvPicPr>
        <p:blipFill>
          <a:blip r:embed="rId2"/>
          <a:srcRect l="3233" r="63950"/>
          <a:stretch>
            <a:fillRect/>
          </a:stretch>
        </p:blipFill>
        <p:spPr bwMode="auto">
          <a:xfrm>
            <a:off x="1489075" y="1625600"/>
            <a:ext cx="2659063" cy="3335338"/>
          </a:xfrm>
          <a:prstGeom prst="rect">
            <a:avLst/>
          </a:prstGeom>
          <a:noFill/>
          <a:ln w="9525">
            <a:noFill/>
            <a:miter lim="800000"/>
            <a:headEnd/>
            <a:tailEnd/>
          </a:ln>
          <a:effectLst/>
        </p:spPr>
      </p:pic>
      <p:pic>
        <p:nvPicPr>
          <p:cNvPr id="236549" name="Picture 5" descr="31755_FIG0715.gif                                              0001035BEeyore                         B91DCF3B:"/>
          <p:cNvPicPr>
            <a:picLocks noChangeAspect="1" noChangeArrowheads="1"/>
          </p:cNvPicPr>
          <p:nvPr/>
        </p:nvPicPr>
        <p:blipFill>
          <a:blip r:embed="rId2"/>
          <a:srcRect l="63539" r="20787" b="21323"/>
          <a:stretch>
            <a:fillRect/>
          </a:stretch>
        </p:blipFill>
        <p:spPr bwMode="auto">
          <a:xfrm>
            <a:off x="5130800" y="1625600"/>
            <a:ext cx="1270000" cy="2624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65A5A7CF-3175-4581-A03B-6F9BC52083AA}" type="slidenum">
              <a:rPr lang="en-US"/>
              <a:pPr/>
              <a:t>142</a:t>
            </a:fld>
            <a:endParaRPr lang="en-US"/>
          </a:p>
        </p:txBody>
      </p:sp>
      <p:sp>
        <p:nvSpPr>
          <p:cNvPr id="212994" name="Rectangle 2"/>
          <p:cNvSpPr>
            <a:spLocks noGrp="1" noChangeArrowheads="1"/>
          </p:cNvSpPr>
          <p:nvPr>
            <p:ph type="title"/>
          </p:nvPr>
        </p:nvSpPr>
        <p:spPr>
          <a:xfrm>
            <a:off x="250825" y="303213"/>
            <a:ext cx="8534400" cy="842962"/>
          </a:xfrm>
        </p:spPr>
        <p:txBody>
          <a:bodyPr/>
          <a:lstStyle/>
          <a:p>
            <a:r>
              <a:rPr lang="en-US" sz="3200"/>
              <a:t>Recap of Relational Algebra Operations</a:t>
            </a:r>
          </a:p>
        </p:txBody>
      </p:sp>
      <p:pic>
        <p:nvPicPr>
          <p:cNvPr id="9218" name="Picture 2"/>
          <p:cNvPicPr>
            <a:picLocks noChangeAspect="1" noChangeArrowheads="1"/>
          </p:cNvPicPr>
          <p:nvPr/>
        </p:nvPicPr>
        <p:blipFill>
          <a:blip r:embed="rId2"/>
          <a:srcRect/>
          <a:stretch>
            <a:fillRect/>
          </a:stretch>
        </p:blipFill>
        <p:spPr bwMode="auto">
          <a:xfrm>
            <a:off x="381000" y="438150"/>
            <a:ext cx="8305800" cy="598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dirty="0"/>
              <a:t>&lt;grouping attributes&gt; ℑ &lt;function list&gt; (</a:t>
            </a:r>
            <a:r>
              <a:rPr lang="en-US" i="1" dirty="0"/>
              <a:t>R</a:t>
            </a:r>
            <a:r>
              <a:rPr lang="en-US" i="1" dirty="0" smtClean="0"/>
              <a:t>)</a:t>
            </a:r>
          </a:p>
          <a:p>
            <a:pPr>
              <a:buNone/>
            </a:pPr>
            <a:r>
              <a:rPr lang="en-US" dirty="0" smtClean="0"/>
              <a:t> </a:t>
            </a:r>
            <a:r>
              <a:rPr lang="en-US" dirty="0"/>
              <a:t>AGGREGATE FUNCTION operation, using the symbol ℑ (</a:t>
            </a:r>
            <a:r>
              <a:rPr lang="en-US" dirty="0" smtClean="0"/>
              <a:t>pronounced </a:t>
            </a:r>
            <a:r>
              <a:rPr lang="en-US" i="1" dirty="0" smtClean="0"/>
              <a:t>script </a:t>
            </a:r>
            <a:r>
              <a:rPr lang="en-US" i="1" dirty="0"/>
              <a:t>F</a:t>
            </a:r>
            <a:r>
              <a:rPr lang="en-US" i="1" dirty="0" smtClean="0"/>
              <a:t>)</a:t>
            </a:r>
          </a:p>
          <a:p>
            <a:r>
              <a:rPr lang="en-US" dirty="0"/>
              <a:t>where &lt;grouping attributes&gt; is a list of attributes of the relation specified in </a:t>
            </a:r>
            <a:r>
              <a:rPr lang="en-US" i="1" dirty="0"/>
              <a:t>R, </a:t>
            </a:r>
          </a:p>
          <a:p>
            <a:r>
              <a:rPr lang="en-US" dirty="0"/>
              <a:t>&lt;function list&gt; is a list of (&lt;function&gt; &lt;attribute&gt;) pairs</a:t>
            </a:r>
            <a:r>
              <a:rPr lang="en-US" dirty="0" smtClean="0"/>
              <a:t>. </a:t>
            </a:r>
          </a:p>
          <a:p>
            <a:r>
              <a:rPr lang="en-US" dirty="0" smtClean="0"/>
              <a:t>In </a:t>
            </a:r>
            <a:r>
              <a:rPr lang="en-US" dirty="0"/>
              <a:t>each such pair</a:t>
            </a:r>
            <a:r>
              <a:rPr lang="en-US" dirty="0" smtClean="0"/>
              <a:t>,&lt;</a:t>
            </a:r>
            <a:r>
              <a:rPr lang="en-US" dirty="0"/>
              <a:t>function&gt; is one of the allowed functions—such as SUM, AVERAGE, MAXIMUM,</a:t>
            </a:r>
          </a:p>
          <a:p>
            <a:pPr>
              <a:buNone/>
            </a:pPr>
            <a:r>
              <a:rPr lang="en-US" dirty="0" smtClean="0"/>
              <a:t>    MINIMUM,COUNT—and </a:t>
            </a:r>
            <a:r>
              <a:rPr lang="en-US" dirty="0"/>
              <a:t>&lt;attribute&gt; is an attribute of the relation specified by </a:t>
            </a:r>
            <a:r>
              <a:rPr lang="en-US" i="1" dirty="0"/>
              <a:t>R.</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FB0456E7-7A48-4345-BFC7-C876FAC6DA1B}" type="slidenum">
              <a:rPr lang="en-US"/>
              <a:pPr/>
              <a:t>144</a:t>
            </a:fld>
            <a:endParaRPr lang="en-US"/>
          </a:p>
        </p:txBody>
      </p:sp>
      <p:sp>
        <p:nvSpPr>
          <p:cNvPr id="252930" name="Rectangle 2"/>
          <p:cNvSpPr>
            <a:spLocks noGrp="1" noChangeArrowheads="1"/>
          </p:cNvSpPr>
          <p:nvPr>
            <p:ph type="title"/>
          </p:nvPr>
        </p:nvSpPr>
        <p:spPr>
          <a:xfrm>
            <a:off x="250825" y="303213"/>
            <a:ext cx="8534400" cy="649287"/>
          </a:xfrm>
        </p:spPr>
        <p:txBody>
          <a:bodyPr/>
          <a:lstStyle/>
          <a:p>
            <a:r>
              <a:rPr lang="en-US" sz="3200"/>
              <a:t>Additional Relational Operations</a:t>
            </a:r>
          </a:p>
        </p:txBody>
      </p:sp>
      <p:sp>
        <p:nvSpPr>
          <p:cNvPr id="252931" name="Rectangle 3"/>
          <p:cNvSpPr>
            <a:spLocks noGrp="1" noChangeArrowheads="1"/>
          </p:cNvSpPr>
          <p:nvPr>
            <p:ph type="body" idx="1"/>
          </p:nvPr>
        </p:nvSpPr>
        <p:spPr>
          <a:xfrm>
            <a:off x="406400" y="1460500"/>
            <a:ext cx="8378825" cy="4775200"/>
          </a:xfrm>
        </p:spPr>
        <p:txBody>
          <a:bodyPr/>
          <a:lstStyle/>
          <a:p>
            <a:r>
              <a:rPr lang="en-US" sz="2400" b="1">
                <a:latin typeface="Times New Roman" pitchFamily="18" charset="0"/>
              </a:rPr>
              <a:t>Aggregate Functions and Grouping</a:t>
            </a:r>
          </a:p>
          <a:p>
            <a:endParaRPr lang="en-US" sz="1000" b="1">
              <a:latin typeface="Times New Roman" pitchFamily="18" charset="0"/>
            </a:endParaRPr>
          </a:p>
          <a:p>
            <a:pPr lvl="1"/>
            <a:r>
              <a:rPr lang="en-US" sz="2000"/>
              <a:t>A type of request that cannot be expressed in the basic relational algebra is to specify mathematical </a:t>
            </a:r>
            <a:r>
              <a:rPr lang="en-US" sz="2000" b="1"/>
              <a:t>aggregate functions</a:t>
            </a:r>
            <a:r>
              <a:rPr lang="en-US" sz="2000"/>
              <a:t> on collections of values from the database. </a:t>
            </a:r>
          </a:p>
          <a:p>
            <a:pPr lvl="1"/>
            <a:endParaRPr lang="en-US" sz="1200"/>
          </a:p>
          <a:p>
            <a:pPr lvl="1"/>
            <a:r>
              <a:rPr lang="en-US" sz="2000"/>
              <a:t>Examples of such functions include retrieving the average or total salary of all employees or the total number of employee tuples. These functions are used in simple statistical queries that summarize information from the database tuples.</a:t>
            </a:r>
          </a:p>
          <a:p>
            <a:pPr lvl="1"/>
            <a:endParaRPr lang="en-US" sz="1200"/>
          </a:p>
          <a:p>
            <a:pPr lvl="1"/>
            <a:r>
              <a:rPr lang="en-US" sz="2000"/>
              <a:t>Common functions applied to collections of numeric values include SUM, AVERAGE, MAXIMUM, and MINIMUM. The COUNT function is used for counting tuples or values.</a:t>
            </a:r>
          </a:p>
          <a:p>
            <a:pPr>
              <a:buFont typeface="Wingdings" pitchFamily="2" charset="2"/>
              <a:buNone/>
            </a:pPr>
            <a:r>
              <a:rPr lang="en-US" sz="1200">
                <a:latin typeface="Times New Roman" pitchFamily="18" charset="0"/>
              </a:rPr>
              <a:t>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533401" y="609600"/>
            <a:ext cx="7491412"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20919AAA-CF11-4D4A-ABFD-A4636B5EFFE0}" type="slidenum">
              <a:rPr lang="en-US"/>
              <a:pPr/>
              <a:t>146</a:t>
            </a:fld>
            <a:endParaRPr lang="en-US"/>
          </a:p>
        </p:txBody>
      </p:sp>
      <p:sp>
        <p:nvSpPr>
          <p:cNvPr id="253954" name="Rectangle 2"/>
          <p:cNvSpPr>
            <a:spLocks noGrp="1" noChangeArrowheads="1"/>
          </p:cNvSpPr>
          <p:nvPr>
            <p:ph type="body" idx="1"/>
          </p:nvPr>
        </p:nvSpPr>
        <p:spPr>
          <a:xfrm>
            <a:off x="685800" y="1587500"/>
            <a:ext cx="7772400" cy="4508500"/>
          </a:xfrm>
        </p:spPr>
        <p:txBody>
          <a:bodyPr/>
          <a:lstStyle/>
          <a:p>
            <a:pPr lvl="2">
              <a:lnSpc>
                <a:spcPct val="90000"/>
              </a:lnSpc>
              <a:buFont typeface="Wingdings" pitchFamily="2" charset="2"/>
              <a:buNone/>
            </a:pPr>
            <a:r>
              <a:rPr lang="en-US" sz="2000" b="1">
                <a:ea typeface="Lucida Sans Unicode" pitchFamily="34" charset="0"/>
                <a:cs typeface="Lucida Sans Unicode" pitchFamily="34" charset="0"/>
              </a:rPr>
              <a:t>Use of the Functional operator </a:t>
            </a:r>
            <a:r>
              <a:rPr lang="en-US" sz="2000">
                <a:ea typeface="Lucida Sans Unicode" pitchFamily="34" charset="0"/>
                <a:cs typeface="Lucida Sans Unicode" pitchFamily="34" charset="0"/>
              </a:rPr>
              <a:t>ℱ</a:t>
            </a:r>
            <a:endParaRPr lang="en-US" sz="2000" b="1">
              <a:ea typeface="Lucida Sans Unicode" pitchFamily="34" charset="0"/>
              <a:cs typeface="Lucida Sans Unicode" pitchFamily="34" charset="0"/>
            </a:endParaRPr>
          </a:p>
          <a:p>
            <a:pPr lvl="2">
              <a:lnSpc>
                <a:spcPct val="90000"/>
              </a:lnSpc>
              <a:buFont typeface="Wingdings" pitchFamily="2" charset="2"/>
              <a:buNone/>
            </a:pPr>
            <a:endParaRPr lang="en-US" sz="2000" b="1">
              <a:ea typeface="Lucida Sans Unicode" pitchFamily="34" charset="0"/>
              <a:cs typeface="Lucida Sans Unicode" pitchFamily="34" charset="0"/>
            </a:endParaRPr>
          </a:p>
          <a:p>
            <a:pPr lvl="2">
              <a:lnSpc>
                <a:spcPct val="90000"/>
              </a:lnSpc>
              <a:buFont typeface="Wingdings" pitchFamily="2" charset="2"/>
              <a:buNone/>
            </a:pPr>
            <a:r>
              <a:rPr lang="en-US" sz="2000">
                <a:ea typeface="Lucida Sans Unicode" pitchFamily="34" charset="0"/>
                <a:cs typeface="Lucida Sans Unicode" pitchFamily="34" charset="0"/>
              </a:rPr>
              <a:t>ℱ</a:t>
            </a:r>
            <a:r>
              <a:rPr lang="en-US" sz="2000" baseline="-30000">
                <a:cs typeface="Courier New" pitchFamily="49" charset="0"/>
              </a:rPr>
              <a:t>MAX </a:t>
            </a:r>
            <a:r>
              <a:rPr lang="en-US" sz="2000" i="1" baseline="-30000">
                <a:cs typeface="Courier New" pitchFamily="49" charset="0"/>
              </a:rPr>
              <a:t>Salary</a:t>
            </a:r>
            <a:r>
              <a:rPr lang="en-US" sz="2000">
                <a:latin typeface="Courier New" pitchFamily="49" charset="0"/>
                <a:cs typeface="Courier New" pitchFamily="49" charset="0"/>
              </a:rPr>
              <a:t> </a:t>
            </a:r>
            <a:r>
              <a:rPr lang="en-US" sz="2000" b="1">
                <a:cs typeface="Courier New" pitchFamily="49" charset="0"/>
              </a:rPr>
              <a:t>(Employee</a:t>
            </a:r>
            <a:r>
              <a:rPr lang="en-US" sz="2000"/>
              <a:t>) retrieves the maximum salary value from the Employee relation</a:t>
            </a:r>
          </a:p>
          <a:p>
            <a:pPr lvl="2">
              <a:lnSpc>
                <a:spcPct val="90000"/>
              </a:lnSpc>
              <a:buFont typeface="Wingdings" pitchFamily="2" charset="2"/>
              <a:buNone/>
            </a:pPr>
            <a:endParaRPr lang="en-US" sz="2000"/>
          </a:p>
          <a:p>
            <a:pPr lvl="2">
              <a:lnSpc>
                <a:spcPct val="90000"/>
              </a:lnSpc>
              <a:buFont typeface="Wingdings" pitchFamily="2" charset="2"/>
              <a:buNone/>
            </a:pPr>
            <a:r>
              <a:rPr lang="en-US" sz="2000">
                <a:ea typeface="Lucida Sans Unicode" pitchFamily="34" charset="0"/>
                <a:cs typeface="Lucida Sans Unicode" pitchFamily="34" charset="0"/>
              </a:rPr>
              <a:t>ℱ</a:t>
            </a:r>
            <a:r>
              <a:rPr lang="en-US" sz="2000" baseline="-30000">
                <a:cs typeface="Courier New" pitchFamily="49" charset="0"/>
              </a:rPr>
              <a:t>MIN </a:t>
            </a:r>
            <a:r>
              <a:rPr lang="en-US" sz="2000" i="1" baseline="-30000">
                <a:cs typeface="Courier New" pitchFamily="49" charset="0"/>
              </a:rPr>
              <a:t>Salary</a:t>
            </a:r>
            <a:r>
              <a:rPr lang="en-US" sz="2000">
                <a:latin typeface="Courier New" pitchFamily="49" charset="0"/>
                <a:cs typeface="Courier New" pitchFamily="49" charset="0"/>
              </a:rPr>
              <a:t> </a:t>
            </a:r>
            <a:r>
              <a:rPr lang="en-US" sz="2000" b="1">
                <a:cs typeface="Courier New" pitchFamily="49" charset="0"/>
              </a:rPr>
              <a:t>(Employee</a:t>
            </a:r>
            <a:r>
              <a:rPr lang="en-US" sz="2000"/>
              <a:t>) retrieves the minimum Salary value from the Employee relation</a:t>
            </a:r>
          </a:p>
          <a:p>
            <a:pPr lvl="2">
              <a:lnSpc>
                <a:spcPct val="90000"/>
              </a:lnSpc>
              <a:buFont typeface="Wingdings" pitchFamily="2" charset="2"/>
              <a:buNone/>
            </a:pPr>
            <a:r>
              <a:rPr lang="en-US" sz="2000">
                <a:ea typeface="Lucida Sans Unicode" pitchFamily="34" charset="0"/>
                <a:cs typeface="Lucida Sans Unicode" pitchFamily="34" charset="0"/>
              </a:rPr>
              <a:t>ℱ</a:t>
            </a:r>
            <a:r>
              <a:rPr lang="en-US" sz="2000" baseline="-30000">
                <a:cs typeface="Courier New" pitchFamily="49" charset="0"/>
              </a:rPr>
              <a:t>SUM</a:t>
            </a:r>
            <a:r>
              <a:rPr lang="en-US" sz="2000" i="1" baseline="-30000">
                <a:cs typeface="Courier New" pitchFamily="49" charset="0"/>
              </a:rPr>
              <a:t> Salary</a:t>
            </a:r>
            <a:r>
              <a:rPr lang="en-US" sz="2800">
                <a:solidFill>
                  <a:srgbClr val="FF0066"/>
                </a:solidFill>
              </a:rPr>
              <a:t> </a:t>
            </a:r>
            <a:r>
              <a:rPr lang="en-US" sz="2000" b="1">
                <a:cs typeface="Courier New" pitchFamily="49" charset="0"/>
              </a:rPr>
              <a:t>(Employee</a:t>
            </a:r>
            <a:r>
              <a:rPr lang="en-US" sz="2000"/>
              <a:t>)</a:t>
            </a:r>
            <a:r>
              <a:rPr lang="en-US" sz="2800">
                <a:solidFill>
                  <a:srgbClr val="FF0066"/>
                </a:solidFill>
              </a:rPr>
              <a:t> </a:t>
            </a:r>
            <a:r>
              <a:rPr lang="en-US" sz="2000"/>
              <a:t>retrieves the sum of the Salary from the Employee relation</a:t>
            </a:r>
          </a:p>
          <a:p>
            <a:pPr lvl="2">
              <a:lnSpc>
                <a:spcPct val="90000"/>
              </a:lnSpc>
              <a:buFont typeface="Wingdings" pitchFamily="2" charset="2"/>
              <a:buNone/>
            </a:pPr>
            <a:r>
              <a:rPr lang="en-US" sz="2000" baseline="-25000">
                <a:ea typeface="Lucida Sans Unicode" pitchFamily="34" charset="0"/>
                <a:cs typeface="Lucida Sans Unicode" pitchFamily="34" charset="0"/>
              </a:rPr>
              <a:t>DNO</a:t>
            </a:r>
            <a:r>
              <a:rPr lang="en-US" sz="2000">
                <a:ea typeface="Lucida Sans Unicode" pitchFamily="34" charset="0"/>
                <a:cs typeface="Lucida Sans Unicode" pitchFamily="34" charset="0"/>
              </a:rPr>
              <a:t> ℱ</a:t>
            </a:r>
            <a:r>
              <a:rPr lang="en-US" sz="2000" i="1" baseline="-30000">
                <a:cs typeface="Courier New" pitchFamily="49" charset="0"/>
              </a:rPr>
              <a:t>COUNT SSN, AVERAGE Salary</a:t>
            </a:r>
            <a:r>
              <a:rPr lang="en-US" sz="2800">
                <a:solidFill>
                  <a:srgbClr val="FF0066"/>
                </a:solidFill>
              </a:rPr>
              <a:t> </a:t>
            </a:r>
            <a:r>
              <a:rPr lang="en-US" sz="2000" b="1">
                <a:cs typeface="Courier New" pitchFamily="49" charset="0"/>
              </a:rPr>
              <a:t>(Employee</a:t>
            </a:r>
            <a:r>
              <a:rPr lang="en-US" sz="2000"/>
              <a:t>)</a:t>
            </a:r>
            <a:r>
              <a:rPr lang="en-US" sz="2800">
                <a:solidFill>
                  <a:srgbClr val="FF0066"/>
                </a:solidFill>
              </a:rPr>
              <a:t> </a:t>
            </a:r>
            <a:r>
              <a:rPr lang="en-US" sz="2000"/>
              <a:t>groups employees by DNO (department number) and computes the count of employees and average salary per department.[ Note: count just counts the number of rows, without removing duplicates]</a:t>
            </a:r>
          </a:p>
        </p:txBody>
      </p:sp>
      <p:sp>
        <p:nvSpPr>
          <p:cNvPr id="253955" name="Rectangle 3"/>
          <p:cNvSpPr>
            <a:spLocks noGrp="1" noChangeArrowheads="1"/>
          </p:cNvSpPr>
          <p:nvPr>
            <p:ph type="title"/>
          </p:nvPr>
        </p:nvSpPr>
        <p:spPr>
          <a:xfrm>
            <a:off x="685800" y="266700"/>
            <a:ext cx="8051800" cy="812800"/>
          </a:xfrm>
          <a:noFill/>
          <a:ln/>
        </p:spPr>
        <p:txBody>
          <a:bodyPr/>
          <a:lstStyle/>
          <a:p>
            <a:r>
              <a:rPr lang="en-US" sz="3200"/>
              <a:t>Additional Relational Operations (cont.)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r>
              <a:rPr lang="en-US"/>
              <a:t>Chapter 6-</a:t>
            </a:r>
            <a:fld id="{8A675E5A-5548-41E9-89CE-E2AE4E858949}" type="slidenum">
              <a:rPr lang="en-US"/>
              <a:pPr/>
              <a:t>147</a:t>
            </a:fld>
            <a:endParaRPr lang="en-US"/>
          </a:p>
        </p:txBody>
      </p:sp>
      <p:sp>
        <p:nvSpPr>
          <p:cNvPr id="241666" name="Rectangle 2"/>
          <p:cNvSpPr>
            <a:spLocks noGrp="1" noChangeArrowheads="1"/>
          </p:cNvSpPr>
          <p:nvPr>
            <p:ph type="title"/>
          </p:nvPr>
        </p:nvSpPr>
        <p:spPr>
          <a:xfrm>
            <a:off x="250825" y="303213"/>
            <a:ext cx="8534400" cy="649287"/>
          </a:xfrm>
        </p:spPr>
        <p:txBody>
          <a:bodyPr/>
          <a:lstStyle/>
          <a:p>
            <a:r>
              <a:rPr lang="en-US" sz="3200"/>
              <a:t>Additional Relational Operations (cont.)</a:t>
            </a:r>
          </a:p>
        </p:txBody>
      </p:sp>
      <p:sp>
        <p:nvSpPr>
          <p:cNvPr id="241667" name="Rectangle 3"/>
          <p:cNvSpPr>
            <a:spLocks noGrp="1" noChangeArrowheads="1"/>
          </p:cNvSpPr>
          <p:nvPr>
            <p:ph type="body" idx="1"/>
          </p:nvPr>
        </p:nvSpPr>
        <p:spPr>
          <a:xfrm>
            <a:off x="406400" y="1206500"/>
            <a:ext cx="8572500" cy="5207000"/>
          </a:xfrm>
        </p:spPr>
        <p:txBody>
          <a:bodyPr/>
          <a:lstStyle/>
          <a:p>
            <a:pPr marL="609600" indent="-609600">
              <a:lnSpc>
                <a:spcPct val="90000"/>
              </a:lnSpc>
            </a:pPr>
            <a:r>
              <a:rPr lang="en-US" sz="2400" b="1" dirty="0">
                <a:latin typeface="Times New Roman" pitchFamily="18" charset="0"/>
              </a:rPr>
              <a:t>The OUTER JOIN Operation</a:t>
            </a:r>
          </a:p>
          <a:p>
            <a:pPr marL="609600" indent="-609600">
              <a:lnSpc>
                <a:spcPct val="90000"/>
              </a:lnSpc>
              <a:buFont typeface="Wingdings" pitchFamily="2" charset="2"/>
              <a:buNone/>
            </a:pPr>
            <a:endParaRPr lang="en-US" sz="800" b="1" dirty="0">
              <a:latin typeface="Times New Roman" pitchFamily="18" charset="0"/>
            </a:endParaRPr>
          </a:p>
          <a:p>
            <a:pPr marL="990600" lvl="1" indent="-533400">
              <a:lnSpc>
                <a:spcPct val="90000"/>
              </a:lnSpc>
            </a:pPr>
            <a:r>
              <a:rPr lang="en-US" sz="1800" dirty="0"/>
              <a:t>In NATURAL JOIN </a:t>
            </a:r>
            <a:r>
              <a:rPr lang="en-US" sz="1800" dirty="0" err="1"/>
              <a:t>tuples</a:t>
            </a:r>
            <a:r>
              <a:rPr lang="en-US" sz="1800" dirty="0"/>
              <a:t> without a </a:t>
            </a:r>
            <a:r>
              <a:rPr lang="en-US" sz="1800" i="1" dirty="0"/>
              <a:t>matching</a:t>
            </a:r>
            <a:r>
              <a:rPr lang="en-US" sz="1800" dirty="0"/>
              <a:t> (or </a:t>
            </a:r>
            <a:r>
              <a:rPr lang="en-US" sz="1800" i="1" dirty="0"/>
              <a:t>related</a:t>
            </a:r>
            <a:r>
              <a:rPr lang="en-US" sz="1800" dirty="0"/>
              <a:t>) </a:t>
            </a:r>
            <a:r>
              <a:rPr lang="en-US" sz="1800" dirty="0" err="1"/>
              <a:t>tuple</a:t>
            </a:r>
            <a:r>
              <a:rPr lang="en-US" sz="1800" dirty="0"/>
              <a:t> are eliminated from the join result. </a:t>
            </a:r>
            <a:r>
              <a:rPr lang="en-US" sz="1800" dirty="0" err="1"/>
              <a:t>Tuples</a:t>
            </a:r>
            <a:r>
              <a:rPr lang="en-US" sz="1800" dirty="0"/>
              <a:t> with null in the join attributes are also eliminated. This amounts to loss of information.</a:t>
            </a:r>
          </a:p>
          <a:p>
            <a:pPr marL="990600" lvl="1" indent="-533400">
              <a:lnSpc>
                <a:spcPct val="90000"/>
              </a:lnSpc>
            </a:pPr>
            <a:endParaRPr lang="en-US" sz="800" dirty="0"/>
          </a:p>
          <a:p>
            <a:pPr marL="990600" lvl="1" indent="-533400">
              <a:lnSpc>
                <a:spcPct val="90000"/>
              </a:lnSpc>
            </a:pPr>
            <a:r>
              <a:rPr lang="en-US" sz="1800" dirty="0"/>
              <a:t>A set of operations, called outer joins, can be used when we want to keep all the </a:t>
            </a:r>
            <a:r>
              <a:rPr lang="en-US" sz="1800" dirty="0" err="1"/>
              <a:t>tuples</a:t>
            </a:r>
            <a:r>
              <a:rPr lang="en-US" sz="1800" dirty="0"/>
              <a:t> in R, or all those in S, or all those in both relations in the result of the join, regardless of whether or not they have matching </a:t>
            </a:r>
            <a:r>
              <a:rPr lang="en-US" sz="1800" dirty="0" err="1"/>
              <a:t>tuples</a:t>
            </a:r>
            <a:r>
              <a:rPr lang="en-US" sz="1800" dirty="0"/>
              <a:t> in the other relation.</a:t>
            </a:r>
          </a:p>
          <a:p>
            <a:pPr marL="990600" lvl="1" indent="-533400">
              <a:lnSpc>
                <a:spcPct val="90000"/>
              </a:lnSpc>
            </a:pPr>
            <a:endParaRPr lang="en-US" sz="800" dirty="0"/>
          </a:p>
          <a:p>
            <a:pPr marL="990600" lvl="1" indent="-533400">
              <a:lnSpc>
                <a:spcPct val="90000"/>
              </a:lnSpc>
            </a:pPr>
            <a:r>
              <a:rPr lang="en-US" sz="1800" dirty="0"/>
              <a:t>The left outer join operation keeps every </a:t>
            </a:r>
            <a:r>
              <a:rPr lang="en-US" sz="1800" dirty="0" err="1"/>
              <a:t>tuple</a:t>
            </a:r>
            <a:r>
              <a:rPr lang="en-US" sz="1800" dirty="0"/>
              <a:t> in the </a:t>
            </a:r>
            <a:r>
              <a:rPr lang="en-US" sz="1800" i="1" dirty="0"/>
              <a:t>first</a:t>
            </a:r>
            <a:r>
              <a:rPr lang="en-US" sz="1800" dirty="0"/>
              <a:t> or </a:t>
            </a:r>
            <a:r>
              <a:rPr lang="en-US" sz="1800" i="1" dirty="0"/>
              <a:t>left</a:t>
            </a:r>
            <a:r>
              <a:rPr lang="en-US" sz="1800" dirty="0"/>
              <a:t> relation R in    R          S; if no matching </a:t>
            </a:r>
            <a:r>
              <a:rPr lang="en-US" sz="1800" dirty="0" err="1"/>
              <a:t>tuple</a:t>
            </a:r>
            <a:r>
              <a:rPr lang="en-US" sz="1800" dirty="0"/>
              <a:t> is found in S, then the attributes of S in the join result are filled or “padded” with null values.</a:t>
            </a:r>
          </a:p>
          <a:p>
            <a:pPr marL="990600" lvl="1" indent="-533400">
              <a:lnSpc>
                <a:spcPct val="90000"/>
              </a:lnSpc>
              <a:buFontTx/>
              <a:buNone/>
            </a:pPr>
            <a:endParaRPr lang="en-US" sz="800" dirty="0"/>
          </a:p>
          <a:p>
            <a:pPr marL="990600" lvl="1" indent="-533400">
              <a:lnSpc>
                <a:spcPct val="90000"/>
              </a:lnSpc>
            </a:pPr>
            <a:r>
              <a:rPr lang="en-US" sz="1800" dirty="0"/>
              <a:t>A similar operation, right outer join, keeps every </a:t>
            </a:r>
            <a:r>
              <a:rPr lang="en-US" sz="1800" dirty="0" err="1"/>
              <a:t>tuple</a:t>
            </a:r>
            <a:r>
              <a:rPr lang="en-US" sz="1800" dirty="0"/>
              <a:t> in the </a:t>
            </a:r>
            <a:r>
              <a:rPr lang="en-US" sz="1800" i="1" dirty="0"/>
              <a:t>second</a:t>
            </a:r>
            <a:r>
              <a:rPr lang="en-US" sz="1800" dirty="0"/>
              <a:t> or right relation S in the result of R            S.</a:t>
            </a:r>
          </a:p>
          <a:p>
            <a:pPr marL="990600" lvl="1" indent="-533400">
              <a:lnSpc>
                <a:spcPct val="90000"/>
              </a:lnSpc>
              <a:buFontTx/>
              <a:buNone/>
            </a:pPr>
            <a:endParaRPr lang="en-US" sz="800" dirty="0"/>
          </a:p>
          <a:p>
            <a:pPr marL="990600" lvl="1" indent="-533400">
              <a:lnSpc>
                <a:spcPct val="90000"/>
              </a:lnSpc>
            </a:pPr>
            <a:r>
              <a:rPr lang="en-US" sz="1800" dirty="0"/>
              <a:t>A third operation, full outer join, denoted by               keeps all </a:t>
            </a:r>
            <a:r>
              <a:rPr lang="en-US" sz="1800" dirty="0" err="1"/>
              <a:t>tuples</a:t>
            </a:r>
            <a:r>
              <a:rPr lang="en-US" sz="1800" dirty="0"/>
              <a:t> in both the left and the right relations when no matching </a:t>
            </a:r>
            <a:r>
              <a:rPr lang="en-US" sz="1800" dirty="0" err="1"/>
              <a:t>tuples</a:t>
            </a:r>
            <a:r>
              <a:rPr lang="en-US" sz="1800" dirty="0"/>
              <a:t> are found, padding them with null values as needed.</a:t>
            </a:r>
            <a:r>
              <a:rPr lang="en-US" sz="2000" dirty="0"/>
              <a:t> </a:t>
            </a:r>
          </a:p>
        </p:txBody>
      </p:sp>
      <p:grpSp>
        <p:nvGrpSpPr>
          <p:cNvPr id="2" name="Group 11"/>
          <p:cNvGrpSpPr>
            <a:grpSpLocks/>
          </p:cNvGrpSpPr>
          <p:nvPr/>
        </p:nvGrpSpPr>
        <p:grpSpPr bwMode="auto">
          <a:xfrm>
            <a:off x="1676400" y="4152900"/>
            <a:ext cx="393700" cy="266700"/>
            <a:chOff x="2672" y="1534"/>
            <a:chExt cx="1670" cy="666"/>
          </a:xfrm>
        </p:grpSpPr>
        <p:grpSp>
          <p:nvGrpSpPr>
            <p:cNvPr id="3" name="Group 4"/>
            <p:cNvGrpSpPr>
              <a:grpSpLocks/>
            </p:cNvGrpSpPr>
            <p:nvPr/>
          </p:nvGrpSpPr>
          <p:grpSpPr bwMode="auto">
            <a:xfrm>
              <a:off x="3112" y="1534"/>
              <a:ext cx="1230" cy="666"/>
              <a:chOff x="377" y="2904"/>
              <a:chExt cx="154" cy="110"/>
            </a:xfrm>
          </p:grpSpPr>
          <p:sp>
            <p:nvSpPr>
              <p:cNvPr id="241669" name="Line 5"/>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70" name="Line 6"/>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71" name="Line 7"/>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72" name="Line 8"/>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sp>
          <p:nvSpPr>
            <p:cNvPr id="241673" name="Line 9"/>
            <p:cNvSpPr>
              <a:spLocks noChangeShapeType="1"/>
            </p:cNvSpPr>
            <p:nvPr/>
          </p:nvSpPr>
          <p:spPr bwMode="auto">
            <a:xfrm flipH="1">
              <a:off x="2672" y="2200"/>
              <a:ext cx="44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41674" name="Line 10"/>
            <p:cNvSpPr>
              <a:spLocks noChangeShapeType="1"/>
            </p:cNvSpPr>
            <p:nvPr/>
          </p:nvSpPr>
          <p:spPr bwMode="auto">
            <a:xfrm flipH="1">
              <a:off x="2672" y="1534"/>
              <a:ext cx="44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grpSp>
      <p:grpSp>
        <p:nvGrpSpPr>
          <p:cNvPr id="4" name="Group 24"/>
          <p:cNvGrpSpPr>
            <a:grpSpLocks/>
          </p:cNvGrpSpPr>
          <p:nvPr/>
        </p:nvGrpSpPr>
        <p:grpSpPr bwMode="auto">
          <a:xfrm>
            <a:off x="4027488" y="5067300"/>
            <a:ext cx="493712" cy="266700"/>
            <a:chOff x="2537" y="3040"/>
            <a:chExt cx="311" cy="168"/>
          </a:xfrm>
        </p:grpSpPr>
        <p:grpSp>
          <p:nvGrpSpPr>
            <p:cNvPr id="5" name="Group 14"/>
            <p:cNvGrpSpPr>
              <a:grpSpLocks/>
            </p:cNvGrpSpPr>
            <p:nvPr/>
          </p:nvGrpSpPr>
          <p:grpSpPr bwMode="auto">
            <a:xfrm>
              <a:off x="2537" y="3040"/>
              <a:ext cx="183" cy="168"/>
              <a:chOff x="377" y="2904"/>
              <a:chExt cx="154" cy="110"/>
            </a:xfrm>
          </p:grpSpPr>
          <p:sp>
            <p:nvSpPr>
              <p:cNvPr id="241679" name="Line 15"/>
              <p:cNvSpPr>
                <a:spLocks noChangeShapeType="1"/>
              </p:cNvSpPr>
              <p:nvPr/>
            </p:nvSpPr>
            <p:spPr bwMode="auto">
              <a:xfrm>
                <a:off x="381"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80" name="Line 16"/>
              <p:cNvSpPr>
                <a:spLocks noChangeShapeType="1"/>
              </p:cNvSpPr>
              <p:nvPr/>
            </p:nvSpPr>
            <p:spPr bwMode="auto">
              <a:xfrm>
                <a:off x="527" y="2904"/>
                <a:ext cx="0"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81" name="Line 17"/>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82" name="Line 18"/>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sp>
          <p:nvSpPr>
            <p:cNvPr id="241686" name="Line 22"/>
            <p:cNvSpPr>
              <a:spLocks noChangeShapeType="1"/>
            </p:cNvSpPr>
            <p:nvPr/>
          </p:nvSpPr>
          <p:spPr bwMode="auto">
            <a:xfrm>
              <a:off x="2720" y="3040"/>
              <a:ext cx="128"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41687" name="Line 23"/>
            <p:cNvSpPr>
              <a:spLocks noChangeShapeType="1"/>
            </p:cNvSpPr>
            <p:nvPr/>
          </p:nvSpPr>
          <p:spPr bwMode="auto">
            <a:xfrm>
              <a:off x="2720" y="3208"/>
              <a:ext cx="128"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grpSp>
      <p:grpSp>
        <p:nvGrpSpPr>
          <p:cNvPr id="6" name="Group 26"/>
          <p:cNvGrpSpPr>
            <a:grpSpLocks/>
          </p:cNvGrpSpPr>
          <p:nvPr/>
        </p:nvGrpSpPr>
        <p:grpSpPr bwMode="auto">
          <a:xfrm>
            <a:off x="5867400" y="5448300"/>
            <a:ext cx="290513" cy="266700"/>
            <a:chOff x="377" y="2904"/>
            <a:chExt cx="154" cy="110"/>
          </a:xfrm>
        </p:grpSpPr>
        <p:sp>
          <p:nvSpPr>
            <p:cNvPr id="241691" name="Line 27"/>
            <p:cNvSpPr>
              <a:spLocks noChangeShapeType="1"/>
            </p:cNvSpPr>
            <p:nvPr/>
          </p:nvSpPr>
          <p:spPr bwMode="auto">
            <a:xfrm>
              <a:off x="381" y="2904"/>
              <a:ext cx="0" cy="110"/>
            </a:xfrm>
            <a:prstGeom prst="line">
              <a:avLst/>
            </a:prstGeom>
            <a:noFill/>
            <a:ln w="6350">
              <a:solidFill>
                <a:schemeClr val="bg2"/>
              </a:solidFill>
              <a:round/>
              <a:headEnd/>
              <a:tailEnd/>
            </a:ln>
            <a:effectLst/>
          </p:spPr>
          <p:txBody>
            <a:bodyPr wrap="none" anchor="ctr"/>
            <a:lstStyle/>
            <a:p>
              <a:endParaRPr lang="en-US"/>
            </a:p>
          </p:txBody>
        </p:sp>
        <p:sp>
          <p:nvSpPr>
            <p:cNvPr id="241692" name="Line 28"/>
            <p:cNvSpPr>
              <a:spLocks noChangeShapeType="1"/>
            </p:cNvSpPr>
            <p:nvPr/>
          </p:nvSpPr>
          <p:spPr bwMode="auto">
            <a:xfrm>
              <a:off x="527" y="2904"/>
              <a:ext cx="0" cy="110"/>
            </a:xfrm>
            <a:prstGeom prst="line">
              <a:avLst/>
            </a:prstGeom>
            <a:noFill/>
            <a:ln w="6350">
              <a:solidFill>
                <a:schemeClr val="bg2"/>
              </a:solidFill>
              <a:round/>
              <a:headEnd/>
              <a:tailEnd/>
            </a:ln>
            <a:effectLst/>
          </p:spPr>
          <p:txBody>
            <a:bodyPr wrap="none" anchor="ctr"/>
            <a:lstStyle/>
            <a:p>
              <a:endParaRPr lang="en-US"/>
            </a:p>
          </p:txBody>
        </p:sp>
        <p:sp>
          <p:nvSpPr>
            <p:cNvPr id="241693" name="Line 29"/>
            <p:cNvSpPr>
              <a:spLocks noChangeShapeType="1"/>
            </p:cNvSpPr>
            <p:nvPr/>
          </p:nvSpPr>
          <p:spPr bwMode="auto">
            <a:xfrm>
              <a:off x="385" y="2904"/>
              <a:ext cx="138"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241694" name="Line 30"/>
            <p:cNvSpPr>
              <a:spLocks noChangeShapeType="1"/>
            </p:cNvSpPr>
            <p:nvPr/>
          </p:nvSpPr>
          <p:spPr bwMode="auto">
            <a:xfrm flipH="1">
              <a:off x="377" y="2904"/>
              <a:ext cx="154" cy="1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grpSp>
      <p:sp>
        <p:nvSpPr>
          <p:cNvPr id="241695" name="Line 31"/>
          <p:cNvSpPr>
            <a:spLocks noChangeShapeType="1"/>
          </p:cNvSpPr>
          <p:nvPr/>
        </p:nvSpPr>
        <p:spPr bwMode="auto">
          <a:xfrm>
            <a:off x="6157913" y="5715000"/>
            <a:ext cx="2032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41696" name="Line 32"/>
          <p:cNvSpPr>
            <a:spLocks noChangeShapeType="1"/>
          </p:cNvSpPr>
          <p:nvPr/>
        </p:nvSpPr>
        <p:spPr bwMode="auto">
          <a:xfrm>
            <a:off x="6157913" y="5511800"/>
            <a:ext cx="2032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41697" name="Line 33"/>
          <p:cNvSpPr>
            <a:spLocks noChangeShapeType="1"/>
          </p:cNvSpPr>
          <p:nvPr/>
        </p:nvSpPr>
        <p:spPr bwMode="auto">
          <a:xfrm>
            <a:off x="5638800" y="5791200"/>
            <a:ext cx="2032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41698" name="Line 34"/>
          <p:cNvSpPr>
            <a:spLocks noChangeShapeType="1"/>
          </p:cNvSpPr>
          <p:nvPr/>
        </p:nvSpPr>
        <p:spPr bwMode="auto">
          <a:xfrm>
            <a:off x="5664200" y="5511800"/>
            <a:ext cx="2032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6-</a:t>
            </a:r>
            <a:fld id="{A50EBC7F-59B8-4FF7-ACE7-4A470AA6F33B}" type="slidenum">
              <a:rPr lang="en-US"/>
              <a:pPr/>
              <a:t>148</a:t>
            </a:fld>
            <a:endParaRPr lang="en-US"/>
          </a:p>
        </p:txBody>
      </p:sp>
      <p:sp>
        <p:nvSpPr>
          <p:cNvPr id="242690" name="Rectangle 2"/>
          <p:cNvSpPr>
            <a:spLocks noGrp="1" noChangeArrowheads="1"/>
          </p:cNvSpPr>
          <p:nvPr>
            <p:ph type="title"/>
          </p:nvPr>
        </p:nvSpPr>
        <p:spPr>
          <a:xfrm>
            <a:off x="342900" y="266700"/>
            <a:ext cx="8115300" cy="939800"/>
          </a:xfrm>
        </p:spPr>
        <p:txBody>
          <a:bodyPr/>
          <a:lstStyle/>
          <a:p>
            <a:r>
              <a:rPr lang="en-US" sz="3200"/>
              <a:t>Additional Relational Operations (cont.)</a:t>
            </a:r>
          </a:p>
        </p:txBody>
      </p:sp>
      <p:sp>
        <p:nvSpPr>
          <p:cNvPr id="242691" name="Rectangle 3"/>
          <p:cNvSpPr>
            <a:spLocks noGrp="1" noChangeArrowheads="1"/>
          </p:cNvSpPr>
          <p:nvPr>
            <p:ph type="body" idx="1"/>
          </p:nvPr>
        </p:nvSpPr>
        <p:spPr>
          <a:xfrm>
            <a:off x="685800" y="1435100"/>
            <a:ext cx="7772400" cy="4660900"/>
          </a:xfrm>
        </p:spPr>
        <p:txBody>
          <a:bodyPr/>
          <a:lstStyle/>
          <a:p>
            <a:pPr lvl="3">
              <a:buFontTx/>
              <a:buNone/>
            </a:pPr>
            <a:endParaRPr lang="en-US"/>
          </a:p>
          <a:p>
            <a:pPr lvl="3">
              <a:buFontTx/>
              <a:buNone/>
            </a:pPr>
            <a:endParaRPr lang="en-US"/>
          </a:p>
          <a:p>
            <a:pPr lvl="3">
              <a:buFontTx/>
              <a:buNone/>
            </a:pPr>
            <a:endParaRPr lang="en-US"/>
          </a:p>
        </p:txBody>
      </p:sp>
      <p:pic>
        <p:nvPicPr>
          <p:cNvPr id="242692" name="Picture 4" descr="31755_FIG0718.gif                                              0001035BEeyore                         B91DCF3B:"/>
          <p:cNvPicPr>
            <a:picLocks noChangeAspect="1" noChangeArrowheads="1"/>
          </p:cNvPicPr>
          <p:nvPr/>
        </p:nvPicPr>
        <p:blipFill>
          <a:blip r:embed="rId2"/>
          <a:srcRect/>
          <a:stretch>
            <a:fillRect/>
          </a:stretch>
        </p:blipFill>
        <p:spPr bwMode="auto">
          <a:xfrm>
            <a:off x="685800" y="1855788"/>
            <a:ext cx="7772400"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t>Chapter 6-</a:t>
            </a:r>
            <a:fld id="{01DB9A80-DBD5-4653-B08D-3813B89BA9B2}" type="slidenum">
              <a:rPr lang="en-US"/>
              <a:pPr/>
              <a:t>149</a:t>
            </a:fld>
            <a:endParaRPr lang="en-US"/>
          </a:p>
        </p:txBody>
      </p:sp>
      <p:sp>
        <p:nvSpPr>
          <p:cNvPr id="214018" name="Rectangle 2"/>
          <p:cNvSpPr>
            <a:spLocks noGrp="1" noChangeArrowheads="1"/>
          </p:cNvSpPr>
          <p:nvPr>
            <p:ph type="title"/>
          </p:nvPr>
        </p:nvSpPr>
        <p:spPr>
          <a:xfrm>
            <a:off x="250825" y="303213"/>
            <a:ext cx="8534400" cy="842962"/>
          </a:xfrm>
        </p:spPr>
        <p:txBody>
          <a:bodyPr/>
          <a:lstStyle/>
          <a:p>
            <a:r>
              <a:rPr lang="en-US" sz="3200"/>
              <a:t>Examples of Queries in Relational Algebra</a:t>
            </a:r>
          </a:p>
        </p:txBody>
      </p:sp>
      <p:sp>
        <p:nvSpPr>
          <p:cNvPr id="214019" name="Rectangle 3"/>
          <p:cNvSpPr>
            <a:spLocks noGrp="1" noChangeArrowheads="1"/>
          </p:cNvSpPr>
          <p:nvPr>
            <p:ph type="body" idx="1"/>
          </p:nvPr>
        </p:nvSpPr>
        <p:spPr>
          <a:xfrm>
            <a:off x="406400" y="1346200"/>
            <a:ext cx="8547100" cy="5041900"/>
          </a:xfrm>
        </p:spPr>
        <p:txBody>
          <a:bodyPr/>
          <a:lstStyle/>
          <a:p>
            <a:endParaRPr lang="en-US" sz="2000" b="1" dirty="0">
              <a:latin typeface="Times New Roman" pitchFamily="18" charset="0"/>
            </a:endParaRPr>
          </a:p>
          <a:p>
            <a:pPr>
              <a:buFont typeface="Wingdings" pitchFamily="2" charset="2"/>
              <a:buNone/>
            </a:pPr>
            <a:r>
              <a:rPr lang="en-US" sz="1000" dirty="0">
                <a:solidFill>
                  <a:srgbClr val="FF0066"/>
                </a:solidFill>
                <a:latin typeface="Times New Roman" pitchFamily="18" charset="0"/>
              </a:rPr>
              <a:t>	</a:t>
            </a:r>
            <a:endParaRPr lang="en-US" sz="2400" dirty="0">
              <a:latin typeface="Times New Roman" pitchFamily="18" charset="0"/>
            </a:endParaRPr>
          </a:p>
        </p:txBody>
      </p:sp>
      <p:grpSp>
        <p:nvGrpSpPr>
          <p:cNvPr id="2" name="Group 4"/>
          <p:cNvGrpSpPr>
            <a:grpSpLocks/>
          </p:cNvGrpSpPr>
          <p:nvPr/>
        </p:nvGrpSpPr>
        <p:grpSpPr bwMode="auto">
          <a:xfrm>
            <a:off x="5546725" y="1981200"/>
            <a:ext cx="244475" cy="174625"/>
            <a:chOff x="377" y="2904"/>
            <a:chExt cx="154" cy="110"/>
          </a:xfrm>
        </p:grpSpPr>
        <p:sp>
          <p:nvSpPr>
            <p:cNvPr id="214021" name="Line 5"/>
            <p:cNvSpPr>
              <a:spLocks noChangeShapeType="1"/>
            </p:cNvSpPr>
            <p:nvPr/>
          </p:nvSpPr>
          <p:spPr bwMode="auto">
            <a:xfrm>
              <a:off x="381" y="2904"/>
              <a:ext cx="0" cy="110"/>
            </a:xfrm>
            <a:prstGeom prst="line">
              <a:avLst/>
            </a:prstGeom>
            <a:noFill/>
            <a:ln w="12700">
              <a:solidFill>
                <a:schemeClr val="tx1"/>
              </a:solidFill>
              <a:round/>
              <a:headEnd/>
              <a:tailEnd/>
            </a:ln>
            <a:effectLst/>
          </p:spPr>
          <p:txBody>
            <a:bodyPr wrap="none" anchor="ctr"/>
            <a:lstStyle/>
            <a:p>
              <a:endParaRPr lang="en-US"/>
            </a:p>
          </p:txBody>
        </p:sp>
        <p:sp>
          <p:nvSpPr>
            <p:cNvPr id="214022" name="Line 6"/>
            <p:cNvSpPr>
              <a:spLocks noChangeShapeType="1"/>
            </p:cNvSpPr>
            <p:nvPr/>
          </p:nvSpPr>
          <p:spPr bwMode="auto">
            <a:xfrm>
              <a:off x="527" y="2904"/>
              <a:ext cx="0" cy="110"/>
            </a:xfrm>
            <a:prstGeom prst="line">
              <a:avLst/>
            </a:prstGeom>
            <a:noFill/>
            <a:ln w="12700">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5" y="2904"/>
              <a:ext cx="138" cy="110"/>
            </a:xfrm>
            <a:prstGeom prst="line">
              <a:avLst/>
            </a:prstGeom>
            <a:noFill/>
            <a:ln w="12700">
              <a:solidFill>
                <a:schemeClr val="tx1"/>
              </a:solidFill>
              <a:round/>
              <a:headEnd/>
              <a:tailEnd/>
            </a:ln>
            <a:effectLst/>
          </p:spPr>
          <p:txBody>
            <a:bodyPr wrap="none" anchor="ctr"/>
            <a:lstStyle/>
            <a:p>
              <a:endParaRPr lang="en-US"/>
            </a:p>
          </p:txBody>
        </p:sp>
        <p:sp>
          <p:nvSpPr>
            <p:cNvPr id="214024" name="Line 8"/>
            <p:cNvSpPr>
              <a:spLocks noChangeShapeType="1"/>
            </p:cNvSpPr>
            <p:nvPr/>
          </p:nvSpPr>
          <p:spPr bwMode="auto">
            <a:xfrm flipH="1">
              <a:off x="377" y="2904"/>
              <a:ext cx="154" cy="110"/>
            </a:xfrm>
            <a:prstGeom prst="line">
              <a:avLst/>
            </a:prstGeom>
            <a:noFill/>
            <a:ln w="12700">
              <a:solidFill>
                <a:schemeClr val="tx1"/>
              </a:solidFill>
              <a:round/>
              <a:headEnd/>
              <a:tailEnd/>
            </a:ln>
            <a:effectLst/>
          </p:spPr>
          <p:txBody>
            <a:bodyPr wrap="none" anchor="ctr"/>
            <a:lstStyle/>
            <a:p>
              <a:endParaRPr lang="en-US"/>
            </a:p>
          </p:txBody>
        </p:sp>
      </p:grpSp>
      <p:sp>
        <p:nvSpPr>
          <p:cNvPr id="214025" name="Rectangle 9"/>
          <p:cNvSpPr>
            <a:spLocks noChangeArrowheads="1"/>
          </p:cNvSpPr>
          <p:nvPr/>
        </p:nvSpPr>
        <p:spPr bwMode="auto">
          <a:xfrm>
            <a:off x="238125" y="1001713"/>
            <a:ext cx="8547100" cy="5041900"/>
          </a:xfrm>
          <a:prstGeom prst="rect">
            <a:avLst/>
          </a:prstGeom>
          <a:noFill/>
          <a:ln w="9525">
            <a:noFill/>
            <a:miter lim="800000"/>
            <a:headEnd/>
            <a:tailEnd/>
          </a:ln>
          <a:effectLst/>
        </p:spPr>
        <p:txBody>
          <a:bodyPr/>
          <a:lstStyle/>
          <a:p>
            <a:pPr marL="342900" indent="-342900">
              <a:spcBef>
                <a:spcPct val="20000"/>
              </a:spcBef>
              <a:buClr>
                <a:srgbClr val="FF0000"/>
              </a:buClr>
              <a:buFont typeface="Wingdings" pitchFamily="2" charset="2"/>
              <a:buChar char="l"/>
            </a:pPr>
            <a:r>
              <a:rPr lang="en-US" b="1" dirty="0">
                <a:solidFill>
                  <a:srgbClr val="FF0000"/>
                </a:solidFill>
              </a:rPr>
              <a:t>Q1: Retrieve the name and address of all employees who work for the ‘Research’ department.</a:t>
            </a:r>
          </a:p>
          <a:p>
            <a:pPr marL="342900" indent="-342900">
              <a:spcBef>
                <a:spcPct val="20000"/>
              </a:spcBef>
              <a:buClr>
                <a:srgbClr val="FF0000"/>
              </a:buClr>
              <a:buFont typeface="Wingdings" pitchFamily="2" charset="2"/>
              <a:buNone/>
            </a:pPr>
            <a:r>
              <a:rPr lang="en-US" sz="2000" dirty="0">
                <a:solidFill>
                  <a:srgbClr val="FF0000"/>
                </a:solidFill>
              </a:rPr>
              <a:t>	RESEARCH_DEPT </a:t>
            </a:r>
            <a:r>
              <a:rPr lang="en-US" sz="2000" dirty="0">
                <a:solidFill>
                  <a:srgbClr val="FF0000"/>
                </a:solidFill>
                <a:sym typeface="Symbol" pitchFamily="18" charset="2"/>
              </a:rPr>
              <a:t></a:t>
            </a:r>
            <a:r>
              <a:rPr lang="en-US" sz="2000" dirty="0">
                <a:solidFill>
                  <a:srgbClr val="FF0000"/>
                </a:solidFill>
              </a:rPr>
              <a:t> </a:t>
            </a:r>
            <a:r>
              <a:rPr lang="en-US" b="1" dirty="0">
                <a:solidFill>
                  <a:srgbClr val="FF0000"/>
                </a:solidFill>
                <a:latin typeface="Symbol" pitchFamily="18" charset="2"/>
              </a:rPr>
              <a:t></a:t>
            </a:r>
            <a:r>
              <a:rPr lang="en-US" sz="2000" dirty="0">
                <a:solidFill>
                  <a:srgbClr val="FF0000"/>
                </a:solidFill>
              </a:rPr>
              <a:t> </a:t>
            </a:r>
            <a:r>
              <a:rPr lang="en-US" sz="1400" dirty="0">
                <a:solidFill>
                  <a:srgbClr val="FF0000"/>
                </a:solidFill>
              </a:rPr>
              <a:t>DNAME=’Research’ </a:t>
            </a:r>
            <a:r>
              <a:rPr lang="en-US" sz="2000" dirty="0">
                <a:solidFill>
                  <a:srgbClr val="FF0000"/>
                </a:solidFill>
              </a:rPr>
              <a:t>(DEPARTMENT)</a:t>
            </a:r>
          </a:p>
          <a:p>
            <a:pPr marL="342900" indent="-342900">
              <a:spcBef>
                <a:spcPct val="20000"/>
              </a:spcBef>
              <a:buClr>
                <a:srgbClr val="FF0000"/>
              </a:buClr>
              <a:buFont typeface="Wingdings" pitchFamily="2" charset="2"/>
              <a:buNone/>
            </a:pPr>
            <a:r>
              <a:rPr lang="en-US" sz="2000" dirty="0">
                <a:solidFill>
                  <a:srgbClr val="FF0000"/>
                </a:solidFill>
              </a:rPr>
              <a:t>	RESEARCH_EMPS </a:t>
            </a:r>
            <a:r>
              <a:rPr lang="en-US" sz="2000" dirty="0">
                <a:solidFill>
                  <a:srgbClr val="FF0000"/>
                </a:solidFill>
                <a:sym typeface="Symbol" pitchFamily="18" charset="2"/>
              </a:rPr>
              <a:t> </a:t>
            </a:r>
            <a:r>
              <a:rPr lang="en-US" sz="2000" dirty="0">
                <a:solidFill>
                  <a:srgbClr val="FF0000"/>
                </a:solidFill>
              </a:rPr>
              <a:t>(RESEARCH_DEPT    </a:t>
            </a:r>
            <a:r>
              <a:rPr lang="en-US" sz="2000" dirty="0" smtClean="0">
                <a:solidFill>
                  <a:srgbClr val="FF0000"/>
                </a:solidFill>
              </a:rPr>
              <a:t>       </a:t>
            </a:r>
            <a:r>
              <a:rPr lang="en-US" sz="1400" baseline="-25000" dirty="0">
                <a:solidFill>
                  <a:srgbClr val="FF0000"/>
                </a:solidFill>
              </a:rPr>
              <a:t>DNUMBER= </a:t>
            </a:r>
            <a:r>
              <a:rPr lang="en-US" sz="1400" baseline="-25000" dirty="0" smtClean="0">
                <a:solidFill>
                  <a:srgbClr val="FF0000"/>
                </a:solidFill>
              </a:rPr>
              <a:t>DNO</a:t>
            </a:r>
            <a:r>
              <a:rPr lang="en-US" sz="2000" dirty="0" smtClean="0">
                <a:solidFill>
                  <a:srgbClr val="FF0000"/>
                </a:solidFill>
              </a:rPr>
              <a:t>EMPLOYEE</a:t>
            </a:r>
            <a:r>
              <a:rPr lang="en-US" sz="2000" dirty="0">
                <a:solidFill>
                  <a:srgbClr val="FF0000"/>
                </a:solidFill>
              </a:rPr>
              <a:t>)</a:t>
            </a:r>
          </a:p>
          <a:p>
            <a:pPr marL="342900" indent="-342900">
              <a:spcBef>
                <a:spcPct val="20000"/>
              </a:spcBef>
              <a:buClr>
                <a:srgbClr val="FF0000"/>
              </a:buClr>
              <a:buFont typeface="Wingdings" pitchFamily="2" charset="2"/>
              <a:buNone/>
            </a:pPr>
            <a:r>
              <a:rPr lang="en-US" sz="2000" dirty="0">
                <a:solidFill>
                  <a:srgbClr val="FF0000"/>
                </a:solidFill>
              </a:rPr>
              <a:t>	RESULT </a:t>
            </a:r>
            <a:r>
              <a:rPr lang="en-US" sz="2000" dirty="0">
                <a:solidFill>
                  <a:srgbClr val="FF0000"/>
                </a:solidFill>
                <a:sym typeface="Symbol" pitchFamily="18" charset="2"/>
              </a:rPr>
              <a:t></a:t>
            </a:r>
            <a:r>
              <a:rPr lang="en-US" sz="2000" dirty="0">
                <a:solidFill>
                  <a:srgbClr val="FF0000"/>
                </a:solidFill>
              </a:rPr>
              <a:t> </a:t>
            </a:r>
            <a:r>
              <a:rPr lang="en-US" sz="2800" dirty="0">
                <a:solidFill>
                  <a:srgbClr val="FF0000"/>
                </a:solidFill>
                <a:latin typeface="Symbol" pitchFamily="18" charset="2"/>
              </a:rPr>
              <a:t></a:t>
            </a:r>
            <a:r>
              <a:rPr lang="en-US" sz="2000" dirty="0">
                <a:solidFill>
                  <a:srgbClr val="FF0000"/>
                </a:solidFill>
              </a:rPr>
              <a:t> </a:t>
            </a:r>
            <a:r>
              <a:rPr lang="en-US" sz="1400" dirty="0">
                <a:solidFill>
                  <a:srgbClr val="FF0000"/>
                </a:solidFill>
              </a:rPr>
              <a:t>FNAME, LNAME, ADDRESS</a:t>
            </a:r>
            <a:r>
              <a:rPr lang="en-US" sz="2000" dirty="0">
                <a:solidFill>
                  <a:srgbClr val="FF0000"/>
                </a:solidFill>
              </a:rPr>
              <a:t> (RESEARCH_EMPS)</a:t>
            </a:r>
          </a:p>
          <a:p>
            <a:pPr marL="342900" indent="-342900">
              <a:spcBef>
                <a:spcPct val="20000"/>
              </a:spcBef>
              <a:buClr>
                <a:srgbClr val="FF0000"/>
              </a:buClr>
              <a:buFont typeface="Wingdings" pitchFamily="2" charset="2"/>
              <a:buNone/>
            </a:pPr>
            <a:endParaRPr lang="en-US" sz="10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dirty="0" smtClean="0"/>
          </a:p>
          <a:p>
            <a:endParaRPr lang="en-US" b="1" dirty="0" smtClean="0"/>
          </a:p>
          <a:p>
            <a:pPr>
              <a:buNone/>
            </a:pPr>
            <a:r>
              <a:rPr lang="en-US" b="1" dirty="0" smtClean="0"/>
              <a:t>       RELATIONAL MODEL CONSTRAINTS</a:t>
            </a:r>
            <a:r>
              <a:rPr lang="en-US" dirty="0" smtClean="0"/>
              <a:t> </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4581A8AF-D24D-4F0A-9AF6-1E7F3D69AB9B}" type="slidenum">
              <a:rPr lang="en-US"/>
              <a:pPr/>
              <a:t>150</a:t>
            </a:fld>
            <a:endParaRPr lang="en-US"/>
          </a:p>
        </p:txBody>
      </p:sp>
      <p:sp>
        <p:nvSpPr>
          <p:cNvPr id="218114" name="Rectangle 2"/>
          <p:cNvSpPr>
            <a:spLocks noGrp="1" noChangeArrowheads="1"/>
          </p:cNvSpPr>
          <p:nvPr>
            <p:ph type="title"/>
          </p:nvPr>
        </p:nvSpPr>
        <p:spPr>
          <a:xfrm>
            <a:off x="1004888" y="342900"/>
            <a:ext cx="7173912" cy="889000"/>
          </a:xfrm>
        </p:spPr>
        <p:txBody>
          <a:bodyPr/>
          <a:lstStyle/>
          <a:p>
            <a:r>
              <a:rPr lang="en-US"/>
              <a:t>Relational Calculus</a:t>
            </a:r>
          </a:p>
        </p:txBody>
      </p:sp>
      <p:sp>
        <p:nvSpPr>
          <p:cNvPr id="218115" name="Rectangle 3"/>
          <p:cNvSpPr>
            <a:spLocks noGrp="1" noChangeArrowheads="1"/>
          </p:cNvSpPr>
          <p:nvPr>
            <p:ph type="body" idx="1"/>
          </p:nvPr>
        </p:nvSpPr>
        <p:spPr>
          <a:xfrm>
            <a:off x="444500" y="1384300"/>
            <a:ext cx="8509000" cy="4965700"/>
          </a:xfrm>
        </p:spPr>
        <p:txBody>
          <a:bodyPr/>
          <a:lstStyle/>
          <a:p>
            <a:pPr>
              <a:lnSpc>
                <a:spcPct val="80000"/>
              </a:lnSpc>
            </a:pPr>
            <a:r>
              <a:rPr lang="en-US" sz="2400">
                <a:latin typeface="Times New Roman" pitchFamily="18" charset="0"/>
              </a:rPr>
              <a:t>A </a:t>
            </a:r>
            <a:r>
              <a:rPr lang="en-US" sz="2400" b="1">
                <a:latin typeface="Times New Roman" pitchFamily="18" charset="0"/>
              </a:rPr>
              <a:t>relational calculus</a:t>
            </a:r>
            <a:r>
              <a:rPr lang="en-US" sz="2400">
                <a:latin typeface="Times New Roman" pitchFamily="18" charset="0"/>
              </a:rPr>
              <a:t> expression creates a new relation, which is specified in terms of variables that range over rows of the stored database relations (in </a:t>
            </a:r>
            <a:r>
              <a:rPr lang="en-US" sz="2400" b="1">
                <a:latin typeface="Times New Roman" pitchFamily="18" charset="0"/>
              </a:rPr>
              <a:t>tuple calculus</a:t>
            </a:r>
            <a:r>
              <a:rPr lang="en-US" sz="2400">
                <a:latin typeface="Times New Roman" pitchFamily="18" charset="0"/>
              </a:rPr>
              <a:t>) or over columns of the stored relations (in </a:t>
            </a:r>
            <a:r>
              <a:rPr lang="en-US" sz="2400" b="1">
                <a:latin typeface="Times New Roman" pitchFamily="18" charset="0"/>
              </a:rPr>
              <a:t>domain calculus</a:t>
            </a:r>
            <a:r>
              <a:rPr lang="en-US" sz="2400">
                <a:latin typeface="Times New Roman" pitchFamily="18" charset="0"/>
              </a:rPr>
              <a:t>). </a:t>
            </a:r>
          </a:p>
          <a:p>
            <a:pPr>
              <a:lnSpc>
                <a:spcPct val="80000"/>
              </a:lnSpc>
              <a:buFont typeface="Wingdings" pitchFamily="2" charset="2"/>
              <a:buNone/>
            </a:pPr>
            <a:endParaRPr lang="en-US" sz="1600">
              <a:latin typeface="Times New Roman" pitchFamily="18" charset="0"/>
            </a:endParaRPr>
          </a:p>
          <a:p>
            <a:pPr>
              <a:lnSpc>
                <a:spcPct val="80000"/>
              </a:lnSpc>
            </a:pPr>
            <a:r>
              <a:rPr lang="en-US" sz="2400">
                <a:latin typeface="Times New Roman" pitchFamily="18" charset="0"/>
              </a:rPr>
              <a:t>In a calculus expression, there is </a:t>
            </a:r>
            <a:r>
              <a:rPr lang="en-US" sz="2400" i="1">
                <a:latin typeface="Times New Roman" pitchFamily="18" charset="0"/>
              </a:rPr>
              <a:t>no order of operations</a:t>
            </a:r>
            <a:r>
              <a:rPr lang="en-US" sz="2400">
                <a:latin typeface="Times New Roman" pitchFamily="18" charset="0"/>
              </a:rPr>
              <a:t> to specify how to retrieve the query result—a calculus expression specifies only what information the result should contain. This is the main distinguishing feature between relational algebra and relational calculus. </a:t>
            </a:r>
          </a:p>
          <a:p>
            <a:pPr>
              <a:lnSpc>
                <a:spcPct val="80000"/>
              </a:lnSpc>
              <a:buFont typeface="Wingdings" pitchFamily="2" charset="2"/>
              <a:buNone/>
            </a:pPr>
            <a:endParaRPr lang="en-US" sz="1600">
              <a:latin typeface="Times New Roman" pitchFamily="18" charset="0"/>
            </a:endParaRPr>
          </a:p>
          <a:p>
            <a:pPr>
              <a:lnSpc>
                <a:spcPct val="80000"/>
              </a:lnSpc>
            </a:pPr>
            <a:r>
              <a:rPr lang="en-US" sz="2400">
                <a:latin typeface="Times New Roman" pitchFamily="18" charset="0"/>
              </a:rPr>
              <a:t>Relational calculus is considered to be a </a:t>
            </a:r>
            <a:r>
              <a:rPr lang="en-US" sz="2400" b="1">
                <a:latin typeface="Times New Roman" pitchFamily="18" charset="0"/>
              </a:rPr>
              <a:t>nonprocedural</a:t>
            </a:r>
            <a:r>
              <a:rPr lang="en-US" sz="2400">
                <a:latin typeface="Times New Roman" pitchFamily="18" charset="0"/>
              </a:rPr>
              <a:t> language. This differs from relational algebra, where we must write a </a:t>
            </a:r>
            <a:r>
              <a:rPr lang="en-US" sz="2400" i="1">
                <a:latin typeface="Times New Roman" pitchFamily="18" charset="0"/>
              </a:rPr>
              <a:t>sequence of operations</a:t>
            </a:r>
            <a:r>
              <a:rPr lang="en-US" sz="2400">
                <a:latin typeface="Times New Roman" pitchFamily="18" charset="0"/>
              </a:rPr>
              <a:t> to specify a retrieval request; hence relational algebra can be considered as a </a:t>
            </a:r>
            <a:r>
              <a:rPr lang="en-US" sz="2400" b="1">
                <a:latin typeface="Times New Roman" pitchFamily="18" charset="0"/>
              </a:rPr>
              <a:t>procedural</a:t>
            </a:r>
            <a:r>
              <a:rPr lang="en-US" sz="2400">
                <a:latin typeface="Times New Roman" pitchFamily="18" charset="0"/>
              </a:rPr>
              <a:t> way of stating a query.</a:t>
            </a:r>
            <a:endParaRPr lang="en-US" sz="180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1C16E8EA-8813-47DD-8008-8D90FC9D5E96}" type="slidenum">
              <a:rPr lang="en-US"/>
              <a:pPr/>
              <a:t>151</a:t>
            </a:fld>
            <a:endParaRPr lang="en-US"/>
          </a:p>
        </p:txBody>
      </p:sp>
      <p:sp>
        <p:nvSpPr>
          <p:cNvPr id="220162" name="Rectangle 2"/>
          <p:cNvSpPr>
            <a:spLocks noGrp="1" noChangeArrowheads="1"/>
          </p:cNvSpPr>
          <p:nvPr>
            <p:ph type="title"/>
          </p:nvPr>
        </p:nvSpPr>
        <p:spPr>
          <a:xfrm>
            <a:off x="1004888" y="342900"/>
            <a:ext cx="7173912" cy="889000"/>
          </a:xfrm>
        </p:spPr>
        <p:txBody>
          <a:bodyPr/>
          <a:lstStyle/>
          <a:p>
            <a:r>
              <a:rPr lang="en-US" sz="3200"/>
              <a:t>Tuple Relational Calculus</a:t>
            </a:r>
          </a:p>
        </p:txBody>
      </p:sp>
      <p:sp>
        <p:nvSpPr>
          <p:cNvPr id="220163" name="Rectangle 3"/>
          <p:cNvSpPr>
            <a:spLocks noGrp="1" noChangeArrowheads="1"/>
          </p:cNvSpPr>
          <p:nvPr>
            <p:ph type="body" idx="1"/>
          </p:nvPr>
        </p:nvSpPr>
        <p:spPr>
          <a:xfrm>
            <a:off x="444500" y="1231900"/>
            <a:ext cx="8534400" cy="5118100"/>
          </a:xfrm>
        </p:spPr>
        <p:txBody>
          <a:bodyPr>
            <a:normAutofit fontScale="92500" lnSpcReduction="10000"/>
          </a:bodyPr>
          <a:lstStyle/>
          <a:p>
            <a:pPr>
              <a:lnSpc>
                <a:spcPct val="90000"/>
              </a:lnSpc>
            </a:pPr>
            <a:r>
              <a:rPr lang="en-US" sz="2000" dirty="0">
                <a:latin typeface="Times New Roman" pitchFamily="18" charset="0"/>
              </a:rPr>
              <a:t>The </a:t>
            </a:r>
            <a:r>
              <a:rPr lang="en-US" sz="2000" dirty="0" err="1">
                <a:latin typeface="Times New Roman" pitchFamily="18" charset="0"/>
              </a:rPr>
              <a:t>tuple</a:t>
            </a:r>
            <a:r>
              <a:rPr lang="en-US" sz="2000" dirty="0">
                <a:latin typeface="Times New Roman" pitchFamily="18" charset="0"/>
              </a:rPr>
              <a:t> relational calculus is based on specifying a number of </a:t>
            </a:r>
            <a:r>
              <a:rPr lang="en-US" sz="2000" b="1" dirty="0" err="1">
                <a:latin typeface="Times New Roman" pitchFamily="18" charset="0"/>
              </a:rPr>
              <a:t>tuple</a:t>
            </a:r>
            <a:r>
              <a:rPr lang="en-US" sz="2000" b="1" dirty="0">
                <a:latin typeface="Times New Roman" pitchFamily="18" charset="0"/>
              </a:rPr>
              <a:t> variables.</a:t>
            </a:r>
            <a:r>
              <a:rPr lang="en-US" sz="2000" dirty="0">
                <a:latin typeface="Times New Roman" pitchFamily="18" charset="0"/>
              </a:rPr>
              <a:t> Each </a:t>
            </a:r>
            <a:r>
              <a:rPr lang="en-US" sz="2000" dirty="0" err="1">
                <a:latin typeface="Times New Roman" pitchFamily="18" charset="0"/>
              </a:rPr>
              <a:t>tuple</a:t>
            </a:r>
            <a:r>
              <a:rPr lang="en-US" sz="2000" dirty="0">
                <a:latin typeface="Times New Roman" pitchFamily="18" charset="0"/>
              </a:rPr>
              <a:t> variable usually </a:t>
            </a:r>
            <a:r>
              <a:rPr lang="en-US" sz="2000" i="1" dirty="0">
                <a:latin typeface="Times New Roman" pitchFamily="18" charset="0"/>
              </a:rPr>
              <a:t>ranges over</a:t>
            </a:r>
            <a:r>
              <a:rPr lang="en-US" sz="2000" dirty="0">
                <a:latin typeface="Times New Roman" pitchFamily="18" charset="0"/>
              </a:rPr>
              <a:t> a particular database relation, meaning that the variable may take as its value any individual </a:t>
            </a:r>
            <a:r>
              <a:rPr lang="en-US" sz="2000" dirty="0" err="1">
                <a:latin typeface="Times New Roman" pitchFamily="18" charset="0"/>
              </a:rPr>
              <a:t>tuple</a:t>
            </a:r>
            <a:r>
              <a:rPr lang="en-US" sz="2000" dirty="0">
                <a:latin typeface="Times New Roman" pitchFamily="18" charset="0"/>
              </a:rPr>
              <a:t> from that relation. </a:t>
            </a:r>
          </a:p>
          <a:p>
            <a:pPr>
              <a:lnSpc>
                <a:spcPct val="90000"/>
              </a:lnSpc>
            </a:pPr>
            <a:endParaRPr lang="en-US" sz="2000" dirty="0">
              <a:latin typeface="Times New Roman" pitchFamily="18" charset="0"/>
            </a:endParaRPr>
          </a:p>
          <a:p>
            <a:pPr>
              <a:lnSpc>
                <a:spcPct val="90000"/>
              </a:lnSpc>
            </a:pPr>
            <a:r>
              <a:rPr lang="en-US" sz="2000" dirty="0">
                <a:latin typeface="Times New Roman" pitchFamily="18" charset="0"/>
              </a:rPr>
              <a:t>A simple </a:t>
            </a:r>
            <a:r>
              <a:rPr lang="en-US" sz="2000" dirty="0" err="1">
                <a:latin typeface="Times New Roman" pitchFamily="18" charset="0"/>
              </a:rPr>
              <a:t>tuple</a:t>
            </a:r>
            <a:r>
              <a:rPr lang="en-US" sz="2000" dirty="0">
                <a:latin typeface="Times New Roman" pitchFamily="18" charset="0"/>
              </a:rPr>
              <a:t> relational calculus query is of the form</a:t>
            </a:r>
          </a:p>
          <a:p>
            <a:pPr>
              <a:lnSpc>
                <a:spcPct val="90000"/>
              </a:lnSpc>
              <a:buFont typeface="Wingdings" pitchFamily="2" charset="2"/>
              <a:buNone/>
            </a:pPr>
            <a:r>
              <a:rPr lang="en-US" sz="2000" dirty="0">
                <a:latin typeface="Times New Roman" pitchFamily="18" charset="0"/>
              </a:rPr>
              <a:t>	{t | COND(t)}</a:t>
            </a:r>
          </a:p>
          <a:p>
            <a:pPr>
              <a:lnSpc>
                <a:spcPct val="90000"/>
              </a:lnSpc>
              <a:buFont typeface="Wingdings" pitchFamily="2" charset="2"/>
              <a:buNone/>
            </a:pPr>
            <a:r>
              <a:rPr lang="en-US" sz="2000" dirty="0">
                <a:latin typeface="Times New Roman" pitchFamily="18" charset="0"/>
              </a:rPr>
              <a:t>	where t is a </a:t>
            </a:r>
            <a:r>
              <a:rPr lang="en-US" sz="2000" dirty="0" err="1">
                <a:latin typeface="Times New Roman" pitchFamily="18" charset="0"/>
              </a:rPr>
              <a:t>tuple</a:t>
            </a:r>
            <a:r>
              <a:rPr lang="en-US" sz="2000" dirty="0">
                <a:latin typeface="Times New Roman" pitchFamily="18" charset="0"/>
              </a:rPr>
              <a:t> variable and COND (t) is a conditional expression involving t. The result of such a query is the set of all </a:t>
            </a:r>
            <a:r>
              <a:rPr lang="en-US" sz="2000" dirty="0" err="1">
                <a:latin typeface="Times New Roman" pitchFamily="18" charset="0"/>
              </a:rPr>
              <a:t>tuples</a:t>
            </a:r>
            <a:r>
              <a:rPr lang="en-US" sz="2000" dirty="0">
                <a:latin typeface="Times New Roman" pitchFamily="18" charset="0"/>
              </a:rPr>
              <a:t> t that satisfy COND (t).</a:t>
            </a:r>
          </a:p>
          <a:p>
            <a:pPr>
              <a:lnSpc>
                <a:spcPct val="90000"/>
              </a:lnSpc>
              <a:buFont typeface="Wingdings" pitchFamily="2" charset="2"/>
              <a:buNone/>
            </a:pPr>
            <a:endParaRPr lang="en-US" sz="2000" dirty="0">
              <a:latin typeface="Times New Roman" pitchFamily="18" charset="0"/>
            </a:endParaRPr>
          </a:p>
          <a:p>
            <a:pPr>
              <a:lnSpc>
                <a:spcPct val="90000"/>
              </a:lnSpc>
              <a:buFont typeface="Wingdings" pitchFamily="2" charset="2"/>
              <a:buNone/>
            </a:pPr>
            <a:r>
              <a:rPr lang="en-US" sz="2000" dirty="0">
                <a:latin typeface="Times New Roman" pitchFamily="18" charset="0"/>
              </a:rPr>
              <a:t>	</a:t>
            </a:r>
            <a:r>
              <a:rPr lang="en-US" sz="2000" b="1" dirty="0">
                <a:latin typeface="Times New Roman" pitchFamily="18" charset="0"/>
              </a:rPr>
              <a:t>Example:</a:t>
            </a:r>
            <a:r>
              <a:rPr lang="en-US" sz="2000" dirty="0">
                <a:latin typeface="Times New Roman" pitchFamily="18" charset="0"/>
              </a:rPr>
              <a:t> To find the first and last names of all employees whose salary is above $50,000, we can write the following </a:t>
            </a:r>
            <a:r>
              <a:rPr lang="en-US" sz="2000" dirty="0" err="1">
                <a:latin typeface="Times New Roman" pitchFamily="18" charset="0"/>
              </a:rPr>
              <a:t>tuple</a:t>
            </a:r>
            <a:r>
              <a:rPr lang="en-US" sz="2000" dirty="0">
                <a:latin typeface="Times New Roman" pitchFamily="18" charset="0"/>
              </a:rPr>
              <a:t> calculus expression:</a:t>
            </a:r>
          </a:p>
          <a:p>
            <a:pPr>
              <a:lnSpc>
                <a:spcPct val="90000"/>
              </a:lnSpc>
              <a:buFont typeface="Wingdings" pitchFamily="2" charset="2"/>
              <a:buNone/>
            </a:pPr>
            <a:endParaRPr lang="en-US" sz="2000" dirty="0">
              <a:latin typeface="Times New Roman" pitchFamily="18" charset="0"/>
            </a:endParaRPr>
          </a:p>
          <a:p>
            <a:pPr>
              <a:lnSpc>
                <a:spcPct val="90000"/>
              </a:lnSpc>
              <a:buFont typeface="Wingdings" pitchFamily="2" charset="2"/>
              <a:buNone/>
            </a:pPr>
            <a:r>
              <a:rPr lang="en-US" sz="2000" dirty="0">
                <a:latin typeface="Times New Roman" pitchFamily="18" charset="0"/>
              </a:rPr>
              <a:t>	</a:t>
            </a:r>
            <a:r>
              <a:rPr lang="en-US" sz="2000" b="1" dirty="0">
                <a:latin typeface="Times New Roman" pitchFamily="18" charset="0"/>
              </a:rPr>
              <a:t>{</a:t>
            </a:r>
            <a:r>
              <a:rPr lang="en-US" sz="2000" b="1" dirty="0" err="1">
                <a:latin typeface="Times New Roman" pitchFamily="18" charset="0"/>
              </a:rPr>
              <a:t>t.FNAME</a:t>
            </a:r>
            <a:r>
              <a:rPr lang="en-US" sz="2000" b="1" dirty="0">
                <a:latin typeface="Times New Roman" pitchFamily="18" charset="0"/>
              </a:rPr>
              <a:t>, </a:t>
            </a:r>
            <a:r>
              <a:rPr lang="en-US" sz="2000" b="1" dirty="0" err="1">
                <a:latin typeface="Times New Roman" pitchFamily="18" charset="0"/>
              </a:rPr>
              <a:t>t.LNAME</a:t>
            </a:r>
            <a:r>
              <a:rPr lang="en-US" sz="2000" b="1" dirty="0">
                <a:latin typeface="Times New Roman" pitchFamily="18" charset="0"/>
              </a:rPr>
              <a:t> | EMPLOYEE(t) AND </a:t>
            </a:r>
            <a:r>
              <a:rPr lang="en-US" sz="2000" b="1" dirty="0" err="1">
                <a:latin typeface="Times New Roman" pitchFamily="18" charset="0"/>
              </a:rPr>
              <a:t>t.SALARY</a:t>
            </a:r>
            <a:r>
              <a:rPr lang="en-US" sz="2000" b="1" dirty="0">
                <a:latin typeface="Times New Roman" pitchFamily="18" charset="0"/>
              </a:rPr>
              <a:t>&gt;50000}</a:t>
            </a:r>
          </a:p>
          <a:p>
            <a:pPr>
              <a:lnSpc>
                <a:spcPct val="90000"/>
              </a:lnSpc>
              <a:buFont typeface="Wingdings" pitchFamily="2" charset="2"/>
              <a:buNone/>
            </a:pPr>
            <a:r>
              <a:rPr lang="en-US" sz="2000" b="1" dirty="0">
                <a:latin typeface="Times New Roman" pitchFamily="18" charset="0"/>
              </a:rPr>
              <a:t>	</a:t>
            </a:r>
          </a:p>
          <a:p>
            <a:pPr>
              <a:lnSpc>
                <a:spcPct val="90000"/>
              </a:lnSpc>
              <a:buFont typeface="Wingdings" pitchFamily="2" charset="2"/>
              <a:buNone/>
            </a:pPr>
            <a:r>
              <a:rPr lang="en-US" sz="2000" dirty="0">
                <a:latin typeface="Times New Roman" pitchFamily="18" charset="0"/>
              </a:rPr>
              <a:t>	The condition EMPLOYEE(t) specifies that the </a:t>
            </a:r>
            <a:r>
              <a:rPr lang="en-US" sz="2000" b="1" dirty="0">
                <a:latin typeface="Times New Roman" pitchFamily="18" charset="0"/>
              </a:rPr>
              <a:t>range relation</a:t>
            </a:r>
            <a:r>
              <a:rPr lang="en-US" sz="2000" dirty="0">
                <a:latin typeface="Times New Roman" pitchFamily="18" charset="0"/>
              </a:rPr>
              <a:t> of </a:t>
            </a:r>
            <a:r>
              <a:rPr lang="en-US" sz="2000" dirty="0" err="1">
                <a:latin typeface="Times New Roman" pitchFamily="18" charset="0"/>
              </a:rPr>
              <a:t>tuple</a:t>
            </a:r>
            <a:r>
              <a:rPr lang="en-US" sz="2000" dirty="0">
                <a:latin typeface="Times New Roman" pitchFamily="18" charset="0"/>
              </a:rPr>
              <a:t> variable t is EMPLOYEE. The first and last name (PROJECTION </a:t>
            </a:r>
            <a:r>
              <a:rPr lang="en-US" sz="2000" b="1" dirty="0">
                <a:latin typeface="Symbol" pitchFamily="18" charset="2"/>
              </a:rPr>
              <a:t></a:t>
            </a:r>
            <a:r>
              <a:rPr lang="en-US" sz="2000" b="1" baseline="-25000" dirty="0">
                <a:latin typeface="Times New Roman" pitchFamily="18" charset="0"/>
              </a:rPr>
              <a:t>FNAME, LNAME</a:t>
            </a:r>
            <a:r>
              <a:rPr lang="en-US" sz="2000" dirty="0">
                <a:latin typeface="Times New Roman" pitchFamily="18" charset="0"/>
              </a:rPr>
              <a:t>) of each EMPLOYEE </a:t>
            </a:r>
            <a:r>
              <a:rPr lang="en-US" sz="2000" dirty="0" err="1">
                <a:latin typeface="Times New Roman" pitchFamily="18" charset="0"/>
              </a:rPr>
              <a:t>tuple</a:t>
            </a:r>
            <a:r>
              <a:rPr lang="en-US" sz="2000" dirty="0">
                <a:latin typeface="Times New Roman" pitchFamily="18" charset="0"/>
              </a:rPr>
              <a:t> t that satisfies the condition </a:t>
            </a:r>
            <a:r>
              <a:rPr lang="en-US" sz="2000" dirty="0" err="1">
                <a:latin typeface="Times New Roman" pitchFamily="18" charset="0"/>
              </a:rPr>
              <a:t>t.SALARY</a:t>
            </a:r>
            <a:r>
              <a:rPr lang="en-US" sz="2000" dirty="0">
                <a:latin typeface="Times New Roman" pitchFamily="18" charset="0"/>
              </a:rPr>
              <a:t>&gt;50000 (SELECTION </a:t>
            </a:r>
          </a:p>
          <a:p>
            <a:pPr>
              <a:lnSpc>
                <a:spcPct val="90000"/>
              </a:lnSpc>
              <a:buFont typeface="Wingdings" pitchFamily="2" charset="2"/>
              <a:buNone/>
            </a:pPr>
            <a:r>
              <a:rPr lang="en-US" sz="2000" dirty="0">
                <a:latin typeface="Times New Roman" pitchFamily="18" charset="0"/>
              </a:rPr>
              <a:t>	</a:t>
            </a:r>
            <a:r>
              <a:rPr lang="en-US" sz="2000" b="1" dirty="0">
                <a:latin typeface="Symbol" pitchFamily="18" charset="2"/>
              </a:rPr>
              <a:t></a:t>
            </a:r>
            <a:r>
              <a:rPr lang="en-US" sz="2000" b="1" dirty="0">
                <a:latin typeface="Times New Roman" pitchFamily="18" charset="0"/>
              </a:rPr>
              <a:t> </a:t>
            </a:r>
            <a:r>
              <a:rPr lang="en-US" sz="2000" b="1" baseline="-25000" dirty="0">
                <a:latin typeface="Times New Roman" pitchFamily="18" charset="0"/>
              </a:rPr>
              <a:t>SALARY &gt;50000</a:t>
            </a:r>
            <a:r>
              <a:rPr lang="en-US" sz="2000" dirty="0">
                <a:latin typeface="Times New Roman" pitchFamily="18" charset="0"/>
              </a:rPr>
              <a:t>) will be retrieved.  </a:t>
            </a:r>
          </a:p>
          <a:p>
            <a:pPr>
              <a:lnSpc>
                <a:spcPct val="80000"/>
              </a:lnSpc>
              <a:buFont typeface="Wingdings" pitchFamily="2" charset="2"/>
              <a:buNone/>
            </a:pPr>
            <a:endParaRPr lang="en-US" sz="2000" b="1" dirty="0">
              <a:latin typeface="Times New Roman" pitchFamily="18" charset="0"/>
            </a:endParaRPr>
          </a:p>
          <a:p>
            <a:pPr>
              <a:lnSpc>
                <a:spcPct val="90000"/>
              </a:lnSpc>
              <a:buFont typeface="Wingdings" pitchFamily="2" charset="2"/>
              <a:buNone/>
            </a:pP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6469583A-E98E-486B-8967-D03285462F82}" type="slidenum">
              <a:rPr lang="en-US"/>
              <a:pPr/>
              <a:t>152</a:t>
            </a:fld>
            <a:endParaRPr lang="en-US"/>
          </a:p>
        </p:txBody>
      </p:sp>
      <p:sp>
        <p:nvSpPr>
          <p:cNvPr id="221186" name="Rectangle 2"/>
          <p:cNvSpPr>
            <a:spLocks noGrp="1" noChangeArrowheads="1"/>
          </p:cNvSpPr>
          <p:nvPr>
            <p:ph type="title"/>
          </p:nvPr>
        </p:nvSpPr>
        <p:spPr>
          <a:xfrm>
            <a:off x="1004888" y="342900"/>
            <a:ext cx="7732712" cy="889000"/>
          </a:xfrm>
        </p:spPr>
        <p:txBody>
          <a:bodyPr/>
          <a:lstStyle/>
          <a:p>
            <a:r>
              <a:rPr lang="en-US" sz="3200"/>
              <a:t>The Existential and Universal Quantifiers </a:t>
            </a:r>
          </a:p>
        </p:txBody>
      </p:sp>
      <p:sp>
        <p:nvSpPr>
          <p:cNvPr id="221187" name="Rectangle 3"/>
          <p:cNvSpPr>
            <a:spLocks noGrp="1" noChangeArrowheads="1"/>
          </p:cNvSpPr>
          <p:nvPr>
            <p:ph type="body" idx="1"/>
          </p:nvPr>
        </p:nvSpPr>
        <p:spPr>
          <a:xfrm>
            <a:off x="241300" y="1536700"/>
            <a:ext cx="8712200" cy="4813300"/>
          </a:xfrm>
        </p:spPr>
        <p:txBody>
          <a:bodyPr/>
          <a:lstStyle/>
          <a:p>
            <a:pPr marL="609600" indent="-609600">
              <a:lnSpc>
                <a:spcPct val="90000"/>
              </a:lnSpc>
            </a:pPr>
            <a:r>
              <a:rPr lang="en-US" sz="2000">
                <a:latin typeface="Times New Roman" pitchFamily="18" charset="0"/>
              </a:rPr>
              <a:t>Two special symbols called </a:t>
            </a:r>
            <a:r>
              <a:rPr lang="en-US" sz="2000" b="1">
                <a:latin typeface="Times New Roman" pitchFamily="18" charset="0"/>
              </a:rPr>
              <a:t>quantifiers</a:t>
            </a:r>
            <a:r>
              <a:rPr lang="en-US" sz="2000">
                <a:latin typeface="Times New Roman" pitchFamily="18" charset="0"/>
              </a:rPr>
              <a:t> can appear in formulas; these are the </a:t>
            </a:r>
            <a:r>
              <a:rPr lang="en-US" sz="2000" b="1">
                <a:latin typeface="Times New Roman" pitchFamily="18" charset="0"/>
              </a:rPr>
              <a:t>universal quantifier</a:t>
            </a:r>
            <a:r>
              <a:rPr lang="en-US" sz="2000">
                <a:latin typeface="Times New Roman" pitchFamily="18" charset="0"/>
              </a:rPr>
              <a:t> </a:t>
            </a:r>
            <a:r>
              <a:rPr lang="en-US" sz="2000">
                <a:latin typeface="Symbol" pitchFamily="18" charset="2"/>
              </a:rPr>
              <a:t>(</a:t>
            </a:r>
            <a:r>
              <a:rPr lang="en-US" sz="2400" b="1">
                <a:latin typeface="Symbol" pitchFamily="18" charset="2"/>
              </a:rPr>
              <a:t></a:t>
            </a:r>
            <a:r>
              <a:rPr lang="en-US" sz="2000">
                <a:latin typeface="Times New Roman" pitchFamily="18" charset="0"/>
              </a:rPr>
              <a:t>) and the </a:t>
            </a:r>
            <a:r>
              <a:rPr lang="en-US" sz="2000" b="1">
                <a:latin typeface="Times New Roman" pitchFamily="18" charset="0"/>
              </a:rPr>
              <a:t>existential quantifier</a:t>
            </a:r>
            <a:r>
              <a:rPr lang="en-US" sz="2000">
                <a:latin typeface="Times New Roman" pitchFamily="18" charset="0"/>
              </a:rPr>
              <a:t> </a:t>
            </a:r>
            <a:r>
              <a:rPr lang="en-US" sz="2000">
                <a:latin typeface="Symbol" pitchFamily="18" charset="2"/>
              </a:rPr>
              <a:t>(</a:t>
            </a:r>
            <a:r>
              <a:rPr lang="en-US" sz="2400" b="1">
                <a:latin typeface="Symbol" pitchFamily="18" charset="2"/>
              </a:rPr>
              <a:t></a:t>
            </a:r>
            <a:r>
              <a:rPr lang="en-US" sz="2000">
                <a:latin typeface="Times New Roman" pitchFamily="18" charset="0"/>
              </a:rPr>
              <a:t>).</a:t>
            </a:r>
          </a:p>
          <a:p>
            <a:pPr marL="609600" indent="-609600">
              <a:lnSpc>
                <a:spcPct val="90000"/>
              </a:lnSpc>
              <a:buFont typeface="Wingdings" pitchFamily="2" charset="2"/>
              <a:buNone/>
            </a:pPr>
            <a:endParaRPr lang="en-US" sz="1000">
              <a:latin typeface="Times New Roman" pitchFamily="18" charset="0"/>
            </a:endParaRPr>
          </a:p>
          <a:p>
            <a:pPr marL="609600" indent="-609600">
              <a:lnSpc>
                <a:spcPct val="90000"/>
              </a:lnSpc>
            </a:pPr>
            <a:r>
              <a:rPr lang="en-US" sz="2000">
                <a:latin typeface="Times New Roman" pitchFamily="18" charset="0"/>
              </a:rPr>
              <a:t> Informally, a tuple variable t is bound if it is quantified, meaning that it appears in an (</a:t>
            </a:r>
            <a:r>
              <a:rPr lang="en-US" sz="2400" b="1">
                <a:latin typeface="Symbol" pitchFamily="18" charset="2"/>
              </a:rPr>
              <a:t></a:t>
            </a:r>
            <a:r>
              <a:rPr lang="en-US" sz="2000">
                <a:latin typeface="Times New Roman" pitchFamily="18" charset="0"/>
              </a:rPr>
              <a:t> t) or  (</a:t>
            </a:r>
            <a:r>
              <a:rPr lang="en-US" sz="2400" b="1">
                <a:latin typeface="Symbol" pitchFamily="18" charset="2"/>
              </a:rPr>
              <a:t></a:t>
            </a:r>
            <a:r>
              <a:rPr lang="en-US" sz="2000">
                <a:latin typeface="Times New Roman" pitchFamily="18" charset="0"/>
              </a:rPr>
              <a:t> t) clause; otherwise, it is </a:t>
            </a:r>
            <a:r>
              <a:rPr lang="en-US" sz="2000" b="1">
                <a:latin typeface="Times New Roman" pitchFamily="18" charset="0"/>
              </a:rPr>
              <a:t>free.</a:t>
            </a:r>
            <a:r>
              <a:rPr lang="en-US" sz="2000">
                <a:latin typeface="Times New Roman" pitchFamily="18" charset="0"/>
              </a:rPr>
              <a:t> </a:t>
            </a:r>
          </a:p>
          <a:p>
            <a:pPr marL="609600" indent="-609600">
              <a:lnSpc>
                <a:spcPct val="90000"/>
              </a:lnSpc>
              <a:buFont typeface="Wingdings" pitchFamily="2" charset="2"/>
              <a:buNone/>
            </a:pPr>
            <a:endParaRPr lang="en-US" sz="1000">
              <a:latin typeface="Times New Roman" pitchFamily="18" charset="0"/>
            </a:endParaRPr>
          </a:p>
          <a:p>
            <a:pPr marL="609600" indent="-609600">
              <a:lnSpc>
                <a:spcPct val="90000"/>
              </a:lnSpc>
            </a:pPr>
            <a:r>
              <a:rPr lang="en-US" sz="2000">
                <a:latin typeface="Times New Roman" pitchFamily="18" charset="0"/>
              </a:rPr>
              <a:t>If F is a formula, then so is (</a:t>
            </a:r>
            <a:r>
              <a:rPr lang="en-US" sz="2400" b="1">
                <a:latin typeface="Symbol" pitchFamily="18" charset="2"/>
              </a:rPr>
              <a:t></a:t>
            </a:r>
            <a:r>
              <a:rPr lang="en-US" sz="2000">
                <a:latin typeface="Times New Roman" pitchFamily="18" charset="0"/>
              </a:rPr>
              <a:t> t)(F), where t is a tuple variable. The formula (</a:t>
            </a:r>
            <a:r>
              <a:rPr lang="en-US" sz="2400" b="1">
                <a:latin typeface="Symbol" pitchFamily="18" charset="2"/>
              </a:rPr>
              <a:t></a:t>
            </a:r>
            <a:r>
              <a:rPr lang="en-US" sz="2000">
                <a:latin typeface="Times New Roman" pitchFamily="18" charset="0"/>
              </a:rPr>
              <a:t>  t)(F) is true if the formula F evaluates to true for </a:t>
            </a:r>
            <a:r>
              <a:rPr lang="en-US" sz="2000" i="1">
                <a:latin typeface="Times New Roman" pitchFamily="18" charset="0"/>
              </a:rPr>
              <a:t>some</a:t>
            </a:r>
            <a:r>
              <a:rPr lang="en-US" sz="2000">
                <a:latin typeface="Times New Roman" pitchFamily="18" charset="0"/>
              </a:rPr>
              <a:t> (at least one) tuple assigned to free occurrences of t in F; otherwise (</a:t>
            </a:r>
            <a:r>
              <a:rPr lang="en-US" sz="2400" b="1">
                <a:latin typeface="Symbol" pitchFamily="18" charset="2"/>
              </a:rPr>
              <a:t></a:t>
            </a:r>
            <a:r>
              <a:rPr lang="en-US" sz="2000">
                <a:latin typeface="Times New Roman" pitchFamily="18" charset="0"/>
              </a:rPr>
              <a:t> t)(F) is </a:t>
            </a:r>
            <a:r>
              <a:rPr lang="en-US" sz="2000" b="1">
                <a:latin typeface="Times New Roman" pitchFamily="18" charset="0"/>
              </a:rPr>
              <a:t>false.</a:t>
            </a:r>
          </a:p>
          <a:p>
            <a:pPr marL="609600" indent="-609600">
              <a:lnSpc>
                <a:spcPct val="90000"/>
              </a:lnSpc>
              <a:buFont typeface="Wingdings" pitchFamily="2" charset="2"/>
              <a:buNone/>
            </a:pPr>
            <a:r>
              <a:rPr lang="en-US" sz="1000">
                <a:latin typeface="Times New Roman" pitchFamily="18" charset="0"/>
              </a:rPr>
              <a:t> </a:t>
            </a:r>
          </a:p>
          <a:p>
            <a:pPr marL="609600" indent="-609600">
              <a:lnSpc>
                <a:spcPct val="90000"/>
              </a:lnSpc>
            </a:pPr>
            <a:r>
              <a:rPr lang="en-US" sz="2000">
                <a:latin typeface="Times New Roman" pitchFamily="18" charset="0"/>
              </a:rPr>
              <a:t>If F is a formula, then so is (</a:t>
            </a:r>
            <a:r>
              <a:rPr lang="en-US" sz="2400" b="1">
                <a:latin typeface="Symbol" pitchFamily="18" charset="2"/>
              </a:rPr>
              <a:t></a:t>
            </a:r>
            <a:r>
              <a:rPr lang="en-US" sz="2000">
                <a:latin typeface="Times New Roman" pitchFamily="18" charset="0"/>
              </a:rPr>
              <a:t> t)(F), where t is a tuple variable. The formula (</a:t>
            </a:r>
            <a:r>
              <a:rPr lang="en-US" sz="2400" b="1">
                <a:latin typeface="Symbol" pitchFamily="18" charset="2"/>
              </a:rPr>
              <a:t></a:t>
            </a:r>
            <a:r>
              <a:rPr lang="en-US" sz="2000">
                <a:latin typeface="Times New Roman" pitchFamily="18" charset="0"/>
              </a:rPr>
              <a:t>  t)(F) is true if the formula F evaluates to true for </a:t>
            </a:r>
            <a:r>
              <a:rPr lang="en-US" sz="2000" i="1">
                <a:latin typeface="Times New Roman" pitchFamily="18" charset="0"/>
              </a:rPr>
              <a:t>every tuple</a:t>
            </a:r>
            <a:r>
              <a:rPr lang="en-US" sz="2000">
                <a:latin typeface="Times New Roman" pitchFamily="18" charset="0"/>
              </a:rPr>
              <a:t> (in the universe) assigned to free occurrences of t in F; otherwise (</a:t>
            </a:r>
            <a:r>
              <a:rPr lang="en-US" sz="2400" b="1">
                <a:latin typeface="Symbol" pitchFamily="18" charset="2"/>
              </a:rPr>
              <a:t></a:t>
            </a:r>
            <a:r>
              <a:rPr lang="en-US" sz="2000">
                <a:latin typeface="Times New Roman" pitchFamily="18" charset="0"/>
              </a:rPr>
              <a:t> t)(F) is </a:t>
            </a:r>
            <a:r>
              <a:rPr lang="en-US" sz="2000" b="1">
                <a:latin typeface="Times New Roman" pitchFamily="18" charset="0"/>
              </a:rPr>
              <a:t>false.</a:t>
            </a:r>
            <a:r>
              <a:rPr lang="en-US" sz="2000">
                <a:latin typeface="Times New Roman" pitchFamily="18" charset="0"/>
              </a:rPr>
              <a:t> </a:t>
            </a:r>
          </a:p>
          <a:p>
            <a:pPr marL="609600" indent="-609600">
              <a:lnSpc>
                <a:spcPct val="90000"/>
              </a:lnSpc>
              <a:buFont typeface="Wingdings" pitchFamily="2" charset="2"/>
              <a:buNone/>
            </a:pPr>
            <a:r>
              <a:rPr lang="en-US" sz="2000">
                <a:latin typeface="Times New Roman" pitchFamily="18" charset="0"/>
              </a:rPr>
              <a:t>	It is called the universal or “for all” quantifier because every tuple in “the universe of” tuples must make F true to make the quantified formula true.</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4DDB7688-91DC-444E-8EA2-1FED0D99B734}" type="slidenum">
              <a:rPr lang="en-US"/>
              <a:pPr/>
              <a:t>153</a:t>
            </a:fld>
            <a:endParaRPr lang="en-US"/>
          </a:p>
        </p:txBody>
      </p:sp>
      <p:sp>
        <p:nvSpPr>
          <p:cNvPr id="219138" name="Rectangle 2"/>
          <p:cNvSpPr>
            <a:spLocks noGrp="1" noChangeArrowheads="1"/>
          </p:cNvSpPr>
          <p:nvPr>
            <p:ph type="title"/>
          </p:nvPr>
        </p:nvSpPr>
        <p:spPr>
          <a:xfrm>
            <a:off x="406400" y="303213"/>
            <a:ext cx="8737600" cy="842962"/>
          </a:xfrm>
        </p:spPr>
        <p:txBody>
          <a:bodyPr/>
          <a:lstStyle/>
          <a:p>
            <a:r>
              <a:rPr lang="en-US" sz="3200"/>
              <a:t>Example Query Using Existential Quantifier</a:t>
            </a:r>
          </a:p>
        </p:txBody>
      </p:sp>
      <p:sp>
        <p:nvSpPr>
          <p:cNvPr id="219139" name="Rectangle 3"/>
          <p:cNvSpPr>
            <a:spLocks noGrp="1" noChangeArrowheads="1"/>
          </p:cNvSpPr>
          <p:nvPr>
            <p:ph type="body" idx="1"/>
          </p:nvPr>
        </p:nvSpPr>
        <p:spPr>
          <a:xfrm>
            <a:off x="406400" y="1146175"/>
            <a:ext cx="8547100" cy="5241925"/>
          </a:xfrm>
        </p:spPr>
        <p:txBody>
          <a:bodyPr/>
          <a:lstStyle/>
          <a:p>
            <a:pPr>
              <a:lnSpc>
                <a:spcPct val="90000"/>
              </a:lnSpc>
            </a:pPr>
            <a:r>
              <a:rPr lang="en-US" sz="2000">
                <a:latin typeface="Times New Roman" pitchFamily="18" charset="0"/>
              </a:rPr>
              <a:t>Retrieve the name and address of all employees who work for the ‘Research’ department.</a:t>
            </a:r>
          </a:p>
          <a:p>
            <a:pPr>
              <a:lnSpc>
                <a:spcPct val="90000"/>
              </a:lnSpc>
            </a:pPr>
            <a:endParaRPr lang="en-US" sz="800">
              <a:latin typeface="Times New Roman" pitchFamily="18" charset="0"/>
            </a:endParaRPr>
          </a:p>
          <a:p>
            <a:pPr>
              <a:lnSpc>
                <a:spcPct val="90000"/>
              </a:lnSpc>
              <a:buFont typeface="Wingdings" pitchFamily="2" charset="2"/>
              <a:buNone/>
            </a:pPr>
            <a:r>
              <a:rPr lang="en-US" sz="2000" b="1">
                <a:latin typeface="Times New Roman" pitchFamily="18" charset="0"/>
              </a:rPr>
              <a:t>	Query : </a:t>
            </a:r>
          </a:p>
          <a:p>
            <a:pPr>
              <a:lnSpc>
                <a:spcPct val="90000"/>
              </a:lnSpc>
              <a:buFont typeface="Wingdings" pitchFamily="2" charset="2"/>
              <a:buNone/>
            </a:pPr>
            <a:r>
              <a:rPr lang="en-US" sz="2000" b="1">
                <a:latin typeface="Times New Roman" pitchFamily="18" charset="0"/>
              </a:rPr>
              <a:t>	</a:t>
            </a:r>
            <a:r>
              <a:rPr lang="en-US" sz="1800" b="1"/>
              <a:t>{t.FNAME, t.LNAME, t.ADDRESS | EMPLOYEE(t) and </a:t>
            </a:r>
            <a:r>
              <a:rPr lang="en-US" sz="1800" b="1">
                <a:latin typeface="Symbol" pitchFamily="18" charset="2"/>
              </a:rPr>
              <a:t>(</a:t>
            </a:r>
            <a:r>
              <a:rPr lang="en-US" sz="2000" b="1">
                <a:latin typeface="Symbol" pitchFamily="18" charset="2"/>
              </a:rPr>
              <a:t></a:t>
            </a:r>
            <a:r>
              <a:rPr lang="en-US" sz="1800" b="1"/>
              <a:t> d) </a:t>
            </a:r>
            <a:br>
              <a:rPr lang="en-US" sz="1800" b="1"/>
            </a:br>
            <a:r>
              <a:rPr lang="en-US" sz="1800" b="1"/>
              <a:t>(DEPARTMENT(d) and d.DNAME=‘Research’ and d.DNUMBER=t.DNO)  }</a:t>
            </a:r>
          </a:p>
          <a:p>
            <a:pPr>
              <a:lnSpc>
                <a:spcPct val="90000"/>
              </a:lnSpc>
              <a:buFont typeface="Wingdings" pitchFamily="2" charset="2"/>
              <a:buNone/>
            </a:pPr>
            <a:endParaRPr lang="en-US" sz="1800" b="1"/>
          </a:p>
          <a:p>
            <a:pPr>
              <a:lnSpc>
                <a:spcPct val="90000"/>
              </a:lnSpc>
            </a:pPr>
            <a:r>
              <a:rPr lang="en-US" sz="2000">
                <a:latin typeface="Times New Roman" pitchFamily="18" charset="0"/>
              </a:rPr>
              <a:t>The </a:t>
            </a:r>
            <a:r>
              <a:rPr lang="en-US" sz="2000" i="1">
                <a:latin typeface="Times New Roman" pitchFamily="18" charset="0"/>
              </a:rPr>
              <a:t>only free tuple variables</a:t>
            </a:r>
            <a:r>
              <a:rPr lang="en-US" sz="2000">
                <a:latin typeface="Times New Roman" pitchFamily="18" charset="0"/>
              </a:rPr>
              <a:t> in a relational calculus expression should be those that appear to the left of the bar ( </a:t>
            </a:r>
            <a:r>
              <a:rPr lang="en-US" sz="2400">
                <a:latin typeface="Times New Roman" pitchFamily="18" charset="0"/>
              </a:rPr>
              <a:t>| </a:t>
            </a:r>
            <a:r>
              <a:rPr lang="en-US" sz="2000">
                <a:latin typeface="Times New Roman" pitchFamily="18" charset="0"/>
              </a:rPr>
              <a:t>). In above query, t is the only free variable; it is then </a:t>
            </a:r>
            <a:r>
              <a:rPr lang="en-US" sz="2000" i="1">
                <a:latin typeface="Times New Roman" pitchFamily="18" charset="0"/>
              </a:rPr>
              <a:t>bound successively</a:t>
            </a:r>
            <a:r>
              <a:rPr lang="en-US" sz="2000">
                <a:latin typeface="Times New Roman" pitchFamily="18" charset="0"/>
              </a:rPr>
              <a:t> to each tuple. If a tuple </a:t>
            </a:r>
            <a:r>
              <a:rPr lang="en-US" sz="2000" i="1">
                <a:latin typeface="Times New Roman" pitchFamily="18" charset="0"/>
              </a:rPr>
              <a:t>satisfies the conditions</a:t>
            </a:r>
            <a:r>
              <a:rPr lang="en-US" sz="2000">
                <a:latin typeface="Times New Roman" pitchFamily="18" charset="0"/>
              </a:rPr>
              <a:t> specified in the query, the attributes FNAME, LNAME, and ADDRESS are retrieved for each such tuple. </a:t>
            </a:r>
          </a:p>
          <a:p>
            <a:pPr>
              <a:lnSpc>
                <a:spcPct val="90000"/>
              </a:lnSpc>
            </a:pPr>
            <a:endParaRPr lang="en-US" sz="1000">
              <a:latin typeface="Times New Roman" pitchFamily="18" charset="0"/>
            </a:endParaRPr>
          </a:p>
          <a:p>
            <a:pPr>
              <a:lnSpc>
                <a:spcPct val="90000"/>
              </a:lnSpc>
            </a:pPr>
            <a:r>
              <a:rPr lang="en-US" sz="2000">
                <a:latin typeface="Times New Roman" pitchFamily="18" charset="0"/>
              </a:rPr>
              <a:t>The conditions EMPLOYEE (t) and DEPARTMENT(d) specify the range relations for t and d. The condition d.DNAME = ‘Research’ is a selection condition and corresponds to a SELECT operation in the relational algebra, whereas the condition d.DNUMBER = t.DNO is a JOIN condition.</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C84F1D30-FA9F-4CCC-9202-81DFE63643C9}" type="slidenum">
              <a:rPr lang="en-US"/>
              <a:pPr/>
              <a:t>154</a:t>
            </a:fld>
            <a:endParaRPr lang="en-US"/>
          </a:p>
        </p:txBody>
      </p:sp>
      <p:sp>
        <p:nvSpPr>
          <p:cNvPr id="222210" name="Rectangle 2"/>
          <p:cNvSpPr>
            <a:spLocks noGrp="1" noChangeArrowheads="1"/>
          </p:cNvSpPr>
          <p:nvPr>
            <p:ph type="title"/>
          </p:nvPr>
        </p:nvSpPr>
        <p:spPr>
          <a:xfrm>
            <a:off x="419100" y="303213"/>
            <a:ext cx="8534400" cy="842962"/>
          </a:xfrm>
        </p:spPr>
        <p:txBody>
          <a:bodyPr/>
          <a:lstStyle/>
          <a:p>
            <a:r>
              <a:rPr lang="en-US" sz="3200"/>
              <a:t>Example Query Using Universal Quantifier</a:t>
            </a:r>
          </a:p>
        </p:txBody>
      </p:sp>
      <p:sp>
        <p:nvSpPr>
          <p:cNvPr id="222211" name="Rectangle 3"/>
          <p:cNvSpPr>
            <a:spLocks noGrp="1" noChangeArrowheads="1"/>
          </p:cNvSpPr>
          <p:nvPr>
            <p:ph type="body" idx="1"/>
          </p:nvPr>
        </p:nvSpPr>
        <p:spPr>
          <a:xfrm>
            <a:off x="228600" y="1146175"/>
            <a:ext cx="8915400" cy="5394325"/>
          </a:xfrm>
        </p:spPr>
        <p:txBody>
          <a:bodyPr/>
          <a:lstStyle/>
          <a:p>
            <a:pPr>
              <a:lnSpc>
                <a:spcPct val="80000"/>
              </a:lnSpc>
            </a:pPr>
            <a:r>
              <a:rPr lang="en-US" sz="2000">
                <a:latin typeface="Times New Roman" pitchFamily="18" charset="0"/>
              </a:rPr>
              <a:t>Find the names of employees who work on </a:t>
            </a:r>
            <a:r>
              <a:rPr lang="en-US" sz="2000" i="1">
                <a:latin typeface="Times New Roman" pitchFamily="18" charset="0"/>
              </a:rPr>
              <a:t>all</a:t>
            </a:r>
            <a:r>
              <a:rPr lang="en-US" sz="2000">
                <a:latin typeface="Times New Roman" pitchFamily="18" charset="0"/>
              </a:rPr>
              <a:t> the projects controlled by department number 5. </a:t>
            </a:r>
          </a:p>
          <a:p>
            <a:pPr>
              <a:lnSpc>
                <a:spcPct val="80000"/>
              </a:lnSpc>
            </a:pPr>
            <a:endParaRPr lang="en-US" sz="1200">
              <a:latin typeface="Times New Roman" pitchFamily="18" charset="0"/>
            </a:endParaRPr>
          </a:p>
          <a:p>
            <a:pPr>
              <a:lnSpc>
                <a:spcPct val="80000"/>
              </a:lnSpc>
              <a:buFont typeface="Wingdings" pitchFamily="2" charset="2"/>
              <a:buNone/>
            </a:pPr>
            <a:r>
              <a:rPr lang="en-US" sz="2000" b="1">
                <a:latin typeface="Times New Roman" pitchFamily="18" charset="0"/>
              </a:rPr>
              <a:t>	Query</a:t>
            </a:r>
            <a:r>
              <a:rPr lang="en-US" sz="2000">
                <a:latin typeface="Times New Roman" pitchFamily="18" charset="0"/>
              </a:rPr>
              <a:t> : </a:t>
            </a:r>
          </a:p>
          <a:p>
            <a:pPr>
              <a:lnSpc>
                <a:spcPct val="80000"/>
              </a:lnSpc>
              <a:buFont typeface="Wingdings" pitchFamily="2" charset="2"/>
              <a:buNone/>
            </a:pPr>
            <a:r>
              <a:rPr lang="en-US" sz="500">
                <a:latin typeface="Times New Roman" pitchFamily="18" charset="0"/>
              </a:rPr>
              <a:t>	</a:t>
            </a:r>
            <a:r>
              <a:rPr lang="en-US" sz="1800" b="1"/>
              <a:t>{e.LNAME, e.FNAME | EMPLOYEE(e) and </a:t>
            </a:r>
            <a:r>
              <a:rPr lang="en-US" sz="1800" b="1">
                <a:latin typeface="Symbol" pitchFamily="18" charset="2"/>
              </a:rPr>
              <a:t>( (</a:t>
            </a:r>
            <a:r>
              <a:rPr lang="en-US" sz="2000" b="1">
                <a:latin typeface="Symbol" pitchFamily="18" charset="2"/>
              </a:rPr>
              <a:t></a:t>
            </a:r>
            <a:r>
              <a:rPr lang="en-US" sz="1800" b="1"/>
              <a:t> x)(not(PROJECT(x)) or not(x.DNUM=5)</a:t>
            </a:r>
          </a:p>
          <a:p>
            <a:pPr>
              <a:lnSpc>
                <a:spcPct val="80000"/>
              </a:lnSpc>
              <a:buFont typeface="Wingdings" pitchFamily="2" charset="2"/>
              <a:buNone/>
            </a:pPr>
            <a:r>
              <a:rPr lang="en-US" sz="1800" b="1"/>
              <a:t>	OR ( (</a:t>
            </a:r>
            <a:r>
              <a:rPr lang="en-US" sz="2000" b="1">
                <a:latin typeface="Symbol" pitchFamily="18" charset="2"/>
              </a:rPr>
              <a:t></a:t>
            </a:r>
            <a:r>
              <a:rPr lang="en-US" sz="1800" b="1"/>
              <a:t> w)(WORKS_ON(w) and w.ESSN=e.SSN and x.PNUMBER=w.PNO) ) ) )}</a:t>
            </a:r>
          </a:p>
          <a:p>
            <a:pPr>
              <a:lnSpc>
                <a:spcPct val="80000"/>
              </a:lnSpc>
              <a:buFont typeface="Wingdings" pitchFamily="2" charset="2"/>
              <a:buNone/>
            </a:pPr>
            <a:endParaRPr lang="en-US" sz="900"/>
          </a:p>
          <a:p>
            <a:pPr>
              <a:lnSpc>
                <a:spcPct val="80000"/>
              </a:lnSpc>
            </a:pPr>
            <a:r>
              <a:rPr lang="en-US" sz="2000">
                <a:latin typeface="Times New Roman" pitchFamily="18" charset="0"/>
              </a:rPr>
              <a:t>Exclude from the universal quantification all tuples that we are not interested in by making the condition true </a:t>
            </a:r>
            <a:r>
              <a:rPr lang="en-US" sz="2000" i="1">
                <a:latin typeface="Times New Roman" pitchFamily="18" charset="0"/>
              </a:rPr>
              <a:t>for all such tuples.</a:t>
            </a:r>
            <a:r>
              <a:rPr lang="en-US" sz="2000">
                <a:latin typeface="Times New Roman" pitchFamily="18" charset="0"/>
              </a:rPr>
              <a:t> The first tuples to exclude (by making them evaluate automatically to true) are those that are not in the relation R of interest. </a:t>
            </a:r>
          </a:p>
          <a:p>
            <a:pPr>
              <a:lnSpc>
                <a:spcPct val="80000"/>
              </a:lnSpc>
            </a:pPr>
            <a:r>
              <a:rPr lang="en-US" sz="2000">
                <a:latin typeface="Times New Roman" pitchFamily="18" charset="0"/>
              </a:rPr>
              <a:t>In query above, using the expression not(PROJECT(x)) inside the universally quantified formula evaluates to true all tuples x that are not in the PROJECT relation. Then we exclude the tuples we are not interested in from R itself. The expression not(x.DNUM=5) evaluates to true all tuples x that are in the project relation but are not controlled by department 5. </a:t>
            </a:r>
          </a:p>
          <a:p>
            <a:pPr>
              <a:lnSpc>
                <a:spcPct val="80000"/>
              </a:lnSpc>
              <a:buFont typeface="Wingdings" pitchFamily="2" charset="2"/>
              <a:buNone/>
            </a:pPr>
            <a:endParaRPr lang="en-US" sz="900">
              <a:latin typeface="Times New Roman" pitchFamily="18" charset="0"/>
            </a:endParaRPr>
          </a:p>
          <a:p>
            <a:pPr>
              <a:lnSpc>
                <a:spcPct val="80000"/>
              </a:lnSpc>
            </a:pPr>
            <a:r>
              <a:rPr lang="en-US" sz="2000">
                <a:latin typeface="Times New Roman" pitchFamily="18" charset="0"/>
              </a:rPr>
              <a:t>Finally, we specify a condition that must hold on all the remaining tuples in R. </a:t>
            </a:r>
          </a:p>
          <a:p>
            <a:pPr>
              <a:lnSpc>
                <a:spcPct val="80000"/>
              </a:lnSpc>
              <a:buFont typeface="Wingdings" pitchFamily="2" charset="2"/>
              <a:buNone/>
            </a:pPr>
            <a:r>
              <a:rPr lang="en-US" sz="2000">
                <a:latin typeface="Times New Roman" pitchFamily="18" charset="0"/>
              </a:rPr>
              <a:t>	 </a:t>
            </a:r>
            <a:r>
              <a:rPr lang="en-US" sz="1800" b="1"/>
              <a:t>( (</a:t>
            </a:r>
            <a:r>
              <a:rPr lang="en-US" sz="2000" b="1">
                <a:latin typeface="Symbol" pitchFamily="18" charset="2"/>
              </a:rPr>
              <a:t></a:t>
            </a:r>
            <a:r>
              <a:rPr lang="en-US" sz="1800" b="1"/>
              <a:t> w)(WORKS_ON(w) and w.ESSN=e.SSN and x.PNUMBER=w.PNO) </a:t>
            </a:r>
            <a:endParaRPr lang="en-US" sz="2000">
              <a:latin typeface="Times New Roman" pitchFamily="18" charset="0"/>
            </a:endParaRPr>
          </a:p>
          <a:p>
            <a:pPr>
              <a:lnSpc>
                <a:spcPct val="80000"/>
              </a:lnSpc>
              <a:buFont typeface="Wingdings" pitchFamily="2" charset="2"/>
              <a:buNone/>
            </a:pPr>
            <a:endParaRPr lang="en-US" sz="1000" b="1"/>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6-</a:t>
            </a:r>
            <a:fld id="{224425AB-E55A-4A71-919D-125229CE2064}" type="slidenum">
              <a:rPr lang="en-US"/>
              <a:pPr/>
              <a:t>155</a:t>
            </a:fld>
            <a:endParaRPr lang="en-US"/>
          </a:p>
        </p:txBody>
      </p:sp>
      <p:sp>
        <p:nvSpPr>
          <p:cNvPr id="258050" name="Rectangle 1026"/>
          <p:cNvSpPr>
            <a:spLocks noGrp="1" noChangeArrowheads="1"/>
          </p:cNvSpPr>
          <p:nvPr>
            <p:ph type="title"/>
          </p:nvPr>
        </p:nvSpPr>
        <p:spPr>
          <a:xfrm>
            <a:off x="1004888" y="342900"/>
            <a:ext cx="7173912" cy="889000"/>
          </a:xfrm>
        </p:spPr>
        <p:txBody>
          <a:bodyPr>
            <a:normAutofit fontScale="90000"/>
          </a:bodyPr>
          <a:lstStyle/>
          <a:p>
            <a:r>
              <a:rPr lang="en-US" sz="3200"/>
              <a:t>Languages Based on Tuple Relational Calculus</a:t>
            </a:r>
          </a:p>
        </p:txBody>
      </p:sp>
      <p:sp>
        <p:nvSpPr>
          <p:cNvPr id="258051" name="Rectangle 1027"/>
          <p:cNvSpPr>
            <a:spLocks noGrp="1" noChangeArrowheads="1"/>
          </p:cNvSpPr>
          <p:nvPr>
            <p:ph type="body" idx="1"/>
          </p:nvPr>
        </p:nvSpPr>
        <p:spPr>
          <a:xfrm>
            <a:off x="444500" y="1231900"/>
            <a:ext cx="8534400" cy="5118100"/>
          </a:xfrm>
        </p:spPr>
        <p:txBody>
          <a:bodyPr>
            <a:normAutofit lnSpcReduction="10000"/>
          </a:bodyPr>
          <a:lstStyle/>
          <a:p>
            <a:pPr>
              <a:lnSpc>
                <a:spcPct val="90000"/>
              </a:lnSpc>
            </a:pPr>
            <a:r>
              <a:rPr lang="en-US" sz="2000">
                <a:latin typeface="Times New Roman" pitchFamily="18" charset="0"/>
              </a:rPr>
              <a:t>The language </a:t>
            </a:r>
            <a:r>
              <a:rPr lang="en-US" sz="2000" b="1">
                <a:latin typeface="Times New Roman" pitchFamily="18" charset="0"/>
              </a:rPr>
              <a:t>SQL</a:t>
            </a:r>
            <a:r>
              <a:rPr lang="en-US" sz="2000">
                <a:latin typeface="Times New Roman" pitchFamily="18" charset="0"/>
              </a:rPr>
              <a:t> is based on tuple calculus. It uses the basic</a:t>
            </a:r>
          </a:p>
          <a:p>
            <a:pPr lvl="1">
              <a:lnSpc>
                <a:spcPct val="90000"/>
              </a:lnSpc>
              <a:buFontTx/>
              <a:buNone/>
            </a:pPr>
            <a:r>
              <a:rPr lang="en-US" sz="1800"/>
              <a:t>SELECT &lt;list of attributes&gt; </a:t>
            </a:r>
          </a:p>
          <a:p>
            <a:pPr lvl="1">
              <a:lnSpc>
                <a:spcPct val="90000"/>
              </a:lnSpc>
              <a:buFontTx/>
              <a:buNone/>
            </a:pPr>
            <a:r>
              <a:rPr lang="en-US" sz="1800"/>
              <a:t>FROM &lt;list of relations&gt; </a:t>
            </a:r>
          </a:p>
          <a:p>
            <a:pPr lvl="1">
              <a:lnSpc>
                <a:spcPct val="90000"/>
              </a:lnSpc>
              <a:buFontTx/>
              <a:buNone/>
            </a:pPr>
            <a:r>
              <a:rPr lang="en-US" sz="1800"/>
              <a:t>WHERE &lt;conditions&gt; </a:t>
            </a:r>
          </a:p>
          <a:p>
            <a:pPr lvl="1">
              <a:lnSpc>
                <a:spcPct val="90000"/>
              </a:lnSpc>
              <a:buFontTx/>
              <a:buNone/>
            </a:pPr>
            <a:r>
              <a:rPr lang="en-US" sz="1800"/>
              <a:t>block structure to express the queries in tuple calculus where the SELECT clause mentions the attributes being projected, the FROM clause mentions the relations needed in the query, and the WHERE clause mentions the selection as well as the join conditions.</a:t>
            </a:r>
          </a:p>
          <a:p>
            <a:pPr lvl="1">
              <a:lnSpc>
                <a:spcPct val="90000"/>
              </a:lnSpc>
              <a:buFontTx/>
              <a:buNone/>
            </a:pPr>
            <a:r>
              <a:rPr lang="en-US" sz="1800"/>
              <a:t>SQL syntax is expanded further to accommodate other operations. (See Chapter 8).</a:t>
            </a:r>
          </a:p>
          <a:p>
            <a:pPr>
              <a:lnSpc>
                <a:spcPct val="90000"/>
              </a:lnSpc>
            </a:pPr>
            <a:endParaRPr lang="en-US" sz="900">
              <a:latin typeface="Times New Roman" pitchFamily="18" charset="0"/>
            </a:endParaRPr>
          </a:p>
          <a:p>
            <a:pPr>
              <a:lnSpc>
                <a:spcPct val="90000"/>
              </a:lnSpc>
            </a:pPr>
            <a:r>
              <a:rPr lang="en-US" sz="2000">
                <a:latin typeface="Times New Roman" pitchFamily="18" charset="0"/>
              </a:rPr>
              <a:t>Another language which is based on tuple calculus is </a:t>
            </a:r>
            <a:r>
              <a:rPr lang="en-US" sz="2000" b="1">
                <a:latin typeface="Times New Roman" pitchFamily="18" charset="0"/>
              </a:rPr>
              <a:t>QUEL</a:t>
            </a:r>
            <a:r>
              <a:rPr lang="en-US" sz="2000">
                <a:latin typeface="Times New Roman" pitchFamily="18" charset="0"/>
              </a:rPr>
              <a:t> which actually uses the range variables as in tuple calculus.</a:t>
            </a:r>
          </a:p>
          <a:p>
            <a:pPr lvl="1">
              <a:lnSpc>
                <a:spcPct val="90000"/>
              </a:lnSpc>
              <a:buFontTx/>
              <a:buNone/>
            </a:pPr>
            <a:r>
              <a:rPr lang="en-US" sz="1800"/>
              <a:t>Its syntax includes:</a:t>
            </a:r>
          </a:p>
          <a:p>
            <a:pPr lvl="1">
              <a:lnSpc>
                <a:spcPct val="90000"/>
              </a:lnSpc>
              <a:buFontTx/>
              <a:buNone/>
            </a:pPr>
            <a:r>
              <a:rPr lang="en-US" sz="1800"/>
              <a:t> RANGE OF &lt;variable name&gt; IS &lt;relation name&gt;</a:t>
            </a:r>
          </a:p>
          <a:p>
            <a:pPr lvl="1">
              <a:lnSpc>
                <a:spcPct val="90000"/>
              </a:lnSpc>
              <a:buFontTx/>
              <a:buNone/>
            </a:pPr>
            <a:r>
              <a:rPr lang="en-US" sz="1800"/>
              <a:t>Then it uses</a:t>
            </a:r>
          </a:p>
          <a:p>
            <a:pPr lvl="1">
              <a:lnSpc>
                <a:spcPct val="90000"/>
              </a:lnSpc>
              <a:buFontTx/>
              <a:buNone/>
            </a:pPr>
            <a:r>
              <a:rPr lang="en-US" sz="1800"/>
              <a:t>RETRIEVE &lt;list of attributes from range variables&gt;</a:t>
            </a:r>
          </a:p>
          <a:p>
            <a:pPr lvl="1">
              <a:lnSpc>
                <a:spcPct val="90000"/>
              </a:lnSpc>
              <a:buFontTx/>
              <a:buNone/>
            </a:pPr>
            <a:r>
              <a:rPr lang="en-US" sz="1800"/>
              <a:t>WHERE  &lt;conditions&gt; </a:t>
            </a:r>
          </a:p>
          <a:p>
            <a:pPr lvl="1">
              <a:lnSpc>
                <a:spcPct val="90000"/>
              </a:lnSpc>
              <a:buFontTx/>
              <a:buNone/>
            </a:pPr>
            <a:r>
              <a:rPr lang="en-US" sz="1800"/>
              <a:t>This language was proposed in the relational DBMS INGRES.</a:t>
            </a:r>
          </a:p>
          <a:p>
            <a:pPr>
              <a:lnSpc>
                <a:spcPct val="90000"/>
              </a:lnSpc>
            </a:pPr>
            <a:endParaRPr lang="en-US" sz="2000">
              <a:latin typeface="Times New Roman" pitchFamily="18" charset="0"/>
            </a:endParaRPr>
          </a:p>
          <a:p>
            <a:pPr>
              <a:lnSpc>
                <a:spcPct val="90000"/>
              </a:lnSpc>
              <a:buFont typeface="Wingdings" pitchFamily="2" charset="2"/>
              <a:buNone/>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6-</a:t>
            </a:r>
            <a:fld id="{AA627805-A1B9-4170-881E-7554BE032257}" type="slidenum">
              <a:rPr lang="en-US"/>
              <a:pPr/>
              <a:t>156</a:t>
            </a:fld>
            <a:endParaRPr lang="en-US"/>
          </a:p>
        </p:txBody>
      </p:sp>
      <p:sp>
        <p:nvSpPr>
          <p:cNvPr id="223234" name="Rectangle 2"/>
          <p:cNvSpPr>
            <a:spLocks noGrp="1" noChangeArrowheads="1"/>
          </p:cNvSpPr>
          <p:nvPr>
            <p:ph type="title"/>
          </p:nvPr>
        </p:nvSpPr>
        <p:spPr>
          <a:xfrm>
            <a:off x="250825" y="303213"/>
            <a:ext cx="8534400" cy="842962"/>
          </a:xfrm>
        </p:spPr>
        <p:txBody>
          <a:bodyPr/>
          <a:lstStyle/>
          <a:p>
            <a:r>
              <a:rPr lang="en-US"/>
              <a:t>The Domain Relational Calculus </a:t>
            </a:r>
          </a:p>
        </p:txBody>
      </p:sp>
      <p:sp>
        <p:nvSpPr>
          <p:cNvPr id="223235" name="Rectangle 3"/>
          <p:cNvSpPr>
            <a:spLocks noGrp="1" noChangeArrowheads="1"/>
          </p:cNvSpPr>
          <p:nvPr>
            <p:ph type="body" idx="1"/>
          </p:nvPr>
        </p:nvSpPr>
        <p:spPr>
          <a:xfrm>
            <a:off x="406400" y="1384300"/>
            <a:ext cx="8547100" cy="5003800"/>
          </a:xfrm>
        </p:spPr>
        <p:txBody>
          <a:bodyPr/>
          <a:lstStyle/>
          <a:p>
            <a:pPr>
              <a:lnSpc>
                <a:spcPct val="80000"/>
              </a:lnSpc>
            </a:pPr>
            <a:r>
              <a:rPr lang="en-US" sz="1800">
                <a:latin typeface="Times New Roman" pitchFamily="18" charset="0"/>
              </a:rPr>
              <a:t>Another variation of relational calculus called the domain relational calculus, or simply, </a:t>
            </a:r>
            <a:r>
              <a:rPr lang="en-US" sz="1800" b="1">
                <a:latin typeface="Times New Roman" pitchFamily="18" charset="0"/>
              </a:rPr>
              <a:t>domain calculus </a:t>
            </a:r>
            <a:r>
              <a:rPr lang="en-US" sz="1800">
                <a:latin typeface="Times New Roman" pitchFamily="18" charset="0"/>
              </a:rPr>
              <a:t>is equivalent to tuple calculus and to relational algebra.</a:t>
            </a:r>
          </a:p>
          <a:p>
            <a:pPr>
              <a:lnSpc>
                <a:spcPct val="80000"/>
              </a:lnSpc>
              <a:buFont typeface="Wingdings" pitchFamily="2" charset="2"/>
              <a:buNone/>
            </a:pPr>
            <a:endParaRPr lang="en-US" sz="900">
              <a:latin typeface="Times New Roman" pitchFamily="18" charset="0"/>
            </a:endParaRPr>
          </a:p>
          <a:p>
            <a:pPr>
              <a:lnSpc>
                <a:spcPct val="80000"/>
              </a:lnSpc>
            </a:pPr>
            <a:r>
              <a:rPr lang="en-US" sz="1800">
                <a:latin typeface="Times New Roman" pitchFamily="18" charset="0"/>
              </a:rPr>
              <a:t>The language called QBE (Query-By-Example) that is related to domain calculus was developed almost concurrently to SQL at IBM Research, Yorktown Heights, New York. Domain calculus was thought of as a way to explain what QBE does.</a:t>
            </a:r>
          </a:p>
          <a:p>
            <a:pPr>
              <a:lnSpc>
                <a:spcPct val="80000"/>
              </a:lnSpc>
              <a:buFont typeface="Wingdings" pitchFamily="2" charset="2"/>
              <a:buNone/>
            </a:pPr>
            <a:endParaRPr lang="en-US" sz="900">
              <a:latin typeface="Times New Roman" pitchFamily="18" charset="0"/>
            </a:endParaRPr>
          </a:p>
          <a:p>
            <a:pPr>
              <a:lnSpc>
                <a:spcPct val="80000"/>
              </a:lnSpc>
            </a:pPr>
            <a:r>
              <a:rPr lang="en-US" sz="1800">
                <a:latin typeface="Times New Roman" pitchFamily="18" charset="0"/>
              </a:rPr>
              <a:t>Domain calculus differs from tuple calculus in the </a:t>
            </a:r>
            <a:r>
              <a:rPr lang="en-US" sz="1800" i="1">
                <a:latin typeface="Times New Roman" pitchFamily="18" charset="0"/>
              </a:rPr>
              <a:t>type of variables</a:t>
            </a:r>
            <a:r>
              <a:rPr lang="en-US" sz="1800">
                <a:latin typeface="Times New Roman" pitchFamily="18" charset="0"/>
              </a:rPr>
              <a:t> used in formulas: rather than having variables range over tuples, the variables range over single values from domains of attributes. To form a relation of degree n for a query result, we must have n of these </a:t>
            </a:r>
            <a:r>
              <a:rPr lang="en-US" sz="1800" b="1">
                <a:latin typeface="Times New Roman" pitchFamily="18" charset="0"/>
              </a:rPr>
              <a:t>domain variables</a:t>
            </a:r>
            <a:r>
              <a:rPr lang="en-US" sz="1800">
                <a:latin typeface="Times New Roman" pitchFamily="18" charset="0"/>
              </a:rPr>
              <a:t>—one for each attribute.</a:t>
            </a:r>
          </a:p>
          <a:p>
            <a:pPr>
              <a:lnSpc>
                <a:spcPct val="80000"/>
              </a:lnSpc>
            </a:pPr>
            <a:endParaRPr lang="en-US" sz="900">
              <a:latin typeface="Times New Roman" pitchFamily="18" charset="0"/>
            </a:endParaRPr>
          </a:p>
          <a:p>
            <a:pPr>
              <a:lnSpc>
                <a:spcPct val="80000"/>
              </a:lnSpc>
            </a:pPr>
            <a:r>
              <a:rPr lang="en-US" sz="1800">
                <a:latin typeface="Times New Roman" pitchFamily="18" charset="0"/>
              </a:rPr>
              <a:t> An expression of the domain calculus is of the form</a:t>
            </a:r>
          </a:p>
          <a:p>
            <a:pPr>
              <a:lnSpc>
                <a:spcPct val="80000"/>
              </a:lnSpc>
              <a:buFont typeface="Wingdings" pitchFamily="2" charset="2"/>
              <a:buNone/>
            </a:pPr>
            <a:r>
              <a:rPr lang="en-US" sz="1800">
                <a:latin typeface="Times New Roman" pitchFamily="18" charset="0"/>
              </a:rPr>
              <a:t>	{x1, x2, . . ., xn | COND(x1, x2, . . ., xn, xn+1, xn+2, . . ., xn+m)}</a:t>
            </a:r>
          </a:p>
          <a:p>
            <a:pPr>
              <a:lnSpc>
                <a:spcPct val="80000"/>
              </a:lnSpc>
              <a:buFont typeface="Wingdings" pitchFamily="2" charset="2"/>
              <a:buNone/>
            </a:pPr>
            <a:r>
              <a:rPr lang="en-US" sz="1800">
                <a:latin typeface="Times New Roman" pitchFamily="18" charset="0"/>
              </a:rPr>
              <a:t>	where x1, x2, . . ., xn, xn+1, xn+2, . . ., xn+m are domain variables that range over domains (of attributes) and COND is a </a:t>
            </a:r>
            <a:r>
              <a:rPr lang="en-US" sz="1800" b="1">
                <a:latin typeface="Times New Roman" pitchFamily="18" charset="0"/>
              </a:rPr>
              <a:t>condition</a:t>
            </a:r>
            <a:r>
              <a:rPr lang="en-US" sz="1800">
                <a:latin typeface="Times New Roman" pitchFamily="18" charset="0"/>
              </a:rPr>
              <a:t> or </a:t>
            </a:r>
            <a:r>
              <a:rPr lang="en-US" sz="1800" b="1">
                <a:latin typeface="Times New Roman" pitchFamily="18" charset="0"/>
              </a:rPr>
              <a:t>formula</a:t>
            </a:r>
            <a:r>
              <a:rPr lang="en-US" sz="1800">
                <a:latin typeface="Times New Roman" pitchFamily="18" charset="0"/>
              </a:rPr>
              <a:t> of the domain relational calculus. </a:t>
            </a:r>
            <a:endParaRPr lang="en-US" sz="1800">
              <a:solidFill>
                <a:srgbClr val="FF0066"/>
              </a:solidFill>
              <a:latin typeface="Times New Roman" pitchFamily="18" charset="0"/>
            </a:endParaRPr>
          </a:p>
          <a:p>
            <a:pPr>
              <a:lnSpc>
                <a:spcPct val="80000"/>
              </a:lnSpc>
              <a:buFont typeface="Wingdings" pitchFamily="2" charset="2"/>
              <a:buNone/>
            </a:pPr>
            <a:endParaRPr lang="en-US" sz="1800">
              <a:latin typeface="Times New Roman" pitchFamily="18"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F3F9D1D4-DB00-417C-B10B-3BD0C7FBA508}" type="slidenum">
              <a:rPr lang="en-US"/>
              <a:pPr/>
              <a:t>157</a:t>
            </a:fld>
            <a:endParaRPr lang="en-US"/>
          </a:p>
        </p:txBody>
      </p:sp>
      <p:sp>
        <p:nvSpPr>
          <p:cNvPr id="218114" name="Rectangle 2"/>
          <p:cNvSpPr>
            <a:spLocks noGrp="1" noChangeArrowheads="1"/>
          </p:cNvSpPr>
          <p:nvPr>
            <p:ph type="title"/>
          </p:nvPr>
        </p:nvSpPr>
        <p:spPr/>
        <p:txBody>
          <a:bodyPr/>
          <a:lstStyle/>
          <a:p>
            <a:r>
              <a:rPr lang="en-US" sz="3200" b="1">
                <a:cs typeface="Times New Roman" pitchFamily="18" charset="0"/>
              </a:rPr>
              <a:t>2.1  Functional Dependencies (1)</a:t>
            </a:r>
            <a:r>
              <a:rPr lang="en-US"/>
              <a:t> </a:t>
            </a:r>
          </a:p>
        </p:txBody>
      </p:sp>
      <p:sp>
        <p:nvSpPr>
          <p:cNvPr id="218115" name="Rectangle 3"/>
          <p:cNvSpPr>
            <a:spLocks noGrp="1" noChangeArrowheads="1"/>
          </p:cNvSpPr>
          <p:nvPr>
            <p:ph type="body" idx="1"/>
          </p:nvPr>
        </p:nvSpPr>
        <p:spPr>
          <a:xfrm>
            <a:off x="685800" y="1930400"/>
            <a:ext cx="7772400" cy="4114800"/>
          </a:xfrm>
        </p:spPr>
        <p:txBody>
          <a:bodyPr>
            <a:normAutofit lnSpcReduction="10000"/>
          </a:bodyPr>
          <a:lstStyle/>
          <a:p>
            <a:pPr>
              <a:lnSpc>
                <a:spcPct val="90000"/>
              </a:lnSpc>
            </a:pPr>
            <a:r>
              <a:rPr lang="en-US" sz="2800" dirty="0">
                <a:cs typeface="Times New Roman" pitchFamily="18" charset="0"/>
              </a:rPr>
              <a:t>Functional dependencies (FDs) are used to specify </a:t>
            </a:r>
            <a:r>
              <a:rPr lang="en-US" sz="2800" i="1" dirty="0">
                <a:cs typeface="Times New Roman" pitchFamily="18" charset="0"/>
              </a:rPr>
              <a:t>formal measures</a:t>
            </a:r>
            <a:r>
              <a:rPr lang="en-US" sz="2800" dirty="0">
                <a:cs typeface="Times New Roman" pitchFamily="18" charset="0"/>
              </a:rPr>
              <a:t>  of the "goodness" of relational designs</a:t>
            </a:r>
          </a:p>
          <a:p>
            <a:pPr>
              <a:lnSpc>
                <a:spcPct val="90000"/>
              </a:lnSpc>
            </a:pPr>
            <a:r>
              <a:rPr lang="en-US" sz="2800" dirty="0">
                <a:cs typeface="Times New Roman" pitchFamily="18" charset="0"/>
              </a:rPr>
              <a:t>FDs and keys are used to define </a:t>
            </a:r>
            <a:r>
              <a:rPr lang="en-US" sz="2800" b="1" dirty="0">
                <a:cs typeface="Times New Roman" pitchFamily="18" charset="0"/>
              </a:rPr>
              <a:t>normal forms</a:t>
            </a:r>
            <a:r>
              <a:rPr lang="en-US" sz="2800" dirty="0">
                <a:cs typeface="Times New Roman" pitchFamily="18" charset="0"/>
              </a:rPr>
              <a:t> for relations</a:t>
            </a:r>
          </a:p>
          <a:p>
            <a:pPr>
              <a:lnSpc>
                <a:spcPct val="90000"/>
              </a:lnSpc>
            </a:pPr>
            <a:r>
              <a:rPr lang="en-US" sz="2800" dirty="0">
                <a:cs typeface="Times New Roman" pitchFamily="18" charset="0"/>
              </a:rPr>
              <a:t>FDs are </a:t>
            </a:r>
            <a:r>
              <a:rPr lang="en-US" sz="2800" b="1" dirty="0">
                <a:cs typeface="Times New Roman" pitchFamily="18" charset="0"/>
              </a:rPr>
              <a:t>constraints</a:t>
            </a:r>
            <a:r>
              <a:rPr lang="en-US" sz="2800" dirty="0">
                <a:cs typeface="Times New Roman" pitchFamily="18" charset="0"/>
              </a:rPr>
              <a:t> that are derived from the </a:t>
            </a:r>
            <a:r>
              <a:rPr lang="en-US" sz="2800" i="1" dirty="0">
                <a:cs typeface="Times New Roman" pitchFamily="18" charset="0"/>
              </a:rPr>
              <a:t>meaning</a:t>
            </a:r>
            <a:r>
              <a:rPr lang="en-US" sz="2800" dirty="0">
                <a:cs typeface="Times New Roman" pitchFamily="18" charset="0"/>
              </a:rPr>
              <a:t>  and </a:t>
            </a:r>
            <a:r>
              <a:rPr lang="en-US" sz="2800" i="1" dirty="0">
                <a:cs typeface="Times New Roman" pitchFamily="18" charset="0"/>
              </a:rPr>
              <a:t>interrelationships</a:t>
            </a:r>
            <a:r>
              <a:rPr lang="en-US" sz="2800" dirty="0">
                <a:cs typeface="Times New Roman" pitchFamily="18" charset="0"/>
              </a:rPr>
              <a:t>  of the data attributes</a:t>
            </a:r>
          </a:p>
          <a:p>
            <a:pPr>
              <a:lnSpc>
                <a:spcPct val="90000"/>
              </a:lnSpc>
            </a:pPr>
            <a:r>
              <a:rPr lang="en-US" sz="2800" dirty="0">
                <a:cs typeface="Times New Roman" pitchFamily="18" charset="0"/>
              </a:rPr>
              <a:t>A set of attributes X </a:t>
            </a:r>
            <a:r>
              <a:rPr lang="en-US" sz="2800" i="1" dirty="0">
                <a:cs typeface="Times New Roman" pitchFamily="18" charset="0"/>
              </a:rPr>
              <a:t>functionally determines</a:t>
            </a:r>
            <a:r>
              <a:rPr lang="en-US" sz="2800" dirty="0">
                <a:cs typeface="Times New Roman" pitchFamily="18" charset="0"/>
              </a:rPr>
              <a:t>  a set of attributes Y if the value of X determines a unique value for Y</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F6020908-018A-4A67-AC93-DB65D60FBE01}" type="slidenum">
              <a:rPr lang="en-US"/>
              <a:pPr/>
              <a:t>158</a:t>
            </a:fld>
            <a:endParaRPr lang="en-US"/>
          </a:p>
        </p:txBody>
      </p:sp>
      <p:sp>
        <p:nvSpPr>
          <p:cNvPr id="219138" name="Rectangle 2"/>
          <p:cNvSpPr>
            <a:spLocks noGrp="1" noChangeArrowheads="1"/>
          </p:cNvSpPr>
          <p:nvPr>
            <p:ph type="title"/>
          </p:nvPr>
        </p:nvSpPr>
        <p:spPr/>
        <p:txBody>
          <a:bodyPr/>
          <a:lstStyle/>
          <a:p>
            <a:r>
              <a:rPr lang="en-US" sz="3200" b="1">
                <a:cs typeface="Times New Roman" pitchFamily="18" charset="0"/>
              </a:rPr>
              <a:t>Functional Dependencies (2)</a:t>
            </a:r>
          </a:p>
        </p:txBody>
      </p:sp>
      <p:sp>
        <p:nvSpPr>
          <p:cNvPr id="219139" name="Rectangle 3"/>
          <p:cNvSpPr>
            <a:spLocks noGrp="1" noChangeArrowheads="1"/>
          </p:cNvSpPr>
          <p:nvPr>
            <p:ph type="body" idx="1"/>
          </p:nvPr>
        </p:nvSpPr>
        <p:spPr/>
        <p:txBody>
          <a:bodyPr/>
          <a:lstStyle/>
          <a:p>
            <a:r>
              <a:rPr lang="en-US" sz="2400">
                <a:cs typeface="Times New Roman" pitchFamily="18" charset="0"/>
              </a:rPr>
              <a:t>X </a:t>
            </a:r>
            <a:r>
              <a:rPr lang="en-US" sz="2400">
                <a:latin typeface="BostonII" charset="0"/>
                <a:cs typeface="Times New Roman" pitchFamily="18" charset="0"/>
              </a:rPr>
              <a:t>-&gt; </a:t>
            </a:r>
            <a:r>
              <a:rPr lang="en-US" sz="2400">
                <a:cs typeface="Times New Roman" pitchFamily="18" charset="0"/>
              </a:rPr>
              <a:t>Y holds if whenever two tuples have the same value for X, they </a:t>
            </a:r>
            <a:r>
              <a:rPr lang="en-US" sz="2400" i="1">
                <a:cs typeface="Times New Roman" pitchFamily="18" charset="0"/>
              </a:rPr>
              <a:t>must have</a:t>
            </a:r>
            <a:r>
              <a:rPr lang="en-US" sz="2400">
                <a:cs typeface="Times New Roman" pitchFamily="18" charset="0"/>
              </a:rPr>
              <a:t>  the same value for Y</a:t>
            </a:r>
          </a:p>
          <a:p>
            <a:r>
              <a:rPr lang="en-US" sz="2400">
                <a:cs typeface="Times New Roman" pitchFamily="18" charset="0"/>
              </a:rPr>
              <a:t>For any two tuples t1 and t2 in any relation instance r(R): </a:t>
            </a:r>
            <a:r>
              <a:rPr lang="en-US" sz="2400" i="1">
                <a:cs typeface="Times New Roman" pitchFamily="18" charset="0"/>
              </a:rPr>
              <a:t>If</a:t>
            </a:r>
            <a:r>
              <a:rPr lang="en-US" sz="2400">
                <a:cs typeface="Times New Roman" pitchFamily="18" charset="0"/>
              </a:rPr>
              <a:t>  t1[X]=t2[X], </a:t>
            </a:r>
            <a:r>
              <a:rPr lang="en-US" sz="2400" i="1">
                <a:cs typeface="Times New Roman" pitchFamily="18" charset="0"/>
              </a:rPr>
              <a:t>then</a:t>
            </a:r>
            <a:r>
              <a:rPr lang="en-US" sz="2400">
                <a:cs typeface="Times New Roman" pitchFamily="18" charset="0"/>
              </a:rPr>
              <a:t>  t1[Y]=t2[Y]</a:t>
            </a:r>
          </a:p>
          <a:p>
            <a:r>
              <a:rPr lang="en-US" sz="2400">
                <a:cs typeface="Times New Roman" pitchFamily="18" charset="0"/>
              </a:rPr>
              <a:t>X </a:t>
            </a:r>
            <a:r>
              <a:rPr lang="en-US" sz="2400">
                <a:latin typeface="BostonII" charset="0"/>
                <a:cs typeface="Times New Roman" pitchFamily="18" charset="0"/>
              </a:rPr>
              <a:t>-&gt; </a:t>
            </a:r>
            <a:r>
              <a:rPr lang="en-US" sz="2400">
                <a:cs typeface="Times New Roman" pitchFamily="18" charset="0"/>
              </a:rPr>
              <a:t>Y in R specifies a </a:t>
            </a:r>
            <a:r>
              <a:rPr lang="en-US" sz="2400" i="1">
                <a:cs typeface="Times New Roman" pitchFamily="18" charset="0"/>
              </a:rPr>
              <a:t>constraint</a:t>
            </a:r>
            <a:r>
              <a:rPr lang="en-US" sz="2400">
                <a:cs typeface="Times New Roman" pitchFamily="18" charset="0"/>
              </a:rPr>
              <a:t>  on all relation instances r(R)</a:t>
            </a:r>
          </a:p>
          <a:p>
            <a:r>
              <a:rPr lang="en-US" sz="2400">
                <a:cs typeface="Times New Roman" pitchFamily="18" charset="0"/>
              </a:rPr>
              <a:t>Written as X </a:t>
            </a:r>
            <a:r>
              <a:rPr lang="en-US" sz="2400">
                <a:latin typeface="BostonII" charset="0"/>
                <a:cs typeface="Times New Roman" pitchFamily="18" charset="0"/>
              </a:rPr>
              <a:t>-&gt; </a:t>
            </a:r>
            <a:r>
              <a:rPr lang="en-US" sz="2400">
                <a:cs typeface="Times New Roman" pitchFamily="18" charset="0"/>
              </a:rPr>
              <a:t>Y; can be displayed graphically on a relation schema as in Figures.  ( denoted by the arrow:  ).</a:t>
            </a:r>
          </a:p>
          <a:p>
            <a:r>
              <a:rPr lang="en-US" sz="2400">
                <a:cs typeface="Times New Roman" pitchFamily="18" charset="0"/>
              </a:rPr>
              <a:t>FDs are derived from the real-world constraints on the attributes</a:t>
            </a:r>
            <a:r>
              <a:rPr lang="en-US" sz="2800"/>
              <a:t> </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9EB71CB8-7045-4579-9CC6-A27ABB3D20CF}" type="slidenum">
              <a:rPr lang="en-US"/>
              <a:pPr/>
              <a:t>159</a:t>
            </a:fld>
            <a:endParaRPr lang="en-US"/>
          </a:p>
        </p:txBody>
      </p:sp>
      <p:sp>
        <p:nvSpPr>
          <p:cNvPr id="220162" name="Rectangle 2"/>
          <p:cNvSpPr>
            <a:spLocks noGrp="1" noChangeArrowheads="1"/>
          </p:cNvSpPr>
          <p:nvPr>
            <p:ph type="title"/>
          </p:nvPr>
        </p:nvSpPr>
        <p:spPr/>
        <p:txBody>
          <a:bodyPr/>
          <a:lstStyle/>
          <a:p>
            <a:r>
              <a:rPr lang="en-US" sz="3200" b="1">
                <a:cs typeface="Times New Roman" pitchFamily="18" charset="0"/>
              </a:rPr>
              <a:t>Examples of FD constraints (1)</a:t>
            </a:r>
            <a:r>
              <a:rPr lang="en-US"/>
              <a:t> </a:t>
            </a:r>
          </a:p>
        </p:txBody>
      </p:sp>
      <p:sp>
        <p:nvSpPr>
          <p:cNvPr id="220163" name="Rectangle 3"/>
          <p:cNvSpPr>
            <a:spLocks noGrp="1" noChangeArrowheads="1"/>
          </p:cNvSpPr>
          <p:nvPr>
            <p:ph type="body" idx="1"/>
          </p:nvPr>
        </p:nvSpPr>
        <p:spPr/>
        <p:txBody>
          <a:bodyPr/>
          <a:lstStyle/>
          <a:p>
            <a:pPr>
              <a:lnSpc>
                <a:spcPct val="90000"/>
              </a:lnSpc>
            </a:pPr>
            <a:r>
              <a:rPr lang="en-US" sz="2800">
                <a:cs typeface="Times New Roman" pitchFamily="18" charset="0"/>
              </a:rPr>
              <a:t>social security number determines employee name</a:t>
            </a:r>
          </a:p>
          <a:p>
            <a:pPr>
              <a:lnSpc>
                <a:spcPct val="90000"/>
              </a:lnSpc>
              <a:buFont typeface="Wingdings" pitchFamily="2" charset="2"/>
              <a:buNone/>
            </a:pPr>
            <a:r>
              <a:rPr lang="en-US" sz="2800">
                <a:cs typeface="Times New Roman" pitchFamily="18" charset="0"/>
              </a:rPr>
              <a:t>	SSN </a:t>
            </a:r>
            <a:r>
              <a:rPr lang="en-US" sz="2800">
                <a:latin typeface="BostonII" charset="0"/>
                <a:cs typeface="Times New Roman" pitchFamily="18" charset="0"/>
              </a:rPr>
              <a:t>-&gt; </a:t>
            </a:r>
            <a:r>
              <a:rPr lang="en-US" sz="2800">
                <a:cs typeface="Times New Roman" pitchFamily="18" charset="0"/>
              </a:rPr>
              <a:t>ENAME</a:t>
            </a:r>
          </a:p>
          <a:p>
            <a:pPr>
              <a:lnSpc>
                <a:spcPct val="90000"/>
              </a:lnSpc>
            </a:pPr>
            <a:r>
              <a:rPr lang="en-US" sz="2800">
                <a:cs typeface="Times New Roman" pitchFamily="18" charset="0"/>
              </a:rPr>
              <a:t>project number determines project name and location</a:t>
            </a:r>
          </a:p>
          <a:p>
            <a:pPr>
              <a:lnSpc>
                <a:spcPct val="90000"/>
              </a:lnSpc>
              <a:buFont typeface="Wingdings" pitchFamily="2" charset="2"/>
              <a:buNone/>
            </a:pPr>
            <a:r>
              <a:rPr lang="en-US" sz="2800">
                <a:cs typeface="Times New Roman" pitchFamily="18" charset="0"/>
              </a:rPr>
              <a:t>	PNUMBER </a:t>
            </a:r>
            <a:r>
              <a:rPr lang="en-US" sz="2800">
                <a:latin typeface="BostonII" charset="0"/>
                <a:cs typeface="Times New Roman" pitchFamily="18" charset="0"/>
              </a:rPr>
              <a:t>-&gt; </a:t>
            </a:r>
            <a:r>
              <a:rPr lang="en-US" sz="2800">
                <a:cs typeface="Times New Roman" pitchFamily="18" charset="0"/>
              </a:rPr>
              <a:t>{PNAME, PLOCATION}</a:t>
            </a:r>
          </a:p>
          <a:p>
            <a:pPr>
              <a:lnSpc>
                <a:spcPct val="90000"/>
              </a:lnSpc>
            </a:pPr>
            <a:r>
              <a:rPr lang="en-US" sz="2800">
                <a:cs typeface="Times New Roman" pitchFamily="18" charset="0"/>
              </a:rPr>
              <a:t>employee ssn and project number determines the hours per week that the employee works on the project</a:t>
            </a:r>
          </a:p>
          <a:p>
            <a:pPr>
              <a:lnSpc>
                <a:spcPct val="90000"/>
              </a:lnSpc>
              <a:buFont typeface="Wingdings" pitchFamily="2" charset="2"/>
              <a:buNone/>
            </a:pPr>
            <a:r>
              <a:rPr lang="en-US" sz="2800">
                <a:cs typeface="Times New Roman" pitchFamily="18" charset="0"/>
              </a:rPr>
              <a:t>	{SSN, PNUMBER} </a:t>
            </a:r>
            <a:r>
              <a:rPr lang="en-US" sz="2800">
                <a:latin typeface="BostonII" charset="0"/>
                <a:cs typeface="Times New Roman" pitchFamily="18" charset="0"/>
              </a:rPr>
              <a:t>-&gt; </a:t>
            </a:r>
            <a:r>
              <a:rPr lang="en-US" sz="2800">
                <a:cs typeface="Times New Roman" pitchFamily="18" charset="0"/>
              </a:rPr>
              <a:t>HOURS</a:t>
            </a:r>
            <a:r>
              <a:rPr lang="en-US" sz="280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r>
              <a:rPr lang="en-US" sz="2800" dirty="0" smtClean="0"/>
              <a:t>There are generally many restrictions or constraints on the actual values in a database state.</a:t>
            </a:r>
          </a:p>
          <a:p>
            <a:r>
              <a:rPr lang="en-US" sz="2800" dirty="0" smtClean="0"/>
              <a:t>Constraints on databases can generally be divided into three main categories:</a:t>
            </a:r>
          </a:p>
          <a:p>
            <a:r>
              <a:rPr lang="en-US" sz="3000" dirty="0" smtClean="0"/>
              <a:t>1.</a:t>
            </a:r>
            <a:r>
              <a:rPr lang="en-US" sz="2800" dirty="0" smtClean="0"/>
              <a:t> Constraints that are inherent in the data model. We call these inherent model-based constraints or  implicit constraints.(For example, the constraint that a relation cannot have duplicate </a:t>
            </a:r>
            <a:r>
              <a:rPr lang="en-US" sz="2800" dirty="0" err="1" smtClean="0"/>
              <a:t>tuples</a:t>
            </a:r>
            <a:r>
              <a:rPr lang="en-US" sz="2800" dirty="0" smtClean="0"/>
              <a:t> is an inherent constraint)</a:t>
            </a:r>
          </a:p>
          <a:p>
            <a:pPr>
              <a:buNone/>
            </a:pPr>
            <a:r>
              <a:rPr lang="en-US" sz="2800" dirty="0" smtClean="0"/>
              <a:t>2. Constraints that can be directly expressed in schemas of the data model, typically by specifying them in the </a:t>
            </a:r>
            <a:r>
              <a:rPr lang="en-US" sz="2800" dirty="0" err="1" smtClean="0"/>
              <a:t>DDL.We</a:t>
            </a:r>
            <a:r>
              <a:rPr lang="en-US" sz="2800" dirty="0" smtClean="0"/>
              <a:t> call these schema-based constraints or explicit constraints.</a:t>
            </a:r>
          </a:p>
          <a:p>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03D3F7AD-1DE1-4FF1-A836-97DD262B9E9C}" type="slidenum">
              <a:rPr lang="en-US"/>
              <a:pPr/>
              <a:t>160</a:t>
            </a:fld>
            <a:endParaRPr lang="en-US"/>
          </a:p>
        </p:txBody>
      </p:sp>
      <p:sp>
        <p:nvSpPr>
          <p:cNvPr id="221186" name="Rectangle 2"/>
          <p:cNvSpPr>
            <a:spLocks noGrp="1" noChangeArrowheads="1"/>
          </p:cNvSpPr>
          <p:nvPr>
            <p:ph type="title"/>
          </p:nvPr>
        </p:nvSpPr>
        <p:spPr/>
        <p:txBody>
          <a:bodyPr/>
          <a:lstStyle/>
          <a:p>
            <a:r>
              <a:rPr lang="en-US" sz="3200" b="1">
                <a:cs typeface="Times New Roman" pitchFamily="18" charset="0"/>
              </a:rPr>
              <a:t>Examples of FD constraints (2)</a:t>
            </a:r>
          </a:p>
        </p:txBody>
      </p:sp>
      <p:sp>
        <p:nvSpPr>
          <p:cNvPr id="221187" name="Rectangle 3"/>
          <p:cNvSpPr>
            <a:spLocks noGrp="1" noChangeArrowheads="1"/>
          </p:cNvSpPr>
          <p:nvPr>
            <p:ph type="body" idx="1"/>
          </p:nvPr>
        </p:nvSpPr>
        <p:spPr/>
        <p:txBody>
          <a:bodyPr/>
          <a:lstStyle/>
          <a:p>
            <a:r>
              <a:rPr lang="en-US" sz="2800">
                <a:cs typeface="Times New Roman" pitchFamily="18" charset="0"/>
              </a:rPr>
              <a:t>An FD is a property of the attributes in the schema R</a:t>
            </a:r>
          </a:p>
          <a:p>
            <a:r>
              <a:rPr lang="en-US" sz="2800">
                <a:cs typeface="Times New Roman" pitchFamily="18" charset="0"/>
              </a:rPr>
              <a:t>The constraint must hold on </a:t>
            </a:r>
            <a:r>
              <a:rPr lang="en-US" sz="2800" i="1">
                <a:cs typeface="Times New Roman" pitchFamily="18" charset="0"/>
              </a:rPr>
              <a:t>every relation instance</a:t>
            </a:r>
            <a:r>
              <a:rPr lang="en-US" sz="2800">
                <a:cs typeface="Times New Roman" pitchFamily="18" charset="0"/>
              </a:rPr>
              <a:t>  r(R)</a:t>
            </a:r>
          </a:p>
          <a:p>
            <a:r>
              <a:rPr lang="en-US" sz="2800">
                <a:cs typeface="Times New Roman" pitchFamily="18" charset="0"/>
              </a:rPr>
              <a:t>If K is a key of R, then K functionally determines all attributes in R (since we never have two distinct tuples with t1[K]=t2[K])</a:t>
            </a:r>
            <a:r>
              <a:rPr lang="en-US" sz="2800"/>
              <a:t> </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71FBE382-4040-488D-9A0C-39522FB356AD}" type="slidenum">
              <a:rPr lang="en-US"/>
              <a:pPr/>
              <a:t>161</a:t>
            </a:fld>
            <a:endParaRPr lang="en-US"/>
          </a:p>
        </p:txBody>
      </p:sp>
      <p:sp>
        <p:nvSpPr>
          <p:cNvPr id="222210" name="Rectangle 2"/>
          <p:cNvSpPr>
            <a:spLocks noGrp="1" noChangeArrowheads="1"/>
          </p:cNvSpPr>
          <p:nvPr>
            <p:ph type="title"/>
          </p:nvPr>
        </p:nvSpPr>
        <p:spPr>
          <a:xfrm>
            <a:off x="457200" y="274638"/>
            <a:ext cx="8229600" cy="868362"/>
          </a:xfrm>
        </p:spPr>
        <p:txBody>
          <a:bodyPr/>
          <a:lstStyle/>
          <a:p>
            <a:r>
              <a:rPr lang="en-US" sz="3200" b="1" dirty="0">
                <a:cs typeface="Times New Roman" pitchFamily="18" charset="0"/>
              </a:rPr>
              <a:t>2.2 Inference Rules for FDs (1)</a:t>
            </a:r>
            <a:r>
              <a:rPr lang="en-US" dirty="0"/>
              <a:t> </a:t>
            </a:r>
          </a:p>
        </p:txBody>
      </p:sp>
      <p:sp>
        <p:nvSpPr>
          <p:cNvPr id="222211" name="Rectangle 3"/>
          <p:cNvSpPr>
            <a:spLocks noGrp="1" noChangeArrowheads="1"/>
          </p:cNvSpPr>
          <p:nvPr>
            <p:ph type="body" idx="1"/>
          </p:nvPr>
        </p:nvSpPr>
        <p:spPr>
          <a:xfrm>
            <a:off x="457200" y="1219200"/>
            <a:ext cx="8229600" cy="5334000"/>
          </a:xfrm>
        </p:spPr>
        <p:txBody>
          <a:bodyPr>
            <a:normAutofit lnSpcReduction="10000"/>
          </a:bodyPr>
          <a:lstStyle/>
          <a:p>
            <a:pPr>
              <a:lnSpc>
                <a:spcPct val="90000"/>
              </a:lnSpc>
            </a:pPr>
            <a:r>
              <a:rPr lang="en-US" sz="2800" dirty="0">
                <a:cs typeface="Times New Roman" pitchFamily="18" charset="0"/>
              </a:rPr>
              <a:t>Given a set of FDs F, we can </a:t>
            </a:r>
            <a:r>
              <a:rPr lang="en-US" sz="2800" i="1" dirty="0">
                <a:cs typeface="Times New Roman" pitchFamily="18" charset="0"/>
              </a:rPr>
              <a:t>infer</a:t>
            </a:r>
            <a:r>
              <a:rPr lang="en-US" sz="2800" dirty="0">
                <a:cs typeface="Times New Roman" pitchFamily="18" charset="0"/>
              </a:rPr>
              <a:t>  additional FDs that hold whenever the FDs in F </a:t>
            </a:r>
            <a:r>
              <a:rPr lang="en-US" sz="2800" dirty="0" smtClean="0">
                <a:cs typeface="Times New Roman" pitchFamily="18" charset="0"/>
              </a:rPr>
              <a:t>hold</a:t>
            </a:r>
          </a:p>
          <a:p>
            <a:r>
              <a:rPr lang="en-US" sz="2800" dirty="0" smtClean="0"/>
              <a:t>(</a:t>
            </a:r>
            <a:r>
              <a:rPr lang="en-US" sz="2800" dirty="0" err="1" smtClean="0"/>
              <a:t>Dept_no</a:t>
            </a:r>
            <a:r>
              <a:rPr lang="en-US" sz="2800" dirty="0" smtClean="0"/>
              <a:t> → </a:t>
            </a:r>
            <a:r>
              <a:rPr lang="en-US" sz="2800" dirty="0" err="1" smtClean="0"/>
              <a:t>Mgr_ssn</a:t>
            </a:r>
            <a:r>
              <a:rPr lang="en-US" sz="2800" dirty="0" smtClean="0"/>
              <a:t>)</a:t>
            </a:r>
          </a:p>
          <a:p>
            <a:r>
              <a:rPr lang="en-US" sz="2800" dirty="0" smtClean="0"/>
              <a:t> (</a:t>
            </a:r>
            <a:r>
              <a:rPr lang="en-US" sz="2800" dirty="0" err="1" smtClean="0"/>
              <a:t>Mgr_ssn→Mgr_phone</a:t>
            </a:r>
            <a:r>
              <a:rPr lang="en-US" sz="2800" dirty="0" smtClean="0"/>
              <a:t>), then these two dependencies together imply that </a:t>
            </a:r>
          </a:p>
          <a:p>
            <a:r>
              <a:rPr lang="en-US" sz="2800" dirty="0" err="1" smtClean="0"/>
              <a:t>Dept_no</a:t>
            </a:r>
            <a:r>
              <a:rPr lang="en-US" sz="2800" dirty="0" smtClean="0"/>
              <a:t> → </a:t>
            </a:r>
            <a:r>
              <a:rPr lang="en-US" sz="2800" dirty="0" err="1" smtClean="0"/>
              <a:t>Mgr_phone</a:t>
            </a:r>
            <a:r>
              <a:rPr lang="en-US" sz="2800" dirty="0" smtClean="0"/>
              <a:t>. </a:t>
            </a:r>
          </a:p>
          <a:p>
            <a:r>
              <a:rPr lang="en-US" sz="2800" dirty="0" smtClean="0"/>
              <a:t>This is an inferred FD and need </a:t>
            </a:r>
            <a:r>
              <a:rPr lang="en-US" sz="2800" i="1" dirty="0" smtClean="0"/>
              <a:t>not </a:t>
            </a:r>
            <a:r>
              <a:rPr lang="en-US" sz="2800" dirty="0" smtClean="0"/>
              <a:t>be explicitly stated in addition to the two given FDs</a:t>
            </a:r>
          </a:p>
          <a:p>
            <a:r>
              <a:rPr lang="en-US" sz="2800" dirty="0" smtClean="0"/>
              <a:t>To determine a systematic way to infer dependencies, we must discover a set of </a:t>
            </a:r>
            <a:r>
              <a:rPr lang="en-US" sz="2800" b="1" dirty="0" smtClean="0"/>
              <a:t>inference rules that can be used to infer </a:t>
            </a:r>
            <a:r>
              <a:rPr lang="en-US" sz="2800" dirty="0" smtClean="0"/>
              <a:t>new dependencies from a given set of dependencies</a:t>
            </a: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lnSpc>
                <a:spcPct val="90000"/>
              </a:lnSpc>
              <a:buFont typeface="Wingdings" pitchFamily="2" charset="2"/>
              <a:buNone/>
            </a:pPr>
            <a:r>
              <a:rPr lang="en-US" sz="3600" b="1" u="sng" dirty="0" smtClean="0">
                <a:cs typeface="Times New Roman" pitchFamily="18" charset="0"/>
              </a:rPr>
              <a:t>Armstrong's inference rules:</a:t>
            </a:r>
            <a:endParaRPr lang="en-US" sz="3600" b="1" dirty="0" smtClean="0">
              <a:cs typeface="Times New Roman" pitchFamily="18" charset="0"/>
            </a:endParaRPr>
          </a:p>
          <a:p>
            <a:pPr>
              <a:lnSpc>
                <a:spcPct val="90000"/>
              </a:lnSpc>
              <a:buFont typeface="Wingdings" pitchFamily="2" charset="2"/>
              <a:buNone/>
            </a:pPr>
            <a:r>
              <a:rPr lang="en-US" dirty="0" smtClean="0">
                <a:cs typeface="Times New Roman" pitchFamily="18" charset="0"/>
              </a:rPr>
              <a:t>IR1. (</a:t>
            </a:r>
            <a:r>
              <a:rPr lang="en-US" b="1" dirty="0" smtClean="0">
                <a:cs typeface="Times New Roman" pitchFamily="18" charset="0"/>
              </a:rPr>
              <a:t>Reflexive</a:t>
            </a:r>
            <a:r>
              <a:rPr lang="en-US" dirty="0" smtClean="0">
                <a:cs typeface="Times New Roman" pitchFamily="18" charset="0"/>
              </a:rPr>
              <a:t>) </a:t>
            </a:r>
            <a:r>
              <a:rPr lang="en-US" dirty="0" smtClean="0"/>
              <a:t>If </a:t>
            </a:r>
            <a:r>
              <a:rPr lang="en-US" i="1" dirty="0" smtClean="0"/>
              <a:t>X ⊇ Y</a:t>
            </a:r>
            <a:r>
              <a:rPr lang="en-US" dirty="0" smtClean="0">
                <a:cs typeface="Times New Roman" pitchFamily="18" charset="0"/>
              </a:rPr>
              <a:t>, then X </a:t>
            </a:r>
            <a:r>
              <a:rPr lang="en-US" dirty="0" smtClean="0">
                <a:latin typeface="BostonII" charset="0"/>
                <a:cs typeface="Times New Roman" pitchFamily="18" charset="0"/>
              </a:rPr>
              <a:t>-&gt; </a:t>
            </a:r>
            <a:r>
              <a:rPr lang="en-US" dirty="0" smtClean="0">
                <a:cs typeface="Times New Roman" pitchFamily="18" charset="0"/>
              </a:rPr>
              <a:t>Y</a:t>
            </a:r>
          </a:p>
          <a:p>
            <a:pPr>
              <a:lnSpc>
                <a:spcPct val="90000"/>
              </a:lnSpc>
              <a:buFont typeface="Wingdings" pitchFamily="2" charset="2"/>
              <a:buNone/>
            </a:pPr>
            <a:r>
              <a:rPr lang="en-US" dirty="0" smtClean="0">
                <a:cs typeface="Times New Roman" pitchFamily="18" charset="0"/>
              </a:rPr>
              <a:t>IR2. (</a:t>
            </a:r>
            <a:r>
              <a:rPr lang="en-US" b="1" dirty="0" smtClean="0">
                <a:cs typeface="Times New Roman" pitchFamily="18" charset="0"/>
              </a:rPr>
              <a:t>Augmentation</a:t>
            </a:r>
            <a:r>
              <a:rPr lang="en-US" dirty="0" smtClean="0">
                <a:cs typeface="Times New Roman" pitchFamily="18" charset="0"/>
              </a:rPr>
              <a:t>) If X </a:t>
            </a:r>
            <a:r>
              <a:rPr lang="en-US" dirty="0" smtClean="0">
                <a:latin typeface="BostonII" charset="0"/>
                <a:cs typeface="Times New Roman" pitchFamily="18" charset="0"/>
              </a:rPr>
              <a:t>-&gt; </a:t>
            </a:r>
            <a:r>
              <a:rPr lang="en-US" dirty="0" smtClean="0">
                <a:cs typeface="Times New Roman" pitchFamily="18" charset="0"/>
              </a:rPr>
              <a:t>Y, then XZ </a:t>
            </a:r>
            <a:r>
              <a:rPr lang="en-US" dirty="0" smtClean="0">
                <a:latin typeface="BostonII" charset="0"/>
                <a:cs typeface="Times New Roman" pitchFamily="18" charset="0"/>
              </a:rPr>
              <a:t>-&gt; </a:t>
            </a:r>
            <a:r>
              <a:rPr lang="en-US" dirty="0" smtClean="0">
                <a:cs typeface="Times New Roman" pitchFamily="18" charset="0"/>
              </a:rPr>
              <a:t>YZ</a:t>
            </a:r>
          </a:p>
          <a:p>
            <a:pPr>
              <a:lnSpc>
                <a:spcPct val="90000"/>
              </a:lnSpc>
              <a:buFont typeface="Wingdings" pitchFamily="2" charset="2"/>
              <a:buNone/>
            </a:pPr>
            <a:r>
              <a:rPr lang="en-US" dirty="0" smtClean="0">
                <a:cs typeface="Times New Roman" pitchFamily="18" charset="0"/>
              </a:rPr>
              <a:t>		(Notation: XZ stands for X </a:t>
            </a:r>
            <a:r>
              <a:rPr lang="en-US" dirty="0" smtClean="0">
                <a:latin typeface="BostonII" charset="0"/>
                <a:cs typeface="Times New Roman" pitchFamily="18" charset="0"/>
              </a:rPr>
              <a:t>U</a:t>
            </a:r>
            <a:r>
              <a:rPr lang="en-US" dirty="0" smtClean="0">
                <a:cs typeface="Times New Roman" pitchFamily="18" charset="0"/>
              </a:rPr>
              <a:t> Z)</a:t>
            </a:r>
          </a:p>
          <a:p>
            <a:pPr>
              <a:lnSpc>
                <a:spcPct val="90000"/>
              </a:lnSpc>
              <a:buFont typeface="Wingdings" pitchFamily="2" charset="2"/>
              <a:buNone/>
            </a:pPr>
            <a:r>
              <a:rPr lang="en-US" dirty="0" smtClean="0">
                <a:cs typeface="Times New Roman" pitchFamily="18" charset="0"/>
              </a:rPr>
              <a:t>IR3. (</a:t>
            </a:r>
            <a:r>
              <a:rPr lang="en-US" b="1" dirty="0" smtClean="0">
                <a:cs typeface="Times New Roman" pitchFamily="18" charset="0"/>
              </a:rPr>
              <a:t>Transitive</a:t>
            </a:r>
            <a:r>
              <a:rPr lang="en-US" dirty="0" smtClean="0">
                <a:cs typeface="Times New Roman" pitchFamily="18" charset="0"/>
              </a:rPr>
              <a:t>) If X </a:t>
            </a:r>
            <a:r>
              <a:rPr lang="en-US" dirty="0" smtClean="0">
                <a:latin typeface="BostonII" charset="0"/>
                <a:cs typeface="Times New Roman" pitchFamily="18" charset="0"/>
              </a:rPr>
              <a:t>-&gt; </a:t>
            </a:r>
            <a:r>
              <a:rPr lang="en-US" dirty="0" smtClean="0">
                <a:cs typeface="Times New Roman" pitchFamily="18" charset="0"/>
              </a:rPr>
              <a:t>Y and Y </a:t>
            </a:r>
            <a:r>
              <a:rPr lang="en-US" dirty="0" smtClean="0">
                <a:latin typeface="BostonII" charset="0"/>
                <a:cs typeface="Times New Roman" pitchFamily="18" charset="0"/>
              </a:rPr>
              <a:t>-&gt; </a:t>
            </a:r>
            <a:r>
              <a:rPr lang="en-US" dirty="0" smtClean="0">
                <a:cs typeface="Times New Roman" pitchFamily="18" charset="0"/>
              </a:rPr>
              <a:t>Z, then X </a:t>
            </a:r>
            <a:r>
              <a:rPr lang="en-US" dirty="0" smtClean="0">
                <a:latin typeface="BostonII" charset="0"/>
                <a:cs typeface="Times New Roman" pitchFamily="18" charset="0"/>
              </a:rPr>
              <a:t>-&gt; </a:t>
            </a:r>
            <a:r>
              <a:rPr lang="en-US" dirty="0" smtClean="0">
                <a:cs typeface="Times New Roman" pitchFamily="18" charset="0"/>
              </a:rPr>
              <a:t>Z</a:t>
            </a:r>
          </a:p>
          <a:p>
            <a:pPr>
              <a:lnSpc>
                <a:spcPct val="90000"/>
              </a:lnSpc>
            </a:pPr>
            <a:r>
              <a:rPr lang="en-US" sz="3600" dirty="0" smtClean="0">
                <a:cs typeface="Times New Roman" pitchFamily="18" charset="0"/>
              </a:rPr>
              <a:t> IR1, IR2, IR3 form a </a:t>
            </a:r>
            <a:r>
              <a:rPr lang="en-US" sz="3600" i="1" dirty="0" smtClean="0">
                <a:cs typeface="Times New Roman" pitchFamily="18" charset="0"/>
              </a:rPr>
              <a:t>sound</a:t>
            </a:r>
            <a:r>
              <a:rPr lang="en-US" sz="3600" dirty="0" smtClean="0">
                <a:cs typeface="Times New Roman" pitchFamily="18" charset="0"/>
              </a:rPr>
              <a:t>  and</a:t>
            </a:r>
            <a:r>
              <a:rPr lang="en-US" sz="3600" i="1" dirty="0" smtClean="0">
                <a:cs typeface="Times New Roman" pitchFamily="18" charset="0"/>
              </a:rPr>
              <a:t> complete</a:t>
            </a:r>
            <a:r>
              <a:rPr lang="en-US" sz="3600" dirty="0" smtClean="0">
                <a:cs typeface="Times New Roman" pitchFamily="18" charset="0"/>
              </a:rPr>
              <a:t>  set of inference rules</a:t>
            </a:r>
            <a:r>
              <a:rPr lang="en-US" sz="3600" dirty="0" smtClean="0"/>
              <a:t> </a:t>
            </a:r>
          </a:p>
          <a:p>
            <a:r>
              <a:rPr lang="en-US" sz="3600" dirty="0" smtClean="0"/>
              <a:t>Because IR1 generates dependencies that are always true, such dependencies are called </a:t>
            </a:r>
            <a:r>
              <a:rPr lang="en-US" sz="3600" i="1" dirty="0" smtClean="0"/>
              <a:t>trivial.</a:t>
            </a:r>
          </a:p>
          <a:p>
            <a:pPr>
              <a:buNone/>
            </a:pPr>
            <a:r>
              <a:rPr lang="en-US" sz="3600" i="1" dirty="0" smtClean="0"/>
              <a:t>     Formally, a functional dependency X→Y </a:t>
            </a:r>
            <a:r>
              <a:rPr lang="en-US" sz="3600" dirty="0" smtClean="0"/>
              <a:t>is </a:t>
            </a:r>
            <a:r>
              <a:rPr lang="en-US" sz="3600" b="1" dirty="0" smtClean="0"/>
              <a:t>trivial if </a:t>
            </a:r>
            <a:r>
              <a:rPr lang="en-US" sz="3600" b="1" i="1" dirty="0" smtClean="0"/>
              <a:t>X ⊇ Y; otherwise, it is nontrivial</a:t>
            </a:r>
            <a:endParaRPr lang="en-US" sz="3600" dirty="0" smtClean="0"/>
          </a:p>
          <a:p>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D6D499AF-BDE6-435D-BBD7-724CA2D2E403}" type="slidenum">
              <a:rPr lang="en-US"/>
              <a:pPr/>
              <a:t>163</a:t>
            </a:fld>
            <a:endParaRPr lang="en-US"/>
          </a:p>
        </p:txBody>
      </p:sp>
      <p:sp>
        <p:nvSpPr>
          <p:cNvPr id="223234" name="Rectangle 2"/>
          <p:cNvSpPr>
            <a:spLocks noGrp="1" noChangeArrowheads="1"/>
          </p:cNvSpPr>
          <p:nvPr>
            <p:ph type="title"/>
          </p:nvPr>
        </p:nvSpPr>
        <p:spPr/>
        <p:txBody>
          <a:bodyPr/>
          <a:lstStyle/>
          <a:p>
            <a:r>
              <a:rPr lang="en-US" sz="3200" b="1">
                <a:cs typeface="Times New Roman" pitchFamily="18" charset="0"/>
              </a:rPr>
              <a:t>Inference Rules for FDs (2)</a:t>
            </a:r>
          </a:p>
        </p:txBody>
      </p:sp>
      <p:sp>
        <p:nvSpPr>
          <p:cNvPr id="223235" name="Rectangle 3"/>
          <p:cNvSpPr>
            <a:spLocks noGrp="1" noChangeArrowheads="1"/>
          </p:cNvSpPr>
          <p:nvPr>
            <p:ph type="body" idx="1"/>
          </p:nvPr>
        </p:nvSpPr>
        <p:spPr/>
        <p:txBody>
          <a:bodyPr/>
          <a:lstStyle/>
          <a:p>
            <a:pPr>
              <a:buFont typeface="Wingdings" pitchFamily="2" charset="2"/>
              <a:buNone/>
            </a:pPr>
            <a:r>
              <a:rPr lang="en-US" sz="2800" u="sng">
                <a:cs typeface="Times New Roman" pitchFamily="18" charset="0"/>
              </a:rPr>
              <a:t>Some </a:t>
            </a:r>
            <a:r>
              <a:rPr lang="en-US" sz="2800" b="1" u="sng">
                <a:cs typeface="Times New Roman" pitchFamily="18" charset="0"/>
              </a:rPr>
              <a:t>additional inference rules</a:t>
            </a:r>
            <a:r>
              <a:rPr lang="en-US" sz="2800" u="sng">
                <a:cs typeface="Times New Roman" pitchFamily="18" charset="0"/>
              </a:rPr>
              <a:t> that are useful:</a:t>
            </a:r>
            <a:endParaRPr lang="en-US" sz="2800">
              <a:cs typeface="Times New Roman" pitchFamily="18" charset="0"/>
            </a:endParaRPr>
          </a:p>
          <a:p>
            <a:pPr>
              <a:buFont typeface="Wingdings" pitchFamily="2" charset="2"/>
              <a:buNone/>
            </a:pPr>
            <a:r>
              <a:rPr lang="en-US" sz="2400">
                <a:cs typeface="Times New Roman" pitchFamily="18" charset="0"/>
              </a:rPr>
              <a:t>(</a:t>
            </a:r>
            <a:r>
              <a:rPr lang="en-US" sz="2400" b="1">
                <a:cs typeface="Times New Roman" pitchFamily="18" charset="0"/>
              </a:rPr>
              <a:t>Decomposition</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YZ, then X </a:t>
            </a:r>
            <a:r>
              <a:rPr lang="en-US" sz="2400">
                <a:latin typeface="BostonII" charset="0"/>
                <a:cs typeface="Times New Roman" pitchFamily="18" charset="0"/>
              </a:rPr>
              <a:t>-&gt; </a:t>
            </a:r>
            <a:r>
              <a:rPr lang="en-US" sz="2400">
                <a:cs typeface="Times New Roman" pitchFamily="18" charset="0"/>
              </a:rPr>
              <a:t>Y and X </a:t>
            </a:r>
            <a:r>
              <a:rPr lang="en-US" sz="2400">
                <a:latin typeface="BostonII" charset="0"/>
                <a:cs typeface="Times New Roman" pitchFamily="18" charset="0"/>
              </a:rPr>
              <a:t>-&gt; </a:t>
            </a:r>
            <a:r>
              <a:rPr lang="en-US" sz="2400">
                <a:cs typeface="Times New Roman" pitchFamily="18" charset="0"/>
              </a:rPr>
              <a:t>Z</a:t>
            </a:r>
          </a:p>
          <a:p>
            <a:pPr>
              <a:buFont typeface="Wingdings" pitchFamily="2" charset="2"/>
              <a:buNone/>
            </a:pPr>
            <a:r>
              <a:rPr lang="en-US" sz="2400">
                <a:cs typeface="Times New Roman" pitchFamily="18" charset="0"/>
              </a:rPr>
              <a:t>(</a:t>
            </a:r>
            <a:r>
              <a:rPr lang="en-US" sz="2400" b="1">
                <a:cs typeface="Times New Roman" pitchFamily="18" charset="0"/>
              </a:rPr>
              <a:t>Union</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and X </a:t>
            </a:r>
            <a:r>
              <a:rPr lang="en-US" sz="2400">
                <a:latin typeface="BostonII" charset="0"/>
                <a:cs typeface="Times New Roman" pitchFamily="18" charset="0"/>
              </a:rPr>
              <a:t>-&gt; </a:t>
            </a:r>
            <a:r>
              <a:rPr lang="en-US" sz="2400">
                <a:cs typeface="Times New Roman" pitchFamily="18" charset="0"/>
              </a:rPr>
              <a:t>Z, then X </a:t>
            </a:r>
            <a:r>
              <a:rPr lang="en-US" sz="2400">
                <a:latin typeface="BostonII" charset="0"/>
                <a:cs typeface="Times New Roman" pitchFamily="18" charset="0"/>
              </a:rPr>
              <a:t>-&gt; </a:t>
            </a:r>
            <a:r>
              <a:rPr lang="en-US" sz="2400">
                <a:cs typeface="Times New Roman" pitchFamily="18" charset="0"/>
              </a:rPr>
              <a:t>YZ</a:t>
            </a:r>
          </a:p>
          <a:p>
            <a:pPr>
              <a:buFont typeface="Wingdings" pitchFamily="2" charset="2"/>
              <a:buNone/>
            </a:pPr>
            <a:r>
              <a:rPr lang="en-US" sz="2400">
                <a:cs typeface="Times New Roman" pitchFamily="18" charset="0"/>
              </a:rPr>
              <a:t>(</a:t>
            </a:r>
            <a:r>
              <a:rPr lang="en-US" sz="2400" b="1">
                <a:cs typeface="Times New Roman" pitchFamily="18" charset="0"/>
              </a:rPr>
              <a:t>Psuedotransitivity</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and WY </a:t>
            </a:r>
            <a:r>
              <a:rPr lang="en-US" sz="2400">
                <a:latin typeface="BostonII" charset="0"/>
                <a:cs typeface="Times New Roman" pitchFamily="18" charset="0"/>
              </a:rPr>
              <a:t>-&gt; </a:t>
            </a:r>
            <a:r>
              <a:rPr lang="en-US" sz="2400">
                <a:cs typeface="Times New Roman" pitchFamily="18" charset="0"/>
              </a:rPr>
              <a:t>Z, then WX </a:t>
            </a:r>
            <a:r>
              <a:rPr lang="en-US" sz="2400">
                <a:latin typeface="BostonII" charset="0"/>
                <a:cs typeface="Times New Roman" pitchFamily="18" charset="0"/>
              </a:rPr>
              <a:t>-&gt; </a:t>
            </a:r>
            <a:r>
              <a:rPr lang="en-US" sz="2400">
                <a:cs typeface="Times New Roman" pitchFamily="18" charset="0"/>
              </a:rPr>
              <a:t>Z</a:t>
            </a:r>
          </a:p>
          <a:p>
            <a:pPr>
              <a:buFont typeface="Wingdings" pitchFamily="2" charset="2"/>
              <a:buNone/>
            </a:pPr>
            <a:endParaRPr lang="en-US" sz="2400">
              <a:cs typeface="Times New Roman" pitchFamily="18" charset="0"/>
            </a:endParaRPr>
          </a:p>
          <a:p>
            <a:r>
              <a:rPr lang="en-US" sz="2800">
                <a:cs typeface="Times New Roman" pitchFamily="18" charset="0"/>
              </a:rPr>
              <a:t> The last three inference rules, as well as any other inference rules, can be deduced from IR1, IR2, and IR3 (completeness property)</a:t>
            </a:r>
            <a:r>
              <a:rPr lang="en-US" sz="2800"/>
              <a:t>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09F52356-D377-430F-9930-EEF4910A4C36}" type="slidenum">
              <a:rPr lang="en-US"/>
              <a:pPr/>
              <a:t>164</a:t>
            </a:fld>
            <a:endParaRPr lang="en-US"/>
          </a:p>
        </p:txBody>
      </p:sp>
      <p:sp>
        <p:nvSpPr>
          <p:cNvPr id="224258" name="Rectangle 2"/>
          <p:cNvSpPr>
            <a:spLocks noGrp="1" noChangeArrowheads="1"/>
          </p:cNvSpPr>
          <p:nvPr>
            <p:ph type="title"/>
          </p:nvPr>
        </p:nvSpPr>
        <p:spPr/>
        <p:txBody>
          <a:bodyPr/>
          <a:lstStyle/>
          <a:p>
            <a:r>
              <a:rPr lang="en-US" sz="3200" b="1">
                <a:cs typeface="Times New Roman" pitchFamily="18" charset="0"/>
              </a:rPr>
              <a:t>Inference Rules for FDs (3)</a:t>
            </a:r>
          </a:p>
        </p:txBody>
      </p:sp>
      <p:sp>
        <p:nvSpPr>
          <p:cNvPr id="224259" name="Rectangle 3"/>
          <p:cNvSpPr>
            <a:spLocks noGrp="1" noChangeArrowheads="1"/>
          </p:cNvSpPr>
          <p:nvPr>
            <p:ph type="body" idx="1"/>
          </p:nvPr>
        </p:nvSpPr>
        <p:spPr/>
        <p:txBody>
          <a:bodyPr>
            <a:normAutofit/>
          </a:bodyPr>
          <a:lstStyle/>
          <a:p>
            <a:pPr>
              <a:lnSpc>
                <a:spcPct val="90000"/>
              </a:lnSpc>
            </a:pPr>
            <a:r>
              <a:rPr lang="en-US" sz="2800" b="1" dirty="0">
                <a:cs typeface="Times New Roman" pitchFamily="18" charset="0"/>
              </a:rPr>
              <a:t>Closure</a:t>
            </a:r>
            <a:r>
              <a:rPr lang="en-US" sz="2800" dirty="0">
                <a:cs typeface="Times New Roman" pitchFamily="18" charset="0"/>
              </a:rPr>
              <a:t> of a set F of FDs is the set F</a:t>
            </a:r>
            <a:r>
              <a:rPr lang="en-US" sz="2800" baseline="30000" dirty="0">
                <a:cs typeface="Times New Roman" pitchFamily="18" charset="0"/>
              </a:rPr>
              <a:t>+</a:t>
            </a:r>
            <a:r>
              <a:rPr lang="en-US" sz="2800" dirty="0">
                <a:cs typeface="Times New Roman" pitchFamily="18" charset="0"/>
              </a:rPr>
              <a:t> of all FDs that can be inferred </a:t>
            </a:r>
            <a:r>
              <a:rPr lang="en-US" sz="2800" dirty="0" smtClean="0">
                <a:cs typeface="Times New Roman" pitchFamily="18" charset="0"/>
              </a:rPr>
              <a:t> from F</a:t>
            </a:r>
          </a:p>
          <a:p>
            <a:r>
              <a:rPr lang="en-US" sz="2800" i="1" dirty="0" smtClean="0"/>
              <a:t>F = {</a:t>
            </a:r>
            <a:r>
              <a:rPr lang="en-US" sz="2800" i="1" dirty="0" err="1" smtClean="0"/>
              <a:t>Ssn</a:t>
            </a:r>
            <a:r>
              <a:rPr lang="en-US" sz="2800" i="1" dirty="0" smtClean="0"/>
              <a:t> → {</a:t>
            </a:r>
            <a:r>
              <a:rPr lang="en-US" sz="2800" i="1" dirty="0" err="1" smtClean="0"/>
              <a:t>Ename</a:t>
            </a:r>
            <a:r>
              <a:rPr lang="en-US" sz="2800" i="1" dirty="0" smtClean="0"/>
              <a:t>, </a:t>
            </a:r>
            <a:r>
              <a:rPr lang="en-US" sz="2800" i="1" dirty="0" err="1" smtClean="0"/>
              <a:t>Bdate</a:t>
            </a:r>
            <a:r>
              <a:rPr lang="en-US" sz="2800" i="1" dirty="0" smtClean="0"/>
              <a:t>, Address, </a:t>
            </a:r>
            <a:r>
              <a:rPr lang="en-US" sz="2800" i="1" dirty="0" err="1" smtClean="0"/>
              <a:t>Dnumber</a:t>
            </a:r>
            <a:r>
              <a:rPr lang="en-US" sz="2800" i="1" dirty="0" smtClean="0"/>
              <a:t>}, </a:t>
            </a:r>
            <a:r>
              <a:rPr lang="en-US" sz="2800" i="1" dirty="0" err="1" smtClean="0"/>
              <a:t>Dnumber</a:t>
            </a:r>
            <a:r>
              <a:rPr lang="en-US" sz="2800" i="1" dirty="0" smtClean="0"/>
              <a:t> → {</a:t>
            </a:r>
            <a:r>
              <a:rPr lang="en-US" sz="2800" i="1" dirty="0" err="1" smtClean="0"/>
              <a:t>Dname</a:t>
            </a:r>
            <a:r>
              <a:rPr lang="en-US" sz="2800" i="1" dirty="0" smtClean="0"/>
              <a:t>, </a:t>
            </a:r>
            <a:r>
              <a:rPr lang="en-US" sz="2800" i="1" dirty="0" err="1" smtClean="0"/>
              <a:t>Dmgr_ssn</a:t>
            </a:r>
            <a:r>
              <a:rPr lang="en-US" sz="2800" i="1" dirty="0" smtClean="0"/>
              <a:t>} }</a:t>
            </a:r>
          </a:p>
          <a:p>
            <a:r>
              <a:rPr lang="en-US" sz="2800" dirty="0" smtClean="0"/>
              <a:t>Some of the additional functional dependencies that we can </a:t>
            </a:r>
            <a:r>
              <a:rPr lang="en-US" sz="2800" i="1" dirty="0" smtClean="0"/>
              <a:t>infer from F are the following:</a:t>
            </a:r>
          </a:p>
          <a:p>
            <a:r>
              <a:rPr lang="en-US" sz="2800" dirty="0" err="1" smtClean="0"/>
              <a:t>Ssn</a:t>
            </a:r>
            <a:r>
              <a:rPr lang="en-US" sz="2800" dirty="0" smtClean="0"/>
              <a:t> → {</a:t>
            </a:r>
            <a:r>
              <a:rPr lang="en-US" sz="2800" dirty="0" err="1" smtClean="0"/>
              <a:t>Dname</a:t>
            </a:r>
            <a:r>
              <a:rPr lang="en-US" sz="2800" dirty="0" smtClean="0"/>
              <a:t>, </a:t>
            </a:r>
            <a:r>
              <a:rPr lang="en-US" sz="2800" dirty="0" err="1" smtClean="0"/>
              <a:t>Dmgr_ssn</a:t>
            </a:r>
            <a:r>
              <a:rPr lang="en-US" sz="2800" dirty="0" smtClean="0"/>
              <a:t>}</a:t>
            </a:r>
          </a:p>
          <a:p>
            <a:r>
              <a:rPr lang="en-US" sz="2800" dirty="0" err="1" smtClean="0"/>
              <a:t>Ssn</a:t>
            </a:r>
            <a:r>
              <a:rPr lang="en-US" sz="2800" dirty="0" smtClean="0"/>
              <a:t> → </a:t>
            </a:r>
            <a:r>
              <a:rPr lang="en-US" sz="2800" dirty="0" err="1" smtClean="0"/>
              <a:t>Ssn</a:t>
            </a:r>
            <a:endParaRPr lang="en-US" sz="2800" dirty="0" smtClean="0"/>
          </a:p>
          <a:p>
            <a:r>
              <a:rPr lang="en-US" sz="2800" dirty="0" err="1" smtClean="0"/>
              <a:t>Dnumber</a:t>
            </a:r>
            <a:r>
              <a:rPr lang="en-US" sz="2800" dirty="0" smtClean="0"/>
              <a:t> → </a:t>
            </a:r>
            <a:r>
              <a:rPr lang="en-US" sz="2800" dirty="0" err="1" smtClean="0"/>
              <a:t>Dname</a:t>
            </a:r>
            <a:endParaRPr lang="en-US" sz="2800" dirty="0">
              <a:cs typeface="Times New Roman" pitchFamily="18" charset="0"/>
            </a:endParaRPr>
          </a:p>
          <a:p>
            <a:pPr>
              <a:lnSpc>
                <a:spcPct val="90000"/>
              </a:lnSpc>
            </a:pP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nSpc>
                <a:spcPct val="90000"/>
              </a:lnSpc>
            </a:pPr>
            <a:r>
              <a:rPr lang="en-US" b="1" dirty="0" smtClean="0">
                <a:cs typeface="Times New Roman" pitchFamily="18" charset="0"/>
              </a:rPr>
              <a:t>Closure</a:t>
            </a:r>
            <a:r>
              <a:rPr lang="en-US" dirty="0" smtClean="0">
                <a:cs typeface="Times New Roman" pitchFamily="18" charset="0"/>
              </a:rPr>
              <a:t> of a set of attributes X with respect to F is the set X </a:t>
            </a:r>
            <a:r>
              <a:rPr lang="en-US" baseline="30000" dirty="0" smtClean="0">
                <a:cs typeface="Times New Roman" pitchFamily="18" charset="0"/>
              </a:rPr>
              <a:t>+</a:t>
            </a:r>
            <a:r>
              <a:rPr lang="en-US" dirty="0" smtClean="0">
                <a:cs typeface="Times New Roman" pitchFamily="18" charset="0"/>
              </a:rPr>
              <a:t> of all attributes that are functionally determined by X</a:t>
            </a:r>
          </a:p>
          <a:p>
            <a:pPr>
              <a:lnSpc>
                <a:spcPct val="90000"/>
              </a:lnSpc>
            </a:pPr>
            <a:r>
              <a:rPr lang="en-US" dirty="0" smtClean="0">
                <a:cs typeface="Times New Roman" pitchFamily="18" charset="0"/>
              </a:rPr>
              <a:t>X </a:t>
            </a:r>
            <a:r>
              <a:rPr lang="en-US" baseline="30000" dirty="0" smtClean="0">
                <a:cs typeface="Times New Roman" pitchFamily="18" charset="0"/>
              </a:rPr>
              <a:t>+</a:t>
            </a:r>
            <a:r>
              <a:rPr lang="en-US" dirty="0" smtClean="0">
                <a:cs typeface="Times New Roman" pitchFamily="18" charset="0"/>
              </a:rPr>
              <a:t> can be calculated by repeatedly applying IR1, IR2, IR3 using the FDs in F</a:t>
            </a:r>
            <a:r>
              <a:rPr lang="en-US" dirty="0" smtClean="0"/>
              <a:t> </a:t>
            </a:r>
          </a:p>
          <a:p>
            <a:r>
              <a:rPr lang="en-US" i="1" dirty="0" smtClean="0"/>
              <a:t>F = {</a:t>
            </a:r>
            <a:r>
              <a:rPr lang="en-US" i="1" dirty="0" err="1" smtClean="0"/>
              <a:t>Ssn</a:t>
            </a:r>
            <a:r>
              <a:rPr lang="en-US" i="1" dirty="0" smtClean="0"/>
              <a:t> → </a:t>
            </a:r>
            <a:r>
              <a:rPr lang="en-US" i="1" dirty="0" err="1" smtClean="0"/>
              <a:t>Ename</a:t>
            </a:r>
            <a:r>
              <a:rPr lang="en-US" i="1" dirty="0" smtClean="0"/>
              <a:t>,</a:t>
            </a:r>
          </a:p>
          <a:p>
            <a:r>
              <a:rPr lang="en-US" dirty="0" err="1" smtClean="0"/>
              <a:t>Pnumber</a:t>
            </a:r>
            <a:r>
              <a:rPr lang="en-US" dirty="0" smtClean="0"/>
              <a:t> → {</a:t>
            </a:r>
            <a:r>
              <a:rPr lang="en-US" dirty="0" err="1" smtClean="0"/>
              <a:t>Pname</a:t>
            </a:r>
            <a:r>
              <a:rPr lang="en-US" dirty="0" smtClean="0"/>
              <a:t>, </a:t>
            </a:r>
            <a:r>
              <a:rPr lang="en-US" dirty="0" err="1" smtClean="0"/>
              <a:t>Plocation</a:t>
            </a:r>
            <a:r>
              <a:rPr lang="en-US" dirty="0" smtClean="0"/>
              <a:t>},</a:t>
            </a:r>
          </a:p>
          <a:p>
            <a:r>
              <a:rPr lang="en-US" dirty="0" smtClean="0"/>
              <a:t>{</a:t>
            </a:r>
            <a:r>
              <a:rPr lang="en-US" dirty="0" err="1" smtClean="0"/>
              <a:t>Ssn</a:t>
            </a:r>
            <a:r>
              <a:rPr lang="en-US" dirty="0" smtClean="0"/>
              <a:t>, </a:t>
            </a:r>
            <a:r>
              <a:rPr lang="en-US" dirty="0" err="1" smtClean="0"/>
              <a:t>Pnumber</a:t>
            </a:r>
            <a:r>
              <a:rPr lang="en-US" dirty="0" smtClean="0"/>
              <a:t>} → Hours}</a:t>
            </a:r>
          </a:p>
          <a:p>
            <a:r>
              <a:rPr lang="en-US" dirty="0" smtClean="0"/>
              <a:t>Closure:-</a:t>
            </a:r>
          </a:p>
          <a:p>
            <a:r>
              <a:rPr lang="en-US" dirty="0" smtClean="0"/>
              <a:t>{</a:t>
            </a:r>
            <a:r>
              <a:rPr lang="en-US" dirty="0" err="1" smtClean="0"/>
              <a:t>Ssn</a:t>
            </a:r>
            <a:r>
              <a:rPr lang="en-US" dirty="0" smtClean="0"/>
              <a:t>} + = {</a:t>
            </a:r>
            <a:r>
              <a:rPr lang="en-US" dirty="0" err="1" smtClean="0"/>
              <a:t>Ssn</a:t>
            </a:r>
            <a:r>
              <a:rPr lang="en-US" dirty="0" smtClean="0"/>
              <a:t>, </a:t>
            </a:r>
            <a:r>
              <a:rPr lang="en-US" dirty="0" err="1" smtClean="0"/>
              <a:t>Ename</a:t>
            </a:r>
            <a:r>
              <a:rPr lang="en-US" dirty="0" smtClean="0"/>
              <a:t>}</a:t>
            </a:r>
          </a:p>
          <a:p>
            <a:r>
              <a:rPr lang="en-US" dirty="0" smtClean="0"/>
              <a:t>{</a:t>
            </a:r>
            <a:r>
              <a:rPr lang="en-US" dirty="0" err="1" smtClean="0"/>
              <a:t>Pnumber</a:t>
            </a:r>
            <a:r>
              <a:rPr lang="en-US" dirty="0" smtClean="0"/>
              <a:t>} + = {</a:t>
            </a:r>
            <a:r>
              <a:rPr lang="en-US" dirty="0" err="1" smtClean="0"/>
              <a:t>Pnumber</a:t>
            </a:r>
            <a:r>
              <a:rPr lang="en-US" dirty="0" smtClean="0"/>
              <a:t>, </a:t>
            </a:r>
            <a:r>
              <a:rPr lang="en-US" dirty="0" err="1" smtClean="0"/>
              <a:t>Pname</a:t>
            </a:r>
            <a:r>
              <a:rPr lang="en-US" dirty="0" smtClean="0"/>
              <a:t>, </a:t>
            </a:r>
            <a:r>
              <a:rPr lang="en-US" dirty="0" err="1" smtClean="0"/>
              <a:t>Plocation</a:t>
            </a:r>
            <a:r>
              <a:rPr lang="en-US" dirty="0" smtClean="0"/>
              <a:t>}</a:t>
            </a:r>
          </a:p>
          <a:p>
            <a:r>
              <a:rPr lang="en-US" dirty="0" smtClean="0"/>
              <a:t>{</a:t>
            </a:r>
            <a:r>
              <a:rPr lang="en-US" dirty="0" err="1" smtClean="0"/>
              <a:t>Ssn</a:t>
            </a:r>
            <a:r>
              <a:rPr lang="en-US" dirty="0" smtClean="0"/>
              <a:t>, </a:t>
            </a:r>
            <a:r>
              <a:rPr lang="en-US" dirty="0" err="1" smtClean="0"/>
              <a:t>Pnumber</a:t>
            </a:r>
            <a:r>
              <a:rPr lang="en-US" dirty="0" smtClean="0"/>
              <a:t>} + = {</a:t>
            </a:r>
            <a:r>
              <a:rPr lang="en-US" dirty="0" err="1" smtClean="0"/>
              <a:t>Ssn</a:t>
            </a:r>
            <a:r>
              <a:rPr lang="en-US" dirty="0" smtClean="0"/>
              <a:t>, </a:t>
            </a:r>
            <a:r>
              <a:rPr lang="en-US" dirty="0" err="1" smtClean="0"/>
              <a:t>Pnumber</a:t>
            </a:r>
            <a:r>
              <a:rPr lang="en-US" dirty="0" smtClean="0"/>
              <a:t>, </a:t>
            </a:r>
            <a:r>
              <a:rPr lang="en-US" dirty="0" err="1" smtClean="0"/>
              <a:t>Ename</a:t>
            </a:r>
            <a:r>
              <a:rPr lang="en-US" dirty="0" smtClean="0"/>
              <a:t>, </a:t>
            </a:r>
            <a:r>
              <a:rPr lang="en-US" dirty="0" err="1" smtClean="0"/>
              <a:t>Pname</a:t>
            </a:r>
            <a:r>
              <a:rPr lang="en-US" dirty="0" smtClean="0"/>
              <a:t>, </a:t>
            </a:r>
            <a:r>
              <a:rPr lang="en-US" dirty="0" err="1" smtClean="0"/>
              <a:t>Plocation</a:t>
            </a:r>
            <a:r>
              <a:rPr lang="en-US" dirty="0" smtClean="0"/>
              <a:t>, Hours}</a:t>
            </a:r>
          </a:p>
          <a:p>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Properties of Relational Decompositions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Using the functional dependencies, the algorithms decompose the universal relation schema </a:t>
            </a:r>
            <a:r>
              <a:rPr lang="en-US" i="1" dirty="0" smtClean="0"/>
              <a:t>R into a set of relation schemas</a:t>
            </a:r>
          </a:p>
          <a:p>
            <a:r>
              <a:rPr lang="en-US" i="1" dirty="0" smtClean="0"/>
              <a:t> D</a:t>
            </a:r>
            <a:r>
              <a:rPr lang="en-US" dirty="0" smtClean="0"/>
              <a:t>= {</a:t>
            </a:r>
            <a:r>
              <a:rPr lang="en-US" i="1" dirty="0" smtClean="0"/>
              <a:t>R1, R2, ..., </a:t>
            </a:r>
            <a:r>
              <a:rPr lang="en-US" i="1" dirty="0" err="1" smtClean="0"/>
              <a:t>Rm</a:t>
            </a:r>
            <a:r>
              <a:rPr lang="en-US" i="1" dirty="0" smtClean="0"/>
              <a:t>} that will become the relational database schema; D is called a</a:t>
            </a:r>
          </a:p>
          <a:p>
            <a:pPr>
              <a:buNone/>
            </a:pPr>
            <a:r>
              <a:rPr lang="en-US" b="1" dirty="0" smtClean="0"/>
              <a:t>    decomposition of </a:t>
            </a:r>
            <a:r>
              <a:rPr lang="en-US" b="1" i="1" dirty="0" smtClean="0"/>
              <a:t>R.</a:t>
            </a:r>
          </a:p>
          <a:p>
            <a:r>
              <a:rPr lang="en-US" b="1" i="1" dirty="0" err="1" smtClean="0"/>
              <a:t>Decompostion</a:t>
            </a:r>
            <a:r>
              <a:rPr lang="en-US" b="1" i="1" dirty="0" smtClean="0"/>
              <a:t> </a:t>
            </a:r>
            <a:r>
              <a:rPr lang="en-US" dirty="0" smtClean="0"/>
              <a:t>should be </a:t>
            </a:r>
          </a:p>
          <a:p>
            <a:pPr lvl="3"/>
            <a:r>
              <a:rPr lang="en-US" sz="2400" dirty="0" smtClean="0"/>
              <a:t>dependency  preserving</a:t>
            </a:r>
            <a:endParaRPr lang="en-US" sz="2400" i="1" dirty="0" smtClean="0"/>
          </a:p>
          <a:p>
            <a:pPr lvl="3"/>
            <a:r>
              <a:rPr lang="en-US" sz="2400" dirty="0" smtClean="0"/>
              <a:t>Lossless decomposition</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Nonadditive</a:t>
            </a:r>
            <a:r>
              <a:rPr lang="en-US" b="1" dirty="0" smtClean="0"/>
              <a:t> (Lossless) Join Property</a:t>
            </a:r>
            <a:br>
              <a:rPr lang="en-US" b="1" dirty="0" smtClean="0"/>
            </a:br>
            <a:r>
              <a:rPr lang="en-US" b="1" dirty="0" smtClean="0"/>
              <a:t>of a Decomposition</a:t>
            </a:r>
            <a:endParaRPr lang="en-US" dirty="0"/>
          </a:p>
        </p:txBody>
      </p:sp>
      <p:sp>
        <p:nvSpPr>
          <p:cNvPr id="3" name="Content Placeholder 2"/>
          <p:cNvSpPr>
            <a:spLocks noGrp="1"/>
          </p:cNvSpPr>
          <p:nvPr>
            <p:ph idx="1"/>
          </p:nvPr>
        </p:nvSpPr>
        <p:spPr/>
        <p:txBody>
          <a:bodyPr/>
          <a:lstStyle/>
          <a:p>
            <a:r>
              <a:rPr lang="en-US" b="1" dirty="0" smtClean="0"/>
              <a:t>Definition. </a:t>
            </a:r>
            <a:r>
              <a:rPr lang="en-US" dirty="0" smtClean="0"/>
              <a:t>Formally, a decomposition </a:t>
            </a:r>
            <a:r>
              <a:rPr lang="en-US" i="1" dirty="0" smtClean="0"/>
              <a:t>D = {R1, R2, ..., </a:t>
            </a:r>
            <a:r>
              <a:rPr lang="en-US" i="1" dirty="0" err="1" smtClean="0"/>
              <a:t>Rm</a:t>
            </a:r>
            <a:r>
              <a:rPr lang="en-US" i="1" dirty="0" smtClean="0"/>
              <a:t>} of R has the lossless</a:t>
            </a:r>
            <a:r>
              <a:rPr lang="en-US" dirty="0" smtClean="0"/>
              <a:t>(</a:t>
            </a:r>
            <a:r>
              <a:rPr lang="en-US" dirty="0" err="1" smtClean="0"/>
              <a:t>nonadditive</a:t>
            </a:r>
            <a:r>
              <a:rPr lang="en-US" dirty="0" smtClean="0"/>
              <a:t>) join property with respect to the set of dependencies </a:t>
            </a:r>
            <a:r>
              <a:rPr lang="en-US" i="1" dirty="0" smtClean="0"/>
              <a:t>F on R </a:t>
            </a:r>
            <a:r>
              <a:rPr lang="en-US" i="1" dirty="0" err="1" smtClean="0"/>
              <a:t>if,</a:t>
            </a:r>
            <a:r>
              <a:rPr lang="en-US" dirty="0" err="1" smtClean="0"/>
              <a:t>for</a:t>
            </a:r>
            <a:r>
              <a:rPr lang="en-US" dirty="0" smtClean="0"/>
              <a:t> </a:t>
            </a:r>
            <a:r>
              <a:rPr lang="en-US" i="1" dirty="0" smtClean="0"/>
              <a:t>every relation state r of R that satisfies F, the following holds, where * is the </a:t>
            </a:r>
            <a:r>
              <a:rPr lang="en-US" dirty="0" smtClean="0"/>
              <a:t>NATURAL JOIN of all the relations in </a:t>
            </a:r>
            <a:r>
              <a:rPr lang="en-US" i="1" dirty="0" smtClean="0"/>
              <a:t>D: *(πR1(r), ..., </a:t>
            </a:r>
            <a:r>
              <a:rPr lang="en-US" i="1" dirty="0" err="1" smtClean="0"/>
              <a:t>πRm</a:t>
            </a:r>
            <a:r>
              <a:rPr lang="en-US" i="1" dirty="0" smtClean="0"/>
              <a:t>(r)) = r.</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Algorithm 16.3. Testing for </a:t>
            </a:r>
            <a:r>
              <a:rPr lang="en-US" b="1" dirty="0" err="1" smtClean="0"/>
              <a:t>Nonadditive</a:t>
            </a:r>
            <a:r>
              <a:rPr lang="en-US" b="1" dirty="0" smtClean="0"/>
              <a:t> Join Property</a:t>
            </a:r>
          </a:p>
          <a:p>
            <a:pPr>
              <a:buNone/>
            </a:pPr>
            <a:endParaRPr lang="en-US" b="1" dirty="0" smtClean="0"/>
          </a:p>
          <a:p>
            <a:r>
              <a:rPr lang="en-US" b="1" dirty="0" smtClean="0"/>
              <a:t>Input:</a:t>
            </a:r>
            <a:r>
              <a:rPr lang="en-US" dirty="0" smtClean="0"/>
              <a:t> </a:t>
            </a:r>
            <a:r>
              <a:rPr lang="en-US" sz="3800" dirty="0" smtClean="0"/>
              <a:t>A universal relation </a:t>
            </a:r>
            <a:r>
              <a:rPr lang="en-US" sz="3800" i="1" dirty="0" smtClean="0"/>
              <a:t>R, a decomposition D = {R1, R2, ..., </a:t>
            </a:r>
            <a:r>
              <a:rPr lang="en-US" sz="3800" i="1" dirty="0" err="1" smtClean="0"/>
              <a:t>Rm</a:t>
            </a:r>
            <a:r>
              <a:rPr lang="en-US" sz="3800" i="1" dirty="0" smtClean="0"/>
              <a:t>} of R, and a </a:t>
            </a:r>
            <a:r>
              <a:rPr lang="en-US" sz="3800" dirty="0" smtClean="0"/>
              <a:t>set </a:t>
            </a:r>
            <a:r>
              <a:rPr lang="en-US" sz="3800" i="1" dirty="0" smtClean="0"/>
              <a:t>F of functional dependencies.</a:t>
            </a:r>
          </a:p>
          <a:p>
            <a:pPr>
              <a:buNone/>
            </a:pPr>
            <a:endParaRPr lang="en-US" sz="3800" i="1" dirty="0" smtClean="0"/>
          </a:p>
          <a:p>
            <a:pPr marL="514350" indent="-514350">
              <a:buAutoNum type="arabicPeriod"/>
            </a:pPr>
            <a:r>
              <a:rPr lang="en-US" sz="3800" dirty="0" smtClean="0"/>
              <a:t>Create an initial matrix </a:t>
            </a:r>
            <a:r>
              <a:rPr lang="en-US" sz="3800" i="1" dirty="0" smtClean="0"/>
              <a:t>S with one row </a:t>
            </a:r>
            <a:r>
              <a:rPr lang="en-US" sz="3800" i="1" dirty="0" err="1" smtClean="0"/>
              <a:t>i</a:t>
            </a:r>
            <a:r>
              <a:rPr lang="en-US" sz="3800" i="1" dirty="0" smtClean="0"/>
              <a:t> for each relation </a:t>
            </a:r>
            <a:r>
              <a:rPr lang="en-US" sz="3800" i="1" dirty="0" err="1" smtClean="0"/>
              <a:t>Ri</a:t>
            </a:r>
            <a:r>
              <a:rPr lang="en-US" sz="3800" i="1" dirty="0" smtClean="0"/>
              <a:t> in D, and one </a:t>
            </a:r>
            <a:r>
              <a:rPr lang="en-US" sz="3800" dirty="0" smtClean="0"/>
              <a:t>column </a:t>
            </a:r>
            <a:r>
              <a:rPr lang="en-US" sz="3800" i="1" dirty="0" smtClean="0"/>
              <a:t>j for each attribute </a:t>
            </a:r>
            <a:r>
              <a:rPr lang="en-US" sz="3800" i="1" dirty="0" err="1" smtClean="0"/>
              <a:t>Aj</a:t>
            </a:r>
            <a:r>
              <a:rPr lang="en-US" sz="3800" i="1" dirty="0" smtClean="0"/>
              <a:t> in R</a:t>
            </a:r>
          </a:p>
          <a:p>
            <a:pPr marL="514350" indent="-514350">
              <a:buNone/>
            </a:pPr>
            <a:endParaRPr lang="en-US" sz="3800" i="1" dirty="0" smtClean="0"/>
          </a:p>
          <a:p>
            <a:pPr>
              <a:buNone/>
            </a:pPr>
            <a:r>
              <a:rPr lang="en-US" sz="3800" dirty="0" smtClean="0"/>
              <a:t>2.   Set </a:t>
            </a:r>
            <a:r>
              <a:rPr lang="en-US" sz="3800" i="1" dirty="0" smtClean="0"/>
              <a:t>S(</a:t>
            </a:r>
            <a:r>
              <a:rPr lang="en-US" sz="3800" i="1" dirty="0" err="1" smtClean="0"/>
              <a:t>i</a:t>
            </a:r>
            <a:r>
              <a:rPr lang="en-US" sz="3800" i="1" dirty="0" smtClean="0"/>
              <a:t>, j):= </a:t>
            </a:r>
            <a:r>
              <a:rPr lang="en-US" sz="3800" i="1" dirty="0" err="1" smtClean="0"/>
              <a:t>bij</a:t>
            </a:r>
            <a:r>
              <a:rPr lang="en-US" sz="3800" i="1" dirty="0" smtClean="0"/>
              <a:t> for all matrix entries.</a:t>
            </a:r>
          </a:p>
          <a:p>
            <a:pPr>
              <a:buNone/>
            </a:pPr>
            <a:endParaRPr lang="en-US" sz="3800" i="1" dirty="0" smtClean="0"/>
          </a:p>
          <a:p>
            <a:pPr>
              <a:buNone/>
            </a:pPr>
            <a:r>
              <a:rPr lang="en-US" sz="3800" dirty="0" smtClean="0"/>
              <a:t>3.   For each row </a:t>
            </a:r>
            <a:r>
              <a:rPr lang="en-US" sz="3800" i="1" dirty="0" err="1" smtClean="0"/>
              <a:t>i</a:t>
            </a:r>
            <a:r>
              <a:rPr lang="en-US" sz="3800" i="1" dirty="0" smtClean="0"/>
              <a:t> representing relation schema </a:t>
            </a:r>
            <a:r>
              <a:rPr lang="en-US" sz="3800" i="1" dirty="0" err="1" smtClean="0"/>
              <a:t>Ri</a:t>
            </a:r>
            <a:r>
              <a:rPr lang="en-US" sz="3800" dirty="0" smtClean="0"/>
              <a:t>{for each column </a:t>
            </a:r>
            <a:r>
              <a:rPr lang="en-US" sz="3800" i="1" dirty="0" smtClean="0"/>
              <a:t>j representing attribute </a:t>
            </a:r>
            <a:r>
              <a:rPr lang="en-US" sz="3800" i="1" dirty="0" err="1" smtClean="0"/>
              <a:t>Aj</a:t>
            </a:r>
            <a:r>
              <a:rPr lang="en-US" sz="3800" i="1" dirty="0" smtClean="0"/>
              <a:t> </a:t>
            </a:r>
            <a:r>
              <a:rPr lang="en-US" sz="3800" dirty="0" smtClean="0"/>
              <a:t>{if (relation </a:t>
            </a:r>
            <a:r>
              <a:rPr lang="en-US" sz="3800" i="1" dirty="0" err="1" smtClean="0"/>
              <a:t>Ri</a:t>
            </a:r>
            <a:r>
              <a:rPr lang="en-US" sz="3800" i="1" dirty="0" smtClean="0"/>
              <a:t> includes attribute </a:t>
            </a:r>
            <a:r>
              <a:rPr lang="en-US" sz="3800" i="1" dirty="0" err="1" smtClean="0"/>
              <a:t>Aj</a:t>
            </a:r>
            <a:r>
              <a:rPr lang="en-US" sz="3800" i="1" dirty="0" smtClean="0"/>
              <a:t>) then set S(</a:t>
            </a:r>
            <a:r>
              <a:rPr lang="en-US" sz="3800" i="1" dirty="0" err="1" smtClean="0"/>
              <a:t>i</a:t>
            </a:r>
            <a:r>
              <a:rPr lang="en-US" sz="3800" i="1" dirty="0" smtClean="0"/>
              <a:t>, j):= </a:t>
            </a:r>
            <a:r>
              <a:rPr lang="en-US" sz="3800" i="1" dirty="0" err="1" smtClean="0"/>
              <a:t>aj</a:t>
            </a:r>
            <a:r>
              <a:rPr lang="en-US" sz="3800" i="1" dirty="0" smtClean="0"/>
              <a:t>;};};</a:t>
            </a:r>
          </a:p>
          <a:p>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85000" lnSpcReduction="20000"/>
          </a:bodyPr>
          <a:lstStyle/>
          <a:p>
            <a:pPr>
              <a:buNone/>
            </a:pPr>
            <a:r>
              <a:rPr lang="en-US" b="1" dirty="0" smtClean="0"/>
              <a:t>4.</a:t>
            </a:r>
            <a:r>
              <a:rPr lang="en-US" dirty="0" smtClean="0"/>
              <a:t> Repeat the following loop until a </a:t>
            </a:r>
            <a:r>
              <a:rPr lang="en-US" i="1" dirty="0" smtClean="0"/>
              <a:t>complete loop execution results in no </a:t>
            </a:r>
            <a:r>
              <a:rPr lang="en-US" dirty="0" smtClean="0"/>
              <a:t>changes to </a:t>
            </a:r>
            <a:r>
              <a:rPr lang="en-US" i="1" dirty="0" smtClean="0"/>
              <a:t>S </a:t>
            </a:r>
            <a:r>
              <a:rPr lang="en-US" dirty="0" smtClean="0"/>
              <a:t>{for each functional dependency </a:t>
            </a:r>
            <a:r>
              <a:rPr lang="en-US" i="1" dirty="0" smtClean="0"/>
              <a:t>X→Y in F </a:t>
            </a:r>
            <a:r>
              <a:rPr lang="en-US" dirty="0" smtClean="0"/>
              <a:t>{for all rows in </a:t>
            </a:r>
            <a:r>
              <a:rPr lang="en-US" i="1" dirty="0" smtClean="0"/>
              <a:t>S that have the same symbols in the columns corresponding </a:t>
            </a:r>
            <a:r>
              <a:rPr lang="en-US" dirty="0" smtClean="0"/>
              <a:t>to attributes in </a:t>
            </a:r>
            <a:r>
              <a:rPr lang="en-US" i="1" dirty="0" smtClean="0"/>
              <a:t>X </a:t>
            </a:r>
            <a:r>
              <a:rPr lang="en-US" dirty="0" smtClean="0"/>
              <a:t>{make the symbols in each column that correspond to an attribute in </a:t>
            </a:r>
            <a:r>
              <a:rPr lang="en-US" i="1" dirty="0" smtClean="0"/>
              <a:t> </a:t>
            </a:r>
            <a:r>
              <a:rPr lang="en-US" dirty="0" smtClean="0"/>
              <a:t>be the same in all these rows as follows: If any of the rows has an </a:t>
            </a:r>
            <a:r>
              <a:rPr lang="en-US" i="1" dirty="0" smtClean="0"/>
              <a:t>a symbol </a:t>
            </a:r>
            <a:r>
              <a:rPr lang="en-US" dirty="0" smtClean="0"/>
              <a:t>for the column, set the other rows to that </a:t>
            </a:r>
            <a:r>
              <a:rPr lang="en-US" i="1" dirty="0" smtClean="0"/>
              <a:t>same a symbol in the </a:t>
            </a:r>
            <a:r>
              <a:rPr lang="en-US" i="1" dirty="0" err="1" smtClean="0"/>
              <a:t>column.</a:t>
            </a:r>
            <a:r>
              <a:rPr lang="en-US" dirty="0" err="1" smtClean="0"/>
              <a:t>If</a:t>
            </a:r>
            <a:r>
              <a:rPr lang="en-US" dirty="0" smtClean="0"/>
              <a:t> no </a:t>
            </a:r>
            <a:r>
              <a:rPr lang="en-US" i="1" dirty="0" smtClean="0"/>
              <a:t>a symbol exists for the attribute in any of the rows, choose </a:t>
            </a:r>
            <a:r>
              <a:rPr lang="en-US" dirty="0" smtClean="0"/>
              <a:t>one of the </a:t>
            </a:r>
            <a:r>
              <a:rPr lang="en-US" i="1" dirty="0" smtClean="0"/>
              <a:t>b symbols that appears in one of the rows for the attribute </a:t>
            </a:r>
            <a:r>
              <a:rPr lang="en-US" dirty="0" smtClean="0"/>
              <a:t>and set the other rows to that same </a:t>
            </a:r>
            <a:r>
              <a:rPr lang="en-US" i="1" dirty="0" smtClean="0"/>
              <a:t>b symbol in the column ;} ; } ;};</a:t>
            </a:r>
          </a:p>
          <a:p>
            <a:pPr>
              <a:buNone/>
            </a:pPr>
            <a:endParaRPr lang="en-US" i="1" dirty="0" smtClean="0"/>
          </a:p>
          <a:p>
            <a:pPr>
              <a:buNone/>
            </a:pPr>
            <a:r>
              <a:rPr lang="en-US" dirty="0" smtClean="0"/>
              <a:t>5. If a row is made up entirely of </a:t>
            </a:r>
            <a:r>
              <a:rPr lang="en-US" i="1" dirty="0" smtClean="0"/>
              <a:t>a symbols, then the decomposition has the </a:t>
            </a:r>
            <a:r>
              <a:rPr lang="en-US" dirty="0" err="1" smtClean="0"/>
              <a:t>nonadditive</a:t>
            </a:r>
            <a:r>
              <a:rPr lang="en-US" dirty="0" smtClean="0"/>
              <a:t> join property; otherwise, it does not.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3. </a:t>
            </a:r>
            <a:r>
              <a:rPr lang="en-US" sz="2800" dirty="0" smtClean="0"/>
              <a:t>Constraints that cannot be directly expressed in the schemas of the data model, and hence must be expressed and enforced by the application </a:t>
            </a:r>
            <a:r>
              <a:rPr lang="en-US" sz="2800" dirty="0" err="1" smtClean="0"/>
              <a:t>programs.We</a:t>
            </a:r>
            <a:r>
              <a:rPr lang="en-US" sz="2800" dirty="0" smtClean="0"/>
              <a:t> call these application-based or semantic constraints or business rules.</a:t>
            </a:r>
          </a:p>
          <a:p>
            <a:r>
              <a:rPr lang="en-US" sz="2800" dirty="0" smtClean="0"/>
              <a:t>The schema-based constraints include</a:t>
            </a:r>
            <a:r>
              <a:rPr lang="en-US" sz="2800" dirty="0" smtClean="0">
                <a:solidFill>
                  <a:srgbClr val="FF0000"/>
                </a:solidFill>
              </a:rPr>
              <a:t> domain constraints, key constraints, constraints on NULLs, entity integrity constraints, and referential integrity constraints.</a:t>
            </a:r>
          </a:p>
          <a:p>
            <a:r>
              <a:rPr lang="en-US" sz="2800" b="1" dirty="0" smtClean="0">
                <a:solidFill>
                  <a:srgbClr val="FF0000"/>
                </a:solidFill>
              </a:rPr>
              <a:t>Domain </a:t>
            </a:r>
            <a:r>
              <a:rPr lang="en-US" sz="2800" b="1" dirty="0" err="1" smtClean="0">
                <a:solidFill>
                  <a:srgbClr val="FF0000"/>
                </a:solidFill>
              </a:rPr>
              <a:t>Constraints</a:t>
            </a:r>
            <a:r>
              <a:rPr lang="en-US" sz="2800" b="1" dirty="0" err="1" smtClean="0"/>
              <a:t>:</a:t>
            </a:r>
            <a:r>
              <a:rPr lang="en-US" sz="2800" dirty="0" err="1" smtClean="0"/>
              <a:t>Domain</a:t>
            </a:r>
            <a:r>
              <a:rPr lang="en-US" sz="2800" dirty="0" smtClean="0"/>
              <a:t> constraints specify that within each </a:t>
            </a:r>
            <a:r>
              <a:rPr lang="en-US" sz="2800" dirty="0" err="1" smtClean="0"/>
              <a:t>tuple</a:t>
            </a:r>
            <a:r>
              <a:rPr lang="en-US" sz="2800" dirty="0" smtClean="0"/>
              <a:t>, the value of each attribute </a:t>
            </a:r>
            <a:r>
              <a:rPr lang="en-US" sz="2800" i="1" dirty="0" smtClean="0"/>
              <a:t>A </a:t>
            </a:r>
            <a:r>
              <a:rPr lang="en-US" sz="2800" dirty="0" smtClean="0"/>
              <a:t>must be an atomic value from the domain </a:t>
            </a:r>
            <a:r>
              <a:rPr lang="en-US" sz="2800" dirty="0" err="1" smtClean="0"/>
              <a:t>dom</a:t>
            </a:r>
            <a:r>
              <a:rPr lang="en-US" sz="2800" dirty="0" smtClean="0"/>
              <a:t>(</a:t>
            </a:r>
            <a:r>
              <a:rPr lang="en-US" sz="2800" i="1" dirty="0" smtClean="0"/>
              <a:t>A).</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Dependency Preservation Property</a:t>
            </a:r>
            <a:br>
              <a:rPr lang="en-US" b="1" dirty="0" smtClean="0"/>
            </a:br>
            <a:r>
              <a:rPr lang="en-US" b="1" dirty="0" smtClean="0"/>
              <a:t>of a Decomposition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Definition. </a:t>
            </a:r>
            <a:r>
              <a:rPr lang="en-US" dirty="0" smtClean="0"/>
              <a:t>Given a set of dependencies </a:t>
            </a:r>
            <a:r>
              <a:rPr lang="en-US" i="1" dirty="0" smtClean="0"/>
              <a:t>F on R, the projection of F on </a:t>
            </a:r>
            <a:r>
              <a:rPr lang="en-US" i="1" dirty="0" err="1" smtClean="0"/>
              <a:t>Ri,</a:t>
            </a:r>
            <a:r>
              <a:rPr lang="en-US" dirty="0" err="1" smtClean="0"/>
              <a:t>denoted</a:t>
            </a:r>
            <a:r>
              <a:rPr lang="en-US" dirty="0" smtClean="0"/>
              <a:t> by </a:t>
            </a:r>
            <a:r>
              <a:rPr lang="en-US" dirty="0" err="1" smtClean="0"/>
              <a:t>π</a:t>
            </a:r>
            <a:r>
              <a:rPr lang="en-US" i="1" dirty="0" err="1" smtClean="0"/>
              <a:t>Ri</a:t>
            </a:r>
            <a:r>
              <a:rPr lang="en-US" i="1" dirty="0" smtClean="0"/>
              <a:t>(F) where </a:t>
            </a:r>
            <a:r>
              <a:rPr lang="en-US" i="1" dirty="0" err="1" smtClean="0"/>
              <a:t>Ri</a:t>
            </a:r>
            <a:r>
              <a:rPr lang="en-US" i="1" dirty="0" smtClean="0"/>
              <a:t> is a subset of R, is the set of dependencies X→Y in F+ such that the attributes in X ∪ Y are all contained in </a:t>
            </a:r>
            <a:r>
              <a:rPr lang="en-US" i="1" dirty="0" err="1" smtClean="0"/>
              <a:t>Ri</a:t>
            </a:r>
            <a:r>
              <a:rPr lang="en-US" i="1" dirty="0" smtClean="0"/>
              <a:t>. Hence, the projection </a:t>
            </a:r>
            <a:r>
              <a:rPr lang="en-US" dirty="0" smtClean="0"/>
              <a:t>of </a:t>
            </a:r>
            <a:r>
              <a:rPr lang="en-US" i="1" dirty="0" smtClean="0"/>
              <a:t>F on each relation schema </a:t>
            </a:r>
            <a:r>
              <a:rPr lang="en-US" i="1" dirty="0" err="1" smtClean="0"/>
              <a:t>Ri</a:t>
            </a:r>
            <a:r>
              <a:rPr lang="en-US" i="1" dirty="0" smtClean="0"/>
              <a:t> in the decomposition D is the set of functional </a:t>
            </a:r>
            <a:r>
              <a:rPr lang="en-US" dirty="0" smtClean="0"/>
              <a:t>dependencies in </a:t>
            </a:r>
            <a:r>
              <a:rPr lang="en-US" i="1" dirty="0" smtClean="0"/>
              <a:t>F+, the closure of F, such that all their left- and </a:t>
            </a:r>
            <a:r>
              <a:rPr lang="en-US" dirty="0" smtClean="0"/>
              <a:t>right-hand-side attributes are in </a:t>
            </a:r>
            <a:r>
              <a:rPr lang="en-US" i="1" dirty="0" err="1" smtClean="0"/>
              <a:t>Ri</a:t>
            </a:r>
            <a:r>
              <a:rPr lang="en-US" i="1" dirty="0" smtClean="0"/>
              <a:t>. We say that a decomposition D = {R1,R2, ..., </a:t>
            </a:r>
            <a:r>
              <a:rPr lang="en-US" i="1" dirty="0" err="1" smtClean="0"/>
              <a:t>Rm</a:t>
            </a:r>
            <a:r>
              <a:rPr lang="en-US" i="1" dirty="0" smtClean="0"/>
              <a:t>} of R is dependency-preserving with respect to F if the union of the </a:t>
            </a:r>
            <a:r>
              <a:rPr lang="en-US" dirty="0" smtClean="0"/>
              <a:t>projections of </a:t>
            </a:r>
            <a:r>
              <a:rPr lang="en-US" i="1" dirty="0" smtClean="0"/>
              <a:t>F on each </a:t>
            </a:r>
            <a:r>
              <a:rPr lang="en-US" i="1" dirty="0" err="1" smtClean="0"/>
              <a:t>Ri</a:t>
            </a:r>
            <a:r>
              <a:rPr lang="en-US" i="1" dirty="0" smtClean="0"/>
              <a:t> in D is equivalent to F; that is, ((πR1(F)) ∪ ... ∪</a:t>
            </a:r>
            <a:r>
              <a:rPr lang="el-GR" dirty="0" smtClean="0"/>
              <a:t>(π</a:t>
            </a:r>
            <a:r>
              <a:rPr lang="en-US" i="1" dirty="0" err="1" smtClean="0"/>
              <a:t>Rm</a:t>
            </a:r>
            <a:r>
              <a:rPr lang="en-US" i="1" dirty="0" smtClean="0"/>
              <a:t>(F)))+ = F+.</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It guarantees only the dependency-preserving property; it does </a:t>
            </a:r>
            <a:r>
              <a:rPr lang="en-US" i="1" dirty="0" smtClean="0"/>
              <a:t>not guarantee the </a:t>
            </a:r>
            <a:r>
              <a:rPr lang="en-US" i="1" dirty="0" err="1" smtClean="0"/>
              <a:t>nonadditive</a:t>
            </a:r>
            <a:r>
              <a:rPr lang="en-US" i="1" dirty="0" smtClean="0"/>
              <a:t> join property</a:t>
            </a:r>
            <a:endParaRPr lang="en-US" dirty="0" smtClean="0"/>
          </a:p>
          <a:p>
            <a:r>
              <a:rPr lang="en-US" dirty="0" smtClean="0"/>
              <a:t>The first step of Algorithm to find a minimal cover </a:t>
            </a:r>
            <a:r>
              <a:rPr lang="en-US" i="1" dirty="0" smtClean="0"/>
              <a:t>G for F;</a:t>
            </a:r>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6A12A57F-96FD-493E-9BEC-D70DF11A942E}" type="slidenum">
              <a:rPr lang="en-US"/>
              <a:pPr/>
              <a:t>172</a:t>
            </a:fld>
            <a:endParaRPr lang="en-US"/>
          </a:p>
        </p:txBody>
      </p:sp>
      <p:sp>
        <p:nvSpPr>
          <p:cNvPr id="225282" name="Rectangle 2"/>
          <p:cNvSpPr>
            <a:spLocks noGrp="1" noChangeArrowheads="1"/>
          </p:cNvSpPr>
          <p:nvPr>
            <p:ph type="title"/>
          </p:nvPr>
        </p:nvSpPr>
        <p:spPr/>
        <p:txBody>
          <a:bodyPr/>
          <a:lstStyle/>
          <a:p>
            <a:r>
              <a:rPr lang="en-US" sz="3200" b="1">
                <a:cs typeface="Times New Roman" pitchFamily="18" charset="0"/>
              </a:rPr>
              <a:t>2.3 Equivalence of Sets of FDs</a:t>
            </a:r>
            <a:r>
              <a:rPr lang="en-US"/>
              <a:t> </a:t>
            </a:r>
          </a:p>
        </p:txBody>
      </p:sp>
      <p:sp>
        <p:nvSpPr>
          <p:cNvPr id="225283" name="Rectangle 3"/>
          <p:cNvSpPr>
            <a:spLocks noGrp="1" noChangeArrowheads="1"/>
          </p:cNvSpPr>
          <p:nvPr>
            <p:ph type="body" idx="1"/>
          </p:nvPr>
        </p:nvSpPr>
        <p:spPr/>
        <p:txBody>
          <a:bodyPr/>
          <a:lstStyle/>
          <a:p>
            <a:pPr>
              <a:lnSpc>
                <a:spcPct val="90000"/>
              </a:lnSpc>
            </a:pPr>
            <a:r>
              <a:rPr lang="en-US" sz="2800">
                <a:cs typeface="Times New Roman" pitchFamily="18" charset="0"/>
              </a:rPr>
              <a:t>Two sets of FDs F and G are </a:t>
            </a:r>
            <a:r>
              <a:rPr lang="en-US" sz="2800" b="1">
                <a:cs typeface="Times New Roman" pitchFamily="18" charset="0"/>
              </a:rPr>
              <a:t>equivalent</a:t>
            </a:r>
            <a:r>
              <a:rPr lang="en-US" sz="2800">
                <a:cs typeface="Times New Roman" pitchFamily="18" charset="0"/>
              </a:rPr>
              <a:t> if:</a:t>
            </a:r>
          </a:p>
          <a:p>
            <a:pPr>
              <a:lnSpc>
                <a:spcPct val="90000"/>
              </a:lnSpc>
              <a:buFont typeface="Wingdings" pitchFamily="2" charset="2"/>
              <a:buNone/>
            </a:pPr>
            <a:r>
              <a:rPr lang="en-US" sz="2400">
                <a:cs typeface="Times New Roman" pitchFamily="18" charset="0"/>
              </a:rPr>
              <a:t>	- every FD in F can be inferred from G, </a:t>
            </a:r>
            <a:r>
              <a:rPr lang="en-US" sz="2400" i="1">
                <a:cs typeface="Times New Roman" pitchFamily="18" charset="0"/>
              </a:rPr>
              <a:t>and</a:t>
            </a:r>
            <a:endParaRPr lang="en-US" sz="2400">
              <a:cs typeface="Times New Roman" pitchFamily="18" charset="0"/>
            </a:endParaRPr>
          </a:p>
          <a:p>
            <a:pPr>
              <a:lnSpc>
                <a:spcPct val="90000"/>
              </a:lnSpc>
              <a:buFont typeface="Wingdings" pitchFamily="2" charset="2"/>
              <a:buNone/>
            </a:pPr>
            <a:r>
              <a:rPr lang="en-US" sz="2400">
                <a:cs typeface="Times New Roman" pitchFamily="18" charset="0"/>
              </a:rPr>
              <a:t>	- every FD in G can be inferred from F</a:t>
            </a:r>
          </a:p>
          <a:p>
            <a:pPr>
              <a:lnSpc>
                <a:spcPct val="90000"/>
              </a:lnSpc>
            </a:pPr>
            <a:r>
              <a:rPr lang="en-US" sz="2800">
                <a:cs typeface="Times New Roman" pitchFamily="18" charset="0"/>
              </a:rPr>
              <a:t>Hence, F and G are equivalent if F </a:t>
            </a:r>
            <a:r>
              <a:rPr lang="en-US" sz="2800" baseline="30000">
                <a:cs typeface="Times New Roman" pitchFamily="18" charset="0"/>
              </a:rPr>
              <a:t>+</a:t>
            </a:r>
            <a:r>
              <a:rPr lang="en-US" sz="2800">
                <a:cs typeface="Times New Roman" pitchFamily="18" charset="0"/>
              </a:rPr>
              <a:t> =G </a:t>
            </a:r>
            <a:r>
              <a:rPr lang="en-US" sz="2800" baseline="30000">
                <a:cs typeface="Times New Roman" pitchFamily="18" charset="0"/>
              </a:rPr>
              <a:t>+</a:t>
            </a:r>
            <a:endParaRPr lang="en-US" sz="2800">
              <a:cs typeface="Times New Roman" pitchFamily="18" charset="0"/>
            </a:endParaRPr>
          </a:p>
          <a:p>
            <a:pPr>
              <a:lnSpc>
                <a:spcPct val="90000"/>
              </a:lnSpc>
              <a:buFont typeface="Wingdings" pitchFamily="2" charset="2"/>
              <a:buNone/>
            </a:pPr>
            <a:r>
              <a:rPr lang="en-US" sz="2800" u="sng">
                <a:cs typeface="Times New Roman" pitchFamily="18" charset="0"/>
              </a:rPr>
              <a:t>Definition:</a:t>
            </a:r>
            <a:r>
              <a:rPr lang="en-US" sz="2800">
                <a:cs typeface="Times New Roman" pitchFamily="18" charset="0"/>
              </a:rPr>
              <a:t> F </a:t>
            </a:r>
            <a:r>
              <a:rPr lang="en-US" sz="2800" b="1">
                <a:cs typeface="Times New Roman" pitchFamily="18" charset="0"/>
              </a:rPr>
              <a:t>covers</a:t>
            </a:r>
            <a:r>
              <a:rPr lang="en-US" sz="2800">
                <a:cs typeface="Times New Roman" pitchFamily="18" charset="0"/>
              </a:rPr>
              <a:t> G if every FD in G can be inferred from F (i.e., if G </a:t>
            </a:r>
            <a:r>
              <a:rPr lang="en-US" sz="2800" baseline="30000">
                <a:cs typeface="Times New Roman" pitchFamily="18" charset="0"/>
              </a:rPr>
              <a:t>+</a:t>
            </a:r>
            <a:r>
              <a:rPr lang="en-US" sz="2800">
                <a:cs typeface="Times New Roman" pitchFamily="18" charset="0"/>
              </a:rPr>
              <a:t> </a:t>
            </a:r>
            <a:r>
              <a:rPr lang="en-US" sz="2800" i="1" u="sng">
                <a:latin typeface="BostonII" charset="0"/>
                <a:cs typeface="Times New Roman" pitchFamily="18" charset="0"/>
              </a:rPr>
              <a:t>subset-of</a:t>
            </a:r>
            <a:r>
              <a:rPr lang="en-US" sz="2800">
                <a:cs typeface="Times New Roman" pitchFamily="18" charset="0"/>
              </a:rPr>
              <a:t> F </a:t>
            </a:r>
            <a:r>
              <a:rPr lang="en-US" sz="2800" baseline="30000">
                <a:cs typeface="Times New Roman" pitchFamily="18" charset="0"/>
              </a:rPr>
              <a:t>+</a:t>
            </a:r>
            <a:r>
              <a:rPr lang="en-US" sz="2800">
                <a:cs typeface="Times New Roman" pitchFamily="18" charset="0"/>
              </a:rPr>
              <a:t>)</a:t>
            </a:r>
          </a:p>
          <a:p>
            <a:pPr>
              <a:lnSpc>
                <a:spcPct val="90000"/>
              </a:lnSpc>
            </a:pPr>
            <a:r>
              <a:rPr lang="en-US" sz="2800">
                <a:cs typeface="Times New Roman" pitchFamily="18" charset="0"/>
              </a:rPr>
              <a:t>F and G are equivalent if F covers G and G covers F</a:t>
            </a:r>
          </a:p>
          <a:p>
            <a:pPr>
              <a:lnSpc>
                <a:spcPct val="90000"/>
              </a:lnSpc>
            </a:pPr>
            <a:r>
              <a:rPr lang="en-US" sz="2800">
                <a:cs typeface="Times New Roman" pitchFamily="18" charset="0"/>
              </a:rPr>
              <a:t>There is an algorithm for checking equivalence of sets of FDs</a:t>
            </a:r>
            <a:r>
              <a:rPr lang="en-US" sz="2800"/>
              <a:t> </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D74BAC0C-4AB8-4D22-9A6F-0B673CE5FD7F}" type="slidenum">
              <a:rPr lang="en-US"/>
              <a:pPr/>
              <a:t>173</a:t>
            </a:fld>
            <a:endParaRPr lang="en-US"/>
          </a:p>
        </p:txBody>
      </p:sp>
      <p:sp>
        <p:nvSpPr>
          <p:cNvPr id="226306" name="Rectangle 2"/>
          <p:cNvSpPr>
            <a:spLocks noGrp="1" noChangeArrowheads="1"/>
          </p:cNvSpPr>
          <p:nvPr>
            <p:ph type="title"/>
          </p:nvPr>
        </p:nvSpPr>
        <p:spPr/>
        <p:txBody>
          <a:bodyPr/>
          <a:lstStyle/>
          <a:p>
            <a:r>
              <a:rPr lang="en-US" sz="3200" b="1">
                <a:cs typeface="Times New Roman" pitchFamily="18" charset="0"/>
              </a:rPr>
              <a:t>2.4 Minimal Sets of FDs</a:t>
            </a:r>
            <a:r>
              <a:rPr lang="en-US" sz="3200"/>
              <a:t> (1)</a:t>
            </a:r>
          </a:p>
        </p:txBody>
      </p:sp>
      <p:sp>
        <p:nvSpPr>
          <p:cNvPr id="226307" name="Rectangle 3"/>
          <p:cNvSpPr>
            <a:spLocks noGrp="1" noChangeArrowheads="1"/>
          </p:cNvSpPr>
          <p:nvPr>
            <p:ph type="body" idx="1"/>
          </p:nvPr>
        </p:nvSpPr>
        <p:spPr/>
        <p:txBody>
          <a:bodyPr/>
          <a:lstStyle/>
          <a:p>
            <a:pPr marL="533400" indent="-533400"/>
            <a:r>
              <a:rPr lang="en-US" sz="2800">
                <a:cs typeface="Times New Roman" pitchFamily="18" charset="0"/>
              </a:rPr>
              <a:t>A set of FDs is </a:t>
            </a:r>
            <a:r>
              <a:rPr lang="en-US" sz="2800" b="1">
                <a:cs typeface="Times New Roman" pitchFamily="18" charset="0"/>
              </a:rPr>
              <a:t>minimal</a:t>
            </a:r>
            <a:r>
              <a:rPr lang="en-US" sz="2800">
                <a:cs typeface="Times New Roman" pitchFamily="18" charset="0"/>
              </a:rPr>
              <a:t> if it satisfies the following conditions:</a:t>
            </a:r>
          </a:p>
          <a:p>
            <a:pPr marL="533400" indent="-533400">
              <a:buFont typeface="Wingdings" pitchFamily="2" charset="2"/>
              <a:buAutoNum type="arabicParenBoth"/>
            </a:pPr>
            <a:r>
              <a:rPr lang="en-US" sz="2400">
                <a:cs typeface="Times New Roman" pitchFamily="18" charset="0"/>
              </a:rPr>
              <a:t>Every dependency in F has a single attribute for its RHS.</a:t>
            </a:r>
          </a:p>
          <a:p>
            <a:pPr marL="533400" indent="-533400">
              <a:buFont typeface="Wingdings" pitchFamily="2" charset="2"/>
              <a:buAutoNum type="arabicParenBoth"/>
            </a:pPr>
            <a:r>
              <a:rPr lang="en-US" sz="2400">
                <a:cs typeface="Times New Roman" pitchFamily="18" charset="0"/>
              </a:rPr>
              <a:t>We cannot remove any dependency from F and have a set of dependencies that is equivalent to F.</a:t>
            </a:r>
          </a:p>
          <a:p>
            <a:pPr marL="533400" indent="-533400">
              <a:buFont typeface="Wingdings" pitchFamily="2" charset="2"/>
              <a:buAutoNum type="arabicParenBoth"/>
            </a:pPr>
            <a:r>
              <a:rPr lang="en-US" sz="2400">
                <a:cs typeface="Times New Roman" pitchFamily="18" charset="0"/>
              </a:rPr>
              <a:t>We cannot replace any dependency X </a:t>
            </a:r>
            <a:r>
              <a:rPr lang="en-US" sz="2400">
                <a:latin typeface="BostonII" charset="0"/>
                <a:cs typeface="Times New Roman" pitchFamily="18" charset="0"/>
              </a:rPr>
              <a:t>-&gt; </a:t>
            </a:r>
            <a:r>
              <a:rPr lang="en-US" sz="2400">
                <a:cs typeface="Times New Roman" pitchFamily="18" charset="0"/>
              </a:rPr>
              <a:t>A in F with a dependency Y </a:t>
            </a:r>
            <a:r>
              <a:rPr lang="en-US" sz="2400">
                <a:latin typeface="BostonII" charset="0"/>
                <a:cs typeface="Times New Roman" pitchFamily="18" charset="0"/>
              </a:rPr>
              <a:t>-&gt; </a:t>
            </a:r>
            <a:r>
              <a:rPr lang="en-US" sz="2400">
                <a:cs typeface="Times New Roman" pitchFamily="18" charset="0"/>
              </a:rPr>
              <a:t>A, where Y </a:t>
            </a:r>
            <a:r>
              <a:rPr lang="en-US" sz="2400">
                <a:latin typeface="BostonII" charset="0"/>
                <a:cs typeface="Times New Roman" pitchFamily="18" charset="0"/>
              </a:rPr>
              <a:t>proper-subset-of</a:t>
            </a:r>
            <a:r>
              <a:rPr lang="en-US" sz="2400">
                <a:cs typeface="Times New Roman" pitchFamily="18" charset="0"/>
              </a:rPr>
              <a:t> X ( Y </a:t>
            </a:r>
            <a:r>
              <a:rPr lang="en-US" sz="2400" u="sng">
                <a:cs typeface="Times New Roman" pitchFamily="18" charset="0"/>
              </a:rPr>
              <a:t>subset-of</a:t>
            </a:r>
            <a:r>
              <a:rPr lang="en-US" sz="2400">
                <a:cs typeface="Times New Roman" pitchFamily="18" charset="0"/>
              </a:rPr>
              <a:t> X) and still have a set of dependencies that is equivalent to F.</a:t>
            </a:r>
          </a:p>
          <a:p>
            <a:pPr marL="533400" indent="-533400">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Dependency-Preserving Decomposition into 3NF Schemas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Algorithm 16.4. Relational Synthesis into 3NF with Dependency Preservation</a:t>
            </a:r>
          </a:p>
          <a:p>
            <a:r>
              <a:rPr lang="en-US" b="1" dirty="0" smtClean="0"/>
              <a:t>Input: A universal relation </a:t>
            </a:r>
            <a:r>
              <a:rPr lang="en-US" b="1" i="1" dirty="0" smtClean="0"/>
              <a:t>R and a set of functional dependencies F on the </a:t>
            </a:r>
            <a:r>
              <a:rPr lang="en-US" dirty="0" smtClean="0"/>
              <a:t>attributes of </a:t>
            </a:r>
            <a:r>
              <a:rPr lang="en-US" i="1" dirty="0" smtClean="0"/>
              <a:t>R.</a:t>
            </a:r>
          </a:p>
          <a:p>
            <a:r>
              <a:rPr lang="en-US" b="1" dirty="0" smtClean="0"/>
              <a:t>1. Find a minimal cover </a:t>
            </a:r>
            <a:r>
              <a:rPr lang="en-US" b="1" i="1" dirty="0" smtClean="0"/>
              <a:t>G for F (use Algorithm 16.2);</a:t>
            </a:r>
          </a:p>
          <a:p>
            <a:r>
              <a:rPr lang="en-US" b="1" dirty="0" smtClean="0"/>
              <a:t>2. For each left-hand-side </a:t>
            </a:r>
            <a:r>
              <a:rPr lang="en-US" b="1" i="1" dirty="0" smtClean="0"/>
              <a:t>X of a functional dependency that appears in G, create </a:t>
            </a:r>
            <a:r>
              <a:rPr lang="en-US" dirty="0" smtClean="0"/>
              <a:t>a relation schema in </a:t>
            </a:r>
            <a:r>
              <a:rPr lang="en-US" i="1" dirty="0" smtClean="0"/>
              <a:t>D with attributes {X ∪ {A1} ∪ {A2} ... ∪ {</a:t>
            </a:r>
            <a:r>
              <a:rPr lang="en-US" i="1" dirty="0" err="1" smtClean="0"/>
              <a:t>Ak</a:t>
            </a:r>
            <a:r>
              <a:rPr lang="en-US" i="1" dirty="0" smtClean="0"/>
              <a:t>} },</a:t>
            </a:r>
            <a:r>
              <a:rPr lang="en-US" dirty="0" smtClean="0"/>
              <a:t>where </a:t>
            </a:r>
            <a:r>
              <a:rPr lang="en-US" i="1" dirty="0" smtClean="0"/>
              <a:t>X→A1, X→A2, ..., </a:t>
            </a:r>
            <a:r>
              <a:rPr lang="en-US" i="1" dirty="0" err="1" smtClean="0"/>
              <a:t>X→Ak</a:t>
            </a:r>
            <a:r>
              <a:rPr lang="en-US" i="1" dirty="0" smtClean="0"/>
              <a:t> are the only dependencies in G with X as </a:t>
            </a:r>
            <a:r>
              <a:rPr lang="en-US" dirty="0" smtClean="0"/>
              <a:t>the left-hand-side (</a:t>
            </a:r>
            <a:r>
              <a:rPr lang="en-US" i="1" dirty="0" smtClean="0"/>
              <a:t>X is the key of this relation);</a:t>
            </a:r>
          </a:p>
          <a:p>
            <a:r>
              <a:rPr lang="en-US" b="1" dirty="0" smtClean="0"/>
              <a:t>3. Place any remaining attributes (that have not been placed in any relation) in </a:t>
            </a:r>
            <a:r>
              <a:rPr lang="en-US" dirty="0" smtClean="0"/>
              <a:t>a single relation schema to ensure the attribute preservation property.</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EF00F717-E2A1-4567-A975-A963F55604D1}" type="slidenum">
              <a:rPr lang="en-US"/>
              <a:pPr/>
              <a:t>175</a:t>
            </a:fld>
            <a:endParaRPr lang="en-US"/>
          </a:p>
        </p:txBody>
      </p:sp>
      <p:sp>
        <p:nvSpPr>
          <p:cNvPr id="228354" name="Rectangle 2"/>
          <p:cNvSpPr>
            <a:spLocks noGrp="1" noChangeArrowheads="1"/>
          </p:cNvSpPr>
          <p:nvPr>
            <p:ph type="title"/>
          </p:nvPr>
        </p:nvSpPr>
        <p:spPr/>
        <p:txBody>
          <a:bodyPr/>
          <a:lstStyle/>
          <a:p>
            <a:r>
              <a:rPr lang="en-US" b="1">
                <a:cs typeface="Times New Roman" pitchFamily="18" charset="0"/>
              </a:rPr>
              <a:t>3 </a:t>
            </a:r>
            <a:r>
              <a:rPr lang="en-US" sz="3200" b="1">
                <a:cs typeface="Times New Roman" pitchFamily="18" charset="0"/>
              </a:rPr>
              <a:t>Normal Forms Based on Primary Keys</a:t>
            </a:r>
            <a:r>
              <a:rPr lang="en-US"/>
              <a:t> </a:t>
            </a:r>
          </a:p>
        </p:txBody>
      </p:sp>
      <p:sp>
        <p:nvSpPr>
          <p:cNvPr id="228355" name="Rectangle 3"/>
          <p:cNvSpPr>
            <a:spLocks noGrp="1" noChangeArrowheads="1"/>
          </p:cNvSpPr>
          <p:nvPr>
            <p:ph type="body" idx="1"/>
          </p:nvPr>
        </p:nvSpPr>
        <p:spPr/>
        <p:txBody>
          <a:bodyPr/>
          <a:lstStyle/>
          <a:p>
            <a:pPr>
              <a:buFont typeface="Wingdings" pitchFamily="2" charset="2"/>
              <a:buNone/>
            </a:pPr>
            <a:r>
              <a:rPr lang="en-US" sz="2800">
                <a:cs typeface="Times New Roman" pitchFamily="18" charset="0"/>
              </a:rPr>
              <a:t>	3.1	Normalization of Relations </a:t>
            </a:r>
          </a:p>
          <a:p>
            <a:pPr>
              <a:buFont typeface="Wingdings" pitchFamily="2" charset="2"/>
              <a:buNone/>
            </a:pPr>
            <a:r>
              <a:rPr lang="en-US" sz="2800">
                <a:cs typeface="Times New Roman" pitchFamily="18" charset="0"/>
              </a:rPr>
              <a:t>	3.2	Practical Use of Normal Forms </a:t>
            </a:r>
          </a:p>
          <a:p>
            <a:pPr>
              <a:buFont typeface="Wingdings" pitchFamily="2" charset="2"/>
              <a:buNone/>
            </a:pPr>
            <a:r>
              <a:rPr lang="en-US" sz="2800">
                <a:cs typeface="Times New Roman" pitchFamily="18" charset="0"/>
              </a:rPr>
              <a:t>	3.3	Definitions of Keys and Attributes 	Participating in Keys </a:t>
            </a:r>
          </a:p>
          <a:p>
            <a:pPr>
              <a:buFont typeface="Wingdings" pitchFamily="2" charset="2"/>
              <a:buNone/>
            </a:pPr>
            <a:r>
              <a:rPr lang="en-US" sz="2800">
                <a:cs typeface="Times New Roman" pitchFamily="18" charset="0"/>
              </a:rPr>
              <a:t>	3.4	First Normal Form</a:t>
            </a:r>
          </a:p>
          <a:p>
            <a:pPr>
              <a:buFont typeface="Wingdings" pitchFamily="2" charset="2"/>
              <a:buNone/>
            </a:pPr>
            <a:r>
              <a:rPr lang="en-US" sz="2800">
                <a:cs typeface="Times New Roman" pitchFamily="18" charset="0"/>
              </a:rPr>
              <a:t>	3.5	Second Normal Form</a:t>
            </a:r>
          </a:p>
          <a:p>
            <a:pPr>
              <a:buFont typeface="Wingdings" pitchFamily="2" charset="2"/>
              <a:buNone/>
            </a:pPr>
            <a:r>
              <a:rPr lang="en-US" sz="2800">
                <a:cs typeface="Times New Roman" pitchFamily="18" charset="0"/>
              </a:rPr>
              <a:t>	3.6	Third Normal Form</a:t>
            </a:r>
          </a:p>
          <a:p>
            <a:pPr>
              <a:buFont typeface="Wingdings" pitchFamily="2" charset="2"/>
              <a:buNone/>
            </a:pPr>
            <a:endParaRPr lang="en-US" sz="2800" b="1"/>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8F0EAF84-9A1B-4A6F-81BB-CCBC9F812B63}" type="slidenum">
              <a:rPr lang="en-US"/>
              <a:pPr/>
              <a:t>176</a:t>
            </a:fld>
            <a:endParaRPr lang="en-US"/>
          </a:p>
        </p:txBody>
      </p:sp>
      <p:sp>
        <p:nvSpPr>
          <p:cNvPr id="247810" name="Rectangle 2"/>
          <p:cNvSpPr>
            <a:spLocks noGrp="1" noChangeArrowheads="1"/>
          </p:cNvSpPr>
          <p:nvPr>
            <p:ph type="title"/>
          </p:nvPr>
        </p:nvSpPr>
        <p:spPr/>
        <p:txBody>
          <a:bodyPr/>
          <a:lstStyle/>
          <a:p>
            <a:r>
              <a:rPr lang="en-US" sz="3200">
                <a:cs typeface="Times New Roman" pitchFamily="18" charset="0"/>
              </a:rPr>
              <a:t>3.1 Normalization of Relations (1)</a:t>
            </a:r>
          </a:p>
        </p:txBody>
      </p:sp>
      <p:sp>
        <p:nvSpPr>
          <p:cNvPr id="247811" name="Rectangle 3"/>
          <p:cNvSpPr>
            <a:spLocks noGrp="1" noChangeArrowheads="1"/>
          </p:cNvSpPr>
          <p:nvPr>
            <p:ph type="body" idx="1"/>
          </p:nvPr>
        </p:nvSpPr>
        <p:spPr/>
        <p:txBody>
          <a:bodyPr/>
          <a:lstStyle/>
          <a:p>
            <a:r>
              <a:rPr lang="en-US" sz="2800" b="1">
                <a:cs typeface="Times New Roman" pitchFamily="18" charset="0"/>
              </a:rPr>
              <a:t>Normalization</a:t>
            </a:r>
            <a:r>
              <a:rPr lang="en-US" sz="2800">
                <a:cs typeface="Times New Roman" pitchFamily="18" charset="0"/>
              </a:rPr>
              <a:t>: The process of decomposing unsatisfactory "bad" relations by breaking up their attributes into smaller relations</a:t>
            </a:r>
          </a:p>
          <a:p>
            <a:pPr>
              <a:buFont typeface="Wingdings" pitchFamily="2" charset="2"/>
              <a:buNone/>
            </a:pPr>
            <a:endParaRPr lang="en-US" sz="2800">
              <a:cs typeface="Times New Roman" pitchFamily="18" charset="0"/>
            </a:endParaRPr>
          </a:p>
          <a:p>
            <a:r>
              <a:rPr lang="en-US" sz="2800" b="1">
                <a:cs typeface="Times New Roman" pitchFamily="18" charset="0"/>
              </a:rPr>
              <a:t>Normal form</a:t>
            </a:r>
            <a:r>
              <a:rPr lang="en-US" sz="2800">
                <a:cs typeface="Times New Roman" pitchFamily="18" charset="0"/>
              </a:rPr>
              <a:t>: Condition using keys and FDs of a relation to certify whether a relation schema is in a particular normal form</a:t>
            </a:r>
            <a:r>
              <a:rPr lang="en-US" sz="2800"/>
              <a:t>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338C572F-4F1E-4E6E-A426-581A95B84039}" type="slidenum">
              <a:rPr lang="en-US"/>
              <a:pPr/>
              <a:t>177</a:t>
            </a:fld>
            <a:endParaRPr lang="en-US"/>
          </a:p>
        </p:txBody>
      </p:sp>
      <p:sp>
        <p:nvSpPr>
          <p:cNvPr id="248834" name="Rectangle 2"/>
          <p:cNvSpPr>
            <a:spLocks noGrp="1" noChangeArrowheads="1"/>
          </p:cNvSpPr>
          <p:nvPr>
            <p:ph type="title"/>
          </p:nvPr>
        </p:nvSpPr>
        <p:spPr/>
        <p:txBody>
          <a:bodyPr/>
          <a:lstStyle/>
          <a:p>
            <a:r>
              <a:rPr lang="en-US" sz="3200" dirty="0">
                <a:cs typeface="Times New Roman" pitchFamily="18" charset="0"/>
              </a:rPr>
              <a:t>3.2	Practical Use of Normal Forms</a:t>
            </a:r>
          </a:p>
        </p:txBody>
      </p:sp>
      <p:sp>
        <p:nvSpPr>
          <p:cNvPr id="248835" name="Rectangle 3"/>
          <p:cNvSpPr>
            <a:spLocks noGrp="1" noChangeArrowheads="1"/>
          </p:cNvSpPr>
          <p:nvPr>
            <p:ph type="body" idx="1"/>
          </p:nvPr>
        </p:nvSpPr>
        <p:spPr/>
        <p:txBody>
          <a:bodyPr/>
          <a:lstStyle/>
          <a:p>
            <a:pPr>
              <a:lnSpc>
                <a:spcPct val="90000"/>
              </a:lnSpc>
            </a:pPr>
            <a:r>
              <a:rPr lang="en-US" sz="2400" b="1">
                <a:cs typeface="Times New Roman" pitchFamily="18" charset="0"/>
              </a:rPr>
              <a:t>Normalization</a:t>
            </a:r>
            <a:r>
              <a:rPr lang="en-US" sz="2400">
                <a:cs typeface="Times New Roman" pitchFamily="18" charset="0"/>
              </a:rPr>
              <a:t> is carried out in practice so that the resulting designs are of high quality and meet the desirable properties </a:t>
            </a:r>
          </a:p>
          <a:p>
            <a:pPr>
              <a:lnSpc>
                <a:spcPct val="90000"/>
              </a:lnSpc>
            </a:pPr>
            <a:r>
              <a:rPr lang="en-US" sz="2400">
                <a:cs typeface="Times New Roman" pitchFamily="18" charset="0"/>
              </a:rPr>
              <a:t>The practical utility of these normal forms becomes questionable when the constraints on which they are based are </a:t>
            </a:r>
            <a:r>
              <a:rPr lang="en-US" sz="2400" b="1">
                <a:cs typeface="Times New Roman" pitchFamily="18" charset="0"/>
              </a:rPr>
              <a:t>hard to understand</a:t>
            </a:r>
            <a:r>
              <a:rPr lang="en-US" sz="2400">
                <a:cs typeface="Times New Roman" pitchFamily="18" charset="0"/>
              </a:rPr>
              <a:t> or to </a:t>
            </a:r>
            <a:r>
              <a:rPr lang="en-US" sz="2400" b="1">
                <a:cs typeface="Times New Roman" pitchFamily="18" charset="0"/>
              </a:rPr>
              <a:t>detect</a:t>
            </a:r>
          </a:p>
          <a:p>
            <a:pPr>
              <a:lnSpc>
                <a:spcPct val="90000"/>
              </a:lnSpc>
            </a:pPr>
            <a:r>
              <a:rPr lang="en-US" sz="2400">
                <a:cs typeface="Times New Roman" pitchFamily="18" charset="0"/>
              </a:rPr>
              <a:t>The database designers </a:t>
            </a:r>
            <a:r>
              <a:rPr lang="en-US" sz="2400" b="1" i="1">
                <a:cs typeface="Times New Roman" pitchFamily="18" charset="0"/>
              </a:rPr>
              <a:t>need not</a:t>
            </a:r>
            <a:r>
              <a:rPr lang="en-US" sz="2400">
                <a:cs typeface="Times New Roman" pitchFamily="18" charset="0"/>
              </a:rPr>
              <a:t> normalize to the highest possible normal form. (usually up to 3NF, BCNF or 4NF)</a:t>
            </a:r>
          </a:p>
          <a:p>
            <a:pPr>
              <a:lnSpc>
                <a:spcPct val="90000"/>
              </a:lnSpc>
            </a:pPr>
            <a:r>
              <a:rPr lang="en-US" sz="2400" b="1">
                <a:cs typeface="Times New Roman" pitchFamily="18" charset="0"/>
              </a:rPr>
              <a:t>Denormalization: </a:t>
            </a:r>
            <a:r>
              <a:rPr lang="en-US" sz="2400">
                <a:cs typeface="Times New Roman" pitchFamily="18" charset="0"/>
              </a:rPr>
              <a:t>the process of storing the join of higher normal form relations as a base relation—which is in a lower normal form</a:t>
            </a:r>
            <a:r>
              <a:rPr lang="en-US" sz="2400" b="1">
                <a:cs typeface="Times New Roman" pitchFamily="18" charset="0"/>
              </a:rPr>
              <a:t> </a:t>
            </a:r>
            <a:r>
              <a:rPr lang="en-US" sz="2800">
                <a:cs typeface="Times New Roman" pitchFamily="18" charset="0"/>
              </a:rPr>
              <a:t>  </a:t>
            </a:r>
            <a:r>
              <a:rPr lang="en-US" sz="2800"/>
              <a:t> </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9340FBAE-B93D-446E-B7CC-5A5BB467D1EA}" type="slidenum">
              <a:rPr lang="en-US"/>
              <a:pPr/>
              <a:t>178</a:t>
            </a:fld>
            <a:endParaRPr lang="en-US"/>
          </a:p>
        </p:txBody>
      </p:sp>
      <p:sp>
        <p:nvSpPr>
          <p:cNvPr id="249858" name="Rectangle 2"/>
          <p:cNvSpPr>
            <a:spLocks noGrp="1" noChangeArrowheads="1"/>
          </p:cNvSpPr>
          <p:nvPr>
            <p:ph type="title"/>
          </p:nvPr>
        </p:nvSpPr>
        <p:spPr/>
        <p:txBody>
          <a:bodyPr/>
          <a:lstStyle/>
          <a:p>
            <a:r>
              <a:rPr lang="en-US" sz="3200">
                <a:cs typeface="Times New Roman" pitchFamily="18" charset="0"/>
              </a:rPr>
              <a:t>3.3	Definitions of Keys and Attributes 	Participating in Keys (1)</a:t>
            </a:r>
          </a:p>
        </p:txBody>
      </p:sp>
      <p:sp>
        <p:nvSpPr>
          <p:cNvPr id="249859" name="Rectangle 3"/>
          <p:cNvSpPr>
            <a:spLocks noGrp="1" noChangeArrowheads="1"/>
          </p:cNvSpPr>
          <p:nvPr>
            <p:ph type="body" idx="1"/>
          </p:nvPr>
        </p:nvSpPr>
        <p:spPr/>
        <p:txBody>
          <a:bodyPr/>
          <a:lstStyle/>
          <a:p>
            <a:r>
              <a:rPr lang="en-US" sz="2800">
                <a:cs typeface="Times New Roman" pitchFamily="18" charset="0"/>
              </a:rPr>
              <a:t>A </a:t>
            </a:r>
            <a:r>
              <a:rPr lang="en-US" sz="2800" b="1">
                <a:cs typeface="Times New Roman" pitchFamily="18" charset="0"/>
              </a:rPr>
              <a:t>superkey</a:t>
            </a:r>
            <a:r>
              <a:rPr lang="en-US" sz="2800">
                <a:cs typeface="Times New Roman" pitchFamily="18" charset="0"/>
              </a:rPr>
              <a:t> of a relation schema </a:t>
            </a:r>
            <a:r>
              <a:rPr lang="en-US" sz="2800" i="1">
                <a:cs typeface="Times New Roman" pitchFamily="18" charset="0"/>
              </a:rPr>
              <a:t>R</a:t>
            </a:r>
            <a:r>
              <a:rPr lang="en-US" sz="2800">
                <a:cs typeface="Times New Roman" pitchFamily="18" charset="0"/>
              </a:rPr>
              <a:t> = {</a:t>
            </a:r>
            <a:r>
              <a:rPr lang="en-US" sz="2800" i="1">
                <a:cs typeface="Times New Roman" pitchFamily="18" charset="0"/>
              </a:rPr>
              <a:t>A</a:t>
            </a:r>
            <a:r>
              <a:rPr lang="en-US" sz="2800" baseline="-30000">
                <a:cs typeface="Times New Roman" pitchFamily="18" charset="0"/>
              </a:rPr>
              <a:t>1</a:t>
            </a:r>
            <a:r>
              <a:rPr lang="en-US" sz="2800">
                <a:cs typeface="Times New Roman" pitchFamily="18" charset="0"/>
              </a:rPr>
              <a:t>, </a:t>
            </a:r>
            <a:r>
              <a:rPr lang="en-US" sz="2800" i="1">
                <a:cs typeface="Times New Roman" pitchFamily="18" charset="0"/>
              </a:rPr>
              <a:t>A</a:t>
            </a:r>
            <a:r>
              <a:rPr lang="en-US" sz="2800" baseline="-30000">
                <a:cs typeface="Times New Roman" pitchFamily="18" charset="0"/>
              </a:rPr>
              <a:t>2</a:t>
            </a:r>
            <a:r>
              <a:rPr lang="en-US" sz="2800">
                <a:cs typeface="Times New Roman" pitchFamily="18" charset="0"/>
              </a:rPr>
              <a:t>, ...., </a:t>
            </a:r>
            <a:r>
              <a:rPr lang="en-US" sz="2800" i="1">
                <a:cs typeface="Times New Roman" pitchFamily="18" charset="0"/>
              </a:rPr>
              <a:t>A</a:t>
            </a:r>
            <a:r>
              <a:rPr lang="en-US" sz="2800" baseline="-30000">
                <a:cs typeface="Times New Roman" pitchFamily="18" charset="0"/>
              </a:rPr>
              <a:t>n</a:t>
            </a:r>
            <a:r>
              <a:rPr lang="en-US" sz="2800">
                <a:cs typeface="Times New Roman" pitchFamily="18" charset="0"/>
              </a:rPr>
              <a:t>} is a set of attributes </a:t>
            </a:r>
            <a:r>
              <a:rPr lang="en-US" sz="2800" i="1">
                <a:cs typeface="Times New Roman" pitchFamily="18" charset="0"/>
              </a:rPr>
              <a:t>S</a:t>
            </a:r>
            <a:r>
              <a:rPr lang="en-US" sz="2800">
                <a:cs typeface="Times New Roman" pitchFamily="18" charset="0"/>
              </a:rPr>
              <a:t> </a:t>
            </a:r>
            <a:r>
              <a:rPr lang="en-US" sz="2800" i="1" u="sng">
                <a:cs typeface="Times New Roman" pitchFamily="18" charset="0"/>
              </a:rPr>
              <a:t>subset-of</a:t>
            </a:r>
            <a:r>
              <a:rPr lang="en-US" sz="2800">
                <a:cs typeface="Times New Roman" pitchFamily="18" charset="0"/>
              </a:rPr>
              <a:t> </a:t>
            </a:r>
            <a:r>
              <a:rPr lang="en-US" sz="2800" i="1">
                <a:cs typeface="Times New Roman" pitchFamily="18" charset="0"/>
              </a:rPr>
              <a:t>R</a:t>
            </a:r>
            <a:r>
              <a:rPr lang="en-US" sz="2800">
                <a:cs typeface="Times New Roman" pitchFamily="18" charset="0"/>
              </a:rPr>
              <a:t> with the property that no two tuples </a:t>
            </a:r>
            <a:r>
              <a:rPr lang="en-US" sz="2800" i="1">
                <a:cs typeface="Times New Roman" pitchFamily="18" charset="0"/>
              </a:rPr>
              <a:t>t</a:t>
            </a:r>
            <a:r>
              <a:rPr lang="en-US" sz="2800" baseline="-30000">
                <a:cs typeface="Times New Roman" pitchFamily="18" charset="0"/>
              </a:rPr>
              <a:t>1</a:t>
            </a:r>
            <a:r>
              <a:rPr lang="en-US" sz="2800">
                <a:cs typeface="Times New Roman" pitchFamily="18" charset="0"/>
              </a:rPr>
              <a:t> and </a:t>
            </a:r>
            <a:r>
              <a:rPr lang="en-US" sz="2800" i="1">
                <a:cs typeface="Times New Roman" pitchFamily="18" charset="0"/>
              </a:rPr>
              <a:t>t</a:t>
            </a:r>
            <a:r>
              <a:rPr lang="en-US" sz="2800" baseline="-30000">
                <a:cs typeface="Times New Roman" pitchFamily="18" charset="0"/>
              </a:rPr>
              <a:t>2</a:t>
            </a:r>
            <a:r>
              <a:rPr lang="en-US" sz="2800">
                <a:cs typeface="Times New Roman" pitchFamily="18" charset="0"/>
              </a:rPr>
              <a:t> in any legal relation state </a:t>
            </a:r>
            <a:r>
              <a:rPr lang="en-US" sz="2800" i="1">
                <a:cs typeface="Times New Roman" pitchFamily="18" charset="0"/>
              </a:rPr>
              <a:t>r</a:t>
            </a:r>
            <a:r>
              <a:rPr lang="en-US" sz="2800">
                <a:cs typeface="Times New Roman" pitchFamily="18" charset="0"/>
              </a:rPr>
              <a:t> of </a:t>
            </a:r>
            <a:r>
              <a:rPr lang="en-US" sz="2800" i="1">
                <a:cs typeface="Times New Roman" pitchFamily="18" charset="0"/>
              </a:rPr>
              <a:t>R</a:t>
            </a:r>
            <a:r>
              <a:rPr lang="en-US" sz="2800">
                <a:cs typeface="Times New Roman" pitchFamily="18" charset="0"/>
              </a:rPr>
              <a:t> will have </a:t>
            </a:r>
            <a:r>
              <a:rPr lang="en-US" sz="2800" i="1">
                <a:cs typeface="Times New Roman" pitchFamily="18" charset="0"/>
              </a:rPr>
              <a:t>t</a:t>
            </a:r>
            <a:r>
              <a:rPr lang="en-US" sz="2800" baseline="-30000">
                <a:cs typeface="Times New Roman" pitchFamily="18" charset="0"/>
              </a:rPr>
              <a:t>1</a:t>
            </a:r>
            <a:r>
              <a:rPr lang="en-US" sz="2800">
                <a:cs typeface="Times New Roman" pitchFamily="18" charset="0"/>
              </a:rPr>
              <a:t>[</a:t>
            </a:r>
            <a:r>
              <a:rPr lang="en-US" sz="2800" i="1">
                <a:cs typeface="Times New Roman" pitchFamily="18" charset="0"/>
              </a:rPr>
              <a:t>S</a:t>
            </a:r>
            <a:r>
              <a:rPr lang="en-US" sz="2800">
                <a:cs typeface="Times New Roman" pitchFamily="18" charset="0"/>
              </a:rPr>
              <a:t>] = </a:t>
            </a:r>
            <a:r>
              <a:rPr lang="en-US" sz="2800" i="1">
                <a:cs typeface="Times New Roman" pitchFamily="18" charset="0"/>
              </a:rPr>
              <a:t>t</a:t>
            </a:r>
            <a:r>
              <a:rPr lang="en-US" sz="2800" baseline="-30000">
                <a:cs typeface="Times New Roman" pitchFamily="18" charset="0"/>
              </a:rPr>
              <a:t>2</a:t>
            </a:r>
            <a:r>
              <a:rPr lang="en-US" sz="2800">
                <a:cs typeface="Times New Roman" pitchFamily="18" charset="0"/>
              </a:rPr>
              <a:t>[</a:t>
            </a:r>
            <a:r>
              <a:rPr lang="en-US" sz="2800" i="1">
                <a:cs typeface="Times New Roman" pitchFamily="18" charset="0"/>
              </a:rPr>
              <a:t>S</a:t>
            </a:r>
            <a:r>
              <a:rPr lang="en-US" sz="2800">
                <a:cs typeface="Times New Roman" pitchFamily="18" charset="0"/>
              </a:rPr>
              <a:t>]</a:t>
            </a:r>
            <a:r>
              <a:rPr lang="en-US" sz="2800"/>
              <a:t> </a:t>
            </a:r>
          </a:p>
          <a:p>
            <a:pPr>
              <a:buFont typeface="Wingdings" pitchFamily="2" charset="2"/>
              <a:buNone/>
            </a:pPr>
            <a:endParaRPr lang="en-US" sz="2800"/>
          </a:p>
          <a:p>
            <a:r>
              <a:rPr lang="en-US" sz="2800">
                <a:cs typeface="Times New Roman" pitchFamily="18" charset="0"/>
              </a:rPr>
              <a:t>A </a:t>
            </a:r>
            <a:r>
              <a:rPr lang="en-US" sz="2800" b="1">
                <a:cs typeface="Times New Roman" pitchFamily="18" charset="0"/>
              </a:rPr>
              <a:t>key</a:t>
            </a:r>
            <a:r>
              <a:rPr lang="en-US" sz="2800">
                <a:cs typeface="Times New Roman" pitchFamily="18" charset="0"/>
              </a:rPr>
              <a:t> </a:t>
            </a:r>
            <a:r>
              <a:rPr lang="en-US" sz="2800" i="1">
                <a:cs typeface="Times New Roman" pitchFamily="18" charset="0"/>
              </a:rPr>
              <a:t>K</a:t>
            </a:r>
            <a:r>
              <a:rPr lang="en-US" sz="2800">
                <a:cs typeface="Times New Roman" pitchFamily="18" charset="0"/>
              </a:rPr>
              <a:t> is a superkey with the </a:t>
            </a:r>
            <a:r>
              <a:rPr lang="en-US" sz="2800" i="1">
                <a:cs typeface="Times New Roman" pitchFamily="18" charset="0"/>
              </a:rPr>
              <a:t>additional property</a:t>
            </a:r>
            <a:r>
              <a:rPr lang="en-US" sz="2800">
                <a:cs typeface="Times New Roman" pitchFamily="18" charset="0"/>
              </a:rPr>
              <a:t> that removal of any attribute from </a:t>
            </a:r>
            <a:r>
              <a:rPr lang="en-US" sz="2800" i="1">
                <a:cs typeface="Times New Roman" pitchFamily="18" charset="0"/>
              </a:rPr>
              <a:t>K</a:t>
            </a:r>
            <a:r>
              <a:rPr lang="en-US" sz="2800">
                <a:cs typeface="Times New Roman" pitchFamily="18" charset="0"/>
              </a:rPr>
              <a:t> will cause </a:t>
            </a:r>
            <a:r>
              <a:rPr lang="en-US" sz="2800" i="1">
                <a:cs typeface="Times New Roman" pitchFamily="18" charset="0"/>
              </a:rPr>
              <a:t>K</a:t>
            </a:r>
            <a:r>
              <a:rPr lang="en-US" sz="2800">
                <a:cs typeface="Times New Roman" pitchFamily="18" charset="0"/>
              </a:rPr>
              <a:t> not to be a superkey any more.</a:t>
            </a:r>
            <a:r>
              <a:rPr lang="en-US" sz="2800"/>
              <a:t> </a:t>
            </a:r>
          </a:p>
          <a:p>
            <a:pP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2564E918-47EC-4757-A0D0-87D7296CC757}" type="slidenum">
              <a:rPr lang="en-US"/>
              <a:pPr/>
              <a:t>179</a:t>
            </a:fld>
            <a:endParaRPr lang="en-US"/>
          </a:p>
        </p:txBody>
      </p:sp>
      <p:sp>
        <p:nvSpPr>
          <p:cNvPr id="250882" name="Rectangle 2"/>
          <p:cNvSpPr>
            <a:spLocks noGrp="1" noChangeArrowheads="1"/>
          </p:cNvSpPr>
          <p:nvPr>
            <p:ph type="title"/>
          </p:nvPr>
        </p:nvSpPr>
        <p:spPr/>
        <p:txBody>
          <a:bodyPr/>
          <a:lstStyle/>
          <a:p>
            <a:r>
              <a:rPr lang="en-US" sz="3200">
                <a:cs typeface="Times New Roman" pitchFamily="18" charset="0"/>
              </a:rPr>
              <a:t>Definitions of Keys and Attributes 	Participating in Keys (2)</a:t>
            </a:r>
          </a:p>
        </p:txBody>
      </p:sp>
      <p:sp>
        <p:nvSpPr>
          <p:cNvPr id="250883" name="Rectangle 3"/>
          <p:cNvSpPr>
            <a:spLocks noGrp="1" noChangeArrowheads="1"/>
          </p:cNvSpPr>
          <p:nvPr>
            <p:ph type="body" idx="1"/>
          </p:nvPr>
        </p:nvSpPr>
        <p:spPr/>
        <p:txBody>
          <a:bodyPr/>
          <a:lstStyle/>
          <a:p>
            <a:r>
              <a:rPr lang="en-US" sz="2800">
                <a:cs typeface="Times New Roman" pitchFamily="18" charset="0"/>
              </a:rPr>
              <a:t>If a relation schema has more than one key, each is called a </a:t>
            </a:r>
            <a:r>
              <a:rPr lang="en-US" sz="2800" b="1">
                <a:cs typeface="Times New Roman" pitchFamily="18" charset="0"/>
              </a:rPr>
              <a:t>candidate key.</a:t>
            </a:r>
            <a:r>
              <a:rPr lang="en-US" sz="2800">
                <a:cs typeface="Times New Roman" pitchFamily="18" charset="0"/>
              </a:rPr>
              <a:t> One of the candidate keys is </a:t>
            </a:r>
            <a:r>
              <a:rPr lang="en-US" sz="2800" i="1">
                <a:cs typeface="Times New Roman" pitchFamily="18" charset="0"/>
              </a:rPr>
              <a:t>arbitrarily</a:t>
            </a:r>
            <a:r>
              <a:rPr lang="en-US" sz="2800">
                <a:cs typeface="Times New Roman" pitchFamily="18" charset="0"/>
              </a:rPr>
              <a:t> designated to be the </a:t>
            </a:r>
            <a:r>
              <a:rPr lang="en-US" sz="2800" b="1">
                <a:cs typeface="Times New Roman" pitchFamily="18" charset="0"/>
              </a:rPr>
              <a:t>primary key,</a:t>
            </a:r>
            <a:r>
              <a:rPr lang="en-US" sz="2800">
                <a:cs typeface="Times New Roman" pitchFamily="18" charset="0"/>
              </a:rPr>
              <a:t> and the others are called </a:t>
            </a:r>
            <a:r>
              <a:rPr lang="en-US" sz="2800" i="1">
                <a:cs typeface="Times New Roman" pitchFamily="18" charset="0"/>
              </a:rPr>
              <a:t>secondary keys</a:t>
            </a:r>
            <a:r>
              <a:rPr lang="en-US" sz="2800">
                <a:cs typeface="Times New Roman" pitchFamily="18" charset="0"/>
              </a:rPr>
              <a:t>.</a:t>
            </a:r>
          </a:p>
          <a:p>
            <a:r>
              <a:rPr lang="en-US" sz="2800">
                <a:cs typeface="Times New Roman" pitchFamily="18" charset="0"/>
              </a:rPr>
              <a:t>A</a:t>
            </a:r>
            <a:r>
              <a:rPr lang="en-US" sz="2800" b="1">
                <a:cs typeface="Times New Roman" pitchFamily="18" charset="0"/>
              </a:rPr>
              <a:t> Prime attribute </a:t>
            </a:r>
            <a:r>
              <a:rPr lang="en-US" sz="2800">
                <a:cs typeface="Times New Roman" pitchFamily="18" charset="0"/>
              </a:rPr>
              <a:t>must be</a:t>
            </a:r>
            <a:r>
              <a:rPr lang="en-US" sz="2800" b="1">
                <a:cs typeface="Times New Roman" pitchFamily="18" charset="0"/>
              </a:rPr>
              <a:t> </a:t>
            </a:r>
            <a:r>
              <a:rPr lang="en-US" sz="2800">
                <a:cs typeface="Times New Roman" pitchFamily="18" charset="0"/>
              </a:rPr>
              <a:t>a member of </a:t>
            </a:r>
            <a:r>
              <a:rPr lang="en-US" sz="2800" i="1">
                <a:cs typeface="Times New Roman" pitchFamily="18" charset="0"/>
              </a:rPr>
              <a:t>some candidate key</a:t>
            </a:r>
          </a:p>
          <a:p>
            <a:r>
              <a:rPr lang="en-US" sz="2800">
                <a:cs typeface="Times New Roman" pitchFamily="18" charset="0"/>
              </a:rPr>
              <a:t>A</a:t>
            </a:r>
            <a:r>
              <a:rPr lang="en-US" sz="2800" b="1">
                <a:cs typeface="Times New Roman" pitchFamily="18" charset="0"/>
              </a:rPr>
              <a:t> Nonprime attribute </a:t>
            </a:r>
            <a:r>
              <a:rPr lang="en-US" sz="2800">
                <a:cs typeface="Times New Roman" pitchFamily="18" charset="0"/>
              </a:rPr>
              <a:t>is not a prime attribute—that is, it is not a member of any candidate key.</a:t>
            </a:r>
            <a:r>
              <a:rPr lang="en-US" sz="2800" b="1">
                <a:cs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smtClean="0"/>
              <a:t>The data types associated with domains typically include standard numeric data types for integers (such as short integer, integer, and long integer) and real numbers (float and double precision float). Characters, Booleans, fixed-length strings, and variable-length</a:t>
            </a:r>
          </a:p>
          <a:p>
            <a:r>
              <a:rPr lang="en-US" sz="2800" dirty="0" smtClean="0"/>
              <a:t>strings are also available, as are date, time, timestamp, and money, or other special data types.</a:t>
            </a:r>
            <a:endParaRPr lang="en-US" sz="2800" dirty="0" smtClean="0">
              <a:solidFill>
                <a:srgbClr val="FF0000"/>
              </a:solidFill>
            </a:endParaRPr>
          </a:p>
          <a:p>
            <a:r>
              <a:rPr lang="en-US" sz="2800" b="1" dirty="0" smtClean="0">
                <a:solidFill>
                  <a:srgbClr val="FF0000"/>
                </a:solidFill>
              </a:rPr>
              <a:t>Key Constraints and Constraints on NULL </a:t>
            </a:r>
            <a:r>
              <a:rPr lang="en-US" sz="2800" b="1" dirty="0" err="1" smtClean="0">
                <a:solidFill>
                  <a:srgbClr val="FF0000"/>
                </a:solidFill>
              </a:rPr>
              <a:t>Values</a:t>
            </a:r>
            <a:r>
              <a:rPr lang="en-US" sz="2800" b="1" dirty="0" err="1" smtClean="0"/>
              <a:t>:</a:t>
            </a:r>
            <a:r>
              <a:rPr lang="en-US" sz="2800" dirty="0" err="1" smtClean="0"/>
              <a:t>all</a:t>
            </a:r>
            <a:r>
              <a:rPr lang="en-US" sz="2800" dirty="0" smtClean="0"/>
              <a:t> </a:t>
            </a:r>
            <a:r>
              <a:rPr lang="en-US" sz="2800" dirty="0" err="1" smtClean="0"/>
              <a:t>tuples</a:t>
            </a:r>
            <a:r>
              <a:rPr lang="en-US" sz="2800" dirty="0" smtClean="0"/>
              <a:t> in a relation must also be </a:t>
            </a:r>
            <a:r>
              <a:rPr lang="en-US" sz="2800" dirty="0" err="1" smtClean="0"/>
              <a:t>distinct.This</a:t>
            </a:r>
            <a:r>
              <a:rPr lang="en-US" sz="2800" dirty="0" smtClean="0"/>
              <a:t> means that no two </a:t>
            </a:r>
            <a:r>
              <a:rPr lang="en-US" sz="2800" dirty="0" err="1" smtClean="0"/>
              <a:t>tuples</a:t>
            </a:r>
            <a:r>
              <a:rPr lang="en-US" sz="2800" dirty="0" smtClean="0"/>
              <a:t> can have the same combination of values for </a:t>
            </a:r>
            <a:r>
              <a:rPr lang="en-US" sz="2800" i="1" dirty="0" smtClean="0"/>
              <a:t>all their </a:t>
            </a:r>
            <a:r>
              <a:rPr lang="en-US" sz="2800" dirty="0" smtClean="0"/>
              <a:t>attributes. </a:t>
            </a:r>
            <a:endParaRPr lang="en-US" sz="28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DDBEE565-856C-4231-A3F4-DC6BBEE5FC4F}" type="slidenum">
              <a:rPr lang="en-US"/>
              <a:pPr/>
              <a:t>180</a:t>
            </a:fld>
            <a:endParaRPr lang="en-US"/>
          </a:p>
        </p:txBody>
      </p:sp>
      <p:sp>
        <p:nvSpPr>
          <p:cNvPr id="231426" name="Rectangle 2"/>
          <p:cNvSpPr>
            <a:spLocks noGrp="1" noChangeArrowheads="1"/>
          </p:cNvSpPr>
          <p:nvPr>
            <p:ph type="title"/>
          </p:nvPr>
        </p:nvSpPr>
        <p:spPr/>
        <p:txBody>
          <a:bodyPr/>
          <a:lstStyle/>
          <a:p>
            <a:r>
              <a:rPr lang="en-US" sz="3200" b="1">
                <a:cs typeface="Times New Roman" pitchFamily="18" charset="0"/>
              </a:rPr>
              <a:t>3.2 First Normal Form</a:t>
            </a:r>
            <a:r>
              <a:rPr lang="en-US"/>
              <a:t> </a:t>
            </a:r>
          </a:p>
        </p:txBody>
      </p:sp>
      <p:sp>
        <p:nvSpPr>
          <p:cNvPr id="231427" name="Rectangle 3"/>
          <p:cNvSpPr>
            <a:spLocks noGrp="1" noChangeArrowheads="1"/>
          </p:cNvSpPr>
          <p:nvPr>
            <p:ph type="body" idx="1"/>
          </p:nvPr>
        </p:nvSpPr>
        <p:spPr/>
        <p:txBody>
          <a:bodyPr/>
          <a:lstStyle/>
          <a:p>
            <a:r>
              <a:rPr lang="en-US">
                <a:cs typeface="Times New Roman" pitchFamily="18" charset="0"/>
              </a:rPr>
              <a:t>Disallows composite attributes, multivalued attributes, and </a:t>
            </a:r>
            <a:r>
              <a:rPr lang="en-US" b="1">
                <a:cs typeface="Times New Roman" pitchFamily="18" charset="0"/>
              </a:rPr>
              <a:t>nested relations</a:t>
            </a:r>
            <a:r>
              <a:rPr lang="en-US">
                <a:cs typeface="Times New Roman" pitchFamily="18" charset="0"/>
              </a:rPr>
              <a:t>; attributes whose values </a:t>
            </a:r>
            <a:r>
              <a:rPr lang="en-US" i="1">
                <a:cs typeface="Times New Roman" pitchFamily="18" charset="0"/>
              </a:rPr>
              <a:t>for an individual tuple</a:t>
            </a:r>
            <a:r>
              <a:rPr lang="en-US">
                <a:cs typeface="Times New Roman" pitchFamily="18" charset="0"/>
              </a:rPr>
              <a:t> are non-atomic</a:t>
            </a:r>
          </a:p>
          <a:p>
            <a:pPr>
              <a:buFont typeface="Wingdings" pitchFamily="2" charset="2"/>
              <a:buNone/>
            </a:pPr>
            <a:endParaRPr lang="en-US">
              <a:cs typeface="Times New Roman" pitchFamily="18" charset="0"/>
            </a:endParaRPr>
          </a:p>
          <a:p>
            <a:r>
              <a:rPr lang="en-US">
                <a:cs typeface="Times New Roman" pitchFamily="18" charset="0"/>
              </a:rPr>
              <a:t>Considered to be part of the definition of relation</a:t>
            </a:r>
            <a:r>
              <a:rPr lang="en-US" sz="2800"/>
              <a:t>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Chapter 10-</a:t>
            </a:r>
            <a:fld id="{146289D7-C792-40CF-9A71-99874E9158D2}" type="slidenum">
              <a:rPr lang="en-US"/>
              <a:pPr/>
              <a:t>181</a:t>
            </a:fld>
            <a:endParaRPr lang="en-US"/>
          </a:p>
        </p:txBody>
      </p:sp>
      <p:sp>
        <p:nvSpPr>
          <p:cNvPr id="232450" name="Rectangle 2"/>
          <p:cNvSpPr>
            <a:spLocks noGrp="1" noChangeArrowheads="1"/>
          </p:cNvSpPr>
          <p:nvPr>
            <p:ph type="title"/>
          </p:nvPr>
        </p:nvSpPr>
        <p:spPr/>
        <p:txBody>
          <a:bodyPr/>
          <a:lstStyle/>
          <a:p>
            <a:r>
              <a:rPr lang="en-US" sz="3200"/>
              <a:t>Figure 10.8 Normalization into 1NF</a:t>
            </a:r>
          </a:p>
        </p:txBody>
      </p:sp>
      <p:sp>
        <p:nvSpPr>
          <p:cNvPr id="232452" name="Text Box 4"/>
          <p:cNvSpPr txBox="1">
            <a:spLocks noChangeArrowheads="1"/>
          </p:cNvSpPr>
          <p:nvPr/>
        </p:nvSpPr>
        <p:spPr bwMode="auto">
          <a:xfrm>
            <a:off x="685800" y="5854700"/>
            <a:ext cx="8229600" cy="457200"/>
          </a:xfrm>
          <a:prstGeom prst="rect">
            <a:avLst/>
          </a:prstGeom>
          <a:noFill/>
          <a:ln w="9525">
            <a:noFill/>
            <a:miter lim="800000"/>
            <a:headEnd/>
            <a:tailEnd/>
          </a:ln>
          <a:effectLst/>
        </p:spPr>
        <p:txBody>
          <a:bodyPr>
            <a:spAutoFit/>
          </a:bodyPr>
          <a:lstStyle/>
          <a:p>
            <a:pPr>
              <a:spcBef>
                <a:spcPct val="50000"/>
              </a:spcBef>
            </a:pPr>
            <a:r>
              <a:rPr lang="en-US" b="1">
                <a:solidFill>
                  <a:schemeClr val="bg2"/>
                </a:solidFill>
              </a:rPr>
              <a:t>Note: The above figure is now called Figure 10.8 in Edition 4</a:t>
            </a:r>
          </a:p>
        </p:txBody>
      </p:sp>
      <p:sp>
        <p:nvSpPr>
          <p:cNvPr id="232454" name="Rectangle 6"/>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en-US"/>
          </a:p>
        </p:txBody>
      </p:sp>
      <p:pic>
        <p:nvPicPr>
          <p:cNvPr id="174082" name="Picture 2"/>
          <p:cNvPicPr>
            <a:picLocks noChangeAspect="1" noChangeArrowheads="1"/>
          </p:cNvPicPr>
          <p:nvPr/>
        </p:nvPicPr>
        <p:blipFill>
          <a:blip r:embed="rId2"/>
          <a:srcRect/>
          <a:stretch>
            <a:fillRect/>
          </a:stretch>
        </p:blipFill>
        <p:spPr bwMode="auto">
          <a:xfrm>
            <a:off x="428625" y="509588"/>
            <a:ext cx="8286750" cy="583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8E14BD81-BF7B-4378-8C0A-6EB72865FA48}" type="slidenum">
              <a:rPr lang="en-US"/>
              <a:pPr/>
              <a:t>182</a:t>
            </a:fld>
            <a:endParaRPr lang="en-US"/>
          </a:p>
        </p:txBody>
      </p:sp>
      <p:sp>
        <p:nvSpPr>
          <p:cNvPr id="234498" name="Rectangle 2"/>
          <p:cNvSpPr>
            <a:spLocks noGrp="1" noChangeArrowheads="1"/>
          </p:cNvSpPr>
          <p:nvPr>
            <p:ph type="title"/>
          </p:nvPr>
        </p:nvSpPr>
        <p:spPr>
          <a:xfrm>
            <a:off x="1284288" y="406400"/>
            <a:ext cx="7173912" cy="1143000"/>
          </a:xfrm>
        </p:spPr>
        <p:txBody>
          <a:bodyPr/>
          <a:lstStyle/>
          <a:p>
            <a:r>
              <a:rPr lang="en-US" sz="3200" b="1">
                <a:cs typeface="Times New Roman" pitchFamily="18" charset="0"/>
              </a:rPr>
              <a:t>3.3 Second Normal Form (1)</a:t>
            </a:r>
            <a:r>
              <a:rPr lang="en-US"/>
              <a:t> </a:t>
            </a:r>
          </a:p>
        </p:txBody>
      </p:sp>
      <p:sp>
        <p:nvSpPr>
          <p:cNvPr id="234499" name="Rectangle 3"/>
          <p:cNvSpPr>
            <a:spLocks noGrp="1" noChangeArrowheads="1"/>
          </p:cNvSpPr>
          <p:nvPr>
            <p:ph type="body" idx="1"/>
          </p:nvPr>
        </p:nvSpPr>
        <p:spPr>
          <a:xfrm>
            <a:off x="685800" y="1549400"/>
            <a:ext cx="7772400" cy="4533900"/>
          </a:xfrm>
        </p:spPr>
        <p:txBody>
          <a:bodyPr/>
          <a:lstStyle/>
          <a:p>
            <a:pPr>
              <a:lnSpc>
                <a:spcPct val="90000"/>
              </a:lnSpc>
            </a:pPr>
            <a:r>
              <a:rPr lang="en-US" sz="2400">
                <a:cs typeface="Times New Roman" pitchFamily="18" charset="0"/>
              </a:rPr>
              <a:t>Uses the concepts of </a:t>
            </a:r>
            <a:r>
              <a:rPr lang="en-US" sz="2400" b="1">
                <a:cs typeface="Times New Roman" pitchFamily="18" charset="0"/>
              </a:rPr>
              <a:t>FD</a:t>
            </a:r>
            <a:r>
              <a:rPr lang="en-US" sz="2400">
                <a:cs typeface="Times New Roman" pitchFamily="18" charset="0"/>
              </a:rPr>
              <a:t>s, </a:t>
            </a:r>
            <a:r>
              <a:rPr lang="en-US" sz="2400" b="1">
                <a:cs typeface="Times New Roman" pitchFamily="18" charset="0"/>
              </a:rPr>
              <a:t>primary key</a:t>
            </a:r>
          </a:p>
          <a:p>
            <a:pPr>
              <a:lnSpc>
                <a:spcPct val="90000"/>
              </a:lnSpc>
              <a:buFont typeface="Wingdings" pitchFamily="2" charset="2"/>
              <a:buNone/>
            </a:pPr>
            <a:r>
              <a:rPr lang="en-US" sz="2800" u="sng">
                <a:cs typeface="Times New Roman" pitchFamily="18" charset="0"/>
              </a:rPr>
              <a:t>Definitions:</a:t>
            </a:r>
            <a:endParaRPr lang="en-US" sz="2800">
              <a:cs typeface="Times New Roman" pitchFamily="18" charset="0"/>
            </a:endParaRPr>
          </a:p>
          <a:p>
            <a:pPr>
              <a:lnSpc>
                <a:spcPct val="90000"/>
              </a:lnSpc>
            </a:pPr>
            <a:r>
              <a:rPr lang="en-US" sz="2800" b="1">
                <a:cs typeface="Times New Roman" pitchFamily="18" charset="0"/>
              </a:rPr>
              <a:t>Prime attribute</a:t>
            </a:r>
            <a:r>
              <a:rPr lang="en-US" sz="2800">
                <a:cs typeface="Times New Roman" pitchFamily="18" charset="0"/>
              </a:rPr>
              <a:t> - attribute that is member of the primary key K</a:t>
            </a:r>
          </a:p>
          <a:p>
            <a:pPr>
              <a:lnSpc>
                <a:spcPct val="90000"/>
              </a:lnSpc>
            </a:pPr>
            <a:r>
              <a:rPr lang="en-US" sz="2800" b="1">
                <a:cs typeface="Times New Roman" pitchFamily="18" charset="0"/>
              </a:rPr>
              <a:t>Full functional dependency</a:t>
            </a:r>
            <a:r>
              <a:rPr lang="en-US" sz="2800">
                <a:cs typeface="Times New Roman" pitchFamily="18" charset="0"/>
              </a:rPr>
              <a:t> - a FD  Y </a:t>
            </a:r>
            <a:r>
              <a:rPr lang="en-US" sz="2800">
                <a:latin typeface="BostonII" charset="0"/>
                <a:cs typeface="Times New Roman" pitchFamily="18" charset="0"/>
              </a:rPr>
              <a:t>-&gt; </a:t>
            </a:r>
            <a:r>
              <a:rPr lang="en-US" sz="2800">
                <a:cs typeface="Times New Roman" pitchFamily="18" charset="0"/>
              </a:rPr>
              <a:t>Z where removal of any attribute from Y means the FD does not hold any more</a:t>
            </a:r>
          </a:p>
          <a:p>
            <a:pPr>
              <a:lnSpc>
                <a:spcPct val="90000"/>
              </a:lnSpc>
              <a:buFont typeface="Wingdings" pitchFamily="2" charset="2"/>
              <a:buNone/>
            </a:pPr>
            <a:r>
              <a:rPr lang="en-US" sz="2800">
                <a:cs typeface="Times New Roman" pitchFamily="18" charset="0"/>
              </a:rPr>
              <a:t>	</a:t>
            </a:r>
            <a:r>
              <a:rPr lang="en-US" sz="2200" u="sng">
                <a:cs typeface="Times New Roman" pitchFamily="18" charset="0"/>
              </a:rPr>
              <a:t>Examples:</a:t>
            </a:r>
            <a:r>
              <a:rPr lang="en-US" sz="2200">
                <a:cs typeface="Times New Roman" pitchFamily="18" charset="0"/>
              </a:rPr>
              <a:t>	- {SSN, PNUMBER} </a:t>
            </a:r>
            <a:r>
              <a:rPr lang="en-US" sz="2200">
                <a:latin typeface="BostonII" charset="0"/>
                <a:cs typeface="Times New Roman" pitchFamily="18" charset="0"/>
              </a:rPr>
              <a:t>-&gt; </a:t>
            </a:r>
            <a:r>
              <a:rPr lang="en-US" sz="2200">
                <a:cs typeface="Times New Roman" pitchFamily="18" charset="0"/>
              </a:rPr>
              <a:t>HOURS is a full FD since neither SSN </a:t>
            </a:r>
            <a:r>
              <a:rPr lang="en-US" sz="2200">
                <a:latin typeface="BostonII" charset="0"/>
                <a:cs typeface="Times New Roman" pitchFamily="18" charset="0"/>
              </a:rPr>
              <a:t>-&gt; </a:t>
            </a:r>
            <a:r>
              <a:rPr lang="en-US" sz="2200">
                <a:cs typeface="Times New Roman" pitchFamily="18" charset="0"/>
              </a:rPr>
              <a:t>HOURS nor PNUMBER </a:t>
            </a:r>
            <a:r>
              <a:rPr lang="en-US" sz="2200">
                <a:latin typeface="BostonII" charset="0"/>
                <a:cs typeface="Times New Roman" pitchFamily="18" charset="0"/>
              </a:rPr>
              <a:t>-&gt; </a:t>
            </a:r>
            <a:r>
              <a:rPr lang="en-US" sz="2200">
                <a:cs typeface="Times New Roman" pitchFamily="18" charset="0"/>
              </a:rPr>
              <a:t>HOURS hold </a:t>
            </a:r>
          </a:p>
          <a:p>
            <a:pPr>
              <a:lnSpc>
                <a:spcPct val="90000"/>
              </a:lnSpc>
              <a:buFont typeface="Wingdings" pitchFamily="2" charset="2"/>
              <a:buNone/>
            </a:pPr>
            <a:r>
              <a:rPr lang="en-US" sz="2400">
                <a:cs typeface="Times New Roman" pitchFamily="18" charset="0"/>
              </a:rPr>
              <a:t>	</a:t>
            </a:r>
            <a:r>
              <a:rPr lang="en-US" sz="2200">
                <a:cs typeface="Times New Roman" pitchFamily="18" charset="0"/>
              </a:rPr>
              <a:t>- {SSN, PNUMBER} </a:t>
            </a:r>
            <a:r>
              <a:rPr lang="en-US" sz="2200">
                <a:latin typeface="BostonII" charset="0"/>
                <a:cs typeface="Times New Roman" pitchFamily="18" charset="0"/>
              </a:rPr>
              <a:t>-&gt; </a:t>
            </a:r>
            <a:r>
              <a:rPr lang="en-US" sz="2200">
                <a:cs typeface="Times New Roman" pitchFamily="18" charset="0"/>
              </a:rPr>
              <a:t>ENAME is </a:t>
            </a:r>
            <a:r>
              <a:rPr lang="en-US" sz="2200" i="1">
                <a:cs typeface="Times New Roman" pitchFamily="18" charset="0"/>
              </a:rPr>
              <a:t>not</a:t>
            </a:r>
            <a:r>
              <a:rPr lang="en-US" sz="2200">
                <a:cs typeface="Times New Roman" pitchFamily="18" charset="0"/>
              </a:rPr>
              <a:t>  a full FD (it is called a </a:t>
            </a:r>
            <a:r>
              <a:rPr lang="en-US" sz="2200" i="1">
                <a:cs typeface="Times New Roman" pitchFamily="18" charset="0"/>
              </a:rPr>
              <a:t>partial dependency</a:t>
            </a:r>
            <a:r>
              <a:rPr lang="en-US" sz="2200">
                <a:cs typeface="Times New Roman" pitchFamily="18" charset="0"/>
              </a:rPr>
              <a:t> ) since SSN </a:t>
            </a:r>
            <a:r>
              <a:rPr lang="en-US" sz="2200">
                <a:latin typeface="BostonII" charset="0"/>
                <a:cs typeface="Times New Roman" pitchFamily="18" charset="0"/>
              </a:rPr>
              <a:t>-&gt; </a:t>
            </a:r>
            <a:r>
              <a:rPr lang="en-US" sz="2200">
                <a:cs typeface="Times New Roman" pitchFamily="18" charset="0"/>
              </a:rPr>
              <a:t>ENAME also holds</a:t>
            </a:r>
            <a:r>
              <a:rPr lang="en-US" sz="2200"/>
              <a:t> </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BAA25F3E-F2B1-4E4D-B474-C10E276973E9}" type="slidenum">
              <a:rPr lang="en-US"/>
              <a:pPr/>
              <a:t>183</a:t>
            </a:fld>
            <a:endParaRPr lang="en-US"/>
          </a:p>
        </p:txBody>
      </p:sp>
      <p:sp>
        <p:nvSpPr>
          <p:cNvPr id="235522" name="Rectangle 2"/>
          <p:cNvSpPr>
            <a:spLocks noGrp="1" noChangeArrowheads="1"/>
          </p:cNvSpPr>
          <p:nvPr>
            <p:ph type="title"/>
          </p:nvPr>
        </p:nvSpPr>
        <p:spPr/>
        <p:txBody>
          <a:bodyPr/>
          <a:lstStyle/>
          <a:p>
            <a:r>
              <a:rPr lang="en-US" sz="3200" b="1">
                <a:cs typeface="Times New Roman" pitchFamily="18" charset="0"/>
              </a:rPr>
              <a:t>Second Normal Form (2)</a:t>
            </a:r>
          </a:p>
        </p:txBody>
      </p:sp>
      <p:sp>
        <p:nvSpPr>
          <p:cNvPr id="235523" name="Rectangle 3"/>
          <p:cNvSpPr>
            <a:spLocks noGrp="1" noChangeArrowheads="1"/>
          </p:cNvSpPr>
          <p:nvPr>
            <p:ph type="body" idx="1"/>
          </p:nvPr>
        </p:nvSpPr>
        <p:spPr/>
        <p:txBody>
          <a:bodyPr/>
          <a:lstStyle/>
          <a:p>
            <a:r>
              <a:rPr lang="en-US">
                <a:cs typeface="Times New Roman" pitchFamily="18" charset="0"/>
              </a:rPr>
              <a:t>A relation schema R is in </a:t>
            </a:r>
            <a:r>
              <a:rPr lang="en-US" b="1">
                <a:cs typeface="Times New Roman" pitchFamily="18" charset="0"/>
              </a:rPr>
              <a:t>second normal form </a:t>
            </a:r>
            <a:r>
              <a:rPr lang="en-US">
                <a:cs typeface="Times New Roman" pitchFamily="18" charset="0"/>
              </a:rPr>
              <a:t>(</a:t>
            </a:r>
            <a:r>
              <a:rPr lang="en-US" b="1">
                <a:cs typeface="Times New Roman" pitchFamily="18" charset="0"/>
              </a:rPr>
              <a:t>2NF</a:t>
            </a:r>
            <a:r>
              <a:rPr lang="en-US">
                <a:cs typeface="Times New Roman" pitchFamily="18" charset="0"/>
              </a:rPr>
              <a:t>) if every non-prime attribute A in R is fully functionally dependent on the primary key</a:t>
            </a:r>
          </a:p>
          <a:p>
            <a:pPr>
              <a:buFont typeface="Wingdings" pitchFamily="2" charset="2"/>
              <a:buNone/>
            </a:pPr>
            <a:endParaRPr lang="en-US">
              <a:cs typeface="Times New Roman" pitchFamily="18" charset="0"/>
            </a:endParaRPr>
          </a:p>
          <a:p>
            <a:r>
              <a:rPr lang="en-US">
                <a:cs typeface="Times New Roman" pitchFamily="18" charset="0"/>
              </a:rPr>
              <a:t>R can be decomposed into 2NF relations via the process of 2NF normalization</a:t>
            </a:r>
            <a:r>
              <a:rPr lang="en-US"/>
              <a:t> </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5106" name="Picture 2"/>
          <p:cNvPicPr>
            <a:picLocks noGrp="1" noChangeAspect="1" noChangeArrowheads="1"/>
          </p:cNvPicPr>
          <p:nvPr>
            <p:ph idx="1"/>
          </p:nvPr>
        </p:nvPicPr>
        <p:blipFill>
          <a:blip r:embed="rId2"/>
          <a:srcRect/>
          <a:stretch>
            <a:fillRect/>
          </a:stretch>
        </p:blipFill>
        <p:spPr bwMode="auto">
          <a:xfrm>
            <a:off x="604837" y="1447800"/>
            <a:ext cx="7934325"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0437194A-2F6E-44BA-8EB3-DAF029FF3401}" type="slidenum">
              <a:rPr lang="en-US"/>
              <a:pPr/>
              <a:t>185</a:t>
            </a:fld>
            <a:endParaRPr lang="en-US"/>
          </a:p>
        </p:txBody>
      </p:sp>
      <p:sp>
        <p:nvSpPr>
          <p:cNvPr id="238594" name="Rectangle 2"/>
          <p:cNvSpPr>
            <a:spLocks noGrp="1" noChangeArrowheads="1"/>
          </p:cNvSpPr>
          <p:nvPr>
            <p:ph type="title"/>
          </p:nvPr>
        </p:nvSpPr>
        <p:spPr/>
        <p:txBody>
          <a:bodyPr/>
          <a:lstStyle/>
          <a:p>
            <a:r>
              <a:rPr lang="en-US" sz="3200" b="1">
                <a:cs typeface="Times New Roman" pitchFamily="18" charset="0"/>
              </a:rPr>
              <a:t>3.4 Third Normal Form</a:t>
            </a:r>
            <a:r>
              <a:rPr lang="en-US" sz="3200"/>
              <a:t> (1)</a:t>
            </a:r>
          </a:p>
        </p:txBody>
      </p:sp>
      <p:sp>
        <p:nvSpPr>
          <p:cNvPr id="238595" name="Rectangle 3"/>
          <p:cNvSpPr>
            <a:spLocks noGrp="1" noChangeArrowheads="1"/>
          </p:cNvSpPr>
          <p:nvPr>
            <p:ph type="body" idx="1"/>
          </p:nvPr>
        </p:nvSpPr>
        <p:spPr/>
        <p:txBody>
          <a:bodyPr/>
          <a:lstStyle/>
          <a:p>
            <a:pPr>
              <a:buFont typeface="Wingdings" pitchFamily="2" charset="2"/>
              <a:buNone/>
            </a:pPr>
            <a:r>
              <a:rPr lang="en-US" sz="2800" u="sng">
                <a:cs typeface="Times New Roman" pitchFamily="18" charset="0"/>
              </a:rPr>
              <a:t>Definition:</a:t>
            </a:r>
            <a:endParaRPr lang="en-US" sz="2800">
              <a:cs typeface="Times New Roman" pitchFamily="18" charset="0"/>
            </a:endParaRPr>
          </a:p>
          <a:p>
            <a:r>
              <a:rPr lang="en-US" sz="2800" b="1">
                <a:cs typeface="Times New Roman" pitchFamily="18" charset="0"/>
              </a:rPr>
              <a:t>Transitive functional dependency</a:t>
            </a:r>
            <a:r>
              <a:rPr lang="en-US" sz="2800">
                <a:cs typeface="Times New Roman" pitchFamily="18" charset="0"/>
              </a:rPr>
              <a:t> - </a:t>
            </a:r>
            <a:r>
              <a:rPr lang="en-US" sz="2400">
                <a:cs typeface="Times New Roman" pitchFamily="18" charset="0"/>
              </a:rPr>
              <a:t>a FD  X </a:t>
            </a:r>
            <a:r>
              <a:rPr lang="en-US" sz="2400">
                <a:latin typeface="BostonII" charset="0"/>
                <a:cs typeface="Times New Roman" pitchFamily="18" charset="0"/>
              </a:rPr>
              <a:t>-&gt; </a:t>
            </a:r>
            <a:r>
              <a:rPr lang="en-US" sz="2400">
                <a:cs typeface="Times New Roman" pitchFamily="18" charset="0"/>
              </a:rPr>
              <a:t>Z that can be derived from two FDs   X </a:t>
            </a:r>
            <a:r>
              <a:rPr lang="en-US" sz="2400">
                <a:latin typeface="BostonII" charset="0"/>
                <a:cs typeface="Times New Roman" pitchFamily="18" charset="0"/>
              </a:rPr>
              <a:t>-&gt; </a:t>
            </a:r>
            <a:r>
              <a:rPr lang="en-US" sz="2400">
                <a:cs typeface="Times New Roman" pitchFamily="18" charset="0"/>
              </a:rPr>
              <a:t>Y and Y </a:t>
            </a:r>
            <a:r>
              <a:rPr lang="en-US" sz="2400">
                <a:latin typeface="BostonII" charset="0"/>
                <a:cs typeface="Times New Roman" pitchFamily="18" charset="0"/>
              </a:rPr>
              <a:t>-&gt; </a:t>
            </a:r>
            <a:r>
              <a:rPr lang="en-US" sz="2400">
                <a:cs typeface="Times New Roman" pitchFamily="18" charset="0"/>
              </a:rPr>
              <a:t>Z</a:t>
            </a:r>
            <a:r>
              <a:rPr lang="en-US" sz="2800">
                <a:cs typeface="Times New Roman" pitchFamily="18" charset="0"/>
              </a:rPr>
              <a:t> </a:t>
            </a:r>
          </a:p>
          <a:p>
            <a:pPr>
              <a:buFont typeface="Wingdings" pitchFamily="2" charset="2"/>
              <a:buNone/>
            </a:pPr>
            <a:r>
              <a:rPr lang="en-US" sz="2800">
                <a:cs typeface="Times New Roman" pitchFamily="18" charset="0"/>
              </a:rPr>
              <a:t>	</a:t>
            </a:r>
            <a:r>
              <a:rPr lang="en-US" sz="2400" u="sng">
                <a:cs typeface="Times New Roman" pitchFamily="18" charset="0"/>
              </a:rPr>
              <a:t>Examples:</a:t>
            </a:r>
          </a:p>
          <a:p>
            <a:pPr>
              <a:buFont typeface="Wingdings" pitchFamily="2" charset="2"/>
              <a:buNone/>
            </a:pPr>
            <a:r>
              <a:rPr lang="en-US" sz="2800">
                <a:cs typeface="Times New Roman" pitchFamily="18" charset="0"/>
              </a:rPr>
              <a:t>	- </a:t>
            </a:r>
            <a:r>
              <a:rPr lang="en-US" sz="2400">
                <a:cs typeface="Times New Roman" pitchFamily="18" charset="0"/>
              </a:rPr>
              <a:t>SSN </a:t>
            </a:r>
            <a:r>
              <a:rPr lang="en-US" sz="2400">
                <a:latin typeface="BostonII" charset="0"/>
                <a:cs typeface="Times New Roman" pitchFamily="18" charset="0"/>
              </a:rPr>
              <a:t>-&gt; </a:t>
            </a:r>
            <a:r>
              <a:rPr lang="en-US" sz="2400">
                <a:cs typeface="Times New Roman" pitchFamily="18" charset="0"/>
              </a:rPr>
              <a:t>DMGRSSN is a </a:t>
            </a:r>
            <a:r>
              <a:rPr lang="en-US" sz="2400" i="1">
                <a:cs typeface="Times New Roman" pitchFamily="18" charset="0"/>
              </a:rPr>
              <a:t>transitive</a:t>
            </a:r>
            <a:r>
              <a:rPr lang="en-US" sz="2400">
                <a:cs typeface="Times New Roman" pitchFamily="18" charset="0"/>
              </a:rPr>
              <a:t> FD since</a:t>
            </a:r>
          </a:p>
          <a:p>
            <a:pPr>
              <a:buFont typeface="Wingdings" pitchFamily="2" charset="2"/>
              <a:buNone/>
            </a:pPr>
            <a:r>
              <a:rPr lang="en-US" sz="2400">
                <a:cs typeface="Times New Roman" pitchFamily="18" charset="0"/>
              </a:rPr>
              <a:t>	SSN </a:t>
            </a:r>
            <a:r>
              <a:rPr lang="en-US" sz="2400">
                <a:latin typeface="BostonII" charset="0"/>
                <a:cs typeface="Times New Roman" pitchFamily="18" charset="0"/>
              </a:rPr>
              <a:t>-&gt; </a:t>
            </a:r>
            <a:r>
              <a:rPr lang="en-US" sz="2400">
                <a:cs typeface="Times New Roman" pitchFamily="18" charset="0"/>
              </a:rPr>
              <a:t>DNUMBER and DNUMBER </a:t>
            </a:r>
            <a:r>
              <a:rPr lang="en-US" sz="2400">
                <a:latin typeface="BostonII" charset="0"/>
                <a:cs typeface="Times New Roman" pitchFamily="18" charset="0"/>
              </a:rPr>
              <a:t>-&gt; </a:t>
            </a:r>
            <a:r>
              <a:rPr lang="en-US" sz="2400">
                <a:cs typeface="Times New Roman" pitchFamily="18" charset="0"/>
              </a:rPr>
              <a:t>DMGRSSN hold </a:t>
            </a:r>
          </a:p>
          <a:p>
            <a:pPr>
              <a:buFont typeface="Wingdings" pitchFamily="2" charset="2"/>
              <a:buNone/>
            </a:pPr>
            <a:r>
              <a:rPr lang="en-US" sz="2400">
                <a:cs typeface="Times New Roman" pitchFamily="18" charset="0"/>
              </a:rPr>
              <a:t>	- SSN </a:t>
            </a:r>
            <a:r>
              <a:rPr lang="en-US" sz="2400">
                <a:latin typeface="BostonII" charset="0"/>
                <a:cs typeface="Times New Roman" pitchFamily="18" charset="0"/>
              </a:rPr>
              <a:t>-&gt; </a:t>
            </a:r>
            <a:r>
              <a:rPr lang="en-US" sz="2400">
                <a:cs typeface="Times New Roman" pitchFamily="18" charset="0"/>
              </a:rPr>
              <a:t>ENAME is </a:t>
            </a:r>
            <a:r>
              <a:rPr lang="en-US" sz="2400" i="1">
                <a:cs typeface="Times New Roman" pitchFamily="18" charset="0"/>
              </a:rPr>
              <a:t>non-transitive </a:t>
            </a:r>
            <a:r>
              <a:rPr lang="en-US" sz="2400">
                <a:cs typeface="Times New Roman" pitchFamily="18" charset="0"/>
              </a:rPr>
              <a:t> since there is no set of attributes X where SSN </a:t>
            </a:r>
            <a:r>
              <a:rPr lang="en-US" sz="2400">
                <a:latin typeface="BostonII" charset="0"/>
                <a:cs typeface="Times New Roman" pitchFamily="18" charset="0"/>
              </a:rPr>
              <a:t>-&gt; </a:t>
            </a:r>
            <a:r>
              <a:rPr lang="en-US" sz="2400">
                <a:cs typeface="Times New Roman" pitchFamily="18" charset="0"/>
              </a:rPr>
              <a:t>X and X </a:t>
            </a:r>
            <a:r>
              <a:rPr lang="en-US" sz="2400">
                <a:latin typeface="BostonII" charset="0"/>
                <a:cs typeface="Times New Roman" pitchFamily="18" charset="0"/>
              </a:rPr>
              <a:t>-&gt; </a:t>
            </a:r>
            <a:r>
              <a:rPr lang="en-US" sz="2400">
                <a:cs typeface="Times New Roman" pitchFamily="18" charset="0"/>
              </a:rPr>
              <a:t>ENAME</a:t>
            </a:r>
            <a:r>
              <a:rPr lang="en-US" sz="2400"/>
              <a:t> </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D6234CD1-E898-47B4-B356-853070B19696}" type="slidenum">
              <a:rPr lang="en-US"/>
              <a:pPr/>
              <a:t>186</a:t>
            </a:fld>
            <a:endParaRPr lang="en-US"/>
          </a:p>
        </p:txBody>
      </p:sp>
      <p:sp>
        <p:nvSpPr>
          <p:cNvPr id="239618" name="Rectangle 2"/>
          <p:cNvSpPr>
            <a:spLocks noGrp="1" noChangeArrowheads="1"/>
          </p:cNvSpPr>
          <p:nvPr>
            <p:ph type="title"/>
          </p:nvPr>
        </p:nvSpPr>
        <p:spPr/>
        <p:txBody>
          <a:bodyPr/>
          <a:lstStyle/>
          <a:p>
            <a:r>
              <a:rPr lang="en-US" sz="3200" b="1">
                <a:cs typeface="Times New Roman" pitchFamily="18" charset="0"/>
              </a:rPr>
              <a:t>Third Normal Form</a:t>
            </a:r>
            <a:r>
              <a:rPr lang="en-US" sz="3200"/>
              <a:t> (2)</a:t>
            </a:r>
          </a:p>
        </p:txBody>
      </p:sp>
      <p:sp>
        <p:nvSpPr>
          <p:cNvPr id="239619" name="Rectangle 3"/>
          <p:cNvSpPr>
            <a:spLocks noGrp="1" noChangeArrowheads="1"/>
          </p:cNvSpPr>
          <p:nvPr>
            <p:ph type="body" idx="1"/>
          </p:nvPr>
        </p:nvSpPr>
        <p:spPr/>
        <p:txBody>
          <a:bodyPr/>
          <a:lstStyle/>
          <a:p>
            <a:pPr>
              <a:lnSpc>
                <a:spcPct val="90000"/>
              </a:lnSpc>
            </a:pPr>
            <a:r>
              <a:rPr lang="en-US" sz="2800">
                <a:cs typeface="Times New Roman" pitchFamily="18" charset="0"/>
              </a:rPr>
              <a:t>A relation schema R is in </a:t>
            </a:r>
            <a:r>
              <a:rPr lang="en-US" sz="2800" b="1">
                <a:cs typeface="Times New Roman" pitchFamily="18" charset="0"/>
              </a:rPr>
              <a:t>third normal form </a:t>
            </a:r>
            <a:r>
              <a:rPr lang="en-US" sz="2800">
                <a:cs typeface="Times New Roman" pitchFamily="18" charset="0"/>
              </a:rPr>
              <a:t>(</a:t>
            </a:r>
            <a:r>
              <a:rPr lang="en-US" sz="2800" b="1">
                <a:cs typeface="Times New Roman" pitchFamily="18" charset="0"/>
              </a:rPr>
              <a:t>3NF</a:t>
            </a:r>
            <a:r>
              <a:rPr lang="en-US" sz="2800">
                <a:cs typeface="Times New Roman" pitchFamily="18" charset="0"/>
              </a:rPr>
              <a:t>) if it is in 2NF </a:t>
            </a:r>
            <a:r>
              <a:rPr lang="en-US" sz="2800" i="1">
                <a:cs typeface="Times New Roman" pitchFamily="18" charset="0"/>
              </a:rPr>
              <a:t>and</a:t>
            </a:r>
            <a:r>
              <a:rPr lang="en-US" sz="2800">
                <a:cs typeface="Times New Roman" pitchFamily="18" charset="0"/>
              </a:rPr>
              <a:t>  no non-prime attribute A in R is transitively dependent on the primary key</a:t>
            </a:r>
          </a:p>
          <a:p>
            <a:pPr>
              <a:lnSpc>
                <a:spcPct val="90000"/>
              </a:lnSpc>
            </a:pPr>
            <a:r>
              <a:rPr lang="en-US" sz="2800">
                <a:cs typeface="Times New Roman" pitchFamily="18" charset="0"/>
              </a:rPr>
              <a:t>R can be decomposed into 3NF relations via the process of 3NF normalization</a:t>
            </a:r>
            <a:r>
              <a:rPr lang="en-US" sz="2800"/>
              <a:t> </a:t>
            </a:r>
          </a:p>
          <a:p>
            <a:pPr>
              <a:lnSpc>
                <a:spcPct val="90000"/>
              </a:lnSpc>
              <a:buFont typeface="Wingdings" pitchFamily="2" charset="2"/>
              <a:buNone/>
            </a:pPr>
            <a:r>
              <a:rPr lang="en-US" sz="2000" b="1">
                <a:cs typeface="Times New Roman" pitchFamily="18" charset="0"/>
              </a:rPr>
              <a:t>NOTE:</a:t>
            </a:r>
            <a:endParaRPr lang="en-US" sz="2000">
              <a:cs typeface="Times New Roman" pitchFamily="18" charset="0"/>
            </a:endParaRPr>
          </a:p>
          <a:p>
            <a:pPr>
              <a:lnSpc>
                <a:spcPct val="90000"/>
              </a:lnSpc>
              <a:buFont typeface="Wingdings" pitchFamily="2" charset="2"/>
              <a:buNone/>
            </a:pPr>
            <a:r>
              <a:rPr lang="en-US" sz="2000">
                <a:cs typeface="Times New Roman" pitchFamily="18" charset="0"/>
              </a:rPr>
              <a:t>	In</a:t>
            </a:r>
            <a:r>
              <a:rPr lang="en-US" sz="2000" b="1">
                <a:cs typeface="Times New Roman" pitchFamily="18" charset="0"/>
              </a:rPr>
              <a:t> </a:t>
            </a:r>
            <a:r>
              <a:rPr lang="en-US" sz="2000">
                <a:cs typeface="Times New Roman" pitchFamily="18" charset="0"/>
              </a:rPr>
              <a:t>X </a:t>
            </a:r>
            <a:r>
              <a:rPr lang="en-US" sz="2000">
                <a:latin typeface="BostonII" charset="0"/>
                <a:cs typeface="Times New Roman" pitchFamily="18" charset="0"/>
              </a:rPr>
              <a:t>-&gt; </a:t>
            </a:r>
            <a:r>
              <a:rPr lang="en-US" sz="2000">
                <a:cs typeface="Times New Roman" pitchFamily="18" charset="0"/>
              </a:rPr>
              <a:t>Y and Y </a:t>
            </a:r>
            <a:r>
              <a:rPr lang="en-US" sz="2000">
                <a:latin typeface="BostonII" charset="0"/>
                <a:cs typeface="Times New Roman" pitchFamily="18" charset="0"/>
              </a:rPr>
              <a:t>-&gt; </a:t>
            </a:r>
            <a:r>
              <a:rPr lang="en-US" sz="2000">
                <a:cs typeface="Times New Roman" pitchFamily="18" charset="0"/>
              </a:rPr>
              <a:t>Z, with X as the primary key, we consider this a problem only if Y is </a:t>
            </a:r>
            <a:r>
              <a:rPr lang="en-US" sz="2000" u="sng">
                <a:cs typeface="Times New Roman" pitchFamily="18" charset="0"/>
              </a:rPr>
              <a:t>not</a:t>
            </a:r>
            <a:r>
              <a:rPr lang="en-US" sz="2000">
                <a:cs typeface="Times New Roman" pitchFamily="18" charset="0"/>
              </a:rPr>
              <a:t> a candidate key. When Y is a candidate key, there is no problem with the transitive dependency .</a:t>
            </a:r>
          </a:p>
          <a:p>
            <a:pPr>
              <a:lnSpc>
                <a:spcPct val="90000"/>
              </a:lnSpc>
              <a:buFont typeface="Wingdings" pitchFamily="2" charset="2"/>
              <a:buNone/>
            </a:pPr>
            <a:r>
              <a:rPr lang="en-US" sz="2000">
                <a:cs typeface="Times New Roman" pitchFamily="18" charset="0"/>
              </a:rPr>
              <a:t>	E.g., Consider EMP (SSN, Emp#, Salary ). </a:t>
            </a:r>
          </a:p>
          <a:p>
            <a:pPr>
              <a:lnSpc>
                <a:spcPct val="90000"/>
              </a:lnSpc>
              <a:buFont typeface="Wingdings" pitchFamily="2" charset="2"/>
              <a:buNone/>
            </a:pPr>
            <a:r>
              <a:rPr lang="en-US" sz="2000">
                <a:cs typeface="Times New Roman" pitchFamily="18" charset="0"/>
              </a:rPr>
              <a:t>	Here, SSN </a:t>
            </a:r>
            <a:r>
              <a:rPr lang="en-US" sz="2000">
                <a:latin typeface="BostonII" charset="0"/>
                <a:cs typeface="Times New Roman" pitchFamily="18" charset="0"/>
              </a:rPr>
              <a:t>-&gt; </a:t>
            </a:r>
            <a:r>
              <a:rPr lang="en-US" sz="2000">
                <a:cs typeface="Times New Roman" pitchFamily="18" charset="0"/>
              </a:rPr>
              <a:t>Emp# </a:t>
            </a:r>
            <a:r>
              <a:rPr lang="en-US" sz="2000">
                <a:latin typeface="BostonII" charset="0"/>
                <a:cs typeface="Times New Roman" pitchFamily="18" charset="0"/>
              </a:rPr>
              <a:t>-&gt; </a:t>
            </a:r>
            <a:r>
              <a:rPr lang="en-US" sz="2000">
                <a:cs typeface="Times New Roman" pitchFamily="18" charset="0"/>
              </a:rPr>
              <a:t>Salary and Emp# is a candidate key.</a:t>
            </a:r>
            <a:r>
              <a:rPr lang="en-US" sz="2000"/>
              <a:t> </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6130" name="Picture 2"/>
          <p:cNvPicPr>
            <a:picLocks noGrp="1" noChangeAspect="1" noChangeArrowheads="1"/>
          </p:cNvPicPr>
          <p:nvPr>
            <p:ph idx="1"/>
          </p:nvPr>
        </p:nvPicPr>
        <p:blipFill>
          <a:blip r:embed="rId2"/>
          <a:srcRect/>
          <a:stretch>
            <a:fillRect/>
          </a:stretch>
        </p:blipFill>
        <p:spPr bwMode="auto">
          <a:xfrm>
            <a:off x="785812" y="1371600"/>
            <a:ext cx="7572375" cy="472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10-</a:t>
            </a:r>
            <a:fld id="{6991701D-9AA5-4C2F-9EE9-0192604924AD}" type="slidenum">
              <a:rPr lang="en-US"/>
              <a:pPr/>
              <a:t>188</a:t>
            </a:fld>
            <a:endParaRPr lang="en-US"/>
          </a:p>
        </p:txBody>
      </p:sp>
      <p:sp>
        <p:nvSpPr>
          <p:cNvPr id="242690" name="Rectangle 2"/>
          <p:cNvSpPr>
            <a:spLocks noGrp="1" noChangeArrowheads="1"/>
          </p:cNvSpPr>
          <p:nvPr>
            <p:ph type="title"/>
          </p:nvPr>
        </p:nvSpPr>
        <p:spPr/>
        <p:txBody>
          <a:bodyPr/>
          <a:lstStyle/>
          <a:p>
            <a:r>
              <a:rPr lang="en-US" sz="3200" b="1" dirty="0" smtClean="0">
                <a:cs typeface="Times New Roman" pitchFamily="18" charset="0"/>
              </a:rPr>
              <a:t> </a:t>
            </a:r>
            <a:r>
              <a:rPr lang="en-US" sz="3200" b="1" dirty="0">
                <a:cs typeface="Times New Roman" pitchFamily="18" charset="0"/>
              </a:rPr>
              <a:t>BCNF (Boyce-</a:t>
            </a:r>
            <a:r>
              <a:rPr lang="en-US" sz="3200" b="1" dirty="0" err="1">
                <a:cs typeface="Times New Roman" pitchFamily="18" charset="0"/>
              </a:rPr>
              <a:t>Codd</a:t>
            </a:r>
            <a:r>
              <a:rPr lang="en-US" sz="3200" b="1" dirty="0">
                <a:cs typeface="Times New Roman" pitchFamily="18" charset="0"/>
              </a:rPr>
              <a:t> Normal Form)</a:t>
            </a:r>
            <a:r>
              <a:rPr lang="en-US" dirty="0"/>
              <a:t> </a:t>
            </a:r>
          </a:p>
        </p:txBody>
      </p:sp>
      <p:sp>
        <p:nvSpPr>
          <p:cNvPr id="242691" name="Rectangle 3"/>
          <p:cNvSpPr>
            <a:spLocks noGrp="1" noChangeArrowheads="1"/>
          </p:cNvSpPr>
          <p:nvPr>
            <p:ph type="body" idx="1"/>
          </p:nvPr>
        </p:nvSpPr>
        <p:spPr/>
        <p:txBody>
          <a:bodyPr/>
          <a:lstStyle/>
          <a:p>
            <a:r>
              <a:rPr lang="en-US" sz="2800">
                <a:cs typeface="Times New Roman" pitchFamily="18" charset="0"/>
              </a:rPr>
              <a:t>A relation schema R is in </a:t>
            </a:r>
            <a:r>
              <a:rPr lang="en-US" sz="2800" b="1">
                <a:cs typeface="Times New Roman" pitchFamily="18" charset="0"/>
              </a:rPr>
              <a:t>Boyce-Codd Normal Form </a:t>
            </a:r>
            <a:r>
              <a:rPr lang="en-US" sz="2800">
                <a:cs typeface="Times New Roman" pitchFamily="18" charset="0"/>
              </a:rPr>
              <a:t>(</a:t>
            </a:r>
            <a:r>
              <a:rPr lang="en-US" sz="2800" b="1">
                <a:cs typeface="Times New Roman" pitchFamily="18" charset="0"/>
              </a:rPr>
              <a:t>BCNF</a:t>
            </a:r>
            <a:r>
              <a:rPr lang="en-US" sz="2800">
                <a:cs typeface="Times New Roman" pitchFamily="18" charset="0"/>
              </a:rPr>
              <a:t>) if whenever an FD X </a:t>
            </a:r>
            <a:r>
              <a:rPr lang="en-US" sz="2800">
                <a:latin typeface="BostonII" charset="0"/>
                <a:cs typeface="Times New Roman" pitchFamily="18" charset="0"/>
              </a:rPr>
              <a:t>-&gt; </a:t>
            </a:r>
            <a:r>
              <a:rPr lang="en-US" sz="2800">
                <a:cs typeface="Times New Roman" pitchFamily="18" charset="0"/>
              </a:rPr>
              <a:t>A holds in R, then X is a superkey of R</a:t>
            </a:r>
          </a:p>
          <a:p>
            <a:r>
              <a:rPr lang="en-US" sz="2400">
                <a:cs typeface="Times New Roman" pitchFamily="18" charset="0"/>
              </a:rPr>
              <a:t>Each normal form is strictly stronger than the previous one</a:t>
            </a:r>
          </a:p>
          <a:p>
            <a:pPr lvl="1"/>
            <a:r>
              <a:rPr lang="en-US" sz="2000">
                <a:cs typeface="Times New Roman" pitchFamily="18" charset="0"/>
              </a:rPr>
              <a:t>Every 2NF relation is in 1NF</a:t>
            </a:r>
          </a:p>
          <a:p>
            <a:pPr lvl="1"/>
            <a:r>
              <a:rPr lang="en-US" sz="2000">
                <a:cs typeface="Times New Roman" pitchFamily="18" charset="0"/>
              </a:rPr>
              <a:t>Every 3NF relation is in 2NF</a:t>
            </a:r>
          </a:p>
          <a:p>
            <a:pPr lvl="1"/>
            <a:r>
              <a:rPr lang="en-US" sz="2000">
                <a:cs typeface="Times New Roman" pitchFamily="18" charset="0"/>
              </a:rPr>
              <a:t>Every BCNF relation is in 3NF</a:t>
            </a:r>
          </a:p>
          <a:p>
            <a:r>
              <a:rPr lang="en-US" sz="2400">
                <a:cs typeface="Times New Roman" pitchFamily="18" charset="0"/>
              </a:rPr>
              <a:t>There exist relations that are in 3NF but not in BCNF</a:t>
            </a:r>
          </a:p>
          <a:p>
            <a:r>
              <a:rPr lang="en-US" sz="2400">
                <a:cs typeface="Times New Roman" pitchFamily="18" charset="0"/>
              </a:rPr>
              <a:t>The goal is to have each relation in BCNF (or 3NF)</a:t>
            </a:r>
            <a:r>
              <a:rPr lang="en-US" sz="2800"/>
              <a:t>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Chapter 10-</a:t>
            </a:r>
            <a:fld id="{AE7B1444-968E-4216-8000-3FC1F5492C9D}" type="slidenum">
              <a:rPr lang="en-US"/>
              <a:pPr/>
              <a:t>189</a:t>
            </a:fld>
            <a:endParaRPr lang="en-US"/>
          </a:p>
        </p:txBody>
      </p:sp>
      <p:sp>
        <p:nvSpPr>
          <p:cNvPr id="243714" name="Rectangle 2"/>
          <p:cNvSpPr>
            <a:spLocks noGrp="1" noChangeArrowheads="1"/>
          </p:cNvSpPr>
          <p:nvPr>
            <p:ph type="title"/>
          </p:nvPr>
        </p:nvSpPr>
        <p:spPr/>
        <p:txBody>
          <a:bodyPr/>
          <a:lstStyle/>
          <a:p>
            <a:r>
              <a:rPr lang="en-US" sz="3200"/>
              <a:t>Figure 10.12 Boyce-Codd normal form</a:t>
            </a:r>
          </a:p>
        </p:txBody>
      </p:sp>
      <p:sp>
        <p:nvSpPr>
          <p:cNvPr id="243716" name="Text Box 4"/>
          <p:cNvSpPr txBox="1">
            <a:spLocks noChangeArrowheads="1"/>
          </p:cNvSpPr>
          <p:nvPr/>
        </p:nvSpPr>
        <p:spPr bwMode="auto">
          <a:xfrm>
            <a:off x="685800" y="5854700"/>
            <a:ext cx="8229600" cy="457200"/>
          </a:xfrm>
          <a:prstGeom prst="rect">
            <a:avLst/>
          </a:prstGeom>
          <a:noFill/>
          <a:ln w="9525">
            <a:noFill/>
            <a:miter lim="800000"/>
            <a:headEnd/>
            <a:tailEnd/>
          </a:ln>
          <a:effectLst/>
        </p:spPr>
        <p:txBody>
          <a:bodyPr>
            <a:spAutoFit/>
          </a:bodyPr>
          <a:lstStyle/>
          <a:p>
            <a:pPr>
              <a:spcBef>
                <a:spcPct val="50000"/>
              </a:spcBef>
            </a:pPr>
            <a:r>
              <a:rPr lang="en-US" b="1">
                <a:solidFill>
                  <a:schemeClr val="bg2"/>
                </a:solidFill>
              </a:rPr>
              <a:t>Note: The above figure is now called Figure 10.12 in Edition 4</a:t>
            </a:r>
          </a:p>
        </p:txBody>
      </p:sp>
      <p:sp>
        <p:nvSpPr>
          <p:cNvPr id="243718" name="Rectangle 6"/>
          <p:cNvSpPr>
            <a:spLocks noChangeArrowheads="1"/>
          </p:cNvSpPr>
          <p:nvPr/>
        </p:nvSpPr>
        <p:spPr bwMode="auto">
          <a:xfrm>
            <a:off x="1828800" y="1309688"/>
            <a:ext cx="9144000" cy="0"/>
          </a:xfrm>
          <a:prstGeom prst="rect">
            <a:avLst/>
          </a:prstGeom>
          <a:noFill/>
          <a:ln w="9525">
            <a:noFill/>
            <a:miter lim="800000"/>
            <a:headEnd/>
            <a:tailEnd/>
          </a:ln>
          <a:effectLst/>
        </p:spPr>
        <p:txBody>
          <a:bodyPr>
            <a:spAutoFit/>
          </a:bodyPr>
          <a:lstStyle/>
          <a:p>
            <a:endParaRPr lang="en-US"/>
          </a:p>
        </p:txBody>
      </p:sp>
      <p:pic>
        <p:nvPicPr>
          <p:cNvPr id="211969" name="Picture 1"/>
          <p:cNvPicPr>
            <a:picLocks noChangeAspect="1" noChangeArrowheads="1"/>
          </p:cNvPicPr>
          <p:nvPr/>
        </p:nvPicPr>
        <p:blipFill>
          <a:blip r:embed="rId2"/>
          <a:srcRect/>
          <a:stretch>
            <a:fillRect/>
          </a:stretch>
        </p:blipFill>
        <p:spPr bwMode="auto">
          <a:xfrm>
            <a:off x="38100" y="1719263"/>
            <a:ext cx="9105900" cy="3843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sz="2800" dirty="0" smtClean="0"/>
              <a:t>Suppose that we denote one such subset of attributes by SK; then for any two </a:t>
            </a:r>
            <a:r>
              <a:rPr lang="en-US" sz="2800" i="1" dirty="0" smtClean="0"/>
              <a:t>distinct </a:t>
            </a:r>
            <a:r>
              <a:rPr lang="en-US" sz="2800" i="1" dirty="0" err="1" smtClean="0"/>
              <a:t>tuples</a:t>
            </a:r>
            <a:r>
              <a:rPr lang="en-US" sz="2800" i="1" dirty="0" smtClean="0"/>
              <a:t> t1 and t2 in a relation state r of R,</a:t>
            </a:r>
          </a:p>
          <a:p>
            <a:r>
              <a:rPr lang="en-US" sz="2800" dirty="0" smtClean="0"/>
              <a:t>we have the constraint that:</a:t>
            </a:r>
            <a:r>
              <a:rPr lang="en-US" sz="2800" i="1" dirty="0" smtClean="0"/>
              <a:t>t1[SK]≠ t2[SK]</a:t>
            </a:r>
          </a:p>
          <a:p>
            <a:r>
              <a:rPr lang="en-US" sz="2800" dirty="0" smtClean="0"/>
              <a:t>A </a:t>
            </a:r>
            <a:r>
              <a:rPr lang="en-US" sz="2800" dirty="0" err="1" smtClean="0"/>
              <a:t>superkey</a:t>
            </a:r>
            <a:r>
              <a:rPr lang="en-US" sz="2800" dirty="0" smtClean="0"/>
              <a:t> can have redundant attributes, however, so a more useful concept is that of a </a:t>
            </a:r>
            <a:r>
              <a:rPr lang="en-US" sz="2800" i="1" dirty="0" smtClean="0"/>
              <a:t>key, which has no redundancy.</a:t>
            </a:r>
          </a:p>
          <a:p>
            <a:r>
              <a:rPr lang="en-US" sz="2800" dirty="0" smtClean="0"/>
              <a:t>Hence, a key satisfies two properties:</a:t>
            </a:r>
          </a:p>
          <a:p>
            <a:r>
              <a:rPr lang="en-US" sz="2800" b="1" dirty="0" smtClean="0"/>
              <a:t>1.</a:t>
            </a:r>
            <a:r>
              <a:rPr lang="en-US" sz="2800" dirty="0" smtClean="0"/>
              <a:t> Two distinct </a:t>
            </a:r>
            <a:r>
              <a:rPr lang="en-US" sz="2800" dirty="0" err="1" smtClean="0"/>
              <a:t>tuples</a:t>
            </a:r>
            <a:r>
              <a:rPr lang="en-US" sz="2800" dirty="0" smtClean="0"/>
              <a:t> in any state of the relation cannot have identical values for (all) the attributes in the key. This first property also applies to a </a:t>
            </a:r>
            <a:r>
              <a:rPr lang="en-US" sz="2800" dirty="0" err="1" smtClean="0"/>
              <a:t>superkey</a:t>
            </a:r>
            <a:r>
              <a:rPr lang="en-US" sz="2800" dirty="0" smtClean="0"/>
              <a:t>.</a:t>
            </a:r>
          </a:p>
          <a:p>
            <a:r>
              <a:rPr lang="en-US" sz="2800" dirty="0" smtClean="0"/>
              <a:t>2. It is a minimal </a:t>
            </a:r>
            <a:r>
              <a:rPr lang="en-US" sz="2800" dirty="0" err="1" smtClean="0"/>
              <a:t>superkey</a:t>
            </a:r>
            <a:r>
              <a:rPr lang="en-US" sz="2800" dirty="0" smtClean="0"/>
              <a:t>—that is, a </a:t>
            </a:r>
            <a:r>
              <a:rPr lang="en-US" sz="2800" dirty="0" err="1" smtClean="0"/>
              <a:t>superkey</a:t>
            </a:r>
            <a:r>
              <a:rPr lang="en-US" sz="2800" dirty="0" smtClean="0"/>
              <a:t> from which we cannot remove any attributes and still have the uniqueness constraint in condition 1 hold.</a:t>
            </a:r>
          </a:p>
          <a:p>
            <a:r>
              <a:rPr lang="en-US" sz="2800" dirty="0" smtClean="0"/>
              <a:t>This property is not required by a </a:t>
            </a:r>
            <a:r>
              <a:rPr lang="en-US" sz="2800" dirty="0" err="1" smtClean="0"/>
              <a:t>superkey</a:t>
            </a:r>
            <a:r>
              <a:rPr lang="en-US" sz="2800" dirty="0" smtClean="0"/>
              <a:t>.</a:t>
            </a:r>
            <a:endParaRPr lang="en-US" sz="2800" i="1" dirty="0" smtClean="0"/>
          </a:p>
          <a:p>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sz="4800" b="1" dirty="0" smtClean="0"/>
              <a:t>                MODULE-4</a:t>
            </a:r>
            <a:endParaRPr lang="en-US" sz="4800" b="1"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b="1" dirty="0" smtClean="0"/>
              <a:t>1.Introduction to Transaction Processing:-</a:t>
            </a:r>
          </a:p>
          <a:p>
            <a:pPr>
              <a:buNone/>
            </a:pPr>
            <a:r>
              <a:rPr lang="en-US" b="1" u="sng" dirty="0" smtClean="0"/>
              <a:t>   1.1 Single-User versus Multiuser Systems</a:t>
            </a:r>
          </a:p>
          <a:p>
            <a:r>
              <a:rPr lang="en-US" dirty="0" smtClean="0"/>
              <a:t>A DBMS is </a:t>
            </a:r>
            <a:r>
              <a:rPr lang="en-US" b="1" dirty="0" smtClean="0"/>
              <a:t>single-user </a:t>
            </a:r>
            <a:r>
              <a:rPr lang="en-US" dirty="0" smtClean="0"/>
              <a:t>if at most one user at</a:t>
            </a:r>
          </a:p>
          <a:p>
            <a:pPr>
              <a:buNone/>
            </a:pPr>
            <a:r>
              <a:rPr lang="en-US" dirty="0" smtClean="0"/>
              <a:t>    a time can use the system, and it is multiuser if many users can use the system—and hence access the database— concurrently. </a:t>
            </a:r>
          </a:p>
          <a:p>
            <a:r>
              <a:rPr lang="en-US" dirty="0" smtClean="0"/>
              <a:t>  Single-user DBMSs are mostly restricted to personal computer systems; most other DBMSs are multiuser.</a:t>
            </a:r>
          </a:p>
          <a:p>
            <a:r>
              <a:rPr lang="en-US" dirty="0" smtClean="0"/>
              <a:t>    For example, an airline reservations system is used by hundreds of travel agents and reservation clerks concurrently.</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Multiple users can access databases  simultaneously</a:t>
            </a:r>
          </a:p>
          <a:p>
            <a:pPr>
              <a:buNone/>
            </a:pPr>
            <a:r>
              <a:rPr lang="en-US" dirty="0" smtClean="0"/>
              <a:t>      because of the concept of </a:t>
            </a:r>
            <a:r>
              <a:rPr lang="en-US" b="1" dirty="0" smtClean="0"/>
              <a:t>multiprogramming, </a:t>
            </a:r>
            <a:r>
              <a:rPr lang="en-US" dirty="0" smtClean="0"/>
              <a:t>which allows the operating system of the computer to execute multiple programs—or processes—at the same time</a:t>
            </a:r>
          </a:p>
          <a:p>
            <a:pPr>
              <a:buNone/>
            </a:pPr>
            <a:r>
              <a:rPr lang="en-US" dirty="0" smtClean="0"/>
              <a:t>     A single central processing unit (CPU) can only execute at most one process at a time.</a:t>
            </a:r>
          </a:p>
          <a:p>
            <a:r>
              <a:rPr lang="en-US" dirty="0" smtClean="0"/>
              <a:t>However, </a:t>
            </a:r>
            <a:r>
              <a:rPr lang="en-US" b="1" dirty="0" smtClean="0"/>
              <a:t>multiprogramming </a:t>
            </a:r>
            <a:r>
              <a:rPr lang="en-US" dirty="0" smtClean="0"/>
              <a:t>operating systems execute some commands from one process, then suspend that process and execute some commands from the </a:t>
            </a:r>
            <a:r>
              <a:rPr lang="en-US" dirty="0" err="1" smtClean="0"/>
              <a:t>nextprocess</a:t>
            </a:r>
            <a:r>
              <a:rPr lang="en-US" dirty="0" smtClean="0"/>
              <a:t>, and so on.</a:t>
            </a:r>
          </a:p>
          <a:p>
            <a:r>
              <a:rPr lang="en-US" dirty="0" smtClean="0"/>
              <a:t> A process is resumed at the point where it was suspended whenever it gets its turn to use the CPU again. Hence, concurrent execution of processes</a:t>
            </a:r>
          </a:p>
          <a:p>
            <a:pPr>
              <a:buNone/>
            </a:pPr>
            <a:r>
              <a:rPr lang="en-US" dirty="0" smtClean="0"/>
              <a:t>     is actually </a:t>
            </a:r>
            <a:r>
              <a:rPr lang="en-US" b="1" dirty="0" smtClean="0"/>
              <a:t>interleaved</a:t>
            </a:r>
            <a:endParaRPr lang="en-US" dirty="0" smtClean="0"/>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the computer system has multiple hardware processors (CPUs), </a:t>
            </a:r>
            <a:r>
              <a:rPr lang="en-US" b="1" dirty="0" smtClean="0"/>
              <a:t>parallel processing</a:t>
            </a:r>
          </a:p>
          <a:p>
            <a:r>
              <a:rPr lang="en-US" dirty="0" smtClean="0"/>
              <a:t>of multiple processes is possible, as illustrated by processes C and D in Figure21.1.Most of the theory concerning concurrency control in databases is developed in terms of </a:t>
            </a:r>
            <a:r>
              <a:rPr lang="en-US" b="1" dirty="0" smtClean="0"/>
              <a:t>interleaved concurrency</a:t>
            </a:r>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0578" name="Picture 2"/>
          <p:cNvPicPr>
            <a:picLocks noGrp="1" noChangeAspect="1" noChangeArrowheads="1"/>
          </p:cNvPicPr>
          <p:nvPr>
            <p:ph idx="1"/>
          </p:nvPr>
        </p:nvPicPr>
        <p:blipFill>
          <a:blip r:embed="rId2"/>
          <a:srcRect/>
          <a:stretch>
            <a:fillRect/>
          </a:stretch>
        </p:blipFill>
        <p:spPr bwMode="auto">
          <a:xfrm>
            <a:off x="457200" y="1524000"/>
            <a:ext cx="8229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b="1" dirty="0" smtClean="0"/>
              <a:t> Transactions, Read and Write Operations, and DBMS Buffers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b="1" dirty="0" smtClean="0"/>
              <a:t>transaction</a:t>
            </a:r>
            <a:r>
              <a:rPr lang="en-US" dirty="0" smtClean="0"/>
              <a:t> is an executing program that forms a logical unit of database processing.</a:t>
            </a:r>
          </a:p>
          <a:p>
            <a:r>
              <a:rPr lang="en-US" dirty="0" smtClean="0"/>
              <a:t>A transaction includes one or more database access operations—these can include insertion, deletion, modification, or retrieval operations</a:t>
            </a:r>
          </a:p>
          <a:p>
            <a:r>
              <a:rPr lang="en-US" dirty="0" smtClean="0"/>
              <a:t>One way of specifying the transaction boundaries is by specifying explicit </a:t>
            </a:r>
            <a:r>
              <a:rPr lang="en-US" b="1" dirty="0" smtClean="0"/>
              <a:t>begin transaction and end transaction</a:t>
            </a:r>
            <a:r>
              <a:rPr lang="en-US" dirty="0" smtClean="0"/>
              <a:t> statements in an application program</a:t>
            </a:r>
          </a:p>
          <a:p>
            <a:r>
              <a:rPr lang="en-US" dirty="0" smtClean="0"/>
              <a:t>In this case, all database access operations between the two are considered as forming one transaction.</a:t>
            </a:r>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If the database operations in a transaction do not update the database but only retrieve data, the transaction is called a </a:t>
            </a:r>
            <a:r>
              <a:rPr lang="en-US" b="1" dirty="0" smtClean="0"/>
              <a:t>read-only transaction; </a:t>
            </a:r>
            <a:r>
              <a:rPr lang="en-US" dirty="0" smtClean="0"/>
              <a:t>otherwise it is known as a </a:t>
            </a:r>
            <a:r>
              <a:rPr lang="en-US" b="1" dirty="0" smtClean="0"/>
              <a:t>read-write transaction.</a:t>
            </a:r>
          </a:p>
          <a:p>
            <a:r>
              <a:rPr lang="en-US" dirty="0" smtClean="0"/>
              <a:t>Using this simplified database model, the basic database access operations that a transaction can include are as follows:</a:t>
            </a:r>
          </a:p>
          <a:p>
            <a:r>
              <a:rPr lang="en-US" dirty="0" smtClean="0"/>
              <a:t>■ </a:t>
            </a:r>
            <a:r>
              <a:rPr lang="en-US" b="1" dirty="0" err="1" smtClean="0"/>
              <a:t>read_item</a:t>
            </a:r>
            <a:r>
              <a:rPr lang="en-US" b="1" dirty="0" smtClean="0"/>
              <a:t>(</a:t>
            </a:r>
            <a:r>
              <a:rPr lang="en-US" b="1" i="1" dirty="0" smtClean="0"/>
              <a:t>X). Reads a database item named X into a program variable. To </a:t>
            </a:r>
            <a:r>
              <a:rPr lang="en-US" dirty="0" smtClean="0"/>
              <a:t>simplify our notation, we assume that </a:t>
            </a:r>
            <a:r>
              <a:rPr lang="en-US" i="1" dirty="0" smtClean="0"/>
              <a:t>the program variable is also named X.</a:t>
            </a:r>
          </a:p>
          <a:p>
            <a:r>
              <a:rPr lang="en-US" dirty="0" smtClean="0"/>
              <a:t>■ </a:t>
            </a:r>
            <a:r>
              <a:rPr lang="en-US" b="1" dirty="0" err="1" smtClean="0"/>
              <a:t>write_item</a:t>
            </a:r>
            <a:r>
              <a:rPr lang="en-US" b="1" dirty="0" smtClean="0"/>
              <a:t>(</a:t>
            </a:r>
            <a:r>
              <a:rPr lang="en-US" b="1" i="1" dirty="0" smtClean="0"/>
              <a:t>X). Writes the value of program variable X into the database </a:t>
            </a:r>
            <a:r>
              <a:rPr lang="en-US" dirty="0" smtClean="0"/>
              <a:t>item named </a:t>
            </a:r>
            <a:r>
              <a:rPr lang="en-US" i="1" dirty="0" smtClean="0"/>
              <a:t>X.</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smtClean="0"/>
              <a:t>The DBMS will maintain in the </a:t>
            </a:r>
            <a:r>
              <a:rPr lang="en-US" b="1" dirty="0" smtClean="0"/>
              <a:t>database cache </a:t>
            </a:r>
            <a:r>
              <a:rPr lang="en-US" dirty="0" smtClean="0"/>
              <a:t>a number of data buffers in main memory. Each buffer typically holds the contents of one database disk block, which contains some of the database items being processed</a:t>
            </a:r>
          </a:p>
          <a:p>
            <a:r>
              <a:rPr lang="en-US" dirty="0" smtClean="0"/>
              <a:t>The </a:t>
            </a:r>
            <a:r>
              <a:rPr lang="en-US" b="1" dirty="0" smtClean="0"/>
              <a:t>read-set </a:t>
            </a:r>
            <a:r>
              <a:rPr lang="en-US" dirty="0" smtClean="0"/>
              <a:t>of a transaction is the set of all items that the transaction reads, and the </a:t>
            </a:r>
            <a:r>
              <a:rPr lang="en-US" b="1" dirty="0" smtClean="0"/>
              <a:t>write-set is </a:t>
            </a:r>
            <a:r>
              <a:rPr lang="en-US" dirty="0" smtClean="0"/>
              <a:t>the set of all items that the transaction writes. For example, the read-set of </a:t>
            </a:r>
            <a:r>
              <a:rPr lang="en-US" i="1" dirty="0" smtClean="0"/>
              <a:t>T1 in </a:t>
            </a:r>
            <a:r>
              <a:rPr lang="en-US" dirty="0" smtClean="0"/>
              <a:t>Figure 21.2 is {</a:t>
            </a:r>
            <a:r>
              <a:rPr lang="en-US" i="1" dirty="0" smtClean="0"/>
              <a:t>X, Y} and its write-set is also {X, Y}.</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Concurrency Control Is Needed</a:t>
            </a:r>
            <a:endParaRPr lang="en-US" dirty="0"/>
          </a:p>
        </p:txBody>
      </p:sp>
      <p:sp>
        <p:nvSpPr>
          <p:cNvPr id="3" name="Content Placeholder 2"/>
          <p:cNvSpPr>
            <a:spLocks noGrp="1"/>
          </p:cNvSpPr>
          <p:nvPr>
            <p:ph idx="1"/>
          </p:nvPr>
        </p:nvSpPr>
        <p:spPr>
          <a:xfrm>
            <a:off x="457200" y="1600201"/>
            <a:ext cx="8229600" cy="1142999"/>
          </a:xfrm>
        </p:spPr>
        <p:txBody>
          <a:bodyPr>
            <a:normAutofit lnSpcReduction="10000"/>
          </a:bodyPr>
          <a:lstStyle/>
          <a:p>
            <a:r>
              <a:rPr lang="en-US" dirty="0" smtClean="0"/>
              <a:t>Consider the ex: of airline reservation system </a:t>
            </a:r>
          </a:p>
          <a:p>
            <a:r>
              <a:rPr lang="en-US" dirty="0" smtClean="0"/>
              <a:t>With following transaction</a:t>
            </a:r>
          </a:p>
          <a:p>
            <a:endParaRPr lang="en-US" dirty="0" smtClean="0"/>
          </a:p>
          <a:p>
            <a:endParaRPr lang="en-US" dirty="0"/>
          </a:p>
        </p:txBody>
      </p:sp>
      <p:pic>
        <p:nvPicPr>
          <p:cNvPr id="5" name="Picture 2"/>
          <p:cNvPicPr>
            <a:picLocks noChangeAspect="1" noChangeArrowheads="1"/>
          </p:cNvPicPr>
          <p:nvPr/>
        </p:nvPicPr>
        <p:blipFill>
          <a:blip r:embed="rId3"/>
          <a:srcRect/>
          <a:stretch>
            <a:fillRect/>
          </a:stretch>
        </p:blipFill>
        <p:spPr bwMode="auto">
          <a:xfrm>
            <a:off x="1095375" y="3139281"/>
            <a:ext cx="6953250" cy="21947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normAutofit fontScale="85000" lnSpcReduction="20000"/>
          </a:bodyPr>
          <a:lstStyle/>
          <a:p>
            <a:r>
              <a:rPr lang="en-US" b="1" u="sng" dirty="0" smtClean="0"/>
              <a:t>The Lost Update Problem:</a:t>
            </a:r>
            <a:r>
              <a:rPr lang="en-US" b="1" dirty="0" smtClean="0"/>
              <a:t>. </a:t>
            </a:r>
            <a:r>
              <a:rPr lang="en-US" dirty="0" smtClean="0"/>
              <a:t>This problem occurs when two transactions that access the same database items have their operations interleaved in a way that makes the value of some database items incorrect.</a:t>
            </a:r>
          </a:p>
          <a:p>
            <a:r>
              <a:rPr lang="en-US" dirty="0" smtClean="0"/>
              <a:t>Figure 21.3(a); then the final value of item </a:t>
            </a:r>
            <a:r>
              <a:rPr lang="en-US" i="1" dirty="0" smtClean="0"/>
              <a:t>X is incorrect</a:t>
            </a:r>
          </a:p>
          <a:p>
            <a:pPr>
              <a:buNone/>
            </a:pPr>
            <a:r>
              <a:rPr lang="en-US" dirty="0" smtClean="0"/>
              <a:t>    because </a:t>
            </a:r>
            <a:r>
              <a:rPr lang="en-US" i="1" dirty="0" smtClean="0"/>
              <a:t>T2 reads the value of X before T1 changes it in the database, and hence the </a:t>
            </a:r>
            <a:r>
              <a:rPr lang="en-US" dirty="0" smtClean="0"/>
              <a:t>updated value resulting from </a:t>
            </a:r>
            <a:r>
              <a:rPr lang="en-US" i="1" dirty="0" smtClean="0"/>
              <a:t>T1 is lost.</a:t>
            </a:r>
          </a:p>
          <a:p>
            <a:pPr>
              <a:buNone/>
            </a:pPr>
            <a:r>
              <a:rPr lang="en-US" i="1" dirty="0" smtClean="0"/>
              <a:t>     For example, if X = 80 at the start (originally  </a:t>
            </a:r>
            <a:r>
              <a:rPr lang="en-US" dirty="0" smtClean="0"/>
              <a:t>there were 80 reservations on the flight),</a:t>
            </a:r>
            <a:r>
              <a:rPr lang="en-US" i="1" dirty="0" smtClean="0"/>
              <a:t>N = 5 (T1 transfers 5 seat reservations from </a:t>
            </a:r>
            <a:r>
              <a:rPr lang="en-US" dirty="0" smtClean="0"/>
              <a:t>the flight corresponding to </a:t>
            </a:r>
            <a:r>
              <a:rPr lang="en-US" i="1" dirty="0" smtClean="0"/>
              <a:t>X to the flight corresponding to Y), and M = 4 (T2  </a:t>
            </a:r>
            <a:r>
              <a:rPr lang="en-US" dirty="0" smtClean="0"/>
              <a:t>reserves 4 seats on </a:t>
            </a:r>
            <a:r>
              <a:rPr lang="en-US" i="1" dirty="0" smtClean="0"/>
              <a:t>X), the final result should be X = 79.</a:t>
            </a:r>
          </a:p>
          <a:p>
            <a:pPr>
              <a:buNone/>
            </a:pPr>
            <a:r>
              <a:rPr lang="en-US" i="1" dirty="0" smtClean="0"/>
              <a:t>     However, in the interleaving </a:t>
            </a:r>
            <a:r>
              <a:rPr lang="en-US" dirty="0" smtClean="0"/>
              <a:t>of operations shown in Figure 21.3(a), it is </a:t>
            </a:r>
            <a:r>
              <a:rPr lang="en-US" i="1" dirty="0" smtClean="0"/>
              <a:t>X = 84 because the update in T1 that</a:t>
            </a:r>
          </a:p>
          <a:p>
            <a:r>
              <a:rPr lang="en-US" dirty="0" smtClean="0"/>
              <a:t>removed the five seats from </a:t>
            </a:r>
            <a:r>
              <a:rPr lang="en-US" i="1" dirty="0" smtClean="0"/>
              <a:t>X was lost.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 concepts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r>
              <a:rPr lang="en-US" dirty="0" smtClean="0"/>
              <a:t>The relational model represents the database as a collection of </a:t>
            </a:r>
            <a:r>
              <a:rPr lang="en-US" i="1" dirty="0" smtClean="0"/>
              <a:t>relations. </a:t>
            </a:r>
          </a:p>
          <a:p>
            <a:r>
              <a:rPr lang="en-US" dirty="0" smtClean="0"/>
              <a:t>Each relation resembles a table of values or, to some extent, a </a:t>
            </a:r>
            <a:r>
              <a:rPr lang="en-US" i="1" dirty="0" smtClean="0"/>
              <a:t>flat file of records. It is </a:t>
            </a:r>
            <a:r>
              <a:rPr lang="en-US" dirty="0" smtClean="0"/>
              <a:t>called a </a:t>
            </a:r>
            <a:r>
              <a:rPr lang="en-US" b="1" dirty="0" smtClean="0"/>
              <a:t>flat file </a:t>
            </a:r>
            <a:r>
              <a:rPr lang="en-US" dirty="0" smtClean="0"/>
              <a:t>because each record has a simple linear or </a:t>
            </a:r>
            <a:r>
              <a:rPr lang="en-US" i="1" dirty="0" smtClean="0"/>
              <a:t>flat structure. </a:t>
            </a:r>
          </a:p>
          <a:p>
            <a:r>
              <a:rPr lang="en-US" dirty="0" smtClean="0"/>
              <a:t>When a relation is thought of as a </a:t>
            </a:r>
            <a:r>
              <a:rPr lang="en-US" b="1" dirty="0" smtClean="0"/>
              <a:t>table of values, </a:t>
            </a:r>
            <a:r>
              <a:rPr lang="en-US" dirty="0" smtClean="0"/>
              <a:t>each row in the table represents a collection of related data values.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Grp="1" noChangeAspect="1" noChangeArrowheads="1"/>
          </p:cNvPicPr>
          <p:nvPr>
            <p:ph idx="1"/>
          </p:nvPr>
        </p:nvPicPr>
        <p:blipFill>
          <a:blip r:embed="rId2"/>
          <a:srcRect/>
          <a:stretch>
            <a:fillRect/>
          </a:stretch>
        </p:blipFill>
        <p:spPr bwMode="auto">
          <a:xfrm>
            <a:off x="990600" y="838200"/>
            <a:ext cx="687705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dirty="0" smtClean="0"/>
              <a:t>The Temporary Update (or Dirty Read) Problem.</a:t>
            </a:r>
          </a:p>
          <a:p>
            <a:r>
              <a:rPr lang="en-US" b="1" dirty="0" smtClean="0"/>
              <a:t> This problem occurs when </a:t>
            </a:r>
            <a:r>
              <a:rPr lang="en-US" dirty="0" smtClean="0"/>
              <a:t>one transaction updates a database item and then the transaction fails for some reason</a:t>
            </a:r>
          </a:p>
          <a:p>
            <a:r>
              <a:rPr lang="en-US" dirty="0" smtClean="0"/>
              <a:t>     .Meanwhile, the updated item is accessed (read) by another  transaction before it is changed back to its original value. </a:t>
            </a:r>
          </a:p>
          <a:p>
            <a:r>
              <a:rPr lang="en-US" dirty="0" smtClean="0"/>
              <a:t>     Figure 21.3(b) shows an example where </a:t>
            </a:r>
            <a:r>
              <a:rPr lang="en-US" i="1" dirty="0" smtClean="0"/>
              <a:t>T1 updates item X and then fails before completion, so the system  </a:t>
            </a:r>
            <a:r>
              <a:rPr lang="en-US" dirty="0" smtClean="0"/>
              <a:t>must change </a:t>
            </a:r>
            <a:r>
              <a:rPr lang="en-US" i="1" dirty="0" smtClean="0"/>
              <a:t>X back to its original value. </a:t>
            </a:r>
          </a:p>
          <a:p>
            <a:r>
              <a:rPr lang="en-US" i="1" dirty="0" smtClean="0"/>
              <a:t>Before it can do so, however, transaction T2 </a:t>
            </a:r>
            <a:r>
              <a:rPr lang="en-US" dirty="0" smtClean="0"/>
              <a:t>reads the </a:t>
            </a:r>
            <a:r>
              <a:rPr lang="en-US" i="1" dirty="0" smtClean="0"/>
              <a:t>temporary value of X, which will not be recorded permanently in the database</a:t>
            </a:r>
          </a:p>
          <a:p>
            <a:pPr>
              <a:buNone/>
            </a:pPr>
            <a:r>
              <a:rPr lang="en-US" dirty="0" smtClean="0"/>
              <a:t>     because of the failure of </a:t>
            </a:r>
            <a:r>
              <a:rPr lang="en-US" i="1" dirty="0" smtClean="0"/>
              <a:t>T1.</a:t>
            </a:r>
          </a:p>
          <a:p>
            <a:r>
              <a:rPr lang="en-US" i="1" dirty="0" smtClean="0"/>
              <a:t> The value of item X that is read by T2 is called dirty data because it has been created by a transaction that has not completed and committed  </a:t>
            </a:r>
            <a:r>
              <a:rPr lang="en-US" dirty="0" smtClean="0"/>
              <a:t>yet; hence, this problem is also known as the </a:t>
            </a:r>
            <a:r>
              <a:rPr lang="en-US" i="1" dirty="0" smtClean="0"/>
              <a:t>dirty read problem.</a:t>
            </a:r>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b="1" dirty="0" smtClean="0"/>
              <a:t>The Incorrect Summary Problem.</a:t>
            </a:r>
            <a:r>
              <a:rPr lang="en-US" dirty="0" smtClean="0"/>
              <a:t> If one transaction is calculating an aggregate summary function on a number of database items while other transactions are updating some of these items, the aggregate function may calculate some values before they are updated and others after they are updated. </a:t>
            </a:r>
          </a:p>
          <a:p>
            <a:r>
              <a:rPr lang="en-US" dirty="0" smtClean="0"/>
              <a:t>For example, suppose that a transaction T3 is calculating the total number of reservations on all the </a:t>
            </a:r>
            <a:r>
              <a:rPr lang="en-US" dirty="0" err="1" smtClean="0"/>
              <a:t>flights;meanwhile</a:t>
            </a:r>
            <a:r>
              <a:rPr lang="en-US" dirty="0" smtClean="0"/>
              <a:t>, transaction T1 is executing. </a:t>
            </a:r>
          </a:p>
          <a:p>
            <a:r>
              <a:rPr lang="en-US" dirty="0" smtClean="0"/>
              <a:t>If the interleaving of operations shown in Figure 21.3(c) occurs, the result of T3 will be off by an amount N because T3 reads the value of X after N seats have been subtracted from it but reads the value of Y</a:t>
            </a:r>
          </a:p>
          <a:p>
            <a:r>
              <a:rPr lang="en-US" dirty="0" smtClean="0"/>
              <a:t>before those N seats have been added to it.</a:t>
            </a:r>
          </a:p>
          <a:p>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b="1" dirty="0" smtClean="0"/>
              <a:t>The Unrepeatable Read Problem. Another problem that may occur is called </a:t>
            </a:r>
            <a:r>
              <a:rPr lang="en-US" i="1" dirty="0" smtClean="0"/>
              <a:t>unrepeatable read, where a transaction T reads the same item twice and the item is</a:t>
            </a:r>
          </a:p>
          <a:p>
            <a:pPr>
              <a:buNone/>
            </a:pPr>
            <a:r>
              <a:rPr lang="en-US" dirty="0" smtClean="0"/>
              <a:t>     changed by another transaction </a:t>
            </a:r>
            <a:r>
              <a:rPr lang="en-US" i="1" dirty="0" smtClean="0"/>
              <a:t>T between the two reads.</a:t>
            </a:r>
          </a:p>
          <a:p>
            <a:r>
              <a:rPr lang="en-US" i="1" dirty="0" smtClean="0"/>
              <a:t> Hence, T receives different values for its two reads of the same item. This may occur, for example, if </a:t>
            </a:r>
            <a:r>
              <a:rPr lang="en-US" dirty="0" smtClean="0"/>
              <a:t>during an airline reservation transaction, a customer inquires about seat availability on several flights.</a:t>
            </a:r>
          </a:p>
          <a:p>
            <a:r>
              <a:rPr lang="en-US" dirty="0" smtClean="0"/>
              <a:t>When the customer decides on a particular flight, the transaction then reads the number of seats on that flight a second time before completing the reservation, and it may end up reading a different value for the item.</a:t>
            </a:r>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3650" name="Picture 2"/>
          <p:cNvPicPr>
            <a:picLocks noGrp="1" noChangeAspect="1" noChangeArrowheads="1"/>
          </p:cNvPicPr>
          <p:nvPr>
            <p:ph idx="1"/>
          </p:nvPr>
        </p:nvPicPr>
        <p:blipFill>
          <a:blip r:embed="rId2"/>
          <a:srcRect/>
          <a:stretch>
            <a:fillRect/>
          </a:stretch>
        </p:blipFill>
        <p:spPr bwMode="auto">
          <a:xfrm>
            <a:off x="838200" y="533400"/>
            <a:ext cx="74676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Recovery Is Needed</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Whenever a transaction is submitted to a DBMS for execution, the system is responsible</a:t>
            </a:r>
          </a:p>
          <a:p>
            <a:pPr>
              <a:buNone/>
            </a:pPr>
            <a:r>
              <a:rPr lang="en-US" dirty="0" smtClean="0"/>
              <a:t>    for making sure that either all the operations in the transaction are completed successfully and their effect is recorded permanently in the </a:t>
            </a:r>
            <a:r>
              <a:rPr lang="en-US" dirty="0" err="1" smtClean="0"/>
              <a:t>database,-</a:t>
            </a:r>
            <a:r>
              <a:rPr lang="en-US" b="1" dirty="0" err="1" smtClean="0"/>
              <a:t>commited</a:t>
            </a:r>
            <a:endParaRPr lang="en-US" b="1" dirty="0" smtClean="0"/>
          </a:p>
          <a:p>
            <a:r>
              <a:rPr lang="en-US" dirty="0" smtClean="0"/>
              <a:t>The transaction does not have any effect on the database or any other transactions-</a:t>
            </a:r>
            <a:r>
              <a:rPr lang="en-US" b="1" dirty="0" smtClean="0"/>
              <a:t>aborted</a:t>
            </a:r>
          </a:p>
          <a:p>
            <a:r>
              <a:rPr lang="en-US" dirty="0" smtClean="0"/>
              <a:t>If a transaction </a:t>
            </a:r>
            <a:r>
              <a:rPr lang="en-US" b="1" dirty="0" smtClean="0"/>
              <a:t>fails </a:t>
            </a:r>
            <a:r>
              <a:rPr lang="en-US" dirty="0" smtClean="0"/>
              <a:t>after executing some of its operations but before executing all of them, the operations already executed must be undone and have no lasting effect.</a:t>
            </a:r>
          </a:p>
          <a:p>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Types of Failures</a:t>
            </a:r>
            <a:endParaRPr lang="en-US" dirty="0"/>
          </a:p>
        </p:txBody>
      </p:sp>
      <p:sp>
        <p:nvSpPr>
          <p:cNvPr id="3" name="Content Placeholder 2"/>
          <p:cNvSpPr>
            <a:spLocks noGrp="1"/>
          </p:cNvSpPr>
          <p:nvPr>
            <p:ph idx="1"/>
          </p:nvPr>
        </p:nvSpPr>
        <p:spPr>
          <a:xfrm>
            <a:off x="457200" y="1143000"/>
            <a:ext cx="8229600" cy="5181600"/>
          </a:xfrm>
        </p:spPr>
        <p:txBody>
          <a:bodyPr>
            <a:noAutofit/>
          </a:bodyPr>
          <a:lstStyle/>
          <a:p>
            <a:r>
              <a:rPr lang="en-US" sz="2000" b="1" dirty="0" smtClean="0"/>
              <a:t>1. A computer failure (system crash).</a:t>
            </a:r>
            <a:r>
              <a:rPr lang="en-US" sz="2000" dirty="0" smtClean="0"/>
              <a:t> A hardware, software, or network error occurs in the computer system during transaction execution. Hardware crashes are usually media failures—for example, main memory failure.</a:t>
            </a:r>
          </a:p>
          <a:p>
            <a:pPr>
              <a:buNone/>
            </a:pPr>
            <a:r>
              <a:rPr lang="en-US" sz="2000" b="1" dirty="0" smtClean="0"/>
              <a:t>2. A transaction or system error. </a:t>
            </a:r>
            <a:r>
              <a:rPr lang="en-US" sz="2000" dirty="0" smtClean="0"/>
              <a:t>Some operation in the transaction may cause it to fail, such as integer overflow or division by zero. Transaction failure may  also occur because of erroneous parameter values or because of a logical programming error. Additionally, the user may interrupt the transaction during its execution.</a:t>
            </a:r>
          </a:p>
          <a:p>
            <a:r>
              <a:rPr lang="en-US" sz="2000" b="1" dirty="0" smtClean="0"/>
              <a:t>3. Local errors or exception conditions detected by the transaction. </a:t>
            </a:r>
            <a:r>
              <a:rPr lang="en-US" sz="2000" dirty="0" smtClean="0"/>
              <a:t>During transaction execution, certain conditions may occur that necessitate cancellation found. An exception condition, such as insufficient account balance in  banking database, may cause a transaction, such as a fund withdrawal, to be canceled. This exception could be programmed in the transaction itself, and in such a case would  not be considered as a transaction failure.</a:t>
            </a:r>
            <a:endParaRPr lang="en-US" sz="2000"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b="1" dirty="0" smtClean="0"/>
              <a:t>4. Concurrency control enforcement. </a:t>
            </a:r>
            <a:r>
              <a:rPr lang="en-US" dirty="0" smtClean="0"/>
              <a:t>The concurrency control method may decide to abort a transaction because it violates </a:t>
            </a:r>
            <a:r>
              <a:rPr lang="en-US" dirty="0" err="1" smtClean="0"/>
              <a:t>serializability</a:t>
            </a:r>
            <a:r>
              <a:rPr lang="en-US" dirty="0" smtClean="0"/>
              <a:t>, or it may abort one or more transactions to resolve a state of deadlock among several transactions .Transactions aborted because of </a:t>
            </a:r>
            <a:r>
              <a:rPr lang="en-US" dirty="0" err="1" smtClean="0"/>
              <a:t>serializability</a:t>
            </a:r>
            <a:r>
              <a:rPr lang="en-US" dirty="0" smtClean="0"/>
              <a:t> violations or deadlocks are typically restarted automatically at a later time.</a:t>
            </a:r>
          </a:p>
          <a:p>
            <a:r>
              <a:rPr lang="en-US" dirty="0" smtClean="0"/>
              <a:t>5</a:t>
            </a:r>
            <a:r>
              <a:rPr lang="en-US" b="1" dirty="0" smtClean="0"/>
              <a:t>. Disk failure. </a:t>
            </a:r>
            <a:r>
              <a:rPr lang="en-US" dirty="0" smtClean="0"/>
              <a:t>Some disk blocks may lose their data because of a read or write malfunction or because of a disk read/write head crash. This may happen during a read or a write operation of the transaction.</a:t>
            </a:r>
          </a:p>
          <a:p>
            <a:r>
              <a:rPr lang="en-US" b="1" dirty="0" smtClean="0"/>
              <a:t>6. Physical problems and catastrophes. </a:t>
            </a:r>
            <a:r>
              <a:rPr lang="en-US" dirty="0" smtClean="0"/>
              <a:t>This refers to an endless list of problems that includes power or air-conditioning failure, fire, theft, </a:t>
            </a:r>
            <a:r>
              <a:rPr lang="en-US" dirty="0" err="1" smtClean="0"/>
              <a:t>sabotage,overwriting</a:t>
            </a:r>
            <a:r>
              <a:rPr lang="en-US" dirty="0" smtClean="0"/>
              <a:t> disks or tapes by mistake, and mounting of a wrong tape by the operator.</a:t>
            </a:r>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Transaction and System Concepts</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A transaction is an atomic unit of work that should either be completed in its entirety or not done at all. </a:t>
            </a:r>
          </a:p>
          <a:p>
            <a:r>
              <a:rPr lang="en-US" dirty="0" smtClean="0"/>
              <a:t>For recovery purposes, the system needs to keep track of when each transaction starts, terminates, and commits or aborts</a:t>
            </a:r>
          </a:p>
          <a:p>
            <a:r>
              <a:rPr lang="en-US" dirty="0" smtClean="0"/>
              <a:t>■ BEGIN_TRANSACTION. This marks the beginning of transaction execution.</a:t>
            </a:r>
          </a:p>
          <a:p>
            <a:r>
              <a:rPr lang="en-US" dirty="0" smtClean="0"/>
              <a:t>■ READ or WRITE. These specify read or write operations on the database items that are executed as part of a transaction.</a:t>
            </a:r>
          </a:p>
          <a:p>
            <a:r>
              <a:rPr lang="en-US" dirty="0" smtClean="0"/>
              <a:t>■ END_TRANSACTION. This specifies that READ and WRITE transaction operations have ended and marks the end of transaction execution. However, at this point it may be necessary to check whether the changes introduced by</a:t>
            </a:r>
          </a:p>
          <a:p>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the transaction can be permanently applied to the database (committed) or whether the transaction has to be aborted because it violates </a:t>
            </a:r>
            <a:r>
              <a:rPr lang="en-US" dirty="0" err="1" smtClean="0"/>
              <a:t>serializability</a:t>
            </a:r>
            <a:r>
              <a:rPr lang="en-US" dirty="0" smtClean="0"/>
              <a:t> or for some other reason.</a:t>
            </a:r>
          </a:p>
          <a:p>
            <a:r>
              <a:rPr lang="en-US" dirty="0" smtClean="0"/>
              <a:t>■ COMMIT_TRANSACTION. This signals a successful end of the transaction so that any changes (updates) executed by the transaction can be safely committed to the database and will not be undone.</a:t>
            </a:r>
          </a:p>
          <a:p>
            <a:r>
              <a:rPr lang="en-US" dirty="0" smtClean="0"/>
              <a:t>■ ROLLBACK (or ABORT). This signals that the transaction has ended </a:t>
            </a:r>
            <a:r>
              <a:rPr lang="en-US" dirty="0" err="1" smtClean="0"/>
              <a:t>unsuccessfully,so</a:t>
            </a:r>
            <a:r>
              <a:rPr lang="en-US" dirty="0" smtClean="0"/>
              <a:t> that any changes or effects that the transaction may have applied to the database must be undone.</a:t>
            </a:r>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3297" name="Picture 1"/>
          <p:cNvPicPr>
            <a:picLocks noGrp="1" noChangeAspect="1" noChangeArrowheads="1"/>
          </p:cNvPicPr>
          <p:nvPr>
            <p:ph idx="1"/>
          </p:nvPr>
        </p:nvPicPr>
        <p:blipFill>
          <a:blip r:embed="rId2"/>
          <a:srcRect/>
          <a:stretch>
            <a:fillRect/>
          </a:stretch>
        </p:blipFill>
        <p:spPr bwMode="auto">
          <a:xfrm>
            <a:off x="1171575" y="1524000"/>
            <a:ext cx="68008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smtClean="0"/>
              <a:t>A relation schema may have more than one key. In this case, each of the keys is called a </a:t>
            </a:r>
            <a:r>
              <a:rPr lang="en-US" sz="2800" b="1" dirty="0" smtClean="0"/>
              <a:t>candidate key.</a:t>
            </a:r>
          </a:p>
          <a:p>
            <a:r>
              <a:rPr lang="en-US" sz="2800" dirty="0" smtClean="0">
                <a:solidFill>
                  <a:srgbClr val="FF0000"/>
                </a:solidFill>
              </a:rPr>
              <a:t>Another constraint on attributes specifies whether NULL values are or are not permitted.</a:t>
            </a:r>
          </a:p>
          <a:p>
            <a:r>
              <a:rPr lang="en-US" sz="2800" dirty="0" smtClean="0"/>
              <a:t>For example, if every STUDENT </a:t>
            </a:r>
            <a:r>
              <a:rPr lang="en-US" sz="2800" dirty="0" err="1" smtClean="0"/>
              <a:t>tuple</a:t>
            </a:r>
            <a:r>
              <a:rPr lang="en-US" sz="2800" dirty="0" smtClean="0"/>
              <a:t> must have a </a:t>
            </a:r>
            <a:r>
              <a:rPr lang="en-US" sz="2800" dirty="0" err="1" smtClean="0"/>
              <a:t>valid,non</a:t>
            </a:r>
            <a:r>
              <a:rPr lang="en-US" sz="2800" dirty="0" smtClean="0"/>
              <a:t>-NULL value for  the Name attribute, then Name of STUDENT is constrained to be NOT NULL.</a:t>
            </a:r>
          </a:p>
          <a:p>
            <a:r>
              <a:rPr lang="en-US" sz="2800" b="1" dirty="0" smtClean="0">
                <a:solidFill>
                  <a:srgbClr val="FF0000"/>
                </a:solidFill>
              </a:rPr>
              <a:t>Relational Databases and Relational Database Schemas:</a:t>
            </a:r>
            <a:r>
              <a:rPr lang="en-US" sz="2800" b="1" dirty="0" smtClean="0"/>
              <a:t> </a:t>
            </a:r>
            <a:r>
              <a:rPr lang="en-US" sz="2800" dirty="0" smtClean="0"/>
              <a:t>A relational database schema </a:t>
            </a:r>
            <a:r>
              <a:rPr lang="en-US" sz="2800" i="1" dirty="0" smtClean="0"/>
              <a:t>S is a set of relation schemas S = {R1, R2, ..., </a:t>
            </a:r>
            <a:r>
              <a:rPr lang="en-US" sz="2800" i="1" dirty="0" err="1" smtClean="0"/>
              <a:t>Rm</a:t>
            </a:r>
            <a:r>
              <a:rPr lang="en-US" sz="2800" i="1" dirty="0" smtClean="0"/>
              <a:t>} and </a:t>
            </a:r>
            <a:r>
              <a:rPr lang="en-US" sz="2800" dirty="0" smtClean="0"/>
              <a:t>a set of integrity constraints IC.</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Desirable Properties of Transactions</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Transactions should possess several properties, often called the </a:t>
            </a:r>
            <a:r>
              <a:rPr lang="en-US" b="1" dirty="0" smtClean="0"/>
              <a:t>ACID properties</a:t>
            </a:r>
          </a:p>
          <a:p>
            <a:r>
              <a:rPr lang="en-US" dirty="0" smtClean="0"/>
              <a:t>■ </a:t>
            </a:r>
            <a:r>
              <a:rPr lang="en-US" b="1" dirty="0" smtClean="0"/>
              <a:t>Atomicity. </a:t>
            </a:r>
            <a:r>
              <a:rPr lang="en-US" dirty="0" smtClean="0"/>
              <a:t>A transaction is an atomic unit of processing; it should either be performed in its entirety or not performed at all.</a:t>
            </a:r>
          </a:p>
          <a:p>
            <a:r>
              <a:rPr lang="en-US" dirty="0" smtClean="0"/>
              <a:t>■ </a:t>
            </a:r>
            <a:r>
              <a:rPr lang="en-US" b="1" dirty="0" smtClean="0"/>
              <a:t>Consistency preservation.</a:t>
            </a:r>
            <a:r>
              <a:rPr lang="en-US" dirty="0" smtClean="0"/>
              <a:t> A transaction should be consistency </a:t>
            </a:r>
            <a:r>
              <a:rPr lang="en-US" dirty="0" err="1" smtClean="0"/>
              <a:t>preserving,meaning</a:t>
            </a:r>
            <a:r>
              <a:rPr lang="en-US" dirty="0" smtClean="0"/>
              <a:t> that if it is completely executed from beginning to end without interference from other transactions, it should take the database from one consistent state to another.</a:t>
            </a:r>
          </a:p>
          <a:p>
            <a:r>
              <a:rPr lang="en-US" dirty="0" smtClean="0"/>
              <a:t>■ </a:t>
            </a:r>
            <a:r>
              <a:rPr lang="en-US" b="1" dirty="0" smtClean="0"/>
              <a:t>Isolation.</a:t>
            </a:r>
            <a:r>
              <a:rPr lang="en-US" dirty="0" smtClean="0"/>
              <a:t> A transaction should appear as though it is being executed in isolation from other transactions, even though many transactions are </a:t>
            </a:r>
            <a:r>
              <a:rPr lang="en-US" dirty="0" smtClean="0"/>
              <a:t>executing  concurrently</a:t>
            </a:r>
            <a:r>
              <a:rPr lang="en-US" dirty="0" smtClean="0"/>
              <a:t>. That is, the execution of a transaction should not be interfered with by any other transactions executing concurrently.</a:t>
            </a:r>
          </a:p>
          <a:p>
            <a:r>
              <a:rPr lang="en-US" dirty="0" smtClean="0"/>
              <a:t>■ </a:t>
            </a:r>
            <a:r>
              <a:rPr lang="en-US" b="1" dirty="0" smtClean="0"/>
              <a:t>Durability or permanency. </a:t>
            </a:r>
            <a:r>
              <a:rPr lang="en-US" dirty="0" smtClean="0"/>
              <a:t>The changes applied to the database by a committed transaction must persist in the database. These changes must not be lost because of any failure.</a:t>
            </a:r>
          </a:p>
          <a:p>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Schedules (Histories) of Transactions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smtClean="0"/>
              <a:t>A </a:t>
            </a:r>
            <a:r>
              <a:rPr lang="en-US" b="1" dirty="0" smtClean="0"/>
              <a:t>schedule (or history) </a:t>
            </a:r>
            <a:r>
              <a:rPr lang="en-US" b="1" i="1" dirty="0" smtClean="0"/>
              <a:t>S</a:t>
            </a:r>
            <a:r>
              <a:rPr lang="en-US" dirty="0" smtClean="0"/>
              <a:t> of n transactions T1, T2, ..., </a:t>
            </a:r>
            <a:r>
              <a:rPr lang="en-US" dirty="0" err="1" smtClean="0"/>
              <a:t>Tn</a:t>
            </a:r>
            <a:r>
              <a:rPr lang="en-US" dirty="0" smtClean="0"/>
              <a:t> is an ordering of the operations of the transactions. </a:t>
            </a:r>
          </a:p>
          <a:p>
            <a:r>
              <a:rPr lang="en-US" dirty="0" smtClean="0"/>
              <a:t>Operations from different transactions can be interleaved in the schedule </a:t>
            </a:r>
            <a:r>
              <a:rPr lang="en-US" i="1" dirty="0" smtClean="0"/>
              <a:t>S.</a:t>
            </a:r>
          </a:p>
          <a:p>
            <a:r>
              <a:rPr lang="en-US" dirty="0" smtClean="0"/>
              <a:t>The order of operations in </a:t>
            </a:r>
            <a:r>
              <a:rPr lang="en-US" i="1" dirty="0" smtClean="0"/>
              <a:t>S is considered to be</a:t>
            </a:r>
            <a:r>
              <a:rPr lang="en-US" b="1" i="1" dirty="0" smtClean="0"/>
              <a:t> a total ordering</a:t>
            </a:r>
            <a:r>
              <a:rPr lang="en-US" i="1" dirty="0" smtClean="0"/>
              <a:t>, meaning that for any two operations in the schedule, one must occur before the other.</a:t>
            </a:r>
          </a:p>
          <a:p>
            <a:r>
              <a:rPr lang="en-US" dirty="0" smtClean="0"/>
              <a:t>. A shorthand notation for describing a schedule uses the symbols </a:t>
            </a:r>
            <a:r>
              <a:rPr lang="en-US" i="1" dirty="0" smtClean="0"/>
              <a:t>b, r, w, e, c, and a for the operations </a:t>
            </a:r>
            <a:r>
              <a:rPr lang="en-US" i="1" dirty="0" err="1" smtClean="0"/>
              <a:t>begin_transaction</a:t>
            </a:r>
            <a:r>
              <a:rPr lang="en-US" i="1" dirty="0" smtClean="0"/>
              <a:t>, </a:t>
            </a:r>
            <a:r>
              <a:rPr lang="en-US" i="1" dirty="0" err="1" smtClean="0"/>
              <a:t>read_item</a:t>
            </a:r>
            <a:r>
              <a:rPr lang="en-US" i="1" dirty="0" smtClean="0"/>
              <a:t>, </a:t>
            </a:r>
            <a:r>
              <a:rPr lang="en-US" i="1" dirty="0" err="1" smtClean="0"/>
              <a:t>write_item</a:t>
            </a:r>
            <a:r>
              <a:rPr lang="en-US" i="1" dirty="0" smtClean="0"/>
              <a:t>, </a:t>
            </a:r>
            <a:r>
              <a:rPr lang="en-US" i="1" dirty="0" err="1" smtClean="0"/>
              <a:t>end_transaction,</a:t>
            </a:r>
            <a:r>
              <a:rPr lang="en-US" dirty="0" err="1" smtClean="0"/>
              <a:t>commit</a:t>
            </a:r>
            <a:r>
              <a:rPr lang="en-US" dirty="0" smtClean="0"/>
              <a:t>, and abort, respectively,</a:t>
            </a:r>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For example, the schedule in Figure21.3(a), 21.3(b)which we shall call </a:t>
            </a:r>
            <a:r>
              <a:rPr lang="en-US" i="1" dirty="0" err="1" smtClean="0"/>
              <a:t>Sa,sb</a:t>
            </a:r>
            <a:r>
              <a:rPr lang="en-US" i="1" dirty="0" smtClean="0"/>
              <a:t> can be written as follows in this notation:</a:t>
            </a:r>
          </a:p>
          <a:p>
            <a:r>
              <a:rPr lang="en-US" i="1" dirty="0" smtClean="0"/>
              <a:t>Sa: r1(X); r2(X); w1(X); r1(Y); w2(X); w1(Y);</a:t>
            </a:r>
          </a:p>
          <a:p>
            <a:r>
              <a:rPr lang="pt-BR" i="1" dirty="0" smtClean="0"/>
              <a:t>Sb: r1(X); w1(X); r2(X); w2(X); r1(Y); a1;</a:t>
            </a:r>
          </a:p>
          <a:p>
            <a:r>
              <a:rPr lang="en-US" dirty="0" smtClean="0"/>
              <a:t>Two operations in a schedule are said to </a:t>
            </a:r>
            <a:r>
              <a:rPr lang="en-US" b="1" dirty="0" smtClean="0"/>
              <a:t>conflict </a:t>
            </a:r>
            <a:r>
              <a:rPr lang="en-US" dirty="0" smtClean="0"/>
              <a:t>if they satisfy all three of the following conditions:</a:t>
            </a:r>
          </a:p>
          <a:p>
            <a:r>
              <a:rPr lang="en-US" dirty="0" smtClean="0"/>
              <a:t> (1) they belong to </a:t>
            </a:r>
            <a:r>
              <a:rPr lang="en-US" i="1" dirty="0" smtClean="0"/>
              <a:t>different transactions;</a:t>
            </a:r>
          </a:p>
          <a:p>
            <a:r>
              <a:rPr lang="en-US" i="1" dirty="0" smtClean="0"/>
              <a:t> (2) they access the same item X; and</a:t>
            </a:r>
          </a:p>
          <a:p>
            <a:r>
              <a:rPr lang="en-US" i="1" dirty="0" smtClean="0"/>
              <a:t> (3) at least one of the operations is a </a:t>
            </a:r>
            <a:r>
              <a:rPr lang="en-US" i="1" dirty="0" err="1" smtClean="0"/>
              <a:t>write_item</a:t>
            </a:r>
            <a:r>
              <a:rPr lang="en-US" i="1" dirty="0" smtClean="0"/>
              <a:t>(X).</a:t>
            </a:r>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i="1" dirty="0" smtClean="0"/>
              <a:t>r1(X);w2(X) to w2(X); r1(X),-</a:t>
            </a:r>
            <a:r>
              <a:rPr lang="en-US" b="1" dirty="0" smtClean="0"/>
              <a:t>read-write conflict</a:t>
            </a:r>
          </a:p>
          <a:p>
            <a:r>
              <a:rPr lang="en-US" i="1" dirty="0" smtClean="0"/>
              <a:t>w1(X); w2(X) to w2(X);w1(X).-</a:t>
            </a:r>
            <a:r>
              <a:rPr lang="en-US" b="1" dirty="0" smtClean="0"/>
              <a:t>write-write conflict</a:t>
            </a:r>
          </a:p>
          <a:p>
            <a:r>
              <a:rPr lang="en-US" dirty="0" smtClean="0"/>
              <a:t>A schedule </a:t>
            </a:r>
            <a:r>
              <a:rPr lang="en-US" i="1" dirty="0" smtClean="0"/>
              <a:t>S of n transactions T1, T2, ..., </a:t>
            </a:r>
            <a:r>
              <a:rPr lang="en-US" i="1" dirty="0" err="1" smtClean="0"/>
              <a:t>Tn</a:t>
            </a:r>
            <a:r>
              <a:rPr lang="en-US" i="1" dirty="0" smtClean="0"/>
              <a:t> is said to be a </a:t>
            </a:r>
            <a:r>
              <a:rPr lang="en-US" b="1" i="1" dirty="0" smtClean="0"/>
              <a:t>complete schedule </a:t>
            </a:r>
            <a:r>
              <a:rPr lang="en-US" i="1" dirty="0" smtClean="0"/>
              <a:t>if the </a:t>
            </a:r>
            <a:r>
              <a:rPr lang="en-US" dirty="0" smtClean="0"/>
              <a:t>following conditions hold:</a:t>
            </a:r>
          </a:p>
          <a:p>
            <a:r>
              <a:rPr lang="en-US" b="1" dirty="0" smtClean="0"/>
              <a:t>1.</a:t>
            </a:r>
            <a:r>
              <a:rPr lang="en-US" dirty="0" smtClean="0"/>
              <a:t> The operations in S are exactly those operations in T1, T2, ..., </a:t>
            </a:r>
            <a:r>
              <a:rPr lang="en-US" dirty="0" err="1" smtClean="0"/>
              <a:t>Tn</a:t>
            </a:r>
            <a:r>
              <a:rPr lang="en-US" dirty="0" smtClean="0"/>
              <a:t>, including a commit or abort operation as the last operation for each transaction in the schedule.</a:t>
            </a:r>
          </a:p>
          <a:p>
            <a:r>
              <a:rPr lang="en-US" dirty="0" smtClean="0"/>
              <a:t>2. For any pair of operations from the same transaction Ti, their relative order of appearance in S is the same as their order of appearance in Ti.</a:t>
            </a:r>
          </a:p>
          <a:p>
            <a:r>
              <a:rPr lang="en-US" dirty="0" smtClean="0"/>
              <a:t>3. For any two conflicting operations, one of the two must occur before the other in the schedule.</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smtClean="0"/>
              <a:t>once a transaction </a:t>
            </a:r>
            <a:r>
              <a:rPr lang="en-US" i="1" dirty="0" smtClean="0"/>
              <a:t>T is committed, it should never be necessary to roll back T. This ensures that the durability property of transactions </a:t>
            </a:r>
            <a:r>
              <a:rPr lang="en-US" dirty="0" smtClean="0"/>
              <a:t>is not violated are called </a:t>
            </a:r>
            <a:r>
              <a:rPr lang="en-US" b="1" i="1" dirty="0" smtClean="0"/>
              <a:t>recoverable schedules; </a:t>
            </a:r>
            <a:r>
              <a:rPr lang="en-US" i="1" dirty="0" smtClean="0"/>
              <a:t>those that do not are called </a:t>
            </a:r>
            <a:r>
              <a:rPr lang="en-US" b="1" dirty="0" err="1" smtClean="0"/>
              <a:t>nonrecoverable</a:t>
            </a:r>
            <a:r>
              <a:rPr lang="en-US" b="1" dirty="0" smtClean="0"/>
              <a:t>.</a:t>
            </a:r>
          </a:p>
          <a:p>
            <a:r>
              <a:rPr lang="en-US" dirty="0" smtClean="0"/>
              <a:t>The definition of </a:t>
            </a:r>
            <a:r>
              <a:rPr lang="en-US" b="1" dirty="0" smtClean="0"/>
              <a:t>recoverable schedule is as follows: A schedule </a:t>
            </a:r>
            <a:r>
              <a:rPr lang="en-US" b="1" i="1" dirty="0" smtClean="0"/>
              <a:t>S is recoverable</a:t>
            </a:r>
            <a:r>
              <a:rPr lang="en-US" dirty="0" smtClean="0"/>
              <a:t> if no transaction T in S commits until all transactions T that have written some item X that T reads have committed. A transaction T reads from transaction T in a schedule S if some item</a:t>
            </a:r>
          </a:p>
          <a:p>
            <a:pPr>
              <a:buNone/>
            </a:pPr>
            <a:r>
              <a:rPr lang="en-US" dirty="0" smtClean="0"/>
              <a:t>     X is first written by T and later read by T. In addition, T should not have been aborted before T reads item X, and there should be no transactions that write X after</a:t>
            </a:r>
          </a:p>
          <a:p>
            <a:pPr>
              <a:buNone/>
            </a:pPr>
            <a:r>
              <a:rPr lang="en-US" dirty="0" smtClean="0"/>
              <a:t>    T writes it and before T reads it</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5745163"/>
          </a:xfrm>
        </p:spPr>
        <p:txBody>
          <a:bodyPr>
            <a:normAutofit/>
          </a:bodyPr>
          <a:lstStyle/>
          <a:p>
            <a:r>
              <a:rPr lang="en-US" sz="2800" i="1" dirty="0" smtClean="0"/>
              <a:t>Sa: r1(X); r2(X); w1(X); r1(Y); w2(X); c2; w1(Y); c1;</a:t>
            </a:r>
          </a:p>
          <a:p>
            <a:r>
              <a:rPr lang="pt-BR" sz="2800" i="1" dirty="0" smtClean="0"/>
              <a:t>Sc: r1(X); w1(X); r2(X); r1(Y); w2(X); c2; a1;</a:t>
            </a:r>
          </a:p>
          <a:p>
            <a:r>
              <a:rPr lang="pl-PL" sz="2800" i="1" dirty="0" smtClean="0"/>
              <a:t>Sd: r1(X); w1(X); r2(X); r1(Y); w2(X); w1(Y); c1; c2;</a:t>
            </a:r>
          </a:p>
          <a:p>
            <a:r>
              <a:rPr lang="pt-BR" sz="2800" i="1" dirty="0" smtClean="0"/>
              <a:t>Se: r1(X); w1(X); r2(X); r1(Y); w2(X); w1(Y); a1; a2;</a:t>
            </a:r>
          </a:p>
          <a:p>
            <a:r>
              <a:rPr lang="en-US" sz="2800" i="1" dirty="0" smtClean="0"/>
              <a:t>Sa is recoverable, Sc is not recoverable</a:t>
            </a:r>
          </a:p>
          <a:p>
            <a:r>
              <a:rPr lang="en-US" sz="2800" b="1" dirty="0" smtClean="0"/>
              <a:t>cascading rollback (or cascading abort) </a:t>
            </a:r>
            <a:r>
              <a:rPr lang="en-US" sz="2800" dirty="0" smtClean="0"/>
              <a:t>to occur in some recoverable schedules, where an </a:t>
            </a:r>
            <a:r>
              <a:rPr lang="en-US" sz="2800" i="1" dirty="0" smtClean="0"/>
              <a:t>uncommitted transaction has to be </a:t>
            </a:r>
            <a:r>
              <a:rPr lang="en-US" sz="2800" dirty="0" smtClean="0"/>
              <a:t>rolled back because it read an item from a transaction that failed. Because cascading rollback can be quite time-consuming—since numerous transactions can be rolled back .</a:t>
            </a:r>
            <a:r>
              <a:rPr lang="en-US" sz="2800" dirty="0" err="1" smtClean="0"/>
              <a:t>ex:se</a:t>
            </a:r>
            <a:endParaRPr lang="en-US" sz="2800"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smtClean="0"/>
              <a:t>A schedule is said to be </a:t>
            </a:r>
            <a:r>
              <a:rPr lang="en-US" b="1" dirty="0" err="1" smtClean="0"/>
              <a:t>cascadeless</a:t>
            </a:r>
            <a:r>
              <a:rPr lang="en-US" b="1" dirty="0" smtClean="0"/>
              <a:t>,</a:t>
            </a:r>
            <a:r>
              <a:rPr lang="en-US" dirty="0" smtClean="0"/>
              <a:t> or to avoid cascading rollback, if every transaction in the schedule reads only items that were written by committed transactions. In this case, all items read will not be discarded, so no cascading rollback will occur.</a:t>
            </a:r>
          </a:p>
          <a:p>
            <a:r>
              <a:rPr lang="en-US" dirty="0" smtClean="0"/>
              <a:t>a </a:t>
            </a:r>
            <a:r>
              <a:rPr lang="en-US" b="1" dirty="0" smtClean="0"/>
              <a:t>strict schedule, in </a:t>
            </a:r>
            <a:r>
              <a:rPr lang="en-US" dirty="0" smtClean="0"/>
              <a:t>which transactions can </a:t>
            </a:r>
            <a:r>
              <a:rPr lang="en-US" i="1" dirty="0" smtClean="0"/>
              <a:t>neither read nor write an item X until the last transaction that</a:t>
            </a:r>
          </a:p>
          <a:p>
            <a:pPr>
              <a:buNone/>
            </a:pPr>
            <a:r>
              <a:rPr lang="en-US" dirty="0" smtClean="0"/>
              <a:t>    wrote </a:t>
            </a:r>
            <a:r>
              <a:rPr lang="en-US" i="1" dirty="0" smtClean="0"/>
              <a:t>X has committed (or aborted).</a:t>
            </a:r>
          </a:p>
          <a:p>
            <a:pPr>
              <a:buNone/>
            </a:pPr>
            <a:r>
              <a:rPr lang="en-US" i="1" dirty="0" smtClean="0"/>
              <a:t>    Strict schedules simplify the recovery process.</a:t>
            </a:r>
          </a:p>
          <a:p>
            <a:r>
              <a:rPr lang="en-US" dirty="0" smtClean="0"/>
              <a:t>In a strict schedule, the process of undoing a </a:t>
            </a:r>
            <a:r>
              <a:rPr lang="en-US" dirty="0" err="1" smtClean="0"/>
              <a:t>write_item</a:t>
            </a:r>
            <a:r>
              <a:rPr lang="en-US" dirty="0" smtClean="0"/>
              <a:t>(</a:t>
            </a:r>
            <a:r>
              <a:rPr lang="en-US" i="1" dirty="0" smtClean="0"/>
              <a:t>X) operation of an aborted </a:t>
            </a:r>
            <a:r>
              <a:rPr lang="en-US" dirty="0" smtClean="0"/>
              <a:t>transaction is simply to restore the before image (</a:t>
            </a:r>
            <a:r>
              <a:rPr lang="en-US" dirty="0" err="1" smtClean="0"/>
              <a:t>old_value</a:t>
            </a:r>
            <a:r>
              <a:rPr lang="en-US" dirty="0" smtClean="0"/>
              <a:t> or BFIM) of data item </a:t>
            </a:r>
            <a:r>
              <a:rPr lang="en-US" i="1" dirty="0" smtClean="0"/>
              <a:t>X</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Serial, </a:t>
            </a:r>
            <a:r>
              <a:rPr lang="en-US" b="1" dirty="0" err="1" smtClean="0"/>
              <a:t>Nonserial</a:t>
            </a:r>
            <a:r>
              <a:rPr lang="en-US" b="1" dirty="0" smtClean="0"/>
              <a:t>, and Conflict-</a:t>
            </a:r>
            <a:r>
              <a:rPr lang="en-US" b="1" dirty="0" err="1" smtClean="0"/>
              <a:t>Serializable</a:t>
            </a:r>
            <a:r>
              <a:rPr lang="en-US" b="1" dirty="0" smtClean="0"/>
              <a:t> Schedules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Schedules A and B in Figure 21.5(a) and (b) are called </a:t>
            </a:r>
            <a:r>
              <a:rPr lang="en-US" i="1" dirty="0" smtClean="0"/>
              <a:t>serial because the operations </a:t>
            </a:r>
            <a:r>
              <a:rPr lang="en-US" dirty="0" smtClean="0"/>
              <a:t>of each transaction are executed consecutively, without any interleaved operations from the other transaction.</a:t>
            </a:r>
          </a:p>
          <a:p>
            <a:r>
              <a:rPr lang="en-US" dirty="0" smtClean="0"/>
              <a:t> In a serial schedule, entire transactions are performed in serial order: </a:t>
            </a:r>
            <a:r>
              <a:rPr lang="en-US" i="1" dirty="0" smtClean="0"/>
              <a:t>T1 and then T2 in Figure 21.5(a), and T2 and then T1 in Figure 21.5(b).</a:t>
            </a:r>
          </a:p>
          <a:p>
            <a:r>
              <a:rPr lang="en-US" dirty="0" smtClean="0"/>
              <a:t>Schedules C and D in Figure 21.5(c) are called </a:t>
            </a:r>
            <a:r>
              <a:rPr lang="en-US" i="1" dirty="0" err="1" smtClean="0"/>
              <a:t>nonserial</a:t>
            </a:r>
            <a:r>
              <a:rPr lang="en-US" i="1" dirty="0" smtClean="0"/>
              <a:t> because each sequence </a:t>
            </a:r>
            <a:r>
              <a:rPr lang="en-US" dirty="0" smtClean="0"/>
              <a:t>interleaves operations from the two transactions.</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3" name="Picture 1"/>
          <p:cNvPicPr>
            <a:picLocks noGrp="1" noChangeAspect="1" noChangeArrowheads="1"/>
          </p:cNvPicPr>
          <p:nvPr>
            <p:ph idx="1"/>
          </p:nvPr>
        </p:nvPicPr>
        <p:blipFill>
          <a:blip r:embed="rId2"/>
          <a:srcRect/>
          <a:stretch>
            <a:fillRect/>
          </a:stretch>
        </p:blipFill>
        <p:spPr bwMode="auto">
          <a:xfrm>
            <a:off x="838200" y="381000"/>
            <a:ext cx="6760987" cy="5745163"/>
          </a:xfrm>
          <a:prstGeom prst="rect">
            <a:avLst/>
          </a:prstGeom>
          <a:noFill/>
          <a:ln w="9525">
            <a:noFill/>
            <a:miter lim="800000"/>
            <a:headEnd/>
            <a:tailEnd/>
          </a:ln>
          <a:effectLst/>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serial schedule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problem with serial schedules is that they limit concurrency by prohibiting interleaving of operations.</a:t>
            </a:r>
          </a:p>
          <a:p>
            <a:r>
              <a:rPr lang="en-US" dirty="0" smtClean="0"/>
              <a:t>In a serial schedule, if a transaction waits for an I/O</a:t>
            </a:r>
          </a:p>
          <a:p>
            <a:pPr>
              <a:buNone/>
            </a:pPr>
            <a:r>
              <a:rPr lang="en-US" dirty="0" smtClean="0"/>
              <a:t>    operation to complete, we cannot switch the CPU processor to another transaction, thus wasting valuable CPU processing time.</a:t>
            </a:r>
          </a:p>
          <a:p>
            <a:pPr>
              <a:buNone/>
            </a:pPr>
            <a:r>
              <a:rPr lang="en-US" dirty="0" smtClean="0"/>
              <a:t>     Additionally, if some transaction </a:t>
            </a:r>
            <a:r>
              <a:rPr lang="en-US" i="1" dirty="0" smtClean="0"/>
              <a:t>T is </a:t>
            </a:r>
            <a:r>
              <a:rPr lang="en-US" dirty="0" smtClean="0"/>
              <a:t>quite long, the other transactions must wait for </a:t>
            </a:r>
            <a:r>
              <a:rPr lang="en-US" i="1" dirty="0" smtClean="0"/>
              <a:t>T to complete all its operations </a:t>
            </a:r>
            <a:r>
              <a:rPr lang="en-US" dirty="0" smtClean="0"/>
              <a:t>before starting.</a:t>
            </a:r>
          </a:p>
          <a:p>
            <a:pPr>
              <a:buNone/>
            </a:pPr>
            <a:r>
              <a:rPr lang="en-US" dirty="0" smtClean="0"/>
              <a:t>     Hence, serial schedules are </a:t>
            </a:r>
            <a:r>
              <a:rPr lang="en-US" i="1" dirty="0" smtClean="0"/>
              <a:t>considered unacceptable in practice.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smtClean="0"/>
              <a:t>A relational database </a:t>
            </a:r>
            <a:r>
              <a:rPr lang="en-US" sz="2800" dirty="0" err="1" smtClean="0"/>
              <a:t>stateDB</a:t>
            </a:r>
            <a:r>
              <a:rPr lang="en-US" sz="2800" dirty="0" smtClean="0"/>
              <a:t> of </a:t>
            </a:r>
            <a:r>
              <a:rPr lang="en-US" sz="2800" i="1" dirty="0" smtClean="0"/>
              <a:t>S is a set of </a:t>
            </a:r>
            <a:r>
              <a:rPr lang="en-US" sz="2800" dirty="0" smtClean="0"/>
              <a:t>relation states DB = {</a:t>
            </a:r>
            <a:r>
              <a:rPr lang="en-US" sz="2800" i="1" dirty="0" smtClean="0"/>
              <a:t>r1, r2, ..., </a:t>
            </a:r>
            <a:r>
              <a:rPr lang="en-US" sz="2800" i="1" dirty="0" err="1" smtClean="0"/>
              <a:t>rm</a:t>
            </a:r>
            <a:r>
              <a:rPr lang="en-US" sz="2800" i="1" dirty="0" smtClean="0"/>
              <a:t>} such that each </a:t>
            </a:r>
            <a:r>
              <a:rPr lang="en-US" sz="2800" i="1" dirty="0" err="1" smtClean="0"/>
              <a:t>ri</a:t>
            </a:r>
            <a:r>
              <a:rPr lang="en-US" sz="2800" i="1" dirty="0" smtClean="0"/>
              <a:t> is a state of </a:t>
            </a:r>
            <a:r>
              <a:rPr lang="en-US" sz="2800" i="1" dirty="0" err="1" smtClean="0"/>
              <a:t>Ri</a:t>
            </a:r>
            <a:r>
              <a:rPr lang="en-US" sz="2800" i="1" dirty="0" smtClean="0"/>
              <a:t> and such that the </a:t>
            </a:r>
            <a:r>
              <a:rPr lang="en-US" sz="2800" i="1" dirty="0" err="1" smtClean="0"/>
              <a:t>ri</a:t>
            </a:r>
            <a:r>
              <a:rPr lang="en-US" sz="2800" i="1" dirty="0" smtClean="0"/>
              <a:t> relation states satisfy the integrity constraints specified in IC.</a:t>
            </a:r>
            <a:endParaRPr lang="en-US" sz="2800" dirty="0" smtClean="0"/>
          </a:p>
          <a:p>
            <a:endParaRPr lang="en-US" sz="2800" dirty="0" smtClean="0"/>
          </a:p>
          <a:p>
            <a:r>
              <a:rPr lang="en-US" sz="2800" dirty="0" smtClean="0"/>
              <a:t>A database state that does not obey all the integrity constraints is called an </a:t>
            </a:r>
            <a:r>
              <a:rPr lang="en-US" sz="2800" b="1" dirty="0" smtClean="0"/>
              <a:t>invalid state, </a:t>
            </a:r>
            <a:r>
              <a:rPr lang="en-US" sz="2800" dirty="0" smtClean="0"/>
              <a:t>and a state that satisfies all the constraints in the defined set of integrity constraints IC is called a </a:t>
            </a:r>
            <a:r>
              <a:rPr lang="en-US" sz="2800" b="1" dirty="0" smtClean="0"/>
              <a:t>valid state.</a:t>
            </a:r>
            <a:endParaRPr lang="en-US" sz="2800"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serializable</a:t>
            </a:r>
            <a:r>
              <a:rPr lang="en-US" i="1" dirty="0" smtClean="0"/>
              <a:t> schedule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schedule </a:t>
            </a:r>
            <a:r>
              <a:rPr lang="en-US" i="1" dirty="0" smtClean="0"/>
              <a:t>S of n transactions is </a:t>
            </a:r>
            <a:r>
              <a:rPr lang="en-US" b="1" dirty="0" err="1" smtClean="0"/>
              <a:t>serializable</a:t>
            </a:r>
            <a:r>
              <a:rPr lang="en-US" b="1" dirty="0" smtClean="0"/>
              <a:t> </a:t>
            </a:r>
            <a:r>
              <a:rPr lang="en-US" dirty="0" smtClean="0"/>
              <a:t>if it is </a:t>
            </a:r>
            <a:r>
              <a:rPr lang="en-US" i="1" dirty="0" smtClean="0"/>
              <a:t>equivalent to some serial schedule of the same n transactions</a:t>
            </a:r>
          </a:p>
          <a:p>
            <a:r>
              <a:rPr lang="en-US" dirty="0" smtClean="0"/>
              <a:t> there are </a:t>
            </a:r>
            <a:r>
              <a:rPr lang="en-US" i="1" dirty="0" smtClean="0"/>
              <a:t>n! </a:t>
            </a:r>
            <a:r>
              <a:rPr lang="en-US" dirty="0" smtClean="0"/>
              <a:t>possible serial schedules of </a:t>
            </a:r>
            <a:r>
              <a:rPr lang="en-US" i="1" dirty="0" smtClean="0"/>
              <a:t>n transactions</a:t>
            </a:r>
          </a:p>
          <a:p>
            <a:r>
              <a:rPr lang="en-US" dirty="0" smtClean="0"/>
              <a:t>two schedules to be equivalent, the operations applied to each data item affected by the schedules should be applied to that item in both schedules </a:t>
            </a:r>
            <a:r>
              <a:rPr lang="en-US" i="1" dirty="0" smtClean="0"/>
              <a:t>in the same order.</a:t>
            </a:r>
          </a:p>
          <a:p>
            <a:r>
              <a:rPr lang="en-US" i="1" dirty="0" smtClean="0"/>
              <a:t> Two definitions of equivalence of schedules are generally </a:t>
            </a:r>
            <a:r>
              <a:rPr lang="en-US" dirty="0" smtClean="0"/>
              <a:t>used: </a:t>
            </a:r>
            <a:r>
              <a:rPr lang="en-US" i="1" dirty="0" smtClean="0"/>
              <a:t>conflict equivalence and view equivalence.</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Two schedules are said to be </a:t>
            </a:r>
            <a:r>
              <a:rPr lang="en-US" b="1" dirty="0" smtClean="0"/>
              <a:t>conflict equivalent if the order of any two </a:t>
            </a:r>
            <a:r>
              <a:rPr lang="en-US" b="1" i="1" dirty="0" smtClean="0"/>
              <a:t>conflicting operations is the </a:t>
            </a:r>
            <a:r>
              <a:rPr lang="en-US" dirty="0" smtClean="0"/>
              <a:t>same in both schedules.</a:t>
            </a:r>
          </a:p>
          <a:p>
            <a:r>
              <a:rPr lang="en-US" dirty="0" smtClean="0"/>
              <a:t>two operations in a schedule are said to </a:t>
            </a:r>
            <a:r>
              <a:rPr lang="en-US" i="1" dirty="0" smtClean="0"/>
              <a:t>conflict if they belong to different transactions, access the same database</a:t>
            </a:r>
          </a:p>
          <a:p>
            <a:r>
              <a:rPr lang="en-US" dirty="0" smtClean="0"/>
              <a:t>item, and either both are </a:t>
            </a:r>
            <a:r>
              <a:rPr lang="en-US" dirty="0" err="1" smtClean="0"/>
              <a:t>write_item</a:t>
            </a:r>
            <a:r>
              <a:rPr lang="en-US" dirty="0" smtClean="0"/>
              <a:t> operations or one is a </a:t>
            </a:r>
            <a:r>
              <a:rPr lang="en-US" dirty="0" err="1" smtClean="0"/>
              <a:t>write_item</a:t>
            </a:r>
            <a:r>
              <a:rPr lang="en-US" dirty="0" smtClean="0"/>
              <a:t> and the other a </a:t>
            </a:r>
            <a:r>
              <a:rPr lang="en-US" dirty="0" err="1" smtClean="0"/>
              <a:t>read_item</a:t>
            </a:r>
            <a:r>
              <a:rPr lang="en-US" dirty="0" smtClean="0"/>
              <a:t>. </a:t>
            </a:r>
          </a:p>
          <a:p>
            <a:r>
              <a:rPr lang="en-US" dirty="0" smtClean="0"/>
              <a:t>If two conflicting operations are applied in </a:t>
            </a:r>
            <a:r>
              <a:rPr lang="en-US" i="1" dirty="0" smtClean="0"/>
              <a:t>different orders in two schedules, </a:t>
            </a:r>
            <a:r>
              <a:rPr lang="en-US" dirty="0" smtClean="0"/>
              <a:t>the effect can be different on the database or on the transactions in the </a:t>
            </a:r>
            <a:r>
              <a:rPr lang="en-US" dirty="0" err="1" smtClean="0"/>
              <a:t>schedule,and</a:t>
            </a:r>
            <a:r>
              <a:rPr lang="en-US" dirty="0" smtClean="0"/>
              <a:t> hence the schedules are not conflict equivalent</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Schedule1          schedule2              shedule3</a:t>
            </a:r>
          </a:p>
          <a:p>
            <a:pPr>
              <a:buNone/>
            </a:pPr>
            <a:r>
              <a:rPr lang="en-US" dirty="0" smtClean="0"/>
              <a:t> T1	     T2             T1	     T2                T1		T2</a:t>
            </a:r>
          </a:p>
          <a:p>
            <a:pPr>
              <a:buNone/>
            </a:pPr>
            <a:r>
              <a:rPr lang="en-US" dirty="0" smtClean="0"/>
              <a:t>R(x)                         w(x)                             R(x)</a:t>
            </a:r>
          </a:p>
          <a:p>
            <a:pPr>
              <a:buNone/>
            </a:pPr>
            <a:r>
              <a:rPr lang="en-US" dirty="0" smtClean="0"/>
              <a:t>                                                                                  w(x)                   </a:t>
            </a:r>
          </a:p>
          <a:p>
            <a:pPr>
              <a:buNone/>
            </a:pPr>
            <a:r>
              <a:rPr lang="en-US" dirty="0" smtClean="0"/>
              <a:t>                                                 R(x)                                              </a:t>
            </a:r>
          </a:p>
          <a:p>
            <a:pPr>
              <a:buNone/>
            </a:pPr>
            <a:r>
              <a:rPr lang="en-US" dirty="0" smtClean="0"/>
              <a:t>		    w(x)         w(y)</a:t>
            </a:r>
          </a:p>
          <a:p>
            <a:pPr>
              <a:buNone/>
            </a:pPr>
            <a:r>
              <a:rPr lang="en-US" dirty="0" smtClean="0"/>
              <a:t>R(Y)					             R(Y)</a:t>
            </a:r>
          </a:p>
          <a:p>
            <a:pPr>
              <a:buNone/>
            </a:pPr>
            <a:r>
              <a:rPr lang="en-US" dirty="0" smtClean="0"/>
              <a:t>		   w(y)		       R(Y) 			               </a:t>
            </a:r>
          </a:p>
          <a:p>
            <a:pPr>
              <a:buNone/>
            </a:pPr>
            <a:r>
              <a:rPr lang="en-US" dirty="0" smtClean="0"/>
              <a:t>                                                                                    w(Y)    </a:t>
            </a:r>
          </a:p>
          <a:p>
            <a:pPr>
              <a:buNone/>
            </a:pPr>
            <a:r>
              <a:rPr lang="en-US" dirty="0" smtClean="0"/>
              <a:t>		                                                         </a:t>
            </a:r>
          </a:p>
          <a:p>
            <a:pPr>
              <a:buNone/>
            </a:pPr>
            <a:r>
              <a:rPr lang="en-US" dirty="0" smtClean="0"/>
              <a:t>		    here shedule1 and shedule3 are conflict </a:t>
            </a:r>
            <a:r>
              <a:rPr lang="en-US" dirty="0" err="1" smtClean="0"/>
              <a:t>serializable</a:t>
            </a:r>
            <a:endParaRPr lang="en-US" dirty="0" smtClean="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smtClean="0"/>
              <a:t>Testing for Conflict </a:t>
            </a:r>
            <a:r>
              <a:rPr lang="en-US" b="1" dirty="0" err="1" smtClean="0"/>
              <a:t>Serializability</a:t>
            </a:r>
            <a:r>
              <a:rPr lang="en-US" b="1" dirty="0" smtClean="0"/>
              <a:t> of a Schedule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algorithm looks at only the </a:t>
            </a:r>
            <a:r>
              <a:rPr lang="en-US" dirty="0" err="1" smtClean="0"/>
              <a:t>read_item</a:t>
            </a:r>
            <a:r>
              <a:rPr lang="en-US" dirty="0" smtClean="0"/>
              <a:t> and </a:t>
            </a:r>
            <a:r>
              <a:rPr lang="en-US" dirty="0" err="1" smtClean="0"/>
              <a:t>write_item</a:t>
            </a:r>
            <a:r>
              <a:rPr lang="en-US" dirty="0" smtClean="0"/>
              <a:t> operations in a schedule to construct</a:t>
            </a:r>
          </a:p>
          <a:p>
            <a:pPr>
              <a:buNone/>
            </a:pPr>
            <a:r>
              <a:rPr lang="en-US" dirty="0" smtClean="0"/>
              <a:t>    a precedence graph (or serialization graph), which is a directed graph </a:t>
            </a:r>
            <a:r>
              <a:rPr lang="en-US" i="1" dirty="0" smtClean="0"/>
              <a:t>G = (N, E) </a:t>
            </a:r>
            <a:r>
              <a:rPr lang="en-US" dirty="0" smtClean="0"/>
              <a:t>that consists of a set of nodes </a:t>
            </a:r>
            <a:r>
              <a:rPr lang="en-US" i="1" dirty="0" smtClean="0"/>
              <a:t>N = {T1, T2, ..., </a:t>
            </a:r>
            <a:r>
              <a:rPr lang="en-US" i="1" dirty="0" err="1" smtClean="0"/>
              <a:t>Tn</a:t>
            </a:r>
            <a:r>
              <a:rPr lang="en-US" i="1" dirty="0" smtClean="0"/>
              <a:t> } and a set of directed edges E = {e1,</a:t>
            </a:r>
          </a:p>
          <a:p>
            <a:pPr>
              <a:buNone/>
            </a:pPr>
            <a:r>
              <a:rPr lang="en-US" i="1" dirty="0" smtClean="0"/>
              <a:t>      e2, ..., </a:t>
            </a:r>
            <a:r>
              <a:rPr lang="en-US" i="1" dirty="0" err="1" smtClean="0"/>
              <a:t>em</a:t>
            </a:r>
            <a:r>
              <a:rPr lang="en-US" i="1" dirty="0" smtClean="0"/>
              <a:t> }. </a:t>
            </a:r>
          </a:p>
          <a:p>
            <a:r>
              <a:rPr lang="en-US" i="1" dirty="0" smtClean="0"/>
              <a:t>There is one node in the graph for each transaction Ti in the schedule.</a:t>
            </a:r>
          </a:p>
          <a:p>
            <a:r>
              <a:rPr lang="en-US" dirty="0" smtClean="0"/>
              <a:t>Each edge </a:t>
            </a:r>
            <a:r>
              <a:rPr lang="en-US" dirty="0" err="1" smtClean="0"/>
              <a:t>e</a:t>
            </a:r>
            <a:r>
              <a:rPr lang="en-US" i="1" dirty="0" err="1" smtClean="0"/>
              <a:t>i</a:t>
            </a:r>
            <a:r>
              <a:rPr lang="en-US" i="1" dirty="0" smtClean="0"/>
              <a:t> in the graph is of the form (</a:t>
            </a:r>
            <a:r>
              <a:rPr lang="en-US" i="1" dirty="0" err="1" smtClean="0"/>
              <a:t>Tj→Tk</a:t>
            </a:r>
            <a:r>
              <a:rPr lang="en-US" i="1" dirty="0" smtClean="0"/>
              <a:t> ), 1 ≤ j ≤ n, 1 ≤ k 􀁦 n, where </a:t>
            </a:r>
            <a:r>
              <a:rPr lang="en-US" i="1" dirty="0" err="1" smtClean="0"/>
              <a:t>Tj</a:t>
            </a:r>
            <a:r>
              <a:rPr lang="en-US" i="1" dirty="0" smtClean="0"/>
              <a:t> is the </a:t>
            </a:r>
            <a:r>
              <a:rPr lang="en-US" dirty="0" smtClean="0"/>
              <a:t>starting node of </a:t>
            </a:r>
            <a:r>
              <a:rPr lang="en-US" i="1" dirty="0" err="1" smtClean="0"/>
              <a:t>ei</a:t>
            </a:r>
            <a:r>
              <a:rPr lang="en-US" i="1" dirty="0" smtClean="0"/>
              <a:t> and </a:t>
            </a:r>
            <a:r>
              <a:rPr lang="en-US" i="1" dirty="0" err="1" smtClean="0"/>
              <a:t>Tk</a:t>
            </a:r>
            <a:r>
              <a:rPr lang="en-US" i="1" dirty="0" smtClean="0"/>
              <a:t> is the ending node of </a:t>
            </a:r>
            <a:r>
              <a:rPr lang="en-US" i="1" dirty="0" err="1" smtClean="0"/>
              <a:t>ei</a:t>
            </a:r>
            <a:r>
              <a:rPr lang="en-US" i="1" dirty="0" smtClean="0"/>
              <a:t>. Such an edge from node </a:t>
            </a:r>
            <a:r>
              <a:rPr lang="en-US" i="1" dirty="0" err="1" smtClean="0"/>
              <a:t>Tj</a:t>
            </a:r>
            <a:r>
              <a:rPr lang="en-US" i="1" dirty="0" smtClean="0"/>
              <a:t> to</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smtClean="0"/>
              <a:t>node </a:t>
            </a:r>
            <a:r>
              <a:rPr lang="en-US" i="1" dirty="0" err="1" smtClean="0"/>
              <a:t>Tk</a:t>
            </a:r>
            <a:r>
              <a:rPr lang="en-US" i="1" dirty="0" smtClean="0"/>
              <a:t> is created by the algorithm if one of the operations in </a:t>
            </a:r>
            <a:r>
              <a:rPr lang="en-US" i="1" dirty="0" err="1" smtClean="0"/>
              <a:t>Tj</a:t>
            </a:r>
            <a:r>
              <a:rPr lang="en-US" i="1" dirty="0" smtClean="0"/>
              <a:t> appears in the </a:t>
            </a:r>
            <a:r>
              <a:rPr lang="en-US" dirty="0" smtClean="0"/>
              <a:t>schedule before some </a:t>
            </a:r>
            <a:r>
              <a:rPr lang="en-US" i="1" dirty="0" smtClean="0"/>
              <a:t>conflicting operation in Tk.</a:t>
            </a:r>
          </a:p>
          <a:p>
            <a:r>
              <a:rPr lang="en-US" b="1" dirty="0" smtClean="0"/>
              <a:t>Algorithm 21.1. Testing Conflict </a:t>
            </a:r>
            <a:r>
              <a:rPr lang="en-US" b="1" dirty="0" err="1" smtClean="0"/>
              <a:t>Serializability</a:t>
            </a:r>
            <a:r>
              <a:rPr lang="en-US" b="1" dirty="0" smtClean="0"/>
              <a:t> of a Schedule </a:t>
            </a:r>
            <a:r>
              <a:rPr lang="en-US" b="1" i="1" dirty="0" smtClean="0"/>
              <a:t>S</a:t>
            </a:r>
          </a:p>
          <a:p>
            <a:r>
              <a:rPr lang="en-US" b="1" dirty="0" smtClean="0"/>
              <a:t>1. For each transaction </a:t>
            </a:r>
            <a:r>
              <a:rPr lang="en-US" b="1" i="1" dirty="0" smtClean="0"/>
              <a:t>Ti participating in schedule S, create a node labeled Ti </a:t>
            </a:r>
            <a:r>
              <a:rPr lang="en-US" dirty="0" smtClean="0"/>
              <a:t>in the precedence graph.</a:t>
            </a:r>
          </a:p>
          <a:p>
            <a:r>
              <a:rPr lang="en-US" b="1" dirty="0" smtClean="0"/>
              <a:t>2. For each case in </a:t>
            </a:r>
            <a:r>
              <a:rPr lang="en-US" b="1" i="1" dirty="0" smtClean="0"/>
              <a:t>S where </a:t>
            </a:r>
            <a:r>
              <a:rPr lang="en-US" b="1" i="1" dirty="0" err="1" smtClean="0"/>
              <a:t>Tj</a:t>
            </a:r>
            <a:r>
              <a:rPr lang="en-US" b="1" i="1" dirty="0" smtClean="0"/>
              <a:t> executes a </a:t>
            </a:r>
            <a:r>
              <a:rPr lang="en-US" b="1" i="1" dirty="0" err="1" smtClean="0"/>
              <a:t>read_item</a:t>
            </a:r>
            <a:r>
              <a:rPr lang="en-US" b="1" i="1" dirty="0" smtClean="0"/>
              <a:t>(X) after Ti executes a </a:t>
            </a:r>
            <a:r>
              <a:rPr lang="en-US" dirty="0" err="1" smtClean="0"/>
              <a:t>write_item</a:t>
            </a:r>
            <a:r>
              <a:rPr lang="en-US" dirty="0" smtClean="0"/>
              <a:t>(</a:t>
            </a:r>
            <a:r>
              <a:rPr lang="en-US" i="1" dirty="0" smtClean="0"/>
              <a:t>X), create an edge (Ti→ </a:t>
            </a:r>
            <a:r>
              <a:rPr lang="en-US" i="1" dirty="0" err="1" smtClean="0"/>
              <a:t>Tj</a:t>
            </a:r>
            <a:r>
              <a:rPr lang="en-US" i="1" dirty="0" smtClean="0"/>
              <a:t>) in the precedence graph.</a:t>
            </a:r>
          </a:p>
          <a:p>
            <a:r>
              <a:rPr lang="en-US" b="1" dirty="0" smtClean="0"/>
              <a:t>3. For each case in </a:t>
            </a:r>
            <a:r>
              <a:rPr lang="en-US" b="1" i="1" dirty="0" smtClean="0"/>
              <a:t>S where </a:t>
            </a:r>
            <a:r>
              <a:rPr lang="en-US" b="1" i="1" dirty="0" err="1" smtClean="0"/>
              <a:t>Tj</a:t>
            </a:r>
            <a:r>
              <a:rPr lang="en-US" b="1" i="1" dirty="0" smtClean="0"/>
              <a:t> executes a </a:t>
            </a:r>
            <a:r>
              <a:rPr lang="en-US" b="1" i="1" dirty="0" err="1" smtClean="0"/>
              <a:t>write_item</a:t>
            </a:r>
            <a:r>
              <a:rPr lang="en-US" b="1" i="1" dirty="0" smtClean="0"/>
              <a:t>(X) after Ti executes a </a:t>
            </a:r>
            <a:r>
              <a:rPr lang="en-US" dirty="0" err="1" smtClean="0"/>
              <a:t>read_item</a:t>
            </a:r>
            <a:r>
              <a:rPr lang="en-US" dirty="0" smtClean="0"/>
              <a:t>(</a:t>
            </a:r>
            <a:r>
              <a:rPr lang="en-US" i="1" dirty="0" smtClean="0"/>
              <a:t>X), create an edge (</a:t>
            </a:r>
            <a:r>
              <a:rPr lang="en-US" i="1" dirty="0" err="1" smtClean="0"/>
              <a:t>Ti→Tj</a:t>
            </a:r>
            <a:r>
              <a:rPr lang="en-US" i="1" dirty="0" smtClean="0"/>
              <a:t>) in the precedence graph.</a:t>
            </a:r>
          </a:p>
          <a:p>
            <a:r>
              <a:rPr lang="en-US" b="1" dirty="0" smtClean="0"/>
              <a:t>4. For each case in </a:t>
            </a:r>
            <a:r>
              <a:rPr lang="en-US" b="1" i="1" dirty="0" smtClean="0"/>
              <a:t>S where </a:t>
            </a:r>
            <a:r>
              <a:rPr lang="en-US" b="1" i="1" dirty="0" err="1" smtClean="0"/>
              <a:t>Tj</a:t>
            </a:r>
            <a:r>
              <a:rPr lang="en-US" b="1" i="1" dirty="0" smtClean="0"/>
              <a:t> executes a </a:t>
            </a:r>
            <a:r>
              <a:rPr lang="en-US" b="1" i="1" dirty="0" err="1" smtClean="0"/>
              <a:t>write_item</a:t>
            </a:r>
            <a:r>
              <a:rPr lang="en-US" b="1" i="1" dirty="0" smtClean="0"/>
              <a:t>(X) after Ti executes a </a:t>
            </a:r>
            <a:r>
              <a:rPr lang="en-US" dirty="0" err="1" smtClean="0"/>
              <a:t>write_item</a:t>
            </a:r>
            <a:r>
              <a:rPr lang="en-US" dirty="0" smtClean="0"/>
              <a:t>(</a:t>
            </a:r>
            <a:r>
              <a:rPr lang="en-US" i="1" dirty="0" smtClean="0"/>
              <a:t>X), create an edge (Ti→ </a:t>
            </a:r>
            <a:r>
              <a:rPr lang="en-US" i="1" dirty="0" err="1" smtClean="0"/>
              <a:t>Tj</a:t>
            </a:r>
            <a:r>
              <a:rPr lang="en-US" i="1" dirty="0" smtClean="0"/>
              <a:t>) in the precedence graph.</a:t>
            </a:r>
          </a:p>
          <a:p>
            <a:r>
              <a:rPr lang="en-US" b="1" dirty="0" smtClean="0"/>
              <a:t>5. The schedule </a:t>
            </a:r>
            <a:r>
              <a:rPr lang="en-US" b="1" i="1" dirty="0" smtClean="0"/>
              <a:t>S is </a:t>
            </a:r>
            <a:r>
              <a:rPr lang="en-US" b="1" i="1" dirty="0" err="1" smtClean="0"/>
              <a:t>serializable</a:t>
            </a:r>
            <a:r>
              <a:rPr lang="en-US" b="1" i="1" dirty="0" smtClean="0"/>
              <a:t> if and only if the precedence graph has no </a:t>
            </a:r>
            <a:r>
              <a:rPr lang="en-US" dirty="0" smtClean="0"/>
              <a:t>cycles.</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2322" name="Picture 2"/>
          <p:cNvPicPr>
            <a:picLocks noGrp="1" noChangeAspect="1" noChangeArrowheads="1"/>
          </p:cNvPicPr>
          <p:nvPr>
            <p:ph idx="1"/>
          </p:nvPr>
        </p:nvPicPr>
        <p:blipFill>
          <a:blip r:embed="rId2"/>
          <a:srcRect/>
          <a:stretch>
            <a:fillRect/>
          </a:stretch>
        </p:blipFill>
        <p:spPr bwMode="auto">
          <a:xfrm>
            <a:off x="853644" y="914400"/>
            <a:ext cx="7436712" cy="5211763"/>
          </a:xfrm>
          <a:prstGeom prst="rect">
            <a:avLst/>
          </a:prstGeom>
          <a:noFill/>
          <a:ln w="9525">
            <a:noFill/>
            <a:miter lim="800000"/>
            <a:headEnd/>
            <a:tailEnd/>
          </a:ln>
          <a:effectLst/>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Equivalence and View </a:t>
            </a:r>
            <a:r>
              <a:rPr lang="en-US" b="1" dirty="0" err="1" smtClean="0"/>
              <a:t>Serializability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schedules </a:t>
            </a:r>
            <a:r>
              <a:rPr lang="en-US" i="1" dirty="0" smtClean="0"/>
              <a:t>S and S are said to be </a:t>
            </a:r>
            <a:r>
              <a:rPr lang="en-US" b="1" i="1" dirty="0" smtClean="0"/>
              <a:t>view equivalent</a:t>
            </a:r>
            <a:r>
              <a:rPr lang="en-US" dirty="0" smtClean="0"/>
              <a:t> if the following three conditions hold:</a:t>
            </a:r>
          </a:p>
          <a:p>
            <a:r>
              <a:rPr lang="en-US" dirty="0" smtClean="0"/>
              <a:t>1. The same set of transactions participates in S and S, and S and S include the same operations of those transactions.</a:t>
            </a:r>
          </a:p>
          <a:p>
            <a:r>
              <a:rPr lang="en-US" dirty="0" smtClean="0"/>
              <a:t>2. For any operation </a:t>
            </a:r>
            <a:r>
              <a:rPr lang="en-US" dirty="0" err="1" smtClean="0"/>
              <a:t>ri</a:t>
            </a:r>
            <a:r>
              <a:rPr lang="en-US" dirty="0" smtClean="0"/>
              <a:t>(X) of Ti in S, if the value of X read by the operation has been written by an operation </a:t>
            </a:r>
            <a:r>
              <a:rPr lang="en-US" dirty="0" err="1" smtClean="0"/>
              <a:t>wj</a:t>
            </a:r>
            <a:r>
              <a:rPr lang="en-US" dirty="0" smtClean="0"/>
              <a:t>(X) of </a:t>
            </a:r>
            <a:r>
              <a:rPr lang="en-US" dirty="0" err="1" smtClean="0"/>
              <a:t>Tj</a:t>
            </a:r>
            <a:r>
              <a:rPr lang="en-US" dirty="0" smtClean="0"/>
              <a:t> (or if it is the original value of X before the schedule started), the same condition must hold for the value of X read by operation </a:t>
            </a:r>
            <a:r>
              <a:rPr lang="en-US" dirty="0" err="1" smtClean="0"/>
              <a:t>ri</a:t>
            </a:r>
            <a:r>
              <a:rPr lang="en-US" dirty="0" smtClean="0"/>
              <a:t>(X) of Ti in S.</a:t>
            </a:r>
          </a:p>
          <a:p>
            <a:r>
              <a:rPr lang="en-US" dirty="0" smtClean="0"/>
              <a:t>3. If the operation wk(Y) of </a:t>
            </a:r>
            <a:r>
              <a:rPr lang="en-US" dirty="0" err="1" smtClean="0"/>
              <a:t>Tk</a:t>
            </a:r>
            <a:r>
              <a:rPr lang="en-US" dirty="0" smtClean="0"/>
              <a:t> is the last operation to write item Y in S, then  wk(Y) of </a:t>
            </a:r>
            <a:r>
              <a:rPr lang="en-US" dirty="0" err="1" smtClean="0"/>
              <a:t>Tk</a:t>
            </a:r>
            <a:r>
              <a:rPr lang="en-US" dirty="0" smtClean="0"/>
              <a:t> must also be the last operation to write item Y in S</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Schedule1          schedule2              shedule3</a:t>
            </a:r>
          </a:p>
          <a:p>
            <a:pPr>
              <a:buNone/>
            </a:pPr>
            <a:r>
              <a:rPr lang="en-US" dirty="0" smtClean="0"/>
              <a:t> T1	     T2             T1	     T2                T1		T2</a:t>
            </a:r>
          </a:p>
          <a:p>
            <a:pPr>
              <a:buNone/>
            </a:pPr>
            <a:r>
              <a:rPr lang="en-US" dirty="0" smtClean="0"/>
              <a:t>R(x)                         w(x)                             R(x)</a:t>
            </a:r>
          </a:p>
          <a:p>
            <a:pPr>
              <a:buNone/>
            </a:pPr>
            <a:r>
              <a:rPr lang="en-US" dirty="0" smtClean="0"/>
              <a:t>                                w(y)                             R(y)                   </a:t>
            </a:r>
          </a:p>
          <a:p>
            <a:pPr>
              <a:buNone/>
            </a:pPr>
            <a:r>
              <a:rPr lang="en-US" dirty="0" smtClean="0"/>
              <a:t>                                                 R(x)                                              </a:t>
            </a:r>
          </a:p>
          <a:p>
            <a:pPr>
              <a:buNone/>
            </a:pPr>
            <a:r>
              <a:rPr lang="en-US" dirty="0" smtClean="0"/>
              <a:t>		    w(x)                          R(Y) </a:t>
            </a:r>
          </a:p>
          <a:p>
            <a:pPr>
              <a:buNone/>
            </a:pPr>
            <a:r>
              <a:rPr lang="en-US" dirty="0" smtClean="0"/>
              <a:t>R(Y)					                               W(x)</a:t>
            </a:r>
          </a:p>
          <a:p>
            <a:pPr>
              <a:buNone/>
            </a:pPr>
            <a:r>
              <a:rPr lang="en-US" dirty="0" smtClean="0"/>
              <a:t>		   w(y)		       			               </a:t>
            </a:r>
          </a:p>
          <a:p>
            <a:pPr>
              <a:buNone/>
            </a:pPr>
            <a:r>
              <a:rPr lang="en-US" dirty="0" smtClean="0"/>
              <a:t>                                                                                    W(Y)    </a:t>
            </a:r>
          </a:p>
          <a:p>
            <a:pPr>
              <a:buNone/>
            </a:pPr>
            <a:r>
              <a:rPr lang="en-US" dirty="0" smtClean="0"/>
              <a:t>		                                                         </a:t>
            </a:r>
          </a:p>
          <a:p>
            <a:pPr>
              <a:buNone/>
            </a:pPr>
            <a:r>
              <a:rPr lang="en-US" dirty="0" smtClean="0"/>
              <a:t>		    here shedule1 and shedule3 are view </a:t>
            </a:r>
            <a:r>
              <a:rPr lang="en-US" dirty="0" err="1" smtClean="0"/>
              <a:t>serializable</a:t>
            </a:r>
            <a:endParaRPr lang="en-US" dirty="0" smtClean="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5DC881A-6863-408C-9438-F5D38FA8D627}" type="slidenum">
              <a:rPr lang="en-US" altLang="en-US"/>
              <a:pPr/>
              <a:t>228</a:t>
            </a:fld>
            <a:endParaRPr lang="en-US" altLang="en-US"/>
          </a:p>
        </p:txBody>
      </p:sp>
      <p:sp>
        <p:nvSpPr>
          <p:cNvPr id="10242" name="Rectangle 2"/>
          <p:cNvSpPr>
            <a:spLocks noGrp="1" noChangeArrowheads="1"/>
          </p:cNvSpPr>
          <p:nvPr>
            <p:ph type="title"/>
          </p:nvPr>
        </p:nvSpPr>
        <p:spPr/>
        <p:txBody>
          <a:bodyPr/>
          <a:lstStyle/>
          <a:p>
            <a:r>
              <a:rPr lang="en-US" sz="3400" b="1"/>
              <a:t>Database Concurrency Control</a:t>
            </a:r>
          </a:p>
        </p:txBody>
      </p:sp>
      <p:sp>
        <p:nvSpPr>
          <p:cNvPr id="10243" name="Rectangle 3"/>
          <p:cNvSpPr>
            <a:spLocks noGrp="1" noChangeArrowheads="1"/>
          </p:cNvSpPr>
          <p:nvPr>
            <p:ph type="body" idx="1"/>
          </p:nvPr>
        </p:nvSpPr>
        <p:spPr>
          <a:xfrm>
            <a:off x="685800" y="1752600"/>
            <a:ext cx="7988300" cy="4368800"/>
          </a:xfrm>
        </p:spPr>
        <p:txBody>
          <a:bodyPr/>
          <a:lstStyle/>
          <a:p>
            <a:pPr marL="0" indent="0">
              <a:lnSpc>
                <a:spcPct val="90000"/>
              </a:lnSpc>
              <a:spcBef>
                <a:spcPct val="60000"/>
              </a:spcBef>
              <a:spcAft>
                <a:spcPct val="60000"/>
              </a:spcAft>
              <a:buFont typeface="Wingdings" pitchFamily="2" charset="2"/>
              <a:buNone/>
              <a:tabLst>
                <a:tab pos="571500" algn="l"/>
              </a:tabLst>
            </a:pPr>
            <a:r>
              <a:rPr lang="en-US" sz="2100" b="1">
                <a:cs typeface="Times New Roman" pitchFamily="18" charset="0"/>
              </a:rPr>
              <a:t>1   Purpose of Concurrency Control</a:t>
            </a:r>
          </a:p>
          <a:p>
            <a:pPr marL="914400" lvl="2" indent="-342900" algn="just">
              <a:lnSpc>
                <a:spcPct val="90000"/>
              </a:lnSpc>
              <a:buFontTx/>
              <a:buChar char="•"/>
              <a:tabLst>
                <a:tab pos="571500" algn="l"/>
              </a:tabLst>
            </a:pPr>
            <a:r>
              <a:rPr lang="en-US">
                <a:cs typeface="Times New Roman" pitchFamily="18" charset="0"/>
              </a:rPr>
              <a:t>To enforce Isolation (through mutual exclusion) among conflicting transactions. </a:t>
            </a:r>
          </a:p>
          <a:p>
            <a:pPr marL="914400" lvl="2" indent="-342900" algn="just">
              <a:lnSpc>
                <a:spcPct val="90000"/>
              </a:lnSpc>
              <a:buFontTx/>
              <a:buChar char="•"/>
              <a:tabLst>
                <a:tab pos="571500" algn="l"/>
              </a:tabLst>
            </a:pPr>
            <a:r>
              <a:rPr lang="en-US">
                <a:cs typeface="Times New Roman" pitchFamily="18" charset="0"/>
              </a:rPr>
              <a:t>To preserve database consistency through consistency preserving execution of transactions.</a:t>
            </a:r>
          </a:p>
          <a:p>
            <a:pPr marL="914400" lvl="2" indent="-342900" algn="just">
              <a:lnSpc>
                <a:spcPct val="90000"/>
              </a:lnSpc>
              <a:buFontTx/>
              <a:buChar char="•"/>
              <a:tabLst>
                <a:tab pos="571500" algn="l"/>
              </a:tabLst>
            </a:pPr>
            <a:r>
              <a:rPr lang="en-US">
                <a:cs typeface="Times New Roman" pitchFamily="18" charset="0"/>
              </a:rPr>
              <a:t>To resolve read-write and write-write conflicts.</a:t>
            </a:r>
          </a:p>
          <a:p>
            <a:pPr marL="457200" lvl="1" indent="0" algn="just">
              <a:lnSpc>
                <a:spcPct val="90000"/>
              </a:lnSpc>
              <a:buFontTx/>
              <a:buNone/>
              <a:tabLst>
                <a:tab pos="571500" algn="l"/>
              </a:tabLst>
            </a:pPr>
            <a:endParaRPr lang="en-US" sz="2200">
              <a:cs typeface="Times New Roman" pitchFamily="18" charset="0"/>
            </a:endParaRPr>
          </a:p>
          <a:p>
            <a:pPr marL="457200" lvl="1" indent="0">
              <a:lnSpc>
                <a:spcPct val="90000"/>
              </a:lnSpc>
              <a:buFontTx/>
              <a:buNone/>
              <a:tabLst>
                <a:tab pos="571500" algn="l"/>
              </a:tabLst>
            </a:pPr>
            <a:r>
              <a:rPr lang="en-US" sz="2200">
                <a:cs typeface="Times New Roman" pitchFamily="18" charset="0"/>
              </a:rPr>
              <a:t>Example:  In concurrent execution environment if </a:t>
            </a:r>
            <a:r>
              <a:rPr lang="en-US" sz="2200" i="1">
                <a:cs typeface="Times New Roman" pitchFamily="18" charset="0"/>
              </a:rPr>
              <a:t>T</a:t>
            </a:r>
            <a:r>
              <a:rPr lang="en-US" sz="2200" i="1" baseline="-25000">
                <a:cs typeface="Times New Roman" pitchFamily="18" charset="0"/>
              </a:rPr>
              <a:t>1</a:t>
            </a:r>
            <a:r>
              <a:rPr lang="en-US" sz="2200">
                <a:cs typeface="Times New Roman" pitchFamily="18" charset="0"/>
              </a:rPr>
              <a:t> conflicts with </a:t>
            </a:r>
            <a:r>
              <a:rPr lang="en-US" sz="2200" i="1">
                <a:cs typeface="Times New Roman" pitchFamily="18" charset="0"/>
              </a:rPr>
              <a:t>T</a:t>
            </a:r>
            <a:r>
              <a:rPr lang="en-US" sz="2200" i="1" baseline="-25000">
                <a:cs typeface="Times New Roman" pitchFamily="18" charset="0"/>
              </a:rPr>
              <a:t>2</a:t>
            </a:r>
            <a:r>
              <a:rPr lang="en-US" sz="2200">
                <a:cs typeface="Times New Roman" pitchFamily="18" charset="0"/>
              </a:rPr>
              <a:t> over a data item </a:t>
            </a:r>
            <a:r>
              <a:rPr lang="en-US" sz="2200" i="1">
                <a:cs typeface="Times New Roman" pitchFamily="18" charset="0"/>
              </a:rPr>
              <a:t>A</a:t>
            </a:r>
            <a:r>
              <a:rPr lang="en-US" sz="2200">
                <a:cs typeface="Times New Roman" pitchFamily="18" charset="0"/>
              </a:rPr>
              <a:t>, then the existing concurrency control decides if </a:t>
            </a:r>
            <a:r>
              <a:rPr lang="en-US" sz="2200" i="1">
                <a:cs typeface="Times New Roman" pitchFamily="18" charset="0"/>
              </a:rPr>
              <a:t>T</a:t>
            </a:r>
            <a:r>
              <a:rPr lang="en-US" sz="2200" i="1" baseline="-25000">
                <a:cs typeface="Times New Roman" pitchFamily="18" charset="0"/>
              </a:rPr>
              <a:t>1</a:t>
            </a:r>
            <a:r>
              <a:rPr lang="en-US" sz="2200">
                <a:cs typeface="Times New Roman" pitchFamily="18" charset="0"/>
              </a:rPr>
              <a:t> or </a:t>
            </a:r>
            <a:r>
              <a:rPr lang="en-US" sz="2200" i="1">
                <a:cs typeface="Times New Roman" pitchFamily="18" charset="0"/>
              </a:rPr>
              <a:t>T</a:t>
            </a:r>
            <a:r>
              <a:rPr lang="en-US" sz="2200" i="1" baseline="-25000">
                <a:cs typeface="Times New Roman" pitchFamily="18" charset="0"/>
              </a:rPr>
              <a:t>2</a:t>
            </a:r>
            <a:r>
              <a:rPr lang="en-US" sz="2200">
                <a:cs typeface="Times New Roman" pitchFamily="18" charset="0"/>
              </a:rPr>
              <a:t> should get the </a:t>
            </a:r>
            <a:r>
              <a:rPr lang="en-US" sz="2200" i="1">
                <a:cs typeface="Times New Roman" pitchFamily="18" charset="0"/>
              </a:rPr>
              <a:t>A</a:t>
            </a:r>
            <a:r>
              <a:rPr lang="en-US" sz="2200">
                <a:cs typeface="Times New Roman" pitchFamily="18" charset="0"/>
              </a:rPr>
              <a:t> and if the other transaction is rolled-back or waits.  </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1C2431D-5875-4555-A902-990A6F337D4C}" type="slidenum">
              <a:rPr lang="en-US" altLang="en-US"/>
              <a:pPr/>
              <a:t>229</a:t>
            </a:fld>
            <a:endParaRPr lang="en-US" altLang="en-US"/>
          </a:p>
        </p:txBody>
      </p:sp>
      <p:sp>
        <p:nvSpPr>
          <p:cNvPr id="13314" name="Rectangle 2"/>
          <p:cNvSpPr>
            <a:spLocks noGrp="1" noChangeArrowheads="1"/>
          </p:cNvSpPr>
          <p:nvPr>
            <p:ph type="title"/>
          </p:nvPr>
        </p:nvSpPr>
        <p:spPr>
          <a:xfrm>
            <a:off x="685800" y="258763"/>
            <a:ext cx="7772400" cy="766762"/>
          </a:xfrm>
        </p:spPr>
        <p:txBody>
          <a:bodyPr/>
          <a:lstStyle/>
          <a:p>
            <a:r>
              <a:rPr lang="en-US" sz="3400" b="1"/>
              <a:t>Database Concurrency Control</a:t>
            </a:r>
          </a:p>
        </p:txBody>
      </p:sp>
      <p:sp>
        <p:nvSpPr>
          <p:cNvPr id="13315" name="Rectangle 3"/>
          <p:cNvSpPr>
            <a:spLocks noGrp="1" noChangeArrowheads="1"/>
          </p:cNvSpPr>
          <p:nvPr>
            <p:ph type="body" idx="1"/>
          </p:nvPr>
        </p:nvSpPr>
        <p:spPr>
          <a:xfrm>
            <a:off x="685800" y="1638300"/>
            <a:ext cx="8105775" cy="4114800"/>
          </a:xfrm>
        </p:spPr>
        <p:txBody>
          <a:bodyPr/>
          <a:lstStyle/>
          <a:p>
            <a:pPr marL="0" indent="0">
              <a:buFont typeface="Wingdings" pitchFamily="2" charset="2"/>
              <a:buNone/>
            </a:pPr>
            <a:r>
              <a:rPr lang="en-US" sz="2100" b="1">
                <a:cs typeface="Times New Roman" pitchFamily="18" charset="0"/>
              </a:rPr>
              <a:t>Two-Phase Locking Techniques</a:t>
            </a:r>
          </a:p>
          <a:p>
            <a:pPr marL="457200" lvl="1" indent="0" algn="just">
              <a:buFont typeface="Wingdings" pitchFamily="2" charset="2"/>
              <a:buNone/>
            </a:pPr>
            <a:r>
              <a:rPr lang="en-US" sz="2200">
                <a:cs typeface="Times New Roman" pitchFamily="18" charset="0"/>
              </a:rPr>
              <a:t>Locking is an operation which secures (a) permission to Read or (b) permission to Write a data item for a transaction.</a:t>
            </a:r>
            <a:r>
              <a:rPr lang="en-US">
                <a:cs typeface="Times New Roman" pitchFamily="18" charset="0"/>
              </a:rPr>
              <a:t>  </a:t>
            </a:r>
            <a:r>
              <a:rPr lang="en-US" sz="2200">
                <a:cs typeface="Times New Roman" pitchFamily="18" charset="0"/>
              </a:rPr>
              <a:t>Example: </a:t>
            </a:r>
            <a:r>
              <a:rPr lang="en-US" sz="2200" i="1">
                <a:cs typeface="Times New Roman" pitchFamily="18" charset="0"/>
              </a:rPr>
              <a:t>Lock</a:t>
            </a:r>
            <a:r>
              <a:rPr lang="en-US" sz="2200">
                <a:cs typeface="Times New Roman" pitchFamily="18" charset="0"/>
              </a:rPr>
              <a:t>(</a:t>
            </a:r>
            <a:r>
              <a:rPr lang="en-US" sz="2200" i="1">
                <a:cs typeface="Times New Roman" pitchFamily="18" charset="0"/>
              </a:rPr>
              <a:t>X</a:t>
            </a:r>
            <a:r>
              <a:rPr lang="en-US" sz="2200">
                <a:cs typeface="Times New Roman" pitchFamily="18" charset="0"/>
              </a:rPr>
              <a:t>).  Data item </a:t>
            </a:r>
            <a:r>
              <a:rPr lang="en-US" sz="2200" i="1">
                <a:cs typeface="Times New Roman" pitchFamily="18" charset="0"/>
              </a:rPr>
              <a:t>X</a:t>
            </a:r>
            <a:r>
              <a:rPr lang="en-US" sz="2200">
                <a:cs typeface="Times New Roman" pitchFamily="18" charset="0"/>
              </a:rPr>
              <a:t> is locked in behalf of the requesting transaction.  </a:t>
            </a:r>
            <a:endParaRPr lang="en-US">
              <a:cs typeface="Times New Roman" pitchFamily="18" charset="0"/>
            </a:endParaRPr>
          </a:p>
          <a:p>
            <a:pPr marL="457200" lvl="1" indent="0" algn="just">
              <a:buFontTx/>
              <a:buNone/>
            </a:pPr>
            <a:endParaRPr lang="en-US" sz="2200">
              <a:cs typeface="Times New Roman" pitchFamily="18" charset="0"/>
            </a:endParaRPr>
          </a:p>
          <a:p>
            <a:pPr marL="457200" lvl="1" indent="0" algn="just">
              <a:buFontTx/>
              <a:buNone/>
            </a:pPr>
            <a:r>
              <a:rPr lang="en-US" sz="2200">
                <a:cs typeface="Times New Roman" pitchFamily="18" charset="0"/>
              </a:rPr>
              <a:t>Unlocking is an operation which removes these permissions from the data item.  Example: </a:t>
            </a:r>
            <a:r>
              <a:rPr lang="en-US" sz="2200" i="1">
                <a:cs typeface="Times New Roman" pitchFamily="18" charset="0"/>
              </a:rPr>
              <a:t>Unlock</a:t>
            </a:r>
            <a:r>
              <a:rPr lang="en-US" sz="2200">
                <a:cs typeface="Times New Roman" pitchFamily="18" charset="0"/>
              </a:rPr>
              <a:t>(</a:t>
            </a:r>
            <a:r>
              <a:rPr lang="en-US" sz="2200" i="1">
                <a:cs typeface="Times New Roman" pitchFamily="18" charset="0"/>
              </a:rPr>
              <a:t>X</a:t>
            </a:r>
            <a:r>
              <a:rPr lang="en-US" sz="2200">
                <a:cs typeface="Times New Roman" pitchFamily="18" charset="0"/>
              </a:rPr>
              <a:t>).  Data item </a:t>
            </a:r>
            <a:r>
              <a:rPr lang="en-US" sz="2200" i="1">
                <a:cs typeface="Times New Roman" pitchFamily="18" charset="0"/>
              </a:rPr>
              <a:t>X</a:t>
            </a:r>
            <a:r>
              <a:rPr lang="en-US" sz="2200">
                <a:cs typeface="Times New Roman" pitchFamily="18" charset="0"/>
              </a:rPr>
              <a:t> is made available to all other transactions.</a:t>
            </a:r>
          </a:p>
          <a:p>
            <a:pPr marL="457200" lvl="1" indent="0" algn="just">
              <a:buFontTx/>
              <a:buNone/>
            </a:pPr>
            <a:r>
              <a:rPr lang="en-US" sz="2200" i="1"/>
              <a:t>Lock</a:t>
            </a:r>
            <a:r>
              <a:rPr lang="en-US" sz="2200"/>
              <a:t> and </a:t>
            </a:r>
            <a:r>
              <a:rPr lang="en-US" sz="2200" i="1"/>
              <a:t>Unlock</a:t>
            </a:r>
            <a:r>
              <a:rPr lang="en-US" sz="2200"/>
              <a:t> are atomic operations.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2994" name="Picture 2"/>
          <p:cNvPicPr>
            <a:picLocks noGrp="1" noChangeAspect="1" noChangeArrowheads="1"/>
          </p:cNvPicPr>
          <p:nvPr>
            <p:ph idx="1"/>
          </p:nvPr>
        </p:nvPicPr>
        <p:blipFill>
          <a:blip r:embed="rId2"/>
          <a:srcRect/>
          <a:stretch>
            <a:fillRect/>
          </a:stretch>
        </p:blipFill>
        <p:spPr bwMode="auto">
          <a:xfrm>
            <a:off x="381000" y="1295400"/>
            <a:ext cx="8458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D78F767-4DB3-4A1F-BB46-6C1FD7B58457}" type="slidenum">
              <a:rPr lang="en-US" altLang="en-US"/>
              <a:pPr/>
              <a:t>230</a:t>
            </a:fld>
            <a:endParaRPr lang="en-US" altLang="en-US"/>
          </a:p>
        </p:txBody>
      </p:sp>
      <p:sp>
        <p:nvSpPr>
          <p:cNvPr id="14338" name="Rectangle 2"/>
          <p:cNvSpPr>
            <a:spLocks noGrp="1" noChangeArrowheads="1"/>
          </p:cNvSpPr>
          <p:nvPr>
            <p:ph type="title"/>
          </p:nvPr>
        </p:nvSpPr>
        <p:spPr>
          <a:xfrm>
            <a:off x="469900" y="277813"/>
            <a:ext cx="8216900" cy="911225"/>
          </a:xfrm>
        </p:spPr>
        <p:txBody>
          <a:bodyPr/>
          <a:lstStyle/>
          <a:p>
            <a:r>
              <a:rPr lang="en-US" sz="3400" b="1"/>
              <a:t>Database Concurrency Control</a:t>
            </a:r>
          </a:p>
        </p:txBody>
      </p:sp>
      <p:sp>
        <p:nvSpPr>
          <p:cNvPr id="14339" name="Rectangle 3"/>
          <p:cNvSpPr>
            <a:spLocks noGrp="1" noChangeArrowheads="1"/>
          </p:cNvSpPr>
          <p:nvPr>
            <p:ph type="body" sz="half" idx="1"/>
          </p:nvPr>
        </p:nvSpPr>
        <p:spPr>
          <a:xfrm>
            <a:off x="685800" y="1495425"/>
            <a:ext cx="7772400" cy="3162300"/>
          </a:xfrm>
        </p:spPr>
        <p:txBody>
          <a:bodyPr/>
          <a:lstStyle/>
          <a:p>
            <a:pPr marL="228600" indent="-228600">
              <a:lnSpc>
                <a:spcPct val="90000"/>
              </a:lnSpc>
              <a:spcBef>
                <a:spcPct val="50000"/>
              </a:spcBef>
              <a:buFont typeface="Wingdings" pitchFamily="2" charset="2"/>
              <a:buNone/>
            </a:pPr>
            <a:r>
              <a:rPr lang="en-US" sz="2000" b="1">
                <a:cs typeface="Times New Roman" pitchFamily="18" charset="0"/>
              </a:rPr>
              <a:t>Two-Phase Locking Techniques: E</a:t>
            </a:r>
            <a:r>
              <a:rPr lang="en-US" sz="2000" b="1"/>
              <a:t>ssential components</a:t>
            </a:r>
            <a:r>
              <a:rPr lang="en-US" sz="2000"/>
              <a:t> </a:t>
            </a:r>
          </a:p>
          <a:p>
            <a:pPr marL="228600" indent="-228600">
              <a:lnSpc>
                <a:spcPct val="90000"/>
              </a:lnSpc>
              <a:spcBef>
                <a:spcPct val="50000"/>
              </a:spcBef>
              <a:buFont typeface="Wingdings" pitchFamily="2" charset="2"/>
              <a:buNone/>
            </a:pPr>
            <a:r>
              <a:rPr lang="en-US" sz="2000"/>
              <a:t>	Two locks modes (a) shared (read) and (b) exclusive (write).</a:t>
            </a:r>
          </a:p>
          <a:p>
            <a:pPr marL="457200" lvl="1" indent="0" algn="just">
              <a:lnSpc>
                <a:spcPct val="90000"/>
              </a:lnSpc>
              <a:spcBef>
                <a:spcPct val="50000"/>
              </a:spcBef>
              <a:buFont typeface="Wingdings" pitchFamily="2" charset="2"/>
              <a:buNone/>
            </a:pPr>
            <a:r>
              <a:rPr lang="en-US" sz="2000"/>
              <a:t>Shared mode:  shared lock (</a:t>
            </a:r>
            <a:r>
              <a:rPr lang="en-US" sz="2000" i="1"/>
              <a:t>X</a:t>
            </a:r>
            <a:r>
              <a:rPr lang="en-US" sz="2000"/>
              <a:t>).  More than one transaction can apply share lock on </a:t>
            </a:r>
            <a:r>
              <a:rPr lang="en-US" sz="2000" i="1"/>
              <a:t>X</a:t>
            </a:r>
            <a:r>
              <a:rPr lang="en-US" sz="2000"/>
              <a:t> for reading its value but no write lock can be applied on </a:t>
            </a:r>
            <a:r>
              <a:rPr lang="en-US" sz="2000" i="1"/>
              <a:t>X</a:t>
            </a:r>
            <a:r>
              <a:rPr lang="en-US" sz="2000"/>
              <a:t> by any other transaction.</a:t>
            </a:r>
          </a:p>
          <a:p>
            <a:pPr marL="457200" lvl="1" indent="0" algn="just">
              <a:lnSpc>
                <a:spcPct val="90000"/>
              </a:lnSpc>
              <a:spcBef>
                <a:spcPct val="50000"/>
              </a:spcBef>
              <a:buFont typeface="Wingdings" pitchFamily="2" charset="2"/>
              <a:buNone/>
            </a:pPr>
            <a:r>
              <a:rPr lang="en-US" sz="2000"/>
              <a:t>Exclusive mode: Write lock (</a:t>
            </a:r>
            <a:r>
              <a:rPr lang="en-US" sz="2000" i="1"/>
              <a:t>X</a:t>
            </a:r>
            <a:r>
              <a:rPr lang="en-US" sz="2000"/>
              <a:t>).  Only one write lock on </a:t>
            </a:r>
            <a:r>
              <a:rPr lang="en-US" sz="2000" i="1"/>
              <a:t>X</a:t>
            </a:r>
            <a:r>
              <a:rPr lang="en-US" sz="2000"/>
              <a:t> can exist at any time and no shared lock can be applied by any other transaction on </a:t>
            </a:r>
            <a:r>
              <a:rPr lang="en-US" sz="2000" i="1"/>
              <a:t>X</a:t>
            </a:r>
            <a:r>
              <a:rPr lang="en-US" sz="2000"/>
              <a:t>.</a:t>
            </a:r>
          </a:p>
          <a:p>
            <a:pPr marL="457200" lvl="1" indent="0" algn="ctr">
              <a:lnSpc>
                <a:spcPct val="90000"/>
              </a:lnSpc>
              <a:spcBef>
                <a:spcPct val="30000"/>
              </a:spcBef>
              <a:buFont typeface="Wingdings" pitchFamily="2" charset="2"/>
              <a:buNone/>
            </a:pPr>
            <a:r>
              <a:rPr lang="en-US" sz="2000"/>
              <a:t>Conflict matrix</a:t>
            </a:r>
          </a:p>
        </p:txBody>
      </p:sp>
      <p:graphicFrame>
        <p:nvGraphicFramePr>
          <p:cNvPr id="14340" name="Object 4"/>
          <p:cNvGraphicFramePr>
            <a:graphicFrameLocks noGrp="1" noChangeAspect="1"/>
          </p:cNvGraphicFramePr>
          <p:nvPr>
            <p:ph sz="half" idx="2"/>
          </p:nvPr>
        </p:nvGraphicFramePr>
        <p:xfrm>
          <a:off x="3852863" y="4657725"/>
          <a:ext cx="1717675" cy="1755775"/>
        </p:xfrm>
        <a:graphic>
          <a:graphicData uri="http://schemas.openxmlformats.org/presentationml/2006/ole">
            <mc:AlternateContent xmlns:mc="http://schemas.openxmlformats.org/markup-compatibility/2006">
              <mc:Choice xmlns:v="urn:schemas-microsoft-com:vml" Requires="v">
                <p:oleObj spid="_x0000_s174083" name="VISIO" r:id="rId3" imgW="1717560" imgH="1755720" progId="">
                  <p:embed/>
                </p:oleObj>
              </mc:Choice>
              <mc:Fallback>
                <p:oleObj name="VISIO" r:id="rId3" imgW="1717560" imgH="1755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863" y="4657725"/>
                        <a:ext cx="17176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DBBE3CA-B95A-4527-984D-21FADD51F406}" type="slidenum">
              <a:rPr lang="en-US" altLang="en-US"/>
              <a:pPr/>
              <a:t>231</a:t>
            </a:fld>
            <a:endParaRPr lang="en-US" altLang="en-US"/>
          </a:p>
        </p:txBody>
      </p:sp>
      <p:sp>
        <p:nvSpPr>
          <p:cNvPr id="15362"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15363" name="Rectangle 3"/>
          <p:cNvSpPr>
            <a:spLocks noGrp="1" noChangeArrowheads="1"/>
          </p:cNvSpPr>
          <p:nvPr>
            <p:ph type="body" sz="half" idx="1"/>
          </p:nvPr>
        </p:nvSpPr>
        <p:spPr>
          <a:xfrm>
            <a:off x="685800" y="1752600"/>
            <a:ext cx="7772400" cy="4114800"/>
          </a:xfrm>
        </p:spPr>
        <p:txBody>
          <a:bodyPr/>
          <a:lstStyle/>
          <a:p>
            <a:pPr marL="571500" indent="-571500">
              <a:buFont typeface="Wingdings" pitchFamily="2" charset="2"/>
              <a:buNone/>
              <a:tabLst>
                <a:tab pos="5715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marL="685800" lvl="1" indent="0" algn="just">
              <a:buFontTx/>
              <a:buNone/>
              <a:tabLst>
                <a:tab pos="571500" algn="l"/>
              </a:tabLst>
            </a:pPr>
            <a:r>
              <a:rPr lang="en-US" sz="2200">
                <a:cs typeface="Times New Roman" pitchFamily="18" charset="0"/>
              </a:rPr>
              <a:t>Lock Manager: Managing locks on data items.</a:t>
            </a:r>
          </a:p>
          <a:p>
            <a:pPr marL="685800" lvl="1" indent="0" algn="just">
              <a:buFontTx/>
              <a:buNone/>
              <a:tabLst>
                <a:tab pos="571500" algn="l"/>
              </a:tabLst>
            </a:pPr>
            <a:r>
              <a:rPr lang="en-US" sz="2200">
                <a:cs typeface="Times New Roman" pitchFamily="18" charset="0"/>
              </a:rPr>
              <a:t>Lock table: Lock manager uses it to store the identity of transaction locking (the data item, lock mode and pointer to the next data item locked). One simple way to implement a lock table is through linked list.</a:t>
            </a:r>
          </a:p>
        </p:txBody>
      </p:sp>
      <p:graphicFrame>
        <p:nvGraphicFramePr>
          <p:cNvPr id="15364" name="Object 4"/>
          <p:cNvGraphicFramePr>
            <a:graphicFrameLocks noGrp="1" noChangeAspect="1"/>
          </p:cNvGraphicFramePr>
          <p:nvPr>
            <p:ph sz="half" idx="2"/>
          </p:nvPr>
        </p:nvGraphicFramePr>
        <p:xfrm>
          <a:off x="1335088" y="4843463"/>
          <a:ext cx="7043737" cy="792162"/>
        </p:xfrm>
        <a:graphic>
          <a:graphicData uri="http://schemas.openxmlformats.org/presentationml/2006/ole">
            <mc:AlternateContent xmlns:mc="http://schemas.openxmlformats.org/markup-compatibility/2006">
              <mc:Choice xmlns:v="urn:schemas-microsoft-com:vml" Requires="v">
                <p:oleObj spid="_x0000_s175107" name="VISIO" r:id="rId3" imgW="5879880" imgH="636480" progId="">
                  <p:embed/>
                </p:oleObj>
              </mc:Choice>
              <mc:Fallback>
                <p:oleObj name="VISIO" r:id="rId3" imgW="5879880" imgH="636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4843463"/>
                        <a:ext cx="704373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B431155-DF9D-47AE-9BC7-28B38E1A6FAB}" type="slidenum">
              <a:rPr lang="en-US" altLang="en-US"/>
              <a:pPr/>
              <a:t>232</a:t>
            </a:fld>
            <a:endParaRPr lang="en-US" altLang="en-US"/>
          </a:p>
        </p:txBody>
      </p:sp>
      <p:sp>
        <p:nvSpPr>
          <p:cNvPr id="16386"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16387" name="Rectangle 3"/>
          <p:cNvSpPr>
            <a:spLocks noGrp="1" noChangeArrowheads="1"/>
          </p:cNvSpPr>
          <p:nvPr>
            <p:ph type="body" sz="half" idx="1"/>
          </p:nvPr>
        </p:nvSpPr>
        <p:spPr>
          <a:xfrm>
            <a:off x="685800" y="1752600"/>
            <a:ext cx="7772400" cy="1266825"/>
          </a:xfrm>
        </p:spPr>
        <p:txBody>
          <a:bodyPr/>
          <a:lstStyle/>
          <a:p>
            <a:pPr marL="0" indent="0">
              <a:buFont typeface="Wingdings" pitchFamily="2" charset="2"/>
              <a:buNone/>
              <a:tabLst>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marL="685800" lvl="1" indent="0" algn="just">
              <a:buFontTx/>
              <a:buNone/>
              <a:tabLst>
                <a:tab pos="1028700" algn="l"/>
              </a:tabLst>
            </a:pPr>
            <a:r>
              <a:rPr lang="en-US" sz="2200">
                <a:cs typeface="Times New Roman" pitchFamily="18" charset="0"/>
              </a:rPr>
              <a:t>Database requires that all transactions should be well-formed.  A transaction is well-formed if:</a:t>
            </a:r>
          </a:p>
          <a:p>
            <a:pPr marL="685800" lvl="1" indent="0">
              <a:buFontTx/>
              <a:buChar char="•"/>
              <a:tabLst>
                <a:tab pos="1028700" algn="l"/>
              </a:tabLst>
            </a:pPr>
            <a:endParaRPr lang="en-US" sz="2200"/>
          </a:p>
        </p:txBody>
      </p:sp>
      <p:sp>
        <p:nvSpPr>
          <p:cNvPr id="16388" name="Rectangle 4"/>
          <p:cNvSpPr>
            <a:spLocks noChangeArrowheads="1"/>
          </p:cNvSpPr>
          <p:nvPr/>
        </p:nvSpPr>
        <p:spPr bwMode="auto">
          <a:xfrm>
            <a:off x="1479550" y="3448050"/>
            <a:ext cx="6864350" cy="1552575"/>
          </a:xfrm>
          <a:prstGeom prst="rect">
            <a:avLst/>
          </a:prstGeom>
          <a:noFill/>
          <a:ln w="9525">
            <a:noFill/>
            <a:miter lim="800000"/>
            <a:headEnd/>
            <a:tailEnd/>
          </a:ln>
          <a:effectLst/>
        </p:spPr>
        <p:txBody>
          <a:bodyPr>
            <a:spAutoFit/>
          </a:bodyPr>
          <a:lstStyle/>
          <a:p>
            <a:pPr marL="342900" indent="-342900">
              <a:buFontTx/>
              <a:buChar char="•"/>
            </a:pPr>
            <a:r>
              <a:rPr lang="en-US" sz="2400">
                <a:latin typeface="Times New Roman" pitchFamily="18" charset="0"/>
              </a:rPr>
              <a:t>It must lock the data item before it reads or writes to it.</a:t>
            </a:r>
          </a:p>
          <a:p>
            <a:pPr marL="342900" indent="-342900">
              <a:buFontTx/>
              <a:buChar char="•"/>
            </a:pPr>
            <a:r>
              <a:rPr lang="en-US" sz="2400">
                <a:latin typeface="Times New Roman" pitchFamily="18" charset="0"/>
              </a:rPr>
              <a:t>It must not lock an already locked data items and it must not try to unlock a free data item.</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BE663C7-BF2C-442B-AAE8-85257630D412}" type="slidenum">
              <a:rPr lang="en-US" altLang="en-US"/>
              <a:pPr/>
              <a:t>233</a:t>
            </a:fld>
            <a:endParaRPr lang="en-US" altLang="en-US"/>
          </a:p>
        </p:txBody>
      </p:sp>
      <p:sp>
        <p:nvSpPr>
          <p:cNvPr id="17410"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17411"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17412"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marL="685800" lvl="1" algn="just">
              <a:spcBef>
                <a:spcPct val="20000"/>
              </a:spcBef>
              <a:buClr>
                <a:schemeClr val="accent2"/>
              </a:buClr>
              <a:buSzPct val="60000"/>
              <a:tabLst>
                <a:tab pos="1028700" algn="l"/>
              </a:tabLst>
            </a:pPr>
            <a:r>
              <a:rPr lang="en-US" sz="2200">
                <a:cs typeface="Times New Roman" pitchFamily="18" charset="0"/>
              </a:rPr>
              <a:t>The following code performs the lock operation:</a:t>
            </a:r>
          </a:p>
          <a:p>
            <a:pPr marL="685800" lvl="1" algn="just">
              <a:spcBef>
                <a:spcPct val="20000"/>
              </a:spcBef>
              <a:buClr>
                <a:schemeClr val="accent2"/>
              </a:buClr>
              <a:buSzPct val="60000"/>
              <a:tabLst>
                <a:tab pos="1028700" algn="l"/>
              </a:tabLst>
            </a:pPr>
            <a:endParaRPr lang="en-US" sz="2200">
              <a:cs typeface="Times New Roman" pitchFamily="18" charset="0"/>
            </a:endParaRPr>
          </a:p>
          <a:p>
            <a:pPr marL="685800" lvl="1" algn="just">
              <a:spcBef>
                <a:spcPct val="20000"/>
              </a:spcBef>
              <a:buClr>
                <a:schemeClr val="accent2"/>
              </a:buClr>
              <a:buSzPct val="60000"/>
              <a:tabLst>
                <a:tab pos="1028700" algn="l"/>
              </a:tabLst>
            </a:pPr>
            <a:r>
              <a:rPr lang="en-US" sz="2200">
                <a:cs typeface="Times New Roman" pitchFamily="18" charset="0"/>
              </a:rPr>
              <a:t>B:	if LOCK (X) = 0 (*item is unlocked*)</a:t>
            </a:r>
          </a:p>
          <a:p>
            <a:pPr marL="685800" lvl="1" algn="just">
              <a:spcBef>
                <a:spcPct val="20000"/>
              </a:spcBef>
              <a:buClr>
                <a:schemeClr val="accent2"/>
              </a:buClr>
              <a:buSzPct val="60000"/>
              <a:tabLst>
                <a:tab pos="1028700" algn="l"/>
              </a:tabLst>
            </a:pPr>
            <a:r>
              <a:rPr lang="en-US" sz="2200">
                <a:cs typeface="Times New Roman" pitchFamily="18" charset="0"/>
              </a:rPr>
              <a:t>	then LOCK (X) </a:t>
            </a:r>
            <a:r>
              <a:rPr lang="en-US" sz="2200">
                <a:cs typeface="Times New Roman" pitchFamily="18" charset="0"/>
                <a:sym typeface="Symbol" pitchFamily="18" charset="2"/>
              </a:rPr>
              <a:t> 1 (*lock the item*)</a:t>
            </a: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else begin</a:t>
            </a: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wait (until lock (X) = 0) and</a:t>
            </a: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the lock manager wakes up the transaction);</a:t>
            </a: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goto B</a:t>
            </a: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end;</a:t>
            </a:r>
          </a:p>
          <a:p>
            <a:pPr marL="685800" lvl="1">
              <a:spcBef>
                <a:spcPct val="20000"/>
              </a:spcBef>
              <a:buClr>
                <a:schemeClr val="accent2"/>
              </a:buClr>
              <a:buSzPct val="60000"/>
              <a:buFontTx/>
              <a:buChar char="•"/>
              <a:tabLst>
                <a:tab pos="1028700" algn="l"/>
              </a:tabLst>
            </a:pPr>
            <a:endParaRPr lang="en-US" sz="220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F97A52E-A26C-4993-AAB3-98A7BD68FF50}" type="slidenum">
              <a:rPr lang="en-US" altLang="en-US"/>
              <a:pPr/>
              <a:t>234</a:t>
            </a:fld>
            <a:endParaRPr lang="en-US" altLang="en-US"/>
          </a:p>
        </p:txBody>
      </p:sp>
      <p:sp>
        <p:nvSpPr>
          <p:cNvPr id="18434"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18435"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18436"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marL="685800" lvl="1" algn="just">
              <a:spcBef>
                <a:spcPct val="20000"/>
              </a:spcBef>
              <a:buClr>
                <a:schemeClr val="accent2"/>
              </a:buClr>
              <a:buSzPct val="60000"/>
              <a:tabLst>
                <a:tab pos="1028700" algn="l"/>
              </a:tabLst>
            </a:pPr>
            <a:r>
              <a:rPr lang="en-US" sz="2200">
                <a:cs typeface="Times New Roman" pitchFamily="18" charset="0"/>
              </a:rPr>
              <a:t>The following code performs the unlock operation:</a:t>
            </a:r>
          </a:p>
          <a:p>
            <a:pPr marL="685800" lvl="1" algn="just">
              <a:spcBef>
                <a:spcPct val="20000"/>
              </a:spcBef>
              <a:buClr>
                <a:schemeClr val="accent2"/>
              </a:buClr>
              <a:buSzPct val="60000"/>
              <a:tabLst>
                <a:tab pos="1028700" algn="l"/>
              </a:tabLst>
            </a:pPr>
            <a:endParaRPr lang="en-US" sz="2200">
              <a:cs typeface="Times New Roman" pitchFamily="18" charset="0"/>
            </a:endParaRPr>
          </a:p>
          <a:p>
            <a:pPr marL="685800" lvl="1" algn="just">
              <a:spcBef>
                <a:spcPct val="20000"/>
              </a:spcBef>
              <a:buClr>
                <a:schemeClr val="accent2"/>
              </a:buClr>
              <a:buSzPct val="60000"/>
              <a:tabLst>
                <a:tab pos="1028700" algn="l"/>
              </a:tabLst>
            </a:pPr>
            <a:r>
              <a:rPr lang="en-US" sz="2200">
                <a:cs typeface="Times New Roman" pitchFamily="18" charset="0"/>
              </a:rPr>
              <a:t>	LOCK (X) </a:t>
            </a:r>
            <a:r>
              <a:rPr lang="en-US" sz="2200">
                <a:cs typeface="Times New Roman" pitchFamily="18" charset="0"/>
                <a:sym typeface="Symbol" pitchFamily="18" charset="2"/>
              </a:rPr>
              <a:t></a:t>
            </a:r>
            <a:r>
              <a:rPr lang="en-US" sz="2200">
                <a:cs typeface="Times New Roman" pitchFamily="18" charset="0"/>
              </a:rPr>
              <a:t> 0 (*unlock the item*)</a:t>
            </a:r>
          </a:p>
          <a:p>
            <a:pPr marL="685800" lvl="1" algn="just">
              <a:spcBef>
                <a:spcPct val="20000"/>
              </a:spcBef>
              <a:buClr>
                <a:schemeClr val="accent2"/>
              </a:buClr>
              <a:buSzPct val="60000"/>
              <a:tabLst>
                <a:tab pos="1028700" algn="l"/>
              </a:tabLst>
            </a:pPr>
            <a:r>
              <a:rPr lang="en-US" sz="2200">
                <a:cs typeface="Times New Roman" pitchFamily="18" charset="0"/>
              </a:rPr>
              <a:t>	if any transactions are waiting then</a:t>
            </a:r>
            <a:endParaRPr lang="en-US" sz="2200">
              <a:cs typeface="Times New Roman" pitchFamily="18" charset="0"/>
              <a:sym typeface="Symbol" pitchFamily="18" charset="2"/>
            </a:endParaRPr>
          </a:p>
          <a:p>
            <a:pPr marL="685800" lvl="1" algn="just">
              <a:spcBef>
                <a:spcPct val="20000"/>
              </a:spcBef>
              <a:buClr>
                <a:schemeClr val="accent2"/>
              </a:buClr>
              <a:buSzPct val="60000"/>
              <a:tabLst>
                <a:tab pos="1028700" algn="l"/>
              </a:tabLst>
            </a:pPr>
            <a:r>
              <a:rPr lang="en-US" sz="2200">
                <a:cs typeface="Times New Roman" pitchFamily="18" charset="0"/>
                <a:sym typeface="Symbol" pitchFamily="18" charset="2"/>
              </a:rPr>
              <a:t>		wake up one of the waiting the transactions;</a:t>
            </a:r>
          </a:p>
          <a:p>
            <a:pPr marL="685800" lvl="1">
              <a:spcBef>
                <a:spcPct val="20000"/>
              </a:spcBef>
              <a:buClr>
                <a:schemeClr val="accent2"/>
              </a:buClr>
              <a:buSzPct val="60000"/>
              <a:buFontTx/>
              <a:buChar char="•"/>
              <a:tabLst>
                <a:tab pos="1028700" algn="l"/>
              </a:tabLst>
            </a:pPr>
            <a:endParaRPr lang="en-US" sz="220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F2A6AAC-55AD-4BD4-91E1-CB22FB0BDA9D}" type="slidenum">
              <a:rPr lang="en-US" altLang="en-US"/>
              <a:pPr/>
              <a:t>235</a:t>
            </a:fld>
            <a:endParaRPr lang="en-US" altLang="en-US"/>
          </a:p>
        </p:txBody>
      </p:sp>
      <p:sp>
        <p:nvSpPr>
          <p:cNvPr id="19458"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19459"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19460"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228600" algn="l"/>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a:spcBef>
                <a:spcPct val="2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sz="2200">
                <a:cs typeface="Times New Roman" pitchFamily="18" charset="0"/>
              </a:rPr>
              <a:t>The following code performs the read operation:</a:t>
            </a:r>
          </a:p>
          <a:p>
            <a:pPr>
              <a:spcBef>
                <a:spcPct val="2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a:cs typeface="Times New Roman" pitchFamily="18" charset="0"/>
              </a:rPr>
              <a:t>B: if LOCK (X) </a:t>
            </a:r>
            <a:r>
              <a:rPr lang="en-US">
                <a:cs typeface="Times New Roman" pitchFamily="18" charset="0"/>
                <a:sym typeface="Symbol" pitchFamily="18" charset="2"/>
              </a:rPr>
              <a:t>= “</a:t>
            </a:r>
            <a:r>
              <a:rPr lang="en-US">
                <a:cs typeface="Times New Roman" pitchFamily="18" charset="0"/>
              </a:rPr>
              <a:t>unlocked” then</a:t>
            </a:r>
          </a:p>
          <a:p>
            <a:pPr marL="685800" lvl="1" algn="just">
              <a:spcBef>
                <a:spcPct val="20000"/>
              </a:spcBef>
              <a:buClr>
                <a:schemeClr val="accent2"/>
              </a:buClr>
              <a:buSzPct val="60000"/>
              <a:tabLst>
                <a:tab pos="228600" algn="l"/>
                <a:tab pos="1028700" algn="l"/>
              </a:tabLst>
            </a:pPr>
            <a:r>
              <a:rPr lang="en-US">
                <a:cs typeface="Times New Roman" pitchFamily="18" charset="0"/>
              </a:rPr>
              <a:t>begin LOCK (X) </a:t>
            </a:r>
            <a:r>
              <a:rPr lang="en-US">
                <a:cs typeface="Times New Roman" pitchFamily="18" charset="0"/>
                <a:sym typeface="Symbol" pitchFamily="18" charset="2"/>
              </a:rPr>
              <a:t></a:t>
            </a:r>
            <a:r>
              <a:rPr lang="en-US">
                <a:cs typeface="Times New Roman" pitchFamily="18" charset="0"/>
              </a:rPr>
              <a:t> “read-locked”;</a:t>
            </a:r>
            <a:endParaRPr lang="en-US">
              <a:cs typeface="Times New Roman" pitchFamily="18" charset="0"/>
              <a:sym typeface="Symbol" pitchFamily="18" charset="2"/>
            </a:endParaRP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no_of_reads (X)  1;</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end</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else if </a:t>
            </a:r>
            <a:r>
              <a:rPr lang="en-US">
                <a:cs typeface="Times New Roman" pitchFamily="18" charset="0"/>
              </a:rPr>
              <a:t>LOCK (X) </a:t>
            </a:r>
            <a:r>
              <a:rPr lang="en-US">
                <a:cs typeface="Times New Roman" pitchFamily="18" charset="0"/>
                <a:sym typeface="Symbol" pitchFamily="18" charset="2"/>
              </a:rPr>
              <a:t></a:t>
            </a:r>
            <a:r>
              <a:rPr lang="en-US">
                <a:cs typeface="Times New Roman" pitchFamily="18" charset="0"/>
              </a:rPr>
              <a:t> “read-locked” then</a:t>
            </a:r>
          </a:p>
          <a:p>
            <a:pPr marL="685800" lvl="1" algn="just">
              <a:spcBef>
                <a:spcPct val="20000"/>
              </a:spcBef>
              <a:buClr>
                <a:schemeClr val="accent2"/>
              </a:buClr>
              <a:buSzPct val="60000"/>
              <a:tabLst>
                <a:tab pos="228600" algn="l"/>
                <a:tab pos="1028700" algn="l"/>
              </a:tabLst>
            </a:pPr>
            <a:r>
              <a:rPr lang="en-US">
                <a:cs typeface="Times New Roman" pitchFamily="18" charset="0"/>
              </a:rPr>
              <a:t>	      </a:t>
            </a:r>
            <a:r>
              <a:rPr lang="en-US">
                <a:cs typeface="Times New Roman" pitchFamily="18" charset="0"/>
                <a:sym typeface="Symbol" pitchFamily="18" charset="2"/>
              </a:rPr>
              <a:t>no_of_reads (X)  no_of_reads (X) +1</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else begin wait (until LOCK (X) = “unlocked” and</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the lock manager wakes up the transaction);</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go to B</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end;</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DFAAFF0E-22B8-4F5F-A17B-20A1B22E845E}" type="slidenum">
              <a:rPr lang="en-US" altLang="en-US"/>
              <a:pPr/>
              <a:t>236</a:t>
            </a:fld>
            <a:endParaRPr lang="en-US" altLang="en-US"/>
          </a:p>
        </p:txBody>
      </p:sp>
      <p:sp>
        <p:nvSpPr>
          <p:cNvPr id="20482" name="Rectangle 2"/>
          <p:cNvSpPr>
            <a:spLocks noGrp="1" noChangeArrowheads="1"/>
          </p:cNvSpPr>
          <p:nvPr>
            <p:ph type="title"/>
          </p:nvPr>
        </p:nvSpPr>
        <p:spPr>
          <a:xfrm>
            <a:off x="457200" y="277813"/>
            <a:ext cx="8229600" cy="911225"/>
          </a:xfrm>
        </p:spPr>
        <p:txBody>
          <a:bodyPr/>
          <a:lstStyle/>
          <a:p>
            <a:r>
              <a:rPr lang="en-US" sz="3400" b="1"/>
              <a:t>Database Concurrency Control</a:t>
            </a:r>
          </a:p>
        </p:txBody>
      </p:sp>
      <p:sp>
        <p:nvSpPr>
          <p:cNvPr id="20483"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0484" name="Rectangle 4"/>
          <p:cNvSpPr>
            <a:spLocks noChangeArrowheads="1"/>
          </p:cNvSpPr>
          <p:nvPr/>
        </p:nvSpPr>
        <p:spPr bwMode="auto">
          <a:xfrm>
            <a:off x="685800" y="1752600"/>
            <a:ext cx="7772400" cy="441007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228600" algn="l"/>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a:spcBef>
                <a:spcPct val="2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sz="2200">
                <a:cs typeface="Times New Roman" pitchFamily="18" charset="0"/>
              </a:rPr>
              <a:t>The following code performs the write lock operation:</a:t>
            </a:r>
          </a:p>
          <a:p>
            <a:pPr>
              <a:spcBef>
                <a:spcPct val="2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a:cs typeface="Times New Roman" pitchFamily="18" charset="0"/>
              </a:rPr>
              <a:t>B: if LOCK (X) </a:t>
            </a:r>
            <a:r>
              <a:rPr lang="en-US">
                <a:cs typeface="Times New Roman" pitchFamily="18" charset="0"/>
                <a:sym typeface="Symbol" pitchFamily="18" charset="2"/>
              </a:rPr>
              <a:t>= “</a:t>
            </a:r>
            <a:r>
              <a:rPr lang="en-US">
                <a:cs typeface="Times New Roman" pitchFamily="18" charset="0"/>
              </a:rPr>
              <a:t>unlocked” then</a:t>
            </a:r>
          </a:p>
          <a:p>
            <a:pPr marL="685800" lvl="1" algn="just">
              <a:spcBef>
                <a:spcPct val="20000"/>
              </a:spcBef>
              <a:buClr>
                <a:schemeClr val="accent2"/>
              </a:buClr>
              <a:buSzPct val="60000"/>
              <a:tabLst>
                <a:tab pos="228600" algn="l"/>
                <a:tab pos="1028700" algn="l"/>
              </a:tabLst>
            </a:pPr>
            <a:r>
              <a:rPr lang="en-US">
                <a:cs typeface="Times New Roman" pitchFamily="18" charset="0"/>
              </a:rPr>
              <a:t>LOCK (X) </a:t>
            </a:r>
            <a:r>
              <a:rPr lang="en-US">
                <a:cs typeface="Times New Roman" pitchFamily="18" charset="0"/>
                <a:sym typeface="Symbol" pitchFamily="18" charset="2"/>
              </a:rPr>
              <a:t></a:t>
            </a:r>
            <a:r>
              <a:rPr lang="en-US">
                <a:cs typeface="Times New Roman" pitchFamily="18" charset="0"/>
              </a:rPr>
              <a:t> “write-locked”;</a:t>
            </a:r>
            <a:endParaRPr lang="en-US">
              <a:cs typeface="Times New Roman" pitchFamily="18" charset="0"/>
              <a:sym typeface="Symbol" pitchFamily="18" charset="2"/>
            </a:endParaRP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else begin</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wait (until LOCK (X) = “unlocked” and</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the lock manager wakes up the transaction);</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go to B</a:t>
            </a:r>
          </a:p>
          <a:p>
            <a:pPr marL="685800" lvl="1" algn="just">
              <a:spcBef>
                <a:spcPct val="20000"/>
              </a:spcBef>
              <a:buClr>
                <a:schemeClr val="accent2"/>
              </a:buClr>
              <a:buSzPct val="60000"/>
              <a:tabLst>
                <a:tab pos="228600" algn="l"/>
                <a:tab pos="1028700" algn="l"/>
              </a:tabLst>
            </a:pPr>
            <a:r>
              <a:rPr lang="en-US">
                <a:cs typeface="Times New Roman" pitchFamily="18" charset="0"/>
                <a:sym typeface="Symbol" pitchFamily="18" charset="2"/>
              </a:rPr>
              <a:t>	  end;</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9DEC439-A151-4B3B-868E-288E3C9E03F4}" type="slidenum">
              <a:rPr lang="en-US" altLang="en-US"/>
              <a:pPr/>
              <a:t>237</a:t>
            </a:fld>
            <a:endParaRPr lang="en-US" altLang="en-US"/>
          </a:p>
        </p:txBody>
      </p:sp>
      <p:sp>
        <p:nvSpPr>
          <p:cNvPr id="21506" name="Rectangle 2"/>
          <p:cNvSpPr>
            <a:spLocks noGrp="1" noChangeArrowheads="1"/>
          </p:cNvSpPr>
          <p:nvPr>
            <p:ph type="title"/>
          </p:nvPr>
        </p:nvSpPr>
        <p:spPr>
          <a:xfrm>
            <a:off x="1284288" y="352425"/>
            <a:ext cx="7173912" cy="914400"/>
          </a:xfrm>
        </p:spPr>
        <p:txBody>
          <a:bodyPr/>
          <a:lstStyle/>
          <a:p>
            <a:r>
              <a:rPr lang="en-US" sz="3400" b="1"/>
              <a:t>Database Concurrency Control</a:t>
            </a:r>
          </a:p>
        </p:txBody>
      </p:sp>
      <p:sp>
        <p:nvSpPr>
          <p:cNvPr id="21507"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1508" name="Rectangle 4"/>
          <p:cNvSpPr>
            <a:spLocks noChangeArrowheads="1"/>
          </p:cNvSpPr>
          <p:nvPr/>
        </p:nvSpPr>
        <p:spPr bwMode="auto">
          <a:xfrm>
            <a:off x="685800" y="1266825"/>
            <a:ext cx="7772400" cy="4953000"/>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228600" algn="l"/>
                <a:tab pos="10287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a:spcBef>
                <a:spcPct val="2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sz="2200">
                <a:cs typeface="Times New Roman" pitchFamily="18" charset="0"/>
              </a:rPr>
              <a:t>The following code performs the unlock operation:</a:t>
            </a:r>
          </a:p>
          <a:p>
            <a:pPr>
              <a:lnSpc>
                <a:spcPct val="95000"/>
              </a:lnSpc>
              <a:spcBef>
                <a:spcPct val="10000"/>
              </a:spcBef>
              <a:buClr>
                <a:schemeClr val="accent1"/>
              </a:buClr>
              <a:buSzPct val="65000"/>
              <a:buFont typeface="Wingdings" pitchFamily="2" charset="2"/>
              <a:buNone/>
              <a:tabLst>
                <a:tab pos="228600" algn="l"/>
                <a:tab pos="1028700" algn="l"/>
              </a:tabLst>
            </a:pPr>
            <a:r>
              <a:rPr lang="en-US" sz="2600">
                <a:cs typeface="Times New Roman" pitchFamily="18" charset="0"/>
              </a:rPr>
              <a:t>	</a:t>
            </a:r>
            <a:r>
              <a:rPr lang="en-US">
                <a:cs typeface="Times New Roman" pitchFamily="18" charset="0"/>
              </a:rPr>
              <a:t>if LOCK (X) </a:t>
            </a:r>
            <a:r>
              <a:rPr lang="en-US">
                <a:cs typeface="Times New Roman" pitchFamily="18" charset="0"/>
                <a:sym typeface="Symbol" pitchFamily="18" charset="2"/>
              </a:rPr>
              <a:t>= “</a:t>
            </a:r>
            <a:r>
              <a:rPr lang="en-US">
                <a:cs typeface="Times New Roman" pitchFamily="18" charset="0"/>
              </a:rPr>
              <a:t>write-locked” then</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rPr>
              <a:t>begin LOCK (X) </a:t>
            </a:r>
            <a:r>
              <a:rPr lang="en-US">
                <a:cs typeface="Times New Roman" pitchFamily="18" charset="0"/>
                <a:sym typeface="Symbol" pitchFamily="18" charset="2"/>
              </a:rPr>
              <a:t></a:t>
            </a:r>
            <a:r>
              <a:rPr lang="en-US">
                <a:cs typeface="Times New Roman" pitchFamily="18" charset="0"/>
              </a:rPr>
              <a:t> “unlocked”;</a:t>
            </a:r>
            <a:endParaRPr lang="en-US">
              <a:cs typeface="Times New Roman" pitchFamily="18" charset="0"/>
              <a:sym typeface="Symbol" pitchFamily="18" charset="2"/>
            </a:endParaRP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wakes up one of the transactions, if any</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end</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else if </a:t>
            </a:r>
            <a:r>
              <a:rPr lang="en-US">
                <a:cs typeface="Times New Roman" pitchFamily="18" charset="0"/>
              </a:rPr>
              <a:t>LOCK (X) </a:t>
            </a:r>
            <a:r>
              <a:rPr lang="en-US">
                <a:cs typeface="Times New Roman" pitchFamily="18" charset="0"/>
                <a:sym typeface="Symbol" pitchFamily="18" charset="2"/>
              </a:rPr>
              <a:t></a:t>
            </a:r>
            <a:r>
              <a:rPr lang="en-US">
                <a:cs typeface="Times New Roman" pitchFamily="18" charset="0"/>
              </a:rPr>
              <a:t> “read-locked” then</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rPr>
              <a:t>	begin</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rPr>
              <a:t>	      </a:t>
            </a:r>
            <a:r>
              <a:rPr lang="en-US">
                <a:cs typeface="Times New Roman" pitchFamily="18" charset="0"/>
                <a:sym typeface="Symbol" pitchFamily="18" charset="2"/>
              </a:rPr>
              <a:t>no_of_reads (X)  no_of_reads (X) -1</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if  no_of_reads (X) = 0 then 		  </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begin</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a:t>
            </a:r>
            <a:r>
              <a:rPr lang="en-US">
                <a:cs typeface="Times New Roman" pitchFamily="18" charset="0"/>
              </a:rPr>
              <a:t>LOCK (X) = “unlocked”;</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wake up one of the transactions, if any</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end</a:t>
            </a:r>
          </a:p>
          <a:p>
            <a:pPr marL="685800" lvl="1" algn="just">
              <a:lnSpc>
                <a:spcPct val="95000"/>
              </a:lnSpc>
              <a:spcBef>
                <a:spcPct val="10000"/>
              </a:spcBef>
              <a:buClr>
                <a:schemeClr val="accent2"/>
              </a:buClr>
              <a:buSzPct val="60000"/>
              <a:tabLst>
                <a:tab pos="228600" algn="l"/>
                <a:tab pos="1028700" algn="l"/>
              </a:tabLst>
            </a:pPr>
            <a:r>
              <a:rPr lang="en-US">
                <a:cs typeface="Times New Roman" pitchFamily="18" charset="0"/>
                <a:sym typeface="Symbol" pitchFamily="18" charset="2"/>
              </a:rPr>
              <a:t>	end;</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F87175-C436-486C-BB7D-3C5CCABD179C}" type="slidenum">
              <a:rPr lang="en-US" altLang="en-US"/>
              <a:pPr/>
              <a:t>238</a:t>
            </a:fld>
            <a:endParaRPr lang="en-US" altLang="en-US"/>
          </a:p>
        </p:txBody>
      </p:sp>
      <p:sp>
        <p:nvSpPr>
          <p:cNvPr id="56322" name="Rectangle 2"/>
          <p:cNvSpPr>
            <a:spLocks noGrp="1" noChangeArrowheads="1"/>
          </p:cNvSpPr>
          <p:nvPr>
            <p:ph type="title"/>
          </p:nvPr>
        </p:nvSpPr>
        <p:spPr>
          <a:xfrm>
            <a:off x="457200" y="277813"/>
            <a:ext cx="8229600" cy="712787"/>
          </a:xfrm>
        </p:spPr>
        <p:txBody>
          <a:bodyPr/>
          <a:lstStyle/>
          <a:p>
            <a:r>
              <a:rPr lang="en-US" sz="2000">
                <a:latin typeface="Arial" charset="0"/>
              </a:rPr>
              <a:t>When we use the share/exclusive locking scheme, the system must enforce the following rules:</a:t>
            </a:r>
          </a:p>
        </p:txBody>
      </p:sp>
      <p:sp>
        <p:nvSpPr>
          <p:cNvPr id="56323" name="Rectangle 3"/>
          <p:cNvSpPr>
            <a:spLocks noGrp="1" noChangeArrowheads="1"/>
          </p:cNvSpPr>
          <p:nvPr>
            <p:ph type="body" idx="1"/>
          </p:nvPr>
        </p:nvSpPr>
        <p:spPr>
          <a:xfrm>
            <a:off x="457200" y="1219200"/>
            <a:ext cx="8229600" cy="4911725"/>
          </a:xfrm>
        </p:spPr>
        <p:txBody>
          <a:bodyPr/>
          <a:lstStyle/>
          <a:p>
            <a:pPr>
              <a:lnSpc>
                <a:spcPct val="80000"/>
              </a:lnSpc>
            </a:pPr>
            <a:r>
              <a:rPr lang="en-US" sz="2100"/>
              <a:t>1. A transaction </a:t>
            </a:r>
            <a:r>
              <a:rPr lang="en-US" sz="2100" i="1"/>
              <a:t>T</a:t>
            </a:r>
            <a:r>
              <a:rPr lang="en-US" sz="2100"/>
              <a:t> must issue the operation </a:t>
            </a:r>
            <a:r>
              <a:rPr lang="en-US" sz="2100" i="1"/>
              <a:t>read_lock(X)</a:t>
            </a:r>
            <a:r>
              <a:rPr lang="en-US" sz="2100"/>
              <a:t> or </a:t>
            </a:r>
            <a:r>
              <a:rPr lang="en-US" sz="2100" i="1"/>
              <a:t>write_lock(X)</a:t>
            </a:r>
            <a:r>
              <a:rPr lang="en-US" sz="2100"/>
              <a:t> before any </a:t>
            </a:r>
            <a:r>
              <a:rPr lang="en-US" sz="2100" i="1"/>
              <a:t>read_item(X)</a:t>
            </a:r>
            <a:r>
              <a:rPr lang="en-US" sz="2100"/>
              <a:t> operation is performed in </a:t>
            </a:r>
            <a:r>
              <a:rPr lang="en-US" sz="2100" i="1"/>
              <a:t>T</a:t>
            </a:r>
            <a:r>
              <a:rPr lang="en-US" sz="2100"/>
              <a:t>.</a:t>
            </a:r>
          </a:p>
          <a:p>
            <a:pPr>
              <a:lnSpc>
                <a:spcPct val="80000"/>
              </a:lnSpc>
            </a:pPr>
            <a:r>
              <a:rPr lang="en-US" sz="2100"/>
              <a:t>2. A transaction </a:t>
            </a:r>
            <a:r>
              <a:rPr lang="en-US" sz="2100" i="1"/>
              <a:t>T</a:t>
            </a:r>
            <a:r>
              <a:rPr lang="en-US" sz="2100"/>
              <a:t> must issue the operation </a:t>
            </a:r>
            <a:r>
              <a:rPr lang="en-US" sz="2100" i="1"/>
              <a:t>write_lock(X)</a:t>
            </a:r>
            <a:r>
              <a:rPr lang="en-US" sz="2100"/>
              <a:t> before any </a:t>
            </a:r>
            <a:r>
              <a:rPr lang="en-US" sz="2100" i="1"/>
              <a:t>write_item(X)</a:t>
            </a:r>
            <a:r>
              <a:rPr lang="en-US" sz="2100"/>
              <a:t> operation is performed in </a:t>
            </a:r>
            <a:r>
              <a:rPr lang="en-US" sz="2100" i="1"/>
              <a:t>T</a:t>
            </a:r>
            <a:r>
              <a:rPr lang="en-US" sz="2100"/>
              <a:t>.</a:t>
            </a:r>
          </a:p>
          <a:p>
            <a:pPr>
              <a:lnSpc>
                <a:spcPct val="80000"/>
              </a:lnSpc>
            </a:pPr>
            <a:r>
              <a:rPr lang="en-US" sz="2100"/>
              <a:t>3. A transaction </a:t>
            </a:r>
            <a:r>
              <a:rPr lang="en-US" sz="2100" i="1"/>
              <a:t>T</a:t>
            </a:r>
            <a:r>
              <a:rPr lang="en-US" sz="2100"/>
              <a:t> must issue the operation </a:t>
            </a:r>
            <a:r>
              <a:rPr lang="en-US" sz="2100" i="1"/>
              <a:t>unlock(X)</a:t>
            </a:r>
            <a:r>
              <a:rPr lang="en-US" sz="2100"/>
              <a:t> after all </a:t>
            </a:r>
            <a:r>
              <a:rPr lang="en-US" sz="2100" i="1"/>
              <a:t>read_item(X)</a:t>
            </a:r>
            <a:r>
              <a:rPr lang="en-US" sz="2100"/>
              <a:t> and </a:t>
            </a:r>
            <a:r>
              <a:rPr lang="en-US" sz="2100" i="1"/>
              <a:t>write_item(X)</a:t>
            </a:r>
            <a:r>
              <a:rPr lang="en-US" sz="2100"/>
              <a:t> operations are completed in </a:t>
            </a:r>
            <a:r>
              <a:rPr lang="en-US" sz="2100" i="1"/>
              <a:t>T</a:t>
            </a:r>
            <a:r>
              <a:rPr lang="en-US" sz="2100"/>
              <a:t>.</a:t>
            </a:r>
          </a:p>
          <a:p>
            <a:pPr>
              <a:lnSpc>
                <a:spcPct val="80000"/>
              </a:lnSpc>
            </a:pPr>
            <a:r>
              <a:rPr lang="en-US" sz="2100"/>
              <a:t>4. A transaction </a:t>
            </a:r>
            <a:r>
              <a:rPr lang="en-US" sz="2100" i="1"/>
              <a:t>T</a:t>
            </a:r>
            <a:r>
              <a:rPr lang="en-US" sz="2100"/>
              <a:t> must not issue a </a:t>
            </a:r>
            <a:r>
              <a:rPr lang="en-US" sz="2100" i="1"/>
              <a:t>read_lock(X)</a:t>
            </a:r>
            <a:r>
              <a:rPr lang="en-US" sz="2100"/>
              <a:t> operation if it already holds a read(shared) lock or a write(exclusive) lock on item </a:t>
            </a:r>
            <a:r>
              <a:rPr lang="en-US" sz="2100" i="1"/>
              <a:t>X</a:t>
            </a:r>
            <a:r>
              <a:rPr lang="en-US" sz="2100"/>
              <a:t>.</a:t>
            </a:r>
          </a:p>
          <a:p>
            <a:pPr>
              <a:lnSpc>
                <a:spcPct val="80000"/>
              </a:lnSpc>
            </a:pPr>
            <a:r>
              <a:rPr lang="en-US" sz="2100"/>
              <a:t>5. A transaction </a:t>
            </a:r>
            <a:r>
              <a:rPr lang="en-US" sz="2100" i="1"/>
              <a:t>T</a:t>
            </a:r>
            <a:r>
              <a:rPr lang="en-US" sz="2100"/>
              <a:t> must not issue a </a:t>
            </a:r>
            <a:r>
              <a:rPr lang="en-US" sz="2100" i="1"/>
              <a:t>write_lock(X)</a:t>
            </a:r>
            <a:r>
              <a:rPr lang="en-US" sz="2100"/>
              <a:t> operation if it already holds a read(shared) lock or a write(exclusive) lock on item </a:t>
            </a:r>
            <a:r>
              <a:rPr lang="en-US" sz="2100" i="1"/>
              <a:t>X</a:t>
            </a:r>
            <a:r>
              <a:rPr lang="en-US" sz="2100"/>
              <a:t>.</a:t>
            </a:r>
          </a:p>
          <a:p>
            <a:pPr>
              <a:lnSpc>
                <a:spcPct val="80000"/>
              </a:lnSpc>
            </a:pPr>
            <a:r>
              <a:rPr lang="en-US" sz="2100"/>
              <a:t>6. A transaction </a:t>
            </a:r>
            <a:r>
              <a:rPr lang="en-US" sz="2100" i="1"/>
              <a:t>T</a:t>
            </a:r>
            <a:r>
              <a:rPr lang="en-US" sz="2100"/>
              <a:t> must not issue the operation </a:t>
            </a:r>
            <a:r>
              <a:rPr lang="en-US" sz="2100" i="1"/>
              <a:t>unlock(X)</a:t>
            </a:r>
            <a:r>
              <a:rPr lang="en-US" sz="2100"/>
              <a:t> unless it already holds a read (shared) lock or a write(exclusive) lock on item </a:t>
            </a:r>
            <a:r>
              <a:rPr lang="en-US" sz="2100" i="1"/>
              <a:t>X</a:t>
            </a:r>
            <a:r>
              <a:rPr lang="en-US" sz="2100"/>
              <a:t>.</a:t>
            </a:r>
          </a:p>
          <a:p>
            <a:pPr>
              <a:lnSpc>
                <a:spcPct val="80000"/>
              </a:lnSpc>
            </a:pPr>
            <a:r>
              <a:rPr lang="en-US" sz="2100"/>
              <a:t> </a:t>
            </a:r>
          </a:p>
          <a:p>
            <a:pPr>
              <a:lnSpc>
                <a:spcPct val="80000"/>
              </a:lnSpc>
            </a:pPr>
            <a:endParaRPr lang="en-US" sz="2100"/>
          </a:p>
          <a:p>
            <a:pPr>
              <a:lnSpc>
                <a:spcPct val="80000"/>
              </a:lnSpc>
            </a:pPr>
            <a:endParaRPr lang="en-US" sz="210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31AE1DDE-DAB8-423E-AAB5-38ECD857E067}" type="slidenum">
              <a:rPr lang="en-US" altLang="en-US"/>
              <a:pPr/>
              <a:t>239</a:t>
            </a:fld>
            <a:endParaRPr lang="en-US" altLang="en-US"/>
          </a:p>
        </p:txBody>
      </p:sp>
      <p:sp>
        <p:nvSpPr>
          <p:cNvPr id="22530" name="Rectangle 2"/>
          <p:cNvSpPr>
            <a:spLocks noGrp="1" noChangeArrowheads="1"/>
          </p:cNvSpPr>
          <p:nvPr>
            <p:ph type="title"/>
          </p:nvPr>
        </p:nvSpPr>
        <p:spPr>
          <a:xfrm>
            <a:off x="1284288" y="352425"/>
            <a:ext cx="7173912" cy="914400"/>
          </a:xfrm>
        </p:spPr>
        <p:txBody>
          <a:bodyPr/>
          <a:lstStyle/>
          <a:p>
            <a:r>
              <a:rPr lang="en-US" sz="3400" b="1"/>
              <a:t>Database Concurrency Control</a:t>
            </a:r>
          </a:p>
        </p:txBody>
      </p:sp>
      <p:sp>
        <p:nvSpPr>
          <p:cNvPr id="22531"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2532" name="Rectangle 4"/>
          <p:cNvSpPr>
            <a:spLocks noChangeArrowheads="1"/>
          </p:cNvSpPr>
          <p:nvPr/>
        </p:nvSpPr>
        <p:spPr bwMode="auto">
          <a:xfrm>
            <a:off x="685800" y="1266825"/>
            <a:ext cx="8001000" cy="4953000"/>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tabLst>
                <a:tab pos="228600" algn="l"/>
              </a:tabLst>
            </a:pPr>
            <a:r>
              <a:rPr lang="en-US" sz="2200" b="1">
                <a:cs typeface="Times New Roman" pitchFamily="18" charset="0"/>
              </a:rPr>
              <a:t>Two-Phase Locking Techniques: E</a:t>
            </a:r>
            <a:r>
              <a:rPr lang="en-US" sz="2200" b="1"/>
              <a:t>ssential components</a:t>
            </a:r>
            <a:endParaRPr lang="en-US" sz="2200">
              <a:cs typeface="Times New Roman" pitchFamily="18" charset="0"/>
            </a:endParaRPr>
          </a:p>
          <a:p>
            <a:pPr>
              <a:spcBef>
                <a:spcPct val="20000"/>
              </a:spcBef>
              <a:buClr>
                <a:schemeClr val="accent1"/>
              </a:buClr>
              <a:buSzPct val="65000"/>
              <a:buFont typeface="Wingdings" pitchFamily="2" charset="2"/>
              <a:buNone/>
              <a:tabLst>
                <a:tab pos="228600" algn="l"/>
              </a:tabLst>
            </a:pPr>
            <a:r>
              <a:rPr lang="en-US" sz="2600">
                <a:cs typeface="Times New Roman" pitchFamily="18" charset="0"/>
              </a:rPr>
              <a:t>	</a:t>
            </a:r>
            <a:r>
              <a:rPr lang="en-US" sz="2200" b="1">
                <a:cs typeface="Times New Roman" pitchFamily="18" charset="0"/>
              </a:rPr>
              <a:t>Lock conversion</a:t>
            </a:r>
          </a:p>
          <a:p>
            <a:pPr>
              <a:spcBef>
                <a:spcPct val="20000"/>
              </a:spcBef>
              <a:buClr>
                <a:schemeClr val="accent1"/>
              </a:buClr>
              <a:buSzPct val="65000"/>
              <a:buFont typeface="Wingdings" pitchFamily="2" charset="2"/>
              <a:buNone/>
              <a:tabLst>
                <a:tab pos="228600" algn="l"/>
              </a:tabLst>
            </a:pPr>
            <a:r>
              <a:rPr lang="en-US" sz="2200" b="1">
                <a:cs typeface="Times New Roman" pitchFamily="18" charset="0"/>
              </a:rPr>
              <a:t>	     Lock upgrade: existing read lock to write lock</a:t>
            </a:r>
          </a:p>
          <a:p>
            <a:pPr>
              <a:lnSpc>
                <a:spcPct val="95000"/>
              </a:lnSpc>
              <a:spcBef>
                <a:spcPct val="10000"/>
              </a:spcBef>
              <a:buClr>
                <a:schemeClr val="accent1"/>
              </a:buClr>
              <a:buSzPct val="65000"/>
              <a:buFont typeface="Wingdings" pitchFamily="2" charset="2"/>
              <a:buNone/>
              <a:tabLst>
                <a:tab pos="228600" algn="l"/>
              </a:tabLst>
            </a:pPr>
            <a:r>
              <a:rPr lang="en-US" sz="2600">
                <a:cs typeface="Times New Roman" pitchFamily="18" charset="0"/>
              </a:rPr>
              <a:t>		</a:t>
            </a:r>
            <a:r>
              <a:rPr lang="en-US">
                <a:cs typeface="Times New Roman" pitchFamily="18" charset="0"/>
              </a:rPr>
              <a:t>if </a:t>
            </a:r>
            <a:r>
              <a:rPr lang="en-US" i="1">
                <a:cs typeface="Times New Roman" pitchFamily="18" charset="0"/>
              </a:rPr>
              <a:t>T</a:t>
            </a:r>
            <a:r>
              <a:rPr lang="en-US" i="1" baseline="-25000">
                <a:cs typeface="Times New Roman" pitchFamily="18" charset="0"/>
              </a:rPr>
              <a:t>i</a:t>
            </a:r>
            <a:r>
              <a:rPr lang="en-US">
                <a:cs typeface="Times New Roman" pitchFamily="18" charset="0"/>
              </a:rPr>
              <a:t> has a read-lock (X) </a:t>
            </a:r>
            <a:r>
              <a:rPr lang="en-US">
                <a:cs typeface="Times New Roman" pitchFamily="18" charset="0"/>
                <a:sym typeface="Symbol" pitchFamily="18" charset="2"/>
              </a:rPr>
              <a:t>and </a:t>
            </a:r>
            <a:r>
              <a:rPr lang="en-US" i="1">
                <a:cs typeface="Times New Roman" pitchFamily="18" charset="0"/>
                <a:sym typeface="Symbol" pitchFamily="18" charset="2"/>
              </a:rPr>
              <a:t>T</a:t>
            </a:r>
            <a:r>
              <a:rPr lang="en-US" i="1" baseline="-25000">
                <a:cs typeface="Times New Roman" pitchFamily="18" charset="0"/>
                <a:sym typeface="Symbol" pitchFamily="18" charset="2"/>
              </a:rPr>
              <a:t>j</a:t>
            </a:r>
            <a:r>
              <a:rPr lang="en-US">
                <a:cs typeface="Times New Roman" pitchFamily="18" charset="0"/>
                <a:sym typeface="Symbol" pitchFamily="18" charset="2"/>
              </a:rPr>
              <a:t> has no read-lock (X) (i  j) then</a:t>
            </a:r>
            <a:endParaRPr lang="en-US">
              <a:cs typeface="Times New Roman" pitchFamily="18" charset="0"/>
            </a:endParaRPr>
          </a:p>
          <a:p>
            <a:pPr marL="685800" lvl="1" algn="just">
              <a:lnSpc>
                <a:spcPct val="95000"/>
              </a:lnSpc>
              <a:spcBef>
                <a:spcPct val="10000"/>
              </a:spcBef>
              <a:buClr>
                <a:schemeClr val="accent2"/>
              </a:buClr>
              <a:buSzPct val="60000"/>
              <a:tabLst>
                <a:tab pos="228600" algn="l"/>
              </a:tabLst>
            </a:pPr>
            <a:r>
              <a:rPr lang="en-US">
                <a:cs typeface="Times New Roman" pitchFamily="18" charset="0"/>
              </a:rPr>
              <a:t>	     convert read-lock (X) to write-lock (X)</a:t>
            </a:r>
            <a:endParaRPr lang="en-US">
              <a:cs typeface="Times New Roman" pitchFamily="18" charset="0"/>
              <a:sym typeface="Symbol" pitchFamily="18" charset="2"/>
            </a:endParaRPr>
          </a:p>
          <a:p>
            <a:pPr marL="685800" lvl="1" algn="just">
              <a:lnSpc>
                <a:spcPct val="95000"/>
              </a:lnSpc>
              <a:spcBef>
                <a:spcPct val="10000"/>
              </a:spcBef>
              <a:buClr>
                <a:schemeClr val="accent2"/>
              </a:buClr>
              <a:buSzPct val="60000"/>
              <a:tabLst>
                <a:tab pos="228600" algn="l"/>
              </a:tabLst>
            </a:pPr>
            <a:r>
              <a:rPr lang="en-US">
                <a:cs typeface="Times New Roman" pitchFamily="18" charset="0"/>
                <a:sym typeface="Symbol" pitchFamily="18" charset="2"/>
              </a:rPr>
              <a:t>    else</a:t>
            </a:r>
            <a:endParaRPr lang="en-US">
              <a:cs typeface="Times New Roman" pitchFamily="18" charset="0"/>
            </a:endParaRPr>
          </a:p>
          <a:p>
            <a:pPr marL="685800" lvl="1" algn="just">
              <a:lnSpc>
                <a:spcPct val="95000"/>
              </a:lnSpc>
              <a:spcBef>
                <a:spcPct val="10000"/>
              </a:spcBef>
              <a:buClr>
                <a:schemeClr val="accent2"/>
              </a:buClr>
              <a:buSzPct val="60000"/>
              <a:tabLst>
                <a:tab pos="228600" algn="l"/>
              </a:tabLst>
            </a:pPr>
            <a:r>
              <a:rPr lang="en-US">
                <a:cs typeface="Times New Roman" pitchFamily="18" charset="0"/>
                <a:sym typeface="Symbol" pitchFamily="18" charset="2"/>
              </a:rPr>
              <a:t>	    force </a:t>
            </a:r>
            <a:r>
              <a:rPr lang="en-US" i="1">
                <a:cs typeface="Times New Roman" pitchFamily="18" charset="0"/>
                <a:sym typeface="Symbol" pitchFamily="18" charset="2"/>
              </a:rPr>
              <a:t>T</a:t>
            </a:r>
            <a:r>
              <a:rPr lang="en-US" i="1" baseline="-25000">
                <a:cs typeface="Times New Roman" pitchFamily="18" charset="0"/>
                <a:sym typeface="Symbol" pitchFamily="18" charset="2"/>
              </a:rPr>
              <a:t>i</a:t>
            </a:r>
            <a:r>
              <a:rPr lang="en-US" i="1">
                <a:cs typeface="Times New Roman" pitchFamily="18" charset="0"/>
                <a:sym typeface="Symbol" pitchFamily="18" charset="2"/>
              </a:rPr>
              <a:t> </a:t>
            </a:r>
            <a:r>
              <a:rPr lang="en-US">
                <a:cs typeface="Times New Roman" pitchFamily="18" charset="0"/>
                <a:sym typeface="Symbol" pitchFamily="18" charset="2"/>
              </a:rPr>
              <a:t>to wait until </a:t>
            </a:r>
            <a:r>
              <a:rPr lang="en-US" i="1">
                <a:cs typeface="Times New Roman" pitchFamily="18" charset="0"/>
                <a:sym typeface="Symbol" pitchFamily="18" charset="2"/>
              </a:rPr>
              <a:t>T</a:t>
            </a:r>
            <a:r>
              <a:rPr lang="en-US" i="1" baseline="-25000">
                <a:cs typeface="Times New Roman" pitchFamily="18" charset="0"/>
                <a:sym typeface="Symbol" pitchFamily="18" charset="2"/>
              </a:rPr>
              <a:t>j</a:t>
            </a:r>
            <a:r>
              <a:rPr lang="en-US">
                <a:cs typeface="Times New Roman" pitchFamily="18" charset="0"/>
                <a:sym typeface="Symbol" pitchFamily="18" charset="2"/>
              </a:rPr>
              <a:t> unlocks </a:t>
            </a:r>
            <a:r>
              <a:rPr lang="en-US" i="1">
                <a:cs typeface="Times New Roman" pitchFamily="18" charset="0"/>
                <a:sym typeface="Symbol" pitchFamily="18" charset="2"/>
              </a:rPr>
              <a:t>X</a:t>
            </a:r>
          </a:p>
          <a:p>
            <a:pPr marL="685800" lvl="1" algn="just">
              <a:lnSpc>
                <a:spcPct val="95000"/>
              </a:lnSpc>
              <a:spcBef>
                <a:spcPct val="100000"/>
              </a:spcBef>
              <a:buClr>
                <a:schemeClr val="accent2"/>
              </a:buClr>
              <a:buSzPct val="60000"/>
              <a:tabLst>
                <a:tab pos="228600" algn="l"/>
              </a:tabLst>
            </a:pPr>
            <a:r>
              <a:rPr lang="en-US" sz="2200" b="1">
                <a:cs typeface="Times New Roman" pitchFamily="18" charset="0"/>
              </a:rPr>
              <a:t>Lock downgrade: existing write lock to read lock</a:t>
            </a:r>
          </a:p>
          <a:p>
            <a:pPr>
              <a:lnSpc>
                <a:spcPct val="95000"/>
              </a:lnSpc>
              <a:spcBef>
                <a:spcPct val="60000"/>
              </a:spcBef>
              <a:buClr>
                <a:schemeClr val="accent1"/>
              </a:buClr>
              <a:buSzPct val="65000"/>
              <a:buFont typeface="Wingdings" pitchFamily="2" charset="2"/>
              <a:buNone/>
              <a:tabLst>
                <a:tab pos="228600" algn="l"/>
              </a:tabLst>
            </a:pPr>
            <a:r>
              <a:rPr lang="en-US">
                <a:cs typeface="Times New Roman" pitchFamily="18" charset="0"/>
              </a:rPr>
              <a:t>               </a:t>
            </a:r>
            <a:r>
              <a:rPr lang="en-US" i="1">
                <a:cs typeface="Times New Roman" pitchFamily="18" charset="0"/>
              </a:rPr>
              <a:t> T</a:t>
            </a:r>
            <a:r>
              <a:rPr lang="en-US" i="1" baseline="-25000">
                <a:cs typeface="Times New Roman" pitchFamily="18" charset="0"/>
              </a:rPr>
              <a:t>i</a:t>
            </a:r>
            <a:r>
              <a:rPr lang="en-US">
                <a:cs typeface="Times New Roman" pitchFamily="18" charset="0"/>
              </a:rPr>
              <a:t> has a write-lock (X)    (*no transaction can have any lock on X*)</a:t>
            </a:r>
          </a:p>
          <a:p>
            <a:pPr marL="685800" lvl="1" algn="just">
              <a:lnSpc>
                <a:spcPct val="95000"/>
              </a:lnSpc>
              <a:spcBef>
                <a:spcPct val="10000"/>
              </a:spcBef>
              <a:buClr>
                <a:schemeClr val="accent2"/>
              </a:buClr>
              <a:buSzPct val="60000"/>
              <a:tabLst>
                <a:tab pos="228600" algn="l"/>
              </a:tabLst>
            </a:pPr>
            <a:r>
              <a:rPr lang="en-US">
                <a:cs typeface="Times New Roman" pitchFamily="18" charset="0"/>
              </a:rPr>
              <a:t>	     convert write-lock (X) to read-lock (X)</a:t>
            </a:r>
            <a:endParaRPr lang="en-US">
              <a:cs typeface="Times New Roman" pitchFamily="18" charset="0"/>
              <a:sym typeface="Symbol" pitchFamily="18" charset="2"/>
            </a:endParaRPr>
          </a:p>
          <a:p>
            <a:pPr marL="685800" lvl="1" algn="just">
              <a:lnSpc>
                <a:spcPct val="95000"/>
              </a:lnSpc>
              <a:spcBef>
                <a:spcPct val="10000"/>
              </a:spcBef>
              <a:buClr>
                <a:schemeClr val="accent2"/>
              </a:buClr>
              <a:buSzPct val="60000"/>
              <a:tabLst>
                <a:tab pos="228600" algn="l"/>
              </a:tabLst>
            </a:pPr>
            <a:r>
              <a:rPr lang="en-US">
                <a:cs typeface="Times New Roman" pitchFamily="18" charset="0"/>
                <a:sym typeface="Symbol" pitchFamily="18" charset="2"/>
              </a:rPr>
              <a:t>    </a:t>
            </a:r>
            <a:endParaRPr lang="en-US" sz="2200" b="1">
              <a:cs typeface="Times New Roman" pitchFamily="18" charset="0"/>
              <a:sym typeface="Symbol" pitchFamily="18" charset="2"/>
            </a:endParaRPr>
          </a:p>
          <a:p>
            <a:pPr marL="685800" lvl="1" algn="just">
              <a:lnSpc>
                <a:spcPct val="95000"/>
              </a:lnSpc>
              <a:spcBef>
                <a:spcPct val="10000"/>
              </a:spcBef>
              <a:buClr>
                <a:schemeClr val="accent2"/>
              </a:buClr>
              <a:buSzPct val="60000"/>
              <a:tabLst>
                <a:tab pos="228600" algn="l"/>
              </a:tabLst>
            </a:pPr>
            <a:r>
              <a:rPr lang="en-US">
                <a:cs typeface="Times New Roman" pitchFamily="18" charset="0"/>
                <a:sym typeface="Symbol" pitchFamily="18" charset="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4018" name="Picture 2"/>
          <p:cNvPicPr>
            <a:picLocks noGrp="1" noChangeAspect="1" noChangeArrowheads="1"/>
          </p:cNvPicPr>
          <p:nvPr>
            <p:ph idx="1"/>
          </p:nvPr>
        </p:nvPicPr>
        <p:blipFill>
          <a:blip r:embed="rId2"/>
          <a:srcRect/>
          <a:stretch>
            <a:fillRect/>
          </a:stretch>
        </p:blipFill>
        <p:spPr bwMode="auto">
          <a:xfrm>
            <a:off x="152400" y="0"/>
            <a:ext cx="89916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EB4BC6B-1A43-4B34-82E2-0A31A124116E}" type="slidenum">
              <a:rPr lang="en-US" altLang="en-US"/>
              <a:pPr/>
              <a:t>240</a:t>
            </a:fld>
            <a:endParaRPr lang="en-US" altLang="en-US"/>
          </a:p>
        </p:txBody>
      </p:sp>
      <p:sp>
        <p:nvSpPr>
          <p:cNvPr id="23554" name="Rectangle 2"/>
          <p:cNvSpPr>
            <a:spLocks noGrp="1" noChangeArrowheads="1"/>
          </p:cNvSpPr>
          <p:nvPr>
            <p:ph type="title"/>
          </p:nvPr>
        </p:nvSpPr>
        <p:spPr>
          <a:xfrm>
            <a:off x="1284288" y="352425"/>
            <a:ext cx="7173912" cy="914400"/>
          </a:xfrm>
        </p:spPr>
        <p:txBody>
          <a:bodyPr/>
          <a:lstStyle/>
          <a:p>
            <a:r>
              <a:rPr lang="en-US" sz="3400" b="1"/>
              <a:t>Database Concurrency Control</a:t>
            </a:r>
          </a:p>
        </p:txBody>
      </p:sp>
      <p:sp>
        <p:nvSpPr>
          <p:cNvPr id="23555"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3556" name="Rectangle 4"/>
          <p:cNvSpPr>
            <a:spLocks noChangeArrowheads="1"/>
          </p:cNvSpPr>
          <p:nvPr/>
        </p:nvSpPr>
        <p:spPr bwMode="auto">
          <a:xfrm>
            <a:off x="685800" y="1266825"/>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Two-Phase Locking Techniques: The algorithm</a:t>
            </a:r>
            <a:endParaRPr lang="en-US" sz="2200">
              <a:cs typeface="Times New Roman" pitchFamily="18" charset="0"/>
            </a:endParaRPr>
          </a:p>
          <a:p>
            <a:pPr marL="457200" indent="-457200">
              <a:spcBef>
                <a:spcPct val="50000"/>
              </a:spcBef>
              <a:buClr>
                <a:schemeClr val="accent1"/>
              </a:buClr>
              <a:buSzPct val="65000"/>
              <a:buFont typeface="Wingdings" pitchFamily="2" charset="2"/>
              <a:buNone/>
            </a:pPr>
            <a:r>
              <a:rPr lang="en-US" sz="1700">
                <a:cs typeface="Times New Roman" pitchFamily="18" charset="0"/>
              </a:rPr>
              <a:t>	</a:t>
            </a:r>
          </a:p>
          <a:p>
            <a:pPr marL="457200" indent="-457200">
              <a:spcBef>
                <a:spcPct val="50000"/>
              </a:spcBef>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Two Phases</a:t>
            </a:r>
            <a:r>
              <a:rPr lang="en-US" sz="1700">
                <a:cs typeface="Times New Roman" pitchFamily="18" charset="0"/>
              </a:rPr>
              <a:t>:  (a) Locking (Growing) (b) Unlocking (Shrinking).</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Locking (Growing) Phase</a:t>
            </a:r>
            <a:r>
              <a:rPr lang="en-US" sz="1700">
                <a:cs typeface="Times New Roman" pitchFamily="18" charset="0"/>
              </a:rPr>
              <a:t>:  A transaction applies locks (read or write) on desired data items one at a time.</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Unlocking (Shrinking) Phase</a:t>
            </a:r>
            <a:r>
              <a:rPr lang="en-US" sz="1700">
                <a:cs typeface="Times New Roman" pitchFamily="18" charset="0"/>
              </a:rPr>
              <a:t>: A transaction unlocks its locked data items one at a time.</a:t>
            </a:r>
          </a:p>
          <a:p>
            <a:pPr marL="457200" indent="-457200" algn="just">
              <a:spcBef>
                <a:spcPct val="50000"/>
              </a:spcBef>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Requirement:</a:t>
            </a:r>
            <a:r>
              <a:rPr lang="en-US" sz="1700">
                <a:cs typeface="Times New Roman" pitchFamily="18" charset="0"/>
              </a:rPr>
              <a:t>  For a transaction these two phases must be mutually exclusively, that is, during locking phase unlocking phase must not start and during unlocking phase locking phase must not begin.</a:t>
            </a:r>
            <a:endParaRPr lang="en-US" sz="2000">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endParaRPr lang="en-US" sz="22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AF38ECC-6379-44BB-A333-015E5851E8B7}" type="slidenum">
              <a:rPr lang="en-US" altLang="en-US"/>
              <a:pPr/>
              <a:t>241</a:t>
            </a:fld>
            <a:endParaRPr lang="en-US" altLang="en-US"/>
          </a:p>
        </p:txBody>
      </p:sp>
      <p:sp>
        <p:nvSpPr>
          <p:cNvPr id="24578" name="Rectangle 2"/>
          <p:cNvSpPr>
            <a:spLocks noGrp="1" noChangeArrowheads="1"/>
          </p:cNvSpPr>
          <p:nvPr>
            <p:ph type="title"/>
          </p:nvPr>
        </p:nvSpPr>
        <p:spPr>
          <a:xfrm>
            <a:off x="1284288" y="352425"/>
            <a:ext cx="7173912" cy="914400"/>
          </a:xfrm>
        </p:spPr>
        <p:txBody>
          <a:bodyPr/>
          <a:lstStyle/>
          <a:p>
            <a:r>
              <a:rPr lang="en-US" sz="3400" b="1"/>
              <a:t>Database Concurrency Control</a:t>
            </a:r>
          </a:p>
        </p:txBody>
      </p:sp>
      <p:sp>
        <p:nvSpPr>
          <p:cNvPr id="24579"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4580" name="Rectangle 4"/>
          <p:cNvSpPr>
            <a:spLocks noChangeArrowheads="1"/>
          </p:cNvSpPr>
          <p:nvPr/>
        </p:nvSpPr>
        <p:spPr bwMode="auto">
          <a:xfrm>
            <a:off x="685800" y="1266825"/>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Two-Phase Locking Techniques: The algorithm</a:t>
            </a:r>
            <a:endParaRPr lang="en-US" sz="2200">
              <a:cs typeface="Times New Roman" pitchFamily="18" charset="0"/>
            </a:endParaRPr>
          </a:p>
          <a:p>
            <a:pPr marL="457200" indent="-457200">
              <a:spcBef>
                <a:spcPct val="50000"/>
              </a:spcBef>
              <a:buClr>
                <a:schemeClr val="accent1"/>
              </a:buClr>
              <a:buSzPct val="65000"/>
              <a:buFont typeface="Wingdings" pitchFamily="2" charset="2"/>
              <a:buNone/>
            </a:pPr>
            <a:r>
              <a:rPr lang="en-US" sz="1700">
                <a:cs typeface="Times New Roman" pitchFamily="18" charset="0"/>
              </a:rPr>
              <a:t>	</a:t>
            </a:r>
          </a:p>
          <a:p>
            <a:pPr marL="457200" indent="-457200">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T1</a:t>
            </a:r>
            <a:r>
              <a:rPr lang="en-US" sz="1700" b="1">
                <a:cs typeface="Times New Roman" pitchFamily="18" charset="0"/>
              </a:rPr>
              <a:t>			</a:t>
            </a:r>
            <a:r>
              <a:rPr lang="en-US" sz="1700" b="1" u="sng">
                <a:cs typeface="Times New Roman" pitchFamily="18" charset="0"/>
              </a:rPr>
              <a:t>T2</a:t>
            </a:r>
            <a:r>
              <a:rPr lang="en-US" sz="1700" b="1">
                <a:cs typeface="Times New Roman" pitchFamily="18" charset="0"/>
              </a:rPr>
              <a:t>		    </a:t>
            </a:r>
            <a:r>
              <a:rPr lang="en-US" sz="1700" b="1" u="sng">
                <a:cs typeface="Times New Roman" pitchFamily="18" charset="0"/>
              </a:rPr>
              <a:t>Result</a:t>
            </a:r>
          </a:p>
          <a:p>
            <a:pPr marL="457200" indent="-457200">
              <a:spcBef>
                <a:spcPct val="50000"/>
              </a:spcBef>
              <a:buClr>
                <a:schemeClr val="accent1"/>
              </a:buClr>
              <a:buSzPct val="65000"/>
              <a:buFont typeface="Wingdings" pitchFamily="2" charset="2"/>
              <a:buNone/>
            </a:pPr>
            <a:r>
              <a:rPr lang="en-US" sz="1700">
                <a:cs typeface="Times New Roman" pitchFamily="18" charset="0"/>
              </a:rPr>
              <a:t>	read_lock (Y);		read_lock (X);	    Initial values: X=20; Y=30</a:t>
            </a:r>
          </a:p>
          <a:p>
            <a:pPr marL="457200" indent="-457200">
              <a:buClr>
                <a:schemeClr val="accent1"/>
              </a:buClr>
              <a:buSzPct val="65000"/>
              <a:buFont typeface="Wingdings" pitchFamily="2" charset="2"/>
              <a:buNone/>
            </a:pPr>
            <a:r>
              <a:rPr lang="en-US" sz="1700">
                <a:cs typeface="Times New Roman" pitchFamily="18" charset="0"/>
              </a:rPr>
              <a:t>	read_item (Y);		read_item (X);	    Result of serial execution</a:t>
            </a:r>
          </a:p>
          <a:p>
            <a:pPr marL="457200" indent="-457200">
              <a:buClr>
                <a:schemeClr val="accent1"/>
              </a:buClr>
              <a:buSzPct val="65000"/>
              <a:buFont typeface="Wingdings" pitchFamily="2" charset="2"/>
              <a:buNone/>
            </a:pPr>
            <a:r>
              <a:rPr lang="en-US" sz="1700">
                <a:cs typeface="Times New Roman" pitchFamily="18" charset="0"/>
              </a:rPr>
              <a:t>	unlock (Y);		unlock (X);	    T</a:t>
            </a:r>
            <a:r>
              <a:rPr lang="en-US" sz="1700" baseline="-25000">
                <a:cs typeface="Times New Roman" pitchFamily="18" charset="0"/>
              </a:rPr>
              <a:t>1</a:t>
            </a:r>
            <a:r>
              <a:rPr lang="en-US" sz="1700">
                <a:cs typeface="Times New Roman" pitchFamily="18" charset="0"/>
              </a:rPr>
              <a:t> followed by T</a:t>
            </a:r>
            <a:r>
              <a:rPr lang="en-US" sz="1700" baseline="-25000">
                <a:cs typeface="Times New Roman" pitchFamily="18" charset="0"/>
              </a:rPr>
              <a:t>2</a:t>
            </a:r>
            <a:r>
              <a:rPr lang="en-US" sz="1700">
                <a:cs typeface="Times New Roman" pitchFamily="18" charset="0"/>
              </a:rPr>
              <a:t> </a:t>
            </a:r>
          </a:p>
          <a:p>
            <a:pPr marL="457200" indent="-457200">
              <a:buClr>
                <a:schemeClr val="accent1"/>
              </a:buClr>
              <a:buSzPct val="65000"/>
              <a:buFont typeface="Wingdings" pitchFamily="2" charset="2"/>
              <a:buNone/>
            </a:pPr>
            <a:r>
              <a:rPr lang="en-US" sz="1700">
                <a:cs typeface="Times New Roman" pitchFamily="18" charset="0"/>
              </a:rPr>
              <a:t>	write_lock (X);		Write_lock (Y);	    X=50, Y=80.</a:t>
            </a:r>
          </a:p>
          <a:p>
            <a:pPr marL="457200" indent="-457200">
              <a:buClr>
                <a:schemeClr val="accent1"/>
              </a:buClr>
              <a:buSzPct val="65000"/>
              <a:buFont typeface="Wingdings" pitchFamily="2" charset="2"/>
              <a:buNone/>
            </a:pPr>
            <a:r>
              <a:rPr lang="en-US" sz="1700">
                <a:cs typeface="Times New Roman" pitchFamily="18" charset="0"/>
              </a:rPr>
              <a:t>	read_item (X);		read_item (Y);	    Result of serial execution</a:t>
            </a:r>
          </a:p>
          <a:p>
            <a:pPr marL="457200" indent="-457200">
              <a:buClr>
                <a:schemeClr val="accent1"/>
              </a:buClr>
              <a:buSzPct val="65000"/>
              <a:buFont typeface="Wingdings" pitchFamily="2" charset="2"/>
              <a:buNone/>
            </a:pPr>
            <a:r>
              <a:rPr lang="en-US" sz="1700">
                <a:cs typeface="Times New Roman" pitchFamily="18" charset="0"/>
              </a:rPr>
              <a:t>	X:=X+Y;		Y:=X+Y;		    T</a:t>
            </a:r>
            <a:r>
              <a:rPr lang="en-US" sz="1700" baseline="-25000">
                <a:cs typeface="Times New Roman" pitchFamily="18" charset="0"/>
              </a:rPr>
              <a:t>2</a:t>
            </a:r>
            <a:r>
              <a:rPr lang="en-US" sz="1700">
                <a:cs typeface="Times New Roman" pitchFamily="18" charset="0"/>
              </a:rPr>
              <a:t> followed by T</a:t>
            </a:r>
            <a:r>
              <a:rPr lang="en-US" sz="1700" baseline="-25000">
                <a:cs typeface="Times New Roman" pitchFamily="18" charset="0"/>
              </a:rPr>
              <a:t>1</a:t>
            </a:r>
            <a:r>
              <a:rPr lang="en-US" sz="1700">
                <a:cs typeface="Times New Roman" pitchFamily="18" charset="0"/>
              </a:rPr>
              <a:t> </a:t>
            </a:r>
          </a:p>
          <a:p>
            <a:pPr marL="457200" indent="-457200">
              <a:buClr>
                <a:schemeClr val="accent1"/>
              </a:buClr>
              <a:buSzPct val="65000"/>
              <a:buFont typeface="Wingdings" pitchFamily="2" charset="2"/>
              <a:buNone/>
            </a:pPr>
            <a:r>
              <a:rPr lang="en-US" sz="1700">
                <a:cs typeface="Times New Roman" pitchFamily="18" charset="0"/>
              </a:rPr>
              <a:t>	write_item (X);	write_item (Y);	    X=70, Y=50</a:t>
            </a:r>
          </a:p>
          <a:p>
            <a:pPr marL="457200" indent="-457200">
              <a:buClr>
                <a:schemeClr val="accent1"/>
              </a:buClr>
              <a:buSzPct val="65000"/>
              <a:buFont typeface="Wingdings" pitchFamily="2" charset="2"/>
              <a:buNone/>
            </a:pPr>
            <a:r>
              <a:rPr lang="en-US" sz="1700">
                <a:cs typeface="Times New Roman" pitchFamily="18" charset="0"/>
              </a:rPr>
              <a:t>	unlock (X);		unlock (Y);</a:t>
            </a:r>
            <a:endParaRPr lang="en-US" sz="2000">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endParaRPr lang="en-US" sz="22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4B97EE3A-1564-4189-8F63-F461A1E3A570}" type="slidenum">
              <a:rPr lang="en-US" altLang="en-US"/>
              <a:pPr/>
              <a:t>242</a:t>
            </a:fld>
            <a:endParaRPr lang="en-US" altLang="en-US"/>
          </a:p>
        </p:txBody>
      </p:sp>
      <p:sp>
        <p:nvSpPr>
          <p:cNvPr id="25602"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25603"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5604"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Two-Phase Locking Techniques: The algorithm</a:t>
            </a:r>
            <a:endParaRPr lang="en-US" sz="1700">
              <a:cs typeface="Times New Roman" pitchFamily="18" charset="0"/>
            </a:endParaRPr>
          </a:p>
          <a:p>
            <a:pPr marL="457200" indent="-457200">
              <a:spcBef>
                <a:spcPct val="50000"/>
              </a:spcBef>
              <a:buClr>
                <a:schemeClr val="accent1"/>
              </a:buClr>
              <a:buSzPct val="65000"/>
              <a:buFont typeface="Wingdings" pitchFamily="2" charset="2"/>
              <a:buNone/>
            </a:pPr>
            <a:r>
              <a:rPr lang="en-US" sz="1700" b="1">
                <a:cs typeface="Times New Roman" pitchFamily="18" charset="0"/>
              </a:rPr>
              <a:t>	T1			T2		    </a:t>
            </a:r>
            <a:r>
              <a:rPr lang="en-US" sz="1700" b="1" u="sng">
                <a:cs typeface="Times New Roman" pitchFamily="18" charset="0"/>
              </a:rPr>
              <a:t>Result</a:t>
            </a:r>
          </a:p>
          <a:p>
            <a:pPr marL="457200" indent="-457200">
              <a:spcBef>
                <a:spcPct val="50000"/>
              </a:spcBef>
              <a:buClr>
                <a:schemeClr val="accent1"/>
              </a:buClr>
              <a:buSzPct val="65000"/>
              <a:buFont typeface="Wingdings" pitchFamily="2" charset="2"/>
              <a:buNone/>
            </a:pPr>
            <a:r>
              <a:rPr lang="en-US" sz="1700">
                <a:cs typeface="Times New Roman" pitchFamily="18" charset="0"/>
              </a:rPr>
              <a:t>	read_lock (Y);				    X=50; Y=50</a:t>
            </a:r>
          </a:p>
          <a:p>
            <a:pPr marL="457200" indent="-457200">
              <a:buClr>
                <a:schemeClr val="accent1"/>
              </a:buClr>
              <a:buSzPct val="65000"/>
              <a:buFont typeface="Wingdings" pitchFamily="2" charset="2"/>
              <a:buNone/>
            </a:pPr>
            <a:r>
              <a:rPr lang="en-US" sz="1700">
                <a:cs typeface="Times New Roman" pitchFamily="18" charset="0"/>
              </a:rPr>
              <a:t>	read_item (Y);				    Nonserializable because it.</a:t>
            </a:r>
          </a:p>
          <a:p>
            <a:pPr marL="457200" indent="-457200">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unlock (Y);</a:t>
            </a:r>
            <a:r>
              <a:rPr lang="en-US" sz="1700">
                <a:cs typeface="Times New Roman" pitchFamily="18" charset="0"/>
              </a:rPr>
              <a:t>				    violated two-phase policy.</a:t>
            </a:r>
          </a:p>
          <a:p>
            <a:pPr marL="457200" indent="-457200">
              <a:buClr>
                <a:schemeClr val="accent1"/>
              </a:buClr>
              <a:buSzPct val="65000"/>
              <a:buFont typeface="Wingdings" pitchFamily="2" charset="2"/>
              <a:buNone/>
            </a:pPr>
            <a:r>
              <a:rPr lang="en-US" sz="1700">
                <a:cs typeface="Times New Roman" pitchFamily="18" charset="0"/>
              </a:rPr>
              <a:t>				read_lock (X); 	</a:t>
            </a:r>
          </a:p>
          <a:p>
            <a:pPr marL="457200" indent="-457200">
              <a:buClr>
                <a:schemeClr val="accent1"/>
              </a:buClr>
              <a:buSzPct val="65000"/>
              <a:buFont typeface="Wingdings" pitchFamily="2" charset="2"/>
              <a:buNone/>
            </a:pPr>
            <a:r>
              <a:rPr lang="en-US" sz="1700">
                <a:cs typeface="Times New Roman" pitchFamily="18" charset="0"/>
              </a:rPr>
              <a:t>				read_item (X);	    </a:t>
            </a:r>
          </a:p>
          <a:p>
            <a:pPr marL="457200" indent="-457200">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unlock (X); 	</a:t>
            </a:r>
          </a:p>
          <a:p>
            <a:pPr marL="457200" indent="-457200">
              <a:buClr>
                <a:schemeClr val="accent1"/>
              </a:buClr>
              <a:buSzPct val="65000"/>
              <a:buFont typeface="Wingdings" pitchFamily="2" charset="2"/>
              <a:buNone/>
            </a:pPr>
            <a:r>
              <a:rPr lang="en-US" sz="1700" b="1">
                <a:cs typeface="Times New Roman" pitchFamily="18" charset="0"/>
              </a:rPr>
              <a:t>				write_lock (Y);</a:t>
            </a:r>
            <a:r>
              <a:rPr lang="en-US" sz="1700">
                <a:cs typeface="Times New Roman" pitchFamily="18" charset="0"/>
              </a:rPr>
              <a:t>	</a:t>
            </a:r>
          </a:p>
          <a:p>
            <a:pPr marL="457200" indent="-457200">
              <a:buClr>
                <a:schemeClr val="accent1"/>
              </a:buClr>
              <a:buSzPct val="65000"/>
              <a:buFont typeface="Wingdings" pitchFamily="2" charset="2"/>
              <a:buNone/>
            </a:pPr>
            <a:r>
              <a:rPr lang="en-US" sz="1700">
                <a:cs typeface="Times New Roman" pitchFamily="18" charset="0"/>
              </a:rPr>
              <a:t>				read_item (Y);</a:t>
            </a:r>
          </a:p>
          <a:p>
            <a:pPr marL="457200" indent="-457200">
              <a:buClr>
                <a:schemeClr val="accent1"/>
              </a:buClr>
              <a:buSzPct val="65000"/>
              <a:buFont typeface="Wingdings" pitchFamily="2" charset="2"/>
              <a:buNone/>
            </a:pPr>
            <a:r>
              <a:rPr lang="en-US" sz="1700">
                <a:cs typeface="Times New Roman" pitchFamily="18" charset="0"/>
              </a:rPr>
              <a:t>				Y:=X+Y;</a:t>
            </a:r>
          </a:p>
          <a:p>
            <a:pPr marL="457200" indent="-457200">
              <a:buClr>
                <a:schemeClr val="accent1"/>
              </a:buClr>
              <a:buSzPct val="65000"/>
              <a:buFont typeface="Wingdings" pitchFamily="2" charset="2"/>
              <a:buNone/>
            </a:pPr>
            <a:r>
              <a:rPr lang="en-US" sz="1700">
                <a:cs typeface="Times New Roman" pitchFamily="18" charset="0"/>
              </a:rPr>
              <a:t>				write_item (Y);</a:t>
            </a:r>
          </a:p>
          <a:p>
            <a:pPr marL="457200" indent="-457200">
              <a:buClr>
                <a:schemeClr val="accent1"/>
              </a:buClr>
              <a:buSzPct val="65000"/>
              <a:buFont typeface="Wingdings" pitchFamily="2" charset="2"/>
              <a:buNone/>
            </a:pPr>
            <a:r>
              <a:rPr lang="en-US" sz="1700">
                <a:cs typeface="Times New Roman" pitchFamily="18" charset="0"/>
              </a:rPr>
              <a:t>				unlock (Y);</a:t>
            </a:r>
          </a:p>
          <a:p>
            <a:pPr marL="457200" indent="-457200">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write_lock (X);</a:t>
            </a:r>
          </a:p>
          <a:p>
            <a:pPr marL="457200" indent="-457200">
              <a:buClr>
                <a:schemeClr val="accent1"/>
              </a:buClr>
              <a:buSzPct val="65000"/>
              <a:buFont typeface="Wingdings" pitchFamily="2" charset="2"/>
              <a:buNone/>
            </a:pPr>
            <a:r>
              <a:rPr lang="en-US" sz="1700">
                <a:cs typeface="Times New Roman" pitchFamily="18" charset="0"/>
              </a:rPr>
              <a:t>	read_item (X);	</a:t>
            </a:r>
          </a:p>
          <a:p>
            <a:pPr marL="457200" indent="-457200">
              <a:buClr>
                <a:schemeClr val="accent1"/>
              </a:buClr>
              <a:buSzPct val="65000"/>
              <a:buFont typeface="Wingdings" pitchFamily="2" charset="2"/>
              <a:buNone/>
            </a:pPr>
            <a:r>
              <a:rPr lang="en-US" sz="1700">
                <a:cs typeface="Times New Roman" pitchFamily="18" charset="0"/>
              </a:rPr>
              <a:t>	X:=X+Y;</a:t>
            </a:r>
          </a:p>
          <a:p>
            <a:pPr marL="457200" indent="-457200">
              <a:buClr>
                <a:schemeClr val="accent1"/>
              </a:buClr>
              <a:buSzPct val="65000"/>
              <a:buFont typeface="Wingdings" pitchFamily="2" charset="2"/>
              <a:buNone/>
            </a:pPr>
            <a:r>
              <a:rPr lang="en-US" sz="1700">
                <a:cs typeface="Times New Roman" pitchFamily="18" charset="0"/>
              </a:rPr>
              <a:t>	write_item (X);</a:t>
            </a:r>
          </a:p>
          <a:p>
            <a:pPr marL="457200" indent="-457200">
              <a:buClr>
                <a:schemeClr val="accent1"/>
              </a:buClr>
              <a:buSzPct val="65000"/>
              <a:buFont typeface="Wingdings" pitchFamily="2" charset="2"/>
              <a:buNone/>
            </a:pPr>
            <a:r>
              <a:rPr lang="en-US" sz="1700">
                <a:cs typeface="Times New Roman" pitchFamily="18" charset="0"/>
              </a:rPr>
              <a:t>	unlock (X);</a:t>
            </a:r>
            <a:endParaRPr lang="en-US" sz="1700">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endParaRPr lang="en-US" sz="22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2560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25606" name="Line 6"/>
          <p:cNvSpPr>
            <a:spLocks noChangeShapeType="1"/>
          </p:cNvSpPr>
          <p:nvPr/>
        </p:nvSpPr>
        <p:spPr bwMode="auto">
          <a:xfrm>
            <a:off x="1028700" y="2811463"/>
            <a:ext cx="0" cy="1371600"/>
          </a:xfrm>
          <a:prstGeom prst="line">
            <a:avLst/>
          </a:prstGeom>
          <a:noFill/>
          <a:ln w="12700">
            <a:solidFill>
              <a:schemeClr val="bg2"/>
            </a:solidFill>
            <a:miter lim="800000"/>
            <a:headEnd/>
            <a:tailEnd type="triangle" w="med" len="med"/>
          </a:ln>
          <a:effectLst/>
        </p:spPr>
        <p:txBody>
          <a:bodyPr wrap="none"/>
          <a:lstStyle/>
          <a:p>
            <a:endParaRPr lang="en-US"/>
          </a:p>
        </p:txBody>
      </p:sp>
      <p:sp>
        <p:nvSpPr>
          <p:cNvPr id="25607" name="Rectangle 7"/>
          <p:cNvSpPr>
            <a:spLocks noChangeArrowheads="1"/>
          </p:cNvSpPr>
          <p:nvPr/>
        </p:nvSpPr>
        <p:spPr bwMode="auto">
          <a:xfrm>
            <a:off x="352425" y="3130550"/>
            <a:ext cx="666750" cy="366713"/>
          </a:xfrm>
          <a:prstGeom prst="rect">
            <a:avLst/>
          </a:prstGeom>
          <a:noFill/>
          <a:ln w="9525">
            <a:noFill/>
            <a:miter lim="800000"/>
            <a:headEnd/>
            <a:tailEnd/>
          </a:ln>
          <a:effectLst/>
        </p:spPr>
        <p:txBody>
          <a:bodyPr wrap="none">
            <a:spAutoFit/>
          </a:bodyPr>
          <a:lstStyle/>
          <a:p>
            <a:r>
              <a:rPr lang="en-US">
                <a:solidFill>
                  <a:schemeClr val="bg2"/>
                </a:solidFill>
                <a:latin typeface="Times New Roman" pitchFamily="18" charset="0"/>
              </a:rPr>
              <a:t>Time</a:t>
            </a:r>
          </a:p>
        </p:txBody>
      </p:sp>
      <p:sp>
        <p:nvSpPr>
          <p:cNvPr id="25608" name="Line 8"/>
          <p:cNvSpPr>
            <a:spLocks noChangeShapeType="1"/>
          </p:cNvSpPr>
          <p:nvPr/>
        </p:nvSpPr>
        <p:spPr bwMode="auto">
          <a:xfrm>
            <a:off x="3143250" y="1609725"/>
            <a:ext cx="0" cy="4810125"/>
          </a:xfrm>
          <a:prstGeom prst="line">
            <a:avLst/>
          </a:prstGeom>
          <a:noFill/>
          <a:ln w="9525">
            <a:solidFill>
              <a:schemeClr val="bg2"/>
            </a:solidFill>
            <a:miter lim="800000"/>
            <a:headEnd/>
            <a:tailEnd/>
          </a:ln>
          <a:effectLst/>
        </p:spPr>
        <p:txBody>
          <a:bodyPr wrap="none"/>
          <a:lstStyle/>
          <a:p>
            <a:endParaRPr lang="en-US"/>
          </a:p>
        </p:txBody>
      </p:sp>
      <p:sp>
        <p:nvSpPr>
          <p:cNvPr id="25609" name="Line 9"/>
          <p:cNvSpPr>
            <a:spLocks noChangeShapeType="1"/>
          </p:cNvSpPr>
          <p:nvPr/>
        </p:nvSpPr>
        <p:spPr bwMode="auto">
          <a:xfrm>
            <a:off x="1284288" y="1866900"/>
            <a:ext cx="3630612" cy="0"/>
          </a:xfrm>
          <a:prstGeom prst="line">
            <a:avLst/>
          </a:prstGeom>
          <a:noFill/>
          <a:ln w="9525">
            <a:solidFill>
              <a:schemeClr val="bg2"/>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6D2C8698-685E-4BA9-BBEE-A2D38736A10D}" type="slidenum">
              <a:rPr lang="en-US" altLang="en-US"/>
              <a:pPr/>
              <a:t>243</a:t>
            </a:fld>
            <a:endParaRPr lang="en-US" altLang="en-US"/>
          </a:p>
        </p:txBody>
      </p:sp>
      <p:sp>
        <p:nvSpPr>
          <p:cNvPr id="26626"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26627"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6628"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Two-Phase Locking Techniques: The algorithm</a:t>
            </a:r>
            <a:endParaRPr lang="en-US" sz="1700">
              <a:cs typeface="Times New Roman" pitchFamily="18" charset="0"/>
            </a:endParaRPr>
          </a:p>
          <a:p>
            <a:pPr marL="457200" indent="-457200">
              <a:spcBef>
                <a:spcPct val="50000"/>
              </a:spcBef>
              <a:buClr>
                <a:schemeClr val="accent1"/>
              </a:buClr>
              <a:buSzPct val="65000"/>
              <a:buFont typeface="Wingdings" pitchFamily="2" charset="2"/>
              <a:buNone/>
            </a:pPr>
            <a:r>
              <a:rPr lang="en-US" sz="1700" b="1">
                <a:cs typeface="Times New Roman" pitchFamily="18" charset="0"/>
              </a:rPr>
              <a:t>	</a:t>
            </a:r>
          </a:p>
          <a:p>
            <a:pPr marL="457200" indent="-457200">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T’1</a:t>
            </a:r>
            <a:r>
              <a:rPr lang="en-US" sz="1700" b="1">
                <a:cs typeface="Times New Roman" pitchFamily="18" charset="0"/>
              </a:rPr>
              <a:t>			</a:t>
            </a:r>
            <a:r>
              <a:rPr lang="en-US" sz="1700" b="1" u="sng">
                <a:cs typeface="Times New Roman" pitchFamily="18" charset="0"/>
              </a:rPr>
              <a:t>T’2</a:t>
            </a:r>
            <a:r>
              <a:rPr lang="en-US" sz="1700" b="1">
                <a:cs typeface="Times New Roman" pitchFamily="18" charset="0"/>
              </a:rPr>
              <a:t>		</a:t>
            </a:r>
            <a:endParaRPr lang="en-US" sz="1700" b="1" u="sng">
              <a:cs typeface="Times New Roman" pitchFamily="18" charset="0"/>
            </a:endParaRPr>
          </a:p>
          <a:p>
            <a:pPr marL="457200" indent="-457200">
              <a:spcBef>
                <a:spcPct val="50000"/>
              </a:spcBef>
              <a:buClr>
                <a:schemeClr val="accent1"/>
              </a:buClr>
              <a:buSzPct val="65000"/>
              <a:buFont typeface="Wingdings" pitchFamily="2" charset="2"/>
              <a:buNone/>
            </a:pPr>
            <a:r>
              <a:rPr lang="en-US" sz="1700">
                <a:cs typeface="Times New Roman" pitchFamily="18" charset="0"/>
              </a:rPr>
              <a:t>	read_lock (Y);		read_lock (X);	</a:t>
            </a:r>
            <a:r>
              <a:rPr lang="en-US" sz="1700" i="1">
                <a:cs typeface="Times New Roman" pitchFamily="18" charset="0"/>
              </a:rPr>
              <a:t>T</a:t>
            </a:r>
            <a:r>
              <a:rPr lang="en-US" sz="1700" i="1" baseline="-25000">
                <a:cs typeface="Times New Roman" pitchFamily="18" charset="0"/>
              </a:rPr>
              <a:t>1</a:t>
            </a:r>
            <a:r>
              <a:rPr lang="en-US" sz="1700">
                <a:cs typeface="Times New Roman" pitchFamily="18" charset="0"/>
              </a:rPr>
              <a:t> and </a:t>
            </a:r>
            <a:r>
              <a:rPr lang="en-US" sz="1700" i="1">
                <a:cs typeface="Times New Roman" pitchFamily="18" charset="0"/>
              </a:rPr>
              <a:t>T</a:t>
            </a:r>
            <a:r>
              <a:rPr lang="en-US" sz="1700" i="1" baseline="-25000">
                <a:cs typeface="Times New Roman" pitchFamily="18" charset="0"/>
              </a:rPr>
              <a:t>2</a:t>
            </a:r>
            <a:r>
              <a:rPr lang="en-US" sz="1700">
                <a:cs typeface="Times New Roman" pitchFamily="18" charset="0"/>
              </a:rPr>
              <a:t> follow two-phase</a:t>
            </a:r>
          </a:p>
          <a:p>
            <a:pPr marL="457200" indent="-457200">
              <a:buClr>
                <a:schemeClr val="accent1"/>
              </a:buClr>
              <a:buSzPct val="65000"/>
              <a:buFont typeface="Wingdings" pitchFamily="2" charset="2"/>
              <a:buNone/>
            </a:pPr>
            <a:r>
              <a:rPr lang="en-US" sz="1700">
                <a:cs typeface="Times New Roman" pitchFamily="18" charset="0"/>
              </a:rPr>
              <a:t>	read_item (Y);		read_item (X);	policy but they are subject to</a:t>
            </a:r>
          </a:p>
          <a:p>
            <a:pPr marL="457200" indent="-457200">
              <a:buClr>
                <a:schemeClr val="accent1"/>
              </a:buClr>
              <a:buSzPct val="65000"/>
              <a:buFont typeface="Wingdings" pitchFamily="2" charset="2"/>
              <a:buNone/>
            </a:pPr>
            <a:r>
              <a:rPr lang="en-US" sz="1700">
                <a:cs typeface="Times New Roman" pitchFamily="18" charset="0"/>
              </a:rPr>
              <a:t>	write_lock (X);		write_lock (Y);	deadlock, which must be</a:t>
            </a:r>
          </a:p>
          <a:p>
            <a:pPr marL="457200" indent="-457200">
              <a:buClr>
                <a:schemeClr val="accent1"/>
              </a:buClr>
              <a:buSzPct val="65000"/>
              <a:buFont typeface="Wingdings" pitchFamily="2" charset="2"/>
              <a:buNone/>
            </a:pPr>
            <a:r>
              <a:rPr lang="en-US" sz="1700">
                <a:cs typeface="Times New Roman" pitchFamily="18" charset="0"/>
              </a:rPr>
              <a:t>	unlock (Y);		unlock (X);	dealt with.</a:t>
            </a:r>
          </a:p>
          <a:p>
            <a:pPr marL="457200" indent="-457200">
              <a:buClr>
                <a:schemeClr val="accent1"/>
              </a:buClr>
              <a:buSzPct val="65000"/>
              <a:buFont typeface="Wingdings" pitchFamily="2" charset="2"/>
              <a:buNone/>
            </a:pPr>
            <a:r>
              <a:rPr lang="en-US" sz="1700">
                <a:cs typeface="Times New Roman" pitchFamily="18" charset="0"/>
              </a:rPr>
              <a:t>	read_item (X);		read_item (Y);	</a:t>
            </a:r>
          </a:p>
          <a:p>
            <a:pPr marL="457200" indent="-457200">
              <a:buClr>
                <a:schemeClr val="accent1"/>
              </a:buClr>
              <a:buSzPct val="65000"/>
              <a:buFont typeface="Wingdings" pitchFamily="2" charset="2"/>
              <a:buNone/>
            </a:pPr>
            <a:r>
              <a:rPr lang="en-US" sz="1700">
                <a:cs typeface="Times New Roman" pitchFamily="18" charset="0"/>
              </a:rPr>
              <a:t>	X:=X+Y;		Y:=X+Y;		    </a:t>
            </a:r>
          </a:p>
          <a:p>
            <a:pPr marL="457200" indent="-457200">
              <a:buClr>
                <a:schemeClr val="accent1"/>
              </a:buClr>
              <a:buSzPct val="65000"/>
              <a:buFont typeface="Wingdings" pitchFamily="2" charset="2"/>
              <a:buNone/>
            </a:pPr>
            <a:r>
              <a:rPr lang="en-US" sz="1700">
                <a:cs typeface="Times New Roman" pitchFamily="18" charset="0"/>
              </a:rPr>
              <a:t>	write_item (X);	write_item (Y);	</a:t>
            </a:r>
          </a:p>
          <a:p>
            <a:pPr marL="457200" indent="-457200">
              <a:buClr>
                <a:schemeClr val="accent1"/>
              </a:buClr>
              <a:buSzPct val="65000"/>
              <a:buFont typeface="Wingdings" pitchFamily="2" charset="2"/>
              <a:buNone/>
            </a:pPr>
            <a:r>
              <a:rPr lang="en-US" sz="1700">
                <a:cs typeface="Times New Roman" pitchFamily="18" charset="0"/>
              </a:rPr>
              <a:t>	unlock (X);		unlock (Y);</a:t>
            </a:r>
            <a:endParaRPr lang="en-US" sz="2000">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endParaRPr lang="en-US" sz="22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26629"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3181CF5-732C-42D1-ACAC-1E6ED280D53E}" type="slidenum">
              <a:rPr lang="en-US" altLang="en-US"/>
              <a:pPr/>
              <a:t>244</a:t>
            </a:fld>
            <a:endParaRPr lang="en-US" altLang="en-US"/>
          </a:p>
        </p:txBody>
      </p:sp>
      <p:sp>
        <p:nvSpPr>
          <p:cNvPr id="27650"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27651"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7652"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Two-Phase Locking Techniques: The algorithm</a:t>
            </a:r>
            <a:endParaRPr lang="en-US" sz="1700">
              <a:cs typeface="Times New Roman" pitchFamily="18" charset="0"/>
            </a:endParaRPr>
          </a:p>
          <a:p>
            <a:pPr marL="457200" indent="-457200">
              <a:spcBef>
                <a:spcPct val="50000"/>
              </a:spcBef>
              <a:buClr>
                <a:schemeClr val="accent1"/>
              </a:buClr>
              <a:buSzPct val="65000"/>
              <a:buFont typeface="Wingdings" pitchFamily="2" charset="2"/>
              <a:buNone/>
            </a:pPr>
            <a:r>
              <a:rPr lang="en-US" sz="1700" b="1">
                <a:cs typeface="Times New Roman" pitchFamily="18" charset="0"/>
              </a:rPr>
              <a:t>	</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Two-phase policy generates two locking algorithms (a) Basic and (b) Conservative.</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Conservative</a:t>
            </a:r>
            <a:r>
              <a:rPr lang="en-US" sz="1700" b="1">
                <a:cs typeface="Times New Roman" pitchFamily="18" charset="0"/>
              </a:rPr>
              <a:t>:  Prevents deadlock by locking all desired data items before transaction begins execution.</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Basic</a:t>
            </a:r>
            <a:r>
              <a:rPr lang="en-US" sz="1700" b="1">
                <a:cs typeface="Times New Roman" pitchFamily="18" charset="0"/>
              </a:rPr>
              <a:t>:  Transaction locks data items incrementally.  This may cause deadlock which is dealt with.</a:t>
            </a: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Strict</a:t>
            </a:r>
            <a:r>
              <a:rPr lang="en-US" sz="1700" b="1">
                <a:cs typeface="Times New Roman" pitchFamily="18" charset="0"/>
              </a:rPr>
              <a:t>:  A more stricter version of Basic algorithm where unlocking is performed after a transaction terminates (commits or aborts and rolled-back).  This is the most commonly used two-phase locking algorithm.</a:t>
            </a:r>
            <a:endParaRPr lang="en-US" sz="26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2765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29C26EC-09C9-4C50-B7CB-8C3E11ADC8F9}" type="slidenum">
              <a:rPr lang="en-US" altLang="en-US"/>
              <a:pPr/>
              <a:t>245</a:t>
            </a:fld>
            <a:endParaRPr lang="en-US" altLang="en-US"/>
          </a:p>
        </p:txBody>
      </p:sp>
      <p:sp>
        <p:nvSpPr>
          <p:cNvPr id="28674"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28675"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8676"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457200" indent="-457200">
              <a:spcBef>
                <a:spcPct val="20000"/>
              </a:spcBef>
              <a:buClr>
                <a:schemeClr val="accent1"/>
              </a:buClr>
              <a:buSzPct val="65000"/>
              <a:buFont typeface="Wingdings" pitchFamily="2" charset="2"/>
              <a:buNone/>
            </a:pPr>
            <a:r>
              <a:rPr lang="en-US" sz="2200" b="1">
                <a:cs typeface="Times New Roman" pitchFamily="18" charset="0"/>
              </a:rPr>
              <a:t>Dealing with Deadlock and Starvation</a:t>
            </a:r>
          </a:p>
          <a:p>
            <a:pPr marL="457200" indent="-457200">
              <a:spcBef>
                <a:spcPct val="20000"/>
              </a:spcBef>
              <a:buClr>
                <a:schemeClr val="accent1"/>
              </a:buClr>
              <a:buSzPct val="65000"/>
              <a:buFont typeface="Wingdings" pitchFamily="2" charset="2"/>
              <a:buNone/>
            </a:pPr>
            <a:r>
              <a:rPr lang="en-US" sz="2200" b="1">
                <a:cs typeface="Times New Roman" pitchFamily="18" charset="0"/>
              </a:rPr>
              <a:t>	</a:t>
            </a:r>
          </a:p>
          <a:p>
            <a:pPr marL="457200" indent="-457200">
              <a:spcBef>
                <a:spcPct val="20000"/>
              </a:spcBef>
              <a:buClr>
                <a:schemeClr val="accent1"/>
              </a:buClr>
              <a:buSzPct val="65000"/>
              <a:buFont typeface="Wingdings" pitchFamily="2" charset="2"/>
              <a:buNone/>
            </a:pPr>
            <a:r>
              <a:rPr lang="en-US" sz="2200" b="1">
                <a:cs typeface="Times New Roman" pitchFamily="18" charset="0"/>
              </a:rPr>
              <a:t>	Deadlock</a:t>
            </a:r>
            <a:endParaRPr lang="en-US" sz="1700" b="1">
              <a:cs typeface="Times New Roman" pitchFamily="18" charset="0"/>
            </a:endParaRPr>
          </a:p>
          <a:p>
            <a:pPr marL="457200" indent="-457200" algn="just">
              <a:spcBef>
                <a:spcPct val="50000"/>
              </a:spcBef>
              <a:buClr>
                <a:schemeClr val="accent1"/>
              </a:buClr>
              <a:buSzPct val="65000"/>
              <a:buFont typeface="Wingdings" pitchFamily="2" charset="2"/>
              <a:buNone/>
            </a:pPr>
            <a:r>
              <a:rPr lang="en-US" sz="1700" b="1">
                <a:cs typeface="Times New Roman" pitchFamily="18" charset="0"/>
              </a:rPr>
              <a:t>	</a:t>
            </a:r>
            <a:r>
              <a:rPr lang="en-US" sz="1700" b="1" u="sng">
                <a:cs typeface="Times New Roman" pitchFamily="18" charset="0"/>
              </a:rPr>
              <a:t>T’</a:t>
            </a:r>
            <a:r>
              <a:rPr lang="en-US" sz="1700" b="1" u="sng" baseline="-25000">
                <a:cs typeface="Times New Roman" pitchFamily="18" charset="0"/>
              </a:rPr>
              <a:t>1</a:t>
            </a:r>
            <a:r>
              <a:rPr lang="en-US" sz="1700" b="1">
                <a:cs typeface="Times New Roman" pitchFamily="18" charset="0"/>
              </a:rPr>
              <a:t>			</a:t>
            </a:r>
            <a:r>
              <a:rPr lang="en-US" sz="1700" b="1" u="sng">
                <a:cs typeface="Times New Roman" pitchFamily="18" charset="0"/>
              </a:rPr>
              <a:t>T’</a:t>
            </a:r>
            <a:r>
              <a:rPr lang="en-US" sz="1700" b="1" u="sng" baseline="-25000">
                <a:cs typeface="Times New Roman" pitchFamily="18" charset="0"/>
              </a:rPr>
              <a:t>2</a:t>
            </a:r>
            <a:r>
              <a:rPr lang="en-US" sz="1700" b="1">
                <a:cs typeface="Times New Roman" pitchFamily="18" charset="0"/>
              </a:rPr>
              <a:t>		</a:t>
            </a:r>
            <a:endParaRPr lang="en-US" sz="1700" b="1" u="sng">
              <a:cs typeface="Times New Roman" pitchFamily="18" charset="0"/>
            </a:endParaRPr>
          </a:p>
          <a:p>
            <a:pPr marL="457200" indent="-457200">
              <a:spcBef>
                <a:spcPct val="50000"/>
              </a:spcBef>
              <a:buClr>
                <a:schemeClr val="accent1"/>
              </a:buClr>
              <a:buSzPct val="65000"/>
              <a:buFont typeface="Wingdings" pitchFamily="2" charset="2"/>
              <a:buNone/>
            </a:pPr>
            <a:r>
              <a:rPr lang="en-US" sz="1700">
                <a:cs typeface="Times New Roman" pitchFamily="18" charset="0"/>
              </a:rPr>
              <a:t>	read_lock (Y);			           T’</a:t>
            </a:r>
            <a:r>
              <a:rPr lang="en-US" sz="1700" baseline="-25000">
                <a:cs typeface="Times New Roman" pitchFamily="18" charset="0"/>
              </a:rPr>
              <a:t>1</a:t>
            </a:r>
            <a:r>
              <a:rPr lang="en-US" sz="1700">
                <a:cs typeface="Times New Roman" pitchFamily="18" charset="0"/>
              </a:rPr>
              <a:t> and T’</a:t>
            </a:r>
            <a:r>
              <a:rPr lang="en-US" sz="1700" baseline="-25000">
                <a:cs typeface="Times New Roman" pitchFamily="18" charset="0"/>
              </a:rPr>
              <a:t>2</a:t>
            </a:r>
            <a:r>
              <a:rPr lang="en-US" sz="1700">
                <a:cs typeface="Times New Roman" pitchFamily="18" charset="0"/>
              </a:rPr>
              <a:t> did follow two-phase</a:t>
            </a:r>
          </a:p>
          <a:p>
            <a:pPr marL="457200" indent="-457200">
              <a:buClr>
                <a:schemeClr val="accent1"/>
              </a:buClr>
              <a:buSzPct val="65000"/>
              <a:buFont typeface="Wingdings" pitchFamily="2" charset="2"/>
              <a:buNone/>
            </a:pPr>
            <a:r>
              <a:rPr lang="en-US" sz="1700">
                <a:cs typeface="Times New Roman" pitchFamily="18" charset="0"/>
              </a:rPr>
              <a:t>	read_item (Y);				policy but they are deadlock</a:t>
            </a:r>
          </a:p>
          <a:p>
            <a:pPr marL="457200" indent="-457200">
              <a:buClr>
                <a:schemeClr val="accent1"/>
              </a:buClr>
              <a:buSzPct val="65000"/>
              <a:buFont typeface="Wingdings" pitchFamily="2" charset="2"/>
              <a:buNone/>
            </a:pPr>
            <a:r>
              <a:rPr lang="en-US" sz="1700">
                <a:cs typeface="Times New Roman" pitchFamily="18" charset="0"/>
              </a:rPr>
              <a:t>				read_lock (X);	</a:t>
            </a:r>
          </a:p>
          <a:p>
            <a:pPr marL="457200" indent="-457200">
              <a:buClr>
                <a:schemeClr val="accent1"/>
              </a:buClr>
              <a:buSzPct val="65000"/>
              <a:buFont typeface="Wingdings" pitchFamily="2" charset="2"/>
              <a:buNone/>
            </a:pPr>
            <a:r>
              <a:rPr lang="en-US" sz="1700">
                <a:cs typeface="Times New Roman" pitchFamily="18" charset="0"/>
              </a:rPr>
              <a:t>				read_item (Y);			    </a:t>
            </a:r>
          </a:p>
          <a:p>
            <a:pPr marL="457200" indent="-457200">
              <a:buClr>
                <a:schemeClr val="accent1"/>
              </a:buClr>
              <a:buSzPct val="65000"/>
              <a:buFont typeface="Wingdings" pitchFamily="2" charset="2"/>
              <a:buNone/>
            </a:pPr>
            <a:r>
              <a:rPr lang="en-US" sz="1700">
                <a:cs typeface="Times New Roman" pitchFamily="18" charset="0"/>
              </a:rPr>
              <a:t>	write_lock (X);		</a:t>
            </a:r>
          </a:p>
          <a:p>
            <a:pPr marL="457200" indent="-457200">
              <a:buClr>
                <a:schemeClr val="accent1"/>
              </a:buClr>
              <a:buSzPct val="65000"/>
              <a:buFont typeface="Wingdings" pitchFamily="2" charset="2"/>
              <a:buNone/>
            </a:pPr>
            <a:r>
              <a:rPr lang="en-US" sz="1700">
                <a:cs typeface="Times New Roman" pitchFamily="18" charset="0"/>
              </a:rPr>
              <a:t>	(waits for X)		write_lock (Y);</a:t>
            </a:r>
          </a:p>
          <a:p>
            <a:pPr marL="457200" indent="-457200">
              <a:buClr>
                <a:schemeClr val="accent1"/>
              </a:buClr>
              <a:buSzPct val="65000"/>
              <a:buFont typeface="Wingdings" pitchFamily="2" charset="2"/>
              <a:buNone/>
            </a:pPr>
            <a:r>
              <a:rPr lang="en-US" sz="1700">
                <a:cs typeface="Times New Roman" pitchFamily="18" charset="0"/>
              </a:rPr>
              <a:t>				(waits for Y)</a:t>
            </a:r>
          </a:p>
          <a:p>
            <a:pPr marL="457200" indent="-457200">
              <a:buClr>
                <a:schemeClr val="accent1"/>
              </a:buClr>
              <a:buSzPct val="65000"/>
              <a:buFont typeface="Wingdings" pitchFamily="2" charset="2"/>
              <a:buNone/>
            </a:pPr>
            <a:r>
              <a:rPr lang="en-US" sz="1700">
                <a:cs typeface="Times New Roman" pitchFamily="18" charset="0"/>
              </a:rPr>
              <a:t>		</a:t>
            </a:r>
            <a:r>
              <a:rPr lang="en-US" sz="1700" b="1">
                <a:cs typeface="Times New Roman" pitchFamily="18" charset="0"/>
              </a:rPr>
              <a:t>Deadlock (T’</a:t>
            </a:r>
            <a:r>
              <a:rPr lang="en-US" sz="1700" b="1" baseline="-25000">
                <a:cs typeface="Times New Roman" pitchFamily="18" charset="0"/>
              </a:rPr>
              <a:t>1</a:t>
            </a:r>
            <a:r>
              <a:rPr lang="en-US" sz="1700" b="1">
                <a:cs typeface="Times New Roman" pitchFamily="18" charset="0"/>
              </a:rPr>
              <a:t> and T’</a:t>
            </a:r>
            <a:r>
              <a:rPr lang="en-US" sz="1700" b="1" baseline="-25000">
                <a:cs typeface="Times New Roman" pitchFamily="18" charset="0"/>
              </a:rPr>
              <a:t>2</a:t>
            </a:r>
            <a:r>
              <a:rPr lang="en-US" sz="1700" b="1">
                <a:cs typeface="Times New Roman" pitchFamily="18" charset="0"/>
              </a:rPr>
              <a:t>)</a:t>
            </a:r>
            <a:endParaRPr lang="en-US" sz="2600" b="1">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28677"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3CFC1C9-3AB5-4F6A-AA2F-AE95CB7582C9}" type="slidenum">
              <a:rPr lang="en-US" altLang="en-US"/>
              <a:pPr/>
              <a:t>246</a:t>
            </a:fld>
            <a:endParaRPr lang="en-US" altLang="en-US"/>
          </a:p>
        </p:txBody>
      </p:sp>
      <p:sp>
        <p:nvSpPr>
          <p:cNvPr id="29698"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29699"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29700"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Dealing with Deadlock and Starvation</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Deadlock prevention</a:t>
            </a:r>
            <a:endParaRPr lang="en-US" sz="1700" b="1">
              <a:cs typeface="Times New Roman" pitchFamily="18" charset="0"/>
            </a:endParaRPr>
          </a:p>
          <a:p>
            <a:pPr marL="914400" indent="-914400" algn="just">
              <a:spcBef>
                <a:spcPct val="50000"/>
              </a:spcBef>
              <a:buClr>
                <a:schemeClr val="accent1"/>
              </a:buClr>
              <a:buSzPct val="65000"/>
              <a:buFont typeface="Wingdings" pitchFamily="2" charset="2"/>
              <a:buNone/>
            </a:pPr>
            <a:r>
              <a:rPr lang="en-US" sz="1700" b="1">
                <a:cs typeface="Times New Roman" pitchFamily="18" charset="0"/>
              </a:rPr>
              <a:t>	</a:t>
            </a:r>
            <a:r>
              <a:rPr lang="en-US">
                <a:cs typeface="Times New Roman" pitchFamily="18" charset="0"/>
              </a:rPr>
              <a:t>A transaction locks all data items it refers to before it begins execution.  This way of locking prevents deadlock since a transaction never waits for a data item.  The </a:t>
            </a:r>
            <a:r>
              <a:rPr lang="en-US" i="1">
                <a:cs typeface="Times New Roman" pitchFamily="18" charset="0"/>
              </a:rPr>
              <a:t>conservative </a:t>
            </a:r>
            <a:r>
              <a:rPr lang="en-US">
                <a:cs typeface="Times New Roman" pitchFamily="18" charset="0"/>
              </a:rPr>
              <a:t>two-phase locking uses this approach.</a:t>
            </a:r>
            <a:endParaRPr lang="en-US">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29701"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976AA1AF-07C5-4C1E-94AA-014734990435}" type="slidenum">
              <a:rPr lang="en-US" altLang="en-US"/>
              <a:pPr/>
              <a:t>247</a:t>
            </a:fld>
            <a:endParaRPr lang="en-US" altLang="en-US"/>
          </a:p>
        </p:txBody>
      </p:sp>
      <p:sp>
        <p:nvSpPr>
          <p:cNvPr id="30722"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0723"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0724"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Dealing with Deadlock and Starvation</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Deadlock detection and resolution</a:t>
            </a:r>
            <a:endParaRPr lang="en-US" sz="1700" b="1">
              <a:cs typeface="Times New Roman" pitchFamily="18" charset="0"/>
            </a:endParaRPr>
          </a:p>
          <a:p>
            <a:pPr marL="914400" indent="-914400" algn="just">
              <a:spcBef>
                <a:spcPct val="50000"/>
              </a:spcBef>
              <a:buClr>
                <a:schemeClr val="accent1"/>
              </a:buClr>
              <a:buSzPct val="65000"/>
              <a:buFont typeface="Wingdings" pitchFamily="2" charset="2"/>
              <a:buNone/>
            </a:pPr>
            <a:r>
              <a:rPr lang="en-US" sz="1700" b="1">
                <a:cs typeface="Times New Roman" pitchFamily="18" charset="0"/>
              </a:rPr>
              <a:t>	</a:t>
            </a:r>
            <a:r>
              <a:rPr lang="en-US" sz="2000">
                <a:cs typeface="Times New Roman" pitchFamily="18" charset="0"/>
              </a:rPr>
              <a:t>In this approach, deadlocks are allowed to happen.  The scheduler maintains a </a:t>
            </a:r>
            <a:r>
              <a:rPr lang="en-US" sz="2000" i="1">
                <a:cs typeface="Times New Roman" pitchFamily="18" charset="0"/>
              </a:rPr>
              <a:t>wait-for-graph </a:t>
            </a:r>
            <a:r>
              <a:rPr lang="en-US" sz="2000">
                <a:cs typeface="Times New Roman" pitchFamily="18" charset="0"/>
              </a:rPr>
              <a:t>for detecting cycle.  If a </a:t>
            </a:r>
            <a:r>
              <a:rPr lang="en-US" sz="2000" i="1">
                <a:cs typeface="Times New Roman" pitchFamily="18" charset="0"/>
              </a:rPr>
              <a:t>cycle</a:t>
            </a:r>
            <a:r>
              <a:rPr lang="en-US" sz="2000">
                <a:cs typeface="Times New Roman" pitchFamily="18" charset="0"/>
              </a:rPr>
              <a:t> exists, then one transaction involved in the cycle is selected (victim) and rolled-back.</a:t>
            </a:r>
          </a:p>
          <a:p>
            <a:pPr marL="914400" indent="-914400" algn="just">
              <a:spcBef>
                <a:spcPct val="50000"/>
              </a:spcBef>
              <a:buClr>
                <a:schemeClr val="accent1"/>
              </a:buClr>
              <a:buSzPct val="65000"/>
              <a:buFont typeface="Wingdings" pitchFamily="2" charset="2"/>
              <a:buNone/>
            </a:pPr>
            <a:r>
              <a:rPr lang="en-US" sz="2000">
                <a:cs typeface="Times New Roman" pitchFamily="18" charset="0"/>
              </a:rPr>
              <a:t>	A </a:t>
            </a:r>
            <a:r>
              <a:rPr lang="en-US" sz="2000" i="1">
                <a:cs typeface="Times New Roman" pitchFamily="18" charset="0"/>
              </a:rPr>
              <a:t>wait-for-graph</a:t>
            </a:r>
            <a:r>
              <a:rPr lang="en-US" sz="2000">
                <a:cs typeface="Times New Roman" pitchFamily="18" charset="0"/>
              </a:rPr>
              <a:t> is created using the lock table.  As soon as a transaction is blocked, it is added to the graph.  When a chain like: </a:t>
            </a:r>
            <a:r>
              <a:rPr lang="en-US" sz="2000" i="1">
                <a:cs typeface="Times New Roman" pitchFamily="18" charset="0"/>
              </a:rPr>
              <a:t>T</a:t>
            </a:r>
            <a:r>
              <a:rPr lang="en-US" sz="2000" i="1" baseline="-25000">
                <a:cs typeface="Times New Roman" pitchFamily="18" charset="0"/>
              </a:rPr>
              <a:t>i</a:t>
            </a:r>
            <a:r>
              <a:rPr lang="en-US" sz="2000">
                <a:cs typeface="Times New Roman" pitchFamily="18" charset="0"/>
              </a:rPr>
              <a:t> waits for </a:t>
            </a:r>
            <a:r>
              <a:rPr lang="en-US" sz="2000" i="1">
                <a:cs typeface="Times New Roman" pitchFamily="18" charset="0"/>
              </a:rPr>
              <a:t>T</a:t>
            </a:r>
            <a:r>
              <a:rPr lang="en-US" sz="2000" i="1" baseline="-25000">
                <a:cs typeface="Times New Roman" pitchFamily="18" charset="0"/>
              </a:rPr>
              <a:t>j</a:t>
            </a:r>
            <a:r>
              <a:rPr lang="en-US" sz="2000">
                <a:cs typeface="Times New Roman" pitchFamily="18" charset="0"/>
              </a:rPr>
              <a:t> waits for </a:t>
            </a:r>
            <a:r>
              <a:rPr lang="en-US" sz="2000" i="1">
                <a:cs typeface="Times New Roman" pitchFamily="18" charset="0"/>
              </a:rPr>
              <a:t>T</a:t>
            </a:r>
            <a:r>
              <a:rPr lang="en-US" sz="2000" i="1" baseline="-25000">
                <a:cs typeface="Times New Roman" pitchFamily="18" charset="0"/>
              </a:rPr>
              <a:t>k</a:t>
            </a:r>
            <a:r>
              <a:rPr lang="en-US" sz="2000">
                <a:cs typeface="Times New Roman" pitchFamily="18" charset="0"/>
              </a:rPr>
              <a:t> waits for </a:t>
            </a:r>
            <a:r>
              <a:rPr lang="en-US" sz="2000" i="1">
                <a:cs typeface="Times New Roman" pitchFamily="18" charset="0"/>
              </a:rPr>
              <a:t>T</a:t>
            </a:r>
            <a:r>
              <a:rPr lang="en-US" sz="2000" i="1" baseline="-25000">
                <a:cs typeface="Times New Roman" pitchFamily="18" charset="0"/>
              </a:rPr>
              <a:t>i</a:t>
            </a:r>
            <a:r>
              <a:rPr lang="en-US" sz="2000">
                <a:cs typeface="Times New Roman" pitchFamily="18" charset="0"/>
              </a:rPr>
              <a:t> or </a:t>
            </a:r>
            <a:r>
              <a:rPr lang="en-US" sz="2000" i="1">
                <a:cs typeface="Times New Roman" pitchFamily="18" charset="0"/>
              </a:rPr>
              <a:t>T</a:t>
            </a:r>
            <a:r>
              <a:rPr lang="en-US" sz="2000" i="1" baseline="-25000">
                <a:cs typeface="Times New Roman" pitchFamily="18" charset="0"/>
              </a:rPr>
              <a:t>j</a:t>
            </a:r>
            <a:r>
              <a:rPr lang="en-US" sz="2000">
                <a:cs typeface="Times New Roman" pitchFamily="18" charset="0"/>
              </a:rPr>
              <a:t> occurs, then this creates a cycle.  One of the transaction of the cycle is selected and rolled back.</a:t>
            </a:r>
            <a:endParaRPr lang="en-US" sz="2000">
              <a:cs typeface="Times New Roman" pitchFamily="18" charset="0"/>
              <a:sym typeface="Symbol" pitchFamily="18" charset="2"/>
            </a:endParaRPr>
          </a:p>
          <a:p>
            <a:pPr marL="7581900" lvl="1" algn="just">
              <a:lnSpc>
                <a:spcPct val="95000"/>
              </a:lnSpc>
              <a:spcBef>
                <a:spcPct val="10000"/>
              </a:spcBef>
              <a:buClr>
                <a:schemeClr val="accent2"/>
              </a:buClr>
              <a:buSzPct val="60000"/>
            </a:pPr>
            <a:r>
              <a:rPr lang="en-US">
                <a:cs typeface="Times New Roman" pitchFamily="18" charset="0"/>
                <a:sym typeface="Symbol" pitchFamily="18" charset="2"/>
              </a:rPr>
              <a:t>	</a:t>
            </a:r>
          </a:p>
        </p:txBody>
      </p:sp>
      <p:sp>
        <p:nvSpPr>
          <p:cNvPr id="3072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A7CAFBC9-59D9-4311-AE6B-C401141E8856}" type="slidenum">
              <a:rPr lang="en-US" altLang="en-US"/>
              <a:pPr/>
              <a:t>248</a:t>
            </a:fld>
            <a:endParaRPr lang="en-US" altLang="en-US"/>
          </a:p>
        </p:txBody>
      </p:sp>
      <p:sp>
        <p:nvSpPr>
          <p:cNvPr id="57346" name="Rectangle 2"/>
          <p:cNvSpPr>
            <a:spLocks noGrp="1" noChangeArrowheads="1"/>
          </p:cNvSpPr>
          <p:nvPr>
            <p:ph type="title"/>
          </p:nvPr>
        </p:nvSpPr>
        <p:spPr/>
        <p:txBody>
          <a:bodyPr/>
          <a:lstStyle/>
          <a:p>
            <a:r>
              <a:rPr lang="en-US" sz="3200"/>
              <a:t>Wait-for graph</a:t>
            </a:r>
          </a:p>
        </p:txBody>
      </p:sp>
      <p:sp>
        <p:nvSpPr>
          <p:cNvPr id="57347" name="Rectangle 3"/>
          <p:cNvSpPr>
            <a:spLocks noGrp="1" noChangeArrowheads="1"/>
          </p:cNvSpPr>
          <p:nvPr>
            <p:ph type="body" idx="1"/>
          </p:nvPr>
        </p:nvSpPr>
        <p:spPr>
          <a:xfrm>
            <a:off x="457200" y="1600200"/>
            <a:ext cx="4495800" cy="4530725"/>
          </a:xfrm>
        </p:spPr>
        <p:txBody>
          <a:bodyPr/>
          <a:lstStyle/>
          <a:p>
            <a:pPr algn="just">
              <a:spcBef>
                <a:spcPct val="50000"/>
              </a:spcBef>
              <a:buFont typeface="Wingdings" pitchFamily="2" charset="2"/>
              <a:buNone/>
            </a:pPr>
            <a:r>
              <a:rPr lang="en-US" sz="1900" b="1" u="sng">
                <a:cs typeface="Times New Roman" pitchFamily="18" charset="0"/>
              </a:rPr>
              <a:t>T’</a:t>
            </a:r>
            <a:r>
              <a:rPr lang="en-US" sz="1900" b="1" u="sng" baseline="-25000">
                <a:cs typeface="Times New Roman" pitchFamily="18" charset="0"/>
              </a:rPr>
              <a:t>1</a:t>
            </a:r>
            <a:r>
              <a:rPr lang="en-US" sz="1900" b="1">
                <a:cs typeface="Times New Roman" pitchFamily="18" charset="0"/>
              </a:rPr>
              <a:t>				</a:t>
            </a:r>
            <a:r>
              <a:rPr lang="en-US" sz="1900" b="1" u="sng">
                <a:cs typeface="Times New Roman" pitchFamily="18" charset="0"/>
              </a:rPr>
              <a:t>T’</a:t>
            </a:r>
            <a:r>
              <a:rPr lang="en-US" sz="1900" b="1" u="sng" baseline="-25000">
                <a:cs typeface="Times New Roman" pitchFamily="18" charset="0"/>
              </a:rPr>
              <a:t>2</a:t>
            </a:r>
            <a:r>
              <a:rPr lang="en-US" sz="1900" b="1">
                <a:cs typeface="Times New Roman" pitchFamily="18" charset="0"/>
              </a:rPr>
              <a:t>		</a:t>
            </a:r>
            <a:endParaRPr lang="en-US" sz="1900" b="1" u="sng">
              <a:cs typeface="Times New Roman" pitchFamily="18" charset="0"/>
            </a:endParaRPr>
          </a:p>
          <a:p>
            <a:pPr>
              <a:spcBef>
                <a:spcPct val="50000"/>
              </a:spcBef>
              <a:buFont typeface="Wingdings" pitchFamily="2" charset="2"/>
              <a:buNone/>
            </a:pPr>
            <a:r>
              <a:rPr lang="en-US" sz="1900">
                <a:cs typeface="Times New Roman" pitchFamily="18" charset="0"/>
              </a:rPr>
              <a:t>	read_lock (Y);	        read_item (Y);									read_lock (X);</a:t>
            </a:r>
          </a:p>
          <a:p>
            <a:pPr>
              <a:spcBef>
                <a:spcPct val="0"/>
              </a:spcBef>
              <a:buFont typeface="Wingdings" pitchFamily="2" charset="2"/>
              <a:buNone/>
            </a:pPr>
            <a:r>
              <a:rPr lang="en-US" sz="1900">
                <a:cs typeface="Times New Roman" pitchFamily="18" charset="0"/>
              </a:rPr>
              <a:t>				read_item (Y);			    </a:t>
            </a:r>
          </a:p>
          <a:p>
            <a:pPr>
              <a:spcBef>
                <a:spcPct val="0"/>
              </a:spcBef>
              <a:buFont typeface="Wingdings" pitchFamily="2" charset="2"/>
              <a:buNone/>
            </a:pPr>
            <a:r>
              <a:rPr lang="en-US" sz="1900">
                <a:cs typeface="Times New Roman" pitchFamily="18" charset="0"/>
              </a:rPr>
              <a:t>	write_lock (X);		</a:t>
            </a:r>
          </a:p>
          <a:p>
            <a:pPr>
              <a:spcBef>
                <a:spcPct val="0"/>
              </a:spcBef>
              <a:buFont typeface="Wingdings" pitchFamily="2" charset="2"/>
              <a:buNone/>
            </a:pPr>
            <a:r>
              <a:rPr lang="en-US" sz="1900">
                <a:cs typeface="Times New Roman" pitchFamily="18" charset="0"/>
              </a:rPr>
              <a:t>	(waits for X)		write_lock (Y);</a:t>
            </a:r>
          </a:p>
          <a:p>
            <a:pPr>
              <a:spcBef>
                <a:spcPct val="0"/>
              </a:spcBef>
              <a:buFont typeface="Wingdings" pitchFamily="2" charset="2"/>
              <a:buNone/>
            </a:pPr>
            <a:r>
              <a:rPr lang="en-US" sz="1900">
                <a:cs typeface="Times New Roman" pitchFamily="18" charset="0"/>
              </a:rPr>
              <a:t>				(waits for Y)</a:t>
            </a:r>
          </a:p>
          <a:p>
            <a:endParaRPr lang="en-US"/>
          </a:p>
        </p:txBody>
      </p:sp>
      <p:sp>
        <p:nvSpPr>
          <p:cNvPr id="57348" name="Text Box 4"/>
          <p:cNvSpPr txBox="1">
            <a:spLocks noChangeArrowheads="1"/>
          </p:cNvSpPr>
          <p:nvPr/>
        </p:nvSpPr>
        <p:spPr bwMode="auto">
          <a:xfrm>
            <a:off x="5562600" y="2590800"/>
            <a:ext cx="2590800" cy="366713"/>
          </a:xfrm>
          <a:prstGeom prst="rect">
            <a:avLst/>
          </a:prstGeom>
          <a:noFill/>
          <a:ln w="9525">
            <a:noFill/>
            <a:miter lim="800000"/>
            <a:headEnd/>
            <a:tailEnd/>
          </a:ln>
          <a:effectLst/>
        </p:spPr>
        <p:txBody>
          <a:bodyPr>
            <a:spAutoFit/>
          </a:bodyPr>
          <a:lstStyle/>
          <a:p>
            <a:pPr>
              <a:spcBef>
                <a:spcPct val="50000"/>
              </a:spcBef>
            </a:pPr>
            <a:endParaRPr lang="en-US"/>
          </a:p>
        </p:txBody>
      </p:sp>
      <p:grpSp>
        <p:nvGrpSpPr>
          <p:cNvPr id="2" name="Group 5"/>
          <p:cNvGrpSpPr>
            <a:grpSpLocks noChangeAspect="1"/>
          </p:cNvGrpSpPr>
          <p:nvPr/>
        </p:nvGrpSpPr>
        <p:grpSpPr bwMode="auto">
          <a:xfrm>
            <a:off x="5105400" y="2133600"/>
            <a:ext cx="3771900" cy="2286000"/>
            <a:chOff x="2527" y="2227"/>
            <a:chExt cx="4950" cy="3086"/>
          </a:xfrm>
        </p:grpSpPr>
        <p:sp>
          <p:nvSpPr>
            <p:cNvPr id="57350" name="AutoShape 6"/>
            <p:cNvSpPr>
              <a:spLocks noChangeAspect="1" noChangeArrowheads="1"/>
            </p:cNvSpPr>
            <p:nvPr/>
          </p:nvSpPr>
          <p:spPr bwMode="auto">
            <a:xfrm>
              <a:off x="2527" y="2227"/>
              <a:ext cx="4950" cy="3086"/>
            </a:xfrm>
            <a:prstGeom prst="rect">
              <a:avLst/>
            </a:prstGeom>
            <a:noFill/>
            <a:ln w="9525">
              <a:noFill/>
              <a:miter lim="800000"/>
              <a:headEnd/>
              <a:tailEnd/>
            </a:ln>
          </p:spPr>
          <p:txBody>
            <a:bodyPr/>
            <a:lstStyle/>
            <a:p>
              <a:endParaRPr lang="en-US"/>
            </a:p>
          </p:txBody>
        </p:sp>
        <p:sp>
          <p:nvSpPr>
            <p:cNvPr id="57351" name="Oval 7"/>
            <p:cNvSpPr>
              <a:spLocks noChangeArrowheads="1"/>
            </p:cNvSpPr>
            <p:nvPr/>
          </p:nvSpPr>
          <p:spPr bwMode="auto">
            <a:xfrm>
              <a:off x="3127" y="3461"/>
              <a:ext cx="750" cy="617"/>
            </a:xfrm>
            <a:prstGeom prst="ellipse">
              <a:avLst/>
            </a:prstGeom>
            <a:solidFill>
              <a:srgbClr val="FFFFFF"/>
            </a:solidFill>
            <a:ln w="9525">
              <a:solidFill>
                <a:srgbClr val="000000"/>
              </a:solidFill>
              <a:round/>
              <a:headEnd/>
              <a:tailEnd/>
            </a:ln>
          </p:spPr>
          <p:txBody>
            <a:bodyPr/>
            <a:lstStyle/>
            <a:p>
              <a:r>
                <a:rPr lang="en-US" sz="1200"/>
                <a:t>T’</a:t>
              </a:r>
              <a:r>
                <a:rPr lang="en-US" sz="1200" baseline="-25000"/>
                <a:t>1</a:t>
              </a:r>
              <a:endParaRPr lang="en-US"/>
            </a:p>
          </p:txBody>
        </p:sp>
        <p:sp>
          <p:nvSpPr>
            <p:cNvPr id="57352" name="Oval 8"/>
            <p:cNvSpPr>
              <a:spLocks noChangeArrowheads="1"/>
            </p:cNvSpPr>
            <p:nvPr/>
          </p:nvSpPr>
          <p:spPr bwMode="auto">
            <a:xfrm>
              <a:off x="6277" y="3461"/>
              <a:ext cx="750" cy="617"/>
            </a:xfrm>
            <a:prstGeom prst="ellipse">
              <a:avLst/>
            </a:prstGeom>
            <a:solidFill>
              <a:srgbClr val="FFFFFF"/>
            </a:solidFill>
            <a:ln w="9525">
              <a:solidFill>
                <a:srgbClr val="000000"/>
              </a:solidFill>
              <a:round/>
              <a:headEnd/>
              <a:tailEnd/>
            </a:ln>
          </p:spPr>
          <p:txBody>
            <a:bodyPr/>
            <a:lstStyle/>
            <a:p>
              <a:r>
                <a:rPr lang="en-US" sz="1200"/>
                <a:t>T’</a:t>
              </a:r>
              <a:r>
                <a:rPr lang="en-US" sz="1200" baseline="-25000"/>
                <a:t>2</a:t>
              </a:r>
              <a:endParaRPr lang="en-US"/>
            </a:p>
          </p:txBody>
        </p:sp>
        <p:sp>
          <p:nvSpPr>
            <p:cNvPr id="57353" name="Freeform 9"/>
            <p:cNvSpPr>
              <a:spLocks/>
            </p:cNvSpPr>
            <p:nvPr/>
          </p:nvSpPr>
          <p:spPr bwMode="auto">
            <a:xfrm>
              <a:off x="3877" y="3770"/>
              <a:ext cx="2400" cy="643"/>
            </a:xfrm>
            <a:custGeom>
              <a:avLst/>
              <a:gdLst/>
              <a:ahLst/>
              <a:cxnLst>
                <a:cxn ang="0">
                  <a:pos x="2880" y="180"/>
                </a:cxn>
                <a:cxn ang="0">
                  <a:pos x="1620" y="720"/>
                </a:cxn>
                <a:cxn ang="0">
                  <a:pos x="0" y="0"/>
                </a:cxn>
              </a:cxnLst>
              <a:rect l="0" t="0" r="r" b="b"/>
              <a:pathLst>
                <a:path w="2880" h="750">
                  <a:moveTo>
                    <a:pt x="2880" y="180"/>
                  </a:moveTo>
                  <a:cubicBezTo>
                    <a:pt x="2490" y="465"/>
                    <a:pt x="2100" y="750"/>
                    <a:pt x="1620" y="720"/>
                  </a:cubicBezTo>
                  <a:cubicBezTo>
                    <a:pt x="1140" y="690"/>
                    <a:pt x="270" y="120"/>
                    <a:pt x="0" y="0"/>
                  </a:cubicBezTo>
                </a:path>
              </a:pathLst>
            </a:custGeom>
            <a:noFill/>
            <a:ln w="9525">
              <a:solidFill>
                <a:srgbClr val="000000"/>
              </a:solidFill>
              <a:round/>
              <a:headEnd/>
              <a:tailEnd type="triangle" w="med" len="med"/>
            </a:ln>
          </p:spPr>
          <p:txBody>
            <a:bodyPr/>
            <a:lstStyle/>
            <a:p>
              <a:endParaRPr lang="en-US"/>
            </a:p>
          </p:txBody>
        </p:sp>
        <p:sp>
          <p:nvSpPr>
            <p:cNvPr id="57354" name="Freeform 10"/>
            <p:cNvSpPr>
              <a:spLocks/>
            </p:cNvSpPr>
            <p:nvPr/>
          </p:nvSpPr>
          <p:spPr bwMode="auto">
            <a:xfrm>
              <a:off x="3877" y="3153"/>
              <a:ext cx="2400" cy="463"/>
            </a:xfrm>
            <a:custGeom>
              <a:avLst/>
              <a:gdLst/>
              <a:ahLst/>
              <a:cxnLst>
                <a:cxn ang="0">
                  <a:pos x="0" y="540"/>
                </a:cxn>
                <a:cxn ang="0">
                  <a:pos x="1620" y="0"/>
                </a:cxn>
                <a:cxn ang="0">
                  <a:pos x="2880" y="540"/>
                </a:cxn>
              </a:cxnLst>
              <a:rect l="0" t="0" r="r" b="b"/>
              <a:pathLst>
                <a:path w="2880" h="540">
                  <a:moveTo>
                    <a:pt x="0" y="540"/>
                  </a:moveTo>
                  <a:cubicBezTo>
                    <a:pt x="570" y="270"/>
                    <a:pt x="1140" y="0"/>
                    <a:pt x="1620" y="0"/>
                  </a:cubicBezTo>
                  <a:cubicBezTo>
                    <a:pt x="2100" y="0"/>
                    <a:pt x="2670" y="450"/>
                    <a:pt x="2880" y="540"/>
                  </a:cubicBezTo>
                </a:path>
              </a:pathLst>
            </a:custGeom>
            <a:noFill/>
            <a:ln w="9525">
              <a:solidFill>
                <a:srgbClr val="000000"/>
              </a:solidFill>
              <a:round/>
              <a:headEnd/>
              <a:tailEnd type="triangle" w="med" len="med"/>
            </a:ln>
          </p:spPr>
          <p:txBody>
            <a:bodyPr/>
            <a:lstStyle/>
            <a:p>
              <a:endParaRPr lang="en-US"/>
            </a:p>
          </p:txBody>
        </p:sp>
      </p:grpSp>
      <p:sp>
        <p:nvSpPr>
          <p:cNvPr id="57355" name="Text Box 11"/>
          <p:cNvSpPr txBox="1">
            <a:spLocks noChangeArrowheads="1"/>
          </p:cNvSpPr>
          <p:nvPr/>
        </p:nvSpPr>
        <p:spPr bwMode="auto">
          <a:xfrm>
            <a:off x="6019800" y="4038600"/>
            <a:ext cx="2743200" cy="366713"/>
          </a:xfrm>
          <a:prstGeom prst="rect">
            <a:avLst/>
          </a:prstGeom>
          <a:noFill/>
          <a:ln w="9525">
            <a:noFill/>
            <a:miter lim="800000"/>
            <a:headEnd/>
            <a:tailEnd/>
          </a:ln>
          <a:effectLst/>
        </p:spPr>
        <p:txBody>
          <a:bodyPr>
            <a:spAutoFit/>
          </a:bodyPr>
          <a:lstStyle/>
          <a:p>
            <a:pPr>
              <a:spcBef>
                <a:spcPct val="50000"/>
              </a:spcBef>
            </a:pPr>
            <a:r>
              <a:rPr lang="en-US"/>
              <a:t>b) wait-for graph</a:t>
            </a:r>
          </a:p>
        </p:txBody>
      </p:sp>
      <p:sp>
        <p:nvSpPr>
          <p:cNvPr id="57356" name="Text Box 12"/>
          <p:cNvSpPr txBox="1">
            <a:spLocks noChangeArrowheads="1"/>
          </p:cNvSpPr>
          <p:nvPr/>
        </p:nvSpPr>
        <p:spPr bwMode="auto">
          <a:xfrm>
            <a:off x="914400" y="5715000"/>
            <a:ext cx="3657600" cy="366713"/>
          </a:xfrm>
          <a:prstGeom prst="rect">
            <a:avLst/>
          </a:prstGeom>
          <a:noFill/>
          <a:ln w="9525">
            <a:noFill/>
            <a:miter lim="800000"/>
            <a:headEnd/>
            <a:tailEnd/>
          </a:ln>
          <a:effectLst/>
        </p:spPr>
        <p:txBody>
          <a:bodyPr>
            <a:spAutoFit/>
          </a:bodyPr>
          <a:lstStyle/>
          <a:p>
            <a:pPr>
              <a:spcBef>
                <a:spcPct val="50000"/>
              </a:spcBef>
            </a:pPr>
            <a:r>
              <a:rPr lang="en-US"/>
              <a:t>a) Partial schedule of T’</a:t>
            </a:r>
            <a:r>
              <a:rPr lang="en-US" baseline="-25000"/>
              <a:t>1</a:t>
            </a:r>
            <a:r>
              <a:rPr lang="en-US"/>
              <a:t> and T’</a:t>
            </a:r>
            <a:r>
              <a:rPr lang="en-US" baseline="-25000"/>
              <a:t>2</a:t>
            </a: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115ADB9-375A-494A-AF79-B7DE23263891}" type="slidenum">
              <a:rPr lang="en-US" altLang="en-US"/>
              <a:pPr/>
              <a:t>249</a:t>
            </a:fld>
            <a:endParaRPr lang="en-US" altLang="en-US"/>
          </a:p>
        </p:txBody>
      </p:sp>
      <p:sp>
        <p:nvSpPr>
          <p:cNvPr id="31746"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1747"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1748"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Dealing with Deadlock and Starvation</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Deadlock avoidance</a:t>
            </a:r>
            <a:endParaRPr lang="en-US" sz="1700" b="1">
              <a:cs typeface="Times New Roman" pitchFamily="18" charset="0"/>
            </a:endParaRPr>
          </a:p>
          <a:p>
            <a:pPr marL="914400" indent="-914400" algn="just">
              <a:spcBef>
                <a:spcPct val="50000"/>
              </a:spcBef>
              <a:buClr>
                <a:schemeClr val="accent1"/>
              </a:buClr>
              <a:buSzPct val="65000"/>
              <a:buFont typeface="Wingdings" pitchFamily="2" charset="2"/>
              <a:buNone/>
            </a:pPr>
            <a:r>
              <a:rPr lang="en-US" sz="1700" b="1">
                <a:cs typeface="Times New Roman" pitchFamily="18" charset="0"/>
              </a:rPr>
              <a:t>	</a:t>
            </a:r>
            <a:r>
              <a:rPr lang="en-US" sz="2000">
                <a:cs typeface="Times New Roman" pitchFamily="18" charset="0"/>
              </a:rPr>
              <a:t>There are many variations of two-phase locking algorithm.  Some avoid deadlock by not letting the cycle to complete.  That is as soon as the algorithm discovers that blocking a transaction is likely to create a cycle, it rolls back the transaction.  </a:t>
            </a:r>
            <a:r>
              <a:rPr lang="en-US" sz="2000" b="1">
                <a:cs typeface="Times New Roman" pitchFamily="18" charset="0"/>
              </a:rPr>
              <a:t>Wound-Wait</a:t>
            </a:r>
            <a:r>
              <a:rPr lang="en-US" sz="2000">
                <a:cs typeface="Times New Roman" pitchFamily="18" charset="0"/>
              </a:rPr>
              <a:t> and </a:t>
            </a:r>
            <a:r>
              <a:rPr lang="en-US" sz="2000" b="1">
                <a:cs typeface="Times New Roman" pitchFamily="18" charset="0"/>
              </a:rPr>
              <a:t>Wait-Die</a:t>
            </a:r>
            <a:r>
              <a:rPr lang="en-US" sz="2000">
                <a:cs typeface="Times New Roman" pitchFamily="18" charset="0"/>
              </a:rPr>
              <a:t> algorithms use timestamps to </a:t>
            </a:r>
            <a:r>
              <a:rPr lang="en-US" sz="2000">
                <a:cs typeface="Times New Roman" pitchFamily="18" charset="0"/>
                <a:sym typeface="Symbol" pitchFamily="18" charset="2"/>
              </a:rPr>
              <a:t>avoid deadlocks by rolling-back victim.</a:t>
            </a:r>
          </a:p>
        </p:txBody>
      </p:sp>
      <p:sp>
        <p:nvSpPr>
          <p:cNvPr id="31749"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800" b="1" dirty="0" smtClean="0">
                <a:solidFill>
                  <a:srgbClr val="FF0000"/>
                </a:solidFill>
              </a:rPr>
              <a:t>Entity Integrity, Referential </a:t>
            </a:r>
            <a:r>
              <a:rPr lang="en-US" sz="2800" b="1" dirty="0" err="1" smtClean="0">
                <a:solidFill>
                  <a:srgbClr val="FF0000"/>
                </a:solidFill>
              </a:rPr>
              <a:t>Integrity,and</a:t>
            </a:r>
            <a:r>
              <a:rPr lang="en-US" sz="2800" b="1" dirty="0" smtClean="0">
                <a:solidFill>
                  <a:srgbClr val="FF0000"/>
                </a:solidFill>
              </a:rPr>
              <a:t> Foreign Keys:</a:t>
            </a:r>
          </a:p>
          <a:p>
            <a:r>
              <a:rPr lang="en-US" dirty="0" smtClean="0"/>
              <a:t>The </a:t>
            </a:r>
            <a:r>
              <a:rPr lang="en-US" sz="2800" b="1" dirty="0" smtClean="0"/>
              <a:t>entity integrity constraint states</a:t>
            </a:r>
            <a:r>
              <a:rPr lang="en-US" dirty="0" smtClean="0"/>
              <a:t> </a:t>
            </a:r>
            <a:r>
              <a:rPr lang="en-US" sz="2400" dirty="0" smtClean="0"/>
              <a:t>that no primary key value can be NULL. This is because the primary key value is used to identify individual </a:t>
            </a:r>
            <a:r>
              <a:rPr lang="en-US" sz="2400" dirty="0" err="1" smtClean="0"/>
              <a:t>tuples</a:t>
            </a:r>
            <a:r>
              <a:rPr lang="en-US" sz="2400" dirty="0" smtClean="0"/>
              <a:t> in a relation</a:t>
            </a:r>
            <a:r>
              <a:rPr lang="en-US" dirty="0" smtClean="0"/>
              <a:t>.</a:t>
            </a:r>
          </a:p>
          <a:p>
            <a:r>
              <a:rPr lang="en-US" sz="2800" dirty="0" smtClean="0"/>
              <a:t>Key constraints and entity integrity constraints are specified on individual relations.</a:t>
            </a:r>
          </a:p>
          <a:p>
            <a:r>
              <a:rPr lang="en-US" sz="2800" dirty="0" smtClean="0"/>
              <a:t>The </a:t>
            </a:r>
            <a:r>
              <a:rPr lang="en-US" sz="2800" b="1" dirty="0" smtClean="0"/>
              <a:t>referential integrity constraint </a:t>
            </a:r>
            <a:r>
              <a:rPr lang="en-US" sz="2800" dirty="0" smtClean="0"/>
              <a:t>is specified between two relations and is used to maintain the   consistency among </a:t>
            </a:r>
            <a:r>
              <a:rPr lang="en-US" sz="2800" dirty="0" err="1" smtClean="0"/>
              <a:t>tuples</a:t>
            </a:r>
            <a:r>
              <a:rPr lang="en-US" sz="2800" dirty="0" smtClean="0"/>
              <a:t> in the two relations.</a:t>
            </a:r>
            <a:endParaRPr lang="en-US" sz="2800"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3F4ACEB-EA73-40F0-B9EB-FF693305A36A}" type="slidenum">
              <a:rPr lang="en-US" altLang="en-US"/>
              <a:pPr/>
              <a:t>250</a:t>
            </a:fld>
            <a:endParaRPr lang="en-US" altLang="en-US"/>
          </a:p>
        </p:txBody>
      </p:sp>
      <p:sp>
        <p:nvSpPr>
          <p:cNvPr id="32770"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2771"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2772"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Dealing with Deadlock and Starvation</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Starvation</a:t>
            </a:r>
            <a:endParaRPr lang="en-US" sz="1700" b="1">
              <a:cs typeface="Times New Roman" pitchFamily="18" charset="0"/>
            </a:endParaRPr>
          </a:p>
          <a:p>
            <a:pPr marL="914400" indent="-914400" algn="just">
              <a:spcBef>
                <a:spcPct val="50000"/>
              </a:spcBef>
              <a:buClr>
                <a:schemeClr val="accent1"/>
              </a:buClr>
              <a:buSzPct val="65000"/>
              <a:buFont typeface="Wingdings" pitchFamily="2" charset="2"/>
              <a:buNone/>
            </a:pPr>
            <a:r>
              <a:rPr lang="en-US" sz="1700" b="1">
                <a:cs typeface="Times New Roman" pitchFamily="18" charset="0"/>
              </a:rPr>
              <a:t>	</a:t>
            </a:r>
            <a:r>
              <a:rPr lang="en-US" sz="2000">
                <a:cs typeface="Times New Roman" pitchFamily="18" charset="0"/>
              </a:rPr>
              <a:t>Starvation occurs when a particular transaction consistently waits or restarted and never gets a chance to proceed further.  In a deadlock resolution it is possible that the same transaction may consistently be selected as victim and rolled-back.  This limitation is inherent in all priority based scheduling mechanisms.  In </a:t>
            </a:r>
            <a:r>
              <a:rPr lang="en-US" sz="2000" i="1">
                <a:cs typeface="Times New Roman" pitchFamily="18" charset="0"/>
              </a:rPr>
              <a:t>Wound-Wait</a:t>
            </a:r>
            <a:r>
              <a:rPr lang="en-US" sz="2000">
                <a:cs typeface="Times New Roman" pitchFamily="18" charset="0"/>
              </a:rPr>
              <a:t> scheme a younger transaction may always be wounded (aborted) by a long running older transaction which may create starvation.</a:t>
            </a:r>
            <a:endParaRPr lang="en-US" sz="2000">
              <a:cs typeface="Times New Roman" pitchFamily="18" charset="0"/>
              <a:sym typeface="Symbol" pitchFamily="18" charset="2"/>
            </a:endParaRPr>
          </a:p>
        </p:txBody>
      </p:sp>
      <p:sp>
        <p:nvSpPr>
          <p:cNvPr id="3277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7D17824-C225-42C7-A0C2-7C24DAC8D405}" type="slidenum">
              <a:rPr lang="en-US" altLang="en-US"/>
              <a:pPr/>
              <a:t>251</a:t>
            </a:fld>
            <a:endParaRPr lang="en-US" altLang="en-US"/>
          </a:p>
        </p:txBody>
      </p:sp>
      <p:sp>
        <p:nvSpPr>
          <p:cNvPr id="33794"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3795"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3796"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dirty="0">
                <a:cs typeface="Times New Roman" pitchFamily="18" charset="0"/>
              </a:rPr>
              <a:t>Timestamp based concurrency control algorithm</a:t>
            </a:r>
          </a:p>
          <a:p>
            <a:pPr marL="914400" indent="-914400">
              <a:spcBef>
                <a:spcPct val="20000"/>
              </a:spcBef>
              <a:buClr>
                <a:schemeClr val="accent1"/>
              </a:buClr>
              <a:buSzPct val="65000"/>
              <a:buFont typeface="Wingdings" pitchFamily="2" charset="2"/>
              <a:buNone/>
            </a:pPr>
            <a:r>
              <a:rPr lang="en-US" sz="2200" b="1" dirty="0">
                <a:cs typeface="Times New Roman" pitchFamily="18" charset="0"/>
              </a:rPr>
              <a:t>	</a:t>
            </a:r>
          </a:p>
          <a:p>
            <a:pPr marL="914400" indent="-914400">
              <a:spcBef>
                <a:spcPct val="20000"/>
              </a:spcBef>
              <a:buClr>
                <a:schemeClr val="accent1"/>
              </a:buClr>
              <a:buSzPct val="65000"/>
              <a:buFont typeface="Wingdings" pitchFamily="2" charset="2"/>
              <a:buNone/>
            </a:pPr>
            <a:r>
              <a:rPr lang="en-US" sz="2200" b="1" dirty="0">
                <a:cs typeface="Times New Roman" pitchFamily="18" charset="0"/>
              </a:rPr>
              <a:t>     Timestamp</a:t>
            </a:r>
          </a:p>
          <a:p>
            <a:pPr marL="914400" indent="-914400" algn="just">
              <a:spcBef>
                <a:spcPct val="20000"/>
              </a:spcBef>
              <a:buClr>
                <a:schemeClr val="accent1"/>
              </a:buClr>
              <a:buSzPct val="65000"/>
              <a:buFont typeface="Wingdings" pitchFamily="2" charset="2"/>
              <a:buNone/>
            </a:pPr>
            <a:r>
              <a:rPr lang="en-US" sz="2200" b="1" dirty="0">
                <a:cs typeface="Times New Roman" pitchFamily="18" charset="0"/>
              </a:rPr>
              <a:t>	</a:t>
            </a:r>
            <a:r>
              <a:rPr lang="en-US" sz="2000" dirty="0">
                <a:cs typeface="Times New Roman" pitchFamily="18" charset="0"/>
              </a:rPr>
              <a:t>A monotonically increasing variable (integer) indicating the age of an operation or a transaction.  A larger timestamp value indicates a more recent event or operation.</a:t>
            </a:r>
            <a:endParaRPr lang="en-US" sz="2000" b="1" dirty="0">
              <a:cs typeface="Times New Roman" pitchFamily="18" charset="0"/>
            </a:endParaRPr>
          </a:p>
          <a:p>
            <a:pPr marL="914400" indent="-914400" algn="just">
              <a:spcBef>
                <a:spcPct val="50000"/>
              </a:spcBef>
              <a:buClr>
                <a:schemeClr val="accent1"/>
              </a:buClr>
              <a:buSzPct val="65000"/>
              <a:buFont typeface="Wingdings" pitchFamily="2" charset="2"/>
              <a:buNone/>
            </a:pPr>
            <a:r>
              <a:rPr lang="en-US" sz="2000" b="1" dirty="0">
                <a:cs typeface="Times New Roman" pitchFamily="18" charset="0"/>
              </a:rPr>
              <a:t>	</a:t>
            </a:r>
            <a:r>
              <a:rPr lang="en-US" sz="2000" dirty="0">
                <a:cs typeface="Times New Roman" pitchFamily="18" charset="0"/>
              </a:rPr>
              <a:t>Timestamp-based algorithm uses </a:t>
            </a:r>
            <a:r>
              <a:rPr lang="en-US" sz="2000" i="1" dirty="0">
                <a:cs typeface="Times New Roman" pitchFamily="18" charset="0"/>
              </a:rPr>
              <a:t>timestamp</a:t>
            </a:r>
            <a:r>
              <a:rPr lang="en-US" sz="2000" dirty="0">
                <a:cs typeface="Times New Roman" pitchFamily="18" charset="0"/>
              </a:rPr>
              <a:t> to serialize the execution of concurrent transactions.</a:t>
            </a:r>
            <a:endParaRPr lang="en-US" sz="2000" dirty="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41D6FC8-E00E-4199-8C2F-AF3512FA77EA}" type="slidenum">
              <a:rPr lang="en-US" altLang="en-US"/>
              <a:pPr/>
              <a:t>252</a:t>
            </a:fld>
            <a:endParaRPr lang="en-US" altLang="en-US"/>
          </a:p>
        </p:txBody>
      </p:sp>
      <p:sp>
        <p:nvSpPr>
          <p:cNvPr id="58370" name="Rectangle 2"/>
          <p:cNvSpPr>
            <a:spLocks noGrp="1" noChangeArrowheads="1"/>
          </p:cNvSpPr>
          <p:nvPr>
            <p:ph type="title"/>
          </p:nvPr>
        </p:nvSpPr>
        <p:spPr>
          <a:xfrm>
            <a:off x="457200" y="277813"/>
            <a:ext cx="8229600" cy="636587"/>
          </a:xfrm>
        </p:spPr>
        <p:txBody>
          <a:bodyPr>
            <a:normAutofit fontScale="90000"/>
          </a:bodyPr>
          <a:lstStyle/>
          <a:p>
            <a:r>
              <a:rPr lang="en-US" sz="3800"/>
              <a:t>Timestamps</a:t>
            </a:r>
          </a:p>
        </p:txBody>
      </p:sp>
      <p:sp>
        <p:nvSpPr>
          <p:cNvPr id="58371" name="Rectangle 3"/>
          <p:cNvSpPr>
            <a:spLocks noGrp="1" noChangeArrowheads="1"/>
          </p:cNvSpPr>
          <p:nvPr>
            <p:ph type="body" idx="1"/>
          </p:nvPr>
        </p:nvSpPr>
        <p:spPr>
          <a:xfrm>
            <a:off x="457200" y="1600200"/>
            <a:ext cx="8229600" cy="3200400"/>
          </a:xfrm>
        </p:spPr>
        <p:txBody>
          <a:bodyPr/>
          <a:lstStyle/>
          <a:p>
            <a:r>
              <a:rPr lang="en-US" sz="2600"/>
              <a:t>The algorithm associates with each database item </a:t>
            </a:r>
            <a:r>
              <a:rPr lang="en-US" sz="2600" i="1"/>
              <a:t>X</a:t>
            </a:r>
            <a:r>
              <a:rPr lang="en-US" sz="2600"/>
              <a:t> with two timestamp (TS) values:</a:t>
            </a:r>
          </a:p>
          <a:p>
            <a:pPr lvl="1"/>
            <a:r>
              <a:rPr lang="en-US" sz="2200" i="1"/>
              <a:t>Read_TS</a:t>
            </a:r>
            <a:r>
              <a:rPr lang="en-US" sz="2200"/>
              <a:t>(</a:t>
            </a:r>
            <a:r>
              <a:rPr lang="en-US" sz="2200" i="1"/>
              <a:t>X</a:t>
            </a:r>
            <a:r>
              <a:rPr lang="en-US" sz="2200"/>
              <a:t>): The </a:t>
            </a:r>
            <a:r>
              <a:rPr lang="en-US" sz="2200" b="1"/>
              <a:t>read timestamp</a:t>
            </a:r>
            <a:r>
              <a:rPr lang="en-US" sz="2200"/>
              <a:t> of item </a:t>
            </a:r>
            <a:r>
              <a:rPr lang="en-US" sz="2200" i="1"/>
              <a:t>X</a:t>
            </a:r>
            <a:r>
              <a:rPr lang="en-US" sz="2200"/>
              <a:t>; this is the largest timestamp among all the timestamps of transactions that have successfully read item </a:t>
            </a:r>
            <a:r>
              <a:rPr lang="en-US" sz="2200" i="1"/>
              <a:t>X</a:t>
            </a:r>
            <a:r>
              <a:rPr lang="en-US" sz="2200"/>
              <a:t>.</a:t>
            </a:r>
          </a:p>
          <a:p>
            <a:pPr lvl="1"/>
            <a:r>
              <a:rPr lang="en-US" sz="2200" i="1"/>
              <a:t>Write_TS</a:t>
            </a:r>
            <a:r>
              <a:rPr lang="en-US" sz="2200"/>
              <a:t>(</a:t>
            </a:r>
            <a:r>
              <a:rPr lang="en-US" sz="2200" i="1"/>
              <a:t>X</a:t>
            </a:r>
            <a:r>
              <a:rPr lang="en-US" sz="2200"/>
              <a:t>):The </a:t>
            </a:r>
            <a:r>
              <a:rPr lang="en-US" sz="2200" b="1"/>
              <a:t>write timestamp</a:t>
            </a:r>
            <a:r>
              <a:rPr lang="en-US" sz="2200"/>
              <a:t> of item </a:t>
            </a:r>
            <a:r>
              <a:rPr lang="en-US" sz="2200" i="1"/>
              <a:t>X</a:t>
            </a:r>
            <a:r>
              <a:rPr lang="en-US" sz="2200"/>
              <a:t>; this is the largest timestamp among all the timestamps of transactions that have successfully written item </a:t>
            </a:r>
            <a:r>
              <a:rPr lang="en-US" sz="2200" i="1"/>
              <a:t>X</a:t>
            </a:r>
            <a:r>
              <a:rPr lang="en-US" sz="2200"/>
              <a:t>.</a:t>
            </a:r>
          </a:p>
          <a:p>
            <a:endParaRPr lang="en-US" sz="260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05FC8A7B-F67E-47FB-8111-EA5D8C3F4786}" type="slidenum">
              <a:rPr lang="en-US" altLang="en-US"/>
              <a:pPr/>
              <a:t>253</a:t>
            </a:fld>
            <a:endParaRPr lang="en-US" altLang="en-US"/>
          </a:p>
        </p:txBody>
      </p:sp>
      <p:sp>
        <p:nvSpPr>
          <p:cNvPr id="34818"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4819"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4820"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Timestamp based concurrency control algorithm</a:t>
            </a:r>
          </a:p>
          <a:p>
            <a:pPr marL="914400" indent="-914400">
              <a:spcBef>
                <a:spcPct val="20000"/>
              </a:spcBef>
              <a:buClr>
                <a:schemeClr val="accent1"/>
              </a:buClr>
              <a:buSzPct val="65000"/>
              <a:buFont typeface="Wingdings" pitchFamily="2" charset="2"/>
              <a:buNone/>
            </a:pPr>
            <a:r>
              <a:rPr lang="en-US" sz="2200" b="1">
                <a:cs typeface="Times New Roman" pitchFamily="18" charset="0"/>
              </a:rPr>
              <a:t>     Basic Timestamp Ordering</a:t>
            </a:r>
          </a:p>
          <a:p>
            <a:pPr marL="914400" indent="-914400" algn="just">
              <a:spcBef>
                <a:spcPct val="20000"/>
              </a:spcBef>
              <a:buClr>
                <a:schemeClr val="accent1"/>
              </a:buClr>
              <a:buSzPct val="65000"/>
              <a:buFont typeface="Wingdings" pitchFamily="2" charset="2"/>
              <a:buNone/>
            </a:pPr>
            <a:r>
              <a:rPr lang="en-US" sz="2200" b="1">
                <a:cs typeface="Times New Roman" pitchFamily="18" charset="0"/>
              </a:rPr>
              <a:t>	 </a:t>
            </a:r>
            <a:r>
              <a:rPr lang="en-US" sz="1700" b="1">
                <a:cs typeface="Times New Roman" pitchFamily="18" charset="0"/>
              </a:rPr>
              <a:t>1.</a:t>
            </a:r>
            <a:r>
              <a:rPr lang="en-US" sz="2200" b="1">
                <a:cs typeface="Times New Roman" pitchFamily="18" charset="0"/>
              </a:rPr>
              <a:t>  </a:t>
            </a:r>
            <a:r>
              <a:rPr lang="en-US">
                <a:cs typeface="Times New Roman" pitchFamily="18" charset="0"/>
              </a:rPr>
              <a:t>Transaction </a:t>
            </a:r>
            <a:r>
              <a:rPr lang="en-US" i="1">
                <a:cs typeface="Times New Roman" pitchFamily="18" charset="0"/>
              </a:rPr>
              <a:t>T</a:t>
            </a:r>
            <a:r>
              <a:rPr lang="en-US">
                <a:cs typeface="Times New Roman" pitchFamily="18" charset="0"/>
              </a:rPr>
              <a:t> issues a </a:t>
            </a:r>
            <a:r>
              <a:rPr lang="en-US" i="1">
                <a:cs typeface="Times New Roman" pitchFamily="18" charset="0"/>
              </a:rPr>
              <a:t>write_item</a:t>
            </a:r>
            <a:r>
              <a:rPr lang="en-US">
                <a:cs typeface="Times New Roman" pitchFamily="18" charset="0"/>
              </a:rPr>
              <a:t>(</a:t>
            </a:r>
            <a:r>
              <a:rPr lang="en-US" i="1">
                <a:cs typeface="Times New Roman" pitchFamily="18" charset="0"/>
              </a:rPr>
              <a:t>X</a:t>
            </a:r>
            <a:r>
              <a:rPr lang="en-US">
                <a:cs typeface="Times New Roman" pitchFamily="18" charset="0"/>
              </a:rPr>
              <a:t>)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a:t>
            </a:r>
            <a:r>
              <a:rPr lang="en-US" i="1">
                <a:cs typeface="Times New Roman" pitchFamily="18" charset="0"/>
                <a:sym typeface="Symbol" pitchFamily="18" charset="2"/>
              </a:rPr>
              <a:t>read_TS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&gt;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or if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&gt;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then an younger transaction has already read the data item so abort and roll-back </a:t>
            </a:r>
            <a:r>
              <a:rPr lang="en-US" i="1">
                <a:cs typeface="Times New Roman" pitchFamily="18" charset="0"/>
                <a:sym typeface="Symbol" pitchFamily="18" charset="2"/>
              </a:rPr>
              <a:t>T</a:t>
            </a:r>
            <a:r>
              <a:rPr lang="en-US">
                <a:cs typeface="Times New Roman" pitchFamily="18" charset="0"/>
                <a:sym typeface="Symbol" pitchFamily="18" charset="2"/>
              </a:rPr>
              <a:t> and reject the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the condition in part (a) does not exist, then execute </a:t>
            </a:r>
            <a:r>
              <a:rPr lang="en-US" i="1">
                <a:cs typeface="Times New Roman" pitchFamily="18" charset="0"/>
                <a:sym typeface="Symbol" pitchFamily="18" charset="2"/>
              </a:rPr>
              <a:t>write_item</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of </a:t>
            </a:r>
            <a:r>
              <a:rPr lang="en-US" i="1">
                <a:cs typeface="Times New Roman" pitchFamily="18" charset="0"/>
                <a:sym typeface="Symbol" pitchFamily="18" charset="2"/>
              </a:rPr>
              <a:t>T</a:t>
            </a:r>
            <a:r>
              <a:rPr lang="en-US">
                <a:cs typeface="Times New Roman" pitchFamily="18" charset="0"/>
                <a:sym typeface="Symbol" pitchFamily="18" charset="2"/>
              </a:rPr>
              <a:t> and set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to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a:t>
            </a:r>
          </a:p>
          <a:p>
            <a:pPr marL="1485900" lvl="1" indent="-457200" algn="just">
              <a:spcBef>
                <a:spcPct val="20000"/>
              </a:spcBef>
              <a:buClr>
                <a:schemeClr val="accent2"/>
              </a:buClr>
              <a:buSzPct val="60000"/>
              <a:buFont typeface="Wingdings" pitchFamily="2" charset="2"/>
              <a:buNone/>
            </a:pPr>
            <a:r>
              <a:rPr lang="en-US" b="1">
                <a:cs typeface="Times New Roman" pitchFamily="18" charset="0"/>
                <a:sym typeface="Symbol" pitchFamily="18" charset="2"/>
              </a:rPr>
              <a:t>2.</a:t>
            </a:r>
            <a:r>
              <a:rPr lang="en-US">
                <a:cs typeface="Times New Roman" pitchFamily="18" charset="0"/>
                <a:sym typeface="Symbol" pitchFamily="18" charset="2"/>
              </a:rPr>
              <a:t>  </a:t>
            </a:r>
            <a:r>
              <a:rPr lang="en-US">
                <a:cs typeface="Times New Roman" pitchFamily="18" charset="0"/>
              </a:rPr>
              <a:t>Transaction </a:t>
            </a:r>
            <a:r>
              <a:rPr lang="en-US" i="1">
                <a:cs typeface="Times New Roman" pitchFamily="18" charset="0"/>
              </a:rPr>
              <a:t>T</a:t>
            </a:r>
            <a:r>
              <a:rPr lang="en-US">
                <a:cs typeface="Times New Roman" pitchFamily="18" charset="0"/>
              </a:rPr>
              <a:t> issues a </a:t>
            </a:r>
            <a:r>
              <a:rPr lang="en-US" i="1">
                <a:cs typeface="Times New Roman" pitchFamily="18" charset="0"/>
              </a:rPr>
              <a:t>read_item</a:t>
            </a:r>
            <a:r>
              <a:rPr lang="en-US">
                <a:cs typeface="Times New Roman" pitchFamily="18" charset="0"/>
              </a:rPr>
              <a:t>(</a:t>
            </a:r>
            <a:r>
              <a:rPr lang="en-US" i="1">
                <a:cs typeface="Times New Roman" pitchFamily="18" charset="0"/>
              </a:rPr>
              <a:t>X</a:t>
            </a:r>
            <a:r>
              <a:rPr lang="en-US">
                <a:cs typeface="Times New Roman" pitchFamily="18" charset="0"/>
              </a:rPr>
              <a:t>)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&gt;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then an younger transaction has already written to the data item so abort and roll-back </a:t>
            </a:r>
            <a:r>
              <a:rPr lang="en-US" i="1">
                <a:cs typeface="Times New Roman" pitchFamily="18" charset="0"/>
                <a:sym typeface="Symbol" pitchFamily="18" charset="2"/>
              </a:rPr>
              <a:t>T</a:t>
            </a:r>
            <a:r>
              <a:rPr lang="en-US">
                <a:cs typeface="Times New Roman" pitchFamily="18" charset="0"/>
                <a:sym typeface="Symbol" pitchFamily="18" charset="2"/>
              </a:rPr>
              <a:t> and reject the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then execute </a:t>
            </a:r>
            <a:r>
              <a:rPr lang="en-US" i="1">
                <a:cs typeface="Times New Roman" pitchFamily="18" charset="0"/>
                <a:sym typeface="Symbol" pitchFamily="18" charset="2"/>
              </a:rPr>
              <a:t>read_item</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of </a:t>
            </a:r>
            <a:r>
              <a:rPr lang="en-US" i="1">
                <a:cs typeface="Times New Roman" pitchFamily="18" charset="0"/>
                <a:sym typeface="Symbol" pitchFamily="18" charset="2"/>
              </a:rPr>
              <a:t>T</a:t>
            </a:r>
            <a:r>
              <a:rPr lang="en-US">
                <a:cs typeface="Times New Roman" pitchFamily="18" charset="0"/>
                <a:sym typeface="Symbol" pitchFamily="18" charset="2"/>
              </a:rPr>
              <a:t> and set </a:t>
            </a:r>
            <a:r>
              <a:rPr lang="en-US" i="1">
                <a:cs typeface="Times New Roman" pitchFamily="18" charset="0"/>
                <a:sym typeface="Symbol" pitchFamily="18" charset="2"/>
              </a:rPr>
              <a:t>read_TS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to the larger of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and the current </a:t>
            </a:r>
            <a:r>
              <a:rPr lang="en-US" i="1">
                <a:cs typeface="Times New Roman" pitchFamily="18" charset="0"/>
                <a:sym typeface="Symbol" pitchFamily="18" charset="2"/>
              </a:rPr>
              <a:t>read_TS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24BA70F9-63D7-4CEF-A394-0630E8ADF254}" type="slidenum">
              <a:rPr lang="en-US" altLang="en-US"/>
              <a:pPr/>
              <a:t>254</a:t>
            </a:fld>
            <a:endParaRPr lang="en-US" altLang="en-US"/>
          </a:p>
        </p:txBody>
      </p:sp>
      <p:sp>
        <p:nvSpPr>
          <p:cNvPr id="59396" name="Rectangle 4"/>
          <p:cNvSpPr>
            <a:spLocks noGrp="1" noChangeArrowheads="1"/>
          </p:cNvSpPr>
          <p:nvPr>
            <p:ph type="title"/>
          </p:nvPr>
        </p:nvSpPr>
        <p:spPr>
          <a:xfrm>
            <a:off x="457200" y="277813"/>
            <a:ext cx="8229600" cy="1017587"/>
          </a:xfrm>
        </p:spPr>
        <p:txBody>
          <a:bodyPr>
            <a:normAutofit fontScale="90000"/>
          </a:bodyPr>
          <a:lstStyle/>
          <a:p>
            <a:r>
              <a:rPr lang="en-US" sz="3200" b="1"/>
              <a:t>Ex:Three transactions executing under a timestamp-based scheduler</a:t>
            </a:r>
          </a:p>
        </p:txBody>
      </p:sp>
      <p:graphicFrame>
        <p:nvGraphicFramePr>
          <p:cNvPr id="59435" name="Group 43"/>
          <p:cNvGraphicFramePr>
            <a:graphicFrameLocks noGrp="1"/>
          </p:cNvGraphicFramePr>
          <p:nvPr>
            <p:ph type="tbl" idx="1"/>
          </p:nvPr>
        </p:nvGraphicFramePr>
        <p:xfrm>
          <a:off x="457200" y="1447800"/>
          <a:ext cx="8229600" cy="4495800"/>
        </p:xfrm>
        <a:graphic>
          <a:graphicData uri="http://schemas.openxmlformats.org/drawingml/2006/table">
            <a:tbl>
              <a:tblPr/>
              <a:tblGrid>
                <a:gridCol w="1371600"/>
                <a:gridCol w="1371600"/>
                <a:gridCol w="1371600"/>
                <a:gridCol w="1371600"/>
                <a:gridCol w="1371600"/>
                <a:gridCol w="1371600"/>
              </a:tblGrid>
              <a:tr h="990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 =0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 = 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r1(B)</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w1(B)</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w1(A)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r2(A)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w2(C)</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Abort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r3(C)</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w3(A)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 = 150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 = 200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RT=175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36" name="Text Box 44"/>
          <p:cNvSpPr txBox="1">
            <a:spLocks noChangeArrowheads="1"/>
          </p:cNvSpPr>
          <p:nvPr/>
        </p:nvSpPr>
        <p:spPr bwMode="auto">
          <a:xfrm>
            <a:off x="457200" y="6248400"/>
            <a:ext cx="4724400" cy="366713"/>
          </a:xfrm>
          <a:prstGeom prst="rect">
            <a:avLst/>
          </a:prstGeom>
          <a:noFill/>
          <a:ln w="9525">
            <a:noFill/>
            <a:miter lim="800000"/>
            <a:headEnd/>
            <a:tailEnd/>
          </a:ln>
          <a:effectLst/>
        </p:spPr>
        <p:txBody>
          <a:bodyPr>
            <a:spAutoFit/>
          </a:bodyPr>
          <a:lstStyle/>
          <a:p>
            <a:pPr>
              <a:spcBef>
                <a:spcPct val="50000"/>
              </a:spcBef>
            </a:pPr>
            <a:r>
              <a:rPr lang="en-US"/>
              <a:t>Why T2 must be aborted (rolled-back)?</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957AD63D-CEA0-405C-B57E-0D3F4CD36364}" type="slidenum">
              <a:rPr lang="en-US" altLang="en-US"/>
              <a:pPr/>
              <a:t>255</a:t>
            </a:fld>
            <a:endParaRPr lang="en-US" altLang="en-US"/>
          </a:p>
        </p:txBody>
      </p:sp>
      <p:sp>
        <p:nvSpPr>
          <p:cNvPr id="35842"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5843"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5844"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Timestamp based concurrency control algorithm</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Strict Timestamp Ordering</a:t>
            </a:r>
          </a:p>
          <a:p>
            <a:pPr marL="914400" indent="-914400" algn="just">
              <a:spcBef>
                <a:spcPct val="20000"/>
              </a:spcBef>
              <a:buClr>
                <a:schemeClr val="accent1"/>
              </a:buClr>
              <a:buSzPct val="65000"/>
              <a:buFont typeface="Wingdings" pitchFamily="2" charset="2"/>
              <a:buNone/>
            </a:pPr>
            <a:r>
              <a:rPr lang="en-US" sz="2200" b="1">
                <a:cs typeface="Times New Roman" pitchFamily="18" charset="0"/>
              </a:rPr>
              <a:t>	 </a:t>
            </a:r>
            <a:r>
              <a:rPr lang="en-US" sz="1700" b="1">
                <a:cs typeface="Times New Roman" pitchFamily="18" charset="0"/>
              </a:rPr>
              <a:t>1.</a:t>
            </a:r>
            <a:r>
              <a:rPr lang="en-US" sz="2200" b="1">
                <a:cs typeface="Times New Roman" pitchFamily="18" charset="0"/>
              </a:rPr>
              <a:t>  </a:t>
            </a:r>
            <a:r>
              <a:rPr lang="en-US">
                <a:cs typeface="Times New Roman" pitchFamily="18" charset="0"/>
              </a:rPr>
              <a:t>Transaction </a:t>
            </a:r>
            <a:r>
              <a:rPr lang="en-US" i="1">
                <a:cs typeface="Times New Roman" pitchFamily="18" charset="0"/>
              </a:rPr>
              <a:t>T</a:t>
            </a:r>
            <a:r>
              <a:rPr lang="en-US">
                <a:cs typeface="Times New Roman" pitchFamily="18" charset="0"/>
              </a:rPr>
              <a:t> issues a </a:t>
            </a:r>
            <a:r>
              <a:rPr lang="en-US" i="1">
                <a:cs typeface="Times New Roman" pitchFamily="18" charset="0"/>
              </a:rPr>
              <a:t>write_item</a:t>
            </a:r>
            <a:r>
              <a:rPr lang="en-US">
                <a:cs typeface="Times New Roman" pitchFamily="18" charset="0"/>
              </a:rPr>
              <a:t>(</a:t>
            </a:r>
            <a:r>
              <a:rPr lang="en-US" i="1">
                <a:cs typeface="Times New Roman" pitchFamily="18" charset="0"/>
              </a:rPr>
              <a:t>X</a:t>
            </a:r>
            <a:r>
              <a:rPr lang="en-US">
                <a:cs typeface="Times New Roman" pitchFamily="18" charset="0"/>
              </a:rPr>
              <a:t>)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&gt; </a:t>
            </a:r>
            <a:r>
              <a:rPr lang="en-US" i="1">
                <a:cs typeface="Times New Roman" pitchFamily="18" charset="0"/>
                <a:sym typeface="Symbol" pitchFamily="18" charset="2"/>
              </a:rPr>
              <a:t>read_TS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then delay </a:t>
            </a:r>
            <a:r>
              <a:rPr lang="en-US" i="1">
                <a:cs typeface="Times New Roman" pitchFamily="18" charset="0"/>
                <a:sym typeface="Symbol" pitchFamily="18" charset="2"/>
              </a:rPr>
              <a:t>T</a:t>
            </a:r>
            <a:r>
              <a:rPr lang="en-US">
                <a:cs typeface="Times New Roman" pitchFamily="18" charset="0"/>
                <a:sym typeface="Symbol" pitchFamily="18" charset="2"/>
              </a:rPr>
              <a:t> until the transaction </a:t>
            </a:r>
            <a:r>
              <a:rPr lang="en-US" i="1">
                <a:cs typeface="Times New Roman" pitchFamily="18" charset="0"/>
                <a:sym typeface="Symbol" pitchFamily="18" charset="2"/>
              </a:rPr>
              <a:t>T’</a:t>
            </a:r>
            <a:r>
              <a:rPr lang="en-US">
                <a:cs typeface="Times New Roman" pitchFamily="18" charset="0"/>
                <a:sym typeface="Symbol" pitchFamily="18" charset="2"/>
              </a:rPr>
              <a:t> that wrote or read </a:t>
            </a:r>
            <a:r>
              <a:rPr lang="en-US" i="1">
                <a:cs typeface="Times New Roman" pitchFamily="18" charset="0"/>
                <a:sym typeface="Symbol" pitchFamily="18" charset="2"/>
              </a:rPr>
              <a:t>X</a:t>
            </a:r>
            <a:r>
              <a:rPr lang="en-US">
                <a:cs typeface="Times New Roman" pitchFamily="18" charset="0"/>
                <a:sym typeface="Symbol" pitchFamily="18" charset="2"/>
              </a:rPr>
              <a:t> has terminated (committed or aborted).</a:t>
            </a:r>
          </a:p>
          <a:p>
            <a:pPr marL="1485900" lvl="1" indent="-457200" algn="just">
              <a:spcBef>
                <a:spcPct val="20000"/>
              </a:spcBef>
              <a:buClr>
                <a:schemeClr val="accent2"/>
              </a:buClr>
              <a:buSzPct val="60000"/>
              <a:buFont typeface="Wingdings" pitchFamily="2" charset="2"/>
              <a:buNone/>
            </a:pPr>
            <a:r>
              <a:rPr lang="en-US" b="1">
                <a:cs typeface="Times New Roman" pitchFamily="18" charset="0"/>
                <a:sym typeface="Symbol" pitchFamily="18" charset="2"/>
              </a:rPr>
              <a:t>2.</a:t>
            </a:r>
            <a:r>
              <a:rPr lang="en-US">
                <a:cs typeface="Times New Roman" pitchFamily="18" charset="0"/>
                <a:sym typeface="Symbol" pitchFamily="18" charset="2"/>
              </a:rPr>
              <a:t>  </a:t>
            </a:r>
            <a:r>
              <a:rPr lang="en-US">
                <a:cs typeface="Times New Roman" pitchFamily="18" charset="0"/>
              </a:rPr>
              <a:t>Transaction </a:t>
            </a:r>
            <a:r>
              <a:rPr lang="en-US" i="1">
                <a:cs typeface="Times New Roman" pitchFamily="18" charset="0"/>
              </a:rPr>
              <a:t>T</a:t>
            </a:r>
            <a:r>
              <a:rPr lang="en-US">
                <a:cs typeface="Times New Roman" pitchFamily="18" charset="0"/>
              </a:rPr>
              <a:t> issues a </a:t>
            </a:r>
            <a:r>
              <a:rPr lang="en-US" i="1">
                <a:cs typeface="Times New Roman" pitchFamily="18" charset="0"/>
              </a:rPr>
              <a:t>read_item</a:t>
            </a:r>
            <a:r>
              <a:rPr lang="en-US">
                <a:cs typeface="Times New Roman" pitchFamily="18" charset="0"/>
              </a:rPr>
              <a:t>(</a:t>
            </a:r>
            <a:r>
              <a:rPr lang="en-US" i="1">
                <a:cs typeface="Times New Roman" pitchFamily="18" charset="0"/>
              </a:rPr>
              <a:t>X</a:t>
            </a:r>
            <a:r>
              <a:rPr lang="en-US">
                <a:cs typeface="Times New Roman" pitchFamily="18" charset="0"/>
              </a:rPr>
              <a:t>) operation:</a:t>
            </a:r>
          </a:p>
          <a:p>
            <a:pPr marL="1981200" lvl="2" indent="-381000" algn="just">
              <a:spcBef>
                <a:spcPct val="20000"/>
              </a:spcBef>
              <a:buClr>
                <a:schemeClr val="accent1"/>
              </a:buClr>
              <a:buSzPct val="65000"/>
              <a:buFont typeface="Wingdings" pitchFamily="2" charset="2"/>
              <a:buAutoNum type="alphaLcPeriod"/>
            </a:pPr>
            <a:r>
              <a:rPr lang="en-US">
                <a:cs typeface="Times New Roman" pitchFamily="18" charset="0"/>
                <a:sym typeface="Symbol" pitchFamily="18" charset="2"/>
              </a:rPr>
              <a:t>If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&gt;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then delay </a:t>
            </a:r>
            <a:r>
              <a:rPr lang="en-US" i="1">
                <a:cs typeface="Times New Roman" pitchFamily="18" charset="0"/>
                <a:sym typeface="Symbol" pitchFamily="18" charset="2"/>
              </a:rPr>
              <a:t>T</a:t>
            </a:r>
            <a:r>
              <a:rPr lang="en-US">
                <a:cs typeface="Times New Roman" pitchFamily="18" charset="0"/>
                <a:sym typeface="Symbol" pitchFamily="18" charset="2"/>
              </a:rPr>
              <a:t> until the transaction </a:t>
            </a:r>
            <a:r>
              <a:rPr lang="en-US" i="1">
                <a:cs typeface="Times New Roman" pitchFamily="18" charset="0"/>
                <a:sym typeface="Symbol" pitchFamily="18" charset="2"/>
              </a:rPr>
              <a:t>T’</a:t>
            </a:r>
            <a:r>
              <a:rPr lang="en-US">
                <a:cs typeface="Times New Roman" pitchFamily="18" charset="0"/>
                <a:sym typeface="Symbol" pitchFamily="18" charset="2"/>
              </a:rPr>
              <a:t> that wrote or read </a:t>
            </a:r>
            <a:r>
              <a:rPr lang="en-US" i="1">
                <a:cs typeface="Times New Roman" pitchFamily="18" charset="0"/>
                <a:sym typeface="Symbol" pitchFamily="18" charset="2"/>
              </a:rPr>
              <a:t>X</a:t>
            </a:r>
            <a:r>
              <a:rPr lang="en-US">
                <a:cs typeface="Times New Roman" pitchFamily="18" charset="0"/>
                <a:sym typeface="Symbol" pitchFamily="18" charset="2"/>
              </a:rPr>
              <a:t> has terminated (committed or aborted).</a:t>
            </a:r>
          </a:p>
        </p:txBody>
      </p:sp>
      <p:sp>
        <p:nvSpPr>
          <p:cNvPr id="3584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9C121FE-8446-47C4-9FB3-5BCEDEDEF774}" type="slidenum">
              <a:rPr lang="en-US" altLang="en-US"/>
              <a:pPr/>
              <a:t>256</a:t>
            </a:fld>
            <a:endParaRPr lang="en-US" altLang="en-US"/>
          </a:p>
        </p:txBody>
      </p:sp>
      <p:sp>
        <p:nvSpPr>
          <p:cNvPr id="36866"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6867" name="Rectangle 3"/>
          <p:cNvSpPr>
            <a:spLocks noGrp="1" noChangeArrowheads="1"/>
          </p:cNvSpPr>
          <p:nvPr>
            <p:ph type="body" sz="half" idx="1"/>
          </p:nvPr>
        </p:nvSpPr>
        <p:spPr>
          <a:xfrm>
            <a:off x="381000" y="1752600"/>
            <a:ext cx="8521700" cy="3771900"/>
          </a:xfrm>
        </p:spPr>
        <p:txBody>
          <a:bodyPr/>
          <a:lstStyle/>
          <a:p>
            <a:pPr marL="0" indent="0">
              <a:buFont typeface="Wingdings" pitchFamily="2" charset="2"/>
              <a:buNone/>
              <a:tabLst>
                <a:tab pos="685800" algn="l"/>
              </a:tabLst>
            </a:pPr>
            <a:endParaRPr lang="en-US" sz="2200" b="1">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lgn="just">
              <a:buFontTx/>
              <a:buNone/>
              <a:tabLst>
                <a:tab pos="685800" algn="l"/>
              </a:tabLst>
            </a:pPr>
            <a:endParaRPr lang="en-US" sz="2200">
              <a:cs typeface="Times New Roman" pitchFamily="18" charset="0"/>
            </a:endParaRPr>
          </a:p>
          <a:p>
            <a:pPr marL="685800" lvl="1" indent="0">
              <a:buFontTx/>
              <a:buChar char="•"/>
              <a:tabLst>
                <a:tab pos="685800" algn="l"/>
              </a:tabLst>
            </a:pPr>
            <a:endParaRPr lang="en-US"/>
          </a:p>
        </p:txBody>
      </p:sp>
      <p:sp>
        <p:nvSpPr>
          <p:cNvPr id="36868" name="Rectangle 4"/>
          <p:cNvSpPr>
            <a:spLocks noChangeArrowheads="1"/>
          </p:cNvSpPr>
          <p:nvPr/>
        </p:nvSpPr>
        <p:spPr bwMode="auto">
          <a:xfrm>
            <a:off x="685800" y="1020763"/>
            <a:ext cx="7772400" cy="4953000"/>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Timestamp based concurrency control algorithm</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Thomas’s Write Rule</a:t>
            </a:r>
          </a:p>
          <a:p>
            <a:pPr marL="1485900" lvl="1" indent="-457200" algn="just">
              <a:spcBef>
                <a:spcPct val="20000"/>
              </a:spcBef>
              <a:buClr>
                <a:schemeClr val="bg2"/>
              </a:buClr>
              <a:buSzPct val="60000"/>
              <a:buFont typeface="Wingdings" pitchFamily="2" charset="2"/>
              <a:buAutoNum type="arabicPeriod"/>
            </a:pPr>
            <a:r>
              <a:rPr lang="en-US">
                <a:cs typeface="Times New Roman" pitchFamily="18" charset="0"/>
                <a:sym typeface="Symbol" pitchFamily="18" charset="2"/>
              </a:rPr>
              <a:t>If </a:t>
            </a:r>
            <a:r>
              <a:rPr lang="en-US" i="1">
                <a:cs typeface="Times New Roman" pitchFamily="18" charset="0"/>
                <a:sym typeface="Symbol" pitchFamily="18" charset="2"/>
              </a:rPr>
              <a:t>read_TS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&gt;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then abort and roll-back </a:t>
            </a:r>
            <a:r>
              <a:rPr lang="en-US" i="1">
                <a:cs typeface="Times New Roman" pitchFamily="18" charset="0"/>
                <a:sym typeface="Symbol" pitchFamily="18" charset="2"/>
              </a:rPr>
              <a:t>T</a:t>
            </a:r>
            <a:r>
              <a:rPr lang="en-US">
                <a:cs typeface="Times New Roman" pitchFamily="18" charset="0"/>
                <a:sym typeface="Symbol" pitchFamily="18" charset="2"/>
              </a:rPr>
              <a:t> and reject the operation.</a:t>
            </a:r>
          </a:p>
          <a:p>
            <a:pPr marL="1485900" lvl="1" indent="-457200" algn="just">
              <a:spcBef>
                <a:spcPct val="20000"/>
              </a:spcBef>
              <a:buClr>
                <a:schemeClr val="bg2"/>
              </a:buClr>
              <a:buSzPct val="60000"/>
              <a:buFont typeface="Wingdings" pitchFamily="2" charset="2"/>
              <a:buAutoNum type="arabicPeriod"/>
            </a:pPr>
            <a:r>
              <a:rPr lang="en-US">
                <a:cs typeface="Times New Roman" pitchFamily="18" charset="0"/>
                <a:sym typeface="Symbol" pitchFamily="18" charset="2"/>
              </a:rPr>
              <a:t>If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&gt;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 then just ignore the write operation and continue execution.  This is because the most recent writes counts in case of two consecutive writes.</a:t>
            </a:r>
          </a:p>
          <a:p>
            <a:pPr marL="1485900" lvl="1" indent="-457200" algn="just">
              <a:spcBef>
                <a:spcPct val="20000"/>
              </a:spcBef>
              <a:buClr>
                <a:schemeClr val="bg2"/>
              </a:buClr>
              <a:buSzPct val="60000"/>
              <a:buFont typeface="Wingdings" pitchFamily="2" charset="2"/>
              <a:buAutoNum type="arabicPeriod"/>
            </a:pPr>
            <a:r>
              <a:rPr lang="en-US">
                <a:cs typeface="Times New Roman" pitchFamily="18" charset="0"/>
                <a:sym typeface="Symbol" pitchFamily="18" charset="2"/>
              </a:rPr>
              <a:t>If the conditions given in 1 and 2 above do not occur, then execute </a:t>
            </a:r>
            <a:r>
              <a:rPr lang="en-US" i="1">
                <a:cs typeface="Times New Roman" pitchFamily="18" charset="0"/>
                <a:sym typeface="Symbol" pitchFamily="18" charset="2"/>
              </a:rPr>
              <a:t>write_item</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of </a:t>
            </a:r>
            <a:r>
              <a:rPr lang="en-US" i="1">
                <a:cs typeface="Times New Roman" pitchFamily="18" charset="0"/>
                <a:sym typeface="Symbol" pitchFamily="18" charset="2"/>
              </a:rPr>
              <a:t>T</a:t>
            </a:r>
            <a:r>
              <a:rPr lang="en-US">
                <a:cs typeface="Times New Roman" pitchFamily="18" charset="0"/>
                <a:sym typeface="Symbol" pitchFamily="18" charset="2"/>
              </a:rPr>
              <a:t> and set </a:t>
            </a:r>
            <a:r>
              <a:rPr lang="en-US" i="1">
                <a:cs typeface="Times New Roman" pitchFamily="18" charset="0"/>
                <a:sym typeface="Symbol" pitchFamily="18" charset="2"/>
              </a:rPr>
              <a:t>write_TS</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to </a:t>
            </a:r>
            <a:r>
              <a:rPr lang="en-US" i="1">
                <a:cs typeface="Times New Roman" pitchFamily="18" charset="0"/>
                <a:sym typeface="Symbol" pitchFamily="18" charset="2"/>
              </a:rPr>
              <a:t>TS</a:t>
            </a:r>
            <a:r>
              <a:rPr lang="en-US">
                <a:cs typeface="Times New Roman" pitchFamily="18" charset="0"/>
                <a:sym typeface="Symbol" pitchFamily="18" charset="2"/>
              </a:rPr>
              <a:t>(</a:t>
            </a:r>
            <a:r>
              <a:rPr lang="en-US" i="1">
                <a:cs typeface="Times New Roman" pitchFamily="18" charset="0"/>
                <a:sym typeface="Symbol" pitchFamily="18" charset="2"/>
              </a:rPr>
              <a:t>T</a:t>
            </a:r>
            <a:r>
              <a:rPr lang="en-US">
                <a:cs typeface="Times New Roman" pitchFamily="18" charset="0"/>
                <a:sym typeface="Symbol" pitchFamily="18" charset="2"/>
              </a:rPr>
              <a:t>).</a:t>
            </a:r>
          </a:p>
        </p:txBody>
      </p:sp>
      <p:sp>
        <p:nvSpPr>
          <p:cNvPr id="36869"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457483F-B14B-450B-B21A-D10148507511}" type="slidenum">
              <a:rPr lang="en-US" altLang="en-US"/>
              <a:pPr/>
              <a:t>257</a:t>
            </a:fld>
            <a:endParaRPr lang="en-US" altLang="en-US"/>
          </a:p>
        </p:txBody>
      </p:sp>
      <p:sp>
        <p:nvSpPr>
          <p:cNvPr id="37890" name="Rectangle 2"/>
          <p:cNvSpPr>
            <a:spLocks noGrp="1" noChangeArrowheads="1"/>
          </p:cNvSpPr>
          <p:nvPr>
            <p:ph type="title"/>
          </p:nvPr>
        </p:nvSpPr>
        <p:spPr>
          <a:xfrm>
            <a:off x="1284288" y="190500"/>
            <a:ext cx="7173912" cy="914400"/>
          </a:xfrm>
        </p:spPr>
        <p:txBody>
          <a:bodyPr/>
          <a:lstStyle/>
          <a:p>
            <a:r>
              <a:rPr lang="en-US" sz="3400" b="1"/>
              <a:t>Database Concurrency Control</a:t>
            </a:r>
          </a:p>
        </p:txBody>
      </p:sp>
      <p:sp>
        <p:nvSpPr>
          <p:cNvPr id="37891"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37892" name="Rectangle 4"/>
          <p:cNvSpPr>
            <a:spLocks noChangeArrowheads="1"/>
          </p:cNvSpPr>
          <p:nvPr/>
        </p:nvSpPr>
        <p:spPr bwMode="auto">
          <a:xfrm>
            <a:off x="685800" y="1020763"/>
            <a:ext cx="7772400" cy="1387475"/>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concurrency control techniques</a:t>
            </a:r>
          </a:p>
          <a:p>
            <a:pPr marL="914400" indent="-914400">
              <a:spcBef>
                <a:spcPct val="20000"/>
              </a:spcBef>
              <a:buClr>
                <a:schemeClr val="accent1"/>
              </a:buClr>
              <a:buSzPct val="65000"/>
              <a:buFont typeface="Wingdings" pitchFamily="2" charset="2"/>
              <a:buNone/>
            </a:pPr>
            <a:r>
              <a:rPr lang="en-US" sz="2200" b="1">
                <a:cs typeface="Times New Roman" pitchFamily="18" charset="0"/>
              </a:rPr>
              <a:t>     </a:t>
            </a:r>
          </a:p>
          <a:p>
            <a:pPr marL="914400" indent="-914400">
              <a:spcBef>
                <a:spcPct val="20000"/>
              </a:spcBef>
              <a:buClr>
                <a:schemeClr val="accent1"/>
              </a:buClr>
              <a:buSzPct val="65000"/>
              <a:buFont typeface="Wingdings" pitchFamily="2" charset="2"/>
              <a:buNone/>
            </a:pPr>
            <a:r>
              <a:rPr lang="en-US" sz="2200" b="1">
                <a:cs typeface="Times New Roman" pitchFamily="18" charset="0"/>
              </a:rPr>
              <a:t>       Concept</a:t>
            </a: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3789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37894" name="Text Box 6"/>
          <p:cNvSpPr txBox="1">
            <a:spLocks noChangeArrowheads="1"/>
          </p:cNvSpPr>
          <p:nvPr/>
        </p:nvSpPr>
        <p:spPr bwMode="auto">
          <a:xfrm>
            <a:off x="1219200" y="2819400"/>
            <a:ext cx="6683375" cy="2682875"/>
          </a:xfrm>
          <a:prstGeom prst="rect">
            <a:avLst/>
          </a:prstGeom>
          <a:noFill/>
          <a:ln w="9525">
            <a:noFill/>
            <a:miter lim="800000"/>
            <a:headEnd/>
            <a:tailEnd/>
          </a:ln>
          <a:effectLst/>
        </p:spPr>
        <p:txBody>
          <a:bodyPr>
            <a:spAutoFit/>
          </a:bodyPr>
          <a:lstStyle/>
          <a:p>
            <a:pPr algn="just">
              <a:spcBef>
                <a:spcPct val="50000"/>
              </a:spcBef>
            </a:pPr>
            <a:r>
              <a:rPr lang="en-US" sz="2000" b="1">
                <a:latin typeface="Times New Roman" pitchFamily="18" charset="0"/>
              </a:rPr>
              <a:t>This approach maintains a number of versions of a data item and allocates the right version to a read operation of a transaction.  Thus unlike other mechanisms a read operation in this mechanism is never rejected.</a:t>
            </a:r>
          </a:p>
          <a:p>
            <a:pPr algn="just">
              <a:spcBef>
                <a:spcPct val="50000"/>
              </a:spcBef>
            </a:pPr>
            <a:r>
              <a:rPr lang="en-US" sz="2000" b="1" u="sng">
                <a:latin typeface="Times New Roman" pitchFamily="18" charset="0"/>
              </a:rPr>
              <a:t>Side effect</a:t>
            </a:r>
            <a:r>
              <a:rPr lang="en-US" sz="2000" b="1">
                <a:latin typeface="Times New Roman" pitchFamily="18" charset="0"/>
              </a:rPr>
              <a:t>:  Significantly more storage (RAM and disk) is required to maintain multiple versions.  To check unlimited growth of versions, a garbage collection is run when some criteria is satisfied.</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503A48E-7698-405E-AB87-28E189A54FA3}" type="slidenum">
              <a:rPr lang="en-US" altLang="en-US"/>
              <a:pPr/>
              <a:t>258</a:t>
            </a:fld>
            <a:endParaRPr lang="en-US" altLang="en-US"/>
          </a:p>
        </p:txBody>
      </p:sp>
      <p:sp>
        <p:nvSpPr>
          <p:cNvPr id="39938"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39939"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39940" name="Rectangle 4"/>
          <p:cNvSpPr>
            <a:spLocks noChangeArrowheads="1"/>
          </p:cNvSpPr>
          <p:nvPr/>
        </p:nvSpPr>
        <p:spPr bwMode="auto">
          <a:xfrm>
            <a:off x="1004888" y="1279525"/>
            <a:ext cx="717391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technique based on timestamp ordering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39941"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39942" name="Text Box 6"/>
          <p:cNvSpPr txBox="1">
            <a:spLocks noChangeArrowheads="1"/>
          </p:cNvSpPr>
          <p:nvPr/>
        </p:nvSpPr>
        <p:spPr bwMode="auto">
          <a:xfrm>
            <a:off x="1135063" y="2247900"/>
            <a:ext cx="6926262" cy="2987675"/>
          </a:xfrm>
          <a:prstGeom prst="rect">
            <a:avLst/>
          </a:prstGeom>
          <a:noFill/>
          <a:ln w="9525">
            <a:noFill/>
            <a:miter lim="800000"/>
            <a:headEnd/>
            <a:tailEnd/>
          </a:ln>
          <a:effectLst/>
        </p:spPr>
        <p:txBody>
          <a:bodyPr>
            <a:spAutoFit/>
          </a:bodyPr>
          <a:lstStyle/>
          <a:p>
            <a:pPr algn="just">
              <a:spcBef>
                <a:spcPct val="50000"/>
              </a:spcBef>
            </a:pPr>
            <a:r>
              <a:rPr lang="en-US" sz="2000">
                <a:latin typeface="Times New Roman" pitchFamily="18" charset="0"/>
              </a:rPr>
              <a:t>Assume </a:t>
            </a:r>
            <a:r>
              <a:rPr lang="en-US" sz="2000" i="1">
                <a:latin typeface="Times New Roman" pitchFamily="18" charset="0"/>
              </a:rPr>
              <a:t>X</a:t>
            </a:r>
            <a:r>
              <a:rPr lang="en-US" sz="2000" i="1" baseline="-25000">
                <a:latin typeface="Times New Roman" pitchFamily="18" charset="0"/>
              </a:rPr>
              <a:t>1</a:t>
            </a:r>
            <a:r>
              <a:rPr lang="en-US" sz="2000" i="1">
                <a:latin typeface="Times New Roman" pitchFamily="18" charset="0"/>
              </a:rPr>
              <a:t>, X</a:t>
            </a:r>
            <a:r>
              <a:rPr lang="en-US" sz="2000" i="1" baseline="-25000">
                <a:latin typeface="Times New Roman" pitchFamily="18" charset="0"/>
              </a:rPr>
              <a:t>2</a:t>
            </a:r>
            <a:r>
              <a:rPr lang="en-US" sz="2000">
                <a:latin typeface="Times New Roman" pitchFamily="18" charset="0"/>
              </a:rPr>
              <a:t>, …, </a:t>
            </a:r>
            <a:r>
              <a:rPr lang="en-US" sz="2000" i="1">
                <a:latin typeface="Times New Roman" pitchFamily="18" charset="0"/>
              </a:rPr>
              <a:t>X</a:t>
            </a:r>
            <a:r>
              <a:rPr lang="en-US" sz="2000" i="1" baseline="-25000">
                <a:latin typeface="Times New Roman" pitchFamily="18" charset="0"/>
              </a:rPr>
              <a:t>n</a:t>
            </a:r>
            <a:r>
              <a:rPr lang="en-US" sz="2000">
                <a:latin typeface="Times New Roman" pitchFamily="18" charset="0"/>
              </a:rPr>
              <a:t> are the versions of a data item </a:t>
            </a:r>
            <a:r>
              <a:rPr lang="en-US" sz="2000" i="1">
                <a:latin typeface="Times New Roman" pitchFamily="18" charset="0"/>
              </a:rPr>
              <a:t>X</a:t>
            </a:r>
            <a:r>
              <a:rPr lang="en-US" sz="2000">
                <a:latin typeface="Times New Roman" pitchFamily="18" charset="0"/>
              </a:rPr>
              <a:t> created by a write operation of transactions.  With each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a </a:t>
            </a:r>
            <a:r>
              <a:rPr lang="en-US" sz="2000" i="1">
                <a:latin typeface="Times New Roman" pitchFamily="18" charset="0"/>
              </a:rPr>
              <a:t>read_TS</a:t>
            </a:r>
            <a:r>
              <a:rPr lang="en-US" sz="2000">
                <a:latin typeface="Times New Roman" pitchFamily="18" charset="0"/>
              </a:rPr>
              <a:t> (read timestamp) and a </a:t>
            </a:r>
            <a:r>
              <a:rPr lang="en-US" sz="2000" i="1">
                <a:latin typeface="Times New Roman" pitchFamily="18" charset="0"/>
              </a:rPr>
              <a:t>write_TS</a:t>
            </a:r>
            <a:r>
              <a:rPr lang="en-US" sz="2000">
                <a:latin typeface="Times New Roman" pitchFamily="18" charset="0"/>
              </a:rPr>
              <a:t> (write timestamp) are associated.</a:t>
            </a:r>
          </a:p>
          <a:p>
            <a:pPr algn="just">
              <a:spcBef>
                <a:spcPct val="50000"/>
              </a:spcBef>
            </a:pPr>
            <a:r>
              <a:rPr lang="en-US" sz="2000" b="1" i="1">
                <a:latin typeface="Times New Roman" pitchFamily="18" charset="0"/>
              </a:rPr>
              <a:t>read_TS</a:t>
            </a:r>
            <a:r>
              <a:rPr lang="en-US" sz="2000" b="1">
                <a:latin typeface="Times New Roman" pitchFamily="18" charset="0"/>
              </a:rPr>
              <a:t>(</a:t>
            </a:r>
            <a:r>
              <a:rPr lang="en-US" sz="2000" b="1" i="1">
                <a:latin typeface="Times New Roman" pitchFamily="18" charset="0"/>
              </a:rPr>
              <a:t>X</a:t>
            </a:r>
            <a:r>
              <a:rPr lang="en-US" sz="2000" b="1" i="1" baseline="-25000">
                <a:latin typeface="Times New Roman" pitchFamily="18" charset="0"/>
              </a:rPr>
              <a:t>i</a:t>
            </a:r>
            <a:r>
              <a:rPr lang="en-US" sz="2000" b="1">
                <a:latin typeface="Times New Roman" pitchFamily="18" charset="0"/>
              </a:rPr>
              <a:t>)</a:t>
            </a:r>
            <a:r>
              <a:rPr lang="en-US" sz="2000">
                <a:latin typeface="Times New Roman" pitchFamily="18" charset="0"/>
              </a:rPr>
              <a:t>:  The read timestamp of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is the largest of all the timestamps of transactions that have successfully read version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a:t>
            </a:r>
          </a:p>
          <a:p>
            <a:pPr algn="just">
              <a:spcBef>
                <a:spcPct val="50000"/>
              </a:spcBef>
            </a:pPr>
            <a:r>
              <a:rPr lang="en-US" sz="2000" b="1" i="1">
                <a:latin typeface="Times New Roman" pitchFamily="18" charset="0"/>
              </a:rPr>
              <a:t>write_TS</a:t>
            </a:r>
            <a:r>
              <a:rPr lang="en-US" sz="2000" b="1">
                <a:latin typeface="Times New Roman" pitchFamily="18" charset="0"/>
              </a:rPr>
              <a:t>(</a:t>
            </a:r>
            <a:r>
              <a:rPr lang="en-US" sz="2000" b="1" i="1">
                <a:latin typeface="Times New Roman" pitchFamily="18" charset="0"/>
              </a:rPr>
              <a:t>X</a:t>
            </a:r>
            <a:r>
              <a:rPr lang="en-US" sz="2000" b="1" i="1" baseline="-25000">
                <a:latin typeface="Times New Roman" pitchFamily="18" charset="0"/>
              </a:rPr>
              <a:t>i</a:t>
            </a:r>
            <a:r>
              <a:rPr lang="en-US" sz="2000" b="1">
                <a:latin typeface="Times New Roman" pitchFamily="18" charset="0"/>
              </a:rPr>
              <a:t>)</a:t>
            </a:r>
            <a:r>
              <a:rPr lang="en-US" sz="2000">
                <a:latin typeface="Times New Roman" pitchFamily="18" charset="0"/>
              </a:rPr>
              <a:t>:  The write timestamp of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that wrote the value of version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a:t>
            </a:r>
          </a:p>
          <a:p>
            <a:pPr algn="just">
              <a:spcBef>
                <a:spcPct val="50000"/>
              </a:spcBef>
            </a:pPr>
            <a:r>
              <a:rPr lang="en-US" sz="2000">
                <a:latin typeface="Times New Roman" pitchFamily="18" charset="0"/>
              </a:rPr>
              <a:t>A new version of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is created only by a write operation.</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18642E2-0645-49E6-B776-1CF9B6EFBD00}" type="slidenum">
              <a:rPr lang="en-US" altLang="en-US"/>
              <a:pPr/>
              <a:t>259</a:t>
            </a:fld>
            <a:endParaRPr lang="en-US" altLang="en-US"/>
          </a:p>
        </p:txBody>
      </p:sp>
      <p:sp>
        <p:nvSpPr>
          <p:cNvPr id="40962" name="Rectangle 2"/>
          <p:cNvSpPr>
            <a:spLocks noGrp="1" noChangeArrowheads="1"/>
          </p:cNvSpPr>
          <p:nvPr>
            <p:ph type="title"/>
          </p:nvPr>
        </p:nvSpPr>
        <p:spPr>
          <a:xfrm>
            <a:off x="1135063" y="190500"/>
            <a:ext cx="7173912" cy="647700"/>
          </a:xfrm>
        </p:spPr>
        <p:txBody>
          <a:bodyPr/>
          <a:lstStyle/>
          <a:p>
            <a:r>
              <a:rPr lang="en-US" sz="3400" b="1"/>
              <a:t>Database Concurrency Control</a:t>
            </a:r>
          </a:p>
        </p:txBody>
      </p:sp>
      <p:sp>
        <p:nvSpPr>
          <p:cNvPr id="40963"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0964" name="Rectangle 4"/>
          <p:cNvSpPr>
            <a:spLocks noChangeArrowheads="1"/>
          </p:cNvSpPr>
          <p:nvPr/>
        </p:nvSpPr>
        <p:spPr bwMode="auto">
          <a:xfrm>
            <a:off x="990600" y="990600"/>
            <a:ext cx="7681913"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technique based on timestamp ordering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096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0966" name="Text Box 6"/>
          <p:cNvSpPr txBox="1">
            <a:spLocks noChangeArrowheads="1"/>
          </p:cNvSpPr>
          <p:nvPr/>
        </p:nvSpPr>
        <p:spPr bwMode="auto">
          <a:xfrm>
            <a:off x="1143000" y="1600200"/>
            <a:ext cx="6926263" cy="4786313"/>
          </a:xfrm>
          <a:prstGeom prst="rect">
            <a:avLst/>
          </a:prstGeom>
          <a:noFill/>
          <a:ln w="9525">
            <a:noFill/>
            <a:miter lim="800000"/>
            <a:headEnd/>
            <a:tailEnd/>
          </a:ln>
          <a:effectLst/>
        </p:spPr>
        <p:txBody>
          <a:bodyPr>
            <a:spAutoFit/>
          </a:bodyPr>
          <a:lstStyle/>
          <a:p>
            <a:pPr algn="just">
              <a:spcBef>
                <a:spcPct val="50000"/>
              </a:spcBef>
            </a:pPr>
            <a:r>
              <a:rPr lang="en-US" sz="2000">
                <a:latin typeface="Times New Roman" pitchFamily="18" charset="0"/>
              </a:rPr>
              <a:t>To ensure serializability, the following two rules are used.</a:t>
            </a:r>
          </a:p>
          <a:p>
            <a:pPr algn="just">
              <a:spcBef>
                <a:spcPct val="50000"/>
              </a:spcBef>
            </a:pPr>
            <a:r>
              <a:rPr lang="en-US" sz="2000">
                <a:latin typeface="Times New Roman" pitchFamily="18" charset="0"/>
              </a:rPr>
              <a:t>If transaction </a:t>
            </a:r>
            <a:r>
              <a:rPr lang="en-US" sz="2000" i="1">
                <a:latin typeface="Times New Roman" pitchFamily="18" charset="0"/>
              </a:rPr>
              <a:t>T</a:t>
            </a:r>
            <a:r>
              <a:rPr lang="en-US" sz="2000">
                <a:latin typeface="Times New Roman" pitchFamily="18" charset="0"/>
              </a:rPr>
              <a:t> issues </a:t>
            </a:r>
            <a:r>
              <a:rPr lang="en-US" sz="2000" i="1">
                <a:latin typeface="Times New Roman" pitchFamily="18" charset="0"/>
              </a:rPr>
              <a:t>write_item</a:t>
            </a:r>
            <a:r>
              <a:rPr lang="en-US" sz="2000">
                <a:latin typeface="Times New Roman" pitchFamily="18" charset="0"/>
              </a:rPr>
              <a:t>(</a:t>
            </a:r>
            <a:r>
              <a:rPr lang="en-US" sz="2000" i="1">
                <a:latin typeface="Times New Roman" pitchFamily="18" charset="0"/>
              </a:rPr>
              <a:t>X</a:t>
            </a:r>
            <a:r>
              <a:rPr lang="en-US" sz="2000">
                <a:latin typeface="Times New Roman" pitchFamily="18" charset="0"/>
              </a:rPr>
              <a:t>) and version </a:t>
            </a:r>
            <a:r>
              <a:rPr lang="en-US" sz="2000" i="1">
                <a:latin typeface="Times New Roman" pitchFamily="18" charset="0"/>
              </a:rPr>
              <a:t>i</a:t>
            </a:r>
            <a:r>
              <a:rPr lang="en-US" sz="2000">
                <a:latin typeface="Times New Roman" pitchFamily="18" charset="0"/>
              </a:rPr>
              <a:t> of </a:t>
            </a:r>
            <a:r>
              <a:rPr lang="en-US" sz="2000" i="1">
                <a:latin typeface="Times New Roman" pitchFamily="18" charset="0"/>
              </a:rPr>
              <a:t>X</a:t>
            </a:r>
            <a:r>
              <a:rPr lang="en-US" sz="2000">
                <a:latin typeface="Times New Roman" pitchFamily="18" charset="0"/>
              </a:rPr>
              <a:t> has the highest </a:t>
            </a:r>
            <a:r>
              <a:rPr lang="en-US" sz="2000" i="1">
                <a:latin typeface="Times New Roman" pitchFamily="18" charset="0"/>
              </a:rPr>
              <a:t>write_TS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of all versions of </a:t>
            </a:r>
            <a:r>
              <a:rPr lang="en-US" sz="2000" i="1">
                <a:latin typeface="Times New Roman" pitchFamily="18" charset="0"/>
              </a:rPr>
              <a:t>X</a:t>
            </a:r>
            <a:r>
              <a:rPr lang="en-US" sz="2000">
                <a:latin typeface="Times New Roman" pitchFamily="18" charset="0"/>
              </a:rPr>
              <a:t> that is also less than or equal to </a:t>
            </a:r>
            <a:r>
              <a:rPr lang="en-US" sz="2000" i="1">
                <a:latin typeface="Times New Roman" pitchFamily="18" charset="0"/>
              </a:rPr>
              <a:t>TS</a:t>
            </a:r>
            <a:r>
              <a:rPr lang="en-US" sz="2000">
                <a:latin typeface="Times New Roman" pitchFamily="18" charset="0"/>
              </a:rPr>
              <a:t>(</a:t>
            </a:r>
            <a:r>
              <a:rPr lang="en-US" sz="2000" i="1">
                <a:latin typeface="Times New Roman" pitchFamily="18" charset="0"/>
              </a:rPr>
              <a:t>T</a:t>
            </a:r>
            <a:r>
              <a:rPr lang="en-US" sz="2000">
                <a:latin typeface="Times New Roman" pitchFamily="18" charset="0"/>
              </a:rPr>
              <a:t>), and </a:t>
            </a:r>
            <a:r>
              <a:rPr lang="en-US" sz="2000" i="1">
                <a:latin typeface="Times New Roman" pitchFamily="18" charset="0"/>
              </a:rPr>
              <a:t>read 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&gt; </a:t>
            </a:r>
            <a:r>
              <a:rPr lang="en-US" sz="2000" i="1">
                <a:latin typeface="Times New Roman" pitchFamily="18" charset="0"/>
              </a:rPr>
              <a:t>TS</a:t>
            </a:r>
            <a:r>
              <a:rPr lang="en-US" sz="2000">
                <a:latin typeface="Times New Roman" pitchFamily="18" charset="0"/>
              </a:rPr>
              <a:t>(</a:t>
            </a:r>
            <a:r>
              <a:rPr lang="en-US" sz="2000" i="1">
                <a:latin typeface="Times New Roman" pitchFamily="18" charset="0"/>
              </a:rPr>
              <a:t>T</a:t>
            </a:r>
            <a:r>
              <a:rPr lang="en-US" sz="2000">
                <a:latin typeface="Times New Roman" pitchFamily="18" charset="0"/>
              </a:rPr>
              <a:t>), then abort and roll-back </a:t>
            </a:r>
            <a:r>
              <a:rPr lang="en-US" sz="2000" i="1">
                <a:latin typeface="Times New Roman" pitchFamily="18" charset="0"/>
              </a:rPr>
              <a:t>T</a:t>
            </a:r>
            <a:r>
              <a:rPr lang="en-US" sz="2000">
                <a:latin typeface="Times New Roman" pitchFamily="18" charset="0"/>
              </a:rPr>
              <a:t>; otherwise create a new version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and </a:t>
            </a:r>
            <a:r>
              <a:rPr lang="en-US" sz="2000" i="1">
                <a:latin typeface="Times New Roman" pitchFamily="18" charset="0"/>
              </a:rPr>
              <a:t>read_TS</a:t>
            </a:r>
            <a:r>
              <a:rPr lang="en-US" sz="2000">
                <a:latin typeface="Times New Roman" pitchFamily="18" charset="0"/>
              </a:rPr>
              <a:t>(</a:t>
            </a:r>
            <a:r>
              <a:rPr lang="en-US" sz="2000" i="1">
                <a:latin typeface="Times New Roman" pitchFamily="18" charset="0"/>
              </a:rPr>
              <a:t>X</a:t>
            </a:r>
            <a:r>
              <a:rPr lang="en-US" sz="2000">
                <a:latin typeface="Times New Roman" pitchFamily="18" charset="0"/>
              </a:rPr>
              <a:t>) = </a:t>
            </a:r>
            <a:r>
              <a:rPr lang="en-US" sz="2000" i="1">
                <a:latin typeface="Times New Roman" pitchFamily="18" charset="0"/>
              </a:rPr>
              <a:t>write_TS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j</a:t>
            </a:r>
            <a:r>
              <a:rPr lang="en-US" sz="2000">
                <a:latin typeface="Times New Roman" pitchFamily="18" charset="0"/>
              </a:rPr>
              <a:t>) = </a:t>
            </a:r>
            <a:r>
              <a:rPr lang="en-US" sz="2000" i="1">
                <a:latin typeface="Times New Roman" pitchFamily="18" charset="0"/>
              </a:rPr>
              <a:t>TS</a:t>
            </a:r>
            <a:r>
              <a:rPr lang="en-US" sz="2000">
                <a:latin typeface="Times New Roman" pitchFamily="18" charset="0"/>
              </a:rPr>
              <a:t>(</a:t>
            </a:r>
            <a:r>
              <a:rPr lang="en-US" sz="2000" i="1">
                <a:latin typeface="Times New Roman" pitchFamily="18" charset="0"/>
              </a:rPr>
              <a:t>T</a:t>
            </a:r>
            <a:r>
              <a:rPr lang="en-US" sz="2000">
                <a:latin typeface="Times New Roman" pitchFamily="18" charset="0"/>
              </a:rPr>
              <a:t>).</a:t>
            </a:r>
          </a:p>
          <a:p>
            <a:endParaRPr lang="en-US" sz="2000">
              <a:latin typeface="Times New Roman" pitchFamily="18" charset="0"/>
            </a:endParaRPr>
          </a:p>
          <a:p>
            <a:r>
              <a:rPr lang="en-US" sz="2000">
                <a:latin typeface="Times New Roman" pitchFamily="18" charset="0"/>
              </a:rPr>
              <a:t>If transaction </a:t>
            </a:r>
            <a:r>
              <a:rPr lang="en-US" sz="2000" i="1">
                <a:latin typeface="Times New Roman" pitchFamily="18" charset="0"/>
              </a:rPr>
              <a:t>T</a:t>
            </a:r>
            <a:r>
              <a:rPr lang="en-US" sz="2000">
                <a:latin typeface="Times New Roman" pitchFamily="18" charset="0"/>
              </a:rPr>
              <a:t> issues </a:t>
            </a:r>
            <a:r>
              <a:rPr lang="en-US" sz="2000" i="1">
                <a:latin typeface="Times New Roman" pitchFamily="18" charset="0"/>
              </a:rPr>
              <a:t>read_item</a:t>
            </a:r>
            <a:r>
              <a:rPr lang="en-US" sz="2000">
                <a:latin typeface="Times New Roman" pitchFamily="18" charset="0"/>
              </a:rPr>
              <a:t> (</a:t>
            </a:r>
            <a:r>
              <a:rPr lang="en-US" sz="2000" i="1">
                <a:latin typeface="Times New Roman" pitchFamily="18" charset="0"/>
              </a:rPr>
              <a:t>X</a:t>
            </a:r>
            <a:r>
              <a:rPr lang="en-US" sz="2000">
                <a:latin typeface="Times New Roman" pitchFamily="18" charset="0"/>
              </a:rPr>
              <a:t>), find the version </a:t>
            </a:r>
            <a:r>
              <a:rPr lang="en-US" sz="2000" i="1">
                <a:latin typeface="Times New Roman" pitchFamily="18" charset="0"/>
              </a:rPr>
              <a:t>i</a:t>
            </a:r>
            <a:r>
              <a:rPr lang="en-US" sz="2000">
                <a:latin typeface="Times New Roman" pitchFamily="18" charset="0"/>
              </a:rPr>
              <a:t> of </a:t>
            </a:r>
            <a:r>
              <a:rPr lang="en-US" sz="2000" i="1">
                <a:latin typeface="Times New Roman" pitchFamily="18" charset="0"/>
              </a:rPr>
              <a:t>X</a:t>
            </a:r>
            <a:r>
              <a:rPr lang="en-US" sz="2000">
                <a:latin typeface="Times New Roman" pitchFamily="18" charset="0"/>
              </a:rPr>
              <a:t> that has the highest </a:t>
            </a:r>
            <a:r>
              <a:rPr lang="en-US" sz="2000" i="1">
                <a:latin typeface="Times New Roman" pitchFamily="18" charset="0"/>
              </a:rPr>
              <a:t>write_TS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of all versions of </a:t>
            </a:r>
            <a:r>
              <a:rPr lang="en-US" sz="2000" i="1">
                <a:latin typeface="Times New Roman" pitchFamily="18" charset="0"/>
              </a:rPr>
              <a:t>X</a:t>
            </a:r>
            <a:r>
              <a:rPr lang="en-US" sz="2000">
                <a:latin typeface="Times New Roman" pitchFamily="18" charset="0"/>
              </a:rPr>
              <a:t> that is also less than or equal to </a:t>
            </a:r>
            <a:r>
              <a:rPr lang="en-US" sz="2000" i="1">
                <a:latin typeface="Times New Roman" pitchFamily="18" charset="0"/>
              </a:rPr>
              <a:t>TS</a:t>
            </a:r>
            <a:r>
              <a:rPr lang="en-US" sz="2000">
                <a:latin typeface="Times New Roman" pitchFamily="18" charset="0"/>
              </a:rPr>
              <a:t>(</a:t>
            </a:r>
            <a:r>
              <a:rPr lang="en-US" sz="2000" i="1">
                <a:latin typeface="Times New Roman" pitchFamily="18" charset="0"/>
              </a:rPr>
              <a:t>T</a:t>
            </a:r>
            <a:r>
              <a:rPr lang="en-US" sz="2000">
                <a:latin typeface="Times New Roman" pitchFamily="18" charset="0"/>
              </a:rPr>
              <a:t>), then return the value of </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to </a:t>
            </a:r>
            <a:r>
              <a:rPr lang="en-US" sz="2000" i="1">
                <a:latin typeface="Times New Roman" pitchFamily="18" charset="0"/>
              </a:rPr>
              <a:t>T</a:t>
            </a:r>
            <a:r>
              <a:rPr lang="en-US" sz="2000">
                <a:latin typeface="Times New Roman" pitchFamily="18" charset="0"/>
              </a:rPr>
              <a:t>, and set the value of </a:t>
            </a:r>
            <a:r>
              <a:rPr lang="en-US" sz="2000" i="1">
                <a:latin typeface="Times New Roman" pitchFamily="18" charset="0"/>
              </a:rPr>
              <a:t>read 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 to the largest of </a:t>
            </a:r>
            <a:r>
              <a:rPr lang="en-US" sz="2000" i="1">
                <a:latin typeface="Times New Roman" pitchFamily="18" charset="0"/>
              </a:rPr>
              <a:t>TS</a:t>
            </a:r>
            <a:r>
              <a:rPr lang="en-US" sz="2000">
                <a:latin typeface="Times New Roman" pitchFamily="18" charset="0"/>
              </a:rPr>
              <a:t>(</a:t>
            </a:r>
            <a:r>
              <a:rPr lang="en-US" sz="2000" i="1">
                <a:latin typeface="Times New Roman" pitchFamily="18" charset="0"/>
              </a:rPr>
              <a:t>T</a:t>
            </a:r>
            <a:r>
              <a:rPr lang="en-US" sz="2000">
                <a:latin typeface="Times New Roman" pitchFamily="18" charset="0"/>
              </a:rPr>
              <a:t>) and the current </a:t>
            </a:r>
            <a:r>
              <a:rPr lang="en-US" sz="2000" i="1">
                <a:latin typeface="Times New Roman" pitchFamily="18" charset="0"/>
              </a:rPr>
              <a:t>read_TS</a:t>
            </a:r>
            <a:r>
              <a:rPr lang="en-US" sz="2000">
                <a:latin typeface="Times New Roman" pitchFamily="18" charset="0"/>
              </a:rPr>
              <a:t>(</a:t>
            </a:r>
            <a:r>
              <a:rPr lang="en-US" sz="2000" i="1">
                <a:latin typeface="Times New Roman" pitchFamily="18" charset="0"/>
              </a:rPr>
              <a:t>X</a:t>
            </a:r>
            <a:r>
              <a:rPr lang="en-US" sz="2000" i="1" baseline="-25000">
                <a:latin typeface="Times New Roman" pitchFamily="18" charset="0"/>
              </a:rPr>
              <a:t>i</a:t>
            </a:r>
            <a:r>
              <a:rPr lang="en-US" sz="2000">
                <a:latin typeface="Times New Roman" pitchFamily="18" charset="0"/>
              </a:rPr>
              <a:t>).</a:t>
            </a:r>
          </a:p>
          <a:p>
            <a:endParaRPr lang="en-US" sz="2000">
              <a:latin typeface="Times New Roman" pitchFamily="18" charset="0"/>
            </a:endParaRPr>
          </a:p>
          <a:p>
            <a:r>
              <a:rPr lang="en-US"/>
              <a:t>Rule 2 guarantees that a read will never be rejected.</a:t>
            </a: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To define referential integrity more formally, first we define the concept of a </a:t>
            </a:r>
            <a:r>
              <a:rPr lang="en-US" i="1" dirty="0" smtClean="0"/>
              <a:t>foreign key. </a:t>
            </a:r>
          </a:p>
          <a:p>
            <a:r>
              <a:rPr lang="en-US" i="1" dirty="0" smtClean="0"/>
              <a:t>The conditions for a foreign key, given below, specify a referential integrity constraint </a:t>
            </a:r>
            <a:r>
              <a:rPr lang="en-US" dirty="0" smtClean="0"/>
              <a:t>between the two relation schemas </a:t>
            </a:r>
            <a:r>
              <a:rPr lang="en-US" i="1" dirty="0" smtClean="0"/>
              <a:t>R1 and R2.</a:t>
            </a:r>
          </a:p>
          <a:p>
            <a:r>
              <a:rPr lang="en-US" i="1" dirty="0" smtClean="0"/>
              <a:t> A set of attributes FK in relation </a:t>
            </a:r>
            <a:r>
              <a:rPr lang="en-US" dirty="0" smtClean="0"/>
              <a:t>schema </a:t>
            </a:r>
            <a:r>
              <a:rPr lang="en-US" i="1" dirty="0" smtClean="0"/>
              <a:t>R1 is a </a:t>
            </a:r>
            <a:r>
              <a:rPr lang="en-US" b="1" i="1" dirty="0" smtClean="0"/>
              <a:t>foreign key of R1 that references relation R2 if it satisfies the </a:t>
            </a:r>
            <a:r>
              <a:rPr lang="en-US" dirty="0" smtClean="0"/>
              <a:t>following rules:</a:t>
            </a:r>
          </a:p>
          <a:p>
            <a:pPr>
              <a:buNone/>
            </a:pPr>
            <a:r>
              <a:rPr lang="en-US" b="1" dirty="0" smtClean="0"/>
              <a:t>1. The attributes in FK have the same domain(s) as the primary key attributes </a:t>
            </a:r>
            <a:r>
              <a:rPr lang="en-US" dirty="0" smtClean="0"/>
              <a:t>PK of </a:t>
            </a:r>
            <a:r>
              <a:rPr lang="en-US" i="1" dirty="0" smtClean="0"/>
              <a:t>R2; the attributes FK are said to </a:t>
            </a:r>
            <a:r>
              <a:rPr lang="en-US" b="1" i="1" dirty="0" smtClean="0"/>
              <a:t>reference or refer to the relation R2.</a:t>
            </a:r>
          </a:p>
          <a:p>
            <a:pPr>
              <a:buNone/>
            </a:pPr>
            <a:r>
              <a:rPr lang="en-US" b="1" dirty="0" smtClean="0"/>
              <a:t>2. A value of FK in a </a:t>
            </a:r>
            <a:r>
              <a:rPr lang="en-US" b="1" dirty="0" err="1" smtClean="0"/>
              <a:t>tuple</a:t>
            </a:r>
            <a:r>
              <a:rPr lang="en-US" b="1" dirty="0" smtClean="0"/>
              <a:t> </a:t>
            </a:r>
            <a:r>
              <a:rPr lang="en-US" b="1" i="1" dirty="0" smtClean="0"/>
              <a:t>t1 of the current state r1(R1) either occurs as a value </a:t>
            </a:r>
            <a:r>
              <a:rPr lang="en-US" dirty="0" smtClean="0"/>
              <a:t>of PK for some </a:t>
            </a:r>
            <a:r>
              <a:rPr lang="en-US" dirty="0" err="1" smtClean="0"/>
              <a:t>tuple</a:t>
            </a:r>
            <a:r>
              <a:rPr lang="en-US" dirty="0" smtClean="0"/>
              <a:t> </a:t>
            </a:r>
            <a:r>
              <a:rPr lang="en-US" i="1" dirty="0" smtClean="0"/>
              <a:t>t2 in the current state r2(R2) or is NULL. In the former </a:t>
            </a:r>
            <a:r>
              <a:rPr lang="en-US" dirty="0" smtClean="0"/>
              <a:t>case, we have </a:t>
            </a:r>
            <a:r>
              <a:rPr lang="en-US" i="1" dirty="0" smtClean="0"/>
              <a:t>t1[FK] = t2[PK], and we say that the </a:t>
            </a:r>
            <a:r>
              <a:rPr lang="en-US" i="1" dirty="0" err="1" smtClean="0"/>
              <a:t>tuple</a:t>
            </a:r>
            <a:r>
              <a:rPr lang="en-US" i="1" dirty="0" smtClean="0"/>
              <a:t> t1 </a:t>
            </a:r>
            <a:r>
              <a:rPr lang="en-US" b="1" i="1" dirty="0" smtClean="0"/>
              <a:t>references or </a:t>
            </a:r>
            <a:r>
              <a:rPr lang="en-US" b="1" dirty="0" smtClean="0"/>
              <a:t>refers to the </a:t>
            </a:r>
            <a:r>
              <a:rPr lang="en-US" b="1" dirty="0" err="1" smtClean="0"/>
              <a:t>tuple</a:t>
            </a:r>
            <a:r>
              <a:rPr lang="en-US" b="1" dirty="0" smtClean="0"/>
              <a:t> </a:t>
            </a:r>
            <a:r>
              <a:rPr lang="en-US" b="1" i="1" dirty="0" smtClean="0"/>
              <a:t>t2.</a:t>
            </a:r>
            <a:endParaRPr lang="en-US"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9231A54C-FC36-462F-9590-8FC83AAAC6D6}" type="slidenum">
              <a:rPr lang="en-US" altLang="en-US"/>
              <a:pPr/>
              <a:t>260</a:t>
            </a:fld>
            <a:endParaRPr lang="en-US" altLang="en-US"/>
          </a:p>
        </p:txBody>
      </p:sp>
      <p:sp>
        <p:nvSpPr>
          <p:cNvPr id="61444" name="Rectangle 4"/>
          <p:cNvSpPr>
            <a:spLocks noGrp="1" noChangeArrowheads="1"/>
          </p:cNvSpPr>
          <p:nvPr>
            <p:ph type="title"/>
          </p:nvPr>
        </p:nvSpPr>
        <p:spPr/>
        <p:txBody>
          <a:bodyPr/>
          <a:lstStyle/>
          <a:p>
            <a:r>
              <a:rPr lang="en-US" sz="3200" b="1"/>
              <a:t>Ex: Execution of transactions using multiversion concurrency control</a:t>
            </a:r>
          </a:p>
        </p:txBody>
      </p:sp>
      <p:graphicFrame>
        <p:nvGraphicFramePr>
          <p:cNvPr id="61483" name="Group 43"/>
          <p:cNvGraphicFramePr>
            <a:graphicFrameLocks noGrp="1"/>
          </p:cNvGraphicFramePr>
          <p:nvPr>
            <p:ph type="tbl" idx="1"/>
          </p:nvPr>
        </p:nvGraphicFramePr>
        <p:xfrm>
          <a:off x="457200" y="1600200"/>
          <a:ext cx="8229600" cy="3291840"/>
        </p:xfrm>
        <a:graphic>
          <a:graphicData uri="http://schemas.openxmlformats.org/drawingml/2006/table">
            <a:tbl>
              <a:tblPr/>
              <a:tblGrid>
                <a:gridCol w="1176338"/>
                <a:gridCol w="1174750"/>
                <a:gridCol w="1176337"/>
                <a:gridCol w="1174750"/>
                <a:gridCol w="1176338"/>
                <a:gridCol w="1174750"/>
                <a:gridCol w="1176337"/>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r>
                        <a:rPr kumimoji="0" lang="en-US" sz="2000" b="0" i="0" u="none" strike="noStrike" cap="none" normalizeH="0" baseline="-2500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r>
                        <a:rPr kumimoji="0" lang="en-US" sz="2000" b="0" i="0" u="none" strike="noStrike" cap="none" normalizeH="0" baseline="-2500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r>
                        <a:rPr kumimoji="0" lang="en-US" sz="2000" b="0" i="0" u="none" strike="noStrike" cap="none" normalizeH="0" baseline="-2500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r1(A)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r2(A)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w2(A)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r3(A)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r4(A)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Create</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Read</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Create</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84" name="Text Box 44"/>
          <p:cNvSpPr txBox="1">
            <a:spLocks noChangeArrowheads="1"/>
          </p:cNvSpPr>
          <p:nvPr/>
        </p:nvSpPr>
        <p:spPr bwMode="auto">
          <a:xfrm>
            <a:off x="457200" y="5029200"/>
            <a:ext cx="8229600" cy="701675"/>
          </a:xfrm>
          <a:prstGeom prst="rect">
            <a:avLst/>
          </a:prstGeom>
          <a:noFill/>
          <a:ln w="9525">
            <a:noFill/>
            <a:miter lim="800000"/>
            <a:headEnd/>
            <a:tailEnd/>
          </a:ln>
          <a:effectLst/>
        </p:spPr>
        <p:txBody>
          <a:bodyPr>
            <a:spAutoFit/>
          </a:bodyPr>
          <a:lstStyle/>
          <a:p>
            <a:pPr>
              <a:spcBef>
                <a:spcPct val="50000"/>
              </a:spcBef>
            </a:pPr>
            <a:r>
              <a:rPr lang="en-US" sz="2000" b="1" u="sng"/>
              <a:t>Note</a:t>
            </a:r>
            <a:r>
              <a:rPr lang="en-US" sz="2000" b="1"/>
              <a:t>: T3 does not have to abort, because it can read an earlier version of A.</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17366AB-B4EB-4AE5-97BC-E8AB066AD983}" type="slidenum">
              <a:rPr lang="en-US" altLang="en-US"/>
              <a:pPr/>
              <a:t>261</a:t>
            </a:fld>
            <a:endParaRPr lang="en-US" altLang="en-US"/>
          </a:p>
        </p:txBody>
      </p:sp>
      <p:sp>
        <p:nvSpPr>
          <p:cNvPr id="43010"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3011"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3012"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Two-Phase Locking Using Certify Locks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301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3014" name="Text Box 6"/>
          <p:cNvSpPr txBox="1">
            <a:spLocks noChangeArrowheads="1"/>
          </p:cNvSpPr>
          <p:nvPr/>
        </p:nvSpPr>
        <p:spPr bwMode="auto">
          <a:xfrm>
            <a:off x="1135063" y="1538288"/>
            <a:ext cx="6926262" cy="2530475"/>
          </a:xfrm>
          <a:prstGeom prst="rect">
            <a:avLst/>
          </a:prstGeom>
          <a:noFill/>
          <a:ln w="9525">
            <a:noFill/>
            <a:miter lim="800000"/>
            <a:headEnd/>
            <a:tailEnd/>
          </a:ln>
          <a:effectLst/>
        </p:spPr>
        <p:txBody>
          <a:bodyPr>
            <a:spAutoFit/>
          </a:bodyPr>
          <a:lstStyle/>
          <a:p>
            <a:pPr marL="457200" indent="-457200" algn="just">
              <a:spcBef>
                <a:spcPct val="50000"/>
              </a:spcBef>
            </a:pPr>
            <a:r>
              <a:rPr lang="en-US" sz="2000">
                <a:latin typeface="Times New Roman" pitchFamily="18" charset="0"/>
              </a:rPr>
              <a:t>Concept</a:t>
            </a:r>
          </a:p>
          <a:p>
            <a:pPr marL="457200" indent="-457200" algn="just">
              <a:spcBef>
                <a:spcPct val="50000"/>
              </a:spcBef>
            </a:pPr>
            <a:r>
              <a:rPr lang="en-US" sz="2000">
                <a:latin typeface="Times New Roman" pitchFamily="18" charset="0"/>
              </a:rPr>
              <a:t>	Allow a transaction </a:t>
            </a:r>
            <a:r>
              <a:rPr lang="en-US" sz="2000" i="1">
                <a:latin typeface="Times New Roman" pitchFamily="18" charset="0"/>
              </a:rPr>
              <a:t>T’</a:t>
            </a:r>
            <a:r>
              <a:rPr lang="en-US" sz="2000">
                <a:latin typeface="Times New Roman" pitchFamily="18" charset="0"/>
              </a:rPr>
              <a:t> to read a data item </a:t>
            </a:r>
            <a:r>
              <a:rPr lang="en-US" sz="2000" i="1">
                <a:latin typeface="Times New Roman" pitchFamily="18" charset="0"/>
              </a:rPr>
              <a:t>X</a:t>
            </a:r>
            <a:r>
              <a:rPr lang="en-US" sz="2000">
                <a:latin typeface="Times New Roman" pitchFamily="18" charset="0"/>
              </a:rPr>
              <a:t> while it is write locked by a conflicting transaction </a:t>
            </a:r>
            <a:r>
              <a:rPr lang="en-US" sz="2000" i="1">
                <a:latin typeface="Times New Roman" pitchFamily="18" charset="0"/>
              </a:rPr>
              <a:t>T</a:t>
            </a:r>
            <a:r>
              <a:rPr lang="en-US" sz="2000">
                <a:latin typeface="Times New Roman" pitchFamily="18" charset="0"/>
              </a:rPr>
              <a:t>.</a:t>
            </a:r>
          </a:p>
          <a:p>
            <a:pPr marL="457200" indent="-457200" algn="just">
              <a:spcBef>
                <a:spcPct val="50000"/>
              </a:spcBef>
            </a:pPr>
            <a:r>
              <a:rPr lang="en-US" sz="2000">
                <a:latin typeface="Times New Roman" pitchFamily="18" charset="0"/>
              </a:rPr>
              <a:t>	This is accomplished by maintaining two versions of each data item </a:t>
            </a:r>
            <a:r>
              <a:rPr lang="en-US" sz="2000" i="1">
                <a:latin typeface="Times New Roman" pitchFamily="18" charset="0"/>
              </a:rPr>
              <a:t>X</a:t>
            </a:r>
            <a:r>
              <a:rPr lang="en-US" sz="2000">
                <a:latin typeface="Times New Roman" pitchFamily="18" charset="0"/>
              </a:rPr>
              <a:t> where one version must always have been written by some committed transaction.  This means a write operation always creates a new version of </a:t>
            </a:r>
            <a:r>
              <a:rPr lang="en-US" sz="2000" i="1">
                <a:latin typeface="Times New Roman" pitchFamily="18" charset="0"/>
              </a:rPr>
              <a:t>X</a:t>
            </a:r>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BDD526A7-45D9-4051-B1BC-D7300FD88A3C}" type="slidenum">
              <a:rPr lang="en-US" altLang="en-US"/>
              <a:pPr/>
              <a:t>262</a:t>
            </a:fld>
            <a:endParaRPr lang="en-US" altLang="en-US"/>
          </a:p>
        </p:txBody>
      </p:sp>
      <p:sp>
        <p:nvSpPr>
          <p:cNvPr id="44034"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4035"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4036"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Two-Phase Locking Using Certify Locks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4037"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4038" name="Text Box 6"/>
          <p:cNvSpPr txBox="1">
            <a:spLocks noChangeArrowheads="1"/>
          </p:cNvSpPr>
          <p:nvPr/>
        </p:nvSpPr>
        <p:spPr bwMode="auto">
          <a:xfrm>
            <a:off x="1020763" y="1538288"/>
            <a:ext cx="7767637" cy="2130425"/>
          </a:xfrm>
          <a:prstGeom prst="rect">
            <a:avLst/>
          </a:prstGeom>
          <a:noFill/>
          <a:ln w="9525">
            <a:noFill/>
            <a:miter lim="800000"/>
            <a:headEnd/>
            <a:tailEnd/>
          </a:ln>
          <a:effectLst/>
        </p:spPr>
        <p:txBody>
          <a:bodyPr>
            <a:spAutoFit/>
          </a:bodyPr>
          <a:lstStyle/>
          <a:p>
            <a:pPr marL="457200" indent="-457200" algn="just">
              <a:spcBef>
                <a:spcPct val="50000"/>
              </a:spcBef>
            </a:pPr>
            <a:r>
              <a:rPr lang="en-US" sz="2000">
                <a:latin typeface="Times New Roman" pitchFamily="18" charset="0"/>
              </a:rPr>
              <a:t>Steps</a:t>
            </a:r>
          </a:p>
          <a:p>
            <a:pPr marL="914400" lvl="1" indent="-457200" algn="just">
              <a:lnSpc>
                <a:spcPct val="45000"/>
              </a:lnSpc>
              <a:spcBef>
                <a:spcPct val="50000"/>
              </a:spcBef>
              <a:buFontTx/>
              <a:buAutoNum type="arabicPeriod"/>
            </a:pPr>
            <a:r>
              <a:rPr lang="en-US" sz="2000" i="1">
                <a:latin typeface="Times New Roman" pitchFamily="18" charset="0"/>
              </a:rPr>
              <a:t>X</a:t>
            </a:r>
            <a:r>
              <a:rPr lang="en-US" sz="2000">
                <a:latin typeface="Times New Roman" pitchFamily="18" charset="0"/>
              </a:rPr>
              <a:t> is the committed version of a data item.</a:t>
            </a:r>
          </a:p>
          <a:p>
            <a:pPr marL="914400" lvl="1" indent="-457200" algn="just">
              <a:lnSpc>
                <a:spcPct val="45000"/>
              </a:lnSpc>
              <a:spcBef>
                <a:spcPct val="50000"/>
              </a:spcBef>
              <a:buFontTx/>
              <a:buAutoNum type="arabicPeriod"/>
            </a:pPr>
            <a:r>
              <a:rPr lang="en-US" sz="2000" i="1">
                <a:latin typeface="Times New Roman" pitchFamily="18" charset="0"/>
              </a:rPr>
              <a:t>T</a:t>
            </a:r>
            <a:r>
              <a:rPr lang="en-US" sz="2000">
                <a:latin typeface="Times New Roman" pitchFamily="18" charset="0"/>
              </a:rPr>
              <a:t> creates a second version </a:t>
            </a:r>
            <a:r>
              <a:rPr lang="en-US" sz="2000" i="1">
                <a:latin typeface="Times New Roman" pitchFamily="18" charset="0"/>
              </a:rPr>
              <a:t>X’</a:t>
            </a:r>
            <a:r>
              <a:rPr lang="en-US" sz="2000">
                <a:latin typeface="Times New Roman" pitchFamily="18" charset="0"/>
              </a:rPr>
              <a:t> after obtaining a write lock on </a:t>
            </a:r>
            <a:r>
              <a:rPr lang="en-US" sz="2000" i="1">
                <a:latin typeface="Times New Roman" pitchFamily="18" charset="0"/>
              </a:rPr>
              <a:t>X</a:t>
            </a:r>
            <a:r>
              <a:rPr lang="en-US" sz="2000">
                <a:latin typeface="Times New Roman" pitchFamily="18" charset="0"/>
              </a:rPr>
              <a:t>.</a:t>
            </a:r>
          </a:p>
          <a:p>
            <a:pPr marL="914400" lvl="1" indent="-457200" algn="just">
              <a:lnSpc>
                <a:spcPct val="45000"/>
              </a:lnSpc>
              <a:spcBef>
                <a:spcPct val="50000"/>
              </a:spcBef>
              <a:buFontTx/>
              <a:buAutoNum type="arabicPeriod"/>
            </a:pPr>
            <a:r>
              <a:rPr lang="en-US" sz="2000">
                <a:latin typeface="Times New Roman" pitchFamily="18" charset="0"/>
              </a:rPr>
              <a:t>Other transactions continue to read </a:t>
            </a:r>
            <a:r>
              <a:rPr lang="en-US" sz="2000" i="1">
                <a:latin typeface="Times New Roman" pitchFamily="18" charset="0"/>
              </a:rPr>
              <a:t>X</a:t>
            </a:r>
            <a:r>
              <a:rPr lang="en-US" sz="2000">
                <a:latin typeface="Times New Roman" pitchFamily="18" charset="0"/>
              </a:rPr>
              <a:t>.</a:t>
            </a:r>
          </a:p>
          <a:p>
            <a:pPr marL="914400" lvl="1" indent="-457200" algn="just">
              <a:lnSpc>
                <a:spcPct val="45000"/>
              </a:lnSpc>
              <a:spcBef>
                <a:spcPct val="50000"/>
              </a:spcBef>
              <a:buFontTx/>
              <a:buAutoNum type="arabicPeriod"/>
            </a:pPr>
            <a:r>
              <a:rPr lang="en-US" sz="2000" i="1">
                <a:latin typeface="Times New Roman" pitchFamily="18" charset="0"/>
              </a:rPr>
              <a:t>T</a:t>
            </a:r>
            <a:r>
              <a:rPr lang="en-US" sz="2000">
                <a:latin typeface="Times New Roman" pitchFamily="18" charset="0"/>
              </a:rPr>
              <a:t> is ready to commit so it obtains a </a:t>
            </a:r>
            <a:r>
              <a:rPr lang="en-US" sz="2000" b="1" i="1">
                <a:latin typeface="Times New Roman" pitchFamily="18" charset="0"/>
              </a:rPr>
              <a:t>certify lock</a:t>
            </a:r>
            <a:r>
              <a:rPr lang="en-US" sz="2000">
                <a:latin typeface="Times New Roman" pitchFamily="18" charset="0"/>
              </a:rPr>
              <a:t> on </a:t>
            </a:r>
            <a:r>
              <a:rPr lang="en-US" sz="2000" i="1">
                <a:latin typeface="Times New Roman" pitchFamily="18" charset="0"/>
              </a:rPr>
              <a:t>X’.</a:t>
            </a:r>
          </a:p>
          <a:p>
            <a:pPr marL="914400" lvl="1" indent="-457200" algn="just">
              <a:lnSpc>
                <a:spcPct val="45000"/>
              </a:lnSpc>
              <a:spcBef>
                <a:spcPct val="50000"/>
              </a:spcBef>
              <a:buFontTx/>
              <a:buAutoNum type="arabicPeriod"/>
            </a:pPr>
            <a:r>
              <a:rPr lang="en-US" sz="2000">
                <a:latin typeface="Times New Roman" pitchFamily="18" charset="0"/>
              </a:rPr>
              <a:t>The committed version </a:t>
            </a:r>
            <a:r>
              <a:rPr lang="en-US" sz="2000" i="1">
                <a:latin typeface="Times New Roman" pitchFamily="18" charset="0"/>
              </a:rPr>
              <a:t>X</a:t>
            </a:r>
            <a:r>
              <a:rPr lang="en-US" sz="2000">
                <a:latin typeface="Times New Roman" pitchFamily="18" charset="0"/>
              </a:rPr>
              <a:t> becomes </a:t>
            </a:r>
            <a:r>
              <a:rPr lang="en-US" sz="2000" i="1">
                <a:latin typeface="Times New Roman" pitchFamily="18" charset="0"/>
              </a:rPr>
              <a:t>X’.</a:t>
            </a:r>
          </a:p>
          <a:p>
            <a:pPr marL="914400" lvl="1" indent="-457200" algn="just">
              <a:lnSpc>
                <a:spcPct val="45000"/>
              </a:lnSpc>
              <a:spcBef>
                <a:spcPct val="50000"/>
              </a:spcBef>
              <a:buFontTx/>
              <a:buAutoNum type="arabicPeriod"/>
            </a:pPr>
            <a:r>
              <a:rPr lang="en-US" sz="2000" i="1">
                <a:latin typeface="Times New Roman" pitchFamily="18" charset="0"/>
              </a:rPr>
              <a:t>T</a:t>
            </a:r>
            <a:r>
              <a:rPr lang="en-US" sz="2000">
                <a:latin typeface="Times New Roman" pitchFamily="18" charset="0"/>
              </a:rPr>
              <a:t> releases its </a:t>
            </a:r>
            <a:r>
              <a:rPr lang="en-US" sz="2000" b="1" i="1">
                <a:latin typeface="Times New Roman" pitchFamily="18" charset="0"/>
              </a:rPr>
              <a:t>certify lock</a:t>
            </a:r>
            <a:r>
              <a:rPr lang="en-US" sz="2000">
                <a:latin typeface="Times New Roman" pitchFamily="18" charset="0"/>
              </a:rPr>
              <a:t> on </a:t>
            </a:r>
            <a:r>
              <a:rPr lang="en-US" sz="2000" i="1">
                <a:latin typeface="Times New Roman" pitchFamily="18" charset="0"/>
              </a:rPr>
              <a:t>X’,</a:t>
            </a:r>
            <a:r>
              <a:rPr lang="en-US" sz="2000">
                <a:latin typeface="Times New Roman" pitchFamily="18" charset="0"/>
              </a:rPr>
              <a:t> which is </a:t>
            </a:r>
            <a:r>
              <a:rPr lang="en-US" sz="2000" i="1">
                <a:latin typeface="Times New Roman" pitchFamily="18" charset="0"/>
              </a:rPr>
              <a:t>X</a:t>
            </a:r>
            <a:r>
              <a:rPr lang="en-US" sz="2000">
                <a:latin typeface="Times New Roman" pitchFamily="18" charset="0"/>
              </a:rPr>
              <a:t> now.</a:t>
            </a:r>
          </a:p>
        </p:txBody>
      </p:sp>
      <p:sp>
        <p:nvSpPr>
          <p:cNvPr id="44039" name="Text Box 7"/>
          <p:cNvSpPr txBox="1">
            <a:spLocks noChangeArrowheads="1"/>
          </p:cNvSpPr>
          <p:nvPr/>
        </p:nvSpPr>
        <p:spPr bwMode="auto">
          <a:xfrm>
            <a:off x="1554163" y="5867400"/>
            <a:ext cx="7348537" cy="274638"/>
          </a:xfrm>
          <a:prstGeom prst="rect">
            <a:avLst/>
          </a:prstGeom>
          <a:noFill/>
          <a:ln w="9525">
            <a:noFill/>
            <a:miter lim="800000"/>
            <a:headEnd/>
            <a:tailEnd/>
          </a:ln>
          <a:effectLst/>
        </p:spPr>
        <p:txBody>
          <a:bodyPr>
            <a:spAutoFit/>
          </a:bodyPr>
          <a:lstStyle/>
          <a:p>
            <a:pPr algn="just">
              <a:lnSpc>
                <a:spcPct val="60000"/>
              </a:lnSpc>
              <a:spcBef>
                <a:spcPct val="50000"/>
              </a:spcBef>
            </a:pPr>
            <a:r>
              <a:rPr lang="en-US" sz="2000">
                <a:latin typeface="Times New Roman" pitchFamily="18" charset="0"/>
              </a:rPr>
              <a:t>read/write locking scheme          read/write/certify locking scheme</a:t>
            </a:r>
          </a:p>
        </p:txBody>
      </p:sp>
      <p:sp>
        <p:nvSpPr>
          <p:cNvPr id="44040" name="Rectangle 8"/>
          <p:cNvSpPr>
            <a:spLocks noChangeArrowheads="1"/>
          </p:cNvSpPr>
          <p:nvPr/>
        </p:nvSpPr>
        <p:spPr bwMode="auto">
          <a:xfrm>
            <a:off x="3349625" y="3844925"/>
            <a:ext cx="2603500" cy="396875"/>
          </a:xfrm>
          <a:prstGeom prst="rect">
            <a:avLst/>
          </a:prstGeom>
          <a:noFill/>
          <a:ln w="9525">
            <a:noFill/>
            <a:miter lim="800000"/>
            <a:headEnd/>
            <a:tailEnd/>
          </a:ln>
          <a:effectLst/>
        </p:spPr>
        <p:txBody>
          <a:bodyPr wrap="none">
            <a:spAutoFit/>
          </a:bodyPr>
          <a:lstStyle/>
          <a:p>
            <a:r>
              <a:rPr lang="en-US" sz="2000">
                <a:latin typeface="Times New Roman" pitchFamily="18" charset="0"/>
              </a:rPr>
              <a:t>Compatibility tables for</a:t>
            </a:r>
          </a:p>
        </p:txBody>
      </p:sp>
      <p:graphicFrame>
        <p:nvGraphicFramePr>
          <p:cNvPr id="44041" name="Object 9"/>
          <p:cNvGraphicFramePr>
            <a:graphicFrameLocks noGrp="1" noChangeAspect="1"/>
          </p:cNvGraphicFramePr>
          <p:nvPr>
            <p:ph sz="half" idx="2"/>
          </p:nvPr>
        </p:nvGraphicFramePr>
        <p:xfrm>
          <a:off x="1376363" y="4197350"/>
          <a:ext cx="7151687" cy="1403350"/>
        </p:xfrm>
        <a:graphic>
          <a:graphicData uri="http://schemas.openxmlformats.org/presentationml/2006/ole">
            <mc:AlternateContent xmlns:mc="http://schemas.openxmlformats.org/markup-compatibility/2006">
              <mc:Choice xmlns:v="urn:schemas-microsoft-com:vml" Requires="v">
                <p:oleObj spid="_x0000_s176131" name="VISIO" r:id="rId3" imgW="6058080" imgH="1142640" progId="">
                  <p:embed/>
                </p:oleObj>
              </mc:Choice>
              <mc:Fallback>
                <p:oleObj name="VISIO" r:id="rId3" imgW="6058080" imgH="1142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4197350"/>
                        <a:ext cx="7151687"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8C7A7AA-FF71-4D00-8CD5-807ED57D2640}" type="slidenum">
              <a:rPr lang="en-US" altLang="en-US"/>
              <a:pPr/>
              <a:t>263</a:t>
            </a:fld>
            <a:endParaRPr lang="en-US" altLang="en-US"/>
          </a:p>
        </p:txBody>
      </p:sp>
      <p:sp>
        <p:nvSpPr>
          <p:cNvPr id="45058"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5059"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5060"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Multiversion Two-Phase Locking Using Certify Locks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5061"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5062" name="Text Box 6"/>
          <p:cNvSpPr txBox="1">
            <a:spLocks noChangeArrowheads="1"/>
          </p:cNvSpPr>
          <p:nvPr/>
        </p:nvSpPr>
        <p:spPr bwMode="auto">
          <a:xfrm>
            <a:off x="1020763" y="1935163"/>
            <a:ext cx="7767637" cy="2378075"/>
          </a:xfrm>
          <a:prstGeom prst="rect">
            <a:avLst/>
          </a:prstGeom>
          <a:noFill/>
          <a:ln w="9525">
            <a:noFill/>
            <a:miter lim="800000"/>
            <a:headEnd/>
            <a:tailEnd/>
          </a:ln>
          <a:effectLst/>
        </p:spPr>
        <p:txBody>
          <a:bodyPr>
            <a:spAutoFit/>
          </a:bodyPr>
          <a:lstStyle/>
          <a:p>
            <a:pPr marL="457200" indent="-457200" algn="just">
              <a:spcBef>
                <a:spcPct val="50000"/>
              </a:spcBef>
            </a:pPr>
            <a:r>
              <a:rPr lang="en-US" sz="2000">
                <a:latin typeface="Times New Roman" pitchFamily="18" charset="0"/>
              </a:rPr>
              <a:t>Note</a:t>
            </a:r>
          </a:p>
          <a:p>
            <a:pPr marL="457200" indent="-457200" algn="just">
              <a:spcBef>
                <a:spcPct val="50000"/>
              </a:spcBef>
            </a:pPr>
            <a:r>
              <a:rPr lang="en-US" sz="2000">
                <a:latin typeface="Times New Roman" pitchFamily="18" charset="0"/>
              </a:rPr>
              <a:t>	In multiversion 2PL, read and write operations from conflicting transactions can be processed concurrently.  This improves concurrency but it may delay transaction commit because of obtaining certify locks on all its writes.  It avoids cascading abort but like strict two-phase locking scheme conflicting transactions may get deadlocked.</a:t>
            </a: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3AEAAEA-0B69-4972-B786-334F42A2FB5F}" type="slidenum">
              <a:rPr lang="en-US" altLang="en-US"/>
              <a:pPr/>
              <a:t>264</a:t>
            </a:fld>
            <a:endParaRPr lang="en-US" altLang="en-US"/>
          </a:p>
        </p:txBody>
      </p:sp>
      <p:sp>
        <p:nvSpPr>
          <p:cNvPr id="46082"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6083"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6084"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Validation (Optimistic) Concurrency Control Schemes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608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6086" name="Text Box 6"/>
          <p:cNvSpPr txBox="1">
            <a:spLocks noChangeArrowheads="1"/>
          </p:cNvSpPr>
          <p:nvPr/>
        </p:nvSpPr>
        <p:spPr bwMode="auto">
          <a:xfrm>
            <a:off x="1020763" y="1935163"/>
            <a:ext cx="7767637" cy="22256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000">
                <a:latin typeface="Times New Roman" pitchFamily="18" charset="0"/>
              </a:rPr>
              <a:t>In this technique only at the time of commit serializability is checked and transactions are aborted in case of non-serializable schedules.</a:t>
            </a:r>
          </a:p>
          <a:p>
            <a:pPr marL="457200" indent="-457200" algn="just">
              <a:spcBef>
                <a:spcPct val="50000"/>
              </a:spcBef>
            </a:pPr>
            <a:r>
              <a:rPr lang="en-US" sz="2000">
                <a:latin typeface="Times New Roman" pitchFamily="18" charset="0"/>
              </a:rPr>
              <a:t>	Three phases:</a:t>
            </a:r>
          </a:p>
          <a:p>
            <a:pPr marL="457200" indent="-457200" algn="just">
              <a:spcBef>
                <a:spcPct val="50000"/>
              </a:spcBef>
            </a:pPr>
            <a:r>
              <a:rPr lang="en-US" sz="2000">
                <a:latin typeface="Times New Roman" pitchFamily="18" charset="0"/>
              </a:rPr>
              <a:t>	</a:t>
            </a:r>
            <a:r>
              <a:rPr lang="en-US" sz="2000" b="1">
                <a:latin typeface="Times New Roman" pitchFamily="18" charset="0"/>
              </a:rPr>
              <a:t>Read phase</a:t>
            </a:r>
            <a:r>
              <a:rPr lang="en-US" sz="2000">
                <a:latin typeface="Times New Roman" pitchFamily="18" charset="0"/>
              </a:rPr>
              <a:t>: A transaction can read values of committed data items.  However, updates are applied only to </a:t>
            </a:r>
            <a:r>
              <a:rPr lang="en-US" sz="2000" b="1" i="1">
                <a:latin typeface="Times New Roman" pitchFamily="18" charset="0"/>
              </a:rPr>
              <a:t>local copies</a:t>
            </a:r>
            <a:r>
              <a:rPr lang="en-US" sz="2000">
                <a:latin typeface="Times New Roman" pitchFamily="18" charset="0"/>
              </a:rPr>
              <a:t> (versions) of the data items (in database cache).</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6BE58E4-EAF1-4C6D-A0DD-43F6D3A6D12F}" type="slidenum">
              <a:rPr lang="en-US" altLang="en-US"/>
              <a:pPr/>
              <a:t>265</a:t>
            </a:fld>
            <a:endParaRPr lang="en-US" altLang="en-US"/>
          </a:p>
        </p:txBody>
      </p:sp>
      <p:sp>
        <p:nvSpPr>
          <p:cNvPr id="47106"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7107"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7108"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Validation (Optimistic) Concurrency Control Schemes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7109"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7110" name="Text Box 6"/>
          <p:cNvSpPr txBox="1">
            <a:spLocks noChangeArrowheads="1"/>
          </p:cNvSpPr>
          <p:nvPr/>
        </p:nvSpPr>
        <p:spPr bwMode="auto">
          <a:xfrm>
            <a:off x="1020763" y="1538288"/>
            <a:ext cx="7767637" cy="43592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000" b="1">
                <a:latin typeface="Times New Roman" pitchFamily="18" charset="0"/>
              </a:rPr>
              <a:t>Validation phase</a:t>
            </a:r>
            <a:r>
              <a:rPr lang="en-US" sz="2000">
                <a:latin typeface="Times New Roman" pitchFamily="18" charset="0"/>
              </a:rPr>
              <a:t>: Serializability is checked before transactions write their updates to the database.</a:t>
            </a:r>
          </a:p>
          <a:p>
            <a:pPr marL="914400" lvl="1" indent="-457200" algn="just">
              <a:spcBef>
                <a:spcPct val="50000"/>
              </a:spcBef>
            </a:pPr>
            <a:r>
              <a:rPr lang="en-US" sz="2000">
                <a:latin typeface="Times New Roman" pitchFamily="18" charset="0"/>
              </a:rPr>
              <a:t>	This phase for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checks that, for each transaction </a:t>
            </a:r>
            <a:r>
              <a:rPr lang="en-US" sz="2000" i="1">
                <a:latin typeface="Times New Roman" pitchFamily="18" charset="0"/>
              </a:rPr>
              <a:t>T</a:t>
            </a:r>
            <a:r>
              <a:rPr lang="en-US" sz="2000" i="1" baseline="-25000">
                <a:latin typeface="Times New Roman" pitchFamily="18" charset="0"/>
              </a:rPr>
              <a:t>j</a:t>
            </a:r>
            <a:r>
              <a:rPr lang="en-US" sz="2000" i="1">
                <a:latin typeface="Times New Roman" pitchFamily="18" charset="0"/>
              </a:rPr>
              <a:t> </a:t>
            </a:r>
            <a:r>
              <a:rPr lang="en-US" sz="2000">
                <a:latin typeface="Times New Roman" pitchFamily="18" charset="0"/>
              </a:rPr>
              <a:t>that is either committed or is in its validation phase, one of the following conditions holds:</a:t>
            </a:r>
          </a:p>
          <a:p>
            <a:pPr marL="1371600" lvl="2" indent="-457200" algn="just">
              <a:spcBef>
                <a:spcPct val="50000"/>
              </a:spcBef>
              <a:buFontTx/>
              <a:buAutoNum type="arabicPeriod"/>
            </a:pPr>
            <a:r>
              <a:rPr lang="en-US" sz="2000" i="1">
                <a:latin typeface="Times New Roman" pitchFamily="18" charset="0"/>
              </a:rPr>
              <a:t>T</a:t>
            </a:r>
            <a:r>
              <a:rPr lang="en-US" sz="2000" i="1" baseline="-25000">
                <a:latin typeface="Times New Roman" pitchFamily="18" charset="0"/>
              </a:rPr>
              <a:t>j</a:t>
            </a:r>
            <a:r>
              <a:rPr lang="en-US" sz="2000" i="1">
                <a:latin typeface="Times New Roman" pitchFamily="18" charset="0"/>
              </a:rPr>
              <a:t> </a:t>
            </a:r>
            <a:r>
              <a:rPr lang="en-US" sz="2000">
                <a:latin typeface="Times New Roman" pitchFamily="18" charset="0"/>
              </a:rPr>
              <a:t>completes its write phase before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starts its read phase.</a:t>
            </a:r>
          </a:p>
          <a:p>
            <a:pPr marL="1371600" lvl="2" indent="-457200" algn="just">
              <a:spcBef>
                <a:spcPct val="50000"/>
              </a:spcBef>
              <a:buFontTx/>
              <a:buAutoNum type="arabicPeriod"/>
            </a:pP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starts its write phase after</a:t>
            </a:r>
            <a:r>
              <a:rPr lang="en-US" sz="2000" i="1">
                <a:latin typeface="Times New Roman" pitchFamily="18" charset="0"/>
              </a:rPr>
              <a:t> T</a:t>
            </a:r>
            <a:r>
              <a:rPr lang="en-US" sz="2000" i="1" baseline="-25000">
                <a:latin typeface="Times New Roman" pitchFamily="18" charset="0"/>
              </a:rPr>
              <a:t>j</a:t>
            </a:r>
            <a:r>
              <a:rPr lang="en-US" sz="2000">
                <a:latin typeface="Times New Roman" pitchFamily="18" charset="0"/>
              </a:rPr>
              <a:t> completes its write phase, and the </a:t>
            </a:r>
            <a:r>
              <a:rPr lang="en-US" sz="2000" i="1">
                <a:latin typeface="Times New Roman" pitchFamily="18" charset="0"/>
              </a:rPr>
              <a:t>read_set</a:t>
            </a:r>
            <a:r>
              <a:rPr lang="en-US" sz="2000">
                <a:latin typeface="Times New Roman" pitchFamily="18" charset="0"/>
              </a:rPr>
              <a:t> of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has no items in common with the </a:t>
            </a:r>
            <a:r>
              <a:rPr lang="en-US" sz="2000" i="1">
                <a:latin typeface="Times New Roman" pitchFamily="18" charset="0"/>
              </a:rPr>
              <a:t>write_set</a:t>
            </a:r>
            <a:r>
              <a:rPr lang="en-US" sz="2000">
                <a:latin typeface="Times New Roman" pitchFamily="18" charset="0"/>
              </a:rPr>
              <a:t> of </a:t>
            </a:r>
            <a:r>
              <a:rPr lang="en-US" sz="2000" i="1">
                <a:latin typeface="Times New Roman" pitchFamily="18" charset="0"/>
              </a:rPr>
              <a:t>T</a:t>
            </a:r>
            <a:r>
              <a:rPr lang="en-US" sz="2000" i="1" baseline="-25000">
                <a:latin typeface="Times New Roman" pitchFamily="18" charset="0"/>
              </a:rPr>
              <a:t>j</a:t>
            </a:r>
          </a:p>
          <a:p>
            <a:pPr marL="1371600" lvl="2" indent="-457200" algn="just">
              <a:spcBef>
                <a:spcPct val="50000"/>
              </a:spcBef>
              <a:buFontTx/>
              <a:buAutoNum type="arabicPeriod"/>
            </a:pPr>
            <a:r>
              <a:rPr lang="en-US" sz="2000">
                <a:latin typeface="Times New Roman" pitchFamily="18" charset="0"/>
              </a:rPr>
              <a:t>Both the </a:t>
            </a:r>
            <a:r>
              <a:rPr lang="en-US" sz="2000" i="1">
                <a:latin typeface="Times New Roman" pitchFamily="18" charset="0"/>
              </a:rPr>
              <a:t>read_set</a:t>
            </a:r>
            <a:r>
              <a:rPr lang="en-US" sz="2000">
                <a:latin typeface="Times New Roman" pitchFamily="18" charset="0"/>
              </a:rPr>
              <a:t> and </a:t>
            </a:r>
            <a:r>
              <a:rPr lang="en-US" sz="2000" i="1">
                <a:latin typeface="Times New Roman" pitchFamily="18" charset="0"/>
              </a:rPr>
              <a:t>write_set </a:t>
            </a:r>
            <a:r>
              <a:rPr lang="en-US" sz="2000">
                <a:latin typeface="Times New Roman" pitchFamily="18" charset="0"/>
              </a:rPr>
              <a:t>of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have no items in common with the </a:t>
            </a:r>
            <a:r>
              <a:rPr lang="en-US" sz="2000" i="1">
                <a:latin typeface="Times New Roman" pitchFamily="18" charset="0"/>
              </a:rPr>
              <a:t>write_set</a:t>
            </a:r>
            <a:r>
              <a:rPr lang="en-US" sz="2000">
                <a:latin typeface="Times New Roman" pitchFamily="18" charset="0"/>
              </a:rPr>
              <a:t> of </a:t>
            </a:r>
            <a:r>
              <a:rPr lang="en-US" sz="2000" i="1">
                <a:latin typeface="Times New Roman" pitchFamily="18" charset="0"/>
              </a:rPr>
              <a:t>T</a:t>
            </a:r>
            <a:r>
              <a:rPr lang="en-US" sz="2000" i="1" baseline="-25000">
                <a:latin typeface="Times New Roman" pitchFamily="18" charset="0"/>
              </a:rPr>
              <a:t>j</a:t>
            </a:r>
            <a:r>
              <a:rPr lang="en-US" sz="2000">
                <a:latin typeface="Times New Roman" pitchFamily="18" charset="0"/>
              </a:rPr>
              <a:t>, and </a:t>
            </a:r>
            <a:r>
              <a:rPr lang="en-US" sz="2000" i="1">
                <a:latin typeface="Times New Roman" pitchFamily="18" charset="0"/>
              </a:rPr>
              <a:t>T</a:t>
            </a:r>
            <a:r>
              <a:rPr lang="en-US" sz="2000" i="1" baseline="-25000">
                <a:latin typeface="Times New Roman" pitchFamily="18" charset="0"/>
              </a:rPr>
              <a:t>j</a:t>
            </a:r>
            <a:r>
              <a:rPr lang="en-US" sz="2000">
                <a:latin typeface="Times New Roman" pitchFamily="18" charset="0"/>
              </a:rPr>
              <a:t> completes its read phase.</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860BA47-A1AC-45F3-ABE9-D324042BB85C}" type="slidenum">
              <a:rPr lang="en-US" altLang="en-US"/>
              <a:pPr/>
              <a:t>266</a:t>
            </a:fld>
            <a:endParaRPr lang="en-US" altLang="en-US"/>
          </a:p>
        </p:txBody>
      </p:sp>
      <p:sp>
        <p:nvSpPr>
          <p:cNvPr id="48130"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8131"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8132" name="Rectangle 4"/>
          <p:cNvSpPr>
            <a:spLocks noChangeArrowheads="1"/>
          </p:cNvSpPr>
          <p:nvPr/>
        </p:nvSpPr>
        <p:spPr bwMode="auto">
          <a:xfrm>
            <a:off x="1135063" y="1019175"/>
            <a:ext cx="7446962"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Validation (Optimistic) Concurrency Control Schemes</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813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8134" name="Text Box 6"/>
          <p:cNvSpPr txBox="1">
            <a:spLocks noChangeArrowheads="1"/>
          </p:cNvSpPr>
          <p:nvPr/>
        </p:nvSpPr>
        <p:spPr bwMode="auto">
          <a:xfrm>
            <a:off x="1020763" y="1935163"/>
            <a:ext cx="7767637" cy="25304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000">
                <a:latin typeface="Times New Roman" pitchFamily="18" charset="0"/>
              </a:rPr>
              <a:t>When validating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the first condition is checked first for each transaction </a:t>
            </a:r>
            <a:r>
              <a:rPr lang="en-US" sz="2000" i="1">
                <a:latin typeface="Times New Roman" pitchFamily="18" charset="0"/>
              </a:rPr>
              <a:t>T</a:t>
            </a:r>
            <a:r>
              <a:rPr lang="en-US" sz="2000" i="1" baseline="-25000">
                <a:latin typeface="Times New Roman" pitchFamily="18" charset="0"/>
              </a:rPr>
              <a:t>j</a:t>
            </a:r>
            <a:r>
              <a:rPr lang="en-US" sz="2000">
                <a:latin typeface="Times New Roman" pitchFamily="18" charset="0"/>
              </a:rPr>
              <a:t>, since (1) is the simplest condition to check.  If (1) is false then (2) is checked and if (2) is false then (3) is checked.  If none of these conditions holds, the validation fails and </a:t>
            </a:r>
            <a:r>
              <a:rPr lang="en-US" sz="2000" i="1">
                <a:latin typeface="Times New Roman" pitchFamily="18" charset="0"/>
              </a:rPr>
              <a:t>T</a:t>
            </a:r>
            <a:r>
              <a:rPr lang="en-US" sz="2000" i="1" baseline="-25000">
                <a:latin typeface="Times New Roman" pitchFamily="18" charset="0"/>
              </a:rPr>
              <a:t>i</a:t>
            </a:r>
            <a:r>
              <a:rPr lang="en-US" sz="2000">
                <a:latin typeface="Times New Roman" pitchFamily="18" charset="0"/>
              </a:rPr>
              <a:t> is aborted.</a:t>
            </a:r>
          </a:p>
          <a:p>
            <a:pPr marL="457200" indent="-457200" algn="just">
              <a:spcBef>
                <a:spcPct val="50000"/>
              </a:spcBef>
            </a:pPr>
            <a:endParaRPr lang="en-US" sz="2000">
              <a:latin typeface="Times New Roman" pitchFamily="18" charset="0"/>
            </a:endParaRPr>
          </a:p>
          <a:p>
            <a:pPr marL="457200" indent="-457200" algn="just">
              <a:spcBef>
                <a:spcPct val="50000"/>
              </a:spcBef>
            </a:pPr>
            <a:r>
              <a:rPr lang="en-US" sz="2000">
                <a:latin typeface="Times New Roman" pitchFamily="18" charset="0"/>
              </a:rPr>
              <a:t>	</a:t>
            </a:r>
            <a:r>
              <a:rPr lang="en-US" sz="2000" b="1">
                <a:latin typeface="Times New Roman" pitchFamily="18" charset="0"/>
              </a:rPr>
              <a:t>Write phase</a:t>
            </a:r>
            <a:r>
              <a:rPr lang="en-US" sz="2000">
                <a:latin typeface="Times New Roman" pitchFamily="18" charset="0"/>
              </a:rPr>
              <a:t>: On a successful validation transactions’ updates are applied to the database; otherwise, transactions are restarted.</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483056C-2D19-4AAE-97DE-C61D99442662}" type="slidenum">
              <a:rPr lang="en-US" altLang="en-US"/>
              <a:pPr/>
              <a:t>267</a:t>
            </a:fld>
            <a:endParaRPr lang="en-US" altLang="en-US"/>
          </a:p>
        </p:txBody>
      </p:sp>
      <p:sp>
        <p:nvSpPr>
          <p:cNvPr id="49154"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49155"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49156"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49157"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49158" name="Text Box 6"/>
          <p:cNvSpPr txBox="1">
            <a:spLocks noChangeArrowheads="1"/>
          </p:cNvSpPr>
          <p:nvPr/>
        </p:nvSpPr>
        <p:spPr bwMode="auto">
          <a:xfrm>
            <a:off x="1020763" y="1935163"/>
            <a:ext cx="7767637" cy="42068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000">
                <a:latin typeface="Times New Roman" pitchFamily="18" charset="0"/>
              </a:rPr>
              <a:t>A lockable unit of data defines its </a:t>
            </a:r>
            <a:r>
              <a:rPr lang="en-US" sz="2000" b="1" i="1">
                <a:latin typeface="Times New Roman" pitchFamily="18" charset="0"/>
              </a:rPr>
              <a:t>granularity</a:t>
            </a:r>
            <a:r>
              <a:rPr lang="en-US" sz="2000">
                <a:latin typeface="Times New Roman" pitchFamily="18" charset="0"/>
              </a:rPr>
              <a:t>.  Granularity can be coarse (entire database) or it can be fine (a tuple or an attribute of a relation).  Data item granularity significantly affects concurrency control performance.  Thus, the degree of concurrency is low for coarse granularity and high for fine granularity.  Example of data item granularity:</a:t>
            </a:r>
          </a:p>
          <a:p>
            <a:pPr marL="914400" lvl="1" indent="-457200" algn="just">
              <a:spcBef>
                <a:spcPct val="50000"/>
              </a:spcBef>
              <a:buFontTx/>
              <a:buAutoNum type="arabicPeriod"/>
            </a:pPr>
            <a:r>
              <a:rPr lang="en-US" sz="2000">
                <a:latin typeface="Times New Roman" pitchFamily="18" charset="0"/>
              </a:rPr>
              <a:t>A field of a database record (an attribute of a tuple).</a:t>
            </a:r>
          </a:p>
          <a:p>
            <a:pPr marL="914400" lvl="1" indent="-457200" algn="just">
              <a:spcBef>
                <a:spcPct val="50000"/>
              </a:spcBef>
              <a:buFontTx/>
              <a:buAutoNum type="arabicPeriod"/>
            </a:pPr>
            <a:r>
              <a:rPr lang="en-US" sz="2000">
                <a:latin typeface="Times New Roman" pitchFamily="18" charset="0"/>
              </a:rPr>
              <a:t>A database record (a tuple or a relation).</a:t>
            </a:r>
          </a:p>
          <a:p>
            <a:pPr marL="914400" lvl="1" indent="-457200" algn="just">
              <a:spcBef>
                <a:spcPct val="50000"/>
              </a:spcBef>
              <a:buFontTx/>
              <a:buAutoNum type="arabicPeriod"/>
            </a:pPr>
            <a:r>
              <a:rPr lang="en-US" sz="2000">
                <a:latin typeface="Times New Roman" pitchFamily="18" charset="0"/>
              </a:rPr>
              <a:t>A disk block.</a:t>
            </a:r>
          </a:p>
          <a:p>
            <a:pPr marL="914400" lvl="1" indent="-457200" algn="just">
              <a:spcBef>
                <a:spcPct val="50000"/>
              </a:spcBef>
              <a:buFontTx/>
              <a:buAutoNum type="arabicPeriod"/>
            </a:pPr>
            <a:r>
              <a:rPr lang="en-US" sz="2000">
                <a:latin typeface="Times New Roman" pitchFamily="18" charset="0"/>
              </a:rPr>
              <a:t>An entire file.</a:t>
            </a:r>
          </a:p>
          <a:p>
            <a:pPr marL="914400" lvl="1" indent="-457200" algn="just">
              <a:spcBef>
                <a:spcPct val="50000"/>
              </a:spcBef>
              <a:buFontTx/>
              <a:buAutoNum type="arabicPeriod"/>
            </a:pPr>
            <a:r>
              <a:rPr lang="en-US" sz="2000">
                <a:latin typeface="Times New Roman" pitchFamily="18" charset="0"/>
              </a:rPr>
              <a:t>The entire database.</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0F87610A-26A1-41E2-AAA6-990757072A9B}" type="slidenum">
              <a:rPr lang="en-US" altLang="en-US"/>
              <a:pPr/>
              <a:t>268</a:t>
            </a:fld>
            <a:endParaRPr lang="en-US" altLang="en-US"/>
          </a:p>
        </p:txBody>
      </p:sp>
      <p:sp>
        <p:nvSpPr>
          <p:cNvPr id="50178"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0179"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0180"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0181"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0182" name="Text Box 6"/>
          <p:cNvSpPr txBox="1">
            <a:spLocks noChangeArrowheads="1"/>
          </p:cNvSpPr>
          <p:nvPr/>
        </p:nvSpPr>
        <p:spPr bwMode="auto">
          <a:xfrm>
            <a:off x="906463" y="1752600"/>
            <a:ext cx="7767637" cy="701675"/>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000">
                <a:latin typeface="Times New Roman" pitchFamily="18" charset="0"/>
              </a:rPr>
              <a:t>The following diagram illustrates a hierarchy of granularity from coarse (database) to fine (record).</a:t>
            </a:r>
          </a:p>
        </p:txBody>
      </p:sp>
      <p:graphicFrame>
        <p:nvGraphicFramePr>
          <p:cNvPr id="50183" name="Object 7"/>
          <p:cNvGraphicFramePr>
            <a:graphicFrameLocks noGrp="1" noChangeAspect="1"/>
          </p:cNvGraphicFramePr>
          <p:nvPr>
            <p:ph sz="half" idx="2"/>
          </p:nvPr>
        </p:nvGraphicFramePr>
        <p:xfrm>
          <a:off x="885825" y="3233738"/>
          <a:ext cx="7996238" cy="2132012"/>
        </p:xfrm>
        <a:graphic>
          <a:graphicData uri="http://schemas.openxmlformats.org/presentationml/2006/ole">
            <mc:AlternateContent xmlns:mc="http://schemas.openxmlformats.org/markup-compatibility/2006">
              <mc:Choice xmlns:v="urn:schemas-microsoft-com:vml" Requires="v">
                <p:oleObj spid="_x0000_s177155" name="VISIO" r:id="rId3" imgW="7686720" imgH="2049840" progId="">
                  <p:embed/>
                </p:oleObj>
              </mc:Choice>
              <mc:Fallback>
                <p:oleObj name="VISIO" r:id="rId3" imgW="7686720" imgH="2049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3233738"/>
                        <a:ext cx="7996238"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5C81C17-9C5C-4CF8-8B40-F194444E2CAA}" type="slidenum">
              <a:rPr lang="en-US" altLang="en-US"/>
              <a:pPr/>
              <a:t>269</a:t>
            </a:fld>
            <a:endParaRPr lang="en-US" altLang="en-US"/>
          </a:p>
        </p:txBody>
      </p:sp>
      <p:sp>
        <p:nvSpPr>
          <p:cNvPr id="51202"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1203"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1204"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1205"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1206" name="Text Box 6"/>
          <p:cNvSpPr txBox="1">
            <a:spLocks noChangeArrowheads="1"/>
          </p:cNvSpPr>
          <p:nvPr/>
        </p:nvSpPr>
        <p:spPr bwMode="auto">
          <a:xfrm>
            <a:off x="906463" y="1646238"/>
            <a:ext cx="7767637" cy="4238625"/>
          </a:xfrm>
          <a:prstGeom prst="rect">
            <a:avLst/>
          </a:prstGeom>
          <a:noFill/>
          <a:ln w="9525">
            <a:noFill/>
            <a:miter lim="800000"/>
            <a:headEnd/>
            <a:tailEnd/>
          </a:ln>
          <a:effectLst/>
        </p:spPr>
        <p:txBody>
          <a:bodyPr>
            <a:spAutoFit/>
          </a:bodyPr>
          <a:lstStyle/>
          <a:p>
            <a:pPr marL="457200" indent="-457200" algn="just"/>
            <a:r>
              <a:rPr lang="en-US" sz="2400">
                <a:latin typeface="Times New Roman" pitchFamily="18" charset="0"/>
              </a:rPr>
              <a:t>To manage such hierarchy, in addition to read and write, three additional locking modes, called </a:t>
            </a:r>
            <a:r>
              <a:rPr lang="en-US" sz="2400" b="1" i="1">
                <a:latin typeface="Times New Roman" pitchFamily="18" charset="0"/>
              </a:rPr>
              <a:t>intention lock modes</a:t>
            </a:r>
            <a:r>
              <a:rPr lang="en-US" sz="2400">
                <a:latin typeface="Times New Roman" pitchFamily="18" charset="0"/>
              </a:rPr>
              <a:t> are defined:</a:t>
            </a:r>
          </a:p>
          <a:p>
            <a:pPr marL="457200" indent="-457200" algn="just">
              <a:spcBef>
                <a:spcPct val="45000"/>
              </a:spcBef>
            </a:pPr>
            <a:r>
              <a:rPr lang="en-US" sz="2400" b="1">
                <a:latin typeface="Times New Roman" pitchFamily="18" charset="0"/>
              </a:rPr>
              <a:t>Intention-shared (IS):</a:t>
            </a:r>
            <a:r>
              <a:rPr lang="en-US" sz="2400">
                <a:latin typeface="Times New Roman" pitchFamily="18" charset="0"/>
              </a:rPr>
              <a:t> indicates that a shared lock(s) will be requested on some descendent nodes(s).</a:t>
            </a:r>
          </a:p>
          <a:p>
            <a:pPr marL="457200" indent="-457200" algn="just">
              <a:spcBef>
                <a:spcPct val="45000"/>
              </a:spcBef>
            </a:pPr>
            <a:r>
              <a:rPr lang="en-US" sz="2400" b="1">
                <a:latin typeface="Times New Roman" pitchFamily="18" charset="0"/>
              </a:rPr>
              <a:t>Intention-exclusive (IX):</a:t>
            </a:r>
            <a:r>
              <a:rPr lang="en-US" sz="2400">
                <a:latin typeface="Times New Roman" pitchFamily="18" charset="0"/>
              </a:rPr>
              <a:t> indicates that an exclusive lock(s) will be requested on some descendent nodes(s).</a:t>
            </a:r>
          </a:p>
          <a:p>
            <a:pPr marL="457200" indent="-457200" algn="just">
              <a:spcBef>
                <a:spcPct val="45000"/>
              </a:spcBef>
            </a:pPr>
            <a:r>
              <a:rPr lang="en-US" sz="2400" b="1">
                <a:latin typeface="Times New Roman" pitchFamily="18" charset="0"/>
              </a:rPr>
              <a:t>Shared-intention-exclusive (SIX):</a:t>
            </a:r>
            <a:r>
              <a:rPr lang="en-US" sz="2400">
                <a:latin typeface="Times New Roman" pitchFamily="18" charset="0"/>
              </a:rPr>
              <a:t> indicates that the current node is locked in shared mode but an exclusive lock(s) will be requested on some descendent nodes(s).</a:t>
            </a: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42" name="Picture 2"/>
          <p:cNvPicPr>
            <a:picLocks noGrp="1" noChangeAspect="1" noChangeArrowheads="1"/>
          </p:cNvPicPr>
          <p:nvPr>
            <p:ph idx="1"/>
          </p:nvPr>
        </p:nvPicPr>
        <p:blipFill>
          <a:blip r:embed="rId2"/>
          <a:srcRect/>
          <a:stretch>
            <a:fillRect/>
          </a:stretch>
        </p:blipFill>
        <p:spPr bwMode="auto">
          <a:xfrm>
            <a:off x="533400" y="381000"/>
            <a:ext cx="82296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A799B2E2-A726-46D9-8118-C2CD1FB3D54E}" type="slidenum">
              <a:rPr lang="en-US" altLang="en-US"/>
              <a:pPr/>
              <a:t>270</a:t>
            </a:fld>
            <a:endParaRPr lang="en-US" altLang="en-US"/>
          </a:p>
        </p:txBody>
      </p:sp>
      <p:sp>
        <p:nvSpPr>
          <p:cNvPr id="52226"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2227"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2228"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2229"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2230" name="Text Box 6"/>
          <p:cNvSpPr txBox="1">
            <a:spLocks noChangeArrowheads="1"/>
          </p:cNvSpPr>
          <p:nvPr/>
        </p:nvSpPr>
        <p:spPr bwMode="auto">
          <a:xfrm>
            <a:off x="906463" y="1646238"/>
            <a:ext cx="7767637" cy="1187450"/>
          </a:xfrm>
          <a:prstGeom prst="rect">
            <a:avLst/>
          </a:prstGeom>
          <a:noFill/>
          <a:ln w="9525">
            <a:noFill/>
            <a:miter lim="800000"/>
            <a:headEnd/>
            <a:tailEnd/>
          </a:ln>
          <a:effectLst/>
        </p:spPr>
        <p:txBody>
          <a:bodyPr>
            <a:spAutoFit/>
          </a:bodyPr>
          <a:lstStyle/>
          <a:p>
            <a:pPr marL="457200" indent="-457200" algn="just"/>
            <a:r>
              <a:rPr lang="en-US" sz="2400">
                <a:latin typeface="Times New Roman" pitchFamily="18" charset="0"/>
              </a:rPr>
              <a:t>These locks are applied using the following compatibility matrix:</a:t>
            </a:r>
          </a:p>
          <a:p>
            <a:pPr marL="457200" indent="-457200" algn="just"/>
            <a:endParaRPr lang="en-US" sz="2400">
              <a:solidFill>
                <a:schemeClr val="bg2"/>
              </a:solidFill>
              <a:latin typeface="Times New Roman" pitchFamily="18" charset="0"/>
            </a:endParaRPr>
          </a:p>
        </p:txBody>
      </p:sp>
      <p:graphicFrame>
        <p:nvGraphicFramePr>
          <p:cNvPr id="52231" name="Object 7"/>
          <p:cNvGraphicFramePr>
            <a:graphicFrameLocks noGrp="1" noChangeAspect="1"/>
          </p:cNvGraphicFramePr>
          <p:nvPr>
            <p:ph sz="half" idx="2"/>
          </p:nvPr>
        </p:nvGraphicFramePr>
        <p:xfrm>
          <a:off x="1876425" y="2667000"/>
          <a:ext cx="4927600" cy="2490788"/>
        </p:xfrm>
        <a:graphic>
          <a:graphicData uri="http://schemas.openxmlformats.org/presentationml/2006/ole">
            <mc:AlternateContent xmlns:mc="http://schemas.openxmlformats.org/markup-compatibility/2006">
              <mc:Choice xmlns:v="urn:schemas-microsoft-com:vml" Requires="v">
                <p:oleObj spid="_x0000_s178179" name="VISIO" r:id="rId3" imgW="3536280" imgH="1719720" progId="">
                  <p:embed/>
                </p:oleObj>
              </mc:Choice>
              <mc:Fallback>
                <p:oleObj name="VISIO" r:id="rId3" imgW="3536280" imgH="1719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2667000"/>
                        <a:ext cx="4927600"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A5634B7-C3EA-42F4-A43C-AC1BA7034709}" type="slidenum">
              <a:rPr lang="en-US" altLang="en-US"/>
              <a:pPr/>
              <a:t>271</a:t>
            </a:fld>
            <a:endParaRPr lang="en-US" altLang="en-US"/>
          </a:p>
        </p:txBody>
      </p:sp>
      <p:sp>
        <p:nvSpPr>
          <p:cNvPr id="53250"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3251"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3252"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3253"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3254" name="Text Box 6"/>
          <p:cNvSpPr txBox="1">
            <a:spLocks noChangeArrowheads="1"/>
          </p:cNvSpPr>
          <p:nvPr/>
        </p:nvSpPr>
        <p:spPr bwMode="auto">
          <a:xfrm>
            <a:off x="1020763" y="1538288"/>
            <a:ext cx="7767637" cy="4394200"/>
          </a:xfrm>
          <a:prstGeom prst="rect">
            <a:avLst/>
          </a:prstGeom>
          <a:noFill/>
          <a:ln w="9525">
            <a:noFill/>
            <a:miter lim="800000"/>
            <a:headEnd/>
            <a:tailEnd/>
          </a:ln>
          <a:effectLst/>
        </p:spPr>
        <p:txBody>
          <a:bodyPr>
            <a:spAutoFit/>
          </a:bodyPr>
          <a:lstStyle/>
          <a:p>
            <a:pPr marL="457200" indent="-457200" algn="just">
              <a:spcBef>
                <a:spcPct val="50000"/>
              </a:spcBef>
            </a:pPr>
            <a:r>
              <a:rPr lang="en-US" sz="2000">
                <a:solidFill>
                  <a:schemeClr val="bg2"/>
                </a:solidFill>
                <a:latin typeface="Times New Roman" pitchFamily="18" charset="0"/>
              </a:rPr>
              <a:t>	</a:t>
            </a:r>
            <a:r>
              <a:rPr lang="en-US" sz="2400">
                <a:latin typeface="Times New Roman" pitchFamily="18" charset="0"/>
              </a:rPr>
              <a:t>The set of rules which must be followed for producing serializable schedule are</a:t>
            </a:r>
          </a:p>
          <a:p>
            <a:pPr marL="1371600" lvl="2" indent="-457200" algn="just">
              <a:lnSpc>
                <a:spcPct val="80000"/>
              </a:lnSpc>
              <a:spcBef>
                <a:spcPct val="35000"/>
              </a:spcBef>
              <a:buFontTx/>
              <a:buAutoNum type="arabicPeriod"/>
            </a:pPr>
            <a:r>
              <a:rPr lang="en-US" sz="2000">
                <a:latin typeface="Times New Roman" pitchFamily="18" charset="0"/>
              </a:rPr>
              <a:t>The lock compatibility must</a:t>
            </a:r>
            <a:r>
              <a:rPr lang="en-US" sz="2000" b="1">
                <a:latin typeface="Times New Roman" pitchFamily="18" charset="0"/>
              </a:rPr>
              <a:t> </a:t>
            </a:r>
            <a:r>
              <a:rPr lang="en-US" sz="2000">
                <a:latin typeface="Times New Roman" pitchFamily="18" charset="0"/>
              </a:rPr>
              <a:t>adhered to.</a:t>
            </a:r>
          </a:p>
          <a:p>
            <a:pPr marL="1371600" lvl="2" indent="-457200" algn="just">
              <a:lnSpc>
                <a:spcPct val="80000"/>
              </a:lnSpc>
              <a:spcBef>
                <a:spcPct val="35000"/>
              </a:spcBef>
              <a:buFontTx/>
              <a:buAutoNum type="arabicPeriod"/>
            </a:pPr>
            <a:r>
              <a:rPr lang="en-US" sz="2000">
                <a:latin typeface="Times New Roman" pitchFamily="18" charset="0"/>
              </a:rPr>
              <a:t>The root of the tree must be locked first, in any mode.</a:t>
            </a:r>
            <a:r>
              <a:rPr lang="en-US" sz="2000" b="1">
                <a:latin typeface="Times New Roman" pitchFamily="18" charset="0"/>
              </a:rPr>
              <a:t>.</a:t>
            </a:r>
            <a:endParaRPr lang="en-US" sz="2000">
              <a:latin typeface="Times New Roman" pitchFamily="18" charset="0"/>
            </a:endParaRPr>
          </a:p>
          <a:p>
            <a:pPr marL="1371600" lvl="2" indent="-457200" algn="just">
              <a:lnSpc>
                <a:spcPct val="80000"/>
              </a:lnSpc>
              <a:spcBef>
                <a:spcPct val="35000"/>
              </a:spcBef>
              <a:buFontTx/>
              <a:buAutoNum type="arabicPeriod"/>
            </a:pPr>
            <a:r>
              <a:rPr lang="en-US" sz="2000">
                <a:latin typeface="Times New Roman" pitchFamily="18" charset="0"/>
              </a:rPr>
              <a:t>A node </a:t>
            </a:r>
            <a:r>
              <a:rPr lang="en-US" sz="2000" i="1">
                <a:latin typeface="Times New Roman" pitchFamily="18" charset="0"/>
              </a:rPr>
              <a:t>N</a:t>
            </a:r>
            <a:r>
              <a:rPr lang="en-US" sz="2000">
                <a:latin typeface="Times New Roman" pitchFamily="18" charset="0"/>
              </a:rPr>
              <a:t> can be locked by a transaction </a:t>
            </a:r>
            <a:r>
              <a:rPr lang="en-US" sz="2000" i="1">
                <a:latin typeface="Times New Roman" pitchFamily="18" charset="0"/>
              </a:rPr>
              <a:t>T</a:t>
            </a:r>
            <a:r>
              <a:rPr lang="en-US" sz="2000">
                <a:latin typeface="Times New Roman" pitchFamily="18" charset="0"/>
              </a:rPr>
              <a:t> in S or IX mode only if the parent node is already locked by T in either IS or IX mode.</a:t>
            </a:r>
          </a:p>
          <a:p>
            <a:pPr marL="1371600" lvl="2" indent="-457200" algn="just">
              <a:lnSpc>
                <a:spcPct val="80000"/>
              </a:lnSpc>
              <a:spcBef>
                <a:spcPct val="35000"/>
              </a:spcBef>
              <a:buFontTx/>
              <a:buAutoNum type="arabicPeriod"/>
            </a:pPr>
            <a:r>
              <a:rPr lang="en-US" sz="2000">
                <a:latin typeface="Times New Roman" pitchFamily="18" charset="0"/>
              </a:rPr>
              <a:t>A node </a:t>
            </a:r>
            <a:r>
              <a:rPr lang="en-US" sz="2000" i="1">
                <a:latin typeface="Times New Roman" pitchFamily="18" charset="0"/>
              </a:rPr>
              <a:t>N</a:t>
            </a:r>
            <a:r>
              <a:rPr lang="en-US" sz="2000">
                <a:latin typeface="Times New Roman" pitchFamily="18" charset="0"/>
              </a:rPr>
              <a:t> can be locked by </a:t>
            </a:r>
            <a:r>
              <a:rPr lang="en-US" sz="2000" i="1">
                <a:latin typeface="Times New Roman" pitchFamily="18" charset="0"/>
              </a:rPr>
              <a:t>T</a:t>
            </a:r>
            <a:r>
              <a:rPr lang="en-US" sz="2000">
                <a:latin typeface="Times New Roman" pitchFamily="18" charset="0"/>
              </a:rPr>
              <a:t> in X, IX, or SIX mode only if the parent of </a:t>
            </a:r>
            <a:r>
              <a:rPr lang="en-US" sz="2000" i="1">
                <a:latin typeface="Times New Roman" pitchFamily="18" charset="0"/>
              </a:rPr>
              <a:t>N</a:t>
            </a:r>
            <a:r>
              <a:rPr lang="en-US" sz="2000">
                <a:latin typeface="Times New Roman" pitchFamily="18" charset="0"/>
              </a:rPr>
              <a:t> is already locked by </a:t>
            </a:r>
            <a:r>
              <a:rPr lang="en-US" sz="2000" i="1">
                <a:latin typeface="Times New Roman" pitchFamily="18" charset="0"/>
              </a:rPr>
              <a:t>T</a:t>
            </a:r>
            <a:r>
              <a:rPr lang="en-US" sz="2000">
                <a:latin typeface="Times New Roman" pitchFamily="18" charset="0"/>
              </a:rPr>
              <a:t> in either IX or SIX mode.</a:t>
            </a:r>
          </a:p>
          <a:p>
            <a:pPr marL="1371600" lvl="2" indent="-457200" algn="just">
              <a:lnSpc>
                <a:spcPct val="80000"/>
              </a:lnSpc>
              <a:spcBef>
                <a:spcPct val="35000"/>
              </a:spcBef>
              <a:buFontTx/>
              <a:buAutoNum type="arabicPeriod"/>
            </a:pPr>
            <a:r>
              <a:rPr lang="en-US" sz="2000" i="1">
                <a:latin typeface="Times New Roman" pitchFamily="18" charset="0"/>
              </a:rPr>
              <a:t>T</a:t>
            </a:r>
            <a:r>
              <a:rPr lang="en-US" sz="2000">
                <a:latin typeface="Times New Roman" pitchFamily="18" charset="0"/>
              </a:rPr>
              <a:t> can lock a node only if it has not unlocked any node (to enforce 2PL policy).</a:t>
            </a:r>
          </a:p>
          <a:p>
            <a:pPr marL="1371600" lvl="2" indent="-457200" algn="just">
              <a:lnSpc>
                <a:spcPct val="80000"/>
              </a:lnSpc>
              <a:spcBef>
                <a:spcPct val="35000"/>
              </a:spcBef>
              <a:buFontTx/>
              <a:buAutoNum type="arabicPeriod"/>
            </a:pPr>
            <a:r>
              <a:rPr lang="en-US" sz="2000" i="1">
                <a:latin typeface="Times New Roman" pitchFamily="18" charset="0"/>
              </a:rPr>
              <a:t>T</a:t>
            </a:r>
            <a:r>
              <a:rPr lang="en-US" sz="2000">
                <a:latin typeface="Times New Roman" pitchFamily="18" charset="0"/>
              </a:rPr>
              <a:t> can unlock a node, </a:t>
            </a:r>
            <a:r>
              <a:rPr lang="en-US" sz="2000" i="1">
                <a:latin typeface="Times New Roman" pitchFamily="18" charset="0"/>
              </a:rPr>
              <a:t>N</a:t>
            </a:r>
            <a:r>
              <a:rPr lang="en-US" sz="2000">
                <a:latin typeface="Times New Roman" pitchFamily="18" charset="0"/>
              </a:rPr>
              <a:t>, only if none of the children of </a:t>
            </a:r>
            <a:r>
              <a:rPr lang="en-US" sz="2000" i="1">
                <a:latin typeface="Times New Roman" pitchFamily="18" charset="0"/>
              </a:rPr>
              <a:t>N</a:t>
            </a:r>
            <a:r>
              <a:rPr lang="en-US" sz="2000">
                <a:latin typeface="Times New Roman" pitchFamily="18" charset="0"/>
              </a:rPr>
              <a:t> are currently locked by </a:t>
            </a:r>
            <a:r>
              <a:rPr lang="en-US" sz="2000" i="1">
                <a:latin typeface="Times New Roman" pitchFamily="18" charset="0"/>
              </a:rPr>
              <a:t>T</a:t>
            </a:r>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88BD0620-0154-4003-BA3E-B1D3B950DB33}" type="slidenum">
              <a:rPr lang="en-US" altLang="en-US"/>
              <a:pPr/>
              <a:t>272</a:t>
            </a:fld>
            <a:endParaRPr lang="en-US" altLang="en-US"/>
          </a:p>
        </p:txBody>
      </p:sp>
      <p:sp>
        <p:nvSpPr>
          <p:cNvPr id="54274"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4275"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4276"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4277"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4278" name="Text Box 6"/>
          <p:cNvSpPr txBox="1">
            <a:spLocks noChangeArrowheads="1"/>
          </p:cNvSpPr>
          <p:nvPr/>
        </p:nvSpPr>
        <p:spPr bwMode="auto">
          <a:xfrm>
            <a:off x="1020763" y="1538288"/>
            <a:ext cx="4389437" cy="4935537"/>
          </a:xfrm>
          <a:prstGeom prst="rect">
            <a:avLst/>
          </a:prstGeom>
          <a:noFill/>
          <a:ln w="9525">
            <a:noFill/>
            <a:miter lim="800000"/>
            <a:headEnd/>
            <a:tailEnd/>
          </a:ln>
          <a:effectLst/>
        </p:spPr>
        <p:txBody>
          <a:bodyPr>
            <a:spAutoFit/>
          </a:bodyPr>
          <a:lstStyle/>
          <a:p>
            <a:pPr marL="457200" indent="-457200" algn="just">
              <a:spcBef>
                <a:spcPct val="50000"/>
              </a:spcBef>
            </a:pPr>
            <a:r>
              <a:rPr lang="en-US" sz="2000">
                <a:latin typeface="Times New Roman" pitchFamily="18" charset="0"/>
              </a:rPr>
              <a:t>An example of a serializable execution:</a:t>
            </a:r>
          </a:p>
          <a:p>
            <a:pPr marL="457200" indent="-457200" algn="just">
              <a:spcBef>
                <a:spcPct val="50000"/>
              </a:spcBef>
            </a:pPr>
            <a:r>
              <a:rPr lang="en-US" sz="1600">
                <a:latin typeface="Times New Roman" pitchFamily="18" charset="0"/>
              </a:rPr>
              <a:t>T</a:t>
            </a:r>
            <a:r>
              <a:rPr lang="en-US" sz="1600" baseline="-25000">
                <a:latin typeface="Times New Roman" pitchFamily="18" charset="0"/>
              </a:rPr>
              <a:t>1</a:t>
            </a:r>
            <a:r>
              <a:rPr lang="en-US" sz="1600">
                <a:latin typeface="Times New Roman" pitchFamily="18" charset="0"/>
              </a:rPr>
              <a:t>                          T</a:t>
            </a:r>
            <a:r>
              <a:rPr lang="en-US" sz="1600" baseline="-25000">
                <a:latin typeface="Times New Roman" pitchFamily="18" charset="0"/>
              </a:rPr>
              <a:t>2</a:t>
            </a:r>
            <a:r>
              <a:rPr lang="en-US" sz="1600">
                <a:latin typeface="Times New Roman" pitchFamily="18" charset="0"/>
              </a:rPr>
              <a:t>                                   T</a:t>
            </a:r>
            <a:r>
              <a:rPr lang="en-US" sz="1600" baseline="-25000">
                <a:latin typeface="Times New Roman" pitchFamily="18" charset="0"/>
              </a:rPr>
              <a:t>3</a:t>
            </a:r>
          </a:p>
          <a:p>
            <a:pPr marL="457200" indent="-457200" algn="just">
              <a:lnSpc>
                <a:spcPct val="60000"/>
              </a:lnSpc>
              <a:spcBef>
                <a:spcPct val="35000"/>
              </a:spcBef>
            </a:pPr>
            <a:r>
              <a:rPr lang="en-US" sz="1600">
                <a:latin typeface="Times New Roman" pitchFamily="18" charset="0"/>
              </a:rPr>
              <a:t>IX(db)</a:t>
            </a:r>
          </a:p>
          <a:p>
            <a:pPr marL="457200" indent="-457200" algn="just">
              <a:lnSpc>
                <a:spcPct val="60000"/>
              </a:lnSpc>
              <a:spcBef>
                <a:spcPct val="35000"/>
              </a:spcBef>
            </a:pPr>
            <a:r>
              <a:rPr lang="en-US" sz="1600">
                <a:latin typeface="Times New Roman" pitchFamily="18" charset="0"/>
              </a:rPr>
              <a:t>IX(f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IX(db)</a:t>
            </a:r>
          </a:p>
          <a:p>
            <a:pPr marL="457200" indent="-457200" algn="just">
              <a:lnSpc>
                <a:spcPct val="60000"/>
              </a:lnSpc>
              <a:spcBef>
                <a:spcPct val="35000"/>
              </a:spcBef>
            </a:pPr>
            <a:r>
              <a:rPr lang="en-US" sz="1600">
                <a:latin typeface="Times New Roman" pitchFamily="18" charset="0"/>
              </a:rPr>
              <a:t>                                                                     IS(db)</a:t>
            </a:r>
          </a:p>
          <a:p>
            <a:pPr marL="457200" indent="-457200" algn="just">
              <a:lnSpc>
                <a:spcPct val="60000"/>
              </a:lnSpc>
              <a:spcBef>
                <a:spcPct val="35000"/>
              </a:spcBef>
            </a:pPr>
            <a:r>
              <a:rPr lang="en-US" sz="1600">
                <a:latin typeface="Times New Roman" pitchFamily="18" charset="0"/>
              </a:rPr>
              <a:t>                                                                     IS(f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IS(p</a:t>
            </a:r>
            <a:r>
              <a:rPr lang="en-US" sz="1600" baseline="-25000">
                <a:latin typeface="Times New Roman" pitchFamily="18" charset="0"/>
              </a:rPr>
              <a:t>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IX(p</a:t>
            </a:r>
            <a:r>
              <a:rPr lang="en-US" sz="1600" baseline="-25000">
                <a:latin typeface="Times New Roman" pitchFamily="18" charset="0"/>
              </a:rPr>
              <a:t>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X(r</a:t>
            </a:r>
            <a:r>
              <a:rPr lang="en-US" sz="1600" baseline="-25000">
                <a:latin typeface="Times New Roman" pitchFamily="18" charset="0"/>
              </a:rPr>
              <a:t>111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IX(f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X(p</a:t>
            </a:r>
            <a:r>
              <a:rPr lang="en-US" sz="1600" baseline="-25000">
                <a:latin typeface="Times New Roman" pitchFamily="18" charset="0"/>
              </a:rPr>
              <a:t>12</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S(r</a:t>
            </a:r>
            <a:r>
              <a:rPr lang="en-US" sz="1600" baseline="-25000">
                <a:latin typeface="Times New Roman" pitchFamily="18" charset="0"/>
              </a:rPr>
              <a:t>11j</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IX(f</a:t>
            </a:r>
            <a:r>
              <a:rPr lang="en-US" sz="1600" baseline="-25000">
                <a:latin typeface="Times New Roman" pitchFamily="18" charset="0"/>
              </a:rPr>
              <a:t>2</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IX(p</a:t>
            </a:r>
            <a:r>
              <a:rPr lang="en-US" sz="1600" baseline="-25000">
                <a:latin typeface="Times New Roman" pitchFamily="18" charset="0"/>
              </a:rPr>
              <a:t>21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IX(r</a:t>
            </a:r>
            <a:r>
              <a:rPr lang="en-US" sz="1600" baseline="-25000">
                <a:latin typeface="Times New Roman" pitchFamily="18" charset="0"/>
              </a:rPr>
              <a:t>211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 (r</a:t>
            </a:r>
            <a:r>
              <a:rPr lang="en-US" sz="1600" baseline="-25000">
                <a:latin typeface="Times New Roman" pitchFamily="18" charset="0"/>
              </a:rPr>
              <a:t>211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 (p</a:t>
            </a:r>
            <a:r>
              <a:rPr lang="en-US" sz="1600" baseline="-25000">
                <a:latin typeface="Times New Roman" pitchFamily="18" charset="0"/>
              </a:rPr>
              <a:t>21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 (f</a:t>
            </a:r>
            <a:r>
              <a:rPr lang="en-US" sz="1600" baseline="-25000">
                <a:latin typeface="Times New Roman" pitchFamily="18" charset="0"/>
              </a:rPr>
              <a:t>2</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S(f</a:t>
            </a:r>
            <a:r>
              <a:rPr lang="en-US" sz="1600" baseline="-25000">
                <a:latin typeface="Times New Roman" pitchFamily="18" charset="0"/>
              </a:rPr>
              <a:t>2</a:t>
            </a:r>
            <a:r>
              <a:rPr lang="en-US" sz="1600">
                <a:latin typeface="Times New Roman" pitchFamily="18" charset="0"/>
              </a:rPr>
              <a:t>)</a:t>
            </a:r>
          </a:p>
        </p:txBody>
      </p:sp>
      <p:sp>
        <p:nvSpPr>
          <p:cNvPr id="54279" name="Text Box 7"/>
          <p:cNvSpPr txBox="1">
            <a:spLocks noChangeArrowheads="1"/>
          </p:cNvSpPr>
          <p:nvPr/>
        </p:nvSpPr>
        <p:spPr bwMode="auto">
          <a:xfrm>
            <a:off x="5562600" y="1524000"/>
            <a:ext cx="3429000" cy="1201738"/>
          </a:xfrm>
          <a:prstGeom prst="rect">
            <a:avLst/>
          </a:prstGeom>
          <a:noFill/>
          <a:ln w="9525">
            <a:solidFill>
              <a:schemeClr val="tx1"/>
            </a:solidFill>
            <a:miter lim="800000"/>
            <a:headEnd/>
            <a:tailEnd/>
          </a:ln>
          <a:effectLst/>
        </p:spPr>
        <p:txBody>
          <a:bodyPr>
            <a:spAutoFit/>
          </a:bodyPr>
          <a:lstStyle/>
          <a:p>
            <a:pPr>
              <a:spcBef>
                <a:spcPct val="50000"/>
              </a:spcBef>
            </a:pPr>
            <a:r>
              <a:rPr lang="en-US"/>
              <a:t>T</a:t>
            </a:r>
            <a:r>
              <a:rPr lang="en-US" baseline="-25000"/>
              <a:t>1</a:t>
            </a:r>
            <a:r>
              <a:rPr lang="en-US"/>
              <a:t> want to update r</a:t>
            </a:r>
            <a:r>
              <a:rPr lang="en-US" baseline="-25000"/>
              <a:t>111</a:t>
            </a:r>
            <a:r>
              <a:rPr lang="en-US"/>
              <a:t>, r</a:t>
            </a:r>
            <a:r>
              <a:rPr lang="en-US" baseline="-25000"/>
              <a:t>112</a:t>
            </a:r>
          </a:p>
          <a:p>
            <a:pPr>
              <a:spcBef>
                <a:spcPct val="50000"/>
              </a:spcBef>
            </a:pPr>
            <a:r>
              <a:rPr lang="en-US"/>
              <a:t>T</a:t>
            </a:r>
            <a:r>
              <a:rPr lang="en-US" baseline="-25000"/>
              <a:t>2</a:t>
            </a:r>
            <a:r>
              <a:rPr lang="en-US"/>
              <a:t> want to update page p</a:t>
            </a:r>
            <a:r>
              <a:rPr lang="en-US" baseline="-25000"/>
              <a:t>12</a:t>
            </a:r>
          </a:p>
          <a:p>
            <a:pPr>
              <a:spcBef>
                <a:spcPct val="50000"/>
              </a:spcBef>
            </a:pPr>
            <a:r>
              <a:rPr lang="en-US"/>
              <a:t>T</a:t>
            </a:r>
            <a:r>
              <a:rPr lang="en-US" baseline="-25000"/>
              <a:t>2</a:t>
            </a:r>
            <a:r>
              <a:rPr lang="en-US"/>
              <a:t> wants to update r</a:t>
            </a:r>
            <a:r>
              <a:rPr lang="en-US" baseline="-25000"/>
              <a:t>11j</a:t>
            </a:r>
            <a:r>
              <a:rPr lang="en-US"/>
              <a:t> and f</a:t>
            </a:r>
            <a:r>
              <a:rPr lang="en-US" baseline="-25000"/>
              <a:t>2</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3ACF738-E15E-4592-8D1E-5F3CC21BD718}" type="slidenum">
              <a:rPr lang="en-US" altLang="en-US"/>
              <a:pPr/>
              <a:t>273</a:t>
            </a:fld>
            <a:endParaRPr lang="en-US" altLang="en-US"/>
          </a:p>
        </p:txBody>
      </p:sp>
      <p:sp>
        <p:nvSpPr>
          <p:cNvPr id="55298" name="Rectangle 2"/>
          <p:cNvSpPr>
            <a:spLocks noGrp="1" noChangeArrowheads="1"/>
          </p:cNvSpPr>
          <p:nvPr>
            <p:ph type="title"/>
          </p:nvPr>
        </p:nvSpPr>
        <p:spPr>
          <a:xfrm>
            <a:off x="1135063" y="190500"/>
            <a:ext cx="7173912" cy="914400"/>
          </a:xfrm>
        </p:spPr>
        <p:txBody>
          <a:bodyPr/>
          <a:lstStyle/>
          <a:p>
            <a:r>
              <a:rPr lang="en-US" sz="3400" b="1"/>
              <a:t>Database Concurrency Control</a:t>
            </a:r>
          </a:p>
        </p:txBody>
      </p:sp>
      <p:sp>
        <p:nvSpPr>
          <p:cNvPr id="55299" name="Rectangle 3"/>
          <p:cNvSpPr>
            <a:spLocks noGrp="1" noChangeArrowheads="1"/>
          </p:cNvSpPr>
          <p:nvPr>
            <p:ph type="body" sz="half" idx="1"/>
          </p:nvPr>
        </p:nvSpPr>
        <p:spPr>
          <a:xfrm>
            <a:off x="381000" y="1752600"/>
            <a:ext cx="8521700" cy="655638"/>
          </a:xfrm>
        </p:spPr>
        <p:txBody>
          <a:bodyPr/>
          <a:lstStyle/>
          <a:p>
            <a:pPr marL="0" indent="0">
              <a:lnSpc>
                <a:spcPct val="80000"/>
              </a:lnSpc>
              <a:buFont typeface="Wingdings" pitchFamily="2" charset="2"/>
              <a:buNone/>
              <a:tabLst>
                <a:tab pos="685800" algn="l"/>
              </a:tabLst>
            </a:pPr>
            <a:endParaRPr lang="en-US" sz="1100" b="1">
              <a:cs typeface="Times New Roman" pitchFamily="18" charset="0"/>
            </a:endParaRPr>
          </a:p>
          <a:p>
            <a:pPr marL="685800" lvl="1" indent="0" algn="just">
              <a:lnSpc>
                <a:spcPct val="80000"/>
              </a:lnSpc>
              <a:buFontTx/>
              <a:buNone/>
              <a:tabLst>
                <a:tab pos="685800" algn="l"/>
              </a:tabLst>
            </a:pPr>
            <a:endParaRPr lang="en-US" sz="1100">
              <a:cs typeface="Times New Roman" pitchFamily="18" charset="0"/>
            </a:endParaRPr>
          </a:p>
          <a:p>
            <a:pPr marL="685800" lvl="1" indent="0">
              <a:lnSpc>
                <a:spcPct val="80000"/>
              </a:lnSpc>
              <a:buFontTx/>
              <a:buChar char="•"/>
              <a:tabLst>
                <a:tab pos="685800" algn="l"/>
              </a:tabLst>
            </a:pPr>
            <a:endParaRPr lang="en-US" sz="1300"/>
          </a:p>
        </p:txBody>
      </p:sp>
      <p:sp>
        <p:nvSpPr>
          <p:cNvPr id="55300" name="Rectangle 4"/>
          <p:cNvSpPr>
            <a:spLocks noChangeArrowheads="1"/>
          </p:cNvSpPr>
          <p:nvPr/>
        </p:nvSpPr>
        <p:spPr bwMode="auto">
          <a:xfrm>
            <a:off x="644525" y="1019175"/>
            <a:ext cx="8258175" cy="519113"/>
          </a:xfrm>
          <a:prstGeom prst="rect">
            <a:avLst/>
          </a:prstGeom>
          <a:noFill/>
          <a:ln w="9525">
            <a:noFill/>
            <a:miter lim="800000"/>
            <a:headEnd/>
            <a:tailEnd/>
          </a:ln>
          <a:effectLst/>
        </p:spPr>
        <p:txBody>
          <a:bodyPr/>
          <a:lstStyle/>
          <a:p>
            <a:pPr marL="914400" indent="-914400">
              <a:spcBef>
                <a:spcPct val="20000"/>
              </a:spcBef>
              <a:buClr>
                <a:schemeClr val="accent1"/>
              </a:buClr>
              <a:buSzPct val="65000"/>
              <a:buFont typeface="Wingdings" pitchFamily="2" charset="2"/>
              <a:buNone/>
            </a:pPr>
            <a:r>
              <a:rPr lang="en-US" sz="2200" b="1">
                <a:cs typeface="Times New Roman" pitchFamily="18" charset="0"/>
              </a:rPr>
              <a:t>Granularity of data items and Multiple Granularity Locking</a:t>
            </a:r>
            <a:endParaRPr lang="en-US" sz="2000" b="1"/>
          </a:p>
          <a:p>
            <a:pPr marL="914400" indent="-914400">
              <a:spcBef>
                <a:spcPct val="20000"/>
              </a:spcBef>
              <a:buClr>
                <a:schemeClr val="accent1"/>
              </a:buClr>
              <a:buSzPct val="65000"/>
              <a:buFont typeface="Wingdings" pitchFamily="2" charset="2"/>
              <a:buNone/>
            </a:pPr>
            <a:r>
              <a:rPr lang="en-US" sz="2000" b="1"/>
              <a:t>	</a:t>
            </a:r>
            <a:endParaRPr lang="en-US" sz="2000" b="1">
              <a:cs typeface="Times New Roman" pitchFamily="18" charset="0"/>
            </a:endParaRPr>
          </a:p>
          <a:p>
            <a:pPr marL="914400" indent="-914400">
              <a:spcBef>
                <a:spcPct val="20000"/>
              </a:spcBef>
              <a:buClr>
                <a:schemeClr val="accent1"/>
              </a:buClr>
              <a:buSzPct val="65000"/>
              <a:buFont typeface="Wingdings" pitchFamily="2" charset="2"/>
              <a:buNone/>
            </a:pPr>
            <a:endParaRPr lang="en-US" sz="2000" b="1"/>
          </a:p>
          <a:p>
            <a:pPr marL="914400" indent="-914400">
              <a:spcBef>
                <a:spcPct val="20000"/>
              </a:spcBef>
              <a:buClr>
                <a:schemeClr val="accent1"/>
              </a:buClr>
              <a:buSzPct val="65000"/>
              <a:buFont typeface="Wingdings" pitchFamily="2" charset="2"/>
              <a:buNone/>
            </a:pPr>
            <a:r>
              <a:rPr lang="en-US" sz="2000" b="1"/>
              <a:t>	</a:t>
            </a:r>
          </a:p>
        </p:txBody>
      </p:sp>
      <p:sp>
        <p:nvSpPr>
          <p:cNvPr id="55301" name="Line 5"/>
          <p:cNvSpPr>
            <a:spLocks noChangeShapeType="1"/>
          </p:cNvSpPr>
          <p:nvPr/>
        </p:nvSpPr>
        <p:spPr bwMode="auto">
          <a:xfrm>
            <a:off x="885825" y="2800350"/>
            <a:ext cx="0" cy="1143000"/>
          </a:xfrm>
          <a:prstGeom prst="line">
            <a:avLst/>
          </a:prstGeom>
          <a:noFill/>
          <a:ln w="9525">
            <a:solidFill>
              <a:schemeClr val="tx1"/>
            </a:solidFill>
            <a:miter lim="800000"/>
            <a:headEnd/>
            <a:tailEnd/>
          </a:ln>
          <a:effectLst/>
        </p:spPr>
        <p:txBody>
          <a:bodyPr wrap="none"/>
          <a:lstStyle/>
          <a:p>
            <a:endParaRPr lang="en-US"/>
          </a:p>
        </p:txBody>
      </p:sp>
      <p:sp>
        <p:nvSpPr>
          <p:cNvPr id="55302" name="Text Box 6"/>
          <p:cNvSpPr txBox="1">
            <a:spLocks noChangeArrowheads="1"/>
          </p:cNvSpPr>
          <p:nvPr/>
        </p:nvSpPr>
        <p:spPr bwMode="auto">
          <a:xfrm>
            <a:off x="1020763" y="1912938"/>
            <a:ext cx="7767637" cy="3544887"/>
          </a:xfrm>
          <a:prstGeom prst="rect">
            <a:avLst/>
          </a:prstGeom>
          <a:noFill/>
          <a:ln w="9525">
            <a:noFill/>
            <a:miter lim="800000"/>
            <a:headEnd/>
            <a:tailEnd/>
          </a:ln>
          <a:effectLst/>
        </p:spPr>
        <p:txBody>
          <a:bodyPr>
            <a:spAutoFit/>
          </a:bodyPr>
          <a:lstStyle/>
          <a:p>
            <a:pPr marL="457200" indent="-457200" algn="just">
              <a:spcBef>
                <a:spcPct val="50000"/>
              </a:spcBef>
            </a:pPr>
            <a:r>
              <a:rPr lang="en-US" sz="2000">
                <a:latin typeface="Times New Roman" pitchFamily="18" charset="0"/>
              </a:rPr>
              <a:t>An example of a serializable execution (continued):</a:t>
            </a:r>
          </a:p>
          <a:p>
            <a:pPr marL="457200" indent="-457200" algn="just">
              <a:spcBef>
                <a:spcPct val="50000"/>
              </a:spcBef>
            </a:pPr>
            <a:r>
              <a:rPr lang="en-US" sz="1600">
                <a:latin typeface="Times New Roman" pitchFamily="18" charset="0"/>
              </a:rPr>
              <a:t>T</a:t>
            </a:r>
            <a:r>
              <a:rPr lang="en-US" sz="1600" baseline="-25000">
                <a:latin typeface="Times New Roman" pitchFamily="18" charset="0"/>
              </a:rPr>
              <a:t>1</a:t>
            </a:r>
            <a:r>
              <a:rPr lang="en-US" sz="1600">
                <a:latin typeface="Times New Roman" pitchFamily="18" charset="0"/>
              </a:rPr>
              <a:t>                          T</a:t>
            </a:r>
            <a:r>
              <a:rPr lang="en-US" sz="1600" baseline="-25000">
                <a:latin typeface="Times New Roman" pitchFamily="18" charset="0"/>
              </a:rPr>
              <a:t>2</a:t>
            </a:r>
            <a:r>
              <a:rPr lang="en-US" sz="1600">
                <a:latin typeface="Times New Roman" pitchFamily="18" charset="0"/>
              </a:rPr>
              <a:t>                                   T</a:t>
            </a:r>
            <a:r>
              <a:rPr lang="en-US" sz="1600" baseline="-25000">
                <a:latin typeface="Times New Roman" pitchFamily="18" charset="0"/>
              </a:rPr>
              <a:t>3</a:t>
            </a:r>
          </a:p>
          <a:p>
            <a:pPr marL="457200" indent="-457200" algn="just">
              <a:lnSpc>
                <a:spcPct val="60000"/>
              </a:lnSpc>
              <a:spcBef>
                <a:spcPct val="35000"/>
              </a:spcBef>
            </a:pPr>
            <a:r>
              <a:rPr lang="en-US" sz="1600">
                <a:latin typeface="Times New Roman" pitchFamily="18" charset="0"/>
              </a:rPr>
              <a:t>                             unlock(p</a:t>
            </a:r>
            <a:r>
              <a:rPr lang="en-US" sz="1600" baseline="-25000">
                <a:latin typeface="Times New Roman" pitchFamily="18" charset="0"/>
              </a:rPr>
              <a:t>12</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unlock(db)                                                                                                                     </a:t>
            </a:r>
          </a:p>
          <a:p>
            <a:pPr marL="457200" indent="-457200" algn="just">
              <a:lnSpc>
                <a:spcPct val="60000"/>
              </a:lnSpc>
              <a:spcBef>
                <a:spcPct val="35000"/>
              </a:spcBef>
            </a:pPr>
            <a:r>
              <a:rPr lang="en-US" sz="1600">
                <a:latin typeface="Times New Roman" pitchFamily="18" charset="0"/>
              </a:rPr>
              <a:t>unlock(r</a:t>
            </a:r>
            <a:r>
              <a:rPr lang="en-US" sz="1600" baseline="-25000">
                <a:latin typeface="Times New Roman" pitchFamily="18" charset="0"/>
              </a:rPr>
              <a:t>111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unlock(p</a:t>
            </a:r>
            <a:r>
              <a:rPr lang="en-US" sz="1600" baseline="-25000">
                <a:latin typeface="Times New Roman" pitchFamily="18" charset="0"/>
              </a:rPr>
              <a:t>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unlock(db)</a:t>
            </a:r>
          </a:p>
          <a:p>
            <a:pPr marL="457200" indent="-457200" algn="just">
              <a:lnSpc>
                <a:spcPct val="60000"/>
              </a:lnSpc>
              <a:spcBef>
                <a:spcPct val="35000"/>
              </a:spcBef>
            </a:pPr>
            <a:r>
              <a:rPr lang="en-US" sz="1600">
                <a:latin typeface="Times New Roman" pitchFamily="18" charset="0"/>
              </a:rPr>
              <a:t>                                                                      unlock (r</a:t>
            </a:r>
            <a:r>
              <a:rPr lang="en-US" sz="1600" baseline="-25000">
                <a:latin typeface="Times New Roman" pitchFamily="18" charset="0"/>
              </a:rPr>
              <a:t>111j</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 (p</a:t>
            </a:r>
            <a:r>
              <a:rPr lang="en-US" sz="1600" baseline="-25000">
                <a:latin typeface="Times New Roman" pitchFamily="18" charset="0"/>
              </a:rPr>
              <a:t>11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 (f</a:t>
            </a:r>
            <a:r>
              <a:rPr lang="en-US" sz="1600" baseline="-25000">
                <a:latin typeface="Times New Roman" pitchFamily="18" charset="0"/>
              </a:rPr>
              <a:t>1</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unlock(f</a:t>
            </a:r>
            <a:r>
              <a:rPr lang="en-US" sz="1600" baseline="-25000">
                <a:latin typeface="Times New Roman" pitchFamily="18" charset="0"/>
              </a:rPr>
              <a:t>2</a:t>
            </a:r>
            <a:r>
              <a:rPr lang="en-US" sz="1600">
                <a:latin typeface="Times New Roman" pitchFamily="18" charset="0"/>
              </a:rPr>
              <a:t>)</a:t>
            </a:r>
          </a:p>
          <a:p>
            <a:pPr marL="457200" indent="-457200" algn="just">
              <a:lnSpc>
                <a:spcPct val="60000"/>
              </a:lnSpc>
              <a:spcBef>
                <a:spcPct val="35000"/>
              </a:spcBef>
            </a:pPr>
            <a:r>
              <a:rPr lang="en-US" sz="1600">
                <a:latin typeface="Times New Roman" pitchFamily="18" charset="0"/>
              </a:rPr>
              <a:t>                                                                      unlock(db)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SQL(STRUCTURED QUERY LANGUAGE)</a:t>
            </a:r>
            <a:endParaRPr lang="en-US" dirty="0"/>
          </a:p>
        </p:txBody>
      </p:sp>
      <p:sp>
        <p:nvSpPr>
          <p:cNvPr id="3" name="Content Placeholder 2"/>
          <p:cNvSpPr>
            <a:spLocks noGrp="1"/>
          </p:cNvSpPr>
          <p:nvPr>
            <p:ph idx="1"/>
          </p:nvPr>
        </p:nvSpPr>
        <p:spPr>
          <a:xfrm>
            <a:off x="381000" y="1295400"/>
            <a:ext cx="8229600" cy="4906963"/>
          </a:xfrm>
        </p:spPr>
        <p:txBody>
          <a:bodyPr>
            <a:normAutofit fontScale="92500" lnSpcReduction="10000"/>
          </a:bodyPr>
          <a:lstStyle/>
          <a:p>
            <a:r>
              <a:rPr lang="en-US" dirty="0" smtClean="0"/>
              <a:t>higher-level </a:t>
            </a:r>
            <a:r>
              <a:rPr lang="en-US" i="1" dirty="0" smtClean="0">
                <a:solidFill>
                  <a:srgbClr val="FF0000"/>
                </a:solidFill>
              </a:rPr>
              <a:t>declarative language</a:t>
            </a:r>
            <a:r>
              <a:rPr lang="en-US" i="1" dirty="0" smtClean="0"/>
              <a:t> interface, so the user only specifies what the result </a:t>
            </a:r>
            <a:r>
              <a:rPr lang="en-US" dirty="0" smtClean="0"/>
              <a:t>is to be, leaving the actual optimization and decisions on how to execute the query to the DBMS</a:t>
            </a:r>
          </a:p>
          <a:p>
            <a:r>
              <a:rPr lang="en-US" dirty="0" smtClean="0"/>
              <a:t>it is both a DDL </a:t>
            </a:r>
            <a:r>
              <a:rPr lang="en-US" i="1" dirty="0" smtClean="0"/>
              <a:t>and a DML</a:t>
            </a:r>
          </a:p>
          <a:p>
            <a:r>
              <a:rPr lang="en-US" dirty="0" smtClean="0"/>
              <a:t>Non procedural language(what data to retrieve or modify without telling it how to do its job)</a:t>
            </a:r>
          </a:p>
          <a:p>
            <a:r>
              <a:rPr lang="en-US" dirty="0" smtClean="0"/>
              <a:t>SQL does not provide any flow of control </a:t>
            </a:r>
            <a:r>
              <a:rPr lang="en-US" dirty="0" err="1" smtClean="0"/>
              <a:t>constructs,do-loops,if</a:t>
            </a:r>
            <a:r>
              <a:rPr lang="en-US" dirty="0" smtClean="0"/>
              <a:t> -then-else </a:t>
            </a:r>
            <a:r>
              <a:rPr lang="en-US" dirty="0" err="1" smtClean="0"/>
              <a:t>stataments</a:t>
            </a:r>
            <a:endParaRPr lang="en-US" dirty="0" smtClean="0"/>
          </a:p>
          <a:p>
            <a:r>
              <a:rPr lang="en-US" dirty="0" smtClean="0"/>
              <a:t>SQL provide fixed set of </a:t>
            </a:r>
            <a:r>
              <a:rPr lang="en-US" dirty="0" err="1" smtClean="0"/>
              <a:t>datatypes</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dirty="0" smtClean="0"/>
              <a:t>DDL-allow you to </a:t>
            </a:r>
            <a:r>
              <a:rPr lang="en-US" dirty="0" err="1" smtClean="0"/>
              <a:t>create,alter,drop</a:t>
            </a:r>
            <a:r>
              <a:rPr lang="en-US" dirty="0" smtClean="0"/>
              <a:t> schema </a:t>
            </a:r>
            <a:r>
              <a:rPr lang="en-US" dirty="0" err="1" smtClean="0"/>
              <a:t>objects.grant</a:t>
            </a:r>
            <a:r>
              <a:rPr lang="en-US" dirty="0" smtClean="0"/>
              <a:t> and revoke user privileges and </a:t>
            </a:r>
            <a:r>
              <a:rPr lang="en-US" dirty="0" err="1" smtClean="0"/>
              <a:t>roles.ex:create</a:t>
            </a:r>
            <a:endParaRPr lang="en-US" dirty="0" smtClean="0"/>
          </a:p>
          <a:p>
            <a:r>
              <a:rPr lang="en-US" dirty="0" smtClean="0"/>
              <a:t>DML-Manipulate and query data in the data </a:t>
            </a:r>
            <a:r>
              <a:rPr lang="en-US" dirty="0" err="1" smtClean="0"/>
              <a:t>base.SELECT,INSERT,DELETE,UPDATE</a:t>
            </a:r>
            <a:endParaRPr lang="en-US" dirty="0" smtClean="0"/>
          </a:p>
          <a:p>
            <a:r>
              <a:rPr lang="en-US" dirty="0" smtClean="0"/>
              <a:t>SELECT-Used to retrieve rows of data from </a:t>
            </a:r>
            <a:r>
              <a:rPr lang="en-US" dirty="0" err="1" smtClean="0"/>
              <a:t>table.default</a:t>
            </a:r>
            <a:r>
              <a:rPr lang="en-US" dirty="0" smtClean="0"/>
              <a:t>-retrieve all rows.</a:t>
            </a:r>
          </a:p>
          <a:p>
            <a:r>
              <a:rPr lang="en-US" dirty="0" smtClean="0"/>
              <a:t>INSERT-insert new rows to table</a:t>
            </a:r>
          </a:p>
          <a:p>
            <a:r>
              <a:rPr lang="en-US" dirty="0" smtClean="0"/>
              <a:t>Delete-delete row from table</a:t>
            </a:r>
          </a:p>
          <a:p>
            <a:r>
              <a:rPr lang="en-US" dirty="0" smtClean="0"/>
              <a:t>UPDATE-change existing data values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row represents a fact that typically corresponds to a real-world entity or relationship. </a:t>
            </a:r>
          </a:p>
          <a:p>
            <a:pPr>
              <a:buNone/>
            </a:pPr>
            <a:endParaRPr lang="en-US" dirty="0" smtClean="0"/>
          </a:p>
          <a:p>
            <a:r>
              <a:rPr lang="en-US" dirty="0" smtClean="0"/>
              <a:t>The table name and column names are used to help to interpret the meaning of the values in each row.</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The CREATE TABLE Command in SQL</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CREATE TABLE command is used to specify a new relation by giving it a name</a:t>
            </a:r>
          </a:p>
          <a:p>
            <a:pPr>
              <a:buNone/>
            </a:pPr>
            <a:r>
              <a:rPr lang="en-US" dirty="0" smtClean="0"/>
              <a:t>    and specifying its attributes and initial constraints. </a:t>
            </a:r>
          </a:p>
          <a:p>
            <a:r>
              <a:rPr lang="en-US" dirty="0" smtClean="0"/>
              <a:t>The attributes are specified </a:t>
            </a:r>
            <a:r>
              <a:rPr lang="en-US" dirty="0" err="1" smtClean="0"/>
              <a:t>first,and</a:t>
            </a:r>
            <a:r>
              <a:rPr lang="en-US" dirty="0" smtClean="0"/>
              <a:t> each attribute is given a name, a data type to specify its domain of values, and any attribute constraints, such as NOT NULL.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sz="2800" dirty="0" smtClean="0"/>
              <a:t>SYNTAX:</a:t>
            </a:r>
          </a:p>
          <a:p>
            <a:r>
              <a:rPr lang="en-US" sz="2800" dirty="0" smtClean="0"/>
              <a:t>CREATE  TABLE  TABLENAME(Attribute1 datatype1 [NOT NULL],…… </a:t>
            </a:r>
            <a:r>
              <a:rPr lang="en-US" sz="2800" dirty="0" err="1" smtClean="0"/>
              <a:t>AttributeN</a:t>
            </a:r>
            <a:r>
              <a:rPr lang="en-US" sz="2800" dirty="0" smtClean="0"/>
              <a:t> </a:t>
            </a:r>
            <a:r>
              <a:rPr lang="en-US" sz="2800" dirty="0" err="1" smtClean="0"/>
              <a:t>datatype</a:t>
            </a:r>
            <a:r>
              <a:rPr lang="en-US" sz="2800" dirty="0" smtClean="0"/>
              <a:t>);</a:t>
            </a:r>
          </a:p>
          <a:p>
            <a:pPr>
              <a:buNone/>
            </a:pPr>
            <a:r>
              <a:rPr lang="en-US" sz="2800" dirty="0" smtClean="0"/>
              <a:t>EX: CREATE  TABLE  EMPLOYEE(NAME VARCHAR(15) NOT NULL,ROLLNO  INT PRIMARY KEY);</a:t>
            </a:r>
          </a:p>
          <a:p>
            <a:r>
              <a:rPr lang="en-US" sz="2800" dirty="0" smtClean="0"/>
              <a:t>The relations declared through CREATE TABLE statements are called </a:t>
            </a:r>
            <a:r>
              <a:rPr lang="en-US" sz="2800" b="1" dirty="0" smtClean="0"/>
              <a:t>base tables (or </a:t>
            </a:r>
            <a:r>
              <a:rPr lang="en-US" sz="2800" dirty="0" smtClean="0"/>
              <a:t>base relations); this means that the relation and its </a:t>
            </a:r>
            <a:r>
              <a:rPr lang="en-US" sz="2800" dirty="0" err="1" smtClean="0"/>
              <a:t>tuples</a:t>
            </a:r>
            <a:r>
              <a:rPr lang="en-US" sz="2800" dirty="0" smtClean="0"/>
              <a:t> are actually created and stored as a file by the DBMS.</a:t>
            </a:r>
          </a:p>
          <a:p>
            <a:r>
              <a:rPr lang="en-US" sz="2800" dirty="0" smtClean="0"/>
              <a:t>In SQL, the attributes in a base table are considered to be </a:t>
            </a:r>
            <a:r>
              <a:rPr lang="en-US" sz="2800" i="1" dirty="0" smtClean="0"/>
              <a:t>ordered in the sequence in which they are specified in the CREATE </a:t>
            </a:r>
            <a:r>
              <a:rPr lang="en-US" sz="2800" dirty="0" smtClean="0"/>
              <a:t>TABLE statement. </a:t>
            </a:r>
          </a:p>
          <a:p>
            <a:r>
              <a:rPr lang="en-US" sz="2800" dirty="0" smtClean="0"/>
              <a:t>However, rows (</a:t>
            </a:r>
            <a:r>
              <a:rPr lang="en-US" sz="2800" dirty="0" err="1" smtClean="0"/>
              <a:t>tuples</a:t>
            </a:r>
            <a:r>
              <a:rPr lang="en-US" sz="2800" dirty="0" smtClean="0"/>
              <a:t>) are not considered to be ordered within a relation.</a:t>
            </a:r>
          </a:p>
          <a:p>
            <a:pPr>
              <a:buNone/>
            </a:pP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Grp="1" noChangeAspect="1" noChangeArrowheads="1"/>
          </p:cNvPicPr>
          <p:nvPr>
            <p:ph idx="1"/>
          </p:nvPr>
        </p:nvPicPr>
        <p:blipFill>
          <a:blip r:embed="rId2"/>
          <a:srcRect/>
          <a:stretch>
            <a:fillRect/>
          </a:stretch>
        </p:blipFill>
        <p:spPr bwMode="auto">
          <a:xfrm>
            <a:off x="990600" y="457200"/>
            <a:ext cx="7239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AND DROP </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Change the structure of a table not its content</a:t>
            </a:r>
          </a:p>
          <a:p>
            <a:r>
              <a:rPr lang="en-US" dirty="0" smtClean="0"/>
              <a:t>Add new column</a:t>
            </a:r>
          </a:p>
          <a:p>
            <a:r>
              <a:rPr lang="en-US" dirty="0" smtClean="0"/>
              <a:t>Increase or decrease the width of an existing column</a:t>
            </a:r>
          </a:p>
          <a:p>
            <a:r>
              <a:rPr lang="en-US" dirty="0" smtClean="0"/>
              <a:t>Specify default value</a:t>
            </a:r>
          </a:p>
          <a:p>
            <a:pPr>
              <a:buNone/>
            </a:pPr>
            <a:endParaRPr lang="en-US" dirty="0" smtClean="0"/>
          </a:p>
          <a:p>
            <a:r>
              <a:rPr lang="en-US" dirty="0" smtClean="0"/>
              <a:t>SYNTAX:</a:t>
            </a:r>
          </a:p>
          <a:p>
            <a:r>
              <a:rPr lang="en-US" dirty="0" smtClean="0"/>
              <a:t>ALTER TABLE </a:t>
            </a:r>
            <a:r>
              <a:rPr lang="en-US" dirty="0" err="1" smtClean="0"/>
              <a:t>table_name</a:t>
            </a:r>
            <a:r>
              <a:rPr lang="en-US" dirty="0" smtClean="0"/>
              <a:t> ADD(</a:t>
            </a:r>
            <a:r>
              <a:rPr lang="en-US" dirty="0" err="1" smtClean="0"/>
              <a:t>columnspecification|table</a:t>
            </a:r>
            <a:r>
              <a:rPr lang="en-US" dirty="0" smtClean="0"/>
              <a:t>_ constraint,……);</a:t>
            </a:r>
          </a:p>
          <a:p>
            <a:pPr>
              <a:buNone/>
            </a:pPr>
            <a:endParaRPr lang="en-US" dirty="0" smtClean="0"/>
          </a:p>
          <a:p>
            <a:r>
              <a:rPr lang="en-US" dirty="0" smtClean="0"/>
              <a:t>ALTER TABLE </a:t>
            </a:r>
            <a:r>
              <a:rPr lang="en-US" dirty="0" err="1" smtClean="0"/>
              <a:t>table_name</a:t>
            </a:r>
            <a:r>
              <a:rPr lang="en-US" dirty="0" smtClean="0"/>
              <a:t> MODIFY(</a:t>
            </a:r>
            <a:r>
              <a:rPr lang="en-US" dirty="0" err="1" smtClean="0"/>
              <a:t>columnspecification|table</a:t>
            </a:r>
            <a:r>
              <a:rPr lang="en-US" dirty="0" smtClean="0"/>
              <a:t>_ constraint,……);</a:t>
            </a:r>
          </a:p>
          <a:p>
            <a:pPr>
              <a:buNone/>
            </a:pPr>
            <a:endParaRPr lang="en-US" dirty="0" smtClean="0"/>
          </a:p>
          <a:p>
            <a:r>
              <a:rPr lang="en-US" dirty="0" smtClean="0"/>
              <a:t>ALTER TABLE </a:t>
            </a:r>
            <a:r>
              <a:rPr lang="en-US" dirty="0" err="1" smtClean="0"/>
              <a:t>table_name</a:t>
            </a:r>
            <a:r>
              <a:rPr lang="en-US" dirty="0" smtClean="0"/>
              <a:t>  DROP PRIMARY KEY</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ALTER TABLE </a:t>
            </a:r>
            <a:r>
              <a:rPr lang="en-US" dirty="0" err="1" smtClean="0"/>
              <a:t>table_name</a:t>
            </a:r>
            <a:r>
              <a:rPr lang="en-US" dirty="0" smtClean="0"/>
              <a:t>  ADD(PRIMARY KEY(ROLLNO));</a:t>
            </a:r>
          </a:p>
          <a:p>
            <a:r>
              <a:rPr lang="en-US" dirty="0" smtClean="0"/>
              <a:t>EX:ALTER TABLE  </a:t>
            </a:r>
            <a:r>
              <a:rPr lang="en-US" dirty="0" err="1" smtClean="0"/>
              <a:t>emp</a:t>
            </a:r>
            <a:r>
              <a:rPr lang="en-US" dirty="0" smtClean="0"/>
              <a:t> MODIFY(</a:t>
            </a:r>
            <a:r>
              <a:rPr lang="en-US" dirty="0" err="1" smtClean="0"/>
              <a:t>fname</a:t>
            </a:r>
            <a:r>
              <a:rPr lang="en-US" dirty="0" smtClean="0"/>
              <a:t> </a:t>
            </a:r>
            <a:r>
              <a:rPr lang="en-US" dirty="0" err="1" smtClean="0"/>
              <a:t>varchar</a:t>
            </a:r>
            <a:r>
              <a:rPr lang="en-US" dirty="0" smtClean="0"/>
              <a:t>(60));</a:t>
            </a:r>
          </a:p>
          <a:p>
            <a:r>
              <a:rPr lang="en-US" dirty="0" smtClean="0"/>
              <a:t>ALTER TABLE </a:t>
            </a:r>
            <a:r>
              <a:rPr lang="en-US" dirty="0" err="1" smtClean="0"/>
              <a:t>table_name</a:t>
            </a:r>
            <a:r>
              <a:rPr lang="en-US" dirty="0" smtClean="0"/>
              <a:t> DROP CONSTRAINT</a:t>
            </a:r>
          </a:p>
          <a:p>
            <a:pPr>
              <a:buNone/>
            </a:pPr>
            <a:r>
              <a:rPr lang="en-US" dirty="0" smtClean="0"/>
              <a:t>    </a:t>
            </a:r>
            <a:r>
              <a:rPr lang="en-US" dirty="0" err="1" smtClean="0"/>
              <a:t>Constraint_name</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The basic data types available for attributes include numeric, character string, bit string, Boolean, date, and time.</a:t>
            </a:r>
          </a:p>
          <a:p>
            <a:pPr>
              <a:buNone/>
            </a:pPr>
            <a:r>
              <a:rPr lang="en-US" sz="2800" b="1" dirty="0" smtClean="0"/>
              <a:t>1.Numeric data types:</a:t>
            </a:r>
            <a:r>
              <a:rPr lang="en-US" sz="2800" dirty="0" smtClean="0"/>
              <a:t> include integer numbers of various sizes (INTEGER or INT, and SMALLINT) and floating-point (real) numbers of various precision(FLOAT or REAL, and DOUBLE PRECISION).</a:t>
            </a:r>
          </a:p>
          <a:p>
            <a:r>
              <a:rPr lang="en-US" sz="2800" dirty="0" smtClean="0"/>
              <a:t> Formatted numbers can be declared by using DECIMAL(</a:t>
            </a:r>
            <a:r>
              <a:rPr lang="en-US" sz="2800" dirty="0" err="1" smtClean="0"/>
              <a:t>i,j</a:t>
            </a:r>
            <a:r>
              <a:rPr lang="en-US" sz="2800" dirty="0" smtClean="0"/>
              <a:t>)—or DEC(</a:t>
            </a:r>
            <a:r>
              <a:rPr lang="en-US" sz="2800" dirty="0" err="1" smtClean="0"/>
              <a:t>i,j</a:t>
            </a:r>
            <a:r>
              <a:rPr lang="en-US" sz="2800" dirty="0" smtClean="0"/>
              <a:t>) or NUMERIC(</a:t>
            </a:r>
            <a:r>
              <a:rPr lang="en-US" sz="2800" dirty="0" err="1" smtClean="0"/>
              <a:t>i,j</a:t>
            </a:r>
            <a:r>
              <a:rPr lang="en-US" sz="2800" dirty="0" smtClean="0"/>
              <a:t>)—where </a:t>
            </a:r>
            <a:r>
              <a:rPr lang="en-US" sz="2800" dirty="0" err="1" smtClean="0"/>
              <a:t>i</a:t>
            </a:r>
            <a:r>
              <a:rPr lang="en-US" sz="2800" dirty="0" smtClean="0"/>
              <a:t>, the, is the total number of decimal digits and j, the scale, is the number of digits after the decimal point.</a:t>
            </a:r>
          </a:p>
          <a:p>
            <a:r>
              <a:rPr lang="en-US" sz="2800" dirty="0" smtClean="0"/>
              <a:t> The default for scale is zero, and the default for precision is implementation-defined.</a:t>
            </a:r>
          </a:p>
          <a:p>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b="1" dirty="0" smtClean="0"/>
              <a:t>2.Character-string:</a:t>
            </a:r>
            <a:endParaRPr lang="en-US" dirty="0" smtClean="0"/>
          </a:p>
          <a:p>
            <a:r>
              <a:rPr lang="en-US" dirty="0" smtClean="0"/>
              <a:t>fixed length—CHAR(</a:t>
            </a:r>
            <a:r>
              <a:rPr lang="en-US" i="1" dirty="0" smtClean="0"/>
              <a:t>n) or </a:t>
            </a:r>
            <a:r>
              <a:rPr lang="en-US" dirty="0" smtClean="0"/>
              <a:t>CHARACTER(</a:t>
            </a:r>
            <a:r>
              <a:rPr lang="en-US" i="1" dirty="0" smtClean="0"/>
              <a:t>n), where n is the number of characters</a:t>
            </a:r>
          </a:p>
          <a:p>
            <a:r>
              <a:rPr lang="en-US" i="1" dirty="0" smtClean="0"/>
              <a:t>varying length—</a:t>
            </a:r>
            <a:r>
              <a:rPr lang="en-US" dirty="0" smtClean="0"/>
              <a:t>VARCHAR(</a:t>
            </a:r>
            <a:r>
              <a:rPr lang="en-US" i="1" dirty="0" smtClean="0"/>
              <a:t>n) or CHAR VARYING(n) or CHARACTER VARYING(n), where n is </a:t>
            </a:r>
            <a:r>
              <a:rPr lang="en-US" dirty="0" smtClean="0"/>
              <a:t>the maximum number of characters</a:t>
            </a:r>
          </a:p>
          <a:p>
            <a:pPr>
              <a:buNone/>
            </a:pPr>
            <a:r>
              <a:rPr lang="en-US" dirty="0" smtClean="0"/>
              <a:t>3.</a:t>
            </a:r>
            <a:r>
              <a:rPr lang="en-US" b="1" dirty="0" smtClean="0"/>
              <a:t> Bit-string data types: are either of fixed length </a:t>
            </a:r>
            <a:r>
              <a:rPr lang="en-US" b="1" i="1" dirty="0" smtClean="0"/>
              <a:t>n—BIT(n)</a:t>
            </a:r>
          </a:p>
          <a:p>
            <a:r>
              <a:rPr lang="en-US" b="1" i="1" dirty="0" smtClean="0"/>
              <a:t>Varying </a:t>
            </a:r>
            <a:r>
              <a:rPr lang="en-US" dirty="0" smtClean="0"/>
              <a:t>length—BIT VARYING(</a:t>
            </a:r>
            <a:r>
              <a:rPr lang="en-US" i="1" dirty="0" smtClean="0"/>
              <a:t>n), where n is the maximum number of bits.</a:t>
            </a:r>
          </a:p>
          <a:p>
            <a:r>
              <a:rPr lang="en-US" i="1" dirty="0" smtClean="0"/>
              <a:t> The </a:t>
            </a:r>
            <a:r>
              <a:rPr lang="en-US" dirty="0" smtClean="0"/>
              <a:t>default for </a:t>
            </a:r>
            <a:r>
              <a:rPr lang="en-US" i="1" dirty="0" smtClean="0"/>
              <a:t>n, the length of a character string or bit string, is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t>4. A </a:t>
            </a:r>
            <a:r>
              <a:rPr lang="en-US" b="1" dirty="0" smtClean="0"/>
              <a:t>Boolean data type:</a:t>
            </a:r>
            <a:r>
              <a:rPr lang="en-US" dirty="0" smtClean="0"/>
              <a:t> has the traditional values of TRUE or FALSE. In SQL, because of the presence of NULL values, a three-valued logic is used UNKNOWN.</a:t>
            </a:r>
          </a:p>
          <a:p>
            <a:pPr>
              <a:buNone/>
            </a:pPr>
            <a:r>
              <a:rPr lang="en-US" dirty="0" smtClean="0"/>
              <a:t>5.The </a:t>
            </a:r>
            <a:r>
              <a:rPr lang="en-US" b="1" dirty="0" smtClean="0"/>
              <a:t>DATE data type has ten positions, and its components are YEAR,</a:t>
            </a:r>
            <a:r>
              <a:rPr lang="en-US" dirty="0" smtClean="0"/>
              <a:t>MONTH, and DAY in the form YYYY-MM-DD. </a:t>
            </a:r>
          </a:p>
          <a:p>
            <a:pPr>
              <a:buNone/>
            </a:pPr>
            <a:r>
              <a:rPr lang="en-US" dirty="0" smtClean="0"/>
              <a:t>    The TIME data type has at least eight positions, with the components HOUR, MINUTE, and SECOND in the form HH:MM:SS.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Retrieval Queries in SQL</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1.</a:t>
            </a:r>
            <a:r>
              <a:rPr lang="en-US" b="1" dirty="0" smtClean="0"/>
              <a:t> The SELECT-FROM-WHERE Structure of Basic SQL Queries:</a:t>
            </a:r>
          </a:p>
          <a:p>
            <a:r>
              <a:rPr lang="en-US" b="1" dirty="0" smtClean="0"/>
              <a:t>SELECT &lt;attribute list&gt;</a:t>
            </a:r>
          </a:p>
          <a:p>
            <a:r>
              <a:rPr lang="en-US" b="1" dirty="0" smtClean="0"/>
              <a:t>FROM &lt;table list&gt;</a:t>
            </a:r>
          </a:p>
          <a:p>
            <a:r>
              <a:rPr lang="en-US" b="1" dirty="0" smtClean="0"/>
              <a:t>WHERE &lt;condition&gt;;</a:t>
            </a:r>
          </a:p>
          <a:p>
            <a:pPr>
              <a:buNone/>
            </a:pPr>
            <a:endParaRPr lang="en-US" dirty="0" smtClean="0"/>
          </a:p>
          <a:p>
            <a:pPr>
              <a:buNone/>
            </a:pPr>
            <a:r>
              <a:rPr lang="en-US" dirty="0" smtClean="0"/>
              <a:t>where</a:t>
            </a:r>
          </a:p>
          <a:p>
            <a:r>
              <a:rPr lang="en-US" dirty="0" smtClean="0"/>
              <a:t>■ &lt;attribute list&gt; is a list of attribute names whose values are to be retrieved by</a:t>
            </a:r>
          </a:p>
          <a:p>
            <a:r>
              <a:rPr lang="en-US" dirty="0" smtClean="0"/>
              <a:t>the query.</a:t>
            </a:r>
          </a:p>
          <a:p>
            <a:r>
              <a:rPr lang="en-US" dirty="0" smtClean="0"/>
              <a:t>■ &lt;table list&gt; is a list of the relation names required to process the query.</a:t>
            </a:r>
          </a:p>
          <a:p>
            <a:r>
              <a:rPr lang="en-US" dirty="0" smtClean="0"/>
              <a:t>■ &lt;condition&gt; is a conditional (Boolean) expression that identifies the </a:t>
            </a:r>
            <a:r>
              <a:rPr lang="en-US" dirty="0" err="1" smtClean="0"/>
              <a:t>tuples</a:t>
            </a:r>
            <a:r>
              <a:rPr lang="en-US" dirty="0" smtClean="0"/>
              <a:t> to be retrieved by the query.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BB1AEC83-20D8-45F5-9393-B0B19266A5D3}" type="slidenum">
              <a:rPr lang="en-US"/>
              <a:pPr/>
              <a:t>39</a:t>
            </a:fld>
            <a:endParaRPr lang="en-US"/>
          </a:p>
        </p:txBody>
      </p:sp>
      <p:sp>
        <p:nvSpPr>
          <p:cNvPr id="534530" name="Rectangle 2"/>
          <p:cNvSpPr>
            <a:spLocks noGrp="1" noChangeArrowheads="1"/>
          </p:cNvSpPr>
          <p:nvPr>
            <p:ph type="title"/>
          </p:nvPr>
        </p:nvSpPr>
        <p:spPr/>
        <p:txBody>
          <a:bodyPr/>
          <a:lstStyle/>
          <a:p>
            <a:r>
              <a:rPr lang="en-US"/>
              <a:t>Simple SQL Queries</a:t>
            </a:r>
            <a:endParaRPr lang="en-US" b="1">
              <a:solidFill>
                <a:srgbClr val="000000"/>
              </a:solidFill>
            </a:endParaRPr>
          </a:p>
        </p:txBody>
      </p:sp>
      <p:sp>
        <p:nvSpPr>
          <p:cNvPr id="534531" name="Rectangle 3"/>
          <p:cNvSpPr>
            <a:spLocks noGrp="1" noChangeArrowheads="1"/>
          </p:cNvSpPr>
          <p:nvPr>
            <p:ph type="body" idx="1"/>
          </p:nvPr>
        </p:nvSpPr>
        <p:spPr/>
        <p:txBody>
          <a:bodyPr>
            <a:normAutofit lnSpcReduction="10000"/>
          </a:bodyPr>
          <a:lstStyle/>
          <a:p>
            <a:pPr>
              <a:lnSpc>
                <a:spcPct val="90000"/>
              </a:lnSpc>
            </a:pPr>
            <a:r>
              <a:rPr lang="en-US" sz="2000">
                <a:solidFill>
                  <a:srgbClr val="000000"/>
                </a:solidFill>
              </a:rPr>
              <a:t>Basic SQL queries correspond to using the SELECT, PROJECT, and JOIN operations of the relational algebra</a:t>
            </a:r>
          </a:p>
          <a:p>
            <a:pPr>
              <a:lnSpc>
                <a:spcPct val="90000"/>
              </a:lnSpc>
            </a:pPr>
            <a:r>
              <a:rPr lang="en-US" sz="2000">
                <a:solidFill>
                  <a:srgbClr val="000000"/>
                </a:solidFill>
              </a:rPr>
              <a:t>All subsequent examples use the COMPANY database</a:t>
            </a:r>
          </a:p>
          <a:p>
            <a:pPr>
              <a:lnSpc>
                <a:spcPct val="90000"/>
              </a:lnSpc>
            </a:pPr>
            <a:r>
              <a:rPr lang="en-US" sz="2000">
                <a:solidFill>
                  <a:srgbClr val="000000"/>
                </a:solidFill>
              </a:rPr>
              <a:t>Example of a simple query on </a:t>
            </a:r>
            <a:r>
              <a:rPr lang="en-US" sz="2000" i="1">
                <a:solidFill>
                  <a:srgbClr val="000000"/>
                </a:solidFill>
              </a:rPr>
              <a:t>one</a:t>
            </a:r>
            <a:r>
              <a:rPr lang="en-US" sz="2000">
                <a:solidFill>
                  <a:srgbClr val="000000"/>
                </a:solidFill>
              </a:rPr>
              <a:t>  relation</a:t>
            </a:r>
          </a:p>
          <a:p>
            <a:pPr>
              <a:lnSpc>
                <a:spcPct val="90000"/>
              </a:lnSpc>
            </a:pPr>
            <a:r>
              <a:rPr lang="en-US" sz="2000" u="sng">
                <a:solidFill>
                  <a:srgbClr val="000000"/>
                </a:solidFill>
              </a:rPr>
              <a:t>Query 0:</a:t>
            </a:r>
            <a:r>
              <a:rPr lang="en-US" sz="2000">
                <a:solidFill>
                  <a:srgbClr val="000000"/>
                </a:solidFill>
              </a:rPr>
              <a:t> Retrieve the birthdate and address of the employee whose name is 'John B. Smith'.</a:t>
            </a:r>
            <a:r>
              <a:rPr lang="en-US" sz="2000" b="1">
                <a:solidFill>
                  <a:srgbClr val="000000"/>
                </a:solidFill>
              </a:rPr>
              <a:t/>
            </a:r>
            <a:br>
              <a:rPr lang="en-US" sz="2000" b="1">
                <a:solidFill>
                  <a:srgbClr val="000000"/>
                </a:solidFill>
              </a:rPr>
            </a:br>
            <a:endParaRPr lang="en-US" sz="2000" b="1">
              <a:solidFill>
                <a:srgbClr val="000000"/>
              </a:solidFill>
            </a:endParaRPr>
          </a:p>
          <a:p>
            <a:pPr lvl="1">
              <a:lnSpc>
                <a:spcPct val="90000"/>
              </a:lnSpc>
              <a:buFontTx/>
              <a:buNone/>
            </a:pPr>
            <a:r>
              <a:rPr lang="en-US" sz="1800" b="1">
                <a:solidFill>
                  <a:srgbClr val="000000"/>
                </a:solidFill>
              </a:rPr>
              <a:t>Q0:	SELECT 	BDATE, ADDRESS</a:t>
            </a:r>
            <a:br>
              <a:rPr lang="en-US" sz="1800" b="1">
                <a:solidFill>
                  <a:srgbClr val="000000"/>
                </a:solidFill>
              </a:rPr>
            </a:br>
            <a:r>
              <a:rPr lang="en-US" sz="1800" b="1">
                <a:solidFill>
                  <a:srgbClr val="000000"/>
                </a:solidFill>
              </a:rPr>
              <a:t>	FROM 		EMPLOYEE</a:t>
            </a:r>
            <a:br>
              <a:rPr lang="en-US" sz="1800" b="1">
                <a:solidFill>
                  <a:srgbClr val="000000"/>
                </a:solidFill>
              </a:rPr>
            </a:br>
            <a:r>
              <a:rPr lang="en-US" sz="1800" b="1">
                <a:solidFill>
                  <a:srgbClr val="000000"/>
                </a:solidFill>
              </a:rPr>
              <a:t>	WHERE	FNAME='John' AND MINIT='B’</a:t>
            </a:r>
            <a:br>
              <a:rPr lang="en-US" sz="1800" b="1">
                <a:solidFill>
                  <a:srgbClr val="000000"/>
                </a:solidFill>
              </a:rPr>
            </a:br>
            <a:r>
              <a:rPr lang="en-US" sz="1800" b="1">
                <a:solidFill>
                  <a:srgbClr val="000000"/>
                </a:solidFill>
              </a:rPr>
              <a:t>  AND 		LNAME='Smith’</a:t>
            </a:r>
            <a:br>
              <a:rPr lang="en-US" sz="1800" b="1">
                <a:solidFill>
                  <a:srgbClr val="000000"/>
                </a:solidFill>
              </a:rPr>
            </a:br>
            <a:endParaRPr lang="en-US" sz="1800">
              <a:solidFill>
                <a:srgbClr val="000000"/>
              </a:solidFill>
            </a:endParaRPr>
          </a:p>
          <a:p>
            <a:pPr lvl="1">
              <a:lnSpc>
                <a:spcPct val="90000"/>
              </a:lnSpc>
            </a:pPr>
            <a:r>
              <a:rPr lang="en-US" sz="1800">
                <a:solidFill>
                  <a:srgbClr val="000000"/>
                </a:solidFill>
              </a:rPr>
              <a:t>Similar to a SELECT-PROJECT pair of relational algebra operations; the SELECT-clause specifies the </a:t>
            </a:r>
            <a:r>
              <a:rPr lang="en-US" sz="1800" i="1">
                <a:solidFill>
                  <a:srgbClr val="000000"/>
                </a:solidFill>
              </a:rPr>
              <a:t>projection attributes</a:t>
            </a:r>
            <a:r>
              <a:rPr lang="en-US" sz="1800">
                <a:solidFill>
                  <a:srgbClr val="000000"/>
                </a:solidFill>
              </a:rPr>
              <a:t> and the WHERE-clause specifies the </a:t>
            </a:r>
            <a:r>
              <a:rPr lang="en-US" sz="1800" i="1">
                <a:solidFill>
                  <a:srgbClr val="000000"/>
                </a:solidFill>
              </a:rPr>
              <a:t>selection condition</a:t>
            </a:r>
          </a:p>
          <a:p>
            <a:pPr lvl="1">
              <a:lnSpc>
                <a:spcPct val="90000"/>
              </a:lnSpc>
            </a:pPr>
            <a:r>
              <a:rPr lang="en-US" sz="1800">
                <a:solidFill>
                  <a:srgbClr val="000000"/>
                </a:solidFill>
              </a:rPr>
              <a:t>However, the result of the query </a:t>
            </a:r>
            <a:r>
              <a:rPr lang="en-US" sz="1800" i="1">
                <a:solidFill>
                  <a:srgbClr val="000000"/>
                </a:solidFill>
              </a:rPr>
              <a:t>may contain</a:t>
            </a:r>
            <a:r>
              <a:rPr lang="en-US" sz="1800">
                <a:solidFill>
                  <a:srgbClr val="000000"/>
                </a:solidFill>
              </a:rPr>
              <a:t>  duplicate tuples</a:t>
            </a:r>
            <a:endParaRPr lang="en-US" sz="200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1970" name="Picture 2"/>
          <p:cNvPicPr>
            <a:picLocks noGrp="1" noChangeAspect="1" noChangeArrowheads="1"/>
          </p:cNvPicPr>
          <p:nvPr>
            <p:ph idx="1"/>
          </p:nvPr>
        </p:nvPicPr>
        <p:blipFill>
          <a:blip r:embed="rId2"/>
          <a:srcRect/>
          <a:stretch>
            <a:fillRect/>
          </a:stretch>
        </p:blipFill>
        <p:spPr bwMode="auto">
          <a:xfrm>
            <a:off x="1447800" y="304800"/>
            <a:ext cx="65532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963C8DC4-7979-4FE2-8EBC-6B2C476305A5}" type="slidenum">
              <a:rPr lang="en-US"/>
              <a:pPr/>
              <a:t>40</a:t>
            </a:fld>
            <a:endParaRPr lang="en-US"/>
          </a:p>
        </p:txBody>
      </p:sp>
      <p:sp>
        <p:nvSpPr>
          <p:cNvPr id="535554" name="Rectangle 2"/>
          <p:cNvSpPr>
            <a:spLocks noGrp="1" noChangeArrowheads="1"/>
          </p:cNvSpPr>
          <p:nvPr>
            <p:ph type="title"/>
          </p:nvPr>
        </p:nvSpPr>
        <p:spPr/>
        <p:txBody>
          <a:bodyPr/>
          <a:lstStyle/>
          <a:p>
            <a:r>
              <a:rPr lang="en-US"/>
              <a:t>Simple SQL Queries (cont.)</a:t>
            </a:r>
            <a:endParaRPr lang="en-US" b="1">
              <a:solidFill>
                <a:srgbClr val="000000"/>
              </a:solidFill>
            </a:endParaRPr>
          </a:p>
        </p:txBody>
      </p:sp>
      <p:sp>
        <p:nvSpPr>
          <p:cNvPr id="535555" name="Rectangle 3"/>
          <p:cNvSpPr>
            <a:spLocks noGrp="1" noChangeArrowheads="1"/>
          </p:cNvSpPr>
          <p:nvPr>
            <p:ph type="body" idx="1"/>
          </p:nvPr>
        </p:nvSpPr>
        <p:spPr/>
        <p:txBody>
          <a:bodyPr/>
          <a:lstStyle/>
          <a:p>
            <a:pPr>
              <a:lnSpc>
                <a:spcPct val="90000"/>
              </a:lnSpc>
            </a:pPr>
            <a:r>
              <a:rPr lang="en-US" sz="2000" u="sng">
                <a:solidFill>
                  <a:srgbClr val="000000"/>
                </a:solidFill>
              </a:rPr>
              <a:t>Query 1:</a:t>
            </a:r>
            <a:r>
              <a:rPr lang="en-US" sz="2000">
                <a:solidFill>
                  <a:srgbClr val="000000"/>
                </a:solidFill>
              </a:rPr>
              <a:t> Retrieve the name and address of all employees who work for the 'Research' department.</a:t>
            </a:r>
            <a:br>
              <a:rPr lang="en-US" sz="2000">
                <a:solidFill>
                  <a:srgbClr val="000000"/>
                </a:solidFill>
              </a:rPr>
            </a:br>
            <a:endParaRPr lang="en-US" sz="2000">
              <a:solidFill>
                <a:srgbClr val="000000"/>
              </a:solidFill>
            </a:endParaRPr>
          </a:p>
          <a:p>
            <a:pPr lvl="1">
              <a:lnSpc>
                <a:spcPct val="90000"/>
              </a:lnSpc>
              <a:buFontTx/>
              <a:buNone/>
            </a:pPr>
            <a:r>
              <a:rPr lang="en-US" sz="2000" b="1">
                <a:solidFill>
                  <a:srgbClr val="000000"/>
                </a:solidFill>
              </a:rPr>
              <a:t>Q1:	SELECT	FNAME, LNAME, ADDRESS</a:t>
            </a:r>
            <a:br>
              <a:rPr lang="en-US" sz="2000" b="1">
                <a:solidFill>
                  <a:srgbClr val="000000"/>
                </a:solidFill>
              </a:rPr>
            </a:br>
            <a:r>
              <a:rPr lang="en-US" sz="2000" b="1">
                <a:solidFill>
                  <a:srgbClr val="000000"/>
                </a:solidFill>
              </a:rPr>
              <a:t>	FROM 	EMPLOYEE, DEPARTMENT</a:t>
            </a:r>
            <a:br>
              <a:rPr lang="en-US" sz="2000" b="1">
                <a:solidFill>
                  <a:srgbClr val="000000"/>
                </a:solidFill>
              </a:rPr>
            </a:br>
            <a:r>
              <a:rPr lang="en-US" sz="2000" b="1">
                <a:solidFill>
                  <a:srgbClr val="000000"/>
                </a:solidFill>
              </a:rPr>
              <a:t>	WHERE	DNAME='Research' AND DNUMBER=DNO</a:t>
            </a:r>
            <a:br>
              <a:rPr lang="en-US" sz="2000" b="1">
                <a:solidFill>
                  <a:srgbClr val="000000"/>
                </a:solidFill>
              </a:rPr>
            </a:br>
            <a:endParaRPr lang="en-US" sz="2000" b="1">
              <a:solidFill>
                <a:srgbClr val="000000"/>
              </a:solidFill>
            </a:endParaRPr>
          </a:p>
          <a:p>
            <a:pPr lvl="1">
              <a:lnSpc>
                <a:spcPct val="90000"/>
              </a:lnSpc>
            </a:pPr>
            <a:r>
              <a:rPr lang="en-US" sz="2000">
                <a:solidFill>
                  <a:srgbClr val="000000"/>
                </a:solidFill>
              </a:rPr>
              <a:t>Similar to a SELECT-PROJECT-JOIN sequence of relational algebra operations</a:t>
            </a:r>
          </a:p>
          <a:p>
            <a:pPr lvl="1">
              <a:lnSpc>
                <a:spcPct val="90000"/>
              </a:lnSpc>
            </a:pPr>
            <a:r>
              <a:rPr lang="en-US" sz="2000">
                <a:solidFill>
                  <a:srgbClr val="000000"/>
                </a:solidFill>
              </a:rPr>
              <a:t>(DNAME='Research') is a </a:t>
            </a:r>
            <a:r>
              <a:rPr lang="en-US" sz="2000" i="1">
                <a:solidFill>
                  <a:srgbClr val="000000"/>
                </a:solidFill>
              </a:rPr>
              <a:t>selection condition</a:t>
            </a:r>
            <a:r>
              <a:rPr lang="en-US" sz="2000">
                <a:solidFill>
                  <a:srgbClr val="000000"/>
                </a:solidFill>
              </a:rPr>
              <a:t>  (corresponds to a SELECT operation in relational algebra)</a:t>
            </a:r>
          </a:p>
          <a:p>
            <a:pPr lvl="1">
              <a:lnSpc>
                <a:spcPct val="90000"/>
              </a:lnSpc>
            </a:pPr>
            <a:r>
              <a:rPr lang="en-US" sz="2000">
                <a:solidFill>
                  <a:srgbClr val="000000"/>
                </a:solidFill>
              </a:rPr>
              <a:t>(DNUMBER=DNO) is a </a:t>
            </a:r>
            <a:r>
              <a:rPr lang="en-US" sz="2000" i="1">
                <a:solidFill>
                  <a:srgbClr val="000000"/>
                </a:solidFill>
              </a:rPr>
              <a:t>join condition</a:t>
            </a:r>
            <a:r>
              <a:rPr lang="en-US" sz="2000">
                <a:solidFill>
                  <a:srgbClr val="000000"/>
                </a:solidFill>
              </a:rPr>
              <a:t> (corresponds to a JOIN operation in relational algebra)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F72A0459-0AD9-4728-8FBF-F1215E27960D}" type="slidenum">
              <a:rPr lang="en-US"/>
              <a:pPr/>
              <a:t>41</a:t>
            </a:fld>
            <a:endParaRPr lang="en-US"/>
          </a:p>
        </p:txBody>
      </p:sp>
      <p:sp>
        <p:nvSpPr>
          <p:cNvPr id="533506" name="Rectangle 2"/>
          <p:cNvSpPr>
            <a:spLocks noGrp="1" noChangeArrowheads="1"/>
          </p:cNvSpPr>
          <p:nvPr>
            <p:ph type="title"/>
          </p:nvPr>
        </p:nvSpPr>
        <p:spPr/>
        <p:txBody>
          <a:bodyPr/>
          <a:lstStyle/>
          <a:p>
            <a:r>
              <a:rPr lang="en-US"/>
              <a:t>Simple SQL Queries (cont.)</a:t>
            </a:r>
            <a:endParaRPr lang="en-US" b="1">
              <a:solidFill>
                <a:srgbClr val="000000"/>
              </a:solidFill>
            </a:endParaRPr>
          </a:p>
        </p:txBody>
      </p:sp>
      <p:sp>
        <p:nvSpPr>
          <p:cNvPr id="533507" name="Rectangle 3"/>
          <p:cNvSpPr>
            <a:spLocks noGrp="1" noChangeArrowheads="1"/>
          </p:cNvSpPr>
          <p:nvPr>
            <p:ph type="body" idx="1"/>
          </p:nvPr>
        </p:nvSpPr>
        <p:spPr>
          <a:xfrm>
            <a:off x="385763" y="1641475"/>
            <a:ext cx="8551862" cy="4802188"/>
          </a:xfrm>
        </p:spPr>
        <p:txBody>
          <a:bodyPr/>
          <a:lstStyle/>
          <a:p>
            <a:pPr>
              <a:lnSpc>
                <a:spcPct val="90000"/>
              </a:lnSpc>
            </a:pPr>
            <a:r>
              <a:rPr lang="en-US" sz="2000" u="sng" dirty="0">
                <a:solidFill>
                  <a:srgbClr val="000000"/>
                </a:solidFill>
              </a:rPr>
              <a:t>Query 2:</a:t>
            </a:r>
            <a:r>
              <a:rPr lang="en-US" sz="2000" dirty="0">
                <a:solidFill>
                  <a:srgbClr val="000000"/>
                </a:solidFill>
              </a:rPr>
              <a:t> For every project located in 'Stafford', list the project number, the controlling department number, and the department manager's last name, address, and </a:t>
            </a:r>
            <a:r>
              <a:rPr lang="en-US" sz="2000" dirty="0" err="1">
                <a:solidFill>
                  <a:srgbClr val="000000"/>
                </a:solidFill>
              </a:rPr>
              <a:t>birthdate</a:t>
            </a:r>
            <a:r>
              <a:rPr lang="en-US" sz="2000" dirty="0">
                <a:solidFill>
                  <a:srgbClr val="000000"/>
                </a:solidFill>
              </a:rPr>
              <a:t>.</a:t>
            </a:r>
            <a:br>
              <a:rPr lang="en-US" sz="2000" dirty="0">
                <a:solidFill>
                  <a:srgbClr val="000000"/>
                </a:solidFill>
              </a:rPr>
            </a:br>
            <a:endParaRPr lang="en-US" sz="2000" dirty="0">
              <a:solidFill>
                <a:srgbClr val="000000"/>
              </a:solidFill>
            </a:endParaRPr>
          </a:p>
          <a:p>
            <a:pPr lvl="1">
              <a:lnSpc>
                <a:spcPct val="90000"/>
              </a:lnSpc>
              <a:buFontTx/>
              <a:buNone/>
            </a:pPr>
            <a:r>
              <a:rPr lang="en-US" sz="2000" b="1" dirty="0">
                <a:solidFill>
                  <a:srgbClr val="000000"/>
                </a:solidFill>
              </a:rPr>
              <a:t>Q2:	SELECT 	PNUMBER, DNUM, LNAME, BDATE, ADDRESS </a:t>
            </a:r>
            <a:br>
              <a:rPr lang="en-US" sz="2000" b="1" dirty="0">
                <a:solidFill>
                  <a:srgbClr val="000000"/>
                </a:solidFill>
              </a:rPr>
            </a:br>
            <a:r>
              <a:rPr lang="en-US" sz="2000" b="1" dirty="0">
                <a:solidFill>
                  <a:srgbClr val="000000"/>
                </a:solidFill>
              </a:rPr>
              <a:t>	FROM		PROJECT, DEPARTMENT, EMPLOYEE</a:t>
            </a:r>
            <a:br>
              <a:rPr lang="en-US" sz="2000" b="1" dirty="0">
                <a:solidFill>
                  <a:srgbClr val="000000"/>
                </a:solidFill>
              </a:rPr>
            </a:br>
            <a:r>
              <a:rPr lang="en-US" sz="2000" b="1" dirty="0">
                <a:solidFill>
                  <a:srgbClr val="000000"/>
                </a:solidFill>
              </a:rPr>
              <a:t>	WHERE 	DNUM=DNUMBER AND MGRSSN=SSN </a:t>
            </a:r>
            <a:r>
              <a:rPr lang="en-US" sz="2000" b="1" dirty="0" smtClean="0">
                <a:solidFill>
                  <a:srgbClr val="000000"/>
                </a:solidFill>
              </a:rPr>
              <a:t> AND</a:t>
            </a:r>
            <a:r>
              <a:rPr lang="en-US" sz="2000" b="1" dirty="0">
                <a:solidFill>
                  <a:srgbClr val="000000"/>
                </a:solidFill>
              </a:rPr>
              <a:t>		PLOCATION='Stafford'</a:t>
            </a:r>
            <a:br>
              <a:rPr lang="en-US" sz="2000" b="1" dirty="0">
                <a:solidFill>
                  <a:srgbClr val="000000"/>
                </a:solidFill>
              </a:rPr>
            </a:br>
            <a:endParaRPr lang="en-US" sz="2000" b="1" dirty="0">
              <a:solidFill>
                <a:srgbClr val="000000"/>
              </a:solidFill>
            </a:endParaRPr>
          </a:p>
          <a:p>
            <a:pPr lvl="1">
              <a:lnSpc>
                <a:spcPct val="90000"/>
              </a:lnSpc>
            </a:pPr>
            <a:r>
              <a:rPr lang="en-US" sz="2000" dirty="0">
                <a:solidFill>
                  <a:srgbClr val="000000"/>
                </a:solidFill>
              </a:rPr>
              <a:t>In Q2, there are </a:t>
            </a:r>
            <a:r>
              <a:rPr lang="en-US" sz="2000" i="1" dirty="0">
                <a:solidFill>
                  <a:srgbClr val="000000"/>
                </a:solidFill>
              </a:rPr>
              <a:t>two</a:t>
            </a:r>
            <a:r>
              <a:rPr lang="en-US" sz="2000" dirty="0">
                <a:solidFill>
                  <a:srgbClr val="000000"/>
                </a:solidFill>
              </a:rPr>
              <a:t>  join conditions</a:t>
            </a:r>
          </a:p>
          <a:p>
            <a:pPr lvl="1">
              <a:lnSpc>
                <a:spcPct val="90000"/>
              </a:lnSpc>
            </a:pPr>
            <a:r>
              <a:rPr lang="en-US" sz="2000" dirty="0">
                <a:solidFill>
                  <a:srgbClr val="000000"/>
                </a:solidFill>
              </a:rPr>
              <a:t>The join condition DNUM=DNUMBER relates a project to its controlling department</a:t>
            </a:r>
          </a:p>
          <a:p>
            <a:pPr lvl="1">
              <a:lnSpc>
                <a:spcPct val="90000"/>
              </a:lnSpc>
            </a:pPr>
            <a:r>
              <a:rPr lang="en-US" sz="2000" dirty="0">
                <a:solidFill>
                  <a:srgbClr val="000000"/>
                </a:solidFill>
              </a:rPr>
              <a:t>The join condition MGRSSN=SSN relates the controlling department to the employee who manages that department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88B0AB76-CDD9-4B85-A8B0-956E1B44C962}" type="slidenum">
              <a:rPr lang="en-US"/>
              <a:pPr/>
              <a:t>42</a:t>
            </a:fld>
            <a:endParaRPr lang="en-US"/>
          </a:p>
        </p:txBody>
      </p:sp>
      <p:sp>
        <p:nvSpPr>
          <p:cNvPr id="495618" name="Rectangle 2"/>
          <p:cNvSpPr>
            <a:spLocks noGrp="1" noChangeArrowheads="1"/>
          </p:cNvSpPr>
          <p:nvPr>
            <p:ph type="title"/>
          </p:nvPr>
        </p:nvSpPr>
        <p:spPr/>
        <p:txBody>
          <a:bodyPr>
            <a:normAutofit fontScale="90000"/>
          </a:bodyPr>
          <a:lstStyle/>
          <a:p>
            <a:r>
              <a:rPr lang="en-US"/>
              <a:t>Aliases, * and DISTINCT, Empty WHERE-clause</a:t>
            </a:r>
            <a:endParaRPr lang="en-US" b="1">
              <a:solidFill>
                <a:srgbClr val="000000"/>
              </a:solidFill>
            </a:endParaRPr>
          </a:p>
        </p:txBody>
      </p:sp>
      <p:sp>
        <p:nvSpPr>
          <p:cNvPr id="495619" name="Rectangle 3"/>
          <p:cNvSpPr>
            <a:spLocks noGrp="1" noChangeArrowheads="1"/>
          </p:cNvSpPr>
          <p:nvPr>
            <p:ph type="body" idx="1"/>
          </p:nvPr>
        </p:nvSpPr>
        <p:spPr>
          <a:xfrm>
            <a:off x="685800" y="1776413"/>
            <a:ext cx="7772400" cy="4549775"/>
          </a:xfrm>
        </p:spPr>
        <p:txBody>
          <a:bodyPr/>
          <a:lstStyle/>
          <a:p>
            <a:r>
              <a:rPr lang="en-US" sz="2400">
                <a:solidFill>
                  <a:srgbClr val="000000"/>
                </a:solidFill>
              </a:rPr>
              <a:t>In SQL, we can use the same name for two (or more) attributes as long as the attributes are in </a:t>
            </a:r>
            <a:r>
              <a:rPr lang="en-US" sz="2400" i="1">
                <a:solidFill>
                  <a:srgbClr val="000000"/>
                </a:solidFill>
              </a:rPr>
              <a:t>different relations</a:t>
            </a:r>
            <a:br>
              <a:rPr lang="en-US" sz="2400" i="1">
                <a:solidFill>
                  <a:srgbClr val="000000"/>
                </a:solidFill>
              </a:rPr>
            </a:br>
            <a:r>
              <a:rPr lang="en-US" sz="2400">
                <a:solidFill>
                  <a:srgbClr val="000000"/>
                </a:solidFill>
              </a:rPr>
              <a:t>A query that refers to two or more attributes with the same name must </a:t>
            </a:r>
            <a:r>
              <a:rPr lang="en-US" sz="2400" i="1">
                <a:solidFill>
                  <a:srgbClr val="000000"/>
                </a:solidFill>
              </a:rPr>
              <a:t>qualify</a:t>
            </a:r>
            <a:r>
              <a:rPr lang="en-US" sz="2400">
                <a:solidFill>
                  <a:srgbClr val="000000"/>
                </a:solidFill>
              </a:rPr>
              <a:t>  the attribute name with the relation name by </a:t>
            </a:r>
            <a:r>
              <a:rPr lang="en-US" sz="2400" i="1">
                <a:solidFill>
                  <a:srgbClr val="000000"/>
                </a:solidFill>
              </a:rPr>
              <a:t>prefixing</a:t>
            </a:r>
            <a:r>
              <a:rPr lang="en-US" sz="2400">
                <a:solidFill>
                  <a:srgbClr val="000000"/>
                </a:solidFill>
              </a:rPr>
              <a:t>  the relation name to the attribute name</a:t>
            </a:r>
          </a:p>
          <a:p>
            <a:pPr>
              <a:buFont typeface="Wingdings" pitchFamily="2" charset="2"/>
              <a:buNone/>
            </a:pPr>
            <a:r>
              <a:rPr lang="en-US" sz="2400" u="sng">
                <a:solidFill>
                  <a:srgbClr val="000000"/>
                </a:solidFill>
              </a:rPr>
              <a:t>Example:</a:t>
            </a:r>
            <a:r>
              <a:rPr lang="en-US" sz="2400">
                <a:solidFill>
                  <a:srgbClr val="000000"/>
                </a:solidFill>
              </a:rPr>
              <a:t> </a:t>
            </a:r>
          </a:p>
          <a:p>
            <a:pPr>
              <a:buFont typeface="Wingdings" pitchFamily="2" charset="2"/>
              <a:buNone/>
            </a:pPr>
            <a:endParaRPr lang="en-US" sz="2400">
              <a:solidFill>
                <a:srgbClr val="000000"/>
              </a:solidFill>
            </a:endParaRPr>
          </a:p>
          <a:p>
            <a:r>
              <a:rPr lang="en-US" sz="2400">
                <a:solidFill>
                  <a:srgbClr val="000000"/>
                </a:solidFill>
              </a:rPr>
              <a:t>EMPLOYEE.LNAME, DEPARTMENT.DNAME</a:t>
            </a:r>
            <a:endParaRPr lang="en-US" b="1">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D09BAA47-498D-4B0C-9D2F-ABB395B12402}" type="slidenum">
              <a:rPr lang="en-US"/>
              <a:pPr/>
              <a:t>43</a:t>
            </a:fld>
            <a:endParaRPr lang="en-US"/>
          </a:p>
        </p:txBody>
      </p:sp>
      <p:sp>
        <p:nvSpPr>
          <p:cNvPr id="497666" name="Rectangle 2"/>
          <p:cNvSpPr>
            <a:spLocks noGrp="1" noChangeArrowheads="1"/>
          </p:cNvSpPr>
          <p:nvPr>
            <p:ph type="title"/>
          </p:nvPr>
        </p:nvSpPr>
        <p:spPr/>
        <p:txBody>
          <a:bodyPr/>
          <a:lstStyle/>
          <a:p>
            <a:r>
              <a:rPr lang="en-US"/>
              <a:t>ALIASES</a:t>
            </a:r>
            <a:endParaRPr lang="en-US" b="1">
              <a:solidFill>
                <a:srgbClr val="000000"/>
              </a:solidFill>
            </a:endParaRPr>
          </a:p>
        </p:txBody>
      </p:sp>
      <p:sp>
        <p:nvSpPr>
          <p:cNvPr id="497667" name="Rectangle 3"/>
          <p:cNvSpPr>
            <a:spLocks noGrp="1" noChangeArrowheads="1"/>
          </p:cNvSpPr>
          <p:nvPr>
            <p:ph type="body" idx="1"/>
          </p:nvPr>
        </p:nvSpPr>
        <p:spPr>
          <a:xfrm>
            <a:off x="685800" y="1641475"/>
            <a:ext cx="8037513" cy="4802188"/>
          </a:xfrm>
        </p:spPr>
        <p:txBody>
          <a:bodyPr/>
          <a:lstStyle/>
          <a:p>
            <a:pPr>
              <a:lnSpc>
                <a:spcPct val="90000"/>
              </a:lnSpc>
            </a:pPr>
            <a:r>
              <a:rPr lang="en-US" sz="2000" dirty="0">
                <a:solidFill>
                  <a:srgbClr val="000000"/>
                </a:solidFill>
              </a:rPr>
              <a:t>Some queries need to refer to the same relation twice</a:t>
            </a:r>
          </a:p>
          <a:p>
            <a:pPr>
              <a:lnSpc>
                <a:spcPct val="90000"/>
              </a:lnSpc>
            </a:pPr>
            <a:r>
              <a:rPr lang="en-US" sz="2000" dirty="0">
                <a:solidFill>
                  <a:srgbClr val="000000"/>
                </a:solidFill>
              </a:rPr>
              <a:t>In this case, </a:t>
            </a:r>
            <a:r>
              <a:rPr lang="en-US" sz="2000" i="1" dirty="0">
                <a:solidFill>
                  <a:srgbClr val="000000"/>
                </a:solidFill>
              </a:rPr>
              <a:t>aliases</a:t>
            </a:r>
            <a:r>
              <a:rPr lang="en-US" sz="2000" dirty="0">
                <a:solidFill>
                  <a:srgbClr val="000000"/>
                </a:solidFill>
              </a:rPr>
              <a:t>  are given to the relation name</a:t>
            </a:r>
          </a:p>
          <a:p>
            <a:pPr>
              <a:lnSpc>
                <a:spcPct val="90000"/>
              </a:lnSpc>
            </a:pPr>
            <a:r>
              <a:rPr lang="en-US" sz="2000" u="sng" dirty="0">
                <a:solidFill>
                  <a:srgbClr val="000000"/>
                </a:solidFill>
              </a:rPr>
              <a:t>Query 8:</a:t>
            </a:r>
            <a:r>
              <a:rPr lang="en-US" sz="2000" dirty="0">
                <a:solidFill>
                  <a:srgbClr val="000000"/>
                </a:solidFill>
              </a:rPr>
              <a:t> For each employee, retrieve the employee's name, and the name of his or her immediate supervisor.</a:t>
            </a:r>
            <a:br>
              <a:rPr lang="en-US" sz="2000" dirty="0">
                <a:solidFill>
                  <a:srgbClr val="000000"/>
                </a:solidFill>
              </a:rPr>
            </a:br>
            <a:r>
              <a:rPr lang="en-US" sz="2000" dirty="0">
                <a:solidFill>
                  <a:srgbClr val="000000"/>
                </a:solidFill>
              </a:rPr>
              <a:t/>
            </a:r>
            <a:br>
              <a:rPr lang="en-US" sz="2000" dirty="0">
                <a:solidFill>
                  <a:srgbClr val="000000"/>
                </a:solidFill>
              </a:rPr>
            </a:br>
            <a:r>
              <a:rPr lang="en-US" sz="2000" b="1" dirty="0">
                <a:solidFill>
                  <a:srgbClr val="000000"/>
                </a:solidFill>
              </a:rPr>
              <a:t>Q8:	SELECT	E.FNAME, E.LNAME, S.FNAME, </a:t>
            </a:r>
            <a:r>
              <a:rPr lang="en-US" sz="2000" b="1" dirty="0" smtClean="0">
                <a:solidFill>
                  <a:srgbClr val="000000"/>
                </a:solidFill>
              </a:rPr>
              <a:t>S.LNAME</a:t>
            </a:r>
            <a:r>
              <a:rPr lang="en-US" sz="2000" b="1" dirty="0">
                <a:solidFill>
                  <a:srgbClr val="000000"/>
                </a:solidFill>
              </a:rPr>
              <a:t/>
            </a:r>
            <a:br>
              <a:rPr lang="en-US" sz="2000" b="1" dirty="0">
                <a:solidFill>
                  <a:srgbClr val="000000"/>
                </a:solidFill>
              </a:rPr>
            </a:br>
            <a:r>
              <a:rPr lang="en-US" sz="2000" b="1" dirty="0">
                <a:solidFill>
                  <a:srgbClr val="000000"/>
                </a:solidFill>
              </a:rPr>
              <a:t>	FROM 	</a:t>
            </a:r>
            <a:r>
              <a:rPr lang="en-US" sz="2000" b="1" dirty="0" smtClean="0">
                <a:solidFill>
                  <a:srgbClr val="000000"/>
                </a:solidFill>
              </a:rPr>
              <a:t>EMPLOYEE </a:t>
            </a:r>
            <a:r>
              <a:rPr lang="en-US" sz="2000" b="1" dirty="0">
                <a:solidFill>
                  <a:srgbClr val="000000"/>
                </a:solidFill>
              </a:rPr>
              <a:t>E S</a:t>
            </a:r>
            <a:br>
              <a:rPr lang="en-US" sz="2000" b="1" dirty="0">
                <a:solidFill>
                  <a:srgbClr val="000000"/>
                </a:solidFill>
              </a:rPr>
            </a:br>
            <a:r>
              <a:rPr lang="en-US" sz="2000" b="1" dirty="0">
                <a:solidFill>
                  <a:srgbClr val="000000"/>
                </a:solidFill>
              </a:rPr>
              <a:t>	WHERE	E.SUPERSSN=S.SSN</a:t>
            </a:r>
            <a:br>
              <a:rPr lang="en-US" sz="2000" b="1" dirty="0">
                <a:solidFill>
                  <a:srgbClr val="000000"/>
                </a:solidFill>
              </a:rPr>
            </a:br>
            <a:endParaRPr lang="en-US" sz="2000" b="1" dirty="0">
              <a:solidFill>
                <a:srgbClr val="000000"/>
              </a:solidFill>
            </a:endParaRPr>
          </a:p>
          <a:p>
            <a:pPr lvl="1">
              <a:lnSpc>
                <a:spcPct val="90000"/>
              </a:lnSpc>
            </a:pPr>
            <a:r>
              <a:rPr lang="en-US" sz="2000" dirty="0">
                <a:solidFill>
                  <a:srgbClr val="000000"/>
                </a:solidFill>
              </a:rPr>
              <a:t>In Q8, the alternate relation names E and S are called </a:t>
            </a:r>
            <a:r>
              <a:rPr lang="en-US" sz="2000" i="1" dirty="0">
                <a:solidFill>
                  <a:srgbClr val="000000"/>
                </a:solidFill>
              </a:rPr>
              <a:t>aliases</a:t>
            </a:r>
            <a:r>
              <a:rPr lang="en-US" sz="2000" dirty="0">
                <a:solidFill>
                  <a:srgbClr val="000000"/>
                </a:solidFill>
              </a:rPr>
              <a:t>  or </a:t>
            </a:r>
            <a:r>
              <a:rPr lang="en-US" sz="2000" i="1" dirty="0" err="1">
                <a:solidFill>
                  <a:srgbClr val="000000"/>
                </a:solidFill>
              </a:rPr>
              <a:t>tuple</a:t>
            </a:r>
            <a:r>
              <a:rPr lang="en-US" sz="2000" i="1" dirty="0">
                <a:solidFill>
                  <a:srgbClr val="000000"/>
                </a:solidFill>
              </a:rPr>
              <a:t> variables</a:t>
            </a:r>
            <a:r>
              <a:rPr lang="en-US" sz="2000" dirty="0">
                <a:solidFill>
                  <a:srgbClr val="000000"/>
                </a:solidFill>
              </a:rPr>
              <a:t> for the EMPLOYEE relation</a:t>
            </a:r>
          </a:p>
          <a:p>
            <a:pPr lvl="1">
              <a:lnSpc>
                <a:spcPct val="90000"/>
              </a:lnSpc>
            </a:pPr>
            <a:r>
              <a:rPr lang="en-US" sz="2000" dirty="0">
                <a:solidFill>
                  <a:srgbClr val="000000"/>
                </a:solidFill>
              </a:rPr>
              <a:t>We can think of E and S as two </a:t>
            </a:r>
            <a:r>
              <a:rPr lang="en-US" sz="2000" i="1" dirty="0">
                <a:solidFill>
                  <a:srgbClr val="000000"/>
                </a:solidFill>
              </a:rPr>
              <a:t>different copies</a:t>
            </a:r>
            <a:r>
              <a:rPr lang="en-US" sz="2000" dirty="0">
                <a:solidFill>
                  <a:srgbClr val="000000"/>
                </a:solidFill>
              </a:rPr>
              <a:t>  of EMPLOYEE; E represents employees in role of </a:t>
            </a:r>
            <a:r>
              <a:rPr lang="en-US" sz="2000" i="1" dirty="0">
                <a:solidFill>
                  <a:srgbClr val="000000"/>
                </a:solidFill>
              </a:rPr>
              <a:t>supervisees</a:t>
            </a:r>
            <a:r>
              <a:rPr lang="en-US" sz="2000" dirty="0">
                <a:solidFill>
                  <a:srgbClr val="000000"/>
                </a:solidFill>
              </a:rPr>
              <a:t>  and S represents employees in role of </a:t>
            </a:r>
            <a:r>
              <a:rPr lang="en-US" sz="2000" i="1" dirty="0">
                <a:solidFill>
                  <a:srgbClr val="000000"/>
                </a:solidFill>
              </a:rPr>
              <a:t>supervisors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F6D5D6DC-2490-4E51-899E-7DC35ED5031D}" type="slidenum">
              <a:rPr lang="en-US"/>
              <a:pPr/>
              <a:t>44</a:t>
            </a:fld>
            <a:endParaRPr lang="en-US"/>
          </a:p>
        </p:txBody>
      </p:sp>
      <p:sp>
        <p:nvSpPr>
          <p:cNvPr id="536578" name="Rectangle 2"/>
          <p:cNvSpPr>
            <a:spLocks noGrp="1" noChangeArrowheads="1"/>
          </p:cNvSpPr>
          <p:nvPr>
            <p:ph type="title"/>
          </p:nvPr>
        </p:nvSpPr>
        <p:spPr/>
        <p:txBody>
          <a:bodyPr/>
          <a:lstStyle/>
          <a:p>
            <a:r>
              <a:rPr lang="en-US"/>
              <a:t>ALIASES (cont.)</a:t>
            </a:r>
            <a:endParaRPr lang="en-US" b="1">
              <a:solidFill>
                <a:srgbClr val="000000"/>
              </a:solidFill>
            </a:endParaRPr>
          </a:p>
        </p:txBody>
      </p:sp>
      <p:sp>
        <p:nvSpPr>
          <p:cNvPr id="536579" name="Rectangle 3"/>
          <p:cNvSpPr>
            <a:spLocks noGrp="1" noChangeArrowheads="1"/>
          </p:cNvSpPr>
          <p:nvPr>
            <p:ph type="body" idx="1"/>
          </p:nvPr>
        </p:nvSpPr>
        <p:spPr>
          <a:xfrm>
            <a:off x="536575" y="1641475"/>
            <a:ext cx="8289925" cy="4802188"/>
          </a:xfrm>
        </p:spPr>
        <p:txBody>
          <a:bodyPr/>
          <a:lstStyle/>
          <a:p>
            <a:pPr lvl="1">
              <a:lnSpc>
                <a:spcPct val="90000"/>
              </a:lnSpc>
            </a:pPr>
            <a:r>
              <a:rPr lang="en-US" sz="2000" dirty="0">
                <a:solidFill>
                  <a:srgbClr val="000000"/>
                </a:solidFill>
              </a:rPr>
              <a:t>Aliasing can also be used in any SQL query for convenience</a:t>
            </a:r>
            <a:br>
              <a:rPr lang="en-US" sz="2000" dirty="0">
                <a:solidFill>
                  <a:srgbClr val="000000"/>
                </a:solidFill>
              </a:rPr>
            </a:br>
            <a:r>
              <a:rPr lang="en-US" sz="2000" dirty="0">
                <a:solidFill>
                  <a:srgbClr val="000000"/>
                </a:solidFill>
              </a:rPr>
              <a:t>Can also use the AS keyword to specify aliases</a:t>
            </a:r>
            <a:r>
              <a:rPr lang="en-US" sz="2000" b="1" dirty="0">
                <a:solidFill>
                  <a:srgbClr val="000000"/>
                </a:solidFill>
              </a:rPr>
              <a:t/>
            </a:r>
            <a:br>
              <a:rPr lang="en-US" sz="2000" b="1" dirty="0">
                <a:solidFill>
                  <a:srgbClr val="000000"/>
                </a:solidFill>
              </a:rPr>
            </a:br>
            <a:r>
              <a:rPr lang="en-US" sz="2000" b="1" dirty="0">
                <a:solidFill>
                  <a:srgbClr val="000000"/>
                </a:solidFill>
              </a:rPr>
              <a:t/>
            </a:r>
            <a:br>
              <a:rPr lang="en-US" sz="2000" b="1" dirty="0">
                <a:solidFill>
                  <a:srgbClr val="000000"/>
                </a:solidFill>
              </a:rPr>
            </a:br>
            <a:r>
              <a:rPr lang="en-US" sz="2000" b="1" dirty="0">
                <a:solidFill>
                  <a:srgbClr val="000000"/>
                </a:solidFill>
              </a:rPr>
              <a:t>Q8:	SELECT	E.FNAME, E.LNAME, S.FNAME, </a:t>
            </a:r>
            <a:r>
              <a:rPr lang="en-US" sz="2000" b="1" dirty="0" smtClean="0">
                <a:solidFill>
                  <a:srgbClr val="000000"/>
                </a:solidFill>
              </a:rPr>
              <a:t>S.LNAME   </a:t>
            </a:r>
          </a:p>
          <a:p>
            <a:pPr lvl="1">
              <a:lnSpc>
                <a:spcPct val="90000"/>
              </a:lnSpc>
            </a:pPr>
            <a:endParaRPr lang="en-US" sz="2000" b="1" dirty="0" smtClean="0">
              <a:solidFill>
                <a:srgbClr val="000000"/>
              </a:solidFill>
            </a:endParaRPr>
          </a:p>
          <a:p>
            <a:pPr lvl="1">
              <a:lnSpc>
                <a:spcPct val="90000"/>
              </a:lnSpc>
              <a:buNone/>
            </a:pPr>
            <a:r>
              <a:rPr lang="en-US" sz="2000" b="1" dirty="0" smtClean="0">
                <a:solidFill>
                  <a:srgbClr val="000000"/>
                </a:solidFill>
              </a:rPr>
              <a:t>                        FROM EMPLOYEE </a:t>
            </a:r>
            <a:r>
              <a:rPr lang="en-US" sz="2000" b="1" dirty="0">
                <a:solidFill>
                  <a:srgbClr val="000000"/>
                </a:solidFill>
              </a:rPr>
              <a:t>AS E, EMPLOYEE AS </a:t>
            </a:r>
            <a:r>
              <a:rPr lang="en-US" sz="2000" b="1" dirty="0" smtClean="0">
                <a:solidFill>
                  <a:srgbClr val="000000"/>
                </a:solidFill>
              </a:rPr>
              <a:t>S</a:t>
            </a:r>
          </a:p>
          <a:p>
            <a:pPr lvl="1">
              <a:lnSpc>
                <a:spcPct val="90000"/>
              </a:lnSpc>
              <a:buNone/>
            </a:pPr>
            <a:r>
              <a:rPr lang="en-US" sz="2000" b="1" dirty="0">
                <a:solidFill>
                  <a:srgbClr val="000000"/>
                </a:solidFill>
              </a:rPr>
              <a:t/>
            </a:r>
            <a:br>
              <a:rPr lang="en-US" sz="2000" b="1" dirty="0">
                <a:solidFill>
                  <a:srgbClr val="000000"/>
                </a:solidFill>
              </a:rPr>
            </a:br>
            <a:r>
              <a:rPr lang="en-US" sz="2000" b="1" dirty="0">
                <a:solidFill>
                  <a:srgbClr val="000000"/>
                </a:solidFill>
              </a:rPr>
              <a:t>		WHERE	E.SUPERSSN=S.SSN</a:t>
            </a:r>
            <a:br>
              <a:rPr lang="en-US" sz="2000" b="1" dirty="0">
                <a:solidFill>
                  <a:srgbClr val="000000"/>
                </a:solidFill>
              </a:rPr>
            </a:br>
            <a:endParaRPr lang="en-US" sz="2000" b="1" dirty="0">
              <a:solidFill>
                <a:srgbClr val="00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2E8D722B-0F25-42AE-8A03-1DD0493A69A8}" type="slidenum">
              <a:rPr lang="en-US"/>
              <a:pPr/>
              <a:t>45</a:t>
            </a:fld>
            <a:endParaRPr lang="en-US"/>
          </a:p>
        </p:txBody>
      </p:sp>
      <p:sp>
        <p:nvSpPr>
          <p:cNvPr id="499714" name="Rectangle 2"/>
          <p:cNvSpPr>
            <a:spLocks noGrp="1" noChangeArrowheads="1"/>
          </p:cNvSpPr>
          <p:nvPr>
            <p:ph type="title"/>
          </p:nvPr>
        </p:nvSpPr>
        <p:spPr/>
        <p:txBody>
          <a:bodyPr>
            <a:normAutofit fontScale="90000"/>
          </a:bodyPr>
          <a:lstStyle/>
          <a:p>
            <a:r>
              <a:rPr lang="en-US"/>
              <a:t>UNSPECIFIED </a:t>
            </a:r>
            <a:br>
              <a:rPr lang="en-US"/>
            </a:br>
            <a:r>
              <a:rPr lang="en-US"/>
              <a:t>WHERE-clause</a:t>
            </a:r>
            <a:endParaRPr lang="en-US" b="1">
              <a:solidFill>
                <a:srgbClr val="000000"/>
              </a:solidFill>
            </a:endParaRPr>
          </a:p>
        </p:txBody>
      </p:sp>
      <p:sp>
        <p:nvSpPr>
          <p:cNvPr id="499715" name="Rectangle 3"/>
          <p:cNvSpPr>
            <a:spLocks noGrp="1" noChangeArrowheads="1"/>
          </p:cNvSpPr>
          <p:nvPr>
            <p:ph type="body" idx="1"/>
          </p:nvPr>
        </p:nvSpPr>
        <p:spPr/>
        <p:txBody>
          <a:bodyPr/>
          <a:lstStyle/>
          <a:p>
            <a:r>
              <a:rPr lang="en-US" sz="2400">
                <a:solidFill>
                  <a:srgbClr val="000000"/>
                </a:solidFill>
              </a:rPr>
              <a:t>A </a:t>
            </a:r>
            <a:r>
              <a:rPr lang="en-US" sz="2400" i="1">
                <a:solidFill>
                  <a:srgbClr val="000000"/>
                </a:solidFill>
              </a:rPr>
              <a:t>missing WHERE-clause</a:t>
            </a:r>
            <a:r>
              <a:rPr lang="en-US" sz="2400">
                <a:solidFill>
                  <a:srgbClr val="000000"/>
                </a:solidFill>
              </a:rPr>
              <a:t>  indicates no condition; hence, </a:t>
            </a:r>
            <a:r>
              <a:rPr lang="en-US" sz="2400" i="1">
                <a:solidFill>
                  <a:srgbClr val="000000"/>
                </a:solidFill>
              </a:rPr>
              <a:t>all tuples</a:t>
            </a:r>
            <a:r>
              <a:rPr lang="en-US" sz="2400">
                <a:solidFill>
                  <a:srgbClr val="000000"/>
                </a:solidFill>
              </a:rPr>
              <a:t>  of the relations in the FROM-clause are selected</a:t>
            </a:r>
          </a:p>
          <a:p>
            <a:r>
              <a:rPr lang="en-US" sz="2400">
                <a:solidFill>
                  <a:srgbClr val="000000"/>
                </a:solidFill>
              </a:rPr>
              <a:t>This is equivalent to the condition WHERE TRUE</a:t>
            </a:r>
          </a:p>
          <a:p>
            <a:r>
              <a:rPr lang="en-US" sz="2400" u="sng">
                <a:solidFill>
                  <a:srgbClr val="000000"/>
                </a:solidFill>
              </a:rPr>
              <a:t>Query 9:</a:t>
            </a:r>
            <a:r>
              <a:rPr lang="en-US" sz="2400">
                <a:solidFill>
                  <a:srgbClr val="000000"/>
                </a:solidFill>
              </a:rPr>
              <a:t> Retrieve the SSN values for all employees.</a:t>
            </a:r>
          </a:p>
          <a:p>
            <a:pPr lvl="1">
              <a:buFontTx/>
              <a:buNone/>
            </a:pPr>
            <a:endParaRPr lang="en-US" sz="2400" b="1">
              <a:solidFill>
                <a:srgbClr val="000000"/>
              </a:solidFill>
            </a:endParaRPr>
          </a:p>
          <a:p>
            <a:pPr lvl="1">
              <a:buFontTx/>
              <a:buNone/>
            </a:pPr>
            <a:r>
              <a:rPr lang="en-US" sz="2400" b="1">
                <a:solidFill>
                  <a:srgbClr val="000000"/>
                </a:solidFill>
              </a:rPr>
              <a:t>Q9:	SELECT 	SSN</a:t>
            </a:r>
            <a:br>
              <a:rPr lang="en-US" sz="2400" b="1">
                <a:solidFill>
                  <a:srgbClr val="000000"/>
                </a:solidFill>
              </a:rPr>
            </a:br>
            <a:r>
              <a:rPr lang="en-US" sz="2400" b="1">
                <a:solidFill>
                  <a:srgbClr val="000000"/>
                </a:solidFill>
              </a:rPr>
              <a:t>		FROM	EMPLOYEE</a:t>
            </a:r>
            <a:br>
              <a:rPr lang="en-US" sz="2400" b="1">
                <a:solidFill>
                  <a:srgbClr val="000000"/>
                </a:solidFill>
              </a:rPr>
            </a:br>
            <a:endParaRPr lang="en-US" sz="2400" b="1">
              <a:solidFill>
                <a:srgbClr val="000000"/>
              </a:solidFill>
            </a:endParaRPr>
          </a:p>
          <a:p>
            <a:r>
              <a:rPr lang="en-US" sz="2400">
                <a:solidFill>
                  <a:srgbClr val="000000"/>
                </a:solidFill>
              </a:rPr>
              <a:t>If more than one relation is specified in the FROM-clause </a:t>
            </a:r>
            <a:r>
              <a:rPr lang="en-US" sz="2400" i="1">
                <a:solidFill>
                  <a:srgbClr val="000000"/>
                </a:solidFill>
              </a:rPr>
              <a:t>and</a:t>
            </a:r>
            <a:r>
              <a:rPr lang="en-US" sz="2400">
                <a:solidFill>
                  <a:srgbClr val="000000"/>
                </a:solidFill>
              </a:rPr>
              <a:t>  there is no join condition, then the </a:t>
            </a:r>
            <a:r>
              <a:rPr lang="en-US" sz="2400" i="1">
                <a:solidFill>
                  <a:srgbClr val="000000"/>
                </a:solidFill>
              </a:rPr>
              <a:t>CARTESIAN PRODUCT </a:t>
            </a:r>
            <a:r>
              <a:rPr lang="en-US" sz="2400">
                <a:solidFill>
                  <a:srgbClr val="000000"/>
                </a:solidFill>
              </a:rPr>
              <a:t>of tuples is selected</a:t>
            </a:r>
            <a:endParaRPr lang="en-US" sz="2800">
              <a:solidFill>
                <a:srgbClr val="00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39E376EC-2A55-4314-BC1C-732E1944429E}" type="slidenum">
              <a:rPr lang="en-US"/>
              <a:pPr/>
              <a:t>46</a:t>
            </a:fld>
            <a:endParaRPr lang="en-US"/>
          </a:p>
        </p:txBody>
      </p:sp>
      <p:sp>
        <p:nvSpPr>
          <p:cNvPr id="538626" name="Rectangle 2"/>
          <p:cNvSpPr>
            <a:spLocks noGrp="1" noChangeArrowheads="1"/>
          </p:cNvSpPr>
          <p:nvPr>
            <p:ph type="title"/>
          </p:nvPr>
        </p:nvSpPr>
        <p:spPr/>
        <p:txBody>
          <a:bodyPr>
            <a:normAutofit fontScale="90000"/>
          </a:bodyPr>
          <a:lstStyle/>
          <a:p>
            <a:r>
              <a:rPr lang="en-US"/>
              <a:t>UNSPECIFIED </a:t>
            </a:r>
            <a:br>
              <a:rPr lang="en-US"/>
            </a:br>
            <a:r>
              <a:rPr lang="en-US"/>
              <a:t>WHERE-clause (cont.)</a:t>
            </a:r>
          </a:p>
        </p:txBody>
      </p:sp>
      <p:sp>
        <p:nvSpPr>
          <p:cNvPr id="538627" name="Rectangle 3"/>
          <p:cNvSpPr>
            <a:spLocks noGrp="1" noChangeArrowheads="1"/>
          </p:cNvSpPr>
          <p:nvPr>
            <p:ph type="body" idx="1"/>
          </p:nvPr>
        </p:nvSpPr>
        <p:spPr>
          <a:xfrm>
            <a:off x="685800" y="1931988"/>
            <a:ext cx="8220075" cy="4511675"/>
          </a:xfrm>
        </p:spPr>
        <p:txBody>
          <a:bodyPr/>
          <a:lstStyle/>
          <a:p>
            <a:pPr>
              <a:lnSpc>
                <a:spcPct val="90000"/>
              </a:lnSpc>
            </a:pPr>
            <a:r>
              <a:rPr lang="en-US" sz="2400" u="sng">
                <a:solidFill>
                  <a:srgbClr val="000000"/>
                </a:solidFill>
              </a:rPr>
              <a:t>Example:</a:t>
            </a:r>
            <a:br>
              <a:rPr lang="en-US" sz="2400" u="sng">
                <a:solidFill>
                  <a:srgbClr val="000000"/>
                </a:solidFill>
              </a:rPr>
            </a:br>
            <a:r>
              <a:rPr lang="en-US" sz="2400" u="sng">
                <a:solidFill>
                  <a:srgbClr val="000000"/>
                </a:solidFill>
              </a:rPr>
              <a:t/>
            </a:r>
            <a:br>
              <a:rPr lang="en-US" sz="2400" u="sng">
                <a:solidFill>
                  <a:srgbClr val="000000"/>
                </a:solidFill>
              </a:rPr>
            </a:br>
            <a:r>
              <a:rPr lang="en-US" sz="2400" b="1">
                <a:solidFill>
                  <a:srgbClr val="000000"/>
                </a:solidFill>
              </a:rPr>
              <a:t>Q10:	SELECT	SSN, DNAME</a:t>
            </a:r>
            <a:br>
              <a:rPr lang="en-US" sz="2400" b="1">
                <a:solidFill>
                  <a:srgbClr val="000000"/>
                </a:solidFill>
              </a:rPr>
            </a:br>
            <a:r>
              <a:rPr lang="en-US" sz="2400" b="1">
                <a:solidFill>
                  <a:srgbClr val="000000"/>
                </a:solidFill>
              </a:rPr>
              <a:t>		FROM	EMPLOYEE, DEPARTMENT</a:t>
            </a:r>
            <a:br>
              <a:rPr lang="en-US" sz="2400" b="1">
                <a:solidFill>
                  <a:srgbClr val="000000"/>
                </a:solidFill>
              </a:rPr>
            </a:br>
            <a:endParaRPr lang="en-US" sz="2400" b="1">
              <a:solidFill>
                <a:srgbClr val="000000"/>
              </a:solidFill>
            </a:endParaRPr>
          </a:p>
          <a:p>
            <a:pPr lvl="1">
              <a:lnSpc>
                <a:spcPct val="90000"/>
              </a:lnSpc>
            </a:pPr>
            <a:r>
              <a:rPr lang="en-US" sz="2000">
                <a:solidFill>
                  <a:srgbClr val="000000"/>
                </a:solidFill>
              </a:rPr>
              <a:t>It is extremely important not to overlook specifying any selection and join conditions in the WHERE-clause; otherwise, incorrect and very large relations may result</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52DA72B7-056B-4B1A-B6A5-498D5CA88CCB}" type="slidenum">
              <a:rPr lang="en-US"/>
              <a:pPr/>
              <a:t>47</a:t>
            </a:fld>
            <a:endParaRPr lang="en-US"/>
          </a:p>
        </p:txBody>
      </p:sp>
      <p:sp>
        <p:nvSpPr>
          <p:cNvPr id="502786" name="Rectangle 2"/>
          <p:cNvSpPr>
            <a:spLocks noGrp="1" noChangeArrowheads="1"/>
          </p:cNvSpPr>
          <p:nvPr>
            <p:ph type="title"/>
          </p:nvPr>
        </p:nvSpPr>
        <p:spPr/>
        <p:txBody>
          <a:bodyPr/>
          <a:lstStyle/>
          <a:p>
            <a:r>
              <a:rPr lang="en-US"/>
              <a:t>USE OF *</a:t>
            </a:r>
            <a:endParaRPr lang="en-US" b="1">
              <a:solidFill>
                <a:srgbClr val="000000"/>
              </a:solidFill>
            </a:endParaRPr>
          </a:p>
        </p:txBody>
      </p:sp>
      <p:sp>
        <p:nvSpPr>
          <p:cNvPr id="502787" name="Rectangle 3"/>
          <p:cNvSpPr>
            <a:spLocks noGrp="1" noChangeArrowheads="1"/>
          </p:cNvSpPr>
          <p:nvPr>
            <p:ph type="body" idx="1"/>
          </p:nvPr>
        </p:nvSpPr>
        <p:spPr>
          <a:xfrm>
            <a:off x="685800" y="1641475"/>
            <a:ext cx="8228013" cy="4802188"/>
          </a:xfrm>
        </p:spPr>
        <p:txBody>
          <a:bodyPr/>
          <a:lstStyle/>
          <a:p>
            <a:r>
              <a:rPr lang="en-US" sz="2400">
                <a:solidFill>
                  <a:srgbClr val="000000"/>
                </a:solidFill>
              </a:rPr>
              <a:t>To retrieve all the attribute values of the selected tuples, a * is used, which stands for </a:t>
            </a:r>
            <a:r>
              <a:rPr lang="en-US" sz="2400" i="1">
                <a:solidFill>
                  <a:srgbClr val="000000"/>
                </a:solidFill>
              </a:rPr>
              <a:t>all the attributes</a:t>
            </a:r>
            <a:br>
              <a:rPr lang="en-US" sz="2400" i="1">
                <a:solidFill>
                  <a:srgbClr val="000000"/>
                </a:solidFill>
              </a:rPr>
            </a:br>
            <a:r>
              <a:rPr lang="en-US" sz="2400" u="sng">
                <a:solidFill>
                  <a:srgbClr val="000000"/>
                </a:solidFill>
              </a:rPr>
              <a:t>Examples:</a:t>
            </a:r>
          </a:p>
          <a:p>
            <a:pPr>
              <a:buFont typeface="Wingdings" pitchFamily="2" charset="2"/>
              <a:buNone/>
            </a:pPr>
            <a:r>
              <a:rPr lang="en-US" sz="2400" u="sng">
                <a:solidFill>
                  <a:srgbClr val="000000"/>
                </a:solidFill>
              </a:rPr>
              <a:t/>
            </a:r>
            <a:br>
              <a:rPr lang="en-US" sz="2400" u="sng">
                <a:solidFill>
                  <a:srgbClr val="000000"/>
                </a:solidFill>
              </a:rPr>
            </a:br>
            <a:r>
              <a:rPr lang="en-US" sz="2400" b="1">
                <a:solidFill>
                  <a:srgbClr val="000000"/>
                </a:solidFill>
              </a:rPr>
              <a:t>Q1C:	SELECT 	*</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WHERE	DNO=5</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Q1D:	SELECT	*</a:t>
            </a:r>
            <a:br>
              <a:rPr lang="en-US" sz="2400" b="1">
                <a:solidFill>
                  <a:srgbClr val="000000"/>
                </a:solidFill>
              </a:rPr>
            </a:br>
            <a:r>
              <a:rPr lang="en-US" sz="2400" b="1">
                <a:solidFill>
                  <a:srgbClr val="000000"/>
                </a:solidFill>
              </a:rPr>
              <a:t>		FROM	EMPLOYEE, DEPARTMENT</a:t>
            </a:r>
            <a:br>
              <a:rPr lang="en-US" sz="2400" b="1">
                <a:solidFill>
                  <a:srgbClr val="000000"/>
                </a:solidFill>
              </a:rPr>
            </a:br>
            <a:r>
              <a:rPr lang="en-US" sz="2400" b="1">
                <a:solidFill>
                  <a:srgbClr val="000000"/>
                </a:solidFill>
              </a:rPr>
              <a:t>		WHERE	DNAME='Research' AND 					DNO=DNUMBER</a:t>
            </a:r>
            <a:endParaRPr lang="en-US">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CFB84F04-1029-4EB3-83D5-F4166CADE822}" type="slidenum">
              <a:rPr lang="en-US"/>
              <a:pPr/>
              <a:t>48</a:t>
            </a:fld>
            <a:endParaRPr lang="en-US"/>
          </a:p>
        </p:txBody>
      </p:sp>
      <p:sp>
        <p:nvSpPr>
          <p:cNvPr id="503810" name="Rectangle 2"/>
          <p:cNvSpPr>
            <a:spLocks noGrp="1" noChangeArrowheads="1"/>
          </p:cNvSpPr>
          <p:nvPr>
            <p:ph type="title"/>
          </p:nvPr>
        </p:nvSpPr>
        <p:spPr/>
        <p:txBody>
          <a:bodyPr/>
          <a:lstStyle/>
          <a:p>
            <a:r>
              <a:rPr lang="en-US"/>
              <a:t>USE OF DISTINCT</a:t>
            </a:r>
            <a:endParaRPr lang="en-US" b="1">
              <a:solidFill>
                <a:srgbClr val="000000"/>
              </a:solidFill>
            </a:endParaRPr>
          </a:p>
        </p:txBody>
      </p:sp>
      <p:sp>
        <p:nvSpPr>
          <p:cNvPr id="503811" name="Rectangle 3"/>
          <p:cNvSpPr>
            <a:spLocks noGrp="1" noChangeArrowheads="1"/>
          </p:cNvSpPr>
          <p:nvPr>
            <p:ph type="body" idx="1"/>
          </p:nvPr>
        </p:nvSpPr>
        <p:spPr/>
        <p:txBody>
          <a:bodyPr/>
          <a:lstStyle/>
          <a:p>
            <a:r>
              <a:rPr lang="en-US" sz="2400">
                <a:solidFill>
                  <a:srgbClr val="000000"/>
                </a:solidFill>
              </a:rPr>
              <a:t>SQL does not treat a relation as a set; </a:t>
            </a:r>
            <a:r>
              <a:rPr lang="en-US" sz="2400" i="1">
                <a:solidFill>
                  <a:srgbClr val="000000"/>
                </a:solidFill>
              </a:rPr>
              <a:t>duplicate tuples can appear</a:t>
            </a:r>
          </a:p>
          <a:p>
            <a:r>
              <a:rPr lang="en-US" sz="2400">
                <a:solidFill>
                  <a:srgbClr val="000000"/>
                </a:solidFill>
              </a:rPr>
              <a:t>To eliminate duplicate tuples in a query result, the keyword </a:t>
            </a:r>
            <a:r>
              <a:rPr lang="en-US" sz="2400" b="1">
                <a:solidFill>
                  <a:srgbClr val="000000"/>
                </a:solidFill>
              </a:rPr>
              <a:t>DISTINCT</a:t>
            </a:r>
            <a:r>
              <a:rPr lang="en-US" sz="2400">
                <a:solidFill>
                  <a:srgbClr val="000000"/>
                </a:solidFill>
              </a:rPr>
              <a:t> is used</a:t>
            </a:r>
          </a:p>
          <a:p>
            <a:r>
              <a:rPr lang="en-US" sz="2400">
                <a:solidFill>
                  <a:srgbClr val="000000"/>
                </a:solidFill>
              </a:rPr>
              <a:t>For example, the result of Q11 may have duplicate SALARY values whereas Q11A does not have any duplicate values</a:t>
            </a:r>
            <a:br>
              <a:rPr lang="en-US" sz="2400">
                <a:solidFill>
                  <a:srgbClr val="000000"/>
                </a:solidFill>
              </a:rPr>
            </a:br>
            <a:endParaRPr lang="en-US" sz="2400">
              <a:solidFill>
                <a:srgbClr val="000000"/>
              </a:solidFill>
            </a:endParaRPr>
          </a:p>
          <a:p>
            <a:pPr>
              <a:buFont typeface="Wingdings" pitchFamily="2" charset="2"/>
              <a:buNone/>
            </a:pPr>
            <a:r>
              <a:rPr lang="en-US" sz="2400" b="1">
                <a:solidFill>
                  <a:srgbClr val="000000"/>
                </a:solidFill>
              </a:rPr>
              <a:t>	Q11:	SELECT 	SALARY</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Q11A: 	SELECT 	DISTINCT SALARY</a:t>
            </a:r>
            <a:br>
              <a:rPr lang="en-US" sz="2400" b="1">
                <a:solidFill>
                  <a:srgbClr val="000000"/>
                </a:solidFill>
              </a:rPr>
            </a:br>
            <a:r>
              <a:rPr lang="en-US" sz="2400" b="1">
                <a:solidFill>
                  <a:srgbClr val="000000"/>
                </a:solidFill>
              </a:rPr>
              <a:t>		FROM	EMPLOYEE</a:t>
            </a:r>
            <a:endParaRPr lang="en-US" sz="280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1426" name="Picture 2"/>
          <p:cNvPicPr>
            <a:picLocks noGrp="1" noChangeAspect="1" noChangeArrowheads="1"/>
          </p:cNvPicPr>
          <p:nvPr>
            <p:ph idx="1"/>
          </p:nvPr>
        </p:nvPicPr>
        <p:blipFill>
          <a:blip r:embed="rId2"/>
          <a:srcRect/>
          <a:stretch>
            <a:fillRect/>
          </a:stretch>
        </p:blipFill>
        <p:spPr bwMode="auto">
          <a:xfrm>
            <a:off x="609600" y="1524000"/>
            <a:ext cx="596265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 For example, the first table of Figure  is called STUDENT because each row represents facts about a particular student entity. </a:t>
            </a:r>
          </a:p>
          <a:p>
            <a:r>
              <a:rPr lang="en-US" dirty="0" smtClean="0"/>
              <a:t>The column names—Name, </a:t>
            </a:r>
            <a:r>
              <a:rPr lang="en-US" dirty="0" err="1" smtClean="0"/>
              <a:t>Student_number</a:t>
            </a:r>
            <a:r>
              <a:rPr lang="en-US" dirty="0" smtClean="0"/>
              <a:t>, Class, and Major—specify how to interpret the data values in each row, based on the column each value is in.</a:t>
            </a:r>
          </a:p>
          <a:p>
            <a:r>
              <a:rPr lang="en-US" dirty="0" smtClean="0"/>
              <a:t> All values in a column are of the same data type.</a:t>
            </a:r>
          </a:p>
          <a:p>
            <a:r>
              <a:rPr lang="en-US" dirty="0" smtClean="0"/>
              <a:t>In the formal relational model terminology, </a:t>
            </a:r>
            <a:r>
              <a:rPr lang="en-US" dirty="0" smtClean="0">
                <a:solidFill>
                  <a:srgbClr val="FF0000"/>
                </a:solidFill>
              </a:rPr>
              <a:t>a row is called a </a:t>
            </a:r>
            <a:r>
              <a:rPr lang="en-US" i="1" dirty="0" err="1" smtClean="0">
                <a:solidFill>
                  <a:srgbClr val="FF0000"/>
                </a:solidFill>
              </a:rPr>
              <a:t>tuple</a:t>
            </a:r>
            <a:r>
              <a:rPr lang="en-US" i="1" dirty="0" smtClean="0"/>
              <a:t>,</a:t>
            </a:r>
          </a:p>
          <a:p>
            <a:r>
              <a:rPr lang="en-US" i="1" dirty="0" smtClean="0"/>
              <a:t> a </a:t>
            </a:r>
            <a:r>
              <a:rPr lang="en-US" i="1" dirty="0" smtClean="0">
                <a:solidFill>
                  <a:srgbClr val="FF0000"/>
                </a:solidFill>
              </a:rPr>
              <a:t>column header </a:t>
            </a:r>
            <a:r>
              <a:rPr lang="en-US" dirty="0" smtClean="0"/>
              <a:t>is called an </a:t>
            </a:r>
            <a:r>
              <a:rPr lang="en-US" i="1" dirty="0" smtClean="0">
                <a:solidFill>
                  <a:srgbClr val="FF0000"/>
                </a:solidFill>
              </a:rPr>
              <a:t>attribute</a:t>
            </a:r>
            <a:r>
              <a:rPr lang="en-US" i="1" dirty="0" smtClean="0"/>
              <a:t>, and the</a:t>
            </a:r>
            <a:r>
              <a:rPr lang="en-US" i="1" dirty="0" smtClean="0">
                <a:solidFill>
                  <a:srgbClr val="FF0000"/>
                </a:solidFill>
              </a:rPr>
              <a:t> table</a:t>
            </a:r>
            <a:r>
              <a:rPr lang="en-US" i="1" dirty="0" smtClean="0"/>
              <a:t> is called </a:t>
            </a:r>
            <a:r>
              <a:rPr lang="en-US" i="1" dirty="0" smtClean="0">
                <a:solidFill>
                  <a:srgbClr val="FF0000"/>
                </a:solidFill>
              </a:rPr>
              <a:t>a relation</a:t>
            </a:r>
            <a:r>
              <a:rPr lang="en-US" i="1" dirty="0" smtClean="0"/>
              <a:t>.</a:t>
            </a:r>
          </a:p>
          <a:p>
            <a:r>
              <a:rPr lang="en-US" i="1" dirty="0" smtClean="0"/>
              <a:t> The data type describing the </a:t>
            </a:r>
            <a:r>
              <a:rPr lang="en-US" dirty="0" smtClean="0"/>
              <a:t>types of values that can appear in each column is represented by a </a:t>
            </a:r>
            <a:r>
              <a:rPr lang="en-US" i="1" dirty="0" smtClean="0">
                <a:solidFill>
                  <a:srgbClr val="FF0000"/>
                </a:solidFill>
              </a:rPr>
              <a:t>domain</a:t>
            </a:r>
            <a:r>
              <a:rPr lang="en-US" i="1" dirty="0" smtClean="0"/>
              <a:t> of possible </a:t>
            </a:r>
            <a:r>
              <a:rPr lang="en-US" dirty="0" smtClean="0"/>
              <a:t>values. Domain is given  </a:t>
            </a:r>
            <a:r>
              <a:rPr lang="en-US" dirty="0" err="1" smtClean="0"/>
              <a:t>name,data</a:t>
            </a:r>
            <a:r>
              <a:rPr lang="en-US" dirty="0" smtClean="0"/>
              <a:t> </a:t>
            </a:r>
            <a:r>
              <a:rPr lang="en-US" dirty="0" err="1" smtClean="0"/>
              <a:t>type,and</a:t>
            </a:r>
            <a:r>
              <a:rPr lang="en-US" dirty="0" smtClean="0"/>
              <a:t> format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38391E02-C9EC-4A7B-B88A-F204AE43F2DA}" type="slidenum">
              <a:rPr lang="en-US"/>
              <a:pPr/>
              <a:t>50</a:t>
            </a:fld>
            <a:endParaRPr lang="en-US"/>
          </a:p>
        </p:txBody>
      </p:sp>
      <p:sp>
        <p:nvSpPr>
          <p:cNvPr id="505858" name="Rectangle 2"/>
          <p:cNvSpPr>
            <a:spLocks noGrp="1" noChangeArrowheads="1"/>
          </p:cNvSpPr>
          <p:nvPr>
            <p:ph type="title"/>
          </p:nvPr>
        </p:nvSpPr>
        <p:spPr/>
        <p:txBody>
          <a:bodyPr/>
          <a:lstStyle/>
          <a:p>
            <a:r>
              <a:rPr lang="en-US"/>
              <a:t>SET OPERATIONS</a:t>
            </a:r>
            <a:endParaRPr lang="en-US" b="1">
              <a:solidFill>
                <a:srgbClr val="000000"/>
              </a:solidFill>
            </a:endParaRPr>
          </a:p>
        </p:txBody>
      </p:sp>
      <p:sp>
        <p:nvSpPr>
          <p:cNvPr id="505859" name="Rectangle 3"/>
          <p:cNvSpPr>
            <a:spLocks noGrp="1" noChangeArrowheads="1"/>
          </p:cNvSpPr>
          <p:nvPr>
            <p:ph type="body" idx="1"/>
          </p:nvPr>
        </p:nvSpPr>
        <p:spPr/>
        <p:txBody>
          <a:bodyPr>
            <a:normAutofit lnSpcReduction="10000"/>
          </a:bodyPr>
          <a:lstStyle/>
          <a:p>
            <a:pPr>
              <a:lnSpc>
                <a:spcPct val="90000"/>
              </a:lnSpc>
            </a:pPr>
            <a:r>
              <a:rPr lang="en-US" sz="2800">
                <a:solidFill>
                  <a:srgbClr val="000000"/>
                </a:solidFill>
              </a:rPr>
              <a:t>SQL has directly incorporated some set operations</a:t>
            </a:r>
          </a:p>
          <a:p>
            <a:pPr>
              <a:lnSpc>
                <a:spcPct val="90000"/>
              </a:lnSpc>
            </a:pPr>
            <a:r>
              <a:rPr lang="en-US" sz="2800">
                <a:solidFill>
                  <a:srgbClr val="000000"/>
                </a:solidFill>
              </a:rPr>
              <a:t>There is a union operation (</a:t>
            </a:r>
            <a:r>
              <a:rPr lang="en-US" sz="2800" b="1">
                <a:solidFill>
                  <a:srgbClr val="000000"/>
                </a:solidFill>
              </a:rPr>
              <a:t>UNION)</a:t>
            </a:r>
            <a:r>
              <a:rPr lang="en-US" sz="2800">
                <a:solidFill>
                  <a:srgbClr val="000000"/>
                </a:solidFill>
              </a:rPr>
              <a:t>, and in </a:t>
            </a:r>
            <a:r>
              <a:rPr lang="en-US" sz="2800" i="1">
                <a:solidFill>
                  <a:srgbClr val="000000"/>
                </a:solidFill>
              </a:rPr>
              <a:t>some versions</a:t>
            </a:r>
            <a:r>
              <a:rPr lang="en-US" sz="2800">
                <a:solidFill>
                  <a:srgbClr val="000000"/>
                </a:solidFill>
              </a:rPr>
              <a:t>  of SQL there are set difference (</a:t>
            </a:r>
            <a:r>
              <a:rPr lang="en-US" sz="2800" b="1">
                <a:solidFill>
                  <a:srgbClr val="000000"/>
                </a:solidFill>
              </a:rPr>
              <a:t>MINUS)</a:t>
            </a:r>
            <a:r>
              <a:rPr lang="en-US" sz="2800">
                <a:solidFill>
                  <a:srgbClr val="000000"/>
                </a:solidFill>
              </a:rPr>
              <a:t> and intersection (</a:t>
            </a:r>
            <a:r>
              <a:rPr lang="en-US" sz="2800" b="1">
                <a:solidFill>
                  <a:srgbClr val="000000"/>
                </a:solidFill>
              </a:rPr>
              <a:t>INTERSECT)</a:t>
            </a:r>
            <a:r>
              <a:rPr lang="en-US" sz="2800">
                <a:solidFill>
                  <a:srgbClr val="000000"/>
                </a:solidFill>
              </a:rPr>
              <a:t> operations</a:t>
            </a:r>
          </a:p>
          <a:p>
            <a:pPr>
              <a:lnSpc>
                <a:spcPct val="90000"/>
              </a:lnSpc>
            </a:pPr>
            <a:r>
              <a:rPr lang="en-US" sz="2800">
                <a:solidFill>
                  <a:srgbClr val="000000"/>
                </a:solidFill>
              </a:rPr>
              <a:t>The resulting relations of these set operations are sets of tuples; </a:t>
            </a:r>
            <a:r>
              <a:rPr lang="en-US" sz="2800" i="1">
                <a:solidFill>
                  <a:srgbClr val="000000"/>
                </a:solidFill>
              </a:rPr>
              <a:t>duplicate tuples are eliminated from the result</a:t>
            </a:r>
          </a:p>
          <a:p>
            <a:pPr>
              <a:lnSpc>
                <a:spcPct val="90000"/>
              </a:lnSpc>
            </a:pPr>
            <a:r>
              <a:rPr lang="en-US" sz="2800">
                <a:solidFill>
                  <a:srgbClr val="000000"/>
                </a:solidFill>
              </a:rPr>
              <a:t>The set operations apply only to </a:t>
            </a:r>
            <a:r>
              <a:rPr lang="en-US" sz="2800" i="1">
                <a:solidFill>
                  <a:srgbClr val="000000"/>
                </a:solidFill>
              </a:rPr>
              <a:t>union compatible relations</a:t>
            </a:r>
            <a:r>
              <a:rPr lang="en-US" sz="2800">
                <a:solidFill>
                  <a:srgbClr val="000000"/>
                </a:solidFill>
              </a:rPr>
              <a:t> ; the two relations must have the same attributes and the attributes must appear in the same order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4C3CF99F-B84A-4F43-9DF3-C304C20A1FA5}" type="slidenum">
              <a:rPr lang="en-US"/>
              <a:pPr/>
              <a:t>51</a:t>
            </a:fld>
            <a:endParaRPr lang="en-US"/>
          </a:p>
        </p:txBody>
      </p:sp>
      <p:sp>
        <p:nvSpPr>
          <p:cNvPr id="543746" name="Rectangle 2"/>
          <p:cNvSpPr>
            <a:spLocks noGrp="1" noChangeArrowheads="1"/>
          </p:cNvSpPr>
          <p:nvPr>
            <p:ph type="title"/>
          </p:nvPr>
        </p:nvSpPr>
        <p:spPr/>
        <p:txBody>
          <a:bodyPr/>
          <a:lstStyle/>
          <a:p>
            <a:r>
              <a:rPr lang="en-US"/>
              <a:t>SET OPERATIONS (cont.)</a:t>
            </a:r>
            <a:r>
              <a:rPr lang="en-US" u="sng">
                <a:solidFill>
                  <a:srgbClr val="000000"/>
                </a:solidFill>
              </a:rPr>
              <a:t> </a:t>
            </a:r>
          </a:p>
        </p:txBody>
      </p:sp>
      <p:sp>
        <p:nvSpPr>
          <p:cNvPr id="543747" name="Rectangle 3"/>
          <p:cNvSpPr>
            <a:spLocks noGrp="1" noChangeArrowheads="1"/>
          </p:cNvSpPr>
          <p:nvPr>
            <p:ph type="body" idx="1"/>
          </p:nvPr>
        </p:nvSpPr>
        <p:spPr/>
        <p:txBody>
          <a:bodyPr/>
          <a:lstStyle/>
          <a:p>
            <a:r>
              <a:rPr lang="en-US" sz="2000" u="sng">
                <a:solidFill>
                  <a:srgbClr val="000000"/>
                </a:solidFill>
              </a:rPr>
              <a:t>Query 4:</a:t>
            </a:r>
            <a:r>
              <a:rPr lang="en-US" sz="2000">
                <a:solidFill>
                  <a:srgbClr val="000000"/>
                </a:solidFill>
              </a:rPr>
              <a:t> Make a list of all project numbers for projects that involve an employee whose last name is 'Smith' as a worker or as a manager of the department that controls the project.</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Q4:	(SELECT  PNAME</a:t>
            </a:r>
            <a:br>
              <a:rPr lang="en-US" sz="2000" b="1">
                <a:solidFill>
                  <a:srgbClr val="000000"/>
                </a:solidFill>
              </a:rPr>
            </a:br>
            <a:r>
              <a:rPr lang="en-US" sz="2000" b="1">
                <a:solidFill>
                  <a:srgbClr val="000000"/>
                </a:solidFill>
              </a:rPr>
              <a:t>	FROM		PROJECT, DEPARTMENT, EMPLOYEE</a:t>
            </a:r>
            <a:br>
              <a:rPr lang="en-US" sz="2000" b="1">
                <a:solidFill>
                  <a:srgbClr val="000000"/>
                </a:solidFill>
              </a:rPr>
            </a:br>
            <a:r>
              <a:rPr lang="en-US" sz="2000" b="1">
                <a:solidFill>
                  <a:srgbClr val="000000"/>
                </a:solidFill>
              </a:rPr>
              <a:t>	WHERE	DNUM=DNUMBER AND MGRSSN=SSN 	AND		LNAME='Smith')</a:t>
            </a:r>
            <a:br>
              <a:rPr lang="en-US" sz="2000" b="1">
                <a:solidFill>
                  <a:srgbClr val="000000"/>
                </a:solidFill>
              </a:rPr>
            </a:br>
            <a:r>
              <a:rPr lang="en-US" sz="2000" b="1">
                <a:solidFill>
                  <a:srgbClr val="000000"/>
                </a:solidFill>
              </a:rPr>
              <a:t>	UNION		(SELECT  PNAME</a:t>
            </a:r>
            <a:br>
              <a:rPr lang="en-US" sz="2000" b="1">
                <a:solidFill>
                  <a:srgbClr val="000000"/>
                </a:solidFill>
              </a:rPr>
            </a:br>
            <a:r>
              <a:rPr lang="en-US" sz="2000" b="1">
                <a:solidFill>
                  <a:srgbClr val="000000"/>
                </a:solidFill>
              </a:rPr>
              <a:t>	FROM		PROJECT, WORKS_ON, EMPLOYEE</a:t>
            </a:r>
            <a:br>
              <a:rPr lang="en-US" sz="2000" b="1">
                <a:solidFill>
                  <a:srgbClr val="000000"/>
                </a:solidFill>
              </a:rPr>
            </a:br>
            <a:r>
              <a:rPr lang="en-US" sz="2000" b="1">
                <a:solidFill>
                  <a:srgbClr val="000000"/>
                </a:solidFill>
              </a:rPr>
              <a:t>	WHERE	PNUMBER=PNO AND ESSN=SSN AND				LNAME='Smith')</a:t>
            </a:r>
            <a:endParaRPr lang="en-US" sz="2800" b="1">
              <a:solidFill>
                <a:srgbClr val="0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38E4EA05-E92C-4C92-BFA7-5754658C13B2}" type="slidenum">
              <a:rPr lang="en-US"/>
              <a:pPr/>
              <a:t>52</a:t>
            </a:fld>
            <a:endParaRPr lang="en-US"/>
          </a:p>
        </p:txBody>
      </p:sp>
      <p:sp>
        <p:nvSpPr>
          <p:cNvPr id="506882" name="Rectangle 2"/>
          <p:cNvSpPr>
            <a:spLocks noGrp="1" noChangeArrowheads="1"/>
          </p:cNvSpPr>
          <p:nvPr>
            <p:ph type="title"/>
          </p:nvPr>
        </p:nvSpPr>
        <p:spPr/>
        <p:txBody>
          <a:bodyPr/>
          <a:lstStyle/>
          <a:p>
            <a:r>
              <a:rPr lang="en-US"/>
              <a:t>NESTING OF QUERIES</a:t>
            </a:r>
            <a:endParaRPr lang="en-US" b="1">
              <a:solidFill>
                <a:srgbClr val="000000"/>
              </a:solidFill>
            </a:endParaRPr>
          </a:p>
        </p:txBody>
      </p:sp>
      <p:sp>
        <p:nvSpPr>
          <p:cNvPr id="506883" name="Rectangle 3"/>
          <p:cNvSpPr>
            <a:spLocks noGrp="1" noChangeArrowheads="1"/>
          </p:cNvSpPr>
          <p:nvPr>
            <p:ph type="body" idx="1"/>
          </p:nvPr>
        </p:nvSpPr>
        <p:spPr/>
        <p:txBody>
          <a:bodyPr/>
          <a:lstStyle/>
          <a:p>
            <a:r>
              <a:rPr lang="en-US" sz="2000">
                <a:solidFill>
                  <a:srgbClr val="000000"/>
                </a:solidFill>
              </a:rPr>
              <a:t>A complete SELECT query, called a </a:t>
            </a:r>
            <a:r>
              <a:rPr lang="en-US" sz="2000" i="1">
                <a:solidFill>
                  <a:srgbClr val="000000"/>
                </a:solidFill>
              </a:rPr>
              <a:t>nested query</a:t>
            </a:r>
            <a:r>
              <a:rPr lang="en-US" sz="2000">
                <a:solidFill>
                  <a:srgbClr val="000000"/>
                </a:solidFill>
              </a:rPr>
              <a:t> , can be specified within the WHERE-clause of another query, called the </a:t>
            </a:r>
            <a:r>
              <a:rPr lang="en-US" sz="2000" i="1">
                <a:solidFill>
                  <a:srgbClr val="000000"/>
                </a:solidFill>
              </a:rPr>
              <a:t>outer query</a:t>
            </a:r>
          </a:p>
          <a:p>
            <a:r>
              <a:rPr lang="en-US" sz="2000">
                <a:solidFill>
                  <a:srgbClr val="000000"/>
                </a:solidFill>
              </a:rPr>
              <a:t>Many of the previous queries can be specified in an alternative form using nesting</a:t>
            </a:r>
          </a:p>
          <a:p>
            <a:r>
              <a:rPr lang="en-US" sz="2000" u="sng">
                <a:solidFill>
                  <a:srgbClr val="000000"/>
                </a:solidFill>
              </a:rPr>
              <a:t>Query 1:</a:t>
            </a:r>
            <a:r>
              <a:rPr lang="en-US" sz="2000">
                <a:solidFill>
                  <a:srgbClr val="000000"/>
                </a:solidFill>
              </a:rPr>
              <a:t> Retrieve the name and address of all employees who work for the 'Research' department.</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Q1:	SELECT	FNAME, LNAME, ADDRESS</a:t>
            </a:r>
            <a:br>
              <a:rPr lang="en-US" sz="2000" b="1">
                <a:solidFill>
                  <a:srgbClr val="000000"/>
                </a:solidFill>
              </a:rPr>
            </a:br>
            <a:r>
              <a:rPr lang="en-US" sz="2000" b="1">
                <a:solidFill>
                  <a:srgbClr val="000000"/>
                </a:solidFill>
              </a:rPr>
              <a:t>	FROM 		EMPLOYEE</a:t>
            </a:r>
            <a:br>
              <a:rPr lang="en-US" sz="2000" b="1">
                <a:solidFill>
                  <a:srgbClr val="000000"/>
                </a:solidFill>
              </a:rPr>
            </a:br>
            <a:r>
              <a:rPr lang="en-US" sz="2000" b="1">
                <a:solidFill>
                  <a:srgbClr val="000000"/>
                </a:solidFill>
              </a:rPr>
              <a:t>	WHERE	DNO IN  (SELECT  DNUMBER</a:t>
            </a:r>
            <a:br>
              <a:rPr lang="en-US" sz="2000" b="1">
                <a:solidFill>
                  <a:srgbClr val="000000"/>
                </a:solidFill>
              </a:rPr>
            </a:br>
            <a:r>
              <a:rPr lang="en-US" sz="2000" b="1">
                <a:solidFill>
                  <a:srgbClr val="000000"/>
                </a:solidFill>
              </a:rPr>
              <a:t>	FROM		DEPARTMENT</a:t>
            </a:r>
            <a:br>
              <a:rPr lang="en-US" sz="2000" b="1">
                <a:solidFill>
                  <a:srgbClr val="000000"/>
                </a:solidFill>
              </a:rPr>
            </a:br>
            <a:r>
              <a:rPr lang="en-US" sz="2000" b="1">
                <a:solidFill>
                  <a:srgbClr val="000000"/>
                </a:solidFill>
              </a:rPr>
              <a:t>	WHERE	DNAME='Research' )</a:t>
            </a:r>
            <a:br>
              <a:rPr lang="en-US" sz="2000" b="1">
                <a:solidFill>
                  <a:srgbClr val="000000"/>
                </a:solidFill>
              </a:rPr>
            </a:br>
            <a:endParaRPr lang="en-US" sz="2800">
              <a:solidFill>
                <a:srgbClr val="00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76E2CE89-1319-4EF3-A688-F7796722F718}" type="slidenum">
              <a:rPr lang="en-US"/>
              <a:pPr/>
              <a:t>53</a:t>
            </a:fld>
            <a:endParaRPr lang="en-US"/>
          </a:p>
        </p:txBody>
      </p:sp>
      <p:sp>
        <p:nvSpPr>
          <p:cNvPr id="553986" name="Rectangle 2"/>
          <p:cNvSpPr>
            <a:spLocks noGrp="1" noChangeArrowheads="1"/>
          </p:cNvSpPr>
          <p:nvPr>
            <p:ph type="title"/>
          </p:nvPr>
        </p:nvSpPr>
        <p:spPr/>
        <p:txBody>
          <a:bodyPr/>
          <a:lstStyle/>
          <a:p>
            <a:r>
              <a:rPr lang="en-US"/>
              <a:t>NESTING OF QUERIES (cont.)</a:t>
            </a:r>
            <a:endParaRPr lang="en-US" b="1">
              <a:solidFill>
                <a:srgbClr val="000000"/>
              </a:solidFill>
            </a:endParaRPr>
          </a:p>
        </p:txBody>
      </p:sp>
      <p:sp>
        <p:nvSpPr>
          <p:cNvPr id="553987" name="Rectangle 3"/>
          <p:cNvSpPr>
            <a:spLocks noGrp="1" noChangeArrowheads="1"/>
          </p:cNvSpPr>
          <p:nvPr>
            <p:ph type="body" idx="1"/>
          </p:nvPr>
        </p:nvSpPr>
        <p:spPr>
          <a:xfrm>
            <a:off x="685800" y="1987550"/>
            <a:ext cx="7975600" cy="4456113"/>
          </a:xfrm>
        </p:spPr>
        <p:txBody>
          <a:bodyPr/>
          <a:lstStyle/>
          <a:p>
            <a:pPr>
              <a:lnSpc>
                <a:spcPct val="90000"/>
              </a:lnSpc>
            </a:pPr>
            <a:r>
              <a:rPr lang="en-US" sz="2000">
                <a:solidFill>
                  <a:srgbClr val="000000"/>
                </a:solidFill>
              </a:rPr>
              <a:t>The nested query selects the number of the 'Research' department</a:t>
            </a:r>
          </a:p>
          <a:p>
            <a:pPr>
              <a:lnSpc>
                <a:spcPct val="90000"/>
              </a:lnSpc>
            </a:pPr>
            <a:r>
              <a:rPr lang="en-US" sz="2000">
                <a:solidFill>
                  <a:srgbClr val="000000"/>
                </a:solidFill>
              </a:rPr>
              <a:t>The outer query select an EMPLOYEE tuple if its DNO value is in the result of either nested query</a:t>
            </a:r>
          </a:p>
          <a:p>
            <a:pPr>
              <a:lnSpc>
                <a:spcPct val="90000"/>
              </a:lnSpc>
            </a:pPr>
            <a:r>
              <a:rPr lang="en-US" sz="2000">
                <a:solidFill>
                  <a:srgbClr val="000000"/>
                </a:solidFill>
              </a:rPr>
              <a:t>The comparison operator </a:t>
            </a:r>
            <a:r>
              <a:rPr lang="en-US" sz="2000" b="1">
                <a:solidFill>
                  <a:srgbClr val="000000"/>
                </a:solidFill>
              </a:rPr>
              <a:t>IN</a:t>
            </a:r>
            <a:r>
              <a:rPr lang="en-US" sz="2000">
                <a:solidFill>
                  <a:srgbClr val="000000"/>
                </a:solidFill>
              </a:rPr>
              <a:t> compares a value v with a set (or multi-set) of values V, and evaluates to </a:t>
            </a:r>
            <a:r>
              <a:rPr lang="en-US" sz="2000" b="1">
                <a:solidFill>
                  <a:srgbClr val="000000"/>
                </a:solidFill>
              </a:rPr>
              <a:t>TRUE</a:t>
            </a:r>
            <a:r>
              <a:rPr lang="en-US" sz="2000">
                <a:solidFill>
                  <a:srgbClr val="000000"/>
                </a:solidFill>
              </a:rPr>
              <a:t> if v is one of the elements in V</a:t>
            </a:r>
          </a:p>
          <a:p>
            <a:pPr>
              <a:lnSpc>
                <a:spcPct val="90000"/>
              </a:lnSpc>
            </a:pPr>
            <a:r>
              <a:rPr lang="en-US" sz="2000">
                <a:solidFill>
                  <a:srgbClr val="000000"/>
                </a:solidFill>
              </a:rPr>
              <a:t>In general, we can have several levels of nested queries</a:t>
            </a:r>
          </a:p>
          <a:p>
            <a:pPr>
              <a:lnSpc>
                <a:spcPct val="90000"/>
              </a:lnSpc>
            </a:pPr>
            <a:r>
              <a:rPr lang="en-US" sz="2000">
                <a:solidFill>
                  <a:srgbClr val="000000"/>
                </a:solidFill>
              </a:rPr>
              <a:t>A reference to an </a:t>
            </a:r>
            <a:r>
              <a:rPr lang="en-US" sz="2000" i="1">
                <a:solidFill>
                  <a:srgbClr val="000000"/>
                </a:solidFill>
              </a:rPr>
              <a:t>unqualified attribute</a:t>
            </a:r>
            <a:r>
              <a:rPr lang="en-US" sz="2000">
                <a:solidFill>
                  <a:srgbClr val="000000"/>
                </a:solidFill>
              </a:rPr>
              <a:t>  refers to the relation declared in the </a:t>
            </a:r>
            <a:r>
              <a:rPr lang="en-US" sz="2000" i="1">
                <a:solidFill>
                  <a:srgbClr val="000000"/>
                </a:solidFill>
              </a:rPr>
              <a:t>innermost nested query</a:t>
            </a:r>
          </a:p>
          <a:p>
            <a:pPr>
              <a:lnSpc>
                <a:spcPct val="90000"/>
              </a:lnSpc>
            </a:pPr>
            <a:r>
              <a:rPr lang="en-US" sz="2000">
                <a:solidFill>
                  <a:srgbClr val="000000"/>
                </a:solidFill>
              </a:rPr>
              <a:t>In this example, the nested query is </a:t>
            </a:r>
            <a:r>
              <a:rPr lang="en-US" sz="2000" i="1">
                <a:solidFill>
                  <a:srgbClr val="000000"/>
                </a:solidFill>
              </a:rPr>
              <a:t>not correlated</a:t>
            </a:r>
            <a:r>
              <a:rPr lang="en-US" sz="2000">
                <a:solidFill>
                  <a:srgbClr val="000000"/>
                </a:solidFill>
              </a:rPr>
              <a:t>  with the outer query</a:t>
            </a:r>
            <a:endParaRPr lang="en-US" sz="2800">
              <a:solidFill>
                <a:srgbClr val="00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00F8E6D6-B60A-4FCB-B47A-FD77AF9FE93F}" type="slidenum">
              <a:rPr lang="en-US"/>
              <a:pPr/>
              <a:t>54</a:t>
            </a:fld>
            <a:endParaRPr lang="en-US"/>
          </a:p>
        </p:txBody>
      </p:sp>
      <p:sp>
        <p:nvSpPr>
          <p:cNvPr id="507906" name="Rectangle 2"/>
          <p:cNvSpPr>
            <a:spLocks noGrp="1" noChangeArrowheads="1"/>
          </p:cNvSpPr>
          <p:nvPr>
            <p:ph type="title"/>
          </p:nvPr>
        </p:nvSpPr>
        <p:spPr/>
        <p:txBody>
          <a:bodyPr/>
          <a:lstStyle/>
          <a:p>
            <a:r>
              <a:rPr lang="en-US"/>
              <a:t>CORRELATED NESTED QUERIES</a:t>
            </a:r>
            <a:endParaRPr lang="en-US" b="1">
              <a:solidFill>
                <a:srgbClr val="000000"/>
              </a:solidFill>
            </a:endParaRPr>
          </a:p>
        </p:txBody>
      </p:sp>
      <p:sp>
        <p:nvSpPr>
          <p:cNvPr id="507907" name="Rectangle 3"/>
          <p:cNvSpPr>
            <a:spLocks noGrp="1" noChangeArrowheads="1"/>
          </p:cNvSpPr>
          <p:nvPr>
            <p:ph type="body" idx="1"/>
          </p:nvPr>
        </p:nvSpPr>
        <p:spPr/>
        <p:txBody>
          <a:bodyPr/>
          <a:lstStyle/>
          <a:p>
            <a:r>
              <a:rPr lang="en-US" sz="2000">
                <a:solidFill>
                  <a:srgbClr val="000000"/>
                </a:solidFill>
              </a:rPr>
              <a:t>If a condition in the WHERE-clause of a </a:t>
            </a:r>
            <a:r>
              <a:rPr lang="en-US" sz="2000" i="1">
                <a:solidFill>
                  <a:srgbClr val="000000"/>
                </a:solidFill>
              </a:rPr>
              <a:t>nested query</a:t>
            </a:r>
            <a:r>
              <a:rPr lang="en-US" sz="2000">
                <a:solidFill>
                  <a:srgbClr val="000000"/>
                </a:solidFill>
              </a:rPr>
              <a:t>  references an attribute of a relation declared in the </a:t>
            </a:r>
            <a:r>
              <a:rPr lang="en-US" sz="2000" i="1">
                <a:solidFill>
                  <a:srgbClr val="000000"/>
                </a:solidFill>
              </a:rPr>
              <a:t>outer query</a:t>
            </a:r>
            <a:r>
              <a:rPr lang="en-US" sz="2000">
                <a:solidFill>
                  <a:srgbClr val="000000"/>
                </a:solidFill>
              </a:rPr>
              <a:t> , the two queries are said to be </a:t>
            </a:r>
            <a:r>
              <a:rPr lang="en-US" sz="2000" i="1">
                <a:solidFill>
                  <a:srgbClr val="000000"/>
                </a:solidFill>
              </a:rPr>
              <a:t>correlated</a:t>
            </a:r>
          </a:p>
          <a:p>
            <a:r>
              <a:rPr lang="en-US" sz="2000">
                <a:solidFill>
                  <a:srgbClr val="000000"/>
                </a:solidFill>
              </a:rPr>
              <a:t>The result of a correlated nested query is </a:t>
            </a:r>
            <a:r>
              <a:rPr lang="en-US" sz="2000" i="1">
                <a:solidFill>
                  <a:srgbClr val="000000"/>
                </a:solidFill>
              </a:rPr>
              <a:t>different for each tuple (or combination of tuples) of the relation(s) the outer query</a:t>
            </a:r>
          </a:p>
          <a:p>
            <a:r>
              <a:rPr lang="en-US" sz="2000" u="sng">
                <a:solidFill>
                  <a:srgbClr val="000000"/>
                </a:solidFill>
              </a:rPr>
              <a:t>Query 12:</a:t>
            </a:r>
            <a:r>
              <a:rPr lang="en-US" sz="2000">
                <a:solidFill>
                  <a:srgbClr val="000000"/>
                </a:solidFill>
              </a:rPr>
              <a:t> Retrieve the name of each employee who has a dependent with the same first name as the employee.</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Q12: SELECT  	E.FNAME, E.LNAME</a:t>
            </a:r>
            <a:br>
              <a:rPr lang="en-US" sz="2000" b="1">
                <a:solidFill>
                  <a:srgbClr val="000000"/>
                </a:solidFill>
              </a:rPr>
            </a:br>
            <a:r>
              <a:rPr lang="en-US" sz="2000" b="1">
                <a:solidFill>
                  <a:srgbClr val="000000"/>
                </a:solidFill>
              </a:rPr>
              <a:t>	FROM		EMPLOYEE AS E</a:t>
            </a:r>
            <a:br>
              <a:rPr lang="en-US" sz="2000" b="1">
                <a:solidFill>
                  <a:srgbClr val="000000"/>
                </a:solidFill>
              </a:rPr>
            </a:br>
            <a:r>
              <a:rPr lang="en-US" sz="2000" b="1">
                <a:solidFill>
                  <a:srgbClr val="000000"/>
                </a:solidFill>
              </a:rPr>
              <a:t>	WHERE	E.SSN IN (SELECT	ESSN</a:t>
            </a:r>
            <a:br>
              <a:rPr lang="en-US" sz="2000" b="1">
                <a:solidFill>
                  <a:srgbClr val="000000"/>
                </a:solidFill>
              </a:rPr>
            </a:br>
            <a:r>
              <a:rPr lang="en-US" sz="2000" b="1">
                <a:solidFill>
                  <a:srgbClr val="000000"/>
                </a:solidFill>
              </a:rPr>
              <a:t>			FROM	DEPENDENT</a:t>
            </a:r>
            <a:br>
              <a:rPr lang="en-US" sz="2000" b="1">
                <a:solidFill>
                  <a:srgbClr val="000000"/>
                </a:solidFill>
              </a:rPr>
            </a:br>
            <a:r>
              <a:rPr lang="en-US" sz="2000" b="1">
                <a:solidFill>
                  <a:srgbClr val="000000"/>
                </a:solidFill>
              </a:rPr>
              <a:t>			WHERE	ESSN=E.SSN AND</a:t>
            </a:r>
            <a:br>
              <a:rPr lang="en-US" sz="2000" b="1">
                <a:solidFill>
                  <a:srgbClr val="000000"/>
                </a:solidFill>
              </a:rPr>
            </a:br>
            <a:r>
              <a:rPr lang="en-US" sz="2000" b="1">
                <a:solidFill>
                  <a:srgbClr val="000000"/>
                </a:solidFill>
              </a:rPr>
              <a:t>			 	E.FNAME=DEPENDENT_NAME)</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EFD20688-AC0C-48DD-8CC1-8D01218BE15D}" type="slidenum">
              <a:rPr lang="en-US"/>
              <a:pPr/>
              <a:t>55</a:t>
            </a:fld>
            <a:endParaRPr lang="en-US"/>
          </a:p>
        </p:txBody>
      </p:sp>
      <p:sp>
        <p:nvSpPr>
          <p:cNvPr id="555010" name="Rectangle 2"/>
          <p:cNvSpPr>
            <a:spLocks noGrp="1" noChangeArrowheads="1"/>
          </p:cNvSpPr>
          <p:nvPr>
            <p:ph type="title"/>
          </p:nvPr>
        </p:nvSpPr>
        <p:spPr/>
        <p:txBody>
          <a:bodyPr>
            <a:normAutofit fontScale="90000"/>
          </a:bodyPr>
          <a:lstStyle/>
          <a:p>
            <a:r>
              <a:rPr lang="en-US"/>
              <a:t>CORRELATED NESTED QUERIES (cont.)</a:t>
            </a:r>
            <a:endParaRPr lang="en-US" b="1">
              <a:solidFill>
                <a:srgbClr val="000000"/>
              </a:solidFill>
            </a:endParaRPr>
          </a:p>
        </p:txBody>
      </p:sp>
      <p:sp>
        <p:nvSpPr>
          <p:cNvPr id="555011" name="Rectangle 3"/>
          <p:cNvSpPr>
            <a:spLocks noGrp="1" noChangeArrowheads="1"/>
          </p:cNvSpPr>
          <p:nvPr>
            <p:ph type="body" idx="1"/>
          </p:nvPr>
        </p:nvSpPr>
        <p:spPr>
          <a:xfrm>
            <a:off x="685800" y="1806575"/>
            <a:ext cx="7772400" cy="4519613"/>
          </a:xfrm>
        </p:spPr>
        <p:txBody>
          <a:bodyPr/>
          <a:lstStyle/>
          <a:p>
            <a:pPr lvl="1">
              <a:lnSpc>
                <a:spcPct val="90000"/>
              </a:lnSpc>
            </a:pPr>
            <a:r>
              <a:rPr lang="en-US" sz="1800">
                <a:solidFill>
                  <a:srgbClr val="000000"/>
                </a:solidFill>
              </a:rPr>
              <a:t>In Q12, the nested query has a different result </a:t>
            </a:r>
            <a:r>
              <a:rPr lang="en-US" sz="1800" i="1">
                <a:solidFill>
                  <a:srgbClr val="000000"/>
                </a:solidFill>
              </a:rPr>
              <a:t>for each tuple</a:t>
            </a:r>
            <a:r>
              <a:rPr lang="en-US" sz="1800">
                <a:solidFill>
                  <a:srgbClr val="000000"/>
                </a:solidFill>
              </a:rPr>
              <a:t>  in the outer query</a:t>
            </a:r>
          </a:p>
          <a:p>
            <a:pPr lvl="1">
              <a:lnSpc>
                <a:spcPct val="90000"/>
              </a:lnSpc>
            </a:pPr>
            <a:r>
              <a:rPr lang="en-US" sz="1800">
                <a:solidFill>
                  <a:srgbClr val="000000"/>
                </a:solidFill>
              </a:rPr>
              <a:t>A query written with nested SELECT... FROM... WHERE... blocks and using the = or IN comparison operators can </a:t>
            </a:r>
            <a:r>
              <a:rPr lang="en-US" sz="1800" b="1" i="1">
                <a:solidFill>
                  <a:srgbClr val="000000"/>
                </a:solidFill>
              </a:rPr>
              <a:t>always</a:t>
            </a:r>
            <a:r>
              <a:rPr lang="en-US" sz="1800" b="1">
                <a:solidFill>
                  <a:srgbClr val="000000"/>
                </a:solidFill>
              </a:rPr>
              <a:t>  </a:t>
            </a:r>
            <a:r>
              <a:rPr lang="en-US" sz="1800">
                <a:solidFill>
                  <a:srgbClr val="000000"/>
                </a:solidFill>
              </a:rPr>
              <a:t>be expressed as a single block query. For example, Q12 may be written as in Q12A</a:t>
            </a:r>
            <a:br>
              <a:rPr lang="en-US" sz="1800">
                <a:solidFill>
                  <a:srgbClr val="000000"/>
                </a:solidFill>
              </a:rPr>
            </a:br>
            <a:r>
              <a:rPr lang="en-US" sz="1800">
                <a:solidFill>
                  <a:srgbClr val="000000"/>
                </a:solidFill>
              </a:rPr>
              <a:t/>
            </a:r>
            <a:br>
              <a:rPr lang="en-US" sz="1800">
                <a:solidFill>
                  <a:srgbClr val="000000"/>
                </a:solidFill>
              </a:rPr>
            </a:br>
            <a:r>
              <a:rPr lang="en-US" sz="1800" b="1">
                <a:solidFill>
                  <a:srgbClr val="000000"/>
                </a:solidFill>
              </a:rPr>
              <a:t>Q12A:	SELECT 	E.FNAME, E.LNAME</a:t>
            </a:r>
            <a:br>
              <a:rPr lang="en-US" sz="1800" b="1">
                <a:solidFill>
                  <a:srgbClr val="000000"/>
                </a:solidFill>
              </a:rPr>
            </a:br>
            <a:r>
              <a:rPr lang="en-US" sz="1800" b="1">
                <a:solidFill>
                  <a:srgbClr val="000000"/>
                </a:solidFill>
              </a:rPr>
              <a:t>		FROM		EMPLOYEE E, DEPENDENT D</a:t>
            </a:r>
            <a:br>
              <a:rPr lang="en-US" sz="1800" b="1">
                <a:solidFill>
                  <a:srgbClr val="000000"/>
                </a:solidFill>
              </a:rPr>
            </a:br>
            <a:r>
              <a:rPr lang="en-US" sz="1800" b="1">
                <a:solidFill>
                  <a:srgbClr val="000000"/>
                </a:solidFill>
              </a:rPr>
              <a:t>		WHERE		E.SSN=D.ESSN AND						E.FNAME=D.DEPENDENT_NAME</a:t>
            </a:r>
            <a:br>
              <a:rPr lang="en-US" sz="1800" b="1">
                <a:solidFill>
                  <a:srgbClr val="000000"/>
                </a:solidFill>
              </a:rPr>
            </a:br>
            <a:endParaRPr lang="en-US" sz="1800" b="1">
              <a:solidFill>
                <a:srgbClr val="000000"/>
              </a:solidFill>
            </a:endParaRPr>
          </a:p>
          <a:p>
            <a:pPr lvl="1">
              <a:lnSpc>
                <a:spcPct val="90000"/>
              </a:lnSpc>
            </a:pPr>
            <a:r>
              <a:rPr lang="en-US" sz="1800">
                <a:solidFill>
                  <a:srgbClr val="000000"/>
                </a:solidFill>
              </a:rPr>
              <a:t>The original SQL as specified for SYSTEM R also had a </a:t>
            </a:r>
            <a:r>
              <a:rPr lang="en-US" sz="1800" b="1">
                <a:solidFill>
                  <a:srgbClr val="000000"/>
                </a:solidFill>
              </a:rPr>
              <a:t>CONTAINS</a:t>
            </a:r>
            <a:r>
              <a:rPr lang="en-US" sz="1800">
                <a:solidFill>
                  <a:srgbClr val="000000"/>
                </a:solidFill>
              </a:rPr>
              <a:t> comparison operator, which is used in conjunction with nested correlated queries</a:t>
            </a:r>
          </a:p>
          <a:p>
            <a:pPr lvl="1">
              <a:lnSpc>
                <a:spcPct val="90000"/>
              </a:lnSpc>
            </a:pPr>
            <a:r>
              <a:rPr lang="en-US" sz="1800">
                <a:solidFill>
                  <a:srgbClr val="000000"/>
                </a:solidFill>
              </a:rPr>
              <a:t>This operator was </a:t>
            </a:r>
            <a:r>
              <a:rPr lang="en-US" sz="1800" u="sng">
                <a:solidFill>
                  <a:srgbClr val="000000"/>
                </a:solidFill>
              </a:rPr>
              <a:t>dropped from the language</a:t>
            </a:r>
            <a:r>
              <a:rPr lang="en-US" sz="1800">
                <a:solidFill>
                  <a:srgbClr val="000000"/>
                </a:solidFill>
              </a:rPr>
              <a:t>, possibly because of the difficulty in implementing it efficiently</a:t>
            </a:r>
          </a:p>
          <a:p>
            <a:pPr lvl="1">
              <a:lnSpc>
                <a:spcPct val="90000"/>
              </a:lnSpc>
              <a:buFontTx/>
              <a:buNone/>
            </a:pPr>
            <a:endParaRPr lang="en-US" sz="1800">
              <a:solidFill>
                <a:srgbClr val="00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5DF23F9B-EE6B-4A90-9C44-3F84AB62EE79}" type="slidenum">
              <a:rPr lang="en-US"/>
              <a:pPr/>
              <a:t>56</a:t>
            </a:fld>
            <a:endParaRPr lang="en-US"/>
          </a:p>
        </p:txBody>
      </p:sp>
      <p:sp>
        <p:nvSpPr>
          <p:cNvPr id="556034" name="Rectangle 2"/>
          <p:cNvSpPr>
            <a:spLocks noGrp="1" noChangeArrowheads="1"/>
          </p:cNvSpPr>
          <p:nvPr>
            <p:ph type="title"/>
          </p:nvPr>
        </p:nvSpPr>
        <p:spPr/>
        <p:txBody>
          <a:bodyPr>
            <a:normAutofit fontScale="90000"/>
          </a:bodyPr>
          <a:lstStyle/>
          <a:p>
            <a:r>
              <a:rPr lang="en-US"/>
              <a:t>CORRELATED NESTED QUERIES (cont.)</a:t>
            </a:r>
            <a:endParaRPr lang="en-US" b="1">
              <a:solidFill>
                <a:srgbClr val="000000"/>
              </a:solidFill>
            </a:endParaRPr>
          </a:p>
        </p:txBody>
      </p:sp>
      <p:sp>
        <p:nvSpPr>
          <p:cNvPr id="556035" name="Rectangle 3"/>
          <p:cNvSpPr>
            <a:spLocks noGrp="1" noChangeArrowheads="1"/>
          </p:cNvSpPr>
          <p:nvPr>
            <p:ph type="body" idx="1"/>
          </p:nvPr>
        </p:nvSpPr>
        <p:spPr>
          <a:xfrm>
            <a:off x="685800" y="1957388"/>
            <a:ext cx="7772400" cy="4368800"/>
          </a:xfrm>
        </p:spPr>
        <p:txBody>
          <a:bodyPr/>
          <a:lstStyle/>
          <a:p>
            <a:pPr lvl="1">
              <a:lnSpc>
                <a:spcPct val="90000"/>
              </a:lnSpc>
            </a:pPr>
            <a:r>
              <a:rPr lang="en-US" sz="1800">
                <a:solidFill>
                  <a:srgbClr val="000000"/>
                </a:solidFill>
              </a:rPr>
              <a:t>Most implementations of SQL </a:t>
            </a:r>
            <a:r>
              <a:rPr lang="en-US" sz="1800" i="1">
                <a:solidFill>
                  <a:srgbClr val="000000"/>
                </a:solidFill>
              </a:rPr>
              <a:t>do not</a:t>
            </a:r>
            <a:r>
              <a:rPr lang="en-US" sz="1800">
                <a:solidFill>
                  <a:srgbClr val="000000"/>
                </a:solidFill>
              </a:rPr>
              <a:t>  have this operator</a:t>
            </a:r>
          </a:p>
          <a:p>
            <a:pPr lvl="1">
              <a:lnSpc>
                <a:spcPct val="90000"/>
              </a:lnSpc>
            </a:pPr>
            <a:r>
              <a:rPr lang="en-US" sz="1800">
                <a:solidFill>
                  <a:srgbClr val="000000"/>
                </a:solidFill>
              </a:rPr>
              <a:t>The CONTAINS operator compares two </a:t>
            </a:r>
            <a:r>
              <a:rPr lang="en-US" sz="1800" i="1">
                <a:solidFill>
                  <a:srgbClr val="000000"/>
                </a:solidFill>
              </a:rPr>
              <a:t>sets of values</a:t>
            </a:r>
            <a:r>
              <a:rPr lang="en-US" sz="1800">
                <a:solidFill>
                  <a:srgbClr val="000000"/>
                </a:solidFill>
              </a:rPr>
              <a:t> , and returns TRUE if one set contains all values in the other set</a:t>
            </a:r>
            <a:br>
              <a:rPr lang="en-US" sz="1800">
                <a:solidFill>
                  <a:srgbClr val="000000"/>
                </a:solidFill>
              </a:rPr>
            </a:br>
            <a:r>
              <a:rPr lang="en-US" sz="1800">
                <a:solidFill>
                  <a:srgbClr val="000000"/>
                </a:solidFill>
              </a:rPr>
              <a:t>  (reminiscent of the </a:t>
            </a:r>
            <a:r>
              <a:rPr lang="en-US" sz="1800" i="1">
                <a:solidFill>
                  <a:srgbClr val="000000"/>
                </a:solidFill>
              </a:rPr>
              <a:t>division </a:t>
            </a:r>
            <a:r>
              <a:rPr lang="en-US" sz="1800">
                <a:solidFill>
                  <a:srgbClr val="000000"/>
                </a:solidFill>
              </a:rPr>
              <a:t>operation of algebra).</a:t>
            </a:r>
          </a:p>
          <a:p>
            <a:pPr lvl="2">
              <a:lnSpc>
                <a:spcPct val="90000"/>
              </a:lnSpc>
            </a:pPr>
            <a:r>
              <a:rPr lang="en-US" sz="1600" u="sng">
                <a:solidFill>
                  <a:srgbClr val="000000"/>
                </a:solidFill>
              </a:rPr>
              <a:t>Query 3:</a:t>
            </a:r>
            <a:r>
              <a:rPr lang="en-US" sz="1600">
                <a:solidFill>
                  <a:srgbClr val="000000"/>
                </a:solidFill>
              </a:rPr>
              <a:t> Retrieve the name of each employee who works on </a:t>
            </a:r>
            <a:r>
              <a:rPr lang="en-US" sz="1600" i="1">
                <a:solidFill>
                  <a:srgbClr val="000000"/>
                </a:solidFill>
              </a:rPr>
              <a:t>all</a:t>
            </a:r>
            <a:r>
              <a:rPr lang="en-US" sz="1600">
                <a:solidFill>
                  <a:srgbClr val="000000"/>
                </a:solidFill>
              </a:rPr>
              <a:t>  the projects controlled by department number 5.</a:t>
            </a:r>
            <a:br>
              <a:rPr lang="en-US" sz="1600">
                <a:solidFill>
                  <a:srgbClr val="000000"/>
                </a:solidFill>
              </a:rPr>
            </a:br>
            <a:r>
              <a:rPr lang="en-US" sz="1600">
                <a:solidFill>
                  <a:srgbClr val="000000"/>
                </a:solidFill>
              </a:rPr>
              <a:t/>
            </a:r>
            <a:br>
              <a:rPr lang="en-US" sz="1600">
                <a:solidFill>
                  <a:srgbClr val="000000"/>
                </a:solidFill>
              </a:rPr>
            </a:br>
            <a:r>
              <a:rPr lang="en-US" sz="1600" b="1">
                <a:solidFill>
                  <a:srgbClr val="000000"/>
                </a:solidFill>
              </a:rPr>
              <a:t>Q3:	SELECT 	FNAME, LNAME</a:t>
            </a:r>
            <a:br>
              <a:rPr lang="en-US" sz="1600" b="1">
                <a:solidFill>
                  <a:srgbClr val="000000"/>
                </a:solidFill>
              </a:rPr>
            </a:br>
            <a:r>
              <a:rPr lang="en-US" sz="1600" b="1">
                <a:solidFill>
                  <a:srgbClr val="000000"/>
                </a:solidFill>
              </a:rPr>
              <a:t>	FROM	EMPLOYEE</a:t>
            </a:r>
            <a:br>
              <a:rPr lang="en-US" sz="1600" b="1">
                <a:solidFill>
                  <a:srgbClr val="000000"/>
                </a:solidFill>
              </a:rPr>
            </a:br>
            <a:r>
              <a:rPr lang="en-US" sz="1600" b="1">
                <a:solidFill>
                  <a:srgbClr val="000000"/>
                </a:solidFill>
              </a:rPr>
              <a:t>	WHERE  ( (SELECT	PNO</a:t>
            </a:r>
            <a:br>
              <a:rPr lang="en-US" sz="1600" b="1">
                <a:solidFill>
                  <a:srgbClr val="000000"/>
                </a:solidFill>
              </a:rPr>
            </a:br>
            <a:r>
              <a:rPr lang="en-US" sz="1600" b="1">
                <a:solidFill>
                  <a:srgbClr val="000000"/>
                </a:solidFill>
              </a:rPr>
              <a:t>		   FROM	WORKS_ON</a:t>
            </a:r>
            <a:br>
              <a:rPr lang="en-US" sz="1600" b="1">
                <a:solidFill>
                  <a:srgbClr val="000000"/>
                </a:solidFill>
              </a:rPr>
            </a:br>
            <a:r>
              <a:rPr lang="en-US" sz="1600" b="1">
                <a:solidFill>
                  <a:srgbClr val="000000"/>
                </a:solidFill>
              </a:rPr>
              <a:t>		   WHERE	SSN=ESSN)</a:t>
            </a:r>
            <a:br>
              <a:rPr lang="en-US" sz="1600" b="1">
                <a:solidFill>
                  <a:srgbClr val="000000"/>
                </a:solidFill>
              </a:rPr>
            </a:br>
            <a:r>
              <a:rPr lang="en-US" sz="1600" b="1">
                <a:solidFill>
                  <a:srgbClr val="000000"/>
                </a:solidFill>
              </a:rPr>
              <a:t>		   CONTAINS</a:t>
            </a:r>
            <a:br>
              <a:rPr lang="en-US" sz="1600" b="1">
                <a:solidFill>
                  <a:srgbClr val="000000"/>
                </a:solidFill>
              </a:rPr>
            </a:br>
            <a:r>
              <a:rPr lang="en-US" sz="1600" b="1">
                <a:solidFill>
                  <a:srgbClr val="000000"/>
                </a:solidFill>
              </a:rPr>
              <a:t>		  (SELECT	PNUMBER</a:t>
            </a:r>
            <a:br>
              <a:rPr lang="en-US" sz="1600" b="1">
                <a:solidFill>
                  <a:srgbClr val="000000"/>
                </a:solidFill>
              </a:rPr>
            </a:br>
            <a:r>
              <a:rPr lang="en-US" sz="1600" b="1">
                <a:solidFill>
                  <a:srgbClr val="000000"/>
                </a:solidFill>
              </a:rPr>
              <a:t>		   FROM	PROJECT</a:t>
            </a:r>
            <a:br>
              <a:rPr lang="en-US" sz="1600" b="1">
                <a:solidFill>
                  <a:srgbClr val="000000"/>
                </a:solidFill>
              </a:rPr>
            </a:br>
            <a:r>
              <a:rPr lang="en-US" sz="1600" b="1">
                <a:solidFill>
                  <a:srgbClr val="000000"/>
                </a:solidFill>
              </a:rPr>
              <a:t>		   WHERE	DNUM=5) )</a:t>
            </a:r>
          </a:p>
          <a:p>
            <a:pPr lvl="3">
              <a:lnSpc>
                <a:spcPct val="90000"/>
              </a:lnSpc>
            </a:pPr>
            <a:endParaRPr lang="en-US" sz="1400">
              <a:solidFill>
                <a:srgbClr val="0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2941A472-2F5A-4D90-9578-FC888A50804F}" type="slidenum">
              <a:rPr lang="en-US"/>
              <a:pPr/>
              <a:t>57</a:t>
            </a:fld>
            <a:endParaRPr lang="en-US"/>
          </a:p>
        </p:txBody>
      </p:sp>
      <p:sp>
        <p:nvSpPr>
          <p:cNvPr id="557058" name="Rectangle 2"/>
          <p:cNvSpPr>
            <a:spLocks noGrp="1" noChangeArrowheads="1"/>
          </p:cNvSpPr>
          <p:nvPr>
            <p:ph type="title"/>
          </p:nvPr>
        </p:nvSpPr>
        <p:spPr/>
        <p:txBody>
          <a:bodyPr>
            <a:normAutofit fontScale="90000"/>
          </a:bodyPr>
          <a:lstStyle/>
          <a:p>
            <a:r>
              <a:rPr lang="en-US"/>
              <a:t>CORRELATED NESTED QUERIES (cont.)</a:t>
            </a:r>
            <a:endParaRPr lang="en-US" b="1">
              <a:solidFill>
                <a:srgbClr val="000000"/>
              </a:solidFill>
            </a:endParaRPr>
          </a:p>
        </p:txBody>
      </p:sp>
      <p:sp>
        <p:nvSpPr>
          <p:cNvPr id="557059" name="Rectangle 3"/>
          <p:cNvSpPr>
            <a:spLocks noGrp="1" noChangeArrowheads="1"/>
          </p:cNvSpPr>
          <p:nvPr>
            <p:ph type="body" idx="1"/>
          </p:nvPr>
        </p:nvSpPr>
        <p:spPr>
          <a:xfrm>
            <a:off x="685800" y="1957388"/>
            <a:ext cx="7772400" cy="4368800"/>
          </a:xfrm>
        </p:spPr>
        <p:txBody>
          <a:bodyPr/>
          <a:lstStyle/>
          <a:p>
            <a:pPr lvl="3">
              <a:lnSpc>
                <a:spcPct val="90000"/>
              </a:lnSpc>
            </a:pPr>
            <a:r>
              <a:rPr lang="en-US">
                <a:solidFill>
                  <a:srgbClr val="000000"/>
                </a:solidFill>
              </a:rPr>
              <a:t>In Q3, the second nested query, which is </a:t>
            </a:r>
            <a:r>
              <a:rPr lang="en-US" u="sng">
                <a:solidFill>
                  <a:srgbClr val="000000"/>
                </a:solidFill>
              </a:rPr>
              <a:t>not correlated</a:t>
            </a:r>
            <a:r>
              <a:rPr lang="en-US">
                <a:solidFill>
                  <a:srgbClr val="000000"/>
                </a:solidFill>
              </a:rPr>
              <a:t> with the outer query, retrieves the project numbers of all projects controlled by department 5</a:t>
            </a:r>
          </a:p>
          <a:p>
            <a:pPr lvl="3">
              <a:lnSpc>
                <a:spcPct val="90000"/>
              </a:lnSpc>
            </a:pPr>
            <a:r>
              <a:rPr lang="en-US">
                <a:solidFill>
                  <a:srgbClr val="000000"/>
                </a:solidFill>
              </a:rPr>
              <a:t>The first nested query, which is correlated, retrieves the project numbers on which the employee works, which is different </a:t>
            </a:r>
            <a:r>
              <a:rPr lang="en-US" i="1">
                <a:solidFill>
                  <a:srgbClr val="000000"/>
                </a:solidFill>
              </a:rPr>
              <a:t>for each employee tuple</a:t>
            </a:r>
            <a:r>
              <a:rPr lang="en-US">
                <a:solidFill>
                  <a:srgbClr val="000000"/>
                </a:solidFill>
              </a:rPr>
              <a:t>  because of the correlation</a:t>
            </a:r>
            <a:endParaRPr lang="en-US" sz="1600">
              <a:solidFill>
                <a:srgbClr val="0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E7FF7976-1590-4171-96AE-219E90CCF214}" type="slidenum">
              <a:rPr lang="en-US"/>
              <a:pPr/>
              <a:t>58</a:t>
            </a:fld>
            <a:endParaRPr lang="en-US"/>
          </a:p>
        </p:txBody>
      </p:sp>
      <p:sp>
        <p:nvSpPr>
          <p:cNvPr id="508930" name="Rectangle 2"/>
          <p:cNvSpPr>
            <a:spLocks noGrp="1" noChangeArrowheads="1"/>
          </p:cNvSpPr>
          <p:nvPr>
            <p:ph type="title"/>
          </p:nvPr>
        </p:nvSpPr>
        <p:spPr/>
        <p:txBody>
          <a:bodyPr/>
          <a:lstStyle/>
          <a:p>
            <a:r>
              <a:rPr lang="en-US"/>
              <a:t>THE EXISTS FUNCTION</a:t>
            </a:r>
            <a:endParaRPr lang="en-US" b="1">
              <a:solidFill>
                <a:srgbClr val="000000"/>
              </a:solidFill>
            </a:endParaRPr>
          </a:p>
        </p:txBody>
      </p:sp>
      <p:sp>
        <p:nvSpPr>
          <p:cNvPr id="508931" name="Rectangle 3"/>
          <p:cNvSpPr>
            <a:spLocks noGrp="1" noChangeArrowheads="1"/>
          </p:cNvSpPr>
          <p:nvPr>
            <p:ph type="body" idx="1"/>
          </p:nvPr>
        </p:nvSpPr>
        <p:spPr/>
        <p:txBody>
          <a:bodyPr/>
          <a:lstStyle/>
          <a:p>
            <a:r>
              <a:rPr lang="en-US">
                <a:solidFill>
                  <a:srgbClr val="000000"/>
                </a:solidFill>
              </a:rPr>
              <a:t>EXISTS is used to check whether the result of a correlated nested query is empty (contains no tuples) or not</a:t>
            </a:r>
          </a:p>
          <a:p>
            <a:r>
              <a:rPr lang="en-US">
                <a:solidFill>
                  <a:srgbClr val="000000"/>
                </a:solidFill>
              </a:rPr>
              <a:t>We can formulate Query 12 in an alternative form that uses EXISTS as Q12B below</a:t>
            </a:r>
          </a:p>
          <a:p>
            <a:pPr>
              <a:buFont typeface="Wingdings" pitchFamily="2" charset="2"/>
              <a:buNone/>
            </a:pPr>
            <a:endParaRPr lang="en-US" b="1">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173FE385-DD24-4469-A1A1-AC4526DF6F48}" type="slidenum">
              <a:rPr lang="en-US"/>
              <a:pPr/>
              <a:t>59</a:t>
            </a:fld>
            <a:endParaRPr lang="en-US"/>
          </a:p>
        </p:txBody>
      </p:sp>
      <p:sp>
        <p:nvSpPr>
          <p:cNvPr id="559106" name="Rectangle 2"/>
          <p:cNvSpPr>
            <a:spLocks noGrp="1" noChangeArrowheads="1"/>
          </p:cNvSpPr>
          <p:nvPr>
            <p:ph type="title"/>
          </p:nvPr>
        </p:nvSpPr>
        <p:spPr>
          <a:xfrm>
            <a:off x="496888" y="269875"/>
            <a:ext cx="8313737" cy="1143000"/>
          </a:xfrm>
        </p:spPr>
        <p:txBody>
          <a:bodyPr/>
          <a:lstStyle/>
          <a:p>
            <a:r>
              <a:rPr lang="en-US"/>
              <a:t>THE EXISTS FUNCTION (cont.)</a:t>
            </a:r>
            <a:endParaRPr lang="en-US" b="1">
              <a:solidFill>
                <a:srgbClr val="000000"/>
              </a:solidFill>
            </a:endParaRPr>
          </a:p>
        </p:txBody>
      </p:sp>
      <p:sp>
        <p:nvSpPr>
          <p:cNvPr id="559107" name="Rectangle 3"/>
          <p:cNvSpPr>
            <a:spLocks noGrp="1" noChangeArrowheads="1"/>
          </p:cNvSpPr>
          <p:nvPr>
            <p:ph type="body" idx="1"/>
          </p:nvPr>
        </p:nvSpPr>
        <p:spPr>
          <a:xfrm>
            <a:off x="685800" y="1412875"/>
            <a:ext cx="8259763" cy="5030788"/>
          </a:xfrm>
        </p:spPr>
        <p:txBody>
          <a:bodyPr/>
          <a:lstStyle/>
          <a:p>
            <a:pPr>
              <a:lnSpc>
                <a:spcPct val="90000"/>
              </a:lnSpc>
            </a:pPr>
            <a:r>
              <a:rPr lang="en-US" sz="2800" u="sng" dirty="0">
                <a:solidFill>
                  <a:srgbClr val="000000"/>
                </a:solidFill>
              </a:rPr>
              <a:t>Query 12:</a:t>
            </a:r>
            <a:r>
              <a:rPr lang="en-US" sz="2800" dirty="0">
                <a:solidFill>
                  <a:srgbClr val="000000"/>
                </a:solidFill>
              </a:rPr>
              <a:t> Retrieve the name of each employee who has a dependent with the same first name as the employee.</a:t>
            </a:r>
            <a:br>
              <a:rPr lang="en-US" sz="2800" dirty="0">
                <a:solidFill>
                  <a:srgbClr val="000000"/>
                </a:solidFill>
              </a:rPr>
            </a:br>
            <a:r>
              <a:rPr lang="en-US" sz="2800" dirty="0">
                <a:solidFill>
                  <a:srgbClr val="000000"/>
                </a:solidFill>
              </a:rPr>
              <a:t/>
            </a:r>
            <a:br>
              <a:rPr lang="en-US" sz="2800" dirty="0">
                <a:solidFill>
                  <a:srgbClr val="000000"/>
                </a:solidFill>
              </a:rPr>
            </a:br>
            <a:r>
              <a:rPr lang="en-US" sz="2800" b="1" dirty="0">
                <a:solidFill>
                  <a:srgbClr val="000000"/>
                </a:solidFill>
              </a:rPr>
              <a:t>Q12B: 	SELECT  	FNAME, LNAME</a:t>
            </a:r>
            <a:br>
              <a:rPr lang="en-US" sz="2800" b="1" dirty="0">
                <a:solidFill>
                  <a:srgbClr val="000000"/>
                </a:solidFill>
              </a:rPr>
            </a:br>
            <a:r>
              <a:rPr lang="en-US" sz="2800" b="1" dirty="0">
                <a:solidFill>
                  <a:srgbClr val="000000"/>
                </a:solidFill>
              </a:rPr>
              <a:t>		FROM	</a:t>
            </a:r>
            <a:r>
              <a:rPr lang="en-US" sz="2800" b="1" dirty="0" smtClean="0">
                <a:solidFill>
                  <a:srgbClr val="000000"/>
                </a:solidFill>
              </a:rPr>
              <a:t> EMPLOYEE</a:t>
            </a:r>
            <a:r>
              <a:rPr lang="en-US" sz="2800" b="1" dirty="0">
                <a:solidFill>
                  <a:srgbClr val="000000"/>
                </a:solidFill>
              </a:rPr>
              <a:t/>
            </a:r>
            <a:br>
              <a:rPr lang="en-US" sz="2800" b="1" dirty="0">
                <a:solidFill>
                  <a:srgbClr val="000000"/>
                </a:solidFill>
              </a:rPr>
            </a:br>
            <a:r>
              <a:rPr lang="en-US" sz="2800" b="1" dirty="0">
                <a:solidFill>
                  <a:srgbClr val="000000"/>
                </a:solidFill>
              </a:rPr>
              <a:t>		WHERE	EXISTS  	(SELECT	*</a:t>
            </a:r>
            <a:br>
              <a:rPr lang="en-US" sz="2800" b="1" dirty="0">
                <a:solidFill>
                  <a:srgbClr val="000000"/>
                </a:solidFill>
              </a:rPr>
            </a:br>
            <a:r>
              <a:rPr lang="en-US" sz="2800" b="1" dirty="0">
                <a:solidFill>
                  <a:srgbClr val="000000"/>
                </a:solidFill>
              </a:rPr>
              <a:t>			</a:t>
            </a:r>
            <a:r>
              <a:rPr lang="en-US" sz="2800" b="1" dirty="0" smtClean="0">
                <a:solidFill>
                  <a:srgbClr val="000000"/>
                </a:solidFill>
              </a:rPr>
              <a:t>FROM </a:t>
            </a:r>
            <a:r>
              <a:rPr lang="en-US" sz="2800" b="1" dirty="0">
                <a:solidFill>
                  <a:srgbClr val="000000"/>
                </a:solidFill>
              </a:rPr>
              <a:t>	DEPENDENT</a:t>
            </a:r>
            <a:br>
              <a:rPr lang="en-US" sz="2800" b="1" dirty="0">
                <a:solidFill>
                  <a:srgbClr val="000000"/>
                </a:solidFill>
              </a:rPr>
            </a:br>
            <a:r>
              <a:rPr lang="en-US" sz="2800" b="1" dirty="0">
                <a:solidFill>
                  <a:srgbClr val="000000"/>
                </a:solidFill>
              </a:rPr>
              <a:t>			WHERE	SSN=ESSN AND		 		FNAME=DEPENDENT_NAME)</a:t>
            </a:r>
          </a:p>
          <a:p>
            <a:pPr>
              <a:lnSpc>
                <a:spcPct val="90000"/>
              </a:lnSpc>
              <a:buFont typeface="Wingdings" pitchFamily="2" charset="2"/>
              <a:buNone/>
            </a:pPr>
            <a:endParaRPr lang="en-US" sz="2800" b="1" dirty="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b="1" u="sng" dirty="0" smtClean="0"/>
              <a:t>Domains, Attributes, Tuples, and Relations</a:t>
            </a:r>
          </a:p>
          <a:p>
            <a:r>
              <a:rPr lang="en-US" dirty="0" smtClean="0"/>
              <a:t>A </a:t>
            </a:r>
            <a:r>
              <a:rPr lang="en-US" b="1" dirty="0" smtClean="0"/>
              <a:t>domain </a:t>
            </a:r>
            <a:r>
              <a:rPr lang="en-US" b="1" i="1" dirty="0" smtClean="0"/>
              <a:t>D is a set of atomic values.</a:t>
            </a:r>
          </a:p>
          <a:p>
            <a:r>
              <a:rPr lang="en-US" b="1" i="1" dirty="0" smtClean="0"/>
              <a:t> </a:t>
            </a:r>
            <a:r>
              <a:rPr lang="en-US" i="1" dirty="0" smtClean="0"/>
              <a:t>By atomic we mean that each value in the </a:t>
            </a:r>
            <a:r>
              <a:rPr lang="en-US" dirty="0" smtClean="0"/>
              <a:t> domain is indivisible as far as the formal relational model is concerned.</a:t>
            </a:r>
          </a:p>
          <a:p>
            <a:r>
              <a:rPr lang="en-US" dirty="0" smtClean="0"/>
              <a:t>Domain is given a </a:t>
            </a:r>
            <a:r>
              <a:rPr lang="en-US" dirty="0" err="1" smtClean="0"/>
              <a:t>name,data</a:t>
            </a:r>
            <a:r>
              <a:rPr lang="en-US" dirty="0" smtClean="0"/>
              <a:t> </a:t>
            </a:r>
            <a:r>
              <a:rPr lang="en-US" dirty="0" err="1" smtClean="0"/>
              <a:t>type,and</a:t>
            </a:r>
            <a:r>
              <a:rPr lang="en-US" dirty="0" smtClean="0"/>
              <a:t> format.</a:t>
            </a:r>
          </a:p>
          <a:p>
            <a:r>
              <a:rPr lang="en-US" dirty="0" smtClean="0"/>
              <a:t>Some examples of domains follow:</a:t>
            </a:r>
          </a:p>
          <a:p>
            <a:r>
              <a:rPr lang="en-US" dirty="0" smtClean="0"/>
              <a:t>■ </a:t>
            </a:r>
            <a:r>
              <a:rPr lang="en-US" dirty="0" err="1" smtClean="0"/>
              <a:t>Usa_phone_numbers</a:t>
            </a:r>
            <a:r>
              <a:rPr lang="en-US" dirty="0" smtClean="0"/>
              <a:t>. The set of ten-digit phone numbers valid in the United States.</a:t>
            </a:r>
          </a:p>
          <a:p>
            <a:r>
              <a:rPr lang="en-US" dirty="0" smtClean="0"/>
              <a:t>■ </a:t>
            </a:r>
            <a:r>
              <a:rPr lang="en-US" dirty="0" err="1" smtClean="0"/>
              <a:t>Local_phone_numbers</a:t>
            </a:r>
            <a:r>
              <a:rPr lang="en-US" dirty="0" smtClean="0"/>
              <a:t>. The set of seven-digit phone numbers valid within a particular area code in the United States. The use of local phone numbers is quickly becoming obsolete, being replaced by standard ten-digit numbers.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80EBF2A6-B946-41CB-A553-3E2576D462B6}" type="slidenum">
              <a:rPr lang="en-US"/>
              <a:pPr/>
              <a:t>60</a:t>
            </a:fld>
            <a:endParaRPr lang="en-US"/>
          </a:p>
        </p:txBody>
      </p:sp>
      <p:sp>
        <p:nvSpPr>
          <p:cNvPr id="558082" name="Rectangle 2"/>
          <p:cNvSpPr>
            <a:spLocks noGrp="1" noChangeArrowheads="1"/>
          </p:cNvSpPr>
          <p:nvPr>
            <p:ph type="title"/>
          </p:nvPr>
        </p:nvSpPr>
        <p:spPr>
          <a:xfrm>
            <a:off x="496888" y="269875"/>
            <a:ext cx="8313737" cy="1143000"/>
          </a:xfrm>
        </p:spPr>
        <p:txBody>
          <a:bodyPr/>
          <a:lstStyle/>
          <a:p>
            <a:r>
              <a:rPr lang="en-US"/>
              <a:t>THE EXISTS FUNCTION (cont.)</a:t>
            </a:r>
            <a:endParaRPr lang="en-US" b="1">
              <a:solidFill>
                <a:srgbClr val="000000"/>
              </a:solidFill>
            </a:endParaRPr>
          </a:p>
        </p:txBody>
      </p:sp>
      <p:sp>
        <p:nvSpPr>
          <p:cNvPr id="558083" name="Rectangle 3"/>
          <p:cNvSpPr>
            <a:spLocks noGrp="1" noChangeArrowheads="1"/>
          </p:cNvSpPr>
          <p:nvPr>
            <p:ph type="body" idx="1"/>
          </p:nvPr>
        </p:nvSpPr>
        <p:spPr>
          <a:xfrm>
            <a:off x="685800" y="1254125"/>
            <a:ext cx="8124825" cy="5189538"/>
          </a:xfrm>
        </p:spPr>
        <p:txBody>
          <a:bodyPr/>
          <a:lstStyle/>
          <a:p>
            <a:pPr>
              <a:lnSpc>
                <a:spcPct val="90000"/>
              </a:lnSpc>
            </a:pPr>
            <a:r>
              <a:rPr lang="en-US" sz="2400" u="sng">
                <a:solidFill>
                  <a:srgbClr val="000000"/>
                </a:solidFill>
              </a:rPr>
              <a:t>Query 6:</a:t>
            </a:r>
            <a:r>
              <a:rPr lang="en-US" sz="2400">
                <a:solidFill>
                  <a:srgbClr val="000000"/>
                </a:solidFill>
              </a:rPr>
              <a:t> Retrieve the names of employees who have no dependents.</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Q6:		SELECT  	FNAME, LNAME</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WHERE	NOT EXISTS   (SELECT	*</a:t>
            </a:r>
            <a:br>
              <a:rPr lang="en-US" sz="2400" b="1">
                <a:solidFill>
                  <a:srgbClr val="000000"/>
                </a:solidFill>
              </a:rPr>
            </a:br>
            <a:r>
              <a:rPr lang="en-US" sz="2400" b="1">
                <a:solidFill>
                  <a:srgbClr val="000000"/>
                </a:solidFill>
              </a:rPr>
              <a:t>				FROM  DEPENDENT</a:t>
            </a:r>
            <a:br>
              <a:rPr lang="en-US" sz="2400" b="1">
                <a:solidFill>
                  <a:srgbClr val="000000"/>
                </a:solidFill>
              </a:rPr>
            </a:br>
            <a:r>
              <a:rPr lang="en-US" sz="2400" b="1">
                <a:solidFill>
                  <a:srgbClr val="000000"/>
                </a:solidFill>
              </a:rPr>
              <a:t>				WHERE SSN=ESSN)</a:t>
            </a:r>
            <a:br>
              <a:rPr lang="en-US" sz="2400" b="1">
                <a:solidFill>
                  <a:srgbClr val="000000"/>
                </a:solidFill>
              </a:rPr>
            </a:br>
            <a:endParaRPr lang="en-US" sz="2400" b="1">
              <a:solidFill>
                <a:srgbClr val="000000"/>
              </a:solidFill>
            </a:endParaRPr>
          </a:p>
          <a:p>
            <a:pPr lvl="1">
              <a:lnSpc>
                <a:spcPct val="90000"/>
              </a:lnSpc>
            </a:pPr>
            <a:r>
              <a:rPr lang="en-US" sz="2000">
                <a:solidFill>
                  <a:srgbClr val="000000"/>
                </a:solidFill>
              </a:rPr>
              <a:t>In Q6, the correlated nested query retrieves all DEPENDENT tuples related to an EMPLOYEE tuple. If </a:t>
            </a:r>
            <a:r>
              <a:rPr lang="en-US" sz="2000" i="1">
                <a:solidFill>
                  <a:srgbClr val="000000"/>
                </a:solidFill>
              </a:rPr>
              <a:t>none exist</a:t>
            </a:r>
            <a:r>
              <a:rPr lang="en-US" sz="2000">
                <a:solidFill>
                  <a:srgbClr val="000000"/>
                </a:solidFill>
              </a:rPr>
              <a:t> , the EMPLOYEE tuple is selected</a:t>
            </a:r>
          </a:p>
          <a:p>
            <a:pPr lvl="1">
              <a:lnSpc>
                <a:spcPct val="90000"/>
              </a:lnSpc>
            </a:pPr>
            <a:r>
              <a:rPr lang="en-US" sz="2000">
                <a:solidFill>
                  <a:srgbClr val="000000"/>
                </a:solidFill>
              </a:rPr>
              <a:t>EXISTS is necessary for the expressive power of SQL</a:t>
            </a:r>
            <a:endParaRPr lang="en-US" sz="2000" b="1">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ED5D8B7E-458B-4E60-8910-5C8C4088C0F9}" type="slidenum">
              <a:rPr lang="en-US"/>
              <a:pPr/>
              <a:t>61</a:t>
            </a:fld>
            <a:endParaRPr lang="en-US"/>
          </a:p>
        </p:txBody>
      </p:sp>
      <p:sp>
        <p:nvSpPr>
          <p:cNvPr id="509954" name="Rectangle 2"/>
          <p:cNvSpPr>
            <a:spLocks noGrp="1" noChangeArrowheads="1"/>
          </p:cNvSpPr>
          <p:nvPr>
            <p:ph type="title"/>
          </p:nvPr>
        </p:nvSpPr>
        <p:spPr/>
        <p:txBody>
          <a:bodyPr/>
          <a:lstStyle/>
          <a:p>
            <a:r>
              <a:rPr lang="en-US"/>
              <a:t>EXPLICIT SETS</a:t>
            </a:r>
            <a:endParaRPr lang="en-US" b="1">
              <a:solidFill>
                <a:srgbClr val="000000"/>
              </a:solidFill>
            </a:endParaRPr>
          </a:p>
        </p:txBody>
      </p:sp>
      <p:sp>
        <p:nvSpPr>
          <p:cNvPr id="509955" name="Rectangle 3"/>
          <p:cNvSpPr>
            <a:spLocks noGrp="1" noChangeArrowheads="1"/>
          </p:cNvSpPr>
          <p:nvPr>
            <p:ph type="body" idx="1"/>
          </p:nvPr>
        </p:nvSpPr>
        <p:spPr/>
        <p:txBody>
          <a:bodyPr/>
          <a:lstStyle/>
          <a:p>
            <a:r>
              <a:rPr lang="en-US" sz="2400" dirty="0">
                <a:solidFill>
                  <a:srgbClr val="000000"/>
                </a:solidFill>
              </a:rPr>
              <a:t>It is also possible to use an </a:t>
            </a:r>
            <a:r>
              <a:rPr lang="en-US" sz="2400" b="1" dirty="0">
                <a:solidFill>
                  <a:srgbClr val="000000"/>
                </a:solidFill>
              </a:rPr>
              <a:t>explicit (enumerated) set of values</a:t>
            </a:r>
            <a:r>
              <a:rPr lang="en-US" sz="2400" dirty="0">
                <a:solidFill>
                  <a:srgbClr val="000000"/>
                </a:solidFill>
              </a:rPr>
              <a:t> in the WHERE-clause rather than a nested query</a:t>
            </a:r>
          </a:p>
          <a:p>
            <a:r>
              <a:rPr lang="en-US" sz="2400" u="sng" dirty="0">
                <a:solidFill>
                  <a:srgbClr val="000000"/>
                </a:solidFill>
              </a:rPr>
              <a:t>Query 13:</a:t>
            </a:r>
            <a:r>
              <a:rPr lang="en-US" sz="2400" dirty="0">
                <a:solidFill>
                  <a:srgbClr val="000000"/>
                </a:solidFill>
              </a:rPr>
              <a:t> Retrieve the social security numbers of all employees who work on project number 1, 2, or 3.</a:t>
            </a:r>
          </a:p>
          <a:p>
            <a:pPr>
              <a:buFont typeface="Wingdings" pitchFamily="2" charset="2"/>
              <a:buNone/>
            </a:pPr>
            <a:endParaRPr lang="en-US" sz="2400" dirty="0">
              <a:solidFill>
                <a:srgbClr val="000000"/>
              </a:solidFill>
            </a:endParaRPr>
          </a:p>
          <a:p>
            <a:pPr lvl="1">
              <a:buFontTx/>
              <a:buNone/>
            </a:pPr>
            <a:r>
              <a:rPr lang="en-US" sz="2400" b="1" dirty="0">
                <a:solidFill>
                  <a:srgbClr val="000000"/>
                </a:solidFill>
              </a:rPr>
              <a:t>Q13:	SELECT  	</a:t>
            </a:r>
            <a:r>
              <a:rPr lang="en-US" sz="2400" b="1" dirty="0" smtClean="0">
                <a:solidFill>
                  <a:srgbClr val="000000"/>
                </a:solidFill>
              </a:rPr>
              <a:t>DISTINCT  </a:t>
            </a:r>
            <a:r>
              <a:rPr lang="en-US" sz="2400" b="1" dirty="0">
                <a:solidFill>
                  <a:srgbClr val="000000"/>
                </a:solidFill>
              </a:rPr>
              <a:t>ESSN</a:t>
            </a:r>
            <a:br>
              <a:rPr lang="en-US" sz="2400" b="1" dirty="0">
                <a:solidFill>
                  <a:srgbClr val="000000"/>
                </a:solidFill>
              </a:rPr>
            </a:br>
            <a:r>
              <a:rPr lang="en-US" sz="2400" b="1" dirty="0">
                <a:solidFill>
                  <a:srgbClr val="000000"/>
                </a:solidFill>
              </a:rPr>
              <a:t>		FROM	WORKS_ON</a:t>
            </a:r>
            <a:br>
              <a:rPr lang="en-US" sz="2400" b="1" dirty="0">
                <a:solidFill>
                  <a:srgbClr val="000000"/>
                </a:solidFill>
              </a:rPr>
            </a:br>
            <a:r>
              <a:rPr lang="en-US" sz="2400" b="1" dirty="0">
                <a:solidFill>
                  <a:srgbClr val="000000"/>
                </a:solidFill>
              </a:rPr>
              <a:t>		WHERE	PNO IN  (1, 2, 3)</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29D901EC-8F03-4899-A777-48945473D177}" type="slidenum">
              <a:rPr lang="en-US"/>
              <a:pPr/>
              <a:t>62</a:t>
            </a:fld>
            <a:endParaRPr lang="en-US"/>
          </a:p>
        </p:txBody>
      </p:sp>
      <p:sp>
        <p:nvSpPr>
          <p:cNvPr id="510978" name="Rectangle 2"/>
          <p:cNvSpPr>
            <a:spLocks noGrp="1" noChangeArrowheads="1"/>
          </p:cNvSpPr>
          <p:nvPr>
            <p:ph type="title"/>
          </p:nvPr>
        </p:nvSpPr>
        <p:spPr/>
        <p:txBody>
          <a:bodyPr/>
          <a:lstStyle/>
          <a:p>
            <a:r>
              <a:rPr lang="en-US"/>
              <a:t>NULLS IN SQL QUERIES</a:t>
            </a:r>
            <a:endParaRPr lang="en-US" b="1">
              <a:solidFill>
                <a:srgbClr val="000000"/>
              </a:solidFill>
            </a:endParaRPr>
          </a:p>
        </p:txBody>
      </p:sp>
      <p:sp>
        <p:nvSpPr>
          <p:cNvPr id="510979" name="Rectangle 3"/>
          <p:cNvSpPr>
            <a:spLocks noGrp="1" noChangeArrowheads="1"/>
          </p:cNvSpPr>
          <p:nvPr>
            <p:ph type="body" idx="1"/>
          </p:nvPr>
        </p:nvSpPr>
        <p:spPr/>
        <p:txBody>
          <a:bodyPr>
            <a:normAutofit lnSpcReduction="10000"/>
          </a:bodyPr>
          <a:lstStyle/>
          <a:p>
            <a:r>
              <a:rPr lang="en-US" sz="2400">
                <a:solidFill>
                  <a:srgbClr val="000000"/>
                </a:solidFill>
              </a:rPr>
              <a:t>SQL allows queries that check if a value is NULL (missing or undefined or not applicable)</a:t>
            </a:r>
          </a:p>
          <a:p>
            <a:r>
              <a:rPr lang="en-US" sz="2400">
                <a:solidFill>
                  <a:srgbClr val="000000"/>
                </a:solidFill>
              </a:rPr>
              <a:t>SQL uses </a:t>
            </a:r>
            <a:r>
              <a:rPr lang="en-US" sz="2400" b="1">
                <a:solidFill>
                  <a:srgbClr val="000000"/>
                </a:solidFill>
              </a:rPr>
              <a:t>IS</a:t>
            </a:r>
            <a:r>
              <a:rPr lang="en-US" sz="2400">
                <a:solidFill>
                  <a:srgbClr val="000000"/>
                </a:solidFill>
              </a:rPr>
              <a:t> or </a:t>
            </a:r>
            <a:r>
              <a:rPr lang="en-US" sz="2400" b="1">
                <a:solidFill>
                  <a:srgbClr val="000000"/>
                </a:solidFill>
              </a:rPr>
              <a:t>IS NOT</a:t>
            </a:r>
            <a:r>
              <a:rPr lang="en-US" sz="2400">
                <a:solidFill>
                  <a:srgbClr val="000000"/>
                </a:solidFill>
              </a:rPr>
              <a:t> to compare NULLs because it considers each NULL value distinct from other NULL values, so </a:t>
            </a:r>
            <a:r>
              <a:rPr lang="en-US" sz="2400" u="sng">
                <a:solidFill>
                  <a:srgbClr val="000000"/>
                </a:solidFill>
              </a:rPr>
              <a:t>equality comparison is not appropriate</a:t>
            </a:r>
            <a:r>
              <a:rPr lang="en-US" sz="2400">
                <a:solidFill>
                  <a:srgbClr val="000000"/>
                </a:solidFill>
              </a:rPr>
              <a:t> .</a:t>
            </a:r>
          </a:p>
          <a:p>
            <a:r>
              <a:rPr lang="en-US" sz="2400" u="sng">
                <a:solidFill>
                  <a:srgbClr val="000000"/>
                </a:solidFill>
              </a:rPr>
              <a:t>Query 14:</a:t>
            </a:r>
            <a:r>
              <a:rPr lang="en-US" sz="2400">
                <a:solidFill>
                  <a:srgbClr val="000000"/>
                </a:solidFill>
              </a:rPr>
              <a:t> Retrieve the names of all employees who do not have supervisors.</a:t>
            </a:r>
            <a:br>
              <a:rPr lang="en-US" sz="2400">
                <a:solidFill>
                  <a:srgbClr val="000000"/>
                </a:solidFill>
              </a:rPr>
            </a:br>
            <a:r>
              <a:rPr lang="en-US" sz="2400" b="1">
                <a:solidFill>
                  <a:srgbClr val="000000"/>
                </a:solidFill>
              </a:rPr>
              <a:t>Q14:	SELECT  	FNAME, LNAME</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WHERE	SUPERSSN  IS  NULL</a:t>
            </a:r>
            <a:r>
              <a:rPr lang="en-US" sz="2400" u="sng">
                <a:solidFill>
                  <a:srgbClr val="000000"/>
                </a:solidFill>
              </a:rPr>
              <a:t/>
            </a:r>
            <a:br>
              <a:rPr lang="en-US" sz="2400" u="sng">
                <a:solidFill>
                  <a:srgbClr val="000000"/>
                </a:solidFill>
              </a:rPr>
            </a:br>
            <a:r>
              <a:rPr lang="en-US" sz="2400" u="sng">
                <a:solidFill>
                  <a:srgbClr val="000000"/>
                </a:solidFill>
              </a:rPr>
              <a:t>Note:</a:t>
            </a:r>
            <a:r>
              <a:rPr lang="en-US" sz="2400">
                <a:solidFill>
                  <a:srgbClr val="000000"/>
                </a:solidFill>
              </a:rPr>
              <a:t> If a join condition is specified, tuples with NULL values for the join attributes are not included in the result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BETWEEN</a:t>
            </a:r>
            <a:endParaRPr lang="en-US" dirty="0"/>
          </a:p>
        </p:txBody>
      </p:sp>
      <p:sp>
        <p:nvSpPr>
          <p:cNvPr id="3" name="Content Placeholder 2"/>
          <p:cNvSpPr>
            <a:spLocks noGrp="1"/>
          </p:cNvSpPr>
          <p:nvPr>
            <p:ph idx="1"/>
          </p:nvPr>
        </p:nvSpPr>
        <p:spPr/>
        <p:txBody>
          <a:bodyPr/>
          <a:lstStyle/>
          <a:p>
            <a:r>
              <a:rPr lang="en-US" b="1" dirty="0" smtClean="0"/>
              <a:t>Query 14. Retrieve all employees in department 5 whose salary is between </a:t>
            </a:r>
            <a:r>
              <a:rPr lang="en-US" dirty="0" smtClean="0"/>
              <a:t>$30,000 and $40,000.</a:t>
            </a:r>
          </a:p>
          <a:p>
            <a:r>
              <a:rPr lang="en-US" b="1" dirty="0" smtClean="0"/>
              <a:t>Q14: SELECT * FROM EMPLOYEE WHERE (Salary BETWEEN 30000 AND 40000) AND </a:t>
            </a:r>
            <a:r>
              <a:rPr lang="en-US" b="1" dirty="0" err="1" smtClean="0"/>
              <a:t>Dno</a:t>
            </a:r>
            <a:r>
              <a:rPr lang="en-US" b="1" dirty="0" smtClean="0"/>
              <a:t> = 5;  </a:t>
            </a:r>
            <a:r>
              <a:rPr lang="en-US" b="1" dirty="0" smtClean="0">
                <a:solidFill>
                  <a:srgbClr val="FF0000"/>
                </a:solidFill>
              </a:rPr>
              <a:t>OR</a:t>
            </a:r>
          </a:p>
          <a:p>
            <a:r>
              <a:rPr lang="en-US" b="1" dirty="0" smtClean="0"/>
              <a:t>SELECT * FROM EMPLOYEE WHERE</a:t>
            </a:r>
            <a:r>
              <a:rPr lang="en-US" dirty="0" smtClean="0"/>
              <a:t>((Salary &gt;= 30000) </a:t>
            </a:r>
            <a:r>
              <a:rPr lang="en-US" b="1" dirty="0" smtClean="0"/>
              <a:t>AND (Salary &lt;= 40000)) AND </a:t>
            </a:r>
            <a:r>
              <a:rPr lang="en-US" b="1" dirty="0" err="1" smtClean="0"/>
              <a:t>Dno</a:t>
            </a:r>
            <a:r>
              <a:rPr lang="en-US" b="1" dirty="0" smtClean="0"/>
              <a:t> = 5;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5284A8DD-BE26-4A74-8CF2-0E09B68C8FF3}" type="slidenum">
              <a:rPr lang="en-US"/>
              <a:pPr/>
              <a:t>64</a:t>
            </a:fld>
            <a:endParaRPr lang="en-US"/>
          </a:p>
        </p:txBody>
      </p:sp>
      <p:sp>
        <p:nvSpPr>
          <p:cNvPr id="513026" name="Rectangle 2"/>
          <p:cNvSpPr>
            <a:spLocks noGrp="1" noChangeArrowheads="1"/>
          </p:cNvSpPr>
          <p:nvPr>
            <p:ph type="title"/>
          </p:nvPr>
        </p:nvSpPr>
        <p:spPr/>
        <p:txBody>
          <a:bodyPr/>
          <a:lstStyle/>
          <a:p>
            <a:r>
              <a:rPr lang="en-US"/>
              <a:t>AGGREGATE FUNCTIONS</a:t>
            </a:r>
            <a:endParaRPr lang="en-US" b="1">
              <a:solidFill>
                <a:srgbClr val="000000"/>
              </a:solidFill>
            </a:endParaRPr>
          </a:p>
        </p:txBody>
      </p:sp>
      <p:sp>
        <p:nvSpPr>
          <p:cNvPr id="513027" name="Rectangle 3"/>
          <p:cNvSpPr>
            <a:spLocks noGrp="1" noChangeArrowheads="1"/>
          </p:cNvSpPr>
          <p:nvPr>
            <p:ph type="body" idx="1"/>
          </p:nvPr>
        </p:nvSpPr>
        <p:spPr>
          <a:xfrm>
            <a:off x="685800" y="1641475"/>
            <a:ext cx="8313738" cy="4802188"/>
          </a:xfrm>
        </p:spPr>
        <p:txBody>
          <a:bodyPr/>
          <a:lstStyle/>
          <a:p>
            <a:r>
              <a:rPr lang="en-US" sz="2400">
                <a:solidFill>
                  <a:srgbClr val="000000"/>
                </a:solidFill>
              </a:rPr>
              <a:t>Include </a:t>
            </a:r>
            <a:r>
              <a:rPr lang="en-US" sz="2400" b="1">
                <a:solidFill>
                  <a:srgbClr val="000000"/>
                </a:solidFill>
              </a:rPr>
              <a:t>COUNT</a:t>
            </a:r>
            <a:r>
              <a:rPr lang="en-US" sz="2400">
                <a:solidFill>
                  <a:srgbClr val="000000"/>
                </a:solidFill>
              </a:rPr>
              <a:t>, </a:t>
            </a:r>
            <a:r>
              <a:rPr lang="en-US" sz="2400" b="1">
                <a:solidFill>
                  <a:srgbClr val="000000"/>
                </a:solidFill>
              </a:rPr>
              <a:t>SUM</a:t>
            </a:r>
            <a:r>
              <a:rPr lang="en-US" sz="2400">
                <a:solidFill>
                  <a:srgbClr val="000000"/>
                </a:solidFill>
              </a:rPr>
              <a:t>, </a:t>
            </a:r>
            <a:r>
              <a:rPr lang="en-US" sz="2400" b="1">
                <a:solidFill>
                  <a:srgbClr val="000000"/>
                </a:solidFill>
              </a:rPr>
              <a:t>MAX</a:t>
            </a:r>
            <a:r>
              <a:rPr lang="en-US" sz="2400">
                <a:solidFill>
                  <a:srgbClr val="000000"/>
                </a:solidFill>
              </a:rPr>
              <a:t>, </a:t>
            </a:r>
            <a:r>
              <a:rPr lang="en-US" sz="2400" b="1">
                <a:solidFill>
                  <a:srgbClr val="000000"/>
                </a:solidFill>
              </a:rPr>
              <a:t>MIN</a:t>
            </a:r>
            <a:r>
              <a:rPr lang="en-US" sz="2400">
                <a:solidFill>
                  <a:srgbClr val="000000"/>
                </a:solidFill>
              </a:rPr>
              <a:t>, and </a:t>
            </a:r>
            <a:r>
              <a:rPr lang="en-US" sz="2400" b="1">
                <a:solidFill>
                  <a:srgbClr val="000000"/>
                </a:solidFill>
              </a:rPr>
              <a:t>AVG</a:t>
            </a:r>
          </a:p>
          <a:p>
            <a:r>
              <a:rPr lang="en-US" sz="2400" u="sng">
                <a:solidFill>
                  <a:srgbClr val="000000"/>
                </a:solidFill>
              </a:rPr>
              <a:t>Query 15:</a:t>
            </a:r>
            <a:r>
              <a:rPr lang="en-US" sz="2400">
                <a:solidFill>
                  <a:srgbClr val="000000"/>
                </a:solidFill>
              </a:rPr>
              <a:t> Find the maximum salary, the minimum salary, and the average salary among all employees.</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Q15:	SELECT  	MAX(SALARY), 						MIN(SALARY), AVG(SALARY)</a:t>
            </a:r>
            <a:br>
              <a:rPr lang="en-US" sz="2400" b="1">
                <a:solidFill>
                  <a:srgbClr val="000000"/>
                </a:solidFill>
              </a:rPr>
            </a:br>
            <a:r>
              <a:rPr lang="en-US" sz="2400" b="1">
                <a:solidFill>
                  <a:srgbClr val="000000"/>
                </a:solidFill>
              </a:rPr>
              <a:t>		FROM	EMPLOYEE</a:t>
            </a:r>
            <a:br>
              <a:rPr lang="en-US" sz="2400" b="1">
                <a:solidFill>
                  <a:srgbClr val="000000"/>
                </a:solidFill>
              </a:rPr>
            </a:br>
            <a:endParaRPr lang="en-US" sz="2400" b="1">
              <a:solidFill>
                <a:srgbClr val="000000"/>
              </a:solidFill>
            </a:endParaRPr>
          </a:p>
          <a:p>
            <a:pPr lvl="1"/>
            <a:r>
              <a:rPr lang="en-US" sz="2400">
                <a:solidFill>
                  <a:srgbClr val="000000"/>
                </a:solidFill>
              </a:rPr>
              <a:t>Some SQL implementations </a:t>
            </a:r>
            <a:r>
              <a:rPr lang="en-US" sz="2400" i="1">
                <a:solidFill>
                  <a:srgbClr val="000000"/>
                </a:solidFill>
              </a:rPr>
              <a:t>may not allow more than one function</a:t>
            </a:r>
            <a:r>
              <a:rPr lang="en-US" sz="2400">
                <a:solidFill>
                  <a:srgbClr val="000000"/>
                </a:solidFill>
              </a:rPr>
              <a:t>  in the SELECT-clause</a:t>
            </a:r>
            <a:endParaRPr lang="en-US" b="1">
              <a:solidFill>
                <a:srgbClr val="00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47A6F8FB-BABF-4382-8867-14E6B1041B31}" type="slidenum">
              <a:rPr lang="en-US"/>
              <a:pPr/>
              <a:t>65</a:t>
            </a:fld>
            <a:endParaRPr lang="en-US"/>
          </a:p>
        </p:txBody>
      </p:sp>
      <p:sp>
        <p:nvSpPr>
          <p:cNvPr id="576514" name="Rectangle 2"/>
          <p:cNvSpPr>
            <a:spLocks noGrp="1" noChangeArrowheads="1"/>
          </p:cNvSpPr>
          <p:nvPr>
            <p:ph type="title"/>
          </p:nvPr>
        </p:nvSpPr>
        <p:spPr/>
        <p:txBody>
          <a:bodyPr/>
          <a:lstStyle/>
          <a:p>
            <a:r>
              <a:rPr lang="en-US"/>
              <a:t>AGGREGATE FUNCTIONS (cont.)</a:t>
            </a:r>
            <a:endParaRPr lang="en-US" b="1">
              <a:solidFill>
                <a:srgbClr val="000000"/>
              </a:solidFill>
            </a:endParaRPr>
          </a:p>
        </p:txBody>
      </p:sp>
      <p:sp>
        <p:nvSpPr>
          <p:cNvPr id="576515" name="Rectangle 3"/>
          <p:cNvSpPr>
            <a:spLocks noGrp="1" noChangeArrowheads="1"/>
          </p:cNvSpPr>
          <p:nvPr>
            <p:ph type="body" idx="1"/>
          </p:nvPr>
        </p:nvSpPr>
        <p:spPr>
          <a:xfrm>
            <a:off x="685800" y="1814513"/>
            <a:ext cx="7772400" cy="4511675"/>
          </a:xfrm>
        </p:spPr>
        <p:txBody>
          <a:bodyPr/>
          <a:lstStyle/>
          <a:p>
            <a:pPr>
              <a:lnSpc>
                <a:spcPct val="90000"/>
              </a:lnSpc>
            </a:pPr>
            <a:r>
              <a:rPr lang="en-US" sz="2400" u="sng">
                <a:solidFill>
                  <a:srgbClr val="000000"/>
                </a:solidFill>
              </a:rPr>
              <a:t>Query 16:</a:t>
            </a:r>
            <a:r>
              <a:rPr lang="en-US" sz="2400">
                <a:solidFill>
                  <a:srgbClr val="000000"/>
                </a:solidFill>
              </a:rPr>
              <a:t> Find the maximum salary, the minimum salary, and the average salary among employees who work for the 'Research' department.</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Q16: SELECT 	MAX(SALARY), MIN(SALARY), 			AVG(SALARY)</a:t>
            </a:r>
            <a:br>
              <a:rPr lang="en-US" sz="2400" b="1">
                <a:solidFill>
                  <a:srgbClr val="000000"/>
                </a:solidFill>
              </a:rPr>
            </a:br>
            <a:r>
              <a:rPr lang="en-US" sz="2400" b="1">
                <a:solidFill>
                  <a:srgbClr val="000000"/>
                </a:solidFill>
              </a:rPr>
              <a:t>	FROM	EMPLOYEE, DEPARTMENT</a:t>
            </a:r>
            <a:br>
              <a:rPr lang="en-US" sz="2400" b="1">
                <a:solidFill>
                  <a:srgbClr val="000000"/>
                </a:solidFill>
              </a:rPr>
            </a:br>
            <a:r>
              <a:rPr lang="en-US" sz="2400" b="1">
                <a:solidFill>
                  <a:srgbClr val="000000"/>
                </a:solidFill>
              </a:rPr>
              <a:t>	WHERE	DNO=DNUMBER AND 					DNAME='Research'</a:t>
            </a:r>
            <a:r>
              <a:rPr lang="en-US" sz="2400" u="sng">
                <a:solidFill>
                  <a:srgbClr val="000000"/>
                </a:solidFill>
              </a:rPr>
              <a:t/>
            </a:r>
            <a:br>
              <a:rPr lang="en-US" sz="2400" u="sng">
                <a:solidFill>
                  <a:srgbClr val="000000"/>
                </a:solidFill>
              </a:rPr>
            </a:br>
            <a:endParaRPr lang="en-US" sz="2800" b="1">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B02D20B9-8024-4E8A-8665-AA42CC548223}" type="slidenum">
              <a:rPr lang="en-US"/>
              <a:pPr/>
              <a:t>66</a:t>
            </a:fld>
            <a:endParaRPr lang="en-US"/>
          </a:p>
        </p:txBody>
      </p:sp>
      <p:sp>
        <p:nvSpPr>
          <p:cNvPr id="577538" name="Rectangle 2"/>
          <p:cNvSpPr>
            <a:spLocks noGrp="1" noChangeArrowheads="1"/>
          </p:cNvSpPr>
          <p:nvPr>
            <p:ph type="title"/>
          </p:nvPr>
        </p:nvSpPr>
        <p:spPr/>
        <p:txBody>
          <a:bodyPr/>
          <a:lstStyle/>
          <a:p>
            <a:r>
              <a:rPr lang="en-US"/>
              <a:t>AGGREGATE FUNCTIONS (cont.)</a:t>
            </a:r>
            <a:endParaRPr lang="en-US" b="1">
              <a:solidFill>
                <a:srgbClr val="000000"/>
              </a:solidFill>
            </a:endParaRPr>
          </a:p>
        </p:txBody>
      </p:sp>
      <p:sp>
        <p:nvSpPr>
          <p:cNvPr id="577539" name="Rectangle 3"/>
          <p:cNvSpPr>
            <a:spLocks noGrp="1" noChangeArrowheads="1"/>
          </p:cNvSpPr>
          <p:nvPr>
            <p:ph type="body" idx="1"/>
          </p:nvPr>
        </p:nvSpPr>
        <p:spPr>
          <a:xfrm>
            <a:off x="685800" y="1814513"/>
            <a:ext cx="7772400" cy="4511675"/>
          </a:xfrm>
        </p:spPr>
        <p:txBody>
          <a:bodyPr/>
          <a:lstStyle/>
          <a:p>
            <a:pPr>
              <a:lnSpc>
                <a:spcPct val="90000"/>
              </a:lnSpc>
            </a:pPr>
            <a:r>
              <a:rPr lang="en-US" sz="2400" u="sng">
                <a:solidFill>
                  <a:srgbClr val="000000"/>
                </a:solidFill>
              </a:rPr>
              <a:t>Queries 17 and 18:</a:t>
            </a:r>
            <a:r>
              <a:rPr lang="en-US" sz="2400">
                <a:solidFill>
                  <a:srgbClr val="000000"/>
                </a:solidFill>
              </a:rPr>
              <a:t> Retrieve the total number of employees in the company (Q17), and the number of employees in the 'Research' department (Q18).</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Q17:	SELECT  	COUNT (*)</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Q18:	SELECT  	COUNT (*)</a:t>
            </a:r>
            <a:br>
              <a:rPr lang="en-US" sz="2400" b="1">
                <a:solidFill>
                  <a:srgbClr val="000000"/>
                </a:solidFill>
              </a:rPr>
            </a:br>
            <a:r>
              <a:rPr lang="en-US" sz="2400" b="1">
                <a:solidFill>
                  <a:srgbClr val="000000"/>
                </a:solidFill>
              </a:rPr>
              <a:t>		FROM	EMPLOYEE, 						DEPARTMENT</a:t>
            </a:r>
            <a:br>
              <a:rPr lang="en-US" sz="2400" b="1">
                <a:solidFill>
                  <a:srgbClr val="000000"/>
                </a:solidFill>
              </a:rPr>
            </a:br>
            <a:r>
              <a:rPr lang="en-US" sz="2400" b="1">
                <a:solidFill>
                  <a:srgbClr val="000000"/>
                </a:solidFill>
              </a:rPr>
              <a:t>		WHERE	DNO=DNUMBER AND 					DNAME='Research’</a:t>
            </a:r>
            <a:endParaRPr lang="en-US" sz="2800" b="1">
              <a:solidFill>
                <a:srgbClr val="0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ORDER BY</a:t>
            </a:r>
            <a:endParaRPr lang="en-US" b="1"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SQL allows the user to order the </a:t>
            </a:r>
            <a:r>
              <a:rPr lang="en-US" dirty="0" err="1" smtClean="0"/>
              <a:t>tuples</a:t>
            </a:r>
            <a:r>
              <a:rPr lang="en-US" dirty="0" smtClean="0"/>
              <a:t> in the result of a query by the values of one or more of the attributes that appear in the query result, by using the </a:t>
            </a:r>
            <a:r>
              <a:rPr lang="en-US" b="1" dirty="0" smtClean="0"/>
              <a:t>ORDER BY </a:t>
            </a:r>
            <a:r>
              <a:rPr lang="en-US" dirty="0" smtClean="0"/>
              <a:t>clause.</a:t>
            </a:r>
          </a:p>
          <a:p>
            <a:r>
              <a:rPr lang="en-US" b="1" dirty="0" smtClean="0"/>
              <a:t>SELECT &lt;attribute list&gt; FROM &lt;table list&gt; </a:t>
            </a:r>
            <a:r>
              <a:rPr lang="en-US" dirty="0" smtClean="0"/>
              <a:t>[ </a:t>
            </a:r>
            <a:r>
              <a:rPr lang="en-US" b="1" dirty="0" smtClean="0"/>
              <a:t>WHERE &lt;condition&gt; ]</a:t>
            </a:r>
          </a:p>
          <a:p>
            <a:pPr>
              <a:buNone/>
            </a:pPr>
            <a:r>
              <a:rPr lang="en-US" dirty="0" smtClean="0"/>
              <a:t>     [ </a:t>
            </a:r>
            <a:r>
              <a:rPr lang="en-US" b="1" dirty="0" smtClean="0"/>
              <a:t>ORDER BY &lt;attribute list&gt; ];</a:t>
            </a:r>
            <a:endParaRPr lang="en-US" dirty="0" smtClean="0"/>
          </a:p>
          <a:p>
            <a:pPr>
              <a:buNone/>
            </a:pPr>
            <a:endParaRPr lang="en-US" dirty="0" smtClean="0"/>
          </a:p>
          <a:p>
            <a:r>
              <a:rPr lang="en-US" b="1" dirty="0" smtClean="0"/>
              <a:t>SELECT  </a:t>
            </a:r>
            <a:r>
              <a:rPr lang="en-US" b="1" dirty="0" err="1" smtClean="0"/>
              <a:t>Fname,Lname</a:t>
            </a:r>
            <a:r>
              <a:rPr lang="en-US" b="1" dirty="0" smtClean="0"/>
              <a:t> FROM EMPLOYEE WHERE </a:t>
            </a:r>
            <a:r>
              <a:rPr lang="en-US" b="1" dirty="0" err="1" smtClean="0"/>
              <a:t>Dno</a:t>
            </a:r>
            <a:r>
              <a:rPr lang="en-US" b="1" dirty="0" smtClean="0"/>
              <a:t>=5 ORDER BY </a:t>
            </a:r>
            <a:r>
              <a:rPr lang="en-US" b="1" dirty="0" err="1" smtClean="0"/>
              <a:t>Fname</a:t>
            </a:r>
            <a:r>
              <a:rPr lang="en-US" b="1" dirty="0" smtClean="0"/>
              <a:t>;</a:t>
            </a:r>
          </a:p>
          <a:p>
            <a:pPr>
              <a:buNone/>
            </a:pPr>
            <a:endParaRPr lang="en-US" b="1" dirty="0" smtClean="0"/>
          </a:p>
          <a:p>
            <a:r>
              <a:rPr lang="en-US" dirty="0" smtClean="0"/>
              <a:t>The default order is in ascending order of </a:t>
            </a:r>
            <a:r>
              <a:rPr lang="en-US" dirty="0" err="1" smtClean="0"/>
              <a:t>values.We</a:t>
            </a:r>
            <a:r>
              <a:rPr lang="en-US" dirty="0" smtClean="0"/>
              <a:t> can specify the keyword </a:t>
            </a:r>
            <a:r>
              <a:rPr lang="en-US" b="1" dirty="0" smtClean="0"/>
              <a:t>DESC </a:t>
            </a:r>
            <a:r>
              <a:rPr lang="en-US" dirty="0" smtClean="0"/>
              <a:t>if we want to see the result in a descending order of values. </a:t>
            </a:r>
          </a:p>
          <a:p>
            <a:r>
              <a:rPr lang="en-US" dirty="0" smtClean="0"/>
              <a:t>The keyword </a:t>
            </a:r>
            <a:r>
              <a:rPr lang="en-US" b="1" dirty="0" smtClean="0"/>
              <a:t>ASC can be </a:t>
            </a:r>
            <a:r>
              <a:rPr lang="en-US" dirty="0" smtClean="0"/>
              <a:t>used to specify ascending order explicitly.</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6D1FDA5E-344C-4647-957B-BA01FA8F0BC8}" type="slidenum">
              <a:rPr lang="en-US"/>
              <a:pPr/>
              <a:t>68</a:t>
            </a:fld>
            <a:endParaRPr lang="en-US"/>
          </a:p>
        </p:txBody>
      </p:sp>
      <p:sp>
        <p:nvSpPr>
          <p:cNvPr id="518146" name="Rectangle 2"/>
          <p:cNvSpPr>
            <a:spLocks noGrp="1" noChangeArrowheads="1"/>
          </p:cNvSpPr>
          <p:nvPr>
            <p:ph type="title"/>
          </p:nvPr>
        </p:nvSpPr>
        <p:spPr/>
        <p:txBody>
          <a:bodyPr/>
          <a:lstStyle/>
          <a:p>
            <a:r>
              <a:rPr lang="en-US"/>
              <a:t>ORDER BY</a:t>
            </a:r>
            <a:endParaRPr lang="en-US" b="1">
              <a:solidFill>
                <a:srgbClr val="000000"/>
              </a:solidFill>
            </a:endParaRPr>
          </a:p>
        </p:txBody>
      </p:sp>
      <p:sp>
        <p:nvSpPr>
          <p:cNvPr id="518147" name="Rectangle 3"/>
          <p:cNvSpPr>
            <a:spLocks noGrp="1" noChangeArrowheads="1"/>
          </p:cNvSpPr>
          <p:nvPr>
            <p:ph type="body" idx="1"/>
          </p:nvPr>
        </p:nvSpPr>
        <p:spPr>
          <a:xfrm>
            <a:off x="685800" y="1641475"/>
            <a:ext cx="8297863" cy="4802188"/>
          </a:xfrm>
        </p:spPr>
        <p:txBody>
          <a:bodyPr/>
          <a:lstStyle/>
          <a:p>
            <a:pPr>
              <a:lnSpc>
                <a:spcPct val="90000"/>
              </a:lnSpc>
            </a:pPr>
            <a:r>
              <a:rPr lang="en-US" sz="2800">
                <a:solidFill>
                  <a:srgbClr val="000000"/>
                </a:solidFill>
              </a:rPr>
              <a:t>The </a:t>
            </a:r>
            <a:r>
              <a:rPr lang="en-US" sz="2800" b="1">
                <a:solidFill>
                  <a:srgbClr val="000000"/>
                </a:solidFill>
              </a:rPr>
              <a:t>ORDER BY</a:t>
            </a:r>
            <a:r>
              <a:rPr lang="en-US" sz="2800">
                <a:solidFill>
                  <a:srgbClr val="000000"/>
                </a:solidFill>
              </a:rPr>
              <a:t> clause is used to sort the tuples in a query result based on the values of some attribute(s)</a:t>
            </a:r>
          </a:p>
          <a:p>
            <a:pPr>
              <a:lnSpc>
                <a:spcPct val="90000"/>
              </a:lnSpc>
            </a:pPr>
            <a:r>
              <a:rPr lang="en-US" sz="2800" u="sng">
                <a:solidFill>
                  <a:srgbClr val="000000"/>
                </a:solidFill>
              </a:rPr>
              <a:t>Query 28:</a:t>
            </a:r>
            <a:r>
              <a:rPr lang="en-US" sz="2800">
                <a:solidFill>
                  <a:srgbClr val="000000"/>
                </a:solidFill>
              </a:rPr>
              <a:t> Retrieve a list of employees and the projects each works in, ordered by the employee's department, and within each department ordered alphabetically by employee last name.</a:t>
            </a:r>
            <a:br>
              <a:rPr lang="en-US" sz="2800">
                <a:solidFill>
                  <a:srgbClr val="000000"/>
                </a:solidFill>
              </a:rPr>
            </a:br>
            <a:r>
              <a:rPr lang="en-US" sz="2800">
                <a:solidFill>
                  <a:srgbClr val="000000"/>
                </a:solidFill>
              </a:rPr>
              <a:t/>
            </a:r>
            <a:br>
              <a:rPr lang="en-US" sz="2800">
                <a:solidFill>
                  <a:srgbClr val="000000"/>
                </a:solidFill>
              </a:rPr>
            </a:br>
            <a:r>
              <a:rPr lang="en-US" sz="2000" b="1">
                <a:solidFill>
                  <a:srgbClr val="000000"/>
                </a:solidFill>
              </a:rPr>
              <a:t>Q28: 	SELECT 	DNAME, LNAME, FNAME, PNAME</a:t>
            </a:r>
            <a:br>
              <a:rPr lang="en-US" sz="2000" b="1">
                <a:solidFill>
                  <a:srgbClr val="000000"/>
                </a:solidFill>
              </a:rPr>
            </a:br>
            <a:r>
              <a:rPr lang="en-US" sz="2000" b="1">
                <a:solidFill>
                  <a:srgbClr val="000000"/>
                </a:solidFill>
              </a:rPr>
              <a:t>      		FROM 		DEPARTMENT, EMPLOYEE, 					WORKS_ON, PROJECT</a:t>
            </a:r>
            <a:br>
              <a:rPr lang="en-US" sz="2000" b="1">
                <a:solidFill>
                  <a:srgbClr val="000000"/>
                </a:solidFill>
              </a:rPr>
            </a:br>
            <a:r>
              <a:rPr lang="en-US" sz="2000" b="1">
                <a:solidFill>
                  <a:srgbClr val="000000"/>
                </a:solidFill>
              </a:rPr>
              <a:t>		WHERE	DNUMBER=DNO AND SSN=ESSN 		AND		PNO=PNUMBER</a:t>
            </a:r>
            <a:br>
              <a:rPr lang="en-US" sz="2000" b="1">
                <a:solidFill>
                  <a:srgbClr val="000000"/>
                </a:solidFill>
              </a:rPr>
            </a:br>
            <a:r>
              <a:rPr lang="en-US" sz="2000" b="1">
                <a:solidFill>
                  <a:srgbClr val="000000"/>
                </a:solidFill>
              </a:rPr>
              <a:t>		ORDER BY	DNAME, LNAME</a:t>
            </a:r>
            <a:endParaRPr lang="en-US" sz="2800">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AF84C437-725F-40CC-B6BC-E305FB69A724}" type="slidenum">
              <a:rPr lang="en-US"/>
              <a:pPr/>
              <a:t>69</a:t>
            </a:fld>
            <a:endParaRPr lang="en-US"/>
          </a:p>
        </p:txBody>
      </p:sp>
      <p:sp>
        <p:nvSpPr>
          <p:cNvPr id="514050" name="Rectangle 2"/>
          <p:cNvSpPr>
            <a:spLocks noGrp="1" noChangeArrowheads="1"/>
          </p:cNvSpPr>
          <p:nvPr>
            <p:ph type="title"/>
          </p:nvPr>
        </p:nvSpPr>
        <p:spPr/>
        <p:txBody>
          <a:bodyPr/>
          <a:lstStyle/>
          <a:p>
            <a:r>
              <a:rPr lang="en-US"/>
              <a:t>GROUPING</a:t>
            </a:r>
            <a:endParaRPr lang="en-US">
              <a:solidFill>
                <a:srgbClr val="000000"/>
              </a:solidFill>
            </a:endParaRPr>
          </a:p>
        </p:txBody>
      </p:sp>
      <p:sp>
        <p:nvSpPr>
          <p:cNvPr id="514051" name="Rectangle 3"/>
          <p:cNvSpPr>
            <a:spLocks noGrp="1" noChangeArrowheads="1"/>
          </p:cNvSpPr>
          <p:nvPr>
            <p:ph type="body" idx="1"/>
          </p:nvPr>
        </p:nvSpPr>
        <p:spPr/>
        <p:txBody>
          <a:bodyPr/>
          <a:lstStyle/>
          <a:p>
            <a:pPr>
              <a:lnSpc>
                <a:spcPct val="90000"/>
              </a:lnSpc>
            </a:pPr>
            <a:r>
              <a:rPr lang="en-US" sz="2800">
                <a:solidFill>
                  <a:srgbClr val="000000"/>
                </a:solidFill>
              </a:rPr>
              <a:t>In many cases, we want to apply the aggregate functions </a:t>
            </a:r>
            <a:r>
              <a:rPr lang="en-US" sz="2800" i="1">
                <a:solidFill>
                  <a:srgbClr val="000000"/>
                </a:solidFill>
              </a:rPr>
              <a:t>to subgroups of tuples in a relation</a:t>
            </a:r>
          </a:p>
          <a:p>
            <a:pPr>
              <a:lnSpc>
                <a:spcPct val="90000"/>
              </a:lnSpc>
            </a:pPr>
            <a:r>
              <a:rPr lang="en-US" sz="2800">
                <a:solidFill>
                  <a:srgbClr val="000000"/>
                </a:solidFill>
              </a:rPr>
              <a:t>Each subgroup of tuples consists of the set of tuples that have </a:t>
            </a:r>
            <a:r>
              <a:rPr lang="en-US" sz="2800" i="1">
                <a:solidFill>
                  <a:srgbClr val="000000"/>
                </a:solidFill>
              </a:rPr>
              <a:t>the same value</a:t>
            </a:r>
            <a:r>
              <a:rPr lang="en-US" sz="2800">
                <a:solidFill>
                  <a:srgbClr val="000000"/>
                </a:solidFill>
              </a:rPr>
              <a:t>  for the </a:t>
            </a:r>
            <a:r>
              <a:rPr lang="en-US" sz="2800" i="1">
                <a:solidFill>
                  <a:srgbClr val="000000"/>
                </a:solidFill>
              </a:rPr>
              <a:t>grouping attribute(s)</a:t>
            </a:r>
          </a:p>
          <a:p>
            <a:pPr>
              <a:lnSpc>
                <a:spcPct val="90000"/>
              </a:lnSpc>
            </a:pPr>
            <a:r>
              <a:rPr lang="en-US" sz="2800">
                <a:solidFill>
                  <a:srgbClr val="000000"/>
                </a:solidFill>
              </a:rPr>
              <a:t>The function is applied to each subgroup independently</a:t>
            </a:r>
          </a:p>
          <a:p>
            <a:pPr>
              <a:lnSpc>
                <a:spcPct val="90000"/>
              </a:lnSpc>
            </a:pPr>
            <a:r>
              <a:rPr lang="en-US" sz="2800">
                <a:solidFill>
                  <a:srgbClr val="000000"/>
                </a:solidFill>
              </a:rPr>
              <a:t>SQL has a </a:t>
            </a:r>
            <a:r>
              <a:rPr lang="en-US" sz="2800" b="1">
                <a:solidFill>
                  <a:srgbClr val="000000"/>
                </a:solidFill>
              </a:rPr>
              <a:t>GROUP BY</a:t>
            </a:r>
            <a:r>
              <a:rPr lang="en-US" sz="2800">
                <a:solidFill>
                  <a:srgbClr val="000000"/>
                </a:solidFill>
              </a:rPr>
              <a:t>-clause for specifying the grouping attributes, which </a:t>
            </a:r>
            <a:r>
              <a:rPr lang="en-US" sz="2800" i="1">
                <a:solidFill>
                  <a:srgbClr val="000000"/>
                </a:solidFill>
              </a:rPr>
              <a:t>must also appear in the SELECT-clause</a:t>
            </a:r>
          </a:p>
          <a:p>
            <a:pPr>
              <a:lnSpc>
                <a:spcPct val="90000"/>
              </a:lnSpc>
              <a:buFont typeface="Wingdings" pitchFamily="2" charset="2"/>
              <a:buNone/>
            </a:pPr>
            <a:endParaRPr lang="en-US" sz="280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400" dirty="0" err="1" smtClean="0"/>
              <a:t>Social_security_numbers</a:t>
            </a:r>
            <a:r>
              <a:rPr lang="en-US" sz="2400" dirty="0" smtClean="0"/>
              <a:t>. The set of valid nine-digit Social Security numbers.(This is a unique identifier assigned to each person in the United States for employment, tax, and benefits purposes.)</a:t>
            </a:r>
          </a:p>
          <a:p>
            <a:r>
              <a:rPr lang="en-US" sz="2400" dirty="0" smtClean="0"/>
              <a:t>■ Names: The set of character strings that represent names of persons.</a:t>
            </a:r>
          </a:p>
          <a:p>
            <a:r>
              <a:rPr lang="en-US" sz="2400" dirty="0" smtClean="0"/>
              <a:t>■ </a:t>
            </a:r>
            <a:r>
              <a:rPr lang="en-US" sz="2400" dirty="0" err="1" smtClean="0"/>
              <a:t>Grade_point_averages</a:t>
            </a:r>
            <a:r>
              <a:rPr lang="en-US" sz="2400" dirty="0" smtClean="0"/>
              <a:t>. Possible values of computed grade point </a:t>
            </a:r>
            <a:r>
              <a:rPr lang="en-US" sz="2400" dirty="0" err="1" smtClean="0"/>
              <a:t>averages;each</a:t>
            </a:r>
            <a:r>
              <a:rPr lang="en-US" sz="2400" dirty="0" smtClean="0"/>
              <a:t> must be a real (floating-point) number between 0 and 4.</a:t>
            </a:r>
          </a:p>
          <a:p>
            <a:r>
              <a:rPr lang="en-US" sz="2400" dirty="0" smtClean="0"/>
              <a:t>■ </a:t>
            </a:r>
            <a:r>
              <a:rPr lang="en-US" sz="2400" dirty="0" err="1" smtClean="0"/>
              <a:t>Employee_ages</a:t>
            </a:r>
            <a:r>
              <a:rPr lang="en-US" sz="2400" dirty="0" smtClean="0"/>
              <a:t>. Possible ages of employees in a company; each must be an integer value between 15 and 80.</a:t>
            </a:r>
          </a:p>
          <a:p>
            <a:r>
              <a:rPr lang="en-US" sz="2400" dirty="0" smtClean="0"/>
              <a:t>■ </a:t>
            </a:r>
            <a:r>
              <a:rPr lang="en-US" sz="2400" dirty="0" err="1" smtClean="0"/>
              <a:t>Academic_department_names</a:t>
            </a:r>
            <a:r>
              <a:rPr lang="en-US" sz="2400" dirty="0" smtClean="0"/>
              <a:t>. The set of academic department names in a university, such as Computer Science, Economics, and Physics.</a:t>
            </a:r>
          </a:p>
          <a:p>
            <a:r>
              <a:rPr lang="en-US" sz="2400" dirty="0" smtClean="0"/>
              <a:t>■ </a:t>
            </a:r>
            <a:r>
              <a:rPr lang="en-US" sz="2400" dirty="0" err="1" smtClean="0"/>
              <a:t>Academic_department_codes</a:t>
            </a:r>
            <a:r>
              <a:rPr lang="en-US" sz="2400" dirty="0" smtClean="0"/>
              <a:t>. The set of academic department codes, such as ‘CS’, ‘ECON’, and ‘PHYS’</a:t>
            </a:r>
            <a:endParaRPr lang="en-US" sz="2400" u="sng" dirty="0" smtClean="0"/>
          </a:p>
          <a:p>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5909675D-59B5-46A8-9D9E-2ACC4EC99B35}" type="slidenum">
              <a:rPr lang="en-US"/>
              <a:pPr/>
              <a:t>70</a:t>
            </a:fld>
            <a:endParaRPr lang="en-US"/>
          </a:p>
        </p:txBody>
      </p:sp>
      <p:sp>
        <p:nvSpPr>
          <p:cNvPr id="578562" name="Rectangle 2"/>
          <p:cNvSpPr>
            <a:spLocks noGrp="1" noChangeArrowheads="1"/>
          </p:cNvSpPr>
          <p:nvPr>
            <p:ph type="title"/>
          </p:nvPr>
        </p:nvSpPr>
        <p:spPr/>
        <p:txBody>
          <a:bodyPr/>
          <a:lstStyle/>
          <a:p>
            <a:r>
              <a:rPr lang="en-US"/>
              <a:t>GROUPING (cont.)</a:t>
            </a:r>
            <a:endParaRPr lang="en-US">
              <a:solidFill>
                <a:srgbClr val="000000"/>
              </a:solidFill>
            </a:endParaRPr>
          </a:p>
        </p:txBody>
      </p:sp>
      <p:sp>
        <p:nvSpPr>
          <p:cNvPr id="578563" name="Rectangle 3"/>
          <p:cNvSpPr>
            <a:spLocks noGrp="1" noChangeArrowheads="1"/>
          </p:cNvSpPr>
          <p:nvPr>
            <p:ph type="body" idx="1"/>
          </p:nvPr>
        </p:nvSpPr>
        <p:spPr>
          <a:xfrm>
            <a:off x="685800" y="1514475"/>
            <a:ext cx="7772400" cy="4929188"/>
          </a:xfrm>
        </p:spPr>
        <p:txBody>
          <a:bodyPr/>
          <a:lstStyle/>
          <a:p>
            <a:pPr>
              <a:lnSpc>
                <a:spcPct val="90000"/>
              </a:lnSpc>
            </a:pPr>
            <a:r>
              <a:rPr lang="en-US" sz="2000" u="sng">
                <a:solidFill>
                  <a:srgbClr val="000000"/>
                </a:solidFill>
              </a:rPr>
              <a:t>Query 20:</a:t>
            </a:r>
            <a:r>
              <a:rPr lang="en-US" sz="2000">
                <a:solidFill>
                  <a:srgbClr val="000000"/>
                </a:solidFill>
              </a:rPr>
              <a:t> For each department, retrieve the department number, the number of employees in the department, and their average salary.</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Q20:	SELECT 	DNO, COUNT (*), AVG (SALARY)</a:t>
            </a:r>
            <a:br>
              <a:rPr lang="en-US" sz="2000" b="1">
                <a:solidFill>
                  <a:srgbClr val="000000"/>
                </a:solidFill>
              </a:rPr>
            </a:br>
            <a:r>
              <a:rPr lang="en-US" sz="2000" b="1">
                <a:solidFill>
                  <a:srgbClr val="000000"/>
                </a:solidFill>
              </a:rPr>
              <a:t>	FROM	EMPLOYEE</a:t>
            </a:r>
            <a:br>
              <a:rPr lang="en-US" sz="2000" b="1">
                <a:solidFill>
                  <a:srgbClr val="000000"/>
                </a:solidFill>
              </a:rPr>
            </a:br>
            <a:r>
              <a:rPr lang="en-US" sz="2000" b="1">
                <a:solidFill>
                  <a:srgbClr val="000000"/>
                </a:solidFill>
              </a:rPr>
              <a:t>	GROUP BY	DNO</a:t>
            </a:r>
            <a:br>
              <a:rPr lang="en-US" sz="2000" b="1">
                <a:solidFill>
                  <a:srgbClr val="000000"/>
                </a:solidFill>
              </a:rPr>
            </a:br>
            <a:endParaRPr lang="en-US" sz="2000">
              <a:solidFill>
                <a:srgbClr val="000000"/>
              </a:solidFill>
            </a:endParaRPr>
          </a:p>
          <a:p>
            <a:pPr lvl="1">
              <a:lnSpc>
                <a:spcPct val="90000"/>
              </a:lnSpc>
            </a:pPr>
            <a:r>
              <a:rPr lang="en-US" sz="2000">
                <a:solidFill>
                  <a:srgbClr val="000000"/>
                </a:solidFill>
              </a:rPr>
              <a:t>In Q20, the EMPLOYEE tuples are divided into groups--each group having the same value for the grouping attribute DNO</a:t>
            </a:r>
          </a:p>
          <a:p>
            <a:pPr lvl="1">
              <a:lnSpc>
                <a:spcPct val="90000"/>
              </a:lnSpc>
            </a:pPr>
            <a:r>
              <a:rPr lang="en-US" sz="2000">
                <a:solidFill>
                  <a:srgbClr val="000000"/>
                </a:solidFill>
              </a:rPr>
              <a:t>The COUNT and AVG functions are applied to each such group of tuples separately</a:t>
            </a:r>
          </a:p>
          <a:p>
            <a:pPr lvl="1">
              <a:lnSpc>
                <a:spcPct val="90000"/>
              </a:lnSpc>
            </a:pPr>
            <a:r>
              <a:rPr lang="en-US" sz="2000">
                <a:solidFill>
                  <a:srgbClr val="000000"/>
                </a:solidFill>
              </a:rPr>
              <a:t>The SELECT-clause includes only the grouping attribute and the functions to be applied on each group of tuples</a:t>
            </a:r>
          </a:p>
          <a:p>
            <a:pPr lvl="1">
              <a:lnSpc>
                <a:spcPct val="90000"/>
              </a:lnSpc>
            </a:pPr>
            <a:r>
              <a:rPr lang="en-US" sz="2000">
                <a:solidFill>
                  <a:srgbClr val="000000"/>
                </a:solidFill>
              </a:rPr>
              <a:t>A join condition can be used in conjunction with grouping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87598A5B-2731-41D7-ACEF-9A99F71B792D}" type="slidenum">
              <a:rPr lang="en-US"/>
              <a:pPr/>
              <a:t>71</a:t>
            </a:fld>
            <a:endParaRPr lang="en-US"/>
          </a:p>
        </p:txBody>
      </p:sp>
      <p:sp>
        <p:nvSpPr>
          <p:cNvPr id="579586" name="Rectangle 2"/>
          <p:cNvSpPr>
            <a:spLocks noGrp="1" noChangeArrowheads="1"/>
          </p:cNvSpPr>
          <p:nvPr>
            <p:ph type="title"/>
          </p:nvPr>
        </p:nvSpPr>
        <p:spPr/>
        <p:txBody>
          <a:bodyPr/>
          <a:lstStyle/>
          <a:p>
            <a:r>
              <a:rPr lang="en-US"/>
              <a:t>GROUPING (cont.)</a:t>
            </a:r>
            <a:endParaRPr lang="en-US">
              <a:solidFill>
                <a:srgbClr val="000000"/>
              </a:solidFill>
            </a:endParaRPr>
          </a:p>
        </p:txBody>
      </p:sp>
      <p:sp>
        <p:nvSpPr>
          <p:cNvPr id="579587" name="Rectangle 3"/>
          <p:cNvSpPr>
            <a:spLocks noGrp="1" noChangeArrowheads="1"/>
          </p:cNvSpPr>
          <p:nvPr>
            <p:ph type="body" idx="1"/>
          </p:nvPr>
        </p:nvSpPr>
        <p:spPr>
          <a:xfrm>
            <a:off x="528638" y="1514475"/>
            <a:ext cx="8458200" cy="4929188"/>
          </a:xfrm>
        </p:spPr>
        <p:txBody>
          <a:bodyPr/>
          <a:lstStyle/>
          <a:p>
            <a:pPr>
              <a:lnSpc>
                <a:spcPct val="90000"/>
              </a:lnSpc>
            </a:pPr>
            <a:r>
              <a:rPr lang="en-US" sz="2400" u="sng">
                <a:solidFill>
                  <a:srgbClr val="000000"/>
                </a:solidFill>
              </a:rPr>
              <a:t>Query 21:</a:t>
            </a:r>
            <a:r>
              <a:rPr lang="en-US" sz="2400">
                <a:solidFill>
                  <a:srgbClr val="000000"/>
                </a:solidFill>
              </a:rPr>
              <a:t> For each project, retrieve the project number, project name, and the number of employees who work on that project.</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Q21:	SELECT 	PNUMBER, PNAME, COUNT (*)</a:t>
            </a:r>
            <a:br>
              <a:rPr lang="en-US" sz="2400" b="1">
                <a:solidFill>
                  <a:srgbClr val="000000"/>
                </a:solidFill>
              </a:rPr>
            </a:br>
            <a:r>
              <a:rPr lang="en-US" sz="2400" b="1">
                <a:solidFill>
                  <a:srgbClr val="000000"/>
                </a:solidFill>
              </a:rPr>
              <a:t>		FROM	PROJECT, WORKS_ON</a:t>
            </a:r>
            <a:br>
              <a:rPr lang="en-US" sz="2400" b="1">
                <a:solidFill>
                  <a:srgbClr val="000000"/>
                </a:solidFill>
              </a:rPr>
            </a:br>
            <a:r>
              <a:rPr lang="en-US" sz="2400" b="1">
                <a:solidFill>
                  <a:srgbClr val="000000"/>
                </a:solidFill>
              </a:rPr>
              <a:t>		WHERE	PNUMBER=PNO</a:t>
            </a:r>
            <a:br>
              <a:rPr lang="en-US" sz="2400" b="1">
                <a:solidFill>
                  <a:srgbClr val="000000"/>
                </a:solidFill>
              </a:rPr>
            </a:br>
            <a:r>
              <a:rPr lang="en-US" sz="2400" b="1">
                <a:solidFill>
                  <a:srgbClr val="000000"/>
                </a:solidFill>
              </a:rPr>
              <a:t>		GROUP BY	PNUMBER, PNAME</a:t>
            </a:r>
            <a:br>
              <a:rPr lang="en-US" sz="2400" b="1">
                <a:solidFill>
                  <a:srgbClr val="000000"/>
                </a:solidFill>
              </a:rPr>
            </a:br>
            <a:endParaRPr lang="en-US" sz="2400" b="1">
              <a:solidFill>
                <a:srgbClr val="000000"/>
              </a:solidFill>
            </a:endParaRPr>
          </a:p>
          <a:p>
            <a:pPr lvl="1">
              <a:lnSpc>
                <a:spcPct val="90000"/>
              </a:lnSpc>
            </a:pPr>
            <a:r>
              <a:rPr lang="en-US" sz="2000">
                <a:solidFill>
                  <a:srgbClr val="000000"/>
                </a:solidFill>
              </a:rPr>
              <a:t>In this case, the grouping and functions are applied </a:t>
            </a:r>
            <a:r>
              <a:rPr lang="en-US" sz="2000" i="1">
                <a:solidFill>
                  <a:srgbClr val="000000"/>
                </a:solidFill>
              </a:rPr>
              <a:t>after</a:t>
            </a:r>
            <a:r>
              <a:rPr lang="en-US" sz="2000">
                <a:solidFill>
                  <a:srgbClr val="000000"/>
                </a:solidFill>
              </a:rPr>
              <a:t>  the joining of the two relations</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9537E139-6990-4A10-9E53-12E27244B286}" type="slidenum">
              <a:rPr lang="en-US"/>
              <a:pPr/>
              <a:t>72</a:t>
            </a:fld>
            <a:endParaRPr lang="en-US"/>
          </a:p>
        </p:txBody>
      </p:sp>
      <p:sp>
        <p:nvSpPr>
          <p:cNvPr id="515074" name="Rectangle 2"/>
          <p:cNvSpPr>
            <a:spLocks noGrp="1" noChangeArrowheads="1"/>
          </p:cNvSpPr>
          <p:nvPr>
            <p:ph type="title"/>
          </p:nvPr>
        </p:nvSpPr>
        <p:spPr/>
        <p:txBody>
          <a:bodyPr/>
          <a:lstStyle/>
          <a:p>
            <a:r>
              <a:rPr lang="en-US"/>
              <a:t>THE HAVING-CLAUSE</a:t>
            </a:r>
            <a:endParaRPr lang="en-US" b="1">
              <a:solidFill>
                <a:srgbClr val="000000"/>
              </a:solidFill>
            </a:endParaRPr>
          </a:p>
        </p:txBody>
      </p:sp>
      <p:sp>
        <p:nvSpPr>
          <p:cNvPr id="515075" name="Rectangle 3"/>
          <p:cNvSpPr>
            <a:spLocks noGrp="1" noChangeArrowheads="1"/>
          </p:cNvSpPr>
          <p:nvPr>
            <p:ph type="body" idx="1"/>
          </p:nvPr>
        </p:nvSpPr>
        <p:spPr/>
        <p:txBody>
          <a:bodyPr/>
          <a:lstStyle/>
          <a:p>
            <a:r>
              <a:rPr lang="en-US">
                <a:solidFill>
                  <a:srgbClr val="000000"/>
                </a:solidFill>
              </a:rPr>
              <a:t>Sometimes we want to retrieve the values of these functions for only those </a:t>
            </a:r>
            <a:r>
              <a:rPr lang="en-US" i="1">
                <a:solidFill>
                  <a:srgbClr val="000000"/>
                </a:solidFill>
              </a:rPr>
              <a:t>groups that satisfy certain conditions</a:t>
            </a:r>
          </a:p>
          <a:p>
            <a:r>
              <a:rPr lang="en-US">
                <a:solidFill>
                  <a:srgbClr val="000000"/>
                </a:solidFill>
              </a:rPr>
              <a:t>The HAVING-clause is used for specifying a selection condition on groups (rather than on individual tuples)</a:t>
            </a:r>
            <a:br>
              <a:rPr lang="en-US">
                <a:solidFill>
                  <a:srgbClr val="000000"/>
                </a:solidFill>
              </a:rPr>
            </a:br>
            <a:endParaRPr lang="en-US">
              <a:solidFill>
                <a:srgbClr val="0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C4370DF4-9B5B-4BE5-84FD-3AD93E42029B}" type="slidenum">
              <a:rPr lang="en-US"/>
              <a:pPr/>
              <a:t>73</a:t>
            </a:fld>
            <a:endParaRPr lang="en-US"/>
          </a:p>
        </p:txBody>
      </p:sp>
      <p:sp>
        <p:nvSpPr>
          <p:cNvPr id="580610" name="Rectangle 2"/>
          <p:cNvSpPr>
            <a:spLocks noGrp="1" noChangeArrowheads="1"/>
          </p:cNvSpPr>
          <p:nvPr>
            <p:ph type="title"/>
          </p:nvPr>
        </p:nvSpPr>
        <p:spPr>
          <a:xfrm>
            <a:off x="685800" y="269875"/>
            <a:ext cx="8156575" cy="1143000"/>
          </a:xfrm>
        </p:spPr>
        <p:txBody>
          <a:bodyPr/>
          <a:lstStyle/>
          <a:p>
            <a:r>
              <a:rPr lang="en-US"/>
              <a:t>THE HAVING-CLAUSE (cont.)</a:t>
            </a:r>
            <a:endParaRPr lang="en-US" b="1">
              <a:solidFill>
                <a:srgbClr val="000000"/>
              </a:solidFill>
            </a:endParaRPr>
          </a:p>
        </p:txBody>
      </p:sp>
      <p:sp>
        <p:nvSpPr>
          <p:cNvPr id="580611" name="Rectangle 3"/>
          <p:cNvSpPr>
            <a:spLocks noGrp="1" noChangeArrowheads="1"/>
          </p:cNvSpPr>
          <p:nvPr>
            <p:ph type="body" idx="1"/>
          </p:nvPr>
        </p:nvSpPr>
        <p:spPr>
          <a:xfrm>
            <a:off x="504825" y="1641475"/>
            <a:ext cx="8337550" cy="4802188"/>
          </a:xfrm>
        </p:spPr>
        <p:txBody>
          <a:bodyPr/>
          <a:lstStyle/>
          <a:p>
            <a:pPr>
              <a:lnSpc>
                <a:spcPct val="90000"/>
              </a:lnSpc>
            </a:pPr>
            <a:r>
              <a:rPr lang="en-US" sz="2800" u="sng" dirty="0">
                <a:solidFill>
                  <a:srgbClr val="000000"/>
                </a:solidFill>
              </a:rPr>
              <a:t>Query 22:</a:t>
            </a:r>
            <a:r>
              <a:rPr lang="en-US" sz="2800" dirty="0">
                <a:solidFill>
                  <a:srgbClr val="000000"/>
                </a:solidFill>
              </a:rPr>
              <a:t> For each project </a:t>
            </a:r>
            <a:r>
              <a:rPr lang="en-US" sz="2800" i="1" dirty="0">
                <a:solidFill>
                  <a:srgbClr val="000000"/>
                </a:solidFill>
              </a:rPr>
              <a:t>on which more than two employees work</a:t>
            </a:r>
            <a:r>
              <a:rPr lang="en-US" sz="2800" dirty="0">
                <a:solidFill>
                  <a:srgbClr val="000000"/>
                </a:solidFill>
              </a:rPr>
              <a:t> , retrieve the project number, project name, and the number of employees who work on that project.</a:t>
            </a:r>
            <a:br>
              <a:rPr lang="en-US" sz="2800" dirty="0">
                <a:solidFill>
                  <a:srgbClr val="000000"/>
                </a:solidFill>
              </a:rPr>
            </a:br>
            <a:r>
              <a:rPr lang="en-US" sz="2800" dirty="0">
                <a:solidFill>
                  <a:srgbClr val="000000"/>
                </a:solidFill>
              </a:rPr>
              <a:t/>
            </a:r>
            <a:br>
              <a:rPr lang="en-US" sz="2800" dirty="0">
                <a:solidFill>
                  <a:srgbClr val="000000"/>
                </a:solidFill>
              </a:rPr>
            </a:br>
            <a:r>
              <a:rPr lang="en-US" sz="2400" b="1" dirty="0">
                <a:solidFill>
                  <a:srgbClr val="000000"/>
                </a:solidFill>
              </a:rPr>
              <a:t>Q22:     	SELECT 	PNUMBER, PNAME, COUNT 	</a:t>
            </a:r>
            <a:r>
              <a:rPr lang="en-US" sz="2400" b="1" dirty="0" smtClean="0">
                <a:solidFill>
                  <a:srgbClr val="000000"/>
                </a:solidFill>
              </a:rPr>
              <a:t>(*)</a:t>
            </a:r>
            <a:r>
              <a:rPr lang="en-US" sz="2400" b="1" dirty="0">
                <a:solidFill>
                  <a:srgbClr val="000000"/>
                </a:solidFill>
              </a:rPr>
              <a:t/>
            </a:r>
            <a:br>
              <a:rPr lang="en-US" sz="2400" b="1" dirty="0">
                <a:solidFill>
                  <a:srgbClr val="000000"/>
                </a:solidFill>
              </a:rPr>
            </a:br>
            <a:r>
              <a:rPr lang="en-US" sz="2400" b="1" dirty="0">
                <a:solidFill>
                  <a:srgbClr val="000000"/>
                </a:solidFill>
              </a:rPr>
              <a:t>		FROM	PROJECT, WORKS_ON</a:t>
            </a:r>
            <a:br>
              <a:rPr lang="en-US" sz="2400" b="1" dirty="0">
                <a:solidFill>
                  <a:srgbClr val="000000"/>
                </a:solidFill>
              </a:rPr>
            </a:br>
            <a:r>
              <a:rPr lang="en-US" sz="2400" b="1" dirty="0">
                <a:solidFill>
                  <a:srgbClr val="000000"/>
                </a:solidFill>
              </a:rPr>
              <a:t>		WHERE	PNUMBER=PNO</a:t>
            </a:r>
            <a:br>
              <a:rPr lang="en-US" sz="2400" b="1" dirty="0">
                <a:solidFill>
                  <a:srgbClr val="000000"/>
                </a:solidFill>
              </a:rPr>
            </a:br>
            <a:r>
              <a:rPr lang="en-US" sz="2400" b="1" dirty="0">
                <a:solidFill>
                  <a:srgbClr val="000000"/>
                </a:solidFill>
              </a:rPr>
              <a:t>		GROUP BY	PNUMBER, PNAME</a:t>
            </a:r>
            <a:br>
              <a:rPr lang="en-US" sz="2400" b="1" dirty="0">
                <a:solidFill>
                  <a:srgbClr val="000000"/>
                </a:solidFill>
              </a:rPr>
            </a:br>
            <a:r>
              <a:rPr lang="en-US" sz="2400" b="1" dirty="0">
                <a:solidFill>
                  <a:srgbClr val="000000"/>
                </a:solidFill>
              </a:rPr>
              <a:t>		HAVING	COUNT (*) &gt; 2</a:t>
            </a:r>
            <a:endParaRPr lang="en-US" sz="2800" dirty="0">
              <a:solidFill>
                <a:srgbClr val="00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2EEF8F0D-DC86-4D14-95F8-6AFCCA673766}" type="slidenum">
              <a:rPr lang="en-US"/>
              <a:pPr/>
              <a:t>74</a:t>
            </a:fld>
            <a:endParaRPr lang="en-US"/>
          </a:p>
        </p:txBody>
      </p:sp>
      <p:sp>
        <p:nvSpPr>
          <p:cNvPr id="516098" name="Rectangle 2"/>
          <p:cNvSpPr>
            <a:spLocks noGrp="1" noChangeArrowheads="1"/>
          </p:cNvSpPr>
          <p:nvPr>
            <p:ph type="title"/>
          </p:nvPr>
        </p:nvSpPr>
        <p:spPr/>
        <p:txBody>
          <a:bodyPr/>
          <a:lstStyle/>
          <a:p>
            <a:r>
              <a:rPr lang="en-US"/>
              <a:t>SUBSTRING COMPARISON</a:t>
            </a:r>
            <a:endParaRPr lang="en-US" b="1">
              <a:solidFill>
                <a:srgbClr val="000000"/>
              </a:solidFill>
            </a:endParaRPr>
          </a:p>
        </p:txBody>
      </p:sp>
      <p:sp>
        <p:nvSpPr>
          <p:cNvPr id="516099" name="Rectangle 3"/>
          <p:cNvSpPr>
            <a:spLocks noGrp="1" noChangeArrowheads="1"/>
          </p:cNvSpPr>
          <p:nvPr>
            <p:ph type="body" idx="1"/>
          </p:nvPr>
        </p:nvSpPr>
        <p:spPr/>
        <p:txBody>
          <a:bodyPr/>
          <a:lstStyle/>
          <a:p>
            <a:r>
              <a:rPr lang="en-US">
                <a:solidFill>
                  <a:srgbClr val="000000"/>
                </a:solidFill>
              </a:rPr>
              <a:t>The </a:t>
            </a:r>
            <a:r>
              <a:rPr lang="en-US" b="1">
                <a:solidFill>
                  <a:srgbClr val="000000"/>
                </a:solidFill>
              </a:rPr>
              <a:t>LIKE</a:t>
            </a:r>
            <a:r>
              <a:rPr lang="en-US">
                <a:solidFill>
                  <a:srgbClr val="000000"/>
                </a:solidFill>
              </a:rPr>
              <a:t> comparison operator is used to compare partial strings</a:t>
            </a:r>
          </a:p>
          <a:p>
            <a:r>
              <a:rPr lang="en-US">
                <a:solidFill>
                  <a:srgbClr val="000000"/>
                </a:solidFill>
              </a:rPr>
              <a:t>Two reserved characters are used: '%' (or '*' in some implementations) replaces an arbitrary number of characters, and '_' replaces a single arbitrary character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62ACF7E1-7D15-4B1D-A0B6-9E0213FF8C5A}" type="slidenum">
              <a:rPr lang="en-US"/>
              <a:pPr/>
              <a:t>75</a:t>
            </a:fld>
            <a:endParaRPr lang="en-US"/>
          </a:p>
        </p:txBody>
      </p:sp>
      <p:sp>
        <p:nvSpPr>
          <p:cNvPr id="589826" name="Rectangle 2"/>
          <p:cNvSpPr>
            <a:spLocks noGrp="1" noChangeArrowheads="1"/>
          </p:cNvSpPr>
          <p:nvPr>
            <p:ph type="title"/>
          </p:nvPr>
        </p:nvSpPr>
        <p:spPr/>
        <p:txBody>
          <a:bodyPr/>
          <a:lstStyle/>
          <a:p>
            <a:r>
              <a:rPr lang="en-US"/>
              <a:t>SUBSTRING COMPARISON (cont.)</a:t>
            </a:r>
            <a:endParaRPr lang="en-US" b="1">
              <a:solidFill>
                <a:srgbClr val="000000"/>
              </a:solidFill>
            </a:endParaRPr>
          </a:p>
        </p:txBody>
      </p:sp>
      <p:sp>
        <p:nvSpPr>
          <p:cNvPr id="589827" name="Rectangle 3"/>
          <p:cNvSpPr>
            <a:spLocks noGrp="1" noChangeArrowheads="1"/>
          </p:cNvSpPr>
          <p:nvPr>
            <p:ph type="body" idx="1"/>
          </p:nvPr>
        </p:nvSpPr>
        <p:spPr>
          <a:xfrm>
            <a:off x="685800" y="1704975"/>
            <a:ext cx="7772400" cy="4621213"/>
          </a:xfrm>
        </p:spPr>
        <p:txBody>
          <a:bodyPr/>
          <a:lstStyle/>
          <a:p>
            <a:pPr>
              <a:lnSpc>
                <a:spcPct val="90000"/>
              </a:lnSpc>
            </a:pPr>
            <a:r>
              <a:rPr lang="en-US" sz="2400" u="sng">
                <a:solidFill>
                  <a:srgbClr val="000000"/>
                </a:solidFill>
              </a:rPr>
              <a:t>Query 25:</a:t>
            </a:r>
            <a:r>
              <a:rPr lang="en-US" sz="2400">
                <a:solidFill>
                  <a:srgbClr val="000000"/>
                </a:solidFill>
              </a:rPr>
              <a:t>  Retrieve all employees whose address is in Houston, Texas. Here, the value of the ADDRESS attribute must contain the substring 'Houston,TX'.</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Q25:	SELECT 	FNAME, LNAME</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WHERE	ADDRESS LIKE 						'%Houston,TX%’</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40D42528-D9C9-472E-AAE1-D013E03770C5}" type="slidenum">
              <a:rPr lang="en-US"/>
              <a:pPr/>
              <a:t>76</a:t>
            </a:fld>
            <a:endParaRPr lang="en-US"/>
          </a:p>
        </p:txBody>
      </p:sp>
      <p:sp>
        <p:nvSpPr>
          <p:cNvPr id="590850" name="Rectangle 2"/>
          <p:cNvSpPr>
            <a:spLocks noGrp="1" noChangeArrowheads="1"/>
          </p:cNvSpPr>
          <p:nvPr>
            <p:ph type="title"/>
          </p:nvPr>
        </p:nvSpPr>
        <p:spPr/>
        <p:txBody>
          <a:bodyPr/>
          <a:lstStyle/>
          <a:p>
            <a:r>
              <a:rPr lang="en-US"/>
              <a:t>SUBSTRING COMPARISON (cont.)</a:t>
            </a:r>
            <a:endParaRPr lang="en-US" b="1">
              <a:solidFill>
                <a:srgbClr val="000000"/>
              </a:solidFill>
            </a:endParaRPr>
          </a:p>
        </p:txBody>
      </p:sp>
      <p:sp>
        <p:nvSpPr>
          <p:cNvPr id="590851" name="Rectangle 3"/>
          <p:cNvSpPr>
            <a:spLocks noGrp="1" noChangeArrowheads="1"/>
          </p:cNvSpPr>
          <p:nvPr>
            <p:ph type="body" idx="1"/>
          </p:nvPr>
        </p:nvSpPr>
        <p:spPr>
          <a:xfrm>
            <a:off x="512763" y="1822450"/>
            <a:ext cx="8289925" cy="4621213"/>
          </a:xfrm>
        </p:spPr>
        <p:txBody>
          <a:bodyPr/>
          <a:lstStyle/>
          <a:p>
            <a:pPr>
              <a:lnSpc>
                <a:spcPct val="90000"/>
              </a:lnSpc>
            </a:pPr>
            <a:r>
              <a:rPr lang="en-US" sz="2400" u="sng">
                <a:solidFill>
                  <a:srgbClr val="000000"/>
                </a:solidFill>
              </a:rPr>
              <a:t>Query 26:</a:t>
            </a:r>
            <a:r>
              <a:rPr lang="en-US" sz="2400">
                <a:solidFill>
                  <a:srgbClr val="000000"/>
                </a:solidFill>
              </a:rPr>
              <a:t> Retrieve all employees who were born during the 1950s. Here, '5' must be the 8th character of the string (according to our format for date), so the BDATE value is '_______5_', with each underscore as a place holder for a single arbitrary character.</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Q26:	SELECT 	FNAME, LNAME</a:t>
            </a:r>
            <a:br>
              <a:rPr lang="en-US" sz="2400" b="1">
                <a:solidFill>
                  <a:srgbClr val="000000"/>
                </a:solidFill>
              </a:rPr>
            </a:br>
            <a:r>
              <a:rPr lang="en-US" sz="2400" b="1">
                <a:solidFill>
                  <a:srgbClr val="000000"/>
                </a:solidFill>
              </a:rPr>
              <a:t>		FROM	EMPLOYEE</a:t>
            </a:r>
            <a:br>
              <a:rPr lang="en-US" sz="2400" b="1">
                <a:solidFill>
                  <a:srgbClr val="000000"/>
                </a:solidFill>
              </a:rPr>
            </a:br>
            <a:r>
              <a:rPr lang="en-US" sz="2400" b="1">
                <a:solidFill>
                  <a:srgbClr val="000000"/>
                </a:solidFill>
              </a:rPr>
              <a:t>		WHERE	BDATE LIKE	'_______5_’</a:t>
            </a:r>
            <a:br>
              <a:rPr lang="en-US" sz="2400" b="1">
                <a:solidFill>
                  <a:srgbClr val="000000"/>
                </a:solidFill>
              </a:rPr>
            </a:br>
            <a:endParaRPr lang="en-US" sz="2400" b="1">
              <a:solidFill>
                <a:srgbClr val="000000"/>
              </a:solidFill>
            </a:endParaRPr>
          </a:p>
          <a:p>
            <a:pPr>
              <a:lnSpc>
                <a:spcPct val="90000"/>
              </a:lnSpc>
            </a:pPr>
            <a:r>
              <a:rPr lang="en-US" sz="2400">
                <a:solidFill>
                  <a:srgbClr val="000000"/>
                </a:solidFill>
              </a:rPr>
              <a:t>The LIKE operator allows us to get around the fact that each value is considered atomic and indivisible; hence, in SQL, character string attribute values are not atomic</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D19CA4EE-2BA0-4210-97ED-25F8A2D4BCDC}" type="slidenum">
              <a:rPr lang="en-US"/>
              <a:pPr/>
              <a:t>77</a:t>
            </a:fld>
            <a:endParaRPr lang="en-US"/>
          </a:p>
        </p:txBody>
      </p:sp>
      <p:sp>
        <p:nvSpPr>
          <p:cNvPr id="517122" name="Rectangle 2"/>
          <p:cNvSpPr>
            <a:spLocks noGrp="1" noChangeArrowheads="1"/>
          </p:cNvSpPr>
          <p:nvPr>
            <p:ph type="title"/>
          </p:nvPr>
        </p:nvSpPr>
        <p:spPr/>
        <p:txBody>
          <a:bodyPr/>
          <a:lstStyle/>
          <a:p>
            <a:r>
              <a:rPr lang="en-US"/>
              <a:t>ARITHMETIC OPERATIONS</a:t>
            </a:r>
            <a:endParaRPr lang="en-US" b="1">
              <a:solidFill>
                <a:srgbClr val="000000"/>
              </a:solidFill>
            </a:endParaRPr>
          </a:p>
        </p:txBody>
      </p:sp>
      <p:sp>
        <p:nvSpPr>
          <p:cNvPr id="517123" name="Rectangle 3"/>
          <p:cNvSpPr>
            <a:spLocks noGrp="1" noChangeArrowheads="1"/>
          </p:cNvSpPr>
          <p:nvPr>
            <p:ph type="body" idx="1"/>
          </p:nvPr>
        </p:nvSpPr>
        <p:spPr>
          <a:xfrm>
            <a:off x="685800" y="1641475"/>
            <a:ext cx="8345488" cy="4802188"/>
          </a:xfrm>
        </p:spPr>
        <p:txBody>
          <a:bodyPr/>
          <a:lstStyle/>
          <a:p>
            <a:r>
              <a:rPr lang="en-US" sz="2400">
                <a:solidFill>
                  <a:srgbClr val="000000"/>
                </a:solidFill>
              </a:rPr>
              <a:t>The standard arithmetic operators '+', '-'. '*', and '/' (for addition, subtraction, multiplication, and division, respectively) can be applied to numeric values in an SQL query result</a:t>
            </a:r>
          </a:p>
          <a:p>
            <a:r>
              <a:rPr lang="en-US" sz="2400" u="sng">
                <a:solidFill>
                  <a:srgbClr val="000000"/>
                </a:solidFill>
              </a:rPr>
              <a:t>Query 27:</a:t>
            </a:r>
            <a:r>
              <a:rPr lang="en-US" sz="2400">
                <a:solidFill>
                  <a:srgbClr val="000000"/>
                </a:solidFill>
              </a:rPr>
              <a:t> Show the effect of giving all employees who work on the 'ProductX' project a 10% raise.</a:t>
            </a:r>
            <a:br>
              <a:rPr lang="en-US" sz="2400">
                <a:solidFill>
                  <a:srgbClr val="000000"/>
                </a:solidFill>
              </a:rPr>
            </a:br>
            <a:r>
              <a:rPr lang="en-US" sz="2400">
                <a:solidFill>
                  <a:srgbClr val="000000"/>
                </a:solidFill>
              </a:rPr>
              <a:t/>
            </a:r>
            <a:br>
              <a:rPr lang="en-US" sz="2400">
                <a:solidFill>
                  <a:srgbClr val="000000"/>
                </a:solidFill>
              </a:rPr>
            </a:br>
            <a:r>
              <a:rPr lang="en-US" sz="2000" b="1">
                <a:solidFill>
                  <a:srgbClr val="000000"/>
                </a:solidFill>
              </a:rPr>
              <a:t>Q27:	SELECT 	FNAME, LNAME, 1.1*SALARY</a:t>
            </a:r>
            <a:br>
              <a:rPr lang="en-US" sz="2000" b="1">
                <a:solidFill>
                  <a:srgbClr val="000000"/>
                </a:solidFill>
              </a:rPr>
            </a:br>
            <a:r>
              <a:rPr lang="en-US" sz="2000" b="1">
                <a:solidFill>
                  <a:srgbClr val="000000"/>
                </a:solidFill>
              </a:rPr>
              <a:t>			FROM	EMPLOYEE, WORKS_ON, PROJECT</a:t>
            </a:r>
            <a:br>
              <a:rPr lang="en-US" sz="2000" b="1">
                <a:solidFill>
                  <a:srgbClr val="000000"/>
                </a:solidFill>
              </a:rPr>
            </a:br>
            <a:r>
              <a:rPr lang="en-US" sz="2000" b="1">
                <a:solidFill>
                  <a:srgbClr val="000000"/>
                </a:solidFill>
              </a:rPr>
              <a:t>	WHERE	SSN=ESSN AND PNO=PNUMBER AND				PNAME='ProductX’</a:t>
            </a:r>
            <a:endParaRPr lang="en-US" sz="2400" b="1">
              <a:solidFill>
                <a:srgbClr val="00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388ACA3F-4BD9-47EB-A18E-5C96C9D7F278}" type="slidenum">
              <a:rPr lang="en-US"/>
              <a:pPr/>
              <a:t>78</a:t>
            </a:fld>
            <a:endParaRPr lang="en-US"/>
          </a:p>
        </p:txBody>
      </p:sp>
      <p:sp>
        <p:nvSpPr>
          <p:cNvPr id="519170" name="Rectangle 2"/>
          <p:cNvSpPr>
            <a:spLocks noGrp="1" noChangeArrowheads="1"/>
          </p:cNvSpPr>
          <p:nvPr>
            <p:ph type="title"/>
          </p:nvPr>
        </p:nvSpPr>
        <p:spPr/>
        <p:txBody>
          <a:bodyPr/>
          <a:lstStyle/>
          <a:p>
            <a:r>
              <a:rPr lang="en-US"/>
              <a:t>Summary of SQL Queries</a:t>
            </a:r>
            <a:endParaRPr lang="en-US">
              <a:solidFill>
                <a:srgbClr val="000000"/>
              </a:solidFill>
            </a:endParaRPr>
          </a:p>
        </p:txBody>
      </p:sp>
      <p:sp>
        <p:nvSpPr>
          <p:cNvPr id="519171" name="Rectangle 3"/>
          <p:cNvSpPr>
            <a:spLocks noGrp="1" noChangeArrowheads="1"/>
          </p:cNvSpPr>
          <p:nvPr>
            <p:ph type="body" idx="1"/>
          </p:nvPr>
        </p:nvSpPr>
        <p:spPr/>
        <p:txBody>
          <a:bodyPr/>
          <a:lstStyle/>
          <a:p>
            <a:r>
              <a:rPr lang="en-US" sz="2400">
                <a:solidFill>
                  <a:srgbClr val="000000"/>
                </a:solidFill>
              </a:rPr>
              <a:t>A query in SQL can consist of up to six clauses, but only the first two, SELECT and FROM, are mandatory. The clauses are specified in the following order:</a:t>
            </a:r>
            <a:r>
              <a:rPr lang="en-US" sz="2400" b="1">
                <a:solidFill>
                  <a:srgbClr val="000000"/>
                </a:solidFill>
              </a:rPr>
              <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SELECT	&lt;attribute list&gt;</a:t>
            </a:r>
            <a:br>
              <a:rPr lang="en-US" sz="2400" b="1">
                <a:solidFill>
                  <a:srgbClr val="000000"/>
                </a:solidFill>
              </a:rPr>
            </a:br>
            <a:r>
              <a:rPr lang="en-US" sz="2400" b="1">
                <a:solidFill>
                  <a:srgbClr val="000000"/>
                </a:solidFill>
              </a:rPr>
              <a:t>FROM	&lt;table list&gt;</a:t>
            </a:r>
            <a:br>
              <a:rPr lang="en-US" sz="2400" b="1">
                <a:solidFill>
                  <a:srgbClr val="000000"/>
                </a:solidFill>
              </a:rPr>
            </a:br>
            <a:r>
              <a:rPr lang="en-US" sz="2400" b="1">
                <a:solidFill>
                  <a:srgbClr val="000000"/>
                </a:solidFill>
              </a:rPr>
              <a:t>[WHERE	&lt;condition&gt;]</a:t>
            </a:r>
            <a:br>
              <a:rPr lang="en-US" sz="2400" b="1">
                <a:solidFill>
                  <a:srgbClr val="000000"/>
                </a:solidFill>
              </a:rPr>
            </a:br>
            <a:r>
              <a:rPr lang="en-US" sz="2400" b="1">
                <a:solidFill>
                  <a:srgbClr val="000000"/>
                </a:solidFill>
              </a:rPr>
              <a:t>[GROUP BY &lt;grouping attribute(s)&gt;]</a:t>
            </a:r>
            <a:br>
              <a:rPr lang="en-US" sz="2400" b="1">
                <a:solidFill>
                  <a:srgbClr val="000000"/>
                </a:solidFill>
              </a:rPr>
            </a:br>
            <a:r>
              <a:rPr lang="en-US" sz="2400" b="1">
                <a:solidFill>
                  <a:srgbClr val="000000"/>
                </a:solidFill>
              </a:rPr>
              <a:t>[HAVING	&lt;group condition&gt;]</a:t>
            </a:r>
            <a:br>
              <a:rPr lang="en-US" sz="2400" b="1">
                <a:solidFill>
                  <a:srgbClr val="000000"/>
                </a:solidFill>
              </a:rPr>
            </a:br>
            <a:r>
              <a:rPr lang="en-US" sz="2400" b="1">
                <a:solidFill>
                  <a:srgbClr val="000000"/>
                </a:solidFill>
              </a:rPr>
              <a:t>[ORDER BY &lt;attribute list&gt;]</a:t>
            </a:r>
            <a:endParaRPr lang="en-US">
              <a:solidFill>
                <a:srgbClr val="0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69EA42F7-77A7-42BB-B3CB-CAE93EEB3482}" type="slidenum">
              <a:rPr lang="en-US"/>
              <a:pPr/>
              <a:t>79</a:t>
            </a:fld>
            <a:endParaRPr lang="en-US"/>
          </a:p>
        </p:txBody>
      </p:sp>
      <p:sp>
        <p:nvSpPr>
          <p:cNvPr id="594946" name="Rectangle 2"/>
          <p:cNvSpPr>
            <a:spLocks noGrp="1" noChangeArrowheads="1"/>
          </p:cNvSpPr>
          <p:nvPr>
            <p:ph type="title"/>
          </p:nvPr>
        </p:nvSpPr>
        <p:spPr/>
        <p:txBody>
          <a:bodyPr/>
          <a:lstStyle/>
          <a:p>
            <a:r>
              <a:rPr lang="en-US"/>
              <a:t>Summary of SQL Queries (cont.)</a:t>
            </a:r>
            <a:endParaRPr lang="en-US">
              <a:solidFill>
                <a:srgbClr val="000000"/>
              </a:solidFill>
            </a:endParaRPr>
          </a:p>
        </p:txBody>
      </p:sp>
      <p:sp>
        <p:nvSpPr>
          <p:cNvPr id="594947" name="Rectangle 3"/>
          <p:cNvSpPr>
            <a:spLocks noGrp="1" noChangeArrowheads="1"/>
          </p:cNvSpPr>
          <p:nvPr>
            <p:ph type="body" idx="1"/>
          </p:nvPr>
        </p:nvSpPr>
        <p:spPr>
          <a:xfrm>
            <a:off x="685800" y="1784350"/>
            <a:ext cx="7772400" cy="4541838"/>
          </a:xfrm>
        </p:spPr>
        <p:txBody>
          <a:bodyPr/>
          <a:lstStyle/>
          <a:p>
            <a:pPr>
              <a:lnSpc>
                <a:spcPct val="90000"/>
              </a:lnSpc>
            </a:pPr>
            <a:r>
              <a:rPr lang="en-US" sz="2200">
                <a:solidFill>
                  <a:srgbClr val="000000"/>
                </a:solidFill>
              </a:rPr>
              <a:t>The SELECT-clause lists the attributes or functions to be retrieved</a:t>
            </a:r>
          </a:p>
          <a:p>
            <a:pPr>
              <a:lnSpc>
                <a:spcPct val="90000"/>
              </a:lnSpc>
            </a:pPr>
            <a:r>
              <a:rPr lang="en-US" sz="2200">
                <a:solidFill>
                  <a:srgbClr val="000000"/>
                </a:solidFill>
              </a:rPr>
              <a:t>The FROM-clause specifies all relations (or aliases) needed in the query but not those needed in nested queries</a:t>
            </a:r>
          </a:p>
          <a:p>
            <a:pPr>
              <a:lnSpc>
                <a:spcPct val="90000"/>
              </a:lnSpc>
            </a:pPr>
            <a:r>
              <a:rPr lang="en-US" sz="2200">
                <a:solidFill>
                  <a:srgbClr val="000000"/>
                </a:solidFill>
              </a:rPr>
              <a:t>The WHERE-clause specifies the conditions for selection and join of tuples from the relations specified in the FROM-clause</a:t>
            </a:r>
          </a:p>
          <a:p>
            <a:pPr>
              <a:lnSpc>
                <a:spcPct val="90000"/>
              </a:lnSpc>
            </a:pPr>
            <a:r>
              <a:rPr lang="en-US" sz="2200">
                <a:solidFill>
                  <a:srgbClr val="000000"/>
                </a:solidFill>
              </a:rPr>
              <a:t>GROUP BY specifies grouping attributes</a:t>
            </a:r>
          </a:p>
          <a:p>
            <a:pPr>
              <a:lnSpc>
                <a:spcPct val="90000"/>
              </a:lnSpc>
            </a:pPr>
            <a:r>
              <a:rPr lang="en-US" sz="2200">
                <a:solidFill>
                  <a:srgbClr val="000000"/>
                </a:solidFill>
              </a:rPr>
              <a:t>HAVING specifies a condition for selection of groups</a:t>
            </a:r>
          </a:p>
          <a:p>
            <a:pPr>
              <a:lnSpc>
                <a:spcPct val="90000"/>
              </a:lnSpc>
            </a:pPr>
            <a:r>
              <a:rPr lang="en-US" sz="2200">
                <a:solidFill>
                  <a:srgbClr val="000000"/>
                </a:solidFill>
              </a:rPr>
              <a:t>ORDER BY specifies an order for displaying the result of a query</a:t>
            </a:r>
          </a:p>
          <a:p>
            <a:pPr>
              <a:lnSpc>
                <a:spcPct val="90000"/>
              </a:lnSpc>
            </a:pPr>
            <a:r>
              <a:rPr lang="en-US" sz="2200">
                <a:solidFill>
                  <a:srgbClr val="000000"/>
                </a:solidFill>
              </a:rPr>
              <a:t>A query is evaluated by first applying the WHERE-clause, then GROUP BY and HAVING, and finally the SELECT-clause</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sz="2800" dirty="0" smtClean="0">
                <a:solidFill>
                  <a:srgbClr val="FF0000"/>
                </a:solidFill>
              </a:rPr>
              <a:t>A relation schema  R, denoted by R(A1, A2, ...,An), is made up of a relation name R and a list of attributes, A1, A2, ..., An. </a:t>
            </a:r>
          </a:p>
          <a:p>
            <a:r>
              <a:rPr lang="en-US" sz="2800" dirty="0" smtClean="0"/>
              <a:t>Each attribute Ai is the name of a role played by some domain D in the relation schema R. </a:t>
            </a:r>
          </a:p>
          <a:p>
            <a:r>
              <a:rPr lang="en-US" sz="2800" dirty="0" smtClean="0"/>
              <a:t>D is called the domain of Ai and is denoted by </a:t>
            </a:r>
            <a:r>
              <a:rPr lang="en-US" sz="2800" dirty="0" err="1" smtClean="0"/>
              <a:t>dom</a:t>
            </a:r>
            <a:r>
              <a:rPr lang="en-US" sz="2800" dirty="0" smtClean="0"/>
              <a:t>(Ai). </a:t>
            </a:r>
          </a:p>
          <a:p>
            <a:r>
              <a:rPr lang="en-US" sz="2800" dirty="0" smtClean="0"/>
              <a:t>A relation schema is used to describe a relation; R is called the name of this relation. </a:t>
            </a:r>
          </a:p>
          <a:p>
            <a:r>
              <a:rPr lang="en-US" sz="2800" dirty="0" smtClean="0">
                <a:solidFill>
                  <a:srgbClr val="FF0000"/>
                </a:solidFill>
              </a:rPr>
              <a:t>The degree  of a relation is the number of attributes n of its relation schema.</a:t>
            </a:r>
          </a:p>
          <a:p>
            <a:r>
              <a:rPr lang="en-US" sz="2800" dirty="0" err="1" smtClean="0"/>
              <a:t>Ex:</a:t>
            </a:r>
            <a:r>
              <a:rPr lang="en-US" sz="2800" dirty="0" err="1" smtClean="0">
                <a:solidFill>
                  <a:srgbClr val="FF0000"/>
                </a:solidFill>
              </a:rPr>
              <a:t>STUDENT</a:t>
            </a:r>
            <a:r>
              <a:rPr lang="en-US" sz="2800" dirty="0" smtClean="0">
                <a:solidFill>
                  <a:srgbClr val="FF0000"/>
                </a:solidFill>
              </a:rPr>
              <a:t>(Name, </a:t>
            </a:r>
            <a:r>
              <a:rPr lang="en-US" sz="2800" dirty="0" err="1" smtClean="0">
                <a:solidFill>
                  <a:srgbClr val="FF0000"/>
                </a:solidFill>
              </a:rPr>
              <a:t>Ssn</a:t>
            </a:r>
            <a:r>
              <a:rPr lang="en-US" sz="2800" dirty="0" smtClean="0">
                <a:solidFill>
                  <a:srgbClr val="FF0000"/>
                </a:solidFill>
              </a:rPr>
              <a:t>, Home_phone, Address, </a:t>
            </a:r>
            <a:r>
              <a:rPr lang="en-US" sz="2800" dirty="0" err="1" smtClean="0">
                <a:solidFill>
                  <a:srgbClr val="FF0000"/>
                </a:solidFill>
              </a:rPr>
              <a:t>Office_phone</a:t>
            </a:r>
            <a:r>
              <a:rPr lang="en-US" sz="2800" dirty="0" smtClean="0">
                <a:solidFill>
                  <a:srgbClr val="FF0000"/>
                </a:solidFill>
              </a:rPr>
              <a:t>, Age, </a:t>
            </a:r>
            <a:r>
              <a:rPr lang="en-US" sz="2800" dirty="0" err="1" smtClean="0">
                <a:solidFill>
                  <a:srgbClr val="FF0000"/>
                </a:solidFill>
              </a:rPr>
              <a:t>Gpa</a:t>
            </a:r>
            <a:r>
              <a:rPr lang="en-US" sz="2800" dirty="0" smtClean="0">
                <a:solidFill>
                  <a:srgbClr val="FF0000"/>
                </a:solidFill>
              </a:rPr>
              <a:t>)</a:t>
            </a:r>
          </a:p>
          <a:p>
            <a:r>
              <a:rPr lang="en-US" sz="2800" dirty="0" smtClean="0">
                <a:solidFill>
                  <a:srgbClr val="FF0000"/>
                </a:solidFill>
              </a:rPr>
              <a:t>STUDENT(Name: string, </a:t>
            </a:r>
            <a:r>
              <a:rPr lang="en-US" sz="2800" dirty="0" err="1" smtClean="0">
                <a:solidFill>
                  <a:srgbClr val="FF0000"/>
                </a:solidFill>
              </a:rPr>
              <a:t>Ssn</a:t>
            </a:r>
            <a:r>
              <a:rPr lang="en-US" sz="2800" dirty="0" smtClean="0">
                <a:solidFill>
                  <a:srgbClr val="FF0000"/>
                </a:solidFill>
              </a:rPr>
              <a:t>: string, Home_phone: string, Address: </a:t>
            </a:r>
            <a:r>
              <a:rPr lang="en-US" sz="2800" dirty="0" err="1" smtClean="0">
                <a:solidFill>
                  <a:srgbClr val="FF0000"/>
                </a:solidFill>
              </a:rPr>
              <a:t>string,Office_phone</a:t>
            </a:r>
            <a:r>
              <a:rPr lang="en-US" sz="2800" dirty="0" smtClean="0">
                <a:solidFill>
                  <a:srgbClr val="FF0000"/>
                </a:solidFill>
              </a:rPr>
              <a:t>: string, Age: integer, </a:t>
            </a:r>
            <a:r>
              <a:rPr lang="en-US" sz="2800" dirty="0" err="1" smtClean="0">
                <a:solidFill>
                  <a:srgbClr val="FF0000"/>
                </a:solidFill>
              </a:rPr>
              <a:t>Gpa</a:t>
            </a:r>
            <a:r>
              <a:rPr lang="en-US" sz="2800" dirty="0" smtClean="0">
                <a:solidFill>
                  <a:srgbClr val="FF0000"/>
                </a:solidFill>
              </a:rPr>
              <a:t>: real)</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44AE95CF-1108-40F0-8075-5979FC70A52F}" type="slidenum">
              <a:rPr lang="en-US"/>
              <a:pPr/>
              <a:t>80</a:t>
            </a:fld>
            <a:endParaRPr lang="en-US"/>
          </a:p>
        </p:txBody>
      </p:sp>
      <p:sp>
        <p:nvSpPr>
          <p:cNvPr id="520194" name="Rectangle 2"/>
          <p:cNvSpPr>
            <a:spLocks noGrp="1" noChangeArrowheads="1"/>
          </p:cNvSpPr>
          <p:nvPr>
            <p:ph type="title"/>
          </p:nvPr>
        </p:nvSpPr>
        <p:spPr/>
        <p:txBody>
          <a:bodyPr/>
          <a:lstStyle/>
          <a:p>
            <a:r>
              <a:rPr lang="en-US"/>
              <a:t>Specifying Updates in SQL</a:t>
            </a:r>
            <a:endParaRPr lang="en-US">
              <a:solidFill>
                <a:srgbClr val="000000"/>
              </a:solidFill>
            </a:endParaRPr>
          </a:p>
        </p:txBody>
      </p:sp>
      <p:sp>
        <p:nvSpPr>
          <p:cNvPr id="520195" name="Rectangle 3"/>
          <p:cNvSpPr>
            <a:spLocks noGrp="1" noChangeArrowheads="1"/>
          </p:cNvSpPr>
          <p:nvPr>
            <p:ph type="body" idx="1"/>
          </p:nvPr>
        </p:nvSpPr>
        <p:spPr/>
        <p:txBody>
          <a:bodyPr/>
          <a:lstStyle/>
          <a:p>
            <a:r>
              <a:rPr lang="en-US">
                <a:solidFill>
                  <a:srgbClr val="000000"/>
                </a:solidFill>
              </a:rPr>
              <a:t>There are three SQL commands to modify the database; INSERT, DELETE, and UPDATE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01596749-F252-4F84-B7BF-4D4C179C26DD}" type="slidenum">
              <a:rPr lang="en-US"/>
              <a:pPr/>
              <a:t>81</a:t>
            </a:fld>
            <a:endParaRPr lang="en-US"/>
          </a:p>
        </p:txBody>
      </p:sp>
      <p:sp>
        <p:nvSpPr>
          <p:cNvPr id="521218" name="Rectangle 2"/>
          <p:cNvSpPr>
            <a:spLocks noGrp="1" noChangeArrowheads="1"/>
          </p:cNvSpPr>
          <p:nvPr>
            <p:ph type="title"/>
          </p:nvPr>
        </p:nvSpPr>
        <p:spPr/>
        <p:txBody>
          <a:bodyPr/>
          <a:lstStyle/>
          <a:p>
            <a:r>
              <a:rPr lang="en-US"/>
              <a:t>INSERT</a:t>
            </a:r>
            <a:endParaRPr lang="en-US" b="1">
              <a:solidFill>
                <a:srgbClr val="000000"/>
              </a:solidFill>
            </a:endParaRPr>
          </a:p>
        </p:txBody>
      </p:sp>
      <p:sp>
        <p:nvSpPr>
          <p:cNvPr id="521219" name="Rectangle 3"/>
          <p:cNvSpPr>
            <a:spLocks noGrp="1" noChangeArrowheads="1"/>
          </p:cNvSpPr>
          <p:nvPr>
            <p:ph type="body" idx="1"/>
          </p:nvPr>
        </p:nvSpPr>
        <p:spPr/>
        <p:txBody>
          <a:bodyPr/>
          <a:lstStyle/>
          <a:p>
            <a:r>
              <a:rPr lang="en-US">
                <a:solidFill>
                  <a:srgbClr val="000000"/>
                </a:solidFill>
              </a:rPr>
              <a:t>In its simplest form, it is used to add one or more tuples to a relation</a:t>
            </a:r>
          </a:p>
          <a:p>
            <a:r>
              <a:rPr lang="en-US">
                <a:solidFill>
                  <a:srgbClr val="000000"/>
                </a:solidFill>
              </a:rPr>
              <a:t>Attribute values should be listed in the same order as the attributes were specified in the CREATE TABLE command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59DF3ABF-37F6-461D-8A7D-A3405C200A8F}" type="slidenum">
              <a:rPr lang="en-US"/>
              <a:pPr/>
              <a:t>82</a:t>
            </a:fld>
            <a:endParaRPr lang="en-US"/>
          </a:p>
        </p:txBody>
      </p:sp>
      <p:sp>
        <p:nvSpPr>
          <p:cNvPr id="584706" name="Rectangle 2"/>
          <p:cNvSpPr>
            <a:spLocks noGrp="1" noChangeArrowheads="1"/>
          </p:cNvSpPr>
          <p:nvPr>
            <p:ph type="title"/>
          </p:nvPr>
        </p:nvSpPr>
        <p:spPr/>
        <p:txBody>
          <a:bodyPr/>
          <a:lstStyle/>
          <a:p>
            <a:r>
              <a:rPr lang="en-US"/>
              <a:t>INSERT (cont.)</a:t>
            </a:r>
            <a:endParaRPr lang="en-US" b="1">
              <a:solidFill>
                <a:srgbClr val="000000"/>
              </a:solidFill>
            </a:endParaRPr>
          </a:p>
        </p:txBody>
      </p:sp>
      <p:sp>
        <p:nvSpPr>
          <p:cNvPr id="584707" name="Rectangle 3"/>
          <p:cNvSpPr>
            <a:spLocks noGrp="1" noChangeArrowheads="1"/>
          </p:cNvSpPr>
          <p:nvPr>
            <p:ph type="body" idx="1"/>
          </p:nvPr>
        </p:nvSpPr>
        <p:spPr/>
        <p:txBody>
          <a:bodyPr/>
          <a:lstStyle/>
          <a:p>
            <a:pPr>
              <a:lnSpc>
                <a:spcPct val="90000"/>
              </a:lnSpc>
            </a:pPr>
            <a:r>
              <a:rPr lang="en-US" sz="2000" u="sng">
                <a:solidFill>
                  <a:srgbClr val="000000"/>
                </a:solidFill>
              </a:rPr>
              <a:t>Example:</a:t>
            </a:r>
            <a:br>
              <a:rPr lang="en-US" sz="2000" u="sng">
                <a:solidFill>
                  <a:srgbClr val="000000"/>
                </a:solidFill>
              </a:rPr>
            </a:br>
            <a:r>
              <a:rPr lang="en-US" sz="2000" u="sng">
                <a:solidFill>
                  <a:srgbClr val="000000"/>
                </a:solidFill>
              </a:rPr>
              <a:t/>
            </a:r>
            <a:br>
              <a:rPr lang="en-US" sz="2000" u="sng">
                <a:solidFill>
                  <a:srgbClr val="000000"/>
                </a:solidFill>
              </a:rPr>
            </a:br>
            <a:r>
              <a:rPr lang="en-US" sz="2000" b="1">
                <a:solidFill>
                  <a:srgbClr val="000000"/>
                </a:solidFill>
              </a:rPr>
              <a:t>U1:	INSERT INTO  EMPLOYEE</a:t>
            </a:r>
            <a:br>
              <a:rPr lang="en-US" sz="2000" b="1">
                <a:solidFill>
                  <a:srgbClr val="000000"/>
                </a:solidFill>
              </a:rPr>
            </a:br>
            <a:r>
              <a:rPr lang="en-US" sz="2000" b="1">
                <a:solidFill>
                  <a:srgbClr val="000000"/>
                </a:solidFill>
              </a:rPr>
              <a:t>	VALUES ('Richard','K','Marini', '653298653', '30-DEC-52',</a:t>
            </a:r>
            <a:br>
              <a:rPr lang="en-US" sz="2000" b="1">
                <a:solidFill>
                  <a:srgbClr val="000000"/>
                </a:solidFill>
              </a:rPr>
            </a:br>
            <a:r>
              <a:rPr lang="en-US" sz="2000" b="1">
                <a:solidFill>
                  <a:srgbClr val="000000"/>
                </a:solidFill>
              </a:rPr>
              <a:t>	'98 Oak Forest,Katy,TX', 'M', 37000,'987654321', 4 )</a:t>
            </a:r>
            <a:br>
              <a:rPr lang="en-US" sz="2000" b="1">
                <a:solidFill>
                  <a:srgbClr val="000000"/>
                </a:solidFill>
              </a:rPr>
            </a:br>
            <a:endParaRPr lang="en-US" sz="2000">
              <a:solidFill>
                <a:srgbClr val="000000"/>
              </a:solidFill>
            </a:endParaRPr>
          </a:p>
          <a:p>
            <a:pPr>
              <a:lnSpc>
                <a:spcPct val="90000"/>
              </a:lnSpc>
            </a:pPr>
            <a:r>
              <a:rPr lang="en-US" sz="2000">
                <a:solidFill>
                  <a:srgbClr val="000000"/>
                </a:solidFill>
              </a:rPr>
              <a:t>An alternate form of INSERT specifies explicitly the attribute names that correspond to the values in the new tuple</a:t>
            </a:r>
          </a:p>
          <a:p>
            <a:pPr>
              <a:lnSpc>
                <a:spcPct val="90000"/>
              </a:lnSpc>
            </a:pPr>
            <a:r>
              <a:rPr lang="en-US" sz="2000">
                <a:solidFill>
                  <a:srgbClr val="000000"/>
                </a:solidFill>
              </a:rPr>
              <a:t>Attributes with NULL values can be left out</a:t>
            </a:r>
          </a:p>
          <a:p>
            <a:pPr>
              <a:lnSpc>
                <a:spcPct val="90000"/>
              </a:lnSpc>
            </a:pPr>
            <a:r>
              <a:rPr lang="en-US" sz="2000" u="sng">
                <a:solidFill>
                  <a:srgbClr val="000000"/>
                </a:solidFill>
              </a:rPr>
              <a:t>Example:</a:t>
            </a:r>
            <a:r>
              <a:rPr lang="en-US" sz="2000">
                <a:solidFill>
                  <a:srgbClr val="000000"/>
                </a:solidFill>
              </a:rPr>
              <a:t> Insert a tuple for a new EMPLOYEE for whom we only know the FNAME, LNAME, and SSN attributes.</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U1A:   INSERT INTO EMPLOYEE (FNAME, LNAME, SSN)</a:t>
            </a:r>
            <a:br>
              <a:rPr lang="en-US" sz="2000" b="1">
                <a:solidFill>
                  <a:srgbClr val="000000"/>
                </a:solidFill>
              </a:rPr>
            </a:br>
            <a:r>
              <a:rPr lang="en-US" sz="2000" b="1">
                <a:solidFill>
                  <a:srgbClr val="000000"/>
                </a:solidFill>
              </a:rPr>
              <a:t>	   VALUES ('Richard', 'Marini', '653298653')</a:t>
            </a:r>
            <a:endParaRPr lang="en-US" sz="2400">
              <a:solidFill>
                <a:srgbClr val="0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21C9F6B6-91F4-415A-A6B5-FCB6F0DADDF3}" type="slidenum">
              <a:rPr lang="en-US"/>
              <a:pPr/>
              <a:t>83</a:t>
            </a:fld>
            <a:endParaRPr lang="en-US"/>
          </a:p>
        </p:txBody>
      </p:sp>
      <p:sp>
        <p:nvSpPr>
          <p:cNvPr id="585730" name="Rectangle 2"/>
          <p:cNvSpPr>
            <a:spLocks noGrp="1" noChangeArrowheads="1"/>
          </p:cNvSpPr>
          <p:nvPr>
            <p:ph type="title"/>
          </p:nvPr>
        </p:nvSpPr>
        <p:spPr/>
        <p:txBody>
          <a:bodyPr/>
          <a:lstStyle/>
          <a:p>
            <a:r>
              <a:rPr lang="en-US"/>
              <a:t>INSERT (cont.)</a:t>
            </a:r>
            <a:endParaRPr lang="en-US" b="1">
              <a:solidFill>
                <a:srgbClr val="000000"/>
              </a:solidFill>
            </a:endParaRPr>
          </a:p>
        </p:txBody>
      </p:sp>
      <p:sp>
        <p:nvSpPr>
          <p:cNvPr id="585731" name="Rectangle 3"/>
          <p:cNvSpPr>
            <a:spLocks noGrp="1" noChangeArrowheads="1"/>
          </p:cNvSpPr>
          <p:nvPr>
            <p:ph type="body" idx="1"/>
          </p:nvPr>
        </p:nvSpPr>
        <p:spPr/>
        <p:txBody>
          <a:bodyPr/>
          <a:lstStyle/>
          <a:p>
            <a:pPr>
              <a:lnSpc>
                <a:spcPct val="90000"/>
              </a:lnSpc>
            </a:pPr>
            <a:r>
              <a:rPr lang="en-US" sz="2800" u="sng">
                <a:solidFill>
                  <a:srgbClr val="000000"/>
                </a:solidFill>
              </a:rPr>
              <a:t>Important Note:</a:t>
            </a:r>
            <a:r>
              <a:rPr lang="en-US" sz="2800">
                <a:solidFill>
                  <a:srgbClr val="000000"/>
                </a:solidFill>
              </a:rPr>
              <a:t> Only the constraints specified in the DDL commands are automatically enforced by the DBMS when updates are applied to the database</a:t>
            </a:r>
          </a:p>
          <a:p>
            <a:pPr>
              <a:lnSpc>
                <a:spcPct val="90000"/>
              </a:lnSpc>
            </a:pPr>
            <a:r>
              <a:rPr lang="en-US" sz="2800">
                <a:solidFill>
                  <a:srgbClr val="000000"/>
                </a:solidFill>
              </a:rPr>
              <a:t>Another variation of INSERT allows insertion of </a:t>
            </a:r>
            <a:r>
              <a:rPr lang="en-US" sz="2800" i="1">
                <a:solidFill>
                  <a:srgbClr val="000000"/>
                </a:solidFill>
              </a:rPr>
              <a:t>multiple tuples</a:t>
            </a:r>
            <a:r>
              <a:rPr lang="en-US" sz="2800">
                <a:solidFill>
                  <a:srgbClr val="000000"/>
                </a:solidFill>
              </a:rPr>
              <a:t>  resulting from a query into a relation</a:t>
            </a:r>
          </a:p>
          <a:p>
            <a:pPr>
              <a:lnSpc>
                <a:spcPct val="90000"/>
              </a:lnSpc>
              <a:buFont typeface="Wingdings" pitchFamily="2" charset="2"/>
              <a:buNone/>
            </a:pPr>
            <a:endParaRPr lang="en-US" sz="2800">
              <a:solidFill>
                <a:srgbClr val="00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BCB73BA3-9531-4DCA-989A-BE23D210EAF4}" type="slidenum">
              <a:rPr lang="en-US"/>
              <a:pPr/>
              <a:t>84</a:t>
            </a:fld>
            <a:endParaRPr lang="en-US"/>
          </a:p>
        </p:txBody>
      </p:sp>
      <p:sp>
        <p:nvSpPr>
          <p:cNvPr id="587778" name="Rectangle 2"/>
          <p:cNvSpPr>
            <a:spLocks noGrp="1" noChangeArrowheads="1"/>
          </p:cNvSpPr>
          <p:nvPr>
            <p:ph type="title"/>
          </p:nvPr>
        </p:nvSpPr>
        <p:spPr/>
        <p:txBody>
          <a:bodyPr/>
          <a:lstStyle/>
          <a:p>
            <a:r>
              <a:rPr lang="en-US"/>
              <a:t>INSERT (cont.)</a:t>
            </a:r>
            <a:endParaRPr lang="en-US" b="1">
              <a:solidFill>
                <a:srgbClr val="000000"/>
              </a:solidFill>
            </a:endParaRPr>
          </a:p>
        </p:txBody>
      </p:sp>
      <p:sp>
        <p:nvSpPr>
          <p:cNvPr id="587779" name="Rectangle 3"/>
          <p:cNvSpPr>
            <a:spLocks noGrp="1" noChangeArrowheads="1"/>
          </p:cNvSpPr>
          <p:nvPr>
            <p:ph type="body" idx="1"/>
          </p:nvPr>
        </p:nvSpPr>
        <p:spPr/>
        <p:txBody>
          <a:bodyPr/>
          <a:lstStyle/>
          <a:p>
            <a:pPr lvl="1">
              <a:lnSpc>
                <a:spcPct val="90000"/>
              </a:lnSpc>
            </a:pPr>
            <a:r>
              <a:rPr lang="en-US" sz="1800" u="sng">
                <a:solidFill>
                  <a:srgbClr val="000000"/>
                </a:solidFill>
              </a:rPr>
              <a:t>Example:</a:t>
            </a:r>
            <a:r>
              <a:rPr lang="en-US" sz="1800">
                <a:solidFill>
                  <a:srgbClr val="000000"/>
                </a:solidFill>
              </a:rPr>
              <a:t> Suppose we want to create a temporary table that has the name, number of employees, and total salaries for each department. A table DEPTS_INFO is created by U3A, and is loaded with the summary information retrieved from the database by the query in U3B.</a:t>
            </a:r>
            <a:br>
              <a:rPr lang="en-US" sz="1800">
                <a:solidFill>
                  <a:srgbClr val="000000"/>
                </a:solidFill>
              </a:rPr>
            </a:br>
            <a:r>
              <a:rPr lang="en-US" sz="1800">
                <a:solidFill>
                  <a:srgbClr val="000000"/>
                </a:solidFill>
              </a:rPr>
              <a:t/>
            </a:r>
            <a:br>
              <a:rPr lang="en-US" sz="1800">
                <a:solidFill>
                  <a:srgbClr val="000000"/>
                </a:solidFill>
              </a:rPr>
            </a:br>
            <a:r>
              <a:rPr lang="en-US" sz="1800" b="1">
                <a:solidFill>
                  <a:srgbClr val="000000"/>
                </a:solidFill>
              </a:rPr>
              <a:t>U3A:	CREATE TABLE  DEPTS_INFO</a:t>
            </a:r>
            <a:br>
              <a:rPr lang="en-US" sz="1800" b="1">
                <a:solidFill>
                  <a:srgbClr val="000000"/>
                </a:solidFill>
              </a:rPr>
            </a:br>
            <a:r>
              <a:rPr lang="en-US" sz="1800" b="1">
                <a:solidFill>
                  <a:srgbClr val="000000"/>
                </a:solidFill>
              </a:rPr>
              <a:t>			(DEPT_NAME	VARCHAR(10),</a:t>
            </a:r>
            <a:br>
              <a:rPr lang="en-US" sz="1800" b="1">
                <a:solidFill>
                  <a:srgbClr val="000000"/>
                </a:solidFill>
              </a:rPr>
            </a:br>
            <a:r>
              <a:rPr lang="en-US" sz="1800" b="1">
                <a:solidFill>
                  <a:srgbClr val="000000"/>
                </a:solidFill>
              </a:rPr>
              <a:t>			 NO_OF_EMPS	INTEGER,</a:t>
            </a:r>
            <a:br>
              <a:rPr lang="en-US" sz="1800" b="1">
                <a:solidFill>
                  <a:srgbClr val="000000"/>
                </a:solidFill>
              </a:rPr>
            </a:br>
            <a:r>
              <a:rPr lang="en-US" sz="1800" b="1">
                <a:solidFill>
                  <a:srgbClr val="000000"/>
                </a:solidFill>
              </a:rPr>
              <a:t>			 TOTAL_SAL	INTEGER);</a:t>
            </a:r>
            <a:br>
              <a:rPr lang="en-US" sz="1800" b="1">
                <a:solidFill>
                  <a:srgbClr val="000000"/>
                </a:solidFill>
              </a:rPr>
            </a:br>
            <a:r>
              <a:rPr lang="en-US" sz="1800" b="1">
                <a:solidFill>
                  <a:srgbClr val="000000"/>
                </a:solidFill>
              </a:rPr>
              <a:t/>
            </a:r>
            <a:br>
              <a:rPr lang="en-US" sz="1800" b="1">
                <a:solidFill>
                  <a:srgbClr val="000000"/>
                </a:solidFill>
              </a:rPr>
            </a:br>
            <a:r>
              <a:rPr lang="en-US" sz="1800" b="1">
                <a:solidFill>
                  <a:srgbClr val="000000"/>
                </a:solidFill>
              </a:rPr>
              <a:t>U3B:	INSERT INTO	DEPTS_INFO (DEPT_NAME, 					NO_OF_EMPS, TOTAL_SAL)</a:t>
            </a:r>
            <a:br>
              <a:rPr lang="en-US" sz="1800" b="1">
                <a:solidFill>
                  <a:srgbClr val="000000"/>
                </a:solidFill>
              </a:rPr>
            </a:br>
            <a:r>
              <a:rPr lang="en-US" sz="1800" b="1">
                <a:solidFill>
                  <a:srgbClr val="000000"/>
                </a:solidFill>
              </a:rPr>
              <a:t>		SELECT		DNAME, COUNT (*), SUM (SALARY)</a:t>
            </a:r>
            <a:br>
              <a:rPr lang="en-US" sz="1800" b="1">
                <a:solidFill>
                  <a:srgbClr val="000000"/>
                </a:solidFill>
              </a:rPr>
            </a:br>
            <a:r>
              <a:rPr lang="en-US" sz="1800" b="1">
                <a:solidFill>
                  <a:srgbClr val="000000"/>
                </a:solidFill>
              </a:rPr>
              <a:t>		FROM		DEPARTMENT, EMPLOYEE</a:t>
            </a:r>
            <a:br>
              <a:rPr lang="en-US" sz="1800" b="1">
                <a:solidFill>
                  <a:srgbClr val="000000"/>
                </a:solidFill>
              </a:rPr>
            </a:br>
            <a:r>
              <a:rPr lang="en-US" sz="1800" b="1">
                <a:solidFill>
                  <a:srgbClr val="000000"/>
                </a:solidFill>
              </a:rPr>
              <a:t>		WHERE		DNUMBER=DNO</a:t>
            </a:r>
            <a:br>
              <a:rPr lang="en-US" sz="1800" b="1">
                <a:solidFill>
                  <a:srgbClr val="000000"/>
                </a:solidFill>
              </a:rPr>
            </a:br>
            <a:r>
              <a:rPr lang="en-US" sz="1800" b="1">
                <a:solidFill>
                  <a:srgbClr val="000000"/>
                </a:solidFill>
              </a:rPr>
              <a:t>		GROUP BY	DNAME ;</a:t>
            </a:r>
            <a:endParaRPr lang="en-US" sz="1800">
              <a:solidFill>
                <a:srgbClr val="00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C80B2B40-1395-4FEA-B638-434AD365999B}" type="slidenum">
              <a:rPr lang="en-US"/>
              <a:pPr/>
              <a:t>85</a:t>
            </a:fld>
            <a:endParaRPr lang="en-US"/>
          </a:p>
        </p:txBody>
      </p:sp>
      <p:sp>
        <p:nvSpPr>
          <p:cNvPr id="588802" name="Rectangle 2"/>
          <p:cNvSpPr>
            <a:spLocks noGrp="1" noChangeArrowheads="1"/>
          </p:cNvSpPr>
          <p:nvPr>
            <p:ph type="title"/>
          </p:nvPr>
        </p:nvSpPr>
        <p:spPr/>
        <p:txBody>
          <a:bodyPr/>
          <a:lstStyle/>
          <a:p>
            <a:r>
              <a:rPr lang="en-US"/>
              <a:t>INSERT (cont.)</a:t>
            </a:r>
            <a:endParaRPr lang="en-US" b="1">
              <a:solidFill>
                <a:srgbClr val="000000"/>
              </a:solidFill>
            </a:endParaRPr>
          </a:p>
        </p:txBody>
      </p:sp>
      <p:sp>
        <p:nvSpPr>
          <p:cNvPr id="588803" name="Rectangle 3"/>
          <p:cNvSpPr>
            <a:spLocks noGrp="1" noChangeArrowheads="1"/>
          </p:cNvSpPr>
          <p:nvPr>
            <p:ph type="body" idx="1"/>
          </p:nvPr>
        </p:nvSpPr>
        <p:spPr/>
        <p:txBody>
          <a:bodyPr/>
          <a:lstStyle/>
          <a:p>
            <a:pPr>
              <a:lnSpc>
                <a:spcPct val="90000"/>
              </a:lnSpc>
            </a:pPr>
            <a:r>
              <a:rPr lang="en-US" sz="2400" u="sng">
                <a:solidFill>
                  <a:srgbClr val="000000"/>
                </a:solidFill>
              </a:rPr>
              <a:t>Note:</a:t>
            </a:r>
            <a:r>
              <a:rPr lang="en-US" sz="2400">
                <a:solidFill>
                  <a:srgbClr val="000000"/>
                </a:solidFill>
              </a:rPr>
              <a:t> The DEPTS_INFO table may not be up-to-date if we change the tuples in either the DEPARTMENT or the EMPLOYEE relations </a:t>
            </a:r>
            <a:r>
              <a:rPr lang="en-US" sz="2400" i="1">
                <a:solidFill>
                  <a:srgbClr val="000000"/>
                </a:solidFill>
              </a:rPr>
              <a:t>after</a:t>
            </a:r>
            <a:r>
              <a:rPr lang="en-US" sz="2400">
                <a:solidFill>
                  <a:srgbClr val="000000"/>
                </a:solidFill>
              </a:rPr>
              <a:t>  issuing U3B. We have to create a view (see later) to keep such a table up to date.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E8FF0842-6547-4A44-9FC7-7200D1823878}" type="slidenum">
              <a:rPr lang="en-US"/>
              <a:pPr/>
              <a:t>86</a:t>
            </a:fld>
            <a:endParaRPr lang="en-US"/>
          </a:p>
        </p:txBody>
      </p:sp>
      <p:sp>
        <p:nvSpPr>
          <p:cNvPr id="522242" name="Rectangle 2"/>
          <p:cNvSpPr>
            <a:spLocks noGrp="1" noChangeArrowheads="1"/>
          </p:cNvSpPr>
          <p:nvPr>
            <p:ph type="title"/>
          </p:nvPr>
        </p:nvSpPr>
        <p:spPr/>
        <p:txBody>
          <a:bodyPr/>
          <a:lstStyle/>
          <a:p>
            <a:r>
              <a:rPr lang="en-US"/>
              <a:t>DELETE</a:t>
            </a:r>
            <a:endParaRPr lang="en-US" b="1">
              <a:solidFill>
                <a:srgbClr val="000000"/>
              </a:solidFill>
            </a:endParaRPr>
          </a:p>
        </p:txBody>
      </p:sp>
      <p:sp>
        <p:nvSpPr>
          <p:cNvPr id="522243" name="Rectangle 3"/>
          <p:cNvSpPr>
            <a:spLocks noGrp="1" noChangeArrowheads="1"/>
          </p:cNvSpPr>
          <p:nvPr>
            <p:ph type="body" idx="1"/>
          </p:nvPr>
        </p:nvSpPr>
        <p:spPr/>
        <p:txBody>
          <a:bodyPr/>
          <a:lstStyle/>
          <a:p>
            <a:pPr>
              <a:lnSpc>
                <a:spcPct val="90000"/>
              </a:lnSpc>
            </a:pPr>
            <a:r>
              <a:rPr lang="en-US" sz="2400">
                <a:solidFill>
                  <a:srgbClr val="000000"/>
                </a:solidFill>
              </a:rPr>
              <a:t>Removes tuples from a relation</a:t>
            </a:r>
          </a:p>
          <a:p>
            <a:pPr>
              <a:lnSpc>
                <a:spcPct val="90000"/>
              </a:lnSpc>
            </a:pPr>
            <a:r>
              <a:rPr lang="en-US" sz="2400">
                <a:solidFill>
                  <a:srgbClr val="000000"/>
                </a:solidFill>
              </a:rPr>
              <a:t>Includes a WHERE-clause to select the tuples to be deleted</a:t>
            </a:r>
          </a:p>
          <a:p>
            <a:pPr>
              <a:lnSpc>
                <a:spcPct val="90000"/>
              </a:lnSpc>
            </a:pPr>
            <a:r>
              <a:rPr lang="en-US" sz="2400">
                <a:solidFill>
                  <a:srgbClr val="000000"/>
                </a:solidFill>
              </a:rPr>
              <a:t>Tuples are deleted from only </a:t>
            </a:r>
            <a:r>
              <a:rPr lang="en-US" sz="2400" i="1">
                <a:solidFill>
                  <a:srgbClr val="000000"/>
                </a:solidFill>
              </a:rPr>
              <a:t>one table</a:t>
            </a:r>
            <a:r>
              <a:rPr lang="en-US" sz="2400">
                <a:solidFill>
                  <a:srgbClr val="000000"/>
                </a:solidFill>
              </a:rPr>
              <a:t>  at a time (unless CASCADE is specified on a referential integrity constraint)</a:t>
            </a:r>
          </a:p>
          <a:p>
            <a:pPr>
              <a:lnSpc>
                <a:spcPct val="90000"/>
              </a:lnSpc>
            </a:pPr>
            <a:r>
              <a:rPr lang="en-US" sz="2400">
                <a:solidFill>
                  <a:srgbClr val="000000"/>
                </a:solidFill>
              </a:rPr>
              <a:t>A missing WHERE-clause specifies that </a:t>
            </a:r>
            <a:r>
              <a:rPr lang="en-US" sz="2400" i="1">
                <a:solidFill>
                  <a:srgbClr val="000000"/>
                </a:solidFill>
              </a:rPr>
              <a:t>all tuples</a:t>
            </a:r>
            <a:r>
              <a:rPr lang="en-US" sz="2400">
                <a:solidFill>
                  <a:srgbClr val="000000"/>
                </a:solidFill>
              </a:rPr>
              <a:t>  in the relation are to be deleted; the table then becomes an empty table</a:t>
            </a:r>
          </a:p>
          <a:p>
            <a:pPr>
              <a:lnSpc>
                <a:spcPct val="90000"/>
              </a:lnSpc>
            </a:pPr>
            <a:r>
              <a:rPr lang="en-US" sz="2400">
                <a:solidFill>
                  <a:srgbClr val="000000"/>
                </a:solidFill>
              </a:rPr>
              <a:t>The number of tuples deleted depends on the number of tuples in the relation that satisfy the WHERE-clause</a:t>
            </a:r>
          </a:p>
          <a:p>
            <a:pPr>
              <a:lnSpc>
                <a:spcPct val="90000"/>
              </a:lnSpc>
            </a:pPr>
            <a:r>
              <a:rPr lang="en-US" sz="2400">
                <a:solidFill>
                  <a:srgbClr val="000000"/>
                </a:solidFill>
              </a:rPr>
              <a:t>Referential integrity should be enforced</a:t>
            </a:r>
            <a:endParaRPr lang="en-US" sz="2800">
              <a:solidFill>
                <a:srgbClr val="000000"/>
              </a:solidFill>
            </a:endParaRPr>
          </a:p>
          <a:p>
            <a:pPr>
              <a:lnSpc>
                <a:spcPct val="90000"/>
              </a:lnSpc>
              <a:buFont typeface="Wingdings" pitchFamily="2" charset="2"/>
              <a:buNone/>
            </a:pPr>
            <a:endParaRPr lang="en-US" sz="2800" b="1">
              <a:solidFill>
                <a:srgbClr val="0000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852AE222-6D00-478B-B90B-49589B8A8439}" type="slidenum">
              <a:rPr lang="en-US"/>
              <a:pPr/>
              <a:t>87</a:t>
            </a:fld>
            <a:endParaRPr lang="en-US"/>
          </a:p>
        </p:txBody>
      </p:sp>
      <p:sp>
        <p:nvSpPr>
          <p:cNvPr id="583682" name="Rectangle 2"/>
          <p:cNvSpPr>
            <a:spLocks noGrp="1" noChangeArrowheads="1"/>
          </p:cNvSpPr>
          <p:nvPr>
            <p:ph type="title"/>
          </p:nvPr>
        </p:nvSpPr>
        <p:spPr/>
        <p:txBody>
          <a:bodyPr/>
          <a:lstStyle/>
          <a:p>
            <a:r>
              <a:rPr lang="en-US"/>
              <a:t>DELETE (cont.)</a:t>
            </a:r>
            <a:endParaRPr lang="en-US" b="1">
              <a:solidFill>
                <a:srgbClr val="000000"/>
              </a:solidFill>
            </a:endParaRPr>
          </a:p>
        </p:txBody>
      </p:sp>
      <p:sp>
        <p:nvSpPr>
          <p:cNvPr id="583683" name="Rectangle 3"/>
          <p:cNvSpPr>
            <a:spLocks noGrp="1" noChangeArrowheads="1"/>
          </p:cNvSpPr>
          <p:nvPr>
            <p:ph type="body" idx="1"/>
          </p:nvPr>
        </p:nvSpPr>
        <p:spPr/>
        <p:txBody>
          <a:bodyPr>
            <a:normAutofit lnSpcReduction="10000"/>
          </a:bodyPr>
          <a:lstStyle/>
          <a:p>
            <a:pPr>
              <a:lnSpc>
                <a:spcPct val="90000"/>
              </a:lnSpc>
            </a:pPr>
            <a:r>
              <a:rPr lang="en-US" sz="2400" u="sng">
                <a:solidFill>
                  <a:srgbClr val="000000"/>
                </a:solidFill>
              </a:rPr>
              <a:t>Examples:</a:t>
            </a:r>
            <a:br>
              <a:rPr lang="en-US" sz="2400" u="sng">
                <a:solidFill>
                  <a:srgbClr val="000000"/>
                </a:solidFill>
              </a:rPr>
            </a:br>
            <a:r>
              <a:rPr lang="en-US" sz="2400" b="1">
                <a:solidFill>
                  <a:srgbClr val="000000"/>
                </a:solidFill>
              </a:rPr>
              <a:t>U4A:	DELETE FROM 	EMPLOYEE</a:t>
            </a:r>
            <a:br>
              <a:rPr lang="en-US" sz="2400" b="1">
                <a:solidFill>
                  <a:srgbClr val="000000"/>
                </a:solidFill>
              </a:rPr>
            </a:br>
            <a:r>
              <a:rPr lang="en-US" sz="2400" b="1">
                <a:solidFill>
                  <a:srgbClr val="000000"/>
                </a:solidFill>
              </a:rPr>
              <a:t>		WHERE		LNAME='Brown’</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U4B:	DELETE FROM 	EMPLOYEE</a:t>
            </a:r>
            <a:br>
              <a:rPr lang="en-US" sz="2400" b="1">
                <a:solidFill>
                  <a:srgbClr val="000000"/>
                </a:solidFill>
              </a:rPr>
            </a:br>
            <a:r>
              <a:rPr lang="en-US" sz="2400" b="1">
                <a:solidFill>
                  <a:srgbClr val="000000"/>
                </a:solidFill>
              </a:rPr>
              <a:t>		WHERE		SSN='123456789’</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U4C:	DELETE FROM 	EMPLOYEE</a:t>
            </a:r>
            <a:br>
              <a:rPr lang="en-US" sz="2400" b="1">
                <a:solidFill>
                  <a:srgbClr val="000000"/>
                </a:solidFill>
              </a:rPr>
            </a:br>
            <a:r>
              <a:rPr lang="en-US" sz="2400" b="1">
                <a:solidFill>
                  <a:srgbClr val="000000"/>
                </a:solidFill>
              </a:rPr>
              <a:t>		WHERE		DNO  IN				  	(SELECT	DNUMBER</a:t>
            </a:r>
            <a:br>
              <a:rPr lang="en-US" sz="2400" b="1">
                <a:solidFill>
                  <a:srgbClr val="000000"/>
                </a:solidFill>
              </a:rPr>
            </a:br>
            <a:r>
              <a:rPr lang="en-US" sz="2400" b="1">
                <a:solidFill>
                  <a:srgbClr val="000000"/>
                </a:solidFill>
              </a:rPr>
              <a:t>			FROM	DEPARTMENT</a:t>
            </a:r>
            <a:br>
              <a:rPr lang="en-US" sz="2400" b="1">
                <a:solidFill>
                  <a:srgbClr val="000000"/>
                </a:solidFill>
              </a:rPr>
            </a:br>
            <a:r>
              <a:rPr lang="en-US" sz="2400" b="1">
                <a:solidFill>
                  <a:srgbClr val="000000"/>
                </a:solidFill>
              </a:rPr>
              <a:t>			WHERE	DNAME='Research')</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U4D:	DELETE FROM 	EMPLOYEE</a:t>
            </a:r>
            <a:endParaRPr lang="en-US" sz="2800" b="1">
              <a:solidFill>
                <a:srgbClr val="00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C04E2009-621C-4853-8D54-C4058E279CB5}" type="slidenum">
              <a:rPr lang="en-US"/>
              <a:pPr/>
              <a:t>88</a:t>
            </a:fld>
            <a:endParaRPr lang="en-US"/>
          </a:p>
        </p:txBody>
      </p:sp>
      <p:sp>
        <p:nvSpPr>
          <p:cNvPr id="523266" name="Rectangle 2"/>
          <p:cNvSpPr>
            <a:spLocks noGrp="1" noChangeArrowheads="1"/>
          </p:cNvSpPr>
          <p:nvPr>
            <p:ph type="title"/>
          </p:nvPr>
        </p:nvSpPr>
        <p:spPr/>
        <p:txBody>
          <a:bodyPr/>
          <a:lstStyle/>
          <a:p>
            <a:r>
              <a:rPr lang="en-US"/>
              <a:t>UPDATE</a:t>
            </a:r>
            <a:endParaRPr lang="en-US" b="1">
              <a:solidFill>
                <a:srgbClr val="000000"/>
              </a:solidFill>
            </a:endParaRPr>
          </a:p>
        </p:txBody>
      </p:sp>
      <p:sp>
        <p:nvSpPr>
          <p:cNvPr id="523267" name="Rectangle 3"/>
          <p:cNvSpPr>
            <a:spLocks noGrp="1" noChangeArrowheads="1"/>
          </p:cNvSpPr>
          <p:nvPr>
            <p:ph type="body" idx="1"/>
          </p:nvPr>
        </p:nvSpPr>
        <p:spPr/>
        <p:txBody>
          <a:bodyPr/>
          <a:lstStyle/>
          <a:p>
            <a:r>
              <a:rPr lang="en-US" sz="2800">
                <a:solidFill>
                  <a:srgbClr val="000000"/>
                </a:solidFill>
              </a:rPr>
              <a:t>Used to modify attribute values of one or more selected tuples</a:t>
            </a:r>
          </a:p>
          <a:p>
            <a:r>
              <a:rPr lang="en-US" sz="2800">
                <a:solidFill>
                  <a:srgbClr val="000000"/>
                </a:solidFill>
              </a:rPr>
              <a:t>A WHERE-clause selects the tuples to be modified</a:t>
            </a:r>
          </a:p>
          <a:p>
            <a:r>
              <a:rPr lang="en-US" sz="2800">
                <a:solidFill>
                  <a:srgbClr val="000000"/>
                </a:solidFill>
              </a:rPr>
              <a:t>An additional SET-clause specifies the attributes to be modified and their new values</a:t>
            </a:r>
          </a:p>
          <a:p>
            <a:r>
              <a:rPr lang="en-US" sz="2800">
                <a:solidFill>
                  <a:srgbClr val="000000"/>
                </a:solidFill>
              </a:rPr>
              <a:t>Each command modifies tuples </a:t>
            </a:r>
            <a:r>
              <a:rPr lang="en-US" sz="2800" i="1">
                <a:solidFill>
                  <a:srgbClr val="000000"/>
                </a:solidFill>
              </a:rPr>
              <a:t>in the same relation</a:t>
            </a:r>
          </a:p>
          <a:p>
            <a:r>
              <a:rPr lang="en-US" sz="2800">
                <a:solidFill>
                  <a:srgbClr val="000000"/>
                </a:solidFill>
              </a:rPr>
              <a:t>Referential integrity should be enforced</a:t>
            </a:r>
            <a:endParaRPr lang="en-US" sz="2800" i="1">
              <a:solidFill>
                <a:srgbClr val="0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B2065698-A407-4322-BE2D-DBE19F3F738C}" type="slidenum">
              <a:rPr lang="en-US"/>
              <a:pPr/>
              <a:t>89</a:t>
            </a:fld>
            <a:endParaRPr lang="en-US"/>
          </a:p>
        </p:txBody>
      </p:sp>
      <p:sp>
        <p:nvSpPr>
          <p:cNvPr id="581634" name="Rectangle 2"/>
          <p:cNvSpPr>
            <a:spLocks noGrp="1" noChangeArrowheads="1"/>
          </p:cNvSpPr>
          <p:nvPr>
            <p:ph type="title"/>
          </p:nvPr>
        </p:nvSpPr>
        <p:spPr/>
        <p:txBody>
          <a:bodyPr/>
          <a:lstStyle/>
          <a:p>
            <a:r>
              <a:rPr lang="en-US"/>
              <a:t>UPDATE (cont.)</a:t>
            </a:r>
            <a:endParaRPr lang="en-US" b="1">
              <a:solidFill>
                <a:srgbClr val="000000"/>
              </a:solidFill>
            </a:endParaRPr>
          </a:p>
        </p:txBody>
      </p:sp>
      <p:sp>
        <p:nvSpPr>
          <p:cNvPr id="581635" name="Rectangle 3"/>
          <p:cNvSpPr>
            <a:spLocks noGrp="1" noChangeArrowheads="1"/>
          </p:cNvSpPr>
          <p:nvPr>
            <p:ph type="body" idx="1"/>
          </p:nvPr>
        </p:nvSpPr>
        <p:spPr>
          <a:xfrm>
            <a:off x="512763" y="1641475"/>
            <a:ext cx="7945437" cy="4802188"/>
          </a:xfrm>
        </p:spPr>
        <p:txBody>
          <a:bodyPr/>
          <a:lstStyle/>
          <a:p>
            <a:pPr>
              <a:lnSpc>
                <a:spcPct val="90000"/>
              </a:lnSpc>
            </a:pPr>
            <a:r>
              <a:rPr lang="en-US" sz="2400" u="sng">
                <a:solidFill>
                  <a:srgbClr val="000000"/>
                </a:solidFill>
              </a:rPr>
              <a:t>Example:</a:t>
            </a:r>
            <a:r>
              <a:rPr lang="en-US" sz="2400">
                <a:solidFill>
                  <a:srgbClr val="000000"/>
                </a:solidFill>
              </a:rPr>
              <a:t> Change the location and controlling department number of project number 10 to 'Bellaire' and 5, respectively.</a:t>
            </a:r>
            <a:br>
              <a:rPr lang="en-US" sz="2400">
                <a:solidFill>
                  <a:srgbClr val="000000"/>
                </a:solidFill>
              </a:rPr>
            </a:br>
            <a:r>
              <a:rPr lang="en-US" sz="2400">
                <a:solidFill>
                  <a:srgbClr val="000000"/>
                </a:solidFill>
              </a:rPr>
              <a:t/>
            </a:r>
            <a:br>
              <a:rPr lang="en-US" sz="2400">
                <a:solidFill>
                  <a:srgbClr val="000000"/>
                </a:solidFill>
              </a:rPr>
            </a:br>
            <a:r>
              <a:rPr lang="en-US" sz="2400" b="1">
                <a:solidFill>
                  <a:srgbClr val="000000"/>
                </a:solidFill>
              </a:rPr>
              <a:t>U5:	UPDATE 	PROJECT</a:t>
            </a:r>
            <a:br>
              <a:rPr lang="en-US" sz="2400" b="1">
                <a:solidFill>
                  <a:srgbClr val="000000"/>
                </a:solidFill>
              </a:rPr>
            </a:br>
            <a:r>
              <a:rPr lang="en-US" sz="2400" b="1">
                <a:solidFill>
                  <a:srgbClr val="000000"/>
                </a:solidFill>
              </a:rPr>
              <a:t>	SET		PLOCATION = 'Bellaire', DNUM = 5</a:t>
            </a:r>
            <a:br>
              <a:rPr lang="en-US" sz="2400" b="1">
                <a:solidFill>
                  <a:srgbClr val="000000"/>
                </a:solidFill>
              </a:rPr>
            </a:br>
            <a:r>
              <a:rPr lang="en-US" sz="2400" b="1">
                <a:solidFill>
                  <a:srgbClr val="000000"/>
                </a:solidFill>
              </a:rPr>
              <a:t>	WHERE	PNUMBER=10</a:t>
            </a:r>
            <a:r>
              <a:rPr lang="en-US" sz="2800" b="1">
                <a:solidFill>
                  <a:srgbClr val="000000"/>
                </a:solidFill>
              </a:rPr>
              <a:t/>
            </a:r>
            <a:br>
              <a:rPr lang="en-US" sz="2800" b="1">
                <a:solidFill>
                  <a:srgbClr val="000000"/>
                </a:solidFill>
              </a:rPr>
            </a:br>
            <a:endParaRPr lang="en-US" sz="2800" b="1">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A relation (or relation state) r of the relation schema R(A1, A2, ..., An), also denoted by r(R), is a set of n-</a:t>
            </a:r>
            <a:r>
              <a:rPr lang="en-US" dirty="0" err="1" smtClean="0"/>
              <a:t>tuples</a:t>
            </a:r>
            <a:r>
              <a:rPr lang="en-US" dirty="0" smtClean="0"/>
              <a:t> r = {t1, t2, ..., tm}.</a:t>
            </a:r>
          </a:p>
          <a:p>
            <a:r>
              <a:rPr lang="en-US" dirty="0" smtClean="0"/>
              <a:t> Each n-</a:t>
            </a:r>
            <a:r>
              <a:rPr lang="en-US" dirty="0" err="1" smtClean="0"/>
              <a:t>tuple</a:t>
            </a:r>
            <a:r>
              <a:rPr lang="en-US" dirty="0" smtClean="0"/>
              <a:t> t is an ordered list of n values </a:t>
            </a:r>
          </a:p>
          <a:p>
            <a:pPr>
              <a:buNone/>
            </a:pPr>
            <a:r>
              <a:rPr lang="en-US" dirty="0" smtClean="0"/>
              <a:t>   t =&lt;v1, v2, ..., </a:t>
            </a:r>
            <a:r>
              <a:rPr lang="en-US" dirty="0" err="1" smtClean="0"/>
              <a:t>vn</a:t>
            </a:r>
            <a:r>
              <a:rPr lang="en-US" dirty="0" smtClean="0"/>
              <a:t>&gt;, where each value vi, 1 ≤ </a:t>
            </a:r>
            <a:r>
              <a:rPr lang="en-US" dirty="0" err="1" smtClean="0"/>
              <a:t>i</a:t>
            </a:r>
            <a:r>
              <a:rPr lang="en-US" dirty="0" smtClean="0"/>
              <a:t> ≤ n, is an element of </a:t>
            </a:r>
            <a:r>
              <a:rPr lang="en-US" dirty="0" err="1" smtClean="0"/>
              <a:t>dom</a:t>
            </a:r>
            <a:r>
              <a:rPr lang="en-US" dirty="0" smtClean="0"/>
              <a:t>(Ai) or is a special NULL value.</a:t>
            </a:r>
          </a:p>
          <a:p>
            <a:r>
              <a:rPr lang="en-US" dirty="0" smtClean="0"/>
              <a:t>The </a:t>
            </a:r>
            <a:r>
              <a:rPr lang="en-US" dirty="0" err="1" smtClean="0"/>
              <a:t>ith</a:t>
            </a:r>
            <a:r>
              <a:rPr lang="en-US" dirty="0" smtClean="0"/>
              <a:t> value in </a:t>
            </a:r>
            <a:r>
              <a:rPr lang="en-US" dirty="0" err="1" smtClean="0"/>
              <a:t>tuple</a:t>
            </a:r>
            <a:r>
              <a:rPr lang="en-US" dirty="0" smtClean="0"/>
              <a:t> t, which corresponds to the attribute Ai, is referred to as t[Ai] or </a:t>
            </a:r>
            <a:r>
              <a:rPr lang="en-US" dirty="0" err="1" smtClean="0"/>
              <a:t>t.Ai</a:t>
            </a:r>
            <a:r>
              <a:rPr lang="en-US" dirty="0" smtClean="0"/>
              <a:t> (or t[</a:t>
            </a:r>
            <a:r>
              <a:rPr lang="en-US" dirty="0" err="1" smtClean="0"/>
              <a:t>i</a:t>
            </a:r>
            <a:r>
              <a:rPr lang="en-US" dirty="0" smtClean="0"/>
              <a:t>] if we use the positional notation).</a:t>
            </a:r>
          </a:p>
          <a:p>
            <a:r>
              <a:rPr lang="en-US" dirty="0" smtClean="0"/>
              <a:t> The terms relation intension for the schema R and relation extension for a relation state r(R)</a:t>
            </a:r>
          </a:p>
          <a:p>
            <a:pPr>
              <a:buNone/>
            </a:pPr>
            <a:r>
              <a:rPr lang="en-US" dirty="0" smtClean="0"/>
              <a:t> are also commonly used.</a:t>
            </a:r>
          </a:p>
          <a:p>
            <a:r>
              <a:rPr lang="en-US" dirty="0" smtClean="0"/>
              <a:t>NULL values represent attributes whose values  are unknown or do not exist.</a:t>
            </a:r>
          </a:p>
          <a:p>
            <a:pPr>
              <a:buNone/>
            </a:pPr>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EF8709E8-3ED5-41B2-A7A9-90461D9CAF4F}" type="slidenum">
              <a:rPr lang="en-US"/>
              <a:pPr/>
              <a:t>90</a:t>
            </a:fld>
            <a:endParaRPr lang="en-US"/>
          </a:p>
        </p:txBody>
      </p:sp>
      <p:sp>
        <p:nvSpPr>
          <p:cNvPr id="582658" name="Rectangle 2"/>
          <p:cNvSpPr>
            <a:spLocks noGrp="1" noChangeArrowheads="1"/>
          </p:cNvSpPr>
          <p:nvPr>
            <p:ph type="title"/>
          </p:nvPr>
        </p:nvSpPr>
        <p:spPr/>
        <p:txBody>
          <a:bodyPr/>
          <a:lstStyle/>
          <a:p>
            <a:r>
              <a:rPr lang="en-US"/>
              <a:t>UPDATE (cont.)</a:t>
            </a:r>
            <a:endParaRPr lang="en-US" b="1">
              <a:solidFill>
                <a:srgbClr val="000000"/>
              </a:solidFill>
            </a:endParaRPr>
          </a:p>
        </p:txBody>
      </p:sp>
      <p:sp>
        <p:nvSpPr>
          <p:cNvPr id="582659" name="Rectangle 3"/>
          <p:cNvSpPr>
            <a:spLocks noGrp="1" noChangeArrowheads="1"/>
          </p:cNvSpPr>
          <p:nvPr>
            <p:ph type="body" idx="1"/>
          </p:nvPr>
        </p:nvSpPr>
        <p:spPr>
          <a:xfrm>
            <a:off x="512763" y="1641475"/>
            <a:ext cx="7945437" cy="4802188"/>
          </a:xfrm>
        </p:spPr>
        <p:txBody>
          <a:bodyPr/>
          <a:lstStyle/>
          <a:p>
            <a:pPr>
              <a:lnSpc>
                <a:spcPct val="90000"/>
              </a:lnSpc>
            </a:pPr>
            <a:r>
              <a:rPr lang="en-US" sz="2000" u="sng">
                <a:solidFill>
                  <a:srgbClr val="000000"/>
                </a:solidFill>
              </a:rPr>
              <a:t>Example:</a:t>
            </a:r>
            <a:r>
              <a:rPr lang="en-US" sz="2000">
                <a:solidFill>
                  <a:srgbClr val="000000"/>
                </a:solidFill>
              </a:rPr>
              <a:t> Give all employees in the 'Research' department a 10% raise in salary.</a:t>
            </a:r>
            <a:br>
              <a:rPr lang="en-US" sz="2000">
                <a:solidFill>
                  <a:srgbClr val="000000"/>
                </a:solidFill>
              </a:rPr>
            </a:br>
            <a:r>
              <a:rPr lang="en-US" sz="2000">
                <a:solidFill>
                  <a:srgbClr val="000000"/>
                </a:solidFill>
              </a:rPr>
              <a:t/>
            </a:r>
            <a:br>
              <a:rPr lang="en-US" sz="2000">
                <a:solidFill>
                  <a:srgbClr val="000000"/>
                </a:solidFill>
              </a:rPr>
            </a:br>
            <a:r>
              <a:rPr lang="en-US" sz="2000" b="1">
                <a:solidFill>
                  <a:srgbClr val="000000"/>
                </a:solidFill>
              </a:rPr>
              <a:t>U6:	UPDATE 	EMPLOYEE</a:t>
            </a:r>
            <a:br>
              <a:rPr lang="en-US" sz="2000" b="1">
                <a:solidFill>
                  <a:srgbClr val="000000"/>
                </a:solidFill>
              </a:rPr>
            </a:br>
            <a:r>
              <a:rPr lang="en-US" sz="2000" b="1">
                <a:solidFill>
                  <a:srgbClr val="000000"/>
                </a:solidFill>
              </a:rPr>
              <a:t>	SET		SALARY = SALARY *1.1</a:t>
            </a:r>
            <a:br>
              <a:rPr lang="en-US" sz="2000" b="1">
                <a:solidFill>
                  <a:srgbClr val="000000"/>
                </a:solidFill>
              </a:rPr>
            </a:br>
            <a:r>
              <a:rPr lang="en-US" sz="2000" b="1">
                <a:solidFill>
                  <a:srgbClr val="000000"/>
                </a:solidFill>
              </a:rPr>
              <a:t>	WHERE	DNO  IN (SELECT	DNUMBER</a:t>
            </a:r>
            <a:br>
              <a:rPr lang="en-US" sz="2000" b="1">
                <a:solidFill>
                  <a:srgbClr val="000000"/>
                </a:solidFill>
              </a:rPr>
            </a:br>
            <a:r>
              <a:rPr lang="en-US" sz="2000" b="1">
                <a:solidFill>
                  <a:srgbClr val="000000"/>
                </a:solidFill>
              </a:rPr>
              <a:t>			    FROM	DEPARTMENT</a:t>
            </a:r>
            <a:br>
              <a:rPr lang="en-US" sz="2000" b="1">
                <a:solidFill>
                  <a:srgbClr val="000000"/>
                </a:solidFill>
              </a:rPr>
            </a:br>
            <a:r>
              <a:rPr lang="en-US" sz="2000" b="1">
                <a:solidFill>
                  <a:srgbClr val="000000"/>
                </a:solidFill>
              </a:rPr>
              <a:t>			    WHERE	DNAME='Research')</a:t>
            </a:r>
            <a:br>
              <a:rPr lang="en-US" sz="2000" b="1">
                <a:solidFill>
                  <a:srgbClr val="000000"/>
                </a:solidFill>
              </a:rPr>
            </a:br>
            <a:endParaRPr lang="en-US" sz="2000" b="1">
              <a:solidFill>
                <a:srgbClr val="000000"/>
              </a:solidFill>
            </a:endParaRPr>
          </a:p>
          <a:p>
            <a:pPr>
              <a:lnSpc>
                <a:spcPct val="90000"/>
              </a:lnSpc>
            </a:pPr>
            <a:r>
              <a:rPr lang="en-US" sz="2000">
                <a:solidFill>
                  <a:srgbClr val="000000"/>
                </a:solidFill>
              </a:rPr>
              <a:t>In this request, the modified SALARY value depends on the original SALARY value in each tuple</a:t>
            </a:r>
          </a:p>
          <a:p>
            <a:pPr>
              <a:lnSpc>
                <a:spcPct val="90000"/>
              </a:lnSpc>
            </a:pPr>
            <a:r>
              <a:rPr lang="en-US" sz="2000">
                <a:solidFill>
                  <a:srgbClr val="000000"/>
                </a:solidFill>
              </a:rPr>
              <a:t>The reference to the SALARY attribute on the right of = refers to the old SALARY value before modification</a:t>
            </a:r>
          </a:p>
          <a:p>
            <a:pPr>
              <a:lnSpc>
                <a:spcPct val="90000"/>
              </a:lnSpc>
            </a:pPr>
            <a:r>
              <a:rPr lang="en-US" sz="2000">
                <a:solidFill>
                  <a:srgbClr val="000000"/>
                </a:solidFill>
              </a:rPr>
              <a:t>The reference to the SALARY attribute on the left of = refers to the new SALARY value after modification</a:t>
            </a:r>
            <a:r>
              <a:rPr lang="en-US" sz="2000" b="1">
                <a:solidFill>
                  <a:srgbClr val="000000"/>
                </a:solidFill>
              </a:rPr>
              <a:t/>
            </a:r>
            <a:br>
              <a:rPr lang="en-US" sz="2000" b="1">
                <a:solidFill>
                  <a:srgbClr val="000000"/>
                </a:solidFill>
              </a:rPr>
            </a:br>
            <a:endParaRPr lang="en-US" sz="2400" b="1">
              <a:solidFill>
                <a:srgbClr val="00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Another feature allows the use of arithmetic in queries. The standard arithmetic operators for addition (+), subtraction (–), multiplication (*), and division (/) can be applied to numeric values or attributes with numeric domains</a:t>
            </a:r>
            <a:endParaRPr lang="en-US" b="1" dirty="0" smtClean="0"/>
          </a:p>
          <a:p>
            <a:r>
              <a:rPr lang="en-US" b="1" dirty="0" smtClean="0"/>
              <a:t>Query 13.</a:t>
            </a:r>
            <a:r>
              <a:rPr lang="en-US" dirty="0" smtClean="0"/>
              <a:t> Show the resulting salaries if every employee working on the ‘</a:t>
            </a:r>
            <a:r>
              <a:rPr lang="en-US" dirty="0" err="1" smtClean="0"/>
              <a:t>ProductX</a:t>
            </a:r>
            <a:r>
              <a:rPr lang="en-US" dirty="0" smtClean="0"/>
              <a:t>’ project is given a 10 percent raise.</a:t>
            </a:r>
          </a:p>
          <a:p>
            <a:r>
              <a:rPr lang="en-US" b="1" dirty="0" smtClean="0"/>
              <a:t>Q13: SELECT </a:t>
            </a:r>
            <a:r>
              <a:rPr lang="en-US" b="1" dirty="0" err="1" smtClean="0"/>
              <a:t>E.Fname</a:t>
            </a:r>
            <a:r>
              <a:rPr lang="en-US" b="1" dirty="0" smtClean="0"/>
              <a:t>, </a:t>
            </a:r>
            <a:r>
              <a:rPr lang="en-US" b="1" dirty="0" err="1" smtClean="0"/>
              <a:t>E.Lname</a:t>
            </a:r>
            <a:r>
              <a:rPr lang="en-US" b="1" dirty="0" smtClean="0"/>
              <a:t>, 1.1 * </a:t>
            </a:r>
            <a:r>
              <a:rPr lang="en-US" b="1" dirty="0" err="1" smtClean="0"/>
              <a:t>E.Salary</a:t>
            </a:r>
            <a:r>
              <a:rPr lang="en-US" b="1" dirty="0" smtClean="0"/>
              <a:t> AS </a:t>
            </a:r>
            <a:r>
              <a:rPr lang="en-US" b="1" dirty="0" err="1" smtClean="0"/>
              <a:t>Increased_sal</a:t>
            </a:r>
            <a:r>
              <a:rPr lang="en-US" b="1" dirty="0" smtClean="0"/>
              <a:t> FROM EMPLOYEE AS E, WORKS_ON AS W, PROJECT AS P WHERE </a:t>
            </a:r>
            <a:r>
              <a:rPr lang="en-US" b="1" dirty="0" err="1" smtClean="0"/>
              <a:t>E.Ssn</a:t>
            </a:r>
            <a:r>
              <a:rPr lang="en-US" b="1" dirty="0" smtClean="0"/>
              <a:t>=</a:t>
            </a:r>
            <a:r>
              <a:rPr lang="en-US" b="1" dirty="0" err="1" smtClean="0"/>
              <a:t>W.Essn</a:t>
            </a:r>
            <a:r>
              <a:rPr lang="en-US" b="1" dirty="0" smtClean="0"/>
              <a:t> AND </a:t>
            </a:r>
            <a:r>
              <a:rPr lang="en-US" b="1" dirty="0" err="1" smtClean="0"/>
              <a:t>W.Pno</a:t>
            </a:r>
            <a:r>
              <a:rPr lang="en-US" b="1" dirty="0" smtClean="0"/>
              <a:t>=</a:t>
            </a:r>
            <a:r>
              <a:rPr lang="en-US" b="1" dirty="0" err="1" smtClean="0"/>
              <a:t>P.Pnumber</a:t>
            </a:r>
            <a:r>
              <a:rPr lang="en-US" b="1" dirty="0" smtClean="0"/>
              <a:t> AND </a:t>
            </a:r>
            <a:r>
              <a:rPr lang="en-US" b="1" dirty="0" err="1" smtClean="0"/>
              <a:t>P.Pname</a:t>
            </a:r>
            <a:r>
              <a:rPr lang="en-US" b="1" dirty="0" smtClean="0"/>
              <a:t>=‘</a:t>
            </a:r>
            <a:r>
              <a:rPr lang="en-US" b="1" dirty="0" err="1" smtClean="0"/>
              <a:t>ProductX</a:t>
            </a:r>
            <a:r>
              <a:rPr lang="en-US" b="1" dirty="0" smtClean="0"/>
              <a:t>’;</a:t>
            </a:r>
            <a:endParaRPr 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8-</a:t>
            </a:r>
            <a:fld id="{BD1A4EA0-E1F9-4E2B-9429-46C71466105F}" type="slidenum">
              <a:rPr lang="en-US"/>
              <a:pPr/>
              <a:t>92</a:t>
            </a:fld>
            <a:endParaRPr lang="en-US"/>
          </a:p>
        </p:txBody>
      </p:sp>
      <p:sp>
        <p:nvSpPr>
          <p:cNvPr id="572418" name="Rectangle 2"/>
          <p:cNvSpPr>
            <a:spLocks noGrp="1" noChangeArrowheads="1"/>
          </p:cNvSpPr>
          <p:nvPr>
            <p:ph type="title"/>
          </p:nvPr>
        </p:nvSpPr>
        <p:spPr>
          <a:xfrm>
            <a:off x="568325" y="269875"/>
            <a:ext cx="8237538" cy="1143000"/>
          </a:xfrm>
        </p:spPr>
        <p:txBody>
          <a:bodyPr>
            <a:normAutofit fontScale="90000"/>
          </a:bodyPr>
          <a:lstStyle/>
          <a:p>
            <a:r>
              <a:rPr lang="en-US"/>
              <a:t>Joined Relations Feature </a:t>
            </a:r>
            <a:br>
              <a:rPr lang="en-US"/>
            </a:br>
            <a:r>
              <a:rPr lang="en-US"/>
              <a:t>in SQL2</a:t>
            </a:r>
            <a:endParaRPr lang="en-US" b="1">
              <a:solidFill>
                <a:srgbClr val="000000"/>
              </a:solidFill>
            </a:endParaRPr>
          </a:p>
        </p:txBody>
      </p:sp>
      <p:sp>
        <p:nvSpPr>
          <p:cNvPr id="572419" name="Rectangle 3"/>
          <p:cNvSpPr>
            <a:spLocks noGrp="1" noChangeArrowheads="1"/>
          </p:cNvSpPr>
          <p:nvPr>
            <p:ph type="body" idx="1"/>
          </p:nvPr>
        </p:nvSpPr>
        <p:spPr>
          <a:xfrm>
            <a:off x="685800" y="1814513"/>
            <a:ext cx="7772400" cy="4511675"/>
          </a:xfrm>
        </p:spPr>
        <p:txBody>
          <a:bodyPr/>
          <a:lstStyle/>
          <a:p>
            <a:pPr>
              <a:lnSpc>
                <a:spcPct val="90000"/>
              </a:lnSpc>
            </a:pPr>
            <a:r>
              <a:rPr lang="en-US" sz="2400">
                <a:solidFill>
                  <a:srgbClr val="000000"/>
                </a:solidFill>
              </a:rPr>
              <a:t>Can specify a "joined relation" in the FROM-clause</a:t>
            </a:r>
          </a:p>
          <a:p>
            <a:pPr>
              <a:lnSpc>
                <a:spcPct val="90000"/>
              </a:lnSpc>
            </a:pPr>
            <a:r>
              <a:rPr lang="en-US" sz="2400">
                <a:solidFill>
                  <a:srgbClr val="000000"/>
                </a:solidFill>
              </a:rPr>
              <a:t>Looks like any other relation but is the result of a join</a:t>
            </a:r>
          </a:p>
          <a:p>
            <a:pPr>
              <a:lnSpc>
                <a:spcPct val="90000"/>
              </a:lnSpc>
            </a:pPr>
            <a:r>
              <a:rPr lang="en-US" sz="2400">
                <a:solidFill>
                  <a:srgbClr val="000000"/>
                </a:solidFill>
              </a:rPr>
              <a:t>Allows the user to specify different types of joins (regular "theta" JOIN, NATURAL JOIN, LEFT OUTER JOIN, RIGHT OUTER JOIN, CROSS JOIN, etc)</a:t>
            </a:r>
            <a:br>
              <a:rPr lang="en-US" sz="2400">
                <a:solidFill>
                  <a:srgbClr val="000000"/>
                </a:solidFill>
              </a:rPr>
            </a:br>
            <a:endParaRPr lang="en-US" sz="2800" b="1">
              <a:solidFill>
                <a:srgbClr val="00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r>
              <a:rPr lang="en-US" dirty="0" smtClean="0"/>
              <a:t>Write </a:t>
            </a:r>
            <a:r>
              <a:rPr lang="en-US" dirty="0" smtClean="0">
                <a:latin typeface="Courier New" pitchFamily="49" charset="0"/>
              </a:rPr>
              <a:t>SELECT</a:t>
            </a:r>
            <a:r>
              <a:rPr lang="en-US" dirty="0" smtClean="0"/>
              <a:t> statements to access data from more than one table using equality and </a:t>
            </a:r>
            <a:r>
              <a:rPr lang="en-US" dirty="0" err="1" smtClean="0"/>
              <a:t>nonequality</a:t>
            </a:r>
            <a:r>
              <a:rPr lang="en-US" dirty="0" smtClean="0"/>
              <a:t> joins</a:t>
            </a:r>
          </a:p>
          <a:p>
            <a:r>
              <a:rPr lang="en-US" dirty="0" smtClean="0"/>
              <a:t>View data that generally does not meet a join condition by using outer joins</a:t>
            </a:r>
          </a:p>
          <a:p>
            <a:r>
              <a:rPr lang="en-US" dirty="0" smtClean="0"/>
              <a:t>Join a table to itself by using a self join</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concept of a joined table also allows the user to specify different types of join, such as NATURAL JOIN and various types of OUTER JOIN.</a:t>
            </a:r>
          </a:p>
          <a:p>
            <a:r>
              <a:rPr lang="en-US" dirty="0" smtClean="0"/>
              <a:t>In a NATURAL JOIN on two relations </a:t>
            </a:r>
            <a:r>
              <a:rPr lang="en-US" i="1" dirty="0" smtClean="0"/>
              <a:t>R and S, no join condition is specified;</a:t>
            </a:r>
          </a:p>
          <a:p>
            <a:r>
              <a:rPr lang="en-US" i="1" dirty="0" smtClean="0"/>
              <a:t> an </a:t>
            </a:r>
            <a:r>
              <a:rPr lang="en-US" dirty="0" smtClean="0"/>
              <a:t>implicit </a:t>
            </a:r>
            <a:r>
              <a:rPr lang="en-US" i="1" dirty="0" smtClean="0"/>
              <a:t>EQUIJOIN condition for each pair of attributes with the same name from R </a:t>
            </a:r>
            <a:r>
              <a:rPr lang="en-US" dirty="0" smtClean="0"/>
              <a:t>and </a:t>
            </a:r>
            <a:r>
              <a:rPr lang="en-US" i="1" dirty="0" smtClean="0"/>
              <a:t>S is created. Each such pair of attributes is included only once in the resulting </a:t>
            </a:r>
            <a:r>
              <a:rPr lang="en-US" dirty="0" smtClean="0"/>
              <a:t>relation</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smtClean="0"/>
              <a:t>Cartesian Products</a:t>
            </a:r>
          </a:p>
        </p:txBody>
      </p:sp>
      <p:sp>
        <p:nvSpPr>
          <p:cNvPr id="7171" name="Rectangle 3"/>
          <p:cNvSpPr>
            <a:spLocks noGrp="1" noChangeArrowheads="1"/>
          </p:cNvSpPr>
          <p:nvPr>
            <p:ph type="body" idx="1"/>
          </p:nvPr>
        </p:nvSpPr>
        <p:spPr>
          <a:xfrm>
            <a:off x="874713" y="1814513"/>
            <a:ext cx="7385050" cy="2636837"/>
          </a:xfrm>
          <a:noFill/>
        </p:spPr>
        <p:txBody>
          <a:bodyPr>
            <a:normAutofit fontScale="85000" lnSpcReduction="20000"/>
          </a:bodyPr>
          <a:lstStyle/>
          <a:p>
            <a:r>
              <a:rPr lang="en-US" smtClean="0"/>
              <a:t>A Cartesian product is formed when:</a:t>
            </a:r>
          </a:p>
          <a:p>
            <a:pPr lvl="1"/>
            <a:r>
              <a:rPr lang="en-US" smtClean="0"/>
              <a:t>A join condition is omitted</a:t>
            </a:r>
          </a:p>
          <a:p>
            <a:pPr lvl="1"/>
            <a:r>
              <a:rPr lang="en-US" smtClean="0"/>
              <a:t>A join condition is invalid</a:t>
            </a:r>
          </a:p>
          <a:p>
            <a:pPr lvl="1"/>
            <a:r>
              <a:rPr lang="en-US" smtClean="0"/>
              <a:t>All rows in the first table are joined to all rows in the second table</a:t>
            </a:r>
          </a:p>
          <a:p>
            <a:r>
              <a:rPr lang="en-US" smtClean="0"/>
              <a:t>To avoid a Cartesian product, always include a valid join condition in a </a:t>
            </a:r>
            <a:r>
              <a:rPr lang="en-US" smtClean="0">
                <a:latin typeface="Courier New" pitchFamily="49" charset="0"/>
              </a:rPr>
              <a:t>WHERE</a:t>
            </a:r>
            <a:r>
              <a:rPr lang="en-US" smtClean="0"/>
              <a:t> clause.</a:t>
            </a:r>
          </a:p>
        </p:txBody>
      </p:sp>
    </p:spTree>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US" smtClean="0"/>
              <a:t>Generating a Cartesian Product</a:t>
            </a:r>
          </a:p>
        </p:txBody>
      </p:sp>
      <p:grpSp>
        <p:nvGrpSpPr>
          <p:cNvPr id="2" name="Group 5"/>
          <p:cNvGrpSpPr>
            <a:grpSpLocks/>
          </p:cNvGrpSpPr>
          <p:nvPr/>
        </p:nvGrpSpPr>
        <p:grpSpPr bwMode="auto">
          <a:xfrm>
            <a:off x="3973513" y="3465513"/>
            <a:ext cx="966787" cy="473075"/>
            <a:chOff x="2594" y="2078"/>
            <a:chExt cx="609" cy="298"/>
          </a:xfrm>
        </p:grpSpPr>
        <p:sp>
          <p:nvSpPr>
            <p:cNvPr id="8209" name="Line 3"/>
            <p:cNvSpPr>
              <a:spLocks noChangeShapeType="1"/>
            </p:cNvSpPr>
            <p:nvPr/>
          </p:nvSpPr>
          <p:spPr bwMode="auto">
            <a:xfrm flipV="1">
              <a:off x="2594" y="2078"/>
              <a:ext cx="0" cy="298"/>
            </a:xfrm>
            <a:prstGeom prst="line">
              <a:avLst/>
            </a:prstGeom>
            <a:noFill/>
            <a:ln w="50800">
              <a:solidFill>
                <a:srgbClr val="FFCC00"/>
              </a:solidFill>
              <a:round/>
              <a:headEnd type="stealth" w="med" len="lg"/>
              <a:tailEnd type="none" w="sm" len="sm"/>
            </a:ln>
          </p:spPr>
          <p:txBody>
            <a:bodyPr/>
            <a:lstStyle/>
            <a:p>
              <a:endParaRPr lang="en-US"/>
            </a:p>
          </p:txBody>
        </p:sp>
        <p:sp>
          <p:nvSpPr>
            <p:cNvPr id="8210" name="Line 4"/>
            <p:cNvSpPr>
              <a:spLocks noChangeShapeType="1"/>
            </p:cNvSpPr>
            <p:nvPr/>
          </p:nvSpPr>
          <p:spPr bwMode="auto">
            <a:xfrm flipV="1">
              <a:off x="3203" y="2078"/>
              <a:ext cx="0" cy="298"/>
            </a:xfrm>
            <a:prstGeom prst="line">
              <a:avLst/>
            </a:prstGeom>
            <a:noFill/>
            <a:ln w="50800">
              <a:solidFill>
                <a:srgbClr val="FFCC00"/>
              </a:solidFill>
              <a:round/>
              <a:headEnd type="stealth" w="med" len="lg"/>
              <a:tailEnd type="none" w="sm" len="sm"/>
            </a:ln>
          </p:spPr>
          <p:txBody>
            <a:bodyPr/>
            <a:lstStyle/>
            <a:p>
              <a:endParaRPr lang="en-US"/>
            </a:p>
          </p:txBody>
        </p:sp>
      </p:grpSp>
      <p:grpSp>
        <p:nvGrpSpPr>
          <p:cNvPr id="3" name="Group 8"/>
          <p:cNvGrpSpPr>
            <a:grpSpLocks/>
          </p:cNvGrpSpPr>
          <p:nvPr/>
        </p:nvGrpSpPr>
        <p:grpSpPr bwMode="auto">
          <a:xfrm>
            <a:off x="415925" y="4406900"/>
            <a:ext cx="2611438" cy="1096963"/>
            <a:chOff x="262" y="2776"/>
            <a:chExt cx="1645" cy="691"/>
          </a:xfrm>
        </p:grpSpPr>
        <p:sp>
          <p:nvSpPr>
            <p:cNvPr id="8207" name="Rectangle 6"/>
            <p:cNvSpPr>
              <a:spLocks noChangeArrowheads="1"/>
            </p:cNvSpPr>
            <p:nvPr/>
          </p:nvSpPr>
          <p:spPr bwMode="auto">
            <a:xfrm>
              <a:off x="262" y="2776"/>
              <a:ext cx="1350" cy="691"/>
            </a:xfrm>
            <a:prstGeom prst="rect">
              <a:avLst/>
            </a:prstGeom>
            <a:noFill/>
            <a:ln w="9525">
              <a:noFill/>
              <a:miter lim="800000"/>
              <a:headEnd/>
              <a:tailEnd/>
            </a:ln>
          </p:spPr>
          <p:txBody>
            <a:bodyPr lIns="92075" tIns="46038" rIns="92075" bIns="46038">
              <a:spAutoFit/>
            </a:bodyPr>
            <a:lstStyle/>
            <a:p>
              <a:pPr algn="r">
                <a:lnSpc>
                  <a:spcPct val="110000"/>
                </a:lnSpc>
              </a:pPr>
              <a:r>
                <a:rPr lang="en-US" sz="2000" b="1" dirty="0">
                  <a:solidFill>
                    <a:schemeClr val="tx1">
                      <a:lumMod val="65000"/>
                      <a:lumOff val="35000"/>
                    </a:schemeClr>
                  </a:solidFill>
                  <a:latin typeface="Arial" charset="0"/>
                </a:rPr>
                <a:t>Cartesian</a:t>
              </a:r>
              <a:br>
                <a:rPr lang="en-US" sz="2000" b="1" dirty="0">
                  <a:solidFill>
                    <a:schemeClr val="tx1">
                      <a:lumMod val="65000"/>
                      <a:lumOff val="35000"/>
                    </a:schemeClr>
                  </a:solidFill>
                  <a:latin typeface="Arial" charset="0"/>
                </a:rPr>
              </a:br>
              <a:r>
                <a:rPr lang="en-US" sz="2000" b="1" dirty="0">
                  <a:solidFill>
                    <a:schemeClr val="tx1">
                      <a:lumMod val="65000"/>
                      <a:lumOff val="35000"/>
                    </a:schemeClr>
                  </a:solidFill>
                  <a:latin typeface="Arial" charset="0"/>
                </a:rPr>
                <a:t>product: </a:t>
              </a:r>
              <a:br>
                <a:rPr lang="en-US" sz="2000" b="1" dirty="0">
                  <a:solidFill>
                    <a:schemeClr val="tx1">
                      <a:lumMod val="65000"/>
                      <a:lumOff val="35000"/>
                    </a:schemeClr>
                  </a:solidFill>
                  <a:latin typeface="Arial" charset="0"/>
                </a:rPr>
              </a:br>
              <a:r>
                <a:rPr lang="en-US" sz="2000" b="1" dirty="0">
                  <a:solidFill>
                    <a:schemeClr val="tx1">
                      <a:lumMod val="65000"/>
                      <a:lumOff val="35000"/>
                    </a:schemeClr>
                  </a:solidFill>
                  <a:latin typeface="Arial" charset="0"/>
                </a:rPr>
                <a:t>20x8=160 rows</a:t>
              </a:r>
            </a:p>
          </p:txBody>
        </p:sp>
        <p:sp>
          <p:nvSpPr>
            <p:cNvPr id="8208" name="Line 7"/>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p:spPr>
          <p:txBody>
            <a:bodyPr/>
            <a:lstStyle/>
            <a:p>
              <a:endParaRPr lang="en-US"/>
            </a:p>
          </p:txBody>
        </p:sp>
      </p:grpSp>
      <p:sp>
        <p:nvSpPr>
          <p:cNvPr id="8197" name="Rectangle 16"/>
          <p:cNvSpPr>
            <a:spLocks noChangeArrowheads="1"/>
          </p:cNvSpPr>
          <p:nvPr/>
        </p:nvSpPr>
        <p:spPr bwMode="auto">
          <a:xfrm>
            <a:off x="742950" y="1087438"/>
            <a:ext cx="2811463"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r>
              <a:rPr lang="en-US" sz="2000" b="1">
                <a:solidFill>
                  <a:schemeClr val="tx1"/>
                </a:solidFill>
                <a:latin typeface="Arial" charset="0"/>
              </a:rPr>
              <a:t>  (20 rows)</a:t>
            </a:r>
          </a:p>
        </p:txBody>
      </p:sp>
      <p:sp>
        <p:nvSpPr>
          <p:cNvPr id="8198" name="Rectangle 17"/>
          <p:cNvSpPr>
            <a:spLocks noChangeArrowheads="1"/>
          </p:cNvSpPr>
          <p:nvPr/>
        </p:nvSpPr>
        <p:spPr bwMode="auto">
          <a:xfrm>
            <a:off x="4943475" y="1087438"/>
            <a:ext cx="2974975"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DEPARTMENTS</a:t>
            </a:r>
            <a:r>
              <a:rPr lang="en-US" sz="2000" b="1">
                <a:solidFill>
                  <a:schemeClr val="tx1"/>
                </a:solidFill>
                <a:latin typeface="Arial" charset="0"/>
              </a:rPr>
              <a:t>  (8 rows)</a:t>
            </a:r>
          </a:p>
        </p:txBody>
      </p:sp>
      <p:pic>
        <p:nvPicPr>
          <p:cNvPr id="8199" name="Picture 27"/>
          <p:cNvPicPr>
            <a:picLocks noChangeAspect="1" noChangeArrowheads="1"/>
          </p:cNvPicPr>
          <p:nvPr/>
        </p:nvPicPr>
        <p:blipFill>
          <a:blip r:embed="rId3"/>
          <a:srcRect/>
          <a:stretch>
            <a:fillRect/>
          </a:stretch>
        </p:blipFill>
        <p:spPr bwMode="auto">
          <a:xfrm>
            <a:off x="5138738" y="1444625"/>
            <a:ext cx="3381375" cy="2257425"/>
          </a:xfrm>
          <a:prstGeom prst="rect">
            <a:avLst/>
          </a:prstGeom>
          <a:noFill/>
          <a:ln w="25400">
            <a:noFill/>
            <a:miter lim="800000"/>
            <a:headEnd type="none" w="sm" len="sm"/>
            <a:tailEnd type="none" w="sm" len="sm"/>
          </a:ln>
        </p:spPr>
      </p:pic>
      <p:pic>
        <p:nvPicPr>
          <p:cNvPr id="8200" name="Picture 28"/>
          <p:cNvPicPr>
            <a:picLocks noChangeAspect="1" noChangeArrowheads="1"/>
          </p:cNvPicPr>
          <p:nvPr/>
        </p:nvPicPr>
        <p:blipFill>
          <a:blip r:embed="rId4"/>
          <a:srcRect/>
          <a:stretch>
            <a:fillRect/>
          </a:stretch>
        </p:blipFill>
        <p:spPr bwMode="auto">
          <a:xfrm>
            <a:off x="803275" y="1462088"/>
            <a:ext cx="3076575" cy="704850"/>
          </a:xfrm>
          <a:prstGeom prst="rect">
            <a:avLst/>
          </a:prstGeom>
          <a:noFill/>
          <a:ln w="25400">
            <a:noFill/>
            <a:miter lim="800000"/>
            <a:headEnd type="none" w="sm" len="sm"/>
            <a:tailEnd type="none" w="sm" len="sm"/>
          </a:ln>
        </p:spPr>
      </p:pic>
      <p:pic>
        <p:nvPicPr>
          <p:cNvPr id="8201" name="Picture 29"/>
          <p:cNvPicPr>
            <a:picLocks noChangeAspect="1" noChangeArrowheads="1"/>
          </p:cNvPicPr>
          <p:nvPr/>
        </p:nvPicPr>
        <p:blipFill>
          <a:blip r:embed="rId5"/>
          <a:srcRect/>
          <a:stretch>
            <a:fillRect/>
          </a:stretch>
        </p:blipFill>
        <p:spPr bwMode="auto">
          <a:xfrm>
            <a:off x="803275" y="2335213"/>
            <a:ext cx="3076575" cy="666750"/>
          </a:xfrm>
          <a:prstGeom prst="rect">
            <a:avLst/>
          </a:prstGeom>
          <a:noFill/>
          <a:ln w="25400">
            <a:noFill/>
            <a:miter lim="800000"/>
            <a:headEnd type="none" w="sm" len="sm"/>
            <a:tailEnd type="none" w="sm" len="sm"/>
          </a:ln>
        </p:spPr>
      </p:pic>
      <p:pic>
        <p:nvPicPr>
          <p:cNvPr id="8202" name="Picture 30"/>
          <p:cNvPicPr>
            <a:picLocks noChangeAspect="1" noChangeArrowheads="1"/>
          </p:cNvPicPr>
          <p:nvPr/>
        </p:nvPicPr>
        <p:blipFill>
          <a:blip r:embed="rId6"/>
          <a:srcRect/>
          <a:stretch>
            <a:fillRect/>
          </a:stretch>
        </p:blipFill>
        <p:spPr bwMode="auto">
          <a:xfrm>
            <a:off x="803275" y="3006725"/>
            <a:ext cx="3079750" cy="214313"/>
          </a:xfrm>
          <a:prstGeom prst="rect">
            <a:avLst/>
          </a:prstGeom>
          <a:noFill/>
          <a:ln w="25400">
            <a:noFill/>
            <a:miter lim="800000"/>
            <a:headEnd type="none" w="sm" len="sm"/>
            <a:tailEnd type="none" w="sm" len="sm"/>
          </a:ln>
        </p:spPr>
      </p:pic>
      <p:pic>
        <p:nvPicPr>
          <p:cNvPr id="8203" name="Picture 31"/>
          <p:cNvPicPr>
            <a:picLocks noChangeAspect="1" noChangeArrowheads="1"/>
          </p:cNvPicPr>
          <p:nvPr/>
        </p:nvPicPr>
        <p:blipFill>
          <a:blip r:embed="rId7"/>
          <a:srcRect/>
          <a:stretch>
            <a:fillRect/>
          </a:stretch>
        </p:blipFill>
        <p:spPr bwMode="auto">
          <a:xfrm>
            <a:off x="3076575" y="4046538"/>
            <a:ext cx="3086100" cy="1543050"/>
          </a:xfrm>
          <a:prstGeom prst="rect">
            <a:avLst/>
          </a:prstGeom>
          <a:noFill/>
          <a:ln w="25400">
            <a:noFill/>
            <a:miter lim="800000"/>
            <a:headEnd type="none" w="sm" len="sm"/>
            <a:tailEnd type="none" w="sm" len="sm"/>
          </a:ln>
        </p:spPr>
      </p:pic>
      <p:pic>
        <p:nvPicPr>
          <p:cNvPr id="8204" name="Picture 32"/>
          <p:cNvPicPr>
            <a:picLocks noChangeAspect="1" noChangeArrowheads="1"/>
          </p:cNvPicPr>
          <p:nvPr/>
        </p:nvPicPr>
        <p:blipFill>
          <a:blip r:embed="rId8"/>
          <a:srcRect/>
          <a:stretch>
            <a:fillRect/>
          </a:stretch>
        </p:blipFill>
        <p:spPr bwMode="auto">
          <a:xfrm>
            <a:off x="3076575" y="5751513"/>
            <a:ext cx="3076575" cy="219075"/>
          </a:xfrm>
          <a:prstGeom prst="rect">
            <a:avLst/>
          </a:prstGeom>
          <a:noFill/>
          <a:ln w="25400">
            <a:noFill/>
            <a:miter lim="800000"/>
            <a:headEnd type="none" w="sm" len="sm"/>
            <a:tailEnd type="none" w="sm" len="sm"/>
          </a:ln>
        </p:spPr>
      </p:pic>
      <p:sp>
        <p:nvSpPr>
          <p:cNvPr id="8205" name="Text Box 33"/>
          <p:cNvSpPr txBox="1">
            <a:spLocks noChangeArrowheads="1"/>
          </p:cNvSpPr>
          <p:nvPr/>
        </p:nvSpPr>
        <p:spPr bwMode="auto">
          <a:xfrm>
            <a:off x="784225" y="1970088"/>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8206" name="Text Box 34"/>
          <p:cNvSpPr txBox="1">
            <a:spLocks noChangeArrowheads="1"/>
          </p:cNvSpPr>
          <p:nvPr/>
        </p:nvSpPr>
        <p:spPr bwMode="auto">
          <a:xfrm>
            <a:off x="3041650" y="539432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US" dirty="0" smtClean="0"/>
              <a:t>Joining Tables </a:t>
            </a:r>
          </a:p>
        </p:txBody>
      </p:sp>
      <p:sp>
        <p:nvSpPr>
          <p:cNvPr id="10243" name="Rectangle 3"/>
          <p:cNvSpPr>
            <a:spLocks noGrp="1" noChangeArrowheads="1"/>
          </p:cNvSpPr>
          <p:nvPr>
            <p:ph type="body" idx="1"/>
          </p:nvPr>
        </p:nvSpPr>
        <p:spPr>
          <a:xfrm>
            <a:off x="874713" y="1814513"/>
            <a:ext cx="7385050" cy="3219450"/>
          </a:xfrm>
          <a:noFill/>
        </p:spPr>
        <p:txBody>
          <a:bodyPr>
            <a:normAutofit fontScale="85000" lnSpcReduction="20000"/>
          </a:bodyPr>
          <a:lstStyle/>
          <a:p>
            <a:pPr>
              <a:buFont typeface="Arial" charset="0"/>
              <a:buNone/>
            </a:pPr>
            <a:r>
              <a:rPr lang="en-US" smtClean="0"/>
              <a:t>Use a join to query data from more than one table.</a:t>
            </a:r>
          </a:p>
          <a:p>
            <a:pPr>
              <a:buFont typeface="Arial" charset="0"/>
              <a:buNone/>
            </a:pPr>
            <a:endParaRPr lang="en-US" smtClean="0"/>
          </a:p>
          <a:p>
            <a:pPr>
              <a:buFont typeface="Arial" charset="0"/>
              <a:buNone/>
            </a:pPr>
            <a:endParaRPr lang="en-US" smtClean="0"/>
          </a:p>
          <a:p>
            <a:pPr>
              <a:buFont typeface="Arial" charset="0"/>
              <a:buNone/>
            </a:pPr>
            <a:endParaRPr lang="en-US" smtClean="0"/>
          </a:p>
          <a:p>
            <a:r>
              <a:rPr lang="en-US" smtClean="0"/>
              <a:t>Write the join condition in the </a:t>
            </a:r>
            <a:r>
              <a:rPr lang="en-US" smtClean="0">
                <a:latin typeface="Courier New" pitchFamily="49" charset="0"/>
              </a:rPr>
              <a:t>WHERE</a:t>
            </a:r>
            <a:r>
              <a:rPr lang="en-US" smtClean="0"/>
              <a:t> clause.</a:t>
            </a:r>
          </a:p>
          <a:p>
            <a:r>
              <a:rPr lang="en-US" smtClean="0"/>
              <a:t>Prefix the column name with the table name when the same column name appears in more than one table.</a:t>
            </a:r>
          </a:p>
        </p:txBody>
      </p:sp>
      <p:sp>
        <p:nvSpPr>
          <p:cNvPr id="17412" name="Rectangle 4"/>
          <p:cNvSpPr>
            <a:spLocks noChangeArrowheads="1"/>
          </p:cNvSpPr>
          <p:nvPr/>
        </p:nvSpPr>
        <p:spPr bwMode="blackWhite">
          <a:xfrm>
            <a:off x="1030288" y="22447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defRPr/>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defRPr/>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p>
        </p:txBody>
      </p:sp>
    </p:spTree>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smtClean="0"/>
              <a:t>What is an Equijoin?</a:t>
            </a:r>
          </a:p>
        </p:txBody>
      </p:sp>
      <p:sp>
        <p:nvSpPr>
          <p:cNvPr id="11267" name="Rectangle 3"/>
          <p:cNvSpPr>
            <a:spLocks noChangeArrowheads="1"/>
          </p:cNvSpPr>
          <p:nvPr/>
        </p:nvSpPr>
        <p:spPr bwMode="auto">
          <a:xfrm>
            <a:off x="738188" y="1230313"/>
            <a:ext cx="162560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r>
              <a:rPr lang="en-US" sz="2000" b="1">
                <a:solidFill>
                  <a:schemeClr val="tx1"/>
                </a:solidFill>
                <a:latin typeface="Arial" charset="0"/>
              </a:rPr>
              <a:t> </a:t>
            </a:r>
          </a:p>
        </p:txBody>
      </p:sp>
      <p:sp>
        <p:nvSpPr>
          <p:cNvPr id="11268" name="Rectangle 4"/>
          <p:cNvSpPr>
            <a:spLocks noChangeArrowheads="1"/>
          </p:cNvSpPr>
          <p:nvPr/>
        </p:nvSpPr>
        <p:spPr bwMode="auto">
          <a:xfrm>
            <a:off x="4386263" y="1254125"/>
            <a:ext cx="2012950"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DEPARTMENTS </a:t>
            </a:r>
          </a:p>
        </p:txBody>
      </p:sp>
      <p:grpSp>
        <p:nvGrpSpPr>
          <p:cNvPr id="2" name="Group 9"/>
          <p:cNvGrpSpPr>
            <a:grpSpLocks/>
          </p:cNvGrpSpPr>
          <p:nvPr/>
        </p:nvGrpSpPr>
        <p:grpSpPr bwMode="auto">
          <a:xfrm>
            <a:off x="2751138" y="5219700"/>
            <a:ext cx="3348038" cy="1066800"/>
            <a:chOff x="1733" y="3288"/>
            <a:chExt cx="2109" cy="672"/>
          </a:xfrm>
        </p:grpSpPr>
        <p:sp>
          <p:nvSpPr>
            <p:cNvPr id="11276" name="Rectangle 5"/>
            <p:cNvSpPr>
              <a:spLocks noChangeArrowheads="1"/>
            </p:cNvSpPr>
            <p:nvPr/>
          </p:nvSpPr>
          <p:spPr bwMode="auto">
            <a:xfrm>
              <a:off x="1733" y="3705"/>
              <a:ext cx="1024" cy="255"/>
            </a:xfrm>
            <a:prstGeom prst="rect">
              <a:avLst/>
            </a:prstGeom>
            <a:noFill/>
            <a:ln w="9525">
              <a:noFill/>
              <a:miter lim="800000"/>
              <a:headEnd/>
              <a:tailEnd/>
            </a:ln>
          </p:spPr>
          <p:txBody>
            <a:bodyPr wrap="none" lIns="92075" tIns="46038" rIns="92075" bIns="46038">
              <a:spAutoFit/>
            </a:bodyPr>
            <a:lstStyle/>
            <a:p>
              <a:pPr algn="ctr">
                <a:lnSpc>
                  <a:spcPct val="110000"/>
                </a:lnSpc>
              </a:pPr>
              <a:r>
                <a:rPr lang="en-US" sz="2000" b="1" dirty="0">
                  <a:solidFill>
                    <a:schemeClr val="tx1">
                      <a:lumMod val="65000"/>
                      <a:lumOff val="35000"/>
                    </a:schemeClr>
                  </a:solidFill>
                  <a:latin typeface="Arial" charset="0"/>
                </a:rPr>
                <a:t>Foreign key</a:t>
              </a:r>
            </a:p>
          </p:txBody>
        </p:sp>
        <p:sp>
          <p:nvSpPr>
            <p:cNvPr id="11277" name="Line 6"/>
            <p:cNvSpPr>
              <a:spLocks noChangeShapeType="1"/>
            </p:cNvSpPr>
            <p:nvPr/>
          </p:nvSpPr>
          <p:spPr bwMode="auto">
            <a:xfrm flipH="1" flipV="1">
              <a:off x="2230" y="3288"/>
              <a:ext cx="2" cy="414"/>
            </a:xfrm>
            <a:prstGeom prst="line">
              <a:avLst/>
            </a:prstGeom>
            <a:noFill/>
            <a:ln w="50800">
              <a:solidFill>
                <a:srgbClr val="FFCC00"/>
              </a:solidFill>
              <a:round/>
              <a:headEnd type="none" w="sm" len="sm"/>
              <a:tailEnd type="stealth" w="med" len="lg"/>
            </a:ln>
          </p:spPr>
          <p:txBody>
            <a:bodyPr/>
            <a:lstStyle/>
            <a:p>
              <a:endParaRPr lang="en-US"/>
            </a:p>
          </p:txBody>
        </p:sp>
        <p:sp>
          <p:nvSpPr>
            <p:cNvPr id="11278" name="Rectangle 7"/>
            <p:cNvSpPr>
              <a:spLocks noChangeArrowheads="1"/>
            </p:cNvSpPr>
            <p:nvPr/>
          </p:nvSpPr>
          <p:spPr bwMode="auto">
            <a:xfrm>
              <a:off x="2810" y="3705"/>
              <a:ext cx="1032" cy="255"/>
            </a:xfrm>
            <a:prstGeom prst="rect">
              <a:avLst/>
            </a:prstGeom>
            <a:noFill/>
            <a:ln w="9525">
              <a:noFill/>
              <a:miter lim="800000"/>
              <a:headEnd/>
              <a:tailEnd/>
            </a:ln>
          </p:spPr>
          <p:txBody>
            <a:bodyPr wrap="none" lIns="92075" tIns="46038" rIns="92075" bIns="46038">
              <a:spAutoFit/>
            </a:bodyPr>
            <a:lstStyle/>
            <a:p>
              <a:pPr algn="ctr">
                <a:lnSpc>
                  <a:spcPct val="110000"/>
                </a:lnSpc>
              </a:pPr>
              <a:r>
                <a:rPr lang="en-US" sz="2000" b="1" dirty="0">
                  <a:solidFill>
                    <a:schemeClr val="tx1">
                      <a:lumMod val="65000"/>
                      <a:lumOff val="35000"/>
                    </a:schemeClr>
                  </a:solidFill>
                  <a:latin typeface="Arial" charset="0"/>
                </a:rPr>
                <a:t>Primary key</a:t>
              </a:r>
            </a:p>
          </p:txBody>
        </p:sp>
        <p:sp>
          <p:nvSpPr>
            <p:cNvPr id="11279" name="Line 8"/>
            <p:cNvSpPr>
              <a:spLocks noChangeShapeType="1"/>
            </p:cNvSpPr>
            <p:nvPr/>
          </p:nvSpPr>
          <p:spPr bwMode="auto">
            <a:xfrm flipH="1" flipV="1">
              <a:off x="3298" y="3288"/>
              <a:ext cx="2" cy="414"/>
            </a:xfrm>
            <a:prstGeom prst="line">
              <a:avLst/>
            </a:prstGeom>
            <a:noFill/>
            <a:ln w="50800">
              <a:solidFill>
                <a:srgbClr val="FFCC00"/>
              </a:solidFill>
              <a:round/>
              <a:headEnd type="none" w="sm" len="sm"/>
              <a:tailEnd type="stealth" w="med" len="lg"/>
            </a:ln>
          </p:spPr>
          <p:txBody>
            <a:bodyPr/>
            <a:lstStyle/>
            <a:p>
              <a:endParaRPr lang="en-US"/>
            </a:p>
          </p:txBody>
        </p:sp>
      </p:grpSp>
      <p:pic>
        <p:nvPicPr>
          <p:cNvPr id="11270" name="Picture 27"/>
          <p:cNvPicPr>
            <a:picLocks noChangeAspect="1" noChangeArrowheads="1"/>
          </p:cNvPicPr>
          <p:nvPr/>
        </p:nvPicPr>
        <p:blipFill>
          <a:blip r:embed="rId3"/>
          <a:srcRect/>
          <a:stretch>
            <a:fillRect/>
          </a:stretch>
        </p:blipFill>
        <p:spPr bwMode="auto">
          <a:xfrm>
            <a:off x="1189038" y="1677988"/>
            <a:ext cx="2466975" cy="3190875"/>
          </a:xfrm>
          <a:prstGeom prst="rect">
            <a:avLst/>
          </a:prstGeom>
          <a:noFill/>
          <a:ln w="25400">
            <a:noFill/>
            <a:miter lim="800000"/>
            <a:headEnd type="none" w="sm" len="sm"/>
            <a:tailEnd type="none" w="sm" len="sm"/>
          </a:ln>
        </p:spPr>
      </p:pic>
      <p:pic>
        <p:nvPicPr>
          <p:cNvPr id="11271" name="Picture 28"/>
          <p:cNvPicPr>
            <a:picLocks noChangeAspect="1" noChangeArrowheads="1"/>
          </p:cNvPicPr>
          <p:nvPr/>
        </p:nvPicPr>
        <p:blipFill>
          <a:blip r:embed="rId4"/>
          <a:srcRect/>
          <a:stretch>
            <a:fillRect/>
          </a:stretch>
        </p:blipFill>
        <p:spPr bwMode="auto">
          <a:xfrm>
            <a:off x="4621213" y="1677988"/>
            <a:ext cx="2990850" cy="3181350"/>
          </a:xfrm>
          <a:prstGeom prst="rect">
            <a:avLst/>
          </a:prstGeom>
          <a:noFill/>
          <a:ln w="25400">
            <a:noFill/>
            <a:miter lim="800000"/>
            <a:headEnd type="none" w="sm" len="sm"/>
            <a:tailEnd type="none" w="sm" len="sm"/>
          </a:ln>
        </p:spPr>
      </p:pic>
      <p:sp>
        <p:nvSpPr>
          <p:cNvPr id="11272" name="Rectangle 23"/>
          <p:cNvSpPr>
            <a:spLocks noChangeArrowheads="1"/>
          </p:cNvSpPr>
          <p:nvPr/>
        </p:nvSpPr>
        <p:spPr bwMode="auto">
          <a:xfrm>
            <a:off x="2371725" y="1738313"/>
            <a:ext cx="1262063" cy="3111500"/>
          </a:xfrm>
          <a:prstGeom prst="rect">
            <a:avLst/>
          </a:prstGeom>
          <a:noFill/>
          <a:ln w="25400">
            <a:solidFill>
              <a:schemeClr val="hlink"/>
            </a:solidFill>
            <a:miter lim="800000"/>
            <a:headEnd/>
            <a:tailEnd/>
          </a:ln>
        </p:spPr>
        <p:txBody>
          <a:bodyPr wrap="none" anchor="ctr"/>
          <a:lstStyle/>
          <a:p>
            <a:endParaRPr lang="en-US"/>
          </a:p>
        </p:txBody>
      </p:sp>
      <p:sp>
        <p:nvSpPr>
          <p:cNvPr id="11273" name="Rectangle 24"/>
          <p:cNvSpPr>
            <a:spLocks noChangeArrowheads="1"/>
          </p:cNvSpPr>
          <p:nvPr/>
        </p:nvSpPr>
        <p:spPr bwMode="auto">
          <a:xfrm>
            <a:off x="4635500" y="1716088"/>
            <a:ext cx="1300163" cy="3111500"/>
          </a:xfrm>
          <a:prstGeom prst="rect">
            <a:avLst/>
          </a:prstGeom>
          <a:noFill/>
          <a:ln w="25400">
            <a:solidFill>
              <a:schemeClr val="hlink"/>
            </a:solidFill>
            <a:miter lim="800000"/>
            <a:headEnd/>
            <a:tailEnd/>
          </a:ln>
        </p:spPr>
        <p:txBody>
          <a:bodyPr wrap="none" anchor="ctr"/>
          <a:lstStyle/>
          <a:p>
            <a:endParaRPr lang="en-US"/>
          </a:p>
        </p:txBody>
      </p:sp>
      <p:sp>
        <p:nvSpPr>
          <p:cNvPr id="11274" name="Text Box 29"/>
          <p:cNvSpPr txBox="1">
            <a:spLocks noChangeArrowheads="1"/>
          </p:cNvSpPr>
          <p:nvPr/>
        </p:nvSpPr>
        <p:spPr bwMode="auto">
          <a:xfrm>
            <a:off x="1157288" y="4689475"/>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11275" name="Text Box 30"/>
          <p:cNvSpPr txBox="1">
            <a:spLocks noChangeArrowheads="1"/>
          </p:cNvSpPr>
          <p:nvPr/>
        </p:nvSpPr>
        <p:spPr bwMode="auto">
          <a:xfrm>
            <a:off x="4592638" y="4683125"/>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12291" name="Rectangle 5"/>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a:tabLst>
                <a:tab pos="1200150" algn="l"/>
              </a:tabLst>
            </a:pPr>
            <a:r>
              <a:rPr lang="en-US" sz="1600" b="1">
                <a:solidFill>
                  <a:srgbClr val="000000"/>
                </a:solidFill>
                <a:latin typeface="Courier New" pitchFamily="49" charset="0"/>
              </a:rPr>
              <a:t>SELECT employees.employee_id, employees.last_name, </a:t>
            </a:r>
          </a:p>
          <a:p>
            <a:pPr>
              <a:tabLst>
                <a:tab pos="1200150" algn="l"/>
              </a:tabLst>
            </a:pPr>
            <a:r>
              <a:rPr lang="en-US" sz="1600" b="1">
                <a:solidFill>
                  <a:srgbClr val="000000"/>
                </a:solidFill>
                <a:latin typeface="Courier New" pitchFamily="49" charset="0"/>
              </a:rPr>
              <a:t>       employees.department_id, departments.department_id,</a:t>
            </a:r>
          </a:p>
          <a:p>
            <a:pPr>
              <a:tabLst>
                <a:tab pos="1200150" algn="l"/>
              </a:tabLst>
            </a:pPr>
            <a:r>
              <a:rPr lang="en-US" sz="1600" b="1">
                <a:solidFill>
                  <a:srgbClr val="000000"/>
                </a:solidFill>
                <a:latin typeface="Courier New" pitchFamily="49" charset="0"/>
              </a:rPr>
              <a:t>       departments.location_id</a:t>
            </a:r>
          </a:p>
          <a:p>
            <a:pPr>
              <a:tabLst>
                <a:tab pos="1200150" algn="l"/>
              </a:tabLst>
            </a:pPr>
            <a:r>
              <a:rPr lang="en-US" sz="1600" b="1">
                <a:solidFill>
                  <a:srgbClr val="000000"/>
                </a:solidFill>
                <a:latin typeface="Courier New" pitchFamily="49" charset="0"/>
              </a:rPr>
              <a:t>FROM   employees, departments</a:t>
            </a:r>
          </a:p>
          <a:p>
            <a:pPr>
              <a:tabLst>
                <a:tab pos="1200150" algn="l"/>
              </a:tabLst>
            </a:pPr>
            <a:r>
              <a:rPr lang="en-US" sz="1600" b="1">
                <a:solidFill>
                  <a:srgbClr val="000000"/>
                </a:solidFill>
                <a:latin typeface="Courier New" pitchFamily="49" charset="0"/>
              </a:rPr>
              <a:t>WHERE  employees.department_id = departments.department_id;</a:t>
            </a:r>
          </a:p>
        </p:txBody>
      </p:sp>
      <p:pic>
        <p:nvPicPr>
          <p:cNvPr id="12292" name="Picture 18"/>
          <p:cNvPicPr>
            <a:picLocks noChangeAspect="1" noChangeArrowheads="1"/>
          </p:cNvPicPr>
          <p:nvPr/>
        </p:nvPicPr>
        <p:blipFill>
          <a:blip r:embed="rId3"/>
          <a:srcRect/>
          <a:stretch>
            <a:fillRect/>
          </a:stretch>
        </p:blipFill>
        <p:spPr bwMode="auto">
          <a:xfrm>
            <a:off x="895350" y="3230563"/>
            <a:ext cx="7229475" cy="1962150"/>
          </a:xfrm>
          <a:prstGeom prst="rect">
            <a:avLst/>
          </a:prstGeom>
          <a:noFill/>
          <a:ln w="25400">
            <a:noFill/>
            <a:miter lim="800000"/>
            <a:headEnd type="none" w="sm" len="sm"/>
            <a:tailEnd type="none" w="sm" len="sm"/>
          </a:ln>
        </p:spPr>
      </p:pic>
      <p:pic>
        <p:nvPicPr>
          <p:cNvPr id="12293" name="Picture 19"/>
          <p:cNvPicPr>
            <a:picLocks noChangeAspect="1" noChangeArrowheads="1"/>
          </p:cNvPicPr>
          <p:nvPr/>
        </p:nvPicPr>
        <p:blipFill>
          <a:blip r:embed="rId4"/>
          <a:srcRect/>
          <a:stretch>
            <a:fillRect/>
          </a:stretch>
        </p:blipFill>
        <p:spPr bwMode="auto">
          <a:xfrm>
            <a:off x="895350" y="5360988"/>
            <a:ext cx="7232650" cy="225425"/>
          </a:xfrm>
          <a:prstGeom prst="rect">
            <a:avLst/>
          </a:prstGeom>
          <a:noFill/>
          <a:ln w="25400">
            <a:noFill/>
            <a:miter lim="800000"/>
            <a:headEnd type="none" w="sm" len="sm"/>
            <a:tailEnd type="none" w="sm" len="sm"/>
          </a:ln>
        </p:spPr>
      </p:pic>
      <p:sp>
        <p:nvSpPr>
          <p:cNvPr id="12294" name="Rectangle 3"/>
          <p:cNvSpPr>
            <a:spLocks noGrp="1" noChangeArrowheads="1"/>
          </p:cNvSpPr>
          <p:nvPr>
            <p:ph type="title"/>
          </p:nvPr>
        </p:nvSpPr>
        <p:spPr>
          <a:noFill/>
        </p:spPr>
        <p:txBody>
          <a:bodyPr>
            <a:normAutofit fontScale="90000"/>
          </a:bodyPr>
          <a:lstStyle/>
          <a:p>
            <a:r>
              <a:rPr lang="en-US" smtClean="0"/>
              <a:t>Retrieving Records </a:t>
            </a:r>
            <a:br>
              <a:rPr lang="en-US" smtClean="0"/>
            </a:br>
            <a:r>
              <a:rPr lang="en-US" smtClean="0"/>
              <a:t>with Equijoins</a:t>
            </a:r>
          </a:p>
        </p:txBody>
      </p:sp>
      <p:sp>
        <p:nvSpPr>
          <p:cNvPr id="12295" name="Rectangle 9"/>
          <p:cNvSpPr>
            <a:spLocks noChangeArrowheads="1"/>
          </p:cNvSpPr>
          <p:nvPr/>
        </p:nvSpPr>
        <p:spPr bwMode="auto">
          <a:xfrm>
            <a:off x="3529013" y="3260725"/>
            <a:ext cx="3240087" cy="1922463"/>
          </a:xfrm>
          <a:prstGeom prst="rect">
            <a:avLst/>
          </a:prstGeom>
          <a:noFill/>
          <a:ln w="25400">
            <a:solidFill>
              <a:schemeClr val="hlink"/>
            </a:solidFill>
            <a:miter lim="800000"/>
            <a:headEnd/>
            <a:tailEnd/>
          </a:ln>
        </p:spPr>
        <p:txBody>
          <a:bodyPr wrap="none" anchor="ctr"/>
          <a:lstStyle/>
          <a:p>
            <a:endParaRPr lang="en-US"/>
          </a:p>
        </p:txBody>
      </p:sp>
      <p:sp>
        <p:nvSpPr>
          <p:cNvPr id="12296" name="Rectangle 20"/>
          <p:cNvSpPr>
            <a:spLocks noChangeArrowheads="1"/>
          </p:cNvSpPr>
          <p:nvPr/>
        </p:nvSpPr>
        <p:spPr bwMode="auto">
          <a:xfrm>
            <a:off x="1697038" y="2830513"/>
            <a:ext cx="6375400" cy="282575"/>
          </a:xfrm>
          <a:prstGeom prst="rect">
            <a:avLst/>
          </a:prstGeom>
          <a:noFill/>
          <a:ln w="25400">
            <a:solidFill>
              <a:schemeClr val="hlink"/>
            </a:solidFill>
            <a:miter lim="800000"/>
            <a:headEnd/>
            <a:tailEnd/>
          </a:ln>
        </p:spPr>
        <p:txBody>
          <a:bodyPr wrap="none" anchor="ctr"/>
          <a:lstStyle/>
          <a:p>
            <a:endParaRPr lang="en-US"/>
          </a:p>
        </p:txBody>
      </p:sp>
      <p:sp>
        <p:nvSpPr>
          <p:cNvPr id="12297" name="Text Box 21"/>
          <p:cNvSpPr txBox="1">
            <a:spLocks noChangeArrowheads="1"/>
          </p:cNvSpPr>
          <p:nvPr/>
        </p:nvSpPr>
        <p:spPr bwMode="auto">
          <a:xfrm>
            <a:off x="866775" y="499427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17598</Words>
  <Application>Microsoft Office PowerPoint</Application>
  <PresentationFormat>On-screen Show (4:3)</PresentationFormat>
  <Paragraphs>2082</Paragraphs>
  <Slides>273</Slides>
  <Notes>25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273</vt:i4>
      </vt:variant>
    </vt:vector>
  </HeadingPairs>
  <TitlesOfParts>
    <vt:vector size="277" baseType="lpstr">
      <vt:lpstr>Office Theme</vt:lpstr>
      <vt:lpstr>Equation</vt:lpstr>
      <vt:lpstr>Document</vt:lpstr>
      <vt:lpstr>VISIO</vt:lpstr>
      <vt:lpstr>PowerPoint Presentation</vt:lpstr>
      <vt:lpstr>Relational model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SQL(STRUCTURED QUERY LANGUAGE)</vt:lpstr>
      <vt:lpstr>PowerPoint Presentation</vt:lpstr>
      <vt:lpstr> The CREATE TABLE Command in SQL</vt:lpstr>
      <vt:lpstr>PowerPoint Presentation</vt:lpstr>
      <vt:lpstr>PowerPoint Presentation</vt:lpstr>
      <vt:lpstr>ALTER TABLE AND DROP </vt:lpstr>
      <vt:lpstr>PowerPoint Presentation</vt:lpstr>
      <vt:lpstr>DATA TYPES</vt:lpstr>
      <vt:lpstr>PowerPoint Presentation</vt:lpstr>
      <vt:lpstr>PowerPoint Presentation</vt:lpstr>
      <vt:lpstr>Basic Retrieval Queries in SQL</vt:lpstr>
      <vt:lpstr>Simple SQL Queries</vt:lpstr>
      <vt:lpstr>Simple SQL Queries (cont.)</vt:lpstr>
      <vt:lpstr>Simple SQL Queries (cont.)</vt:lpstr>
      <vt:lpstr>Aliases, * and DISTINCT, Empty WHERE-clause</vt:lpstr>
      <vt:lpstr>ALIASES</vt:lpstr>
      <vt:lpstr>ALIASES (cont.)</vt:lpstr>
      <vt:lpstr>UNSPECIFIED  WHERE-clause</vt:lpstr>
      <vt:lpstr>UNSPECIFIED  WHERE-clause (cont.)</vt:lpstr>
      <vt:lpstr>USE OF *</vt:lpstr>
      <vt:lpstr>USE OF DISTINCT</vt:lpstr>
      <vt:lpstr>PowerPoint Presentation</vt:lpstr>
      <vt:lpstr>SET OPERATIONS</vt:lpstr>
      <vt:lpstr>SET OPERATIONS (cont.) </vt:lpstr>
      <vt:lpstr>NESTING OF QUERIES</vt:lpstr>
      <vt:lpstr>NESTING OF QUERIES (cont.)</vt:lpstr>
      <vt:lpstr>CORRELATED NESTED QUERIES</vt:lpstr>
      <vt:lpstr>CORRELATED NESTED QUERIES (cont.)</vt:lpstr>
      <vt:lpstr>CORRELATED NESTED QUERIES (cont.)</vt:lpstr>
      <vt:lpstr>CORRELATED NESTED QUERIES (cont.)</vt:lpstr>
      <vt:lpstr>THE EXISTS FUNCTION</vt:lpstr>
      <vt:lpstr>THE EXISTS FUNCTION (cont.)</vt:lpstr>
      <vt:lpstr>THE EXISTS FUNCTION (cont.)</vt:lpstr>
      <vt:lpstr>EXPLICIT SETS</vt:lpstr>
      <vt:lpstr>NULLS IN SQL QUERIES</vt:lpstr>
      <vt:lpstr>BETWEEN</vt:lpstr>
      <vt:lpstr>AGGREGATE FUNCTIONS</vt:lpstr>
      <vt:lpstr>AGGREGATE FUNCTIONS (cont.)</vt:lpstr>
      <vt:lpstr>AGGREGATE FUNCTIONS (cont.)</vt:lpstr>
      <vt:lpstr>ORDER BY</vt:lpstr>
      <vt:lpstr>ORDER BY</vt:lpstr>
      <vt:lpstr>GROUPING</vt:lpstr>
      <vt:lpstr>GROUPING (cont.)</vt:lpstr>
      <vt:lpstr>GROUPING (cont.)</vt:lpstr>
      <vt:lpstr>THE HAVING-CLAUSE</vt:lpstr>
      <vt:lpstr>THE HAVING-CLAUSE (cont.)</vt:lpstr>
      <vt:lpstr>SUBSTRING COMPARISON</vt:lpstr>
      <vt:lpstr>SUBSTRING COMPARISON (cont.)</vt:lpstr>
      <vt:lpstr>SUBSTRING COMPARISON (cont.)</vt:lpstr>
      <vt:lpstr>ARITHMETIC OPERATIONS</vt:lpstr>
      <vt:lpstr>Summary of SQL Queries</vt:lpstr>
      <vt:lpstr>Summary of SQL Queries (cont.)</vt:lpstr>
      <vt:lpstr>Specifying Updates in SQL</vt:lpstr>
      <vt:lpstr>INSERT</vt:lpstr>
      <vt:lpstr>INSERT (cont.)</vt:lpstr>
      <vt:lpstr>INSERT (cont.)</vt:lpstr>
      <vt:lpstr>INSERT (cont.)</vt:lpstr>
      <vt:lpstr>INSERT (cont.)</vt:lpstr>
      <vt:lpstr>DELETE</vt:lpstr>
      <vt:lpstr>DELETE (cont.)</vt:lpstr>
      <vt:lpstr>UPDATE</vt:lpstr>
      <vt:lpstr>UPDATE (cont.)</vt:lpstr>
      <vt:lpstr>UPDATE (cont.)</vt:lpstr>
      <vt:lpstr>PowerPoint Presentation</vt:lpstr>
      <vt:lpstr>Joined Relations Feature  in SQL2</vt:lpstr>
      <vt:lpstr>JOIN</vt:lpstr>
      <vt:lpstr>PowerPoint Presentation</vt:lpstr>
      <vt:lpstr>Cartesian Products</vt:lpstr>
      <vt:lpstr>Generating a Cartesian Product</vt:lpstr>
      <vt:lpstr>Joining Tables </vt:lpstr>
      <vt:lpstr>What is an Equijoin?</vt:lpstr>
      <vt:lpstr>Retrieving Records  with Equijoins</vt:lpstr>
      <vt:lpstr>Joining More than Two Tables</vt:lpstr>
      <vt:lpstr>Non-Equijoins</vt:lpstr>
      <vt:lpstr>Retrieving Records  with Non-Equijoins</vt:lpstr>
      <vt:lpstr>Outer Joins</vt:lpstr>
      <vt:lpstr>Outer Joins Syntax</vt:lpstr>
      <vt:lpstr>RIGHT Outer Joins</vt:lpstr>
      <vt:lpstr>LEFT Outer Joins</vt:lpstr>
      <vt:lpstr>LEFT OUTER JOIN</vt:lpstr>
      <vt:lpstr>RIGHT OUTER JOIN</vt:lpstr>
      <vt:lpstr>FULL OUTER JOIN</vt:lpstr>
      <vt:lpstr>Self Joins</vt:lpstr>
      <vt:lpstr>Joining a Table to Itself</vt:lpstr>
      <vt:lpstr>Creating Cross Joins</vt:lpstr>
      <vt:lpstr>Additional Conditions</vt:lpstr>
      <vt:lpstr>Formal Relational Query Languages</vt:lpstr>
      <vt:lpstr>Relational Algebra</vt:lpstr>
      <vt:lpstr>Relational Algebra</vt:lpstr>
      <vt:lpstr>Unary Relational Operations</vt:lpstr>
      <vt:lpstr>Selection(σ)</vt:lpstr>
      <vt:lpstr>Unary Relational Operations</vt:lpstr>
      <vt:lpstr>Unary Relational Operations (cont.)</vt:lpstr>
      <vt:lpstr>Unary Relational Operations (cont.)</vt:lpstr>
      <vt:lpstr>Unary Relational Operations (cont.)</vt:lpstr>
      <vt:lpstr>RENAME(ρ)</vt:lpstr>
      <vt:lpstr>Relational Algebra Operations From Set Theory </vt:lpstr>
      <vt:lpstr>Unary Relational Operations (cont.)</vt:lpstr>
      <vt:lpstr>Relational Algebra Operations From Set Theory </vt:lpstr>
      <vt:lpstr>Relational Algebra Operations From Set Theory (cont.) – use Fig. 6.4</vt:lpstr>
      <vt:lpstr>Relational Algebra Operations From Set Theory (cont.)</vt:lpstr>
      <vt:lpstr>Relational Algebra Operations From Set Theory (cont.) </vt:lpstr>
      <vt:lpstr>Relational Algebra Operations From Set Theory (cont.)</vt:lpstr>
      <vt:lpstr>Relational Algebra Operations From Set Theory (cont.)</vt:lpstr>
      <vt:lpstr>Relational Algebra Operations From Set Theory (cont.)</vt:lpstr>
      <vt:lpstr>Binary Relational Operations</vt:lpstr>
      <vt:lpstr>Joins</vt:lpstr>
      <vt:lpstr>Binary Relational Operations (cont.)</vt:lpstr>
      <vt:lpstr>Binary Relational Operations (cont.)</vt:lpstr>
      <vt:lpstr>PowerPoint Presentation</vt:lpstr>
      <vt:lpstr>Binary Relational Operations (cont.)</vt:lpstr>
      <vt:lpstr>Complete Set of Relational Operations</vt:lpstr>
      <vt:lpstr>Binary Relational Operations (cont.)</vt:lpstr>
      <vt:lpstr>Binary Relational Operations (cont.)</vt:lpstr>
      <vt:lpstr>Recap of Relational Algebra Operations</vt:lpstr>
      <vt:lpstr>PowerPoint Presentation</vt:lpstr>
      <vt:lpstr>Additional Relational Operations</vt:lpstr>
      <vt:lpstr>PowerPoint Presentation</vt:lpstr>
      <vt:lpstr>Additional Relational Operations (cont.)</vt:lpstr>
      <vt:lpstr>Additional Relational Operations (cont.)</vt:lpstr>
      <vt:lpstr>Additional Relational Operations (cont.)</vt:lpstr>
      <vt:lpstr>Examples of Queries in Relational Algebra</vt:lpstr>
      <vt:lpstr>Relational Calculus</vt:lpstr>
      <vt:lpstr>Tuple Relational Calculus</vt:lpstr>
      <vt:lpstr>The Existential and Universal Quantifiers </vt:lpstr>
      <vt:lpstr>Example Query Using Existential Quantifier</vt:lpstr>
      <vt:lpstr>Example Query Using Universal Quantifier</vt:lpstr>
      <vt:lpstr>Languages Based on Tuple Relational Calculus</vt:lpstr>
      <vt:lpstr>The Domain Relational Calculus </vt:lpstr>
      <vt:lpstr>2.1  Functional Dependencies (1) </vt:lpstr>
      <vt:lpstr>Functional Dependencies (2)</vt:lpstr>
      <vt:lpstr>Examples of FD constraints (1) </vt:lpstr>
      <vt:lpstr>Examples of FD constraints (2)</vt:lpstr>
      <vt:lpstr>2.2 Inference Rules for FDs (1) </vt:lpstr>
      <vt:lpstr>PowerPoint Presentation</vt:lpstr>
      <vt:lpstr>Inference Rules for FDs (2)</vt:lpstr>
      <vt:lpstr>Inference Rules for FDs (3)</vt:lpstr>
      <vt:lpstr>PowerPoint Presentation</vt:lpstr>
      <vt:lpstr>Properties of Relational Decompositions</vt:lpstr>
      <vt:lpstr>Nonadditive (Lossless) Join Property of a Decomposition</vt:lpstr>
      <vt:lpstr>Algorithm</vt:lpstr>
      <vt:lpstr>PowerPoint Presentation</vt:lpstr>
      <vt:lpstr>Dependency Preservation Property of a Decomposition</vt:lpstr>
      <vt:lpstr>algorithm</vt:lpstr>
      <vt:lpstr>2.3 Equivalence of Sets of FDs </vt:lpstr>
      <vt:lpstr>2.4 Minimal Sets of FDs (1)</vt:lpstr>
      <vt:lpstr>Dependency-Preserving Decomposition into 3NF Schemas</vt:lpstr>
      <vt:lpstr>3 Normal Forms Based on Primary Keys </vt:lpstr>
      <vt:lpstr>3.1 Normalization of Relations (1)</vt:lpstr>
      <vt:lpstr>3.2 Practical Use of Normal Forms</vt:lpstr>
      <vt:lpstr>3.3 Definitions of Keys and Attributes  Participating in Keys (1)</vt:lpstr>
      <vt:lpstr>Definitions of Keys and Attributes  Participating in Keys (2)</vt:lpstr>
      <vt:lpstr>3.2 First Normal Form </vt:lpstr>
      <vt:lpstr>Figure 10.8 Normalization into 1NF</vt:lpstr>
      <vt:lpstr>3.3 Second Normal Form (1) </vt:lpstr>
      <vt:lpstr>Second Normal Form (2)</vt:lpstr>
      <vt:lpstr>PowerPoint Presentation</vt:lpstr>
      <vt:lpstr>3.4 Third Normal Form (1)</vt:lpstr>
      <vt:lpstr>Third Normal Form (2)</vt:lpstr>
      <vt:lpstr>PowerPoint Presentation</vt:lpstr>
      <vt:lpstr> BCNF (Boyce-Codd Normal Form) </vt:lpstr>
      <vt:lpstr>Figure 10.12 Boyce-Codd normal form</vt:lpstr>
      <vt:lpstr>PowerPoint Presentation</vt:lpstr>
      <vt:lpstr>PowerPoint Presentation</vt:lpstr>
      <vt:lpstr>PowerPoint Presentation</vt:lpstr>
      <vt:lpstr>PowerPoint Presentation</vt:lpstr>
      <vt:lpstr>PowerPoint Presentation</vt:lpstr>
      <vt:lpstr> Transactions, Read and Write Operations, and DBMS Buffers</vt:lpstr>
      <vt:lpstr>PowerPoint Presentation</vt:lpstr>
      <vt:lpstr>PowerPoint Presentation</vt:lpstr>
      <vt:lpstr>Why Concurrency Control Is Needed</vt:lpstr>
      <vt:lpstr>PowerPoint Presentation</vt:lpstr>
      <vt:lpstr>PowerPoint Presentation</vt:lpstr>
      <vt:lpstr>PowerPoint Presentation</vt:lpstr>
      <vt:lpstr>PowerPoint Presentation</vt:lpstr>
      <vt:lpstr>PowerPoint Presentation</vt:lpstr>
      <vt:lpstr>Why Recovery Is Needed</vt:lpstr>
      <vt:lpstr>Types of Failures</vt:lpstr>
      <vt:lpstr>PowerPoint Presentation</vt:lpstr>
      <vt:lpstr> Transaction and System Concepts </vt:lpstr>
      <vt:lpstr>PowerPoint Presentation</vt:lpstr>
      <vt:lpstr>PowerPoint Presentation</vt:lpstr>
      <vt:lpstr>Desirable Properties of Transactions</vt:lpstr>
      <vt:lpstr>Schedules (Histories) of Transactions</vt:lpstr>
      <vt:lpstr>PowerPoint Presentation</vt:lpstr>
      <vt:lpstr>PowerPoint Presentation</vt:lpstr>
      <vt:lpstr>PowerPoint Presentation</vt:lpstr>
      <vt:lpstr>PowerPoint Presentation</vt:lpstr>
      <vt:lpstr>PowerPoint Presentation</vt:lpstr>
      <vt:lpstr>Serial, Nonserial, and Conflict-Serializable Schedules</vt:lpstr>
      <vt:lpstr>PowerPoint Presentation</vt:lpstr>
      <vt:lpstr>Disadvantage of serial schedule</vt:lpstr>
      <vt:lpstr>serializable schedule</vt:lpstr>
      <vt:lpstr>PowerPoint Presentation</vt:lpstr>
      <vt:lpstr>PowerPoint Presentation</vt:lpstr>
      <vt:lpstr>Testing for Conflict Serializability of a Schedule</vt:lpstr>
      <vt:lpstr>PowerPoint Presentation</vt:lpstr>
      <vt:lpstr>PowerPoint Presentation</vt:lpstr>
      <vt:lpstr>View Equivalence and View Serializability</vt:lpstr>
      <vt:lpstr>PowerPoint Presentation</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When we use the share/exclusive locking scheme, the system must enforce the following rules:</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Wait-for graph</vt:lpstr>
      <vt:lpstr>Database Concurrency Control</vt:lpstr>
      <vt:lpstr>Database Concurrency Control</vt:lpstr>
      <vt:lpstr>Database Concurrency Control</vt:lpstr>
      <vt:lpstr>Timestamps</vt:lpstr>
      <vt:lpstr>Database Concurrency Control</vt:lpstr>
      <vt:lpstr>Ex:Three transactions executing under a timestamp-based scheduler</vt:lpstr>
      <vt:lpstr>Database Concurrency Control</vt:lpstr>
      <vt:lpstr>Database Concurrency Control</vt:lpstr>
      <vt:lpstr>Database Concurrency Control</vt:lpstr>
      <vt:lpstr>Database Concurrency Control</vt:lpstr>
      <vt:lpstr>Database Concurrency Control</vt:lpstr>
      <vt:lpstr>Ex: Execution of transactions using multiversion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 concepts</dc:title>
  <dc:creator>deepthi</dc:creator>
  <cp:lastModifiedBy>ANJALI</cp:lastModifiedBy>
  <cp:revision>33</cp:revision>
  <dcterms:created xsi:type="dcterms:W3CDTF">2014-03-01T07:23:18Z</dcterms:created>
  <dcterms:modified xsi:type="dcterms:W3CDTF">2014-03-24T18:14:33Z</dcterms:modified>
</cp:coreProperties>
</file>