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6"/>
  </p:notesMasterIdLst>
  <p:sldIdLst>
    <p:sldId id="383" r:id="rId2"/>
    <p:sldId id="257" r:id="rId3"/>
    <p:sldId id="258" r:id="rId4"/>
    <p:sldId id="259" r:id="rId5"/>
    <p:sldId id="360" r:id="rId6"/>
    <p:sldId id="368" r:id="rId7"/>
    <p:sldId id="361" r:id="rId8"/>
    <p:sldId id="382" r:id="rId9"/>
    <p:sldId id="369" r:id="rId10"/>
    <p:sldId id="363" r:id="rId11"/>
    <p:sldId id="364" r:id="rId12"/>
    <p:sldId id="370" r:id="rId13"/>
    <p:sldId id="260" r:id="rId14"/>
    <p:sldId id="261" r:id="rId15"/>
    <p:sldId id="264" r:id="rId16"/>
    <p:sldId id="266" r:id="rId17"/>
    <p:sldId id="267" r:id="rId18"/>
    <p:sldId id="350" r:id="rId19"/>
    <p:sldId id="282" r:id="rId20"/>
    <p:sldId id="283" r:id="rId21"/>
    <p:sldId id="351" r:id="rId22"/>
    <p:sldId id="352" r:id="rId23"/>
    <p:sldId id="284" r:id="rId24"/>
    <p:sldId id="314" r:id="rId25"/>
    <p:sldId id="285" r:id="rId26"/>
    <p:sldId id="286" r:id="rId27"/>
    <p:sldId id="270" r:id="rId28"/>
    <p:sldId id="271" r:id="rId29"/>
    <p:sldId id="372" r:id="rId30"/>
    <p:sldId id="272" r:id="rId31"/>
    <p:sldId id="371" r:id="rId32"/>
    <p:sldId id="287" r:id="rId33"/>
    <p:sldId id="281" r:id="rId34"/>
    <p:sldId id="276" r:id="rId35"/>
    <p:sldId id="288" r:id="rId36"/>
    <p:sldId id="378" r:id="rId37"/>
    <p:sldId id="377" r:id="rId38"/>
    <p:sldId id="290" r:id="rId39"/>
    <p:sldId id="292" r:id="rId40"/>
    <p:sldId id="293" r:id="rId41"/>
    <p:sldId id="294" r:id="rId42"/>
    <p:sldId id="295" r:id="rId43"/>
    <p:sldId id="296" r:id="rId44"/>
    <p:sldId id="297" r:id="rId45"/>
    <p:sldId id="298" r:id="rId46"/>
    <p:sldId id="313" r:id="rId47"/>
    <p:sldId id="299" r:id="rId48"/>
    <p:sldId id="300" r:id="rId49"/>
    <p:sldId id="375" r:id="rId50"/>
    <p:sldId id="367" r:id="rId51"/>
    <p:sldId id="301" r:id="rId52"/>
    <p:sldId id="302" r:id="rId53"/>
    <p:sldId id="303" r:id="rId54"/>
    <p:sldId id="345" r:id="rId55"/>
    <p:sldId id="346" r:id="rId56"/>
    <p:sldId id="344" r:id="rId57"/>
    <p:sldId id="347" r:id="rId58"/>
    <p:sldId id="348" r:id="rId59"/>
    <p:sldId id="306" r:id="rId60"/>
    <p:sldId id="307" r:id="rId61"/>
    <p:sldId id="310" r:id="rId62"/>
    <p:sldId id="316" r:id="rId63"/>
    <p:sldId id="318" r:id="rId64"/>
    <p:sldId id="379" r:id="rId65"/>
    <p:sldId id="380" r:id="rId66"/>
    <p:sldId id="315" r:id="rId67"/>
    <p:sldId id="317" r:id="rId68"/>
    <p:sldId id="312" r:id="rId69"/>
    <p:sldId id="319" r:id="rId70"/>
    <p:sldId id="320" r:id="rId71"/>
    <p:sldId id="321" r:id="rId72"/>
    <p:sldId id="322" r:id="rId73"/>
    <p:sldId id="323" r:id="rId74"/>
    <p:sldId id="381" r:id="rId75"/>
    <p:sldId id="326" r:id="rId76"/>
    <p:sldId id="333" r:id="rId77"/>
    <p:sldId id="341" r:id="rId78"/>
    <p:sldId id="334" r:id="rId79"/>
    <p:sldId id="335" r:id="rId80"/>
    <p:sldId id="337" r:id="rId81"/>
    <p:sldId id="327" r:id="rId82"/>
    <p:sldId id="328" r:id="rId83"/>
    <p:sldId id="329" r:id="rId84"/>
    <p:sldId id="330" r:id="rId85"/>
    <p:sldId id="331" r:id="rId86"/>
    <p:sldId id="387" r:id="rId87"/>
    <p:sldId id="554" r:id="rId88"/>
    <p:sldId id="560" r:id="rId89"/>
    <p:sldId id="561" r:id="rId90"/>
    <p:sldId id="562" r:id="rId91"/>
    <p:sldId id="563" r:id="rId92"/>
    <p:sldId id="564" r:id="rId93"/>
    <p:sldId id="565" r:id="rId94"/>
    <p:sldId id="566" r:id="rId95"/>
    <p:sldId id="567" r:id="rId96"/>
    <p:sldId id="568" r:id="rId97"/>
    <p:sldId id="569" r:id="rId98"/>
    <p:sldId id="570" r:id="rId99"/>
    <p:sldId id="571" r:id="rId100"/>
    <p:sldId id="572" r:id="rId101"/>
    <p:sldId id="573" r:id="rId102"/>
    <p:sldId id="574" r:id="rId103"/>
    <p:sldId id="575" r:id="rId104"/>
    <p:sldId id="576" r:id="rId105"/>
    <p:sldId id="577" r:id="rId106"/>
    <p:sldId id="578" r:id="rId107"/>
    <p:sldId id="579" r:id="rId108"/>
    <p:sldId id="580" r:id="rId109"/>
    <p:sldId id="581" r:id="rId110"/>
    <p:sldId id="582" r:id="rId111"/>
    <p:sldId id="583" r:id="rId112"/>
    <p:sldId id="584" r:id="rId113"/>
    <p:sldId id="585" r:id="rId114"/>
    <p:sldId id="586" r:id="rId115"/>
    <p:sldId id="587" r:id="rId116"/>
    <p:sldId id="588" r:id="rId117"/>
    <p:sldId id="589" r:id="rId118"/>
    <p:sldId id="590" r:id="rId119"/>
    <p:sldId id="591" r:id="rId120"/>
    <p:sldId id="592" r:id="rId121"/>
    <p:sldId id="593" r:id="rId122"/>
    <p:sldId id="594" r:id="rId123"/>
    <p:sldId id="595" r:id="rId124"/>
    <p:sldId id="596" r:id="rId125"/>
    <p:sldId id="597" r:id="rId126"/>
    <p:sldId id="598" r:id="rId127"/>
    <p:sldId id="599" r:id="rId128"/>
    <p:sldId id="555" r:id="rId129"/>
    <p:sldId id="384" r:id="rId130"/>
    <p:sldId id="388" r:id="rId131"/>
    <p:sldId id="389" r:id="rId132"/>
    <p:sldId id="390" r:id="rId133"/>
    <p:sldId id="391" r:id="rId134"/>
    <p:sldId id="392" r:id="rId135"/>
    <p:sldId id="393" r:id="rId136"/>
    <p:sldId id="401" r:id="rId137"/>
    <p:sldId id="394" r:id="rId138"/>
    <p:sldId id="400" r:id="rId139"/>
    <p:sldId id="395" r:id="rId140"/>
    <p:sldId id="402" r:id="rId141"/>
    <p:sldId id="505" r:id="rId142"/>
    <p:sldId id="399" r:id="rId143"/>
    <p:sldId id="396" r:id="rId144"/>
    <p:sldId id="385" r:id="rId145"/>
    <p:sldId id="404" r:id="rId146"/>
    <p:sldId id="405" r:id="rId147"/>
    <p:sldId id="406" r:id="rId148"/>
    <p:sldId id="407" r:id="rId149"/>
    <p:sldId id="408" r:id="rId150"/>
    <p:sldId id="409" r:id="rId151"/>
    <p:sldId id="410" r:id="rId152"/>
    <p:sldId id="411" r:id="rId153"/>
    <p:sldId id="450" r:id="rId154"/>
    <p:sldId id="556" r:id="rId155"/>
    <p:sldId id="449" r:id="rId156"/>
    <p:sldId id="413" r:id="rId157"/>
    <p:sldId id="414" r:id="rId158"/>
    <p:sldId id="506" r:id="rId159"/>
    <p:sldId id="451" r:id="rId160"/>
    <p:sldId id="553" r:id="rId161"/>
    <p:sldId id="557" r:id="rId162"/>
    <p:sldId id="530" r:id="rId163"/>
    <p:sldId id="531" r:id="rId164"/>
    <p:sldId id="532" r:id="rId165"/>
    <p:sldId id="533" r:id="rId166"/>
    <p:sldId id="534" r:id="rId167"/>
    <p:sldId id="535" r:id="rId168"/>
    <p:sldId id="536" r:id="rId169"/>
    <p:sldId id="537" r:id="rId170"/>
    <p:sldId id="538" r:id="rId171"/>
    <p:sldId id="539" r:id="rId172"/>
    <p:sldId id="601" r:id="rId173"/>
    <p:sldId id="541" r:id="rId174"/>
    <p:sldId id="542" r:id="rId175"/>
    <p:sldId id="543" r:id="rId176"/>
    <p:sldId id="544" r:id="rId177"/>
    <p:sldId id="545" r:id="rId178"/>
    <p:sldId id="546" r:id="rId179"/>
    <p:sldId id="547" r:id="rId180"/>
    <p:sldId id="548" r:id="rId181"/>
    <p:sldId id="549" r:id="rId182"/>
    <p:sldId id="550" r:id="rId183"/>
    <p:sldId id="551" r:id="rId184"/>
    <p:sldId id="552" r:id="rId185"/>
    <p:sldId id="474" r:id="rId186"/>
    <p:sldId id="475" r:id="rId187"/>
    <p:sldId id="558" r:id="rId188"/>
    <p:sldId id="559" r:id="rId189"/>
    <p:sldId id="476" r:id="rId190"/>
    <p:sldId id="498" r:id="rId191"/>
    <p:sldId id="605" r:id="rId192"/>
    <p:sldId id="499" r:id="rId193"/>
    <p:sldId id="606" r:id="rId194"/>
    <p:sldId id="477" r:id="rId195"/>
    <p:sldId id="478" r:id="rId196"/>
    <p:sldId id="607" r:id="rId197"/>
    <p:sldId id="479" r:id="rId198"/>
    <p:sldId id="502" r:id="rId199"/>
    <p:sldId id="500" r:id="rId200"/>
    <p:sldId id="481" r:id="rId201"/>
    <p:sldId id="504" r:id="rId202"/>
    <p:sldId id="609" r:id="rId203"/>
    <p:sldId id="503" r:id="rId204"/>
    <p:sldId id="483" r:id="rId205"/>
    <p:sldId id="484" r:id="rId206"/>
    <p:sldId id="485" r:id="rId207"/>
    <p:sldId id="486" r:id="rId208"/>
    <p:sldId id="602" r:id="rId209"/>
    <p:sldId id="487" r:id="rId210"/>
    <p:sldId id="603" r:id="rId211"/>
    <p:sldId id="604" r:id="rId212"/>
    <p:sldId id="488" r:id="rId213"/>
    <p:sldId id="489" r:id="rId214"/>
    <p:sldId id="490" r:id="rId215"/>
    <p:sldId id="491" r:id="rId216"/>
    <p:sldId id="492" r:id="rId217"/>
    <p:sldId id="493" r:id="rId218"/>
    <p:sldId id="494" r:id="rId219"/>
    <p:sldId id="610" r:id="rId220"/>
    <p:sldId id="611" r:id="rId221"/>
    <p:sldId id="612" r:id="rId222"/>
    <p:sldId id="613" r:id="rId223"/>
    <p:sldId id="614" r:id="rId224"/>
    <p:sldId id="615" r:id="rId2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132" autoAdjust="0"/>
    <p:restoredTop sz="94574" autoAdjust="0"/>
  </p:normalViewPr>
  <p:slideViewPr>
    <p:cSldViewPr>
      <p:cViewPr>
        <p:scale>
          <a:sx n="71" d="100"/>
          <a:sy n="71" d="100"/>
        </p:scale>
        <p:origin x="-129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26"/>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presProps" Target="presProp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heme" Target="theme/theme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0ED1A9-A7BF-4CCA-AC82-3C83C8AB7C49}" type="datetimeFigureOut">
              <a:rPr lang="en-US" smtClean="0"/>
              <a:pPr/>
              <a:t>1/27/2014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5F41FB7-945A-4161-8387-F760187BA6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96F3E31-787F-4F10-8760-1A1589AB4254}" type="slidenum">
              <a:rPr lang="en-CA"/>
              <a:pPr/>
              <a:t>7</a:t>
            </a:fld>
            <a:endParaRPr lang="en-CA"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B2BDA45-63EE-464A-9178-2D1DCC343685}" type="slidenum">
              <a:rPr lang="en-CA"/>
              <a:pPr/>
              <a:t>10</a:t>
            </a:fld>
            <a:endParaRPr lang="en-CA" dirty="0"/>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4D8FDC6-0891-41EB-B81F-24E7FEA5F2B2}" type="slidenum">
              <a:rPr lang="en-CA"/>
              <a:pPr/>
              <a:t>11</a:t>
            </a:fld>
            <a:endParaRPr lang="en-CA"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9D5A4753-33C9-4BC5-B43E-74223F265BB1}" type="slidenum">
              <a:rPr lang="en-US"/>
              <a:pPr/>
              <a:t>18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34720" y="4415790"/>
            <a:ext cx="5140960" cy="4183380"/>
          </a:xfrm>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F41FB7-945A-4161-8387-F760187BA6A7}"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47A02-9DFE-40C0-BC21-996788DD6AE4}"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47A02-9DFE-40C0-BC21-996788DD6AE4}"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47A02-9DFE-40C0-BC21-996788DD6AE4}"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47A02-9DFE-40C0-BC21-996788DD6AE4}"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47A02-9DFE-40C0-BC21-996788DD6AE4}"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47A02-9DFE-40C0-BC21-996788DD6AE4}"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47A02-9DFE-40C0-BC21-996788DD6AE4}" type="datetimeFigureOut">
              <a:rPr lang="en-US" smtClean="0"/>
              <a:pPr/>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47A02-9DFE-40C0-BC21-996788DD6AE4}" type="datetimeFigureOut">
              <a:rPr lang="en-US" smtClean="0"/>
              <a:pPr/>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47A02-9DFE-40C0-BC21-996788DD6AE4}" type="datetimeFigureOut">
              <a:rPr lang="en-US" smtClean="0"/>
              <a:pPr/>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47A02-9DFE-40C0-BC21-996788DD6AE4}"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47A02-9DFE-40C0-BC21-996788DD6AE4}"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2E9F3-EE30-4499-BDDB-13CD751189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47A02-9DFE-40C0-BC21-996788DD6AE4}" type="datetimeFigureOut">
              <a:rPr lang="en-US" smtClean="0"/>
              <a:pPr/>
              <a:t>1/27/2014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2E9F3-EE30-4499-BDDB-13CD751189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Excel_97-2003_Worksheet2.xls"/></Relationships>
</file>

<file path=ppt/slides/_rels/slide188.xml.rels><?xml version="1.0" encoding="UTF-8" standalone="yes"?>
<Relationships xmlns="http://schemas.openxmlformats.org/package/2006/relationships"><Relationship Id="rId3" Type="http://schemas.openxmlformats.org/officeDocument/2006/relationships/oleObject" Target="../embeddings/Microsoft_Office_Excel_97-2003_Worksheet3.xls"/><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Excel_97-2003_Worksheet4.xls"/></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MODULE-1</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p>
            <a:r>
              <a:rPr lang="en-US" dirty="0"/>
              <a:t>Slide 1- </a:t>
            </a:r>
            <a:fld id="{736C6201-16B5-4CC1-9A5C-3A6559EBE707}" type="slidenum">
              <a:rPr lang="en-US"/>
              <a:pPr/>
              <a:t>10</a:t>
            </a:fld>
            <a:endParaRPr lang="en-CA" dirty="0"/>
          </a:p>
        </p:txBody>
      </p:sp>
      <p:sp>
        <p:nvSpPr>
          <p:cNvPr id="48131" name="Rectangle 4"/>
          <p:cNvSpPr>
            <a:spLocks noGrp="1" noChangeArrowheads="1"/>
          </p:cNvSpPr>
          <p:nvPr>
            <p:ph type="title"/>
          </p:nvPr>
        </p:nvSpPr>
        <p:spPr/>
        <p:txBody>
          <a:bodyPr>
            <a:normAutofit fontScale="90000"/>
          </a:bodyPr>
          <a:lstStyle/>
          <a:p>
            <a:pPr eaLnBrk="1" hangingPunct="1"/>
            <a:r>
              <a:rPr lang="en-US" dirty="0" smtClean="0"/>
              <a:t>Main Characteristics of the Database Approach (continued)</a:t>
            </a:r>
          </a:p>
        </p:txBody>
      </p:sp>
      <p:sp>
        <p:nvSpPr>
          <p:cNvPr id="48132" name="Rectangle 5"/>
          <p:cNvSpPr>
            <a:spLocks noGrp="1" noChangeArrowheads="1"/>
          </p:cNvSpPr>
          <p:nvPr>
            <p:ph type="body" idx="1"/>
          </p:nvPr>
        </p:nvSpPr>
        <p:spPr/>
        <p:txBody>
          <a:bodyPr>
            <a:normAutofit lnSpcReduction="10000"/>
          </a:bodyPr>
          <a:lstStyle/>
          <a:p>
            <a:pPr eaLnBrk="1" hangingPunct="1">
              <a:buNone/>
            </a:pPr>
            <a:r>
              <a:rPr lang="en-US" b="1" dirty="0" smtClean="0"/>
              <a:t>3.		Data Abstraction: </a:t>
            </a:r>
          </a:p>
          <a:p>
            <a:pPr lvl="1" eaLnBrk="1" hangingPunct="1"/>
            <a:r>
              <a:rPr lang="en-US" dirty="0" smtClean="0">
                <a:ea typeface="ＭＳ Ｐゴシック" pitchFamily="34" charset="-128"/>
              </a:rPr>
              <a:t>A </a:t>
            </a:r>
            <a:r>
              <a:rPr lang="en-US" b="1" dirty="0" smtClean="0">
                <a:ea typeface="ＭＳ Ｐゴシック" pitchFamily="34" charset="-128"/>
              </a:rPr>
              <a:t>data model</a:t>
            </a:r>
            <a:r>
              <a:rPr lang="en-US" dirty="0" smtClean="0">
                <a:ea typeface="ＭＳ Ｐゴシック" pitchFamily="34" charset="-128"/>
              </a:rPr>
              <a:t> is used to hide storage details and present the users with a conceptual view  of the database.</a:t>
            </a:r>
          </a:p>
          <a:p>
            <a:pPr lvl="1" eaLnBrk="1" hangingPunct="1"/>
            <a:r>
              <a:rPr lang="en-US" dirty="0" smtClean="0">
                <a:ea typeface="ＭＳ Ｐゴシック" pitchFamily="34" charset="-128"/>
              </a:rPr>
              <a:t>Programs refer to the data model constructs rather than data storage details</a:t>
            </a:r>
          </a:p>
          <a:p>
            <a:pPr eaLnBrk="1" hangingPunct="1">
              <a:buNone/>
            </a:pPr>
            <a:r>
              <a:rPr lang="en-US" b="1" dirty="0" smtClean="0"/>
              <a:t>4.		Support of multiple views of the data:</a:t>
            </a:r>
          </a:p>
          <a:p>
            <a:pPr lvl="1" eaLnBrk="1" hangingPunct="1"/>
            <a:r>
              <a:rPr lang="en-US" dirty="0" smtClean="0">
                <a:ea typeface="ＭＳ Ｐゴシック" pitchFamily="34" charset="-128"/>
              </a:rPr>
              <a:t>Each user may see a different view of the database, which describes </a:t>
            </a:r>
            <a:r>
              <a:rPr lang="en-US" b="1" dirty="0" smtClean="0">
                <a:ea typeface="ＭＳ Ｐゴシック" pitchFamily="34" charset="-128"/>
              </a:rPr>
              <a:t>only</a:t>
            </a:r>
            <a:r>
              <a:rPr lang="en-US" dirty="0" smtClean="0">
                <a:ea typeface="ＭＳ Ｐゴシック" pitchFamily="34" charset="-128"/>
              </a:rPr>
              <a:t> the data of interest to that user.</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482FDBBD-F501-47CF-95B2-F837B5C43EEC}" type="slidenum">
              <a:rPr lang="en-US" altLang="zh-TW"/>
              <a:pPr/>
              <a:t>100</a:t>
            </a:fld>
            <a:endParaRPr lang="en-US" altLang="zh-TW"/>
          </a:p>
        </p:txBody>
      </p:sp>
      <p:pic>
        <p:nvPicPr>
          <p:cNvPr id="484354" name="Picture 2"/>
          <p:cNvPicPr>
            <a:picLocks noChangeAspect="1" noChangeArrowheads="1"/>
          </p:cNvPicPr>
          <p:nvPr/>
        </p:nvPicPr>
        <p:blipFill>
          <a:blip r:embed="rId2"/>
          <a:srcRect/>
          <a:stretch>
            <a:fillRect/>
          </a:stretch>
        </p:blipFill>
        <p:spPr bwMode="auto">
          <a:xfrm>
            <a:off x="1104900" y="709613"/>
            <a:ext cx="6934200" cy="5438775"/>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CB48DC6E-82E1-428B-9B2D-E988D53424C8}" type="slidenum">
              <a:rPr lang="en-US" altLang="zh-TW"/>
              <a:pPr/>
              <a:t>101</a:t>
            </a:fld>
            <a:endParaRPr lang="en-US" altLang="zh-TW"/>
          </a:p>
        </p:txBody>
      </p:sp>
      <p:sp>
        <p:nvSpPr>
          <p:cNvPr id="485378"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(1/8)</a:t>
            </a:r>
          </a:p>
        </p:txBody>
      </p:sp>
      <p:sp>
        <p:nvSpPr>
          <p:cNvPr id="485379"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A disk is </a:t>
            </a:r>
            <a:r>
              <a:rPr lang="en-US" altLang="zh-TW" sz="2400" b="1">
                <a:ea typeface="新細明體" pitchFamily="18" charset="-120"/>
              </a:rPr>
              <a:t>single-sided </a:t>
            </a:r>
            <a:r>
              <a:rPr lang="en-US" altLang="zh-TW" sz="2400">
                <a:ea typeface="新細明體" pitchFamily="18" charset="-120"/>
              </a:rPr>
              <a:t>if it stores information on only one of its surfaces and </a:t>
            </a:r>
            <a:r>
              <a:rPr lang="en-US" altLang="zh-TW" sz="2400" b="1">
                <a:ea typeface="新細明體" pitchFamily="18" charset="-120"/>
              </a:rPr>
              <a:t>double-sided </a:t>
            </a:r>
            <a:r>
              <a:rPr lang="en-US" altLang="zh-TW" sz="2400">
                <a:ea typeface="新細明體" pitchFamily="18" charset="-120"/>
              </a:rPr>
              <a:t>if both surfaces are used. </a:t>
            </a:r>
          </a:p>
          <a:p>
            <a:pPr eaLnBrk="0" hangingPunct="0">
              <a:lnSpc>
                <a:spcPct val="90000"/>
              </a:lnSpc>
            </a:pPr>
            <a:r>
              <a:rPr lang="en-US" altLang="zh-TW" sz="2400">
                <a:ea typeface="新細明體" pitchFamily="18" charset="-120"/>
              </a:rPr>
              <a:t>To increase storage capacity, disks are assembled into a </a:t>
            </a:r>
            <a:r>
              <a:rPr lang="en-US" altLang="zh-TW" sz="2400" b="1">
                <a:ea typeface="新細明體" pitchFamily="18" charset="-120"/>
              </a:rPr>
              <a:t>disk pack</a:t>
            </a:r>
            <a:r>
              <a:rPr lang="en-US" altLang="zh-TW" sz="2400">
                <a:ea typeface="新細明體" pitchFamily="18" charset="-120"/>
              </a:rPr>
              <a:t>, which may include many disks and hence many surfaces. </a:t>
            </a:r>
          </a:p>
          <a:p>
            <a:pPr eaLnBrk="0" hangingPunct="0">
              <a:lnSpc>
                <a:spcPct val="90000"/>
              </a:lnSpc>
            </a:pPr>
            <a:r>
              <a:rPr lang="en-US" altLang="zh-TW" sz="2400">
                <a:ea typeface="新細明體" pitchFamily="18" charset="-120"/>
              </a:rPr>
              <a:t>Information is stored on a disk surface in concentric circles of </a:t>
            </a:r>
            <a:r>
              <a:rPr lang="en-US" altLang="zh-TW" sz="2400" i="1">
                <a:ea typeface="新細明體" pitchFamily="18" charset="-120"/>
              </a:rPr>
              <a:t>small width</a:t>
            </a:r>
            <a:r>
              <a:rPr lang="en-US" altLang="zh-TW" sz="2400">
                <a:ea typeface="新細明體" pitchFamily="18" charset="-120"/>
              </a:rPr>
              <a:t>, each having a distinct diameter. Each circle is called a </a:t>
            </a:r>
            <a:r>
              <a:rPr lang="en-US" altLang="zh-TW" sz="2400" b="1">
                <a:ea typeface="新細明體" pitchFamily="18" charset="-120"/>
              </a:rPr>
              <a:t>track. </a:t>
            </a:r>
          </a:p>
          <a:p>
            <a:pPr eaLnBrk="0" hangingPunct="0">
              <a:lnSpc>
                <a:spcPct val="90000"/>
              </a:lnSpc>
            </a:pPr>
            <a:r>
              <a:rPr lang="en-US" altLang="zh-TW" sz="2400">
                <a:ea typeface="新細明體" pitchFamily="18" charset="-120"/>
              </a:rPr>
              <a:t>For disk packs, the tracks with the same diameter on the various surfaces are called a </a:t>
            </a:r>
            <a:r>
              <a:rPr lang="en-US" altLang="zh-TW" sz="2400" b="1">
                <a:ea typeface="新細明體" pitchFamily="18" charset="-120"/>
              </a:rPr>
              <a:t>cylinder </a:t>
            </a:r>
            <a:r>
              <a:rPr lang="en-US" altLang="zh-TW" sz="2400">
                <a:ea typeface="新細明體" pitchFamily="18" charset="-120"/>
              </a:rPr>
              <a:t>because of the shape they would form if connected in space.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C3AD2373-9829-442C-843A-4211BF5CD2D5}" type="slidenum">
              <a:rPr lang="en-US" altLang="zh-TW"/>
              <a:pPr/>
              <a:t>102</a:t>
            </a:fld>
            <a:endParaRPr lang="en-US" altLang="zh-TW"/>
          </a:p>
        </p:txBody>
      </p:sp>
      <p:sp>
        <p:nvSpPr>
          <p:cNvPr id="486402"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(2/8)</a:t>
            </a:r>
          </a:p>
        </p:txBody>
      </p:sp>
      <p:sp>
        <p:nvSpPr>
          <p:cNvPr id="486403"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Because a track usually contains a large amount of information, it is divided into smaller </a:t>
            </a:r>
            <a:r>
              <a:rPr lang="en-US" altLang="zh-TW" sz="2400" b="1">
                <a:ea typeface="新細明體" pitchFamily="18" charset="-120"/>
              </a:rPr>
              <a:t>sectors</a:t>
            </a:r>
            <a:r>
              <a:rPr lang="en-US" altLang="zh-TW" sz="2400">
                <a:ea typeface="新細明體" pitchFamily="18" charset="-120"/>
              </a:rPr>
              <a:t>. </a:t>
            </a:r>
          </a:p>
          <a:p>
            <a:pPr eaLnBrk="0" hangingPunct="0">
              <a:lnSpc>
                <a:spcPct val="90000"/>
              </a:lnSpc>
            </a:pPr>
            <a:r>
              <a:rPr lang="en-US" altLang="zh-TW" sz="2400">
                <a:ea typeface="新細明體" pitchFamily="18" charset="-120"/>
              </a:rPr>
              <a:t>The division of a track into </a:t>
            </a:r>
            <a:r>
              <a:rPr lang="en-US" altLang="zh-TW" sz="2400" b="1">
                <a:ea typeface="新細明體" pitchFamily="18" charset="-120"/>
              </a:rPr>
              <a:t>sectors </a:t>
            </a:r>
            <a:r>
              <a:rPr lang="en-US" altLang="zh-TW" sz="2400">
                <a:ea typeface="新細明體" pitchFamily="18" charset="-120"/>
              </a:rPr>
              <a:t>is hard-coded on the disk surface and cannot be changed. </a:t>
            </a:r>
          </a:p>
          <a:p>
            <a:pPr eaLnBrk="0" hangingPunct="0">
              <a:lnSpc>
                <a:spcPct val="90000"/>
              </a:lnSpc>
            </a:pPr>
            <a:r>
              <a:rPr lang="en-US" altLang="zh-TW" sz="2400">
                <a:ea typeface="新細明體" pitchFamily="18" charset="-120"/>
              </a:rPr>
              <a:t>One type of sector organization calls a portion of a track that subtends a fixed angle at the center as a sector. </a:t>
            </a:r>
          </a:p>
          <a:p>
            <a:pPr eaLnBrk="0" hangingPunct="0">
              <a:lnSpc>
                <a:spcPct val="90000"/>
              </a:lnSpc>
            </a:pPr>
            <a:r>
              <a:rPr lang="en-US" altLang="zh-TW" sz="2400">
                <a:ea typeface="新細明體" pitchFamily="18" charset="-120"/>
              </a:rPr>
              <a:t>Several other sector organizations are possible, one of which is to have the sectors subtend smaller angles at the center as one moves away, thus maintaining a uniform density of recording. </a:t>
            </a:r>
          </a:p>
          <a:p>
            <a:pPr eaLnBrk="0" hangingPunct="0">
              <a:lnSpc>
                <a:spcPct val="90000"/>
              </a:lnSpc>
            </a:pPr>
            <a:r>
              <a:rPr lang="en-US" altLang="zh-TW" sz="2400">
                <a:ea typeface="新細明體" pitchFamily="18" charset="-120"/>
              </a:rPr>
              <a:t>Not all disks have their tracks divided into sectors.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B9EE1973-61CD-418B-ACF4-E5479898166B}" type="slidenum">
              <a:rPr lang="en-US" altLang="zh-TW"/>
              <a:pPr/>
              <a:t>103</a:t>
            </a:fld>
            <a:endParaRPr lang="en-US" altLang="zh-TW"/>
          </a:p>
        </p:txBody>
      </p:sp>
      <p:pic>
        <p:nvPicPr>
          <p:cNvPr id="487426" name="Picture 2"/>
          <p:cNvPicPr>
            <a:picLocks noChangeAspect="1" noChangeArrowheads="1"/>
          </p:cNvPicPr>
          <p:nvPr/>
        </p:nvPicPr>
        <p:blipFill>
          <a:blip r:embed="rId2"/>
          <a:srcRect/>
          <a:stretch>
            <a:fillRect/>
          </a:stretch>
        </p:blipFill>
        <p:spPr bwMode="auto">
          <a:xfrm>
            <a:off x="290513" y="1219200"/>
            <a:ext cx="8562975" cy="44196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0CD7EF51-ECEA-4557-8F2D-F2A6DD07DA3D}" type="slidenum">
              <a:rPr lang="en-US" altLang="zh-TW"/>
              <a:pPr/>
              <a:t>104</a:t>
            </a:fld>
            <a:endParaRPr lang="en-US" altLang="zh-TW"/>
          </a:p>
        </p:txBody>
      </p:sp>
      <p:sp>
        <p:nvSpPr>
          <p:cNvPr id="488450"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(3/8)</a:t>
            </a:r>
          </a:p>
        </p:txBody>
      </p:sp>
      <p:sp>
        <p:nvSpPr>
          <p:cNvPr id="488451" name="Rectangle 3"/>
          <p:cNvSpPr>
            <a:spLocks noGrp="1" noChangeArrowheads="1"/>
          </p:cNvSpPr>
          <p:nvPr>
            <p:ph type="body" idx="1"/>
          </p:nvPr>
        </p:nvSpPr>
        <p:spPr/>
        <p:txBody>
          <a:bodyPr/>
          <a:lstStyle/>
          <a:p>
            <a:pPr eaLnBrk="0" hangingPunct="0"/>
            <a:r>
              <a:rPr lang="en-US" altLang="zh-TW" sz="2400">
                <a:ea typeface="新細明體" pitchFamily="18" charset="-120"/>
              </a:rPr>
              <a:t>The division of a track into equal-sized </a:t>
            </a:r>
            <a:r>
              <a:rPr lang="en-US" altLang="zh-TW" sz="2400" b="1">
                <a:ea typeface="新細明體" pitchFamily="18" charset="-120"/>
              </a:rPr>
              <a:t>disk blocks </a:t>
            </a:r>
            <a:r>
              <a:rPr lang="en-US" altLang="zh-TW" sz="2400">
                <a:ea typeface="新細明體" pitchFamily="18" charset="-120"/>
              </a:rPr>
              <a:t>(or </a:t>
            </a:r>
            <a:r>
              <a:rPr lang="en-US" altLang="zh-TW" sz="2400" b="1">
                <a:ea typeface="新細明體" pitchFamily="18" charset="-120"/>
              </a:rPr>
              <a:t>pages</a:t>
            </a:r>
            <a:r>
              <a:rPr lang="en-US" altLang="zh-TW" sz="2400">
                <a:ea typeface="新細明體" pitchFamily="18" charset="-120"/>
              </a:rPr>
              <a:t>) is set by the operating system during disk </a:t>
            </a:r>
            <a:r>
              <a:rPr lang="en-US" altLang="zh-TW" sz="2400" b="1">
                <a:ea typeface="新細明體" pitchFamily="18" charset="-120"/>
              </a:rPr>
              <a:t>formatting </a:t>
            </a:r>
            <a:r>
              <a:rPr lang="en-US" altLang="zh-TW" sz="2400">
                <a:ea typeface="新細明體" pitchFamily="18" charset="-120"/>
              </a:rPr>
              <a:t>(or </a:t>
            </a:r>
            <a:r>
              <a:rPr lang="en-US" altLang="zh-TW" sz="2400" b="1">
                <a:ea typeface="新細明體" pitchFamily="18" charset="-120"/>
              </a:rPr>
              <a:t>initialization</a:t>
            </a:r>
            <a:r>
              <a:rPr lang="en-US" altLang="zh-TW" sz="2400">
                <a:ea typeface="新細明體" pitchFamily="18" charset="-120"/>
              </a:rPr>
              <a:t>). </a:t>
            </a:r>
          </a:p>
          <a:p>
            <a:pPr eaLnBrk="0" hangingPunct="0"/>
            <a:r>
              <a:rPr lang="en-US" altLang="zh-TW" sz="2400">
                <a:ea typeface="新細明體" pitchFamily="18" charset="-120"/>
              </a:rPr>
              <a:t>Block size is fixed during initialization and cannot be changed dynamically. </a:t>
            </a:r>
          </a:p>
          <a:p>
            <a:pPr eaLnBrk="0" hangingPunct="0"/>
            <a:r>
              <a:rPr lang="en-US" altLang="zh-TW" sz="2400">
                <a:ea typeface="新細明體" pitchFamily="18" charset="-120"/>
              </a:rPr>
              <a:t>A disk with hard-coded sectors often has the sectors subdivided into blocks during initialization. </a:t>
            </a:r>
          </a:p>
          <a:p>
            <a:pPr eaLnBrk="0" hangingPunct="0"/>
            <a:r>
              <a:rPr lang="en-US" altLang="zh-TW" sz="2400">
                <a:ea typeface="新細明體" pitchFamily="18" charset="-120"/>
              </a:rPr>
              <a:t>Blocks are separated by fixed-size </a:t>
            </a:r>
            <a:r>
              <a:rPr lang="en-US" altLang="zh-TW" sz="2400" b="1">
                <a:ea typeface="新細明體" pitchFamily="18" charset="-120"/>
              </a:rPr>
              <a:t>interblock gaps, </a:t>
            </a:r>
            <a:r>
              <a:rPr lang="en-US" altLang="zh-TW" sz="2400">
                <a:ea typeface="新細明體" pitchFamily="18" charset="-120"/>
              </a:rPr>
              <a:t>which include specially coded control information written during disk initialization.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86E004AF-282C-4B29-BBC5-8B61CC8EC92C}" type="slidenum">
              <a:rPr lang="en-US" altLang="zh-TW"/>
              <a:pPr/>
              <a:t>105</a:t>
            </a:fld>
            <a:endParaRPr lang="en-US" altLang="zh-TW"/>
          </a:p>
        </p:txBody>
      </p:sp>
      <p:sp>
        <p:nvSpPr>
          <p:cNvPr id="489474"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(4/8)</a:t>
            </a:r>
          </a:p>
        </p:txBody>
      </p:sp>
      <p:sp>
        <p:nvSpPr>
          <p:cNvPr id="489475" name="Rectangle 3"/>
          <p:cNvSpPr>
            <a:spLocks noGrp="1" noChangeArrowheads="1"/>
          </p:cNvSpPr>
          <p:nvPr>
            <p:ph type="body" idx="1"/>
          </p:nvPr>
        </p:nvSpPr>
        <p:spPr>
          <a:xfrm>
            <a:off x="685800" y="1981200"/>
            <a:ext cx="7772400" cy="4267200"/>
          </a:xfrm>
        </p:spPr>
        <p:txBody>
          <a:bodyPr>
            <a:normAutofit lnSpcReduction="10000"/>
          </a:bodyPr>
          <a:lstStyle/>
          <a:p>
            <a:pPr eaLnBrk="0" hangingPunct="0">
              <a:lnSpc>
                <a:spcPct val="90000"/>
              </a:lnSpc>
            </a:pPr>
            <a:r>
              <a:rPr lang="en-US" altLang="zh-TW" sz="2200">
                <a:ea typeface="新細明體" pitchFamily="18" charset="-120"/>
              </a:rPr>
              <a:t>Transfer of data between main memory and disk takes place in units of disk blocks. </a:t>
            </a:r>
          </a:p>
          <a:p>
            <a:pPr eaLnBrk="0" hangingPunct="0">
              <a:lnSpc>
                <a:spcPct val="90000"/>
              </a:lnSpc>
            </a:pPr>
            <a:r>
              <a:rPr lang="en-US" altLang="zh-TW" sz="2200">
                <a:ea typeface="新細明體" pitchFamily="18" charset="-120"/>
              </a:rPr>
              <a:t>The </a:t>
            </a:r>
            <a:r>
              <a:rPr lang="en-US" altLang="zh-TW" sz="2200" b="1">
                <a:ea typeface="新細明體" pitchFamily="18" charset="-120"/>
              </a:rPr>
              <a:t>hardware address </a:t>
            </a:r>
            <a:r>
              <a:rPr lang="en-US" altLang="zh-TW" sz="2200">
                <a:ea typeface="新細明體" pitchFamily="18" charset="-120"/>
              </a:rPr>
              <a:t>of a block—a combination of a surface number, track number (within the surface), and block number (within the track)—is supplied to the disk input/output (I/O) hardware. </a:t>
            </a:r>
          </a:p>
          <a:p>
            <a:pPr eaLnBrk="0" hangingPunct="0">
              <a:lnSpc>
                <a:spcPct val="90000"/>
              </a:lnSpc>
            </a:pPr>
            <a:r>
              <a:rPr lang="en-US" altLang="zh-TW" sz="2200">
                <a:ea typeface="新細明體" pitchFamily="18" charset="-120"/>
              </a:rPr>
              <a:t>The address of a </a:t>
            </a:r>
            <a:r>
              <a:rPr lang="en-US" altLang="zh-TW" sz="2200" b="1">
                <a:ea typeface="新細明體" pitchFamily="18" charset="-120"/>
              </a:rPr>
              <a:t>buffer</a:t>
            </a:r>
            <a:r>
              <a:rPr lang="en-US" altLang="zh-TW" sz="2200">
                <a:ea typeface="新細明體" pitchFamily="18" charset="-120"/>
              </a:rPr>
              <a:t>—a contiguous reserved area in main storage that holds one block—is also provided. </a:t>
            </a:r>
          </a:p>
          <a:p>
            <a:pPr eaLnBrk="0" hangingPunct="0">
              <a:lnSpc>
                <a:spcPct val="90000"/>
              </a:lnSpc>
            </a:pPr>
            <a:r>
              <a:rPr lang="en-US" altLang="zh-TW" sz="2200">
                <a:ea typeface="新細明體" pitchFamily="18" charset="-120"/>
              </a:rPr>
              <a:t>For a </a:t>
            </a:r>
            <a:r>
              <a:rPr lang="en-US" altLang="zh-TW" sz="2200" b="1">
                <a:ea typeface="新細明體" pitchFamily="18" charset="-120"/>
              </a:rPr>
              <a:t>read </a:t>
            </a:r>
            <a:r>
              <a:rPr lang="en-US" altLang="zh-TW" sz="2200">
                <a:ea typeface="新細明體" pitchFamily="18" charset="-120"/>
              </a:rPr>
              <a:t>command, the block from disk is copied into the buffer; whereas for a </a:t>
            </a:r>
            <a:r>
              <a:rPr lang="en-US" altLang="zh-TW" sz="2200" b="1">
                <a:ea typeface="新細明體" pitchFamily="18" charset="-120"/>
              </a:rPr>
              <a:t>write </a:t>
            </a:r>
            <a:r>
              <a:rPr lang="en-US" altLang="zh-TW" sz="2200">
                <a:ea typeface="新細明體" pitchFamily="18" charset="-120"/>
              </a:rPr>
              <a:t>command, the contents of the buffer are copied into the disk block. </a:t>
            </a:r>
          </a:p>
          <a:p>
            <a:pPr eaLnBrk="0" hangingPunct="0">
              <a:lnSpc>
                <a:spcPct val="90000"/>
              </a:lnSpc>
            </a:pPr>
            <a:r>
              <a:rPr lang="en-US" altLang="zh-TW" sz="2200">
                <a:ea typeface="新細明體" pitchFamily="18" charset="-120"/>
              </a:rPr>
              <a:t>Sometimes several contiguous blocks, called a </a:t>
            </a:r>
            <a:r>
              <a:rPr lang="en-US" altLang="zh-TW" sz="2200" b="1">
                <a:ea typeface="新細明體" pitchFamily="18" charset="-120"/>
              </a:rPr>
              <a:t>cluster, </a:t>
            </a:r>
            <a:r>
              <a:rPr lang="en-US" altLang="zh-TW" sz="2200">
                <a:ea typeface="新細明體" pitchFamily="18" charset="-120"/>
              </a:rPr>
              <a:t>may be transferred as a unit.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3E66CAAD-02D9-4E96-9944-DF40483DFB5B}" type="slidenum">
              <a:rPr lang="en-US" altLang="zh-TW"/>
              <a:pPr/>
              <a:t>106</a:t>
            </a:fld>
            <a:endParaRPr lang="en-US" altLang="zh-TW"/>
          </a:p>
        </p:txBody>
      </p:sp>
      <p:sp>
        <p:nvSpPr>
          <p:cNvPr id="490498"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(5/8)</a:t>
            </a:r>
          </a:p>
        </p:txBody>
      </p:sp>
      <p:sp>
        <p:nvSpPr>
          <p:cNvPr id="490499" name="Rectangle 3"/>
          <p:cNvSpPr>
            <a:spLocks noGrp="1" noChangeArrowheads="1"/>
          </p:cNvSpPr>
          <p:nvPr>
            <p:ph type="body" idx="1"/>
          </p:nvPr>
        </p:nvSpPr>
        <p:spPr>
          <a:xfrm>
            <a:off x="685800" y="1981200"/>
            <a:ext cx="7772400" cy="4267200"/>
          </a:xfrm>
        </p:spPr>
        <p:txBody>
          <a:bodyPr>
            <a:normAutofit lnSpcReduction="10000"/>
          </a:bodyPr>
          <a:lstStyle/>
          <a:p>
            <a:pPr eaLnBrk="0" hangingPunct="0">
              <a:lnSpc>
                <a:spcPct val="90000"/>
              </a:lnSpc>
            </a:pPr>
            <a:r>
              <a:rPr lang="en-US" altLang="zh-TW" sz="2200">
                <a:ea typeface="新細明體" pitchFamily="18" charset="-120"/>
              </a:rPr>
              <a:t>The actual hardware mechanism that reads or writes a block is the disk </a:t>
            </a:r>
            <a:r>
              <a:rPr lang="en-US" altLang="zh-TW" sz="2200" b="1">
                <a:ea typeface="新細明體" pitchFamily="18" charset="-120"/>
              </a:rPr>
              <a:t>read/write</a:t>
            </a:r>
            <a:r>
              <a:rPr lang="en-US" altLang="zh-TW" sz="2200">
                <a:ea typeface="新細明體" pitchFamily="18" charset="-120"/>
              </a:rPr>
              <a:t> </a:t>
            </a:r>
            <a:r>
              <a:rPr lang="en-US" altLang="zh-TW" sz="2200" b="1">
                <a:ea typeface="新細明體" pitchFamily="18" charset="-120"/>
              </a:rPr>
              <a:t>head, </a:t>
            </a:r>
            <a:r>
              <a:rPr lang="en-US" altLang="zh-TW" sz="2200">
                <a:ea typeface="新細明體" pitchFamily="18" charset="-120"/>
              </a:rPr>
              <a:t>which is part of a system called a </a:t>
            </a:r>
            <a:r>
              <a:rPr lang="en-US" altLang="zh-TW" sz="2200" b="1">
                <a:ea typeface="新細明體" pitchFamily="18" charset="-120"/>
              </a:rPr>
              <a:t>disk drive. </a:t>
            </a:r>
          </a:p>
          <a:p>
            <a:pPr eaLnBrk="0" hangingPunct="0">
              <a:lnSpc>
                <a:spcPct val="90000"/>
              </a:lnSpc>
            </a:pPr>
            <a:r>
              <a:rPr lang="en-US" altLang="zh-TW" sz="2200">
                <a:ea typeface="新細明體" pitchFamily="18" charset="-120"/>
              </a:rPr>
              <a:t>A disk or disk pack is mounted in the disk drive, which includes a motor that rotates the disks. </a:t>
            </a:r>
          </a:p>
          <a:p>
            <a:pPr eaLnBrk="0" hangingPunct="0">
              <a:lnSpc>
                <a:spcPct val="90000"/>
              </a:lnSpc>
            </a:pPr>
            <a:r>
              <a:rPr lang="en-US" altLang="zh-TW" sz="2200">
                <a:ea typeface="新細明體" pitchFamily="18" charset="-120"/>
              </a:rPr>
              <a:t>A read/write head includes an electronic component attached to a </a:t>
            </a:r>
            <a:r>
              <a:rPr lang="en-US" altLang="zh-TW" sz="2200" b="1">
                <a:ea typeface="新細明體" pitchFamily="18" charset="-120"/>
              </a:rPr>
              <a:t>mechanical arm. </a:t>
            </a:r>
          </a:p>
          <a:p>
            <a:pPr eaLnBrk="0" hangingPunct="0">
              <a:lnSpc>
                <a:spcPct val="90000"/>
              </a:lnSpc>
            </a:pPr>
            <a:r>
              <a:rPr lang="en-US" altLang="zh-TW" sz="2200">
                <a:ea typeface="新細明體" pitchFamily="18" charset="-120"/>
              </a:rPr>
              <a:t>Disk packs with multiple surfaces are controlled by several read/write heads—one for each surface. </a:t>
            </a:r>
          </a:p>
          <a:p>
            <a:pPr eaLnBrk="0" hangingPunct="0">
              <a:lnSpc>
                <a:spcPct val="90000"/>
              </a:lnSpc>
            </a:pPr>
            <a:r>
              <a:rPr lang="en-US" altLang="zh-TW" sz="2200">
                <a:ea typeface="新細明體" pitchFamily="18" charset="-120"/>
              </a:rPr>
              <a:t>All arms are connected to an </a:t>
            </a:r>
            <a:r>
              <a:rPr lang="en-US" altLang="zh-TW" sz="2200" b="1">
                <a:ea typeface="新細明體" pitchFamily="18" charset="-120"/>
              </a:rPr>
              <a:t>actuator </a:t>
            </a:r>
            <a:r>
              <a:rPr lang="en-US" altLang="zh-TW" sz="2200">
                <a:ea typeface="新細明體" pitchFamily="18" charset="-120"/>
              </a:rPr>
              <a:t>attached to another electrical motor, which moves the read/write heads in unison and positions them precisely over the cylinder of tracks specified in a block address.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D9AC9078-CF13-4CA4-8AB1-6F43038EE54D}" type="slidenum">
              <a:rPr lang="en-US" altLang="zh-TW"/>
              <a:pPr/>
              <a:t>107</a:t>
            </a:fld>
            <a:endParaRPr lang="en-US" altLang="zh-TW"/>
          </a:p>
        </p:txBody>
      </p:sp>
      <p:sp>
        <p:nvSpPr>
          <p:cNvPr id="491522"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(6/8)</a:t>
            </a:r>
          </a:p>
        </p:txBody>
      </p:sp>
      <p:sp>
        <p:nvSpPr>
          <p:cNvPr id="491523" name="Rectangle 3"/>
          <p:cNvSpPr>
            <a:spLocks noGrp="1" noChangeArrowheads="1"/>
          </p:cNvSpPr>
          <p:nvPr>
            <p:ph type="body" idx="1"/>
          </p:nvPr>
        </p:nvSpPr>
        <p:spPr/>
        <p:txBody>
          <a:bodyPr/>
          <a:lstStyle/>
          <a:p>
            <a:pPr eaLnBrk="0" hangingPunct="0"/>
            <a:r>
              <a:rPr lang="en-US" altLang="zh-TW" sz="2400">
                <a:ea typeface="新細明體" pitchFamily="18" charset="-120"/>
              </a:rPr>
              <a:t>Disk drives for hard disks rotate the disk pack continuously at a constant speed. </a:t>
            </a:r>
          </a:p>
          <a:p>
            <a:pPr eaLnBrk="0" hangingPunct="0"/>
            <a:r>
              <a:rPr lang="en-US" altLang="zh-TW" sz="2400">
                <a:ea typeface="新細明體" pitchFamily="18" charset="-120"/>
              </a:rPr>
              <a:t>Once the read/write head is positioned on the right track and the block specified in the block address moves under the read/write head, the electronic component of the read/write head is activated to transfer the data. </a:t>
            </a:r>
          </a:p>
          <a:p>
            <a:pPr eaLnBrk="0" hangingPunct="0"/>
            <a:r>
              <a:rPr lang="en-US" altLang="zh-TW" sz="2400">
                <a:ea typeface="新細明體" pitchFamily="18" charset="-120"/>
              </a:rPr>
              <a:t>Some disk units have fixed read/write heads, with as many heads as there are tracks. These are called </a:t>
            </a:r>
            <a:r>
              <a:rPr lang="en-US" altLang="zh-TW" sz="2400" b="1">
                <a:ea typeface="新細明體" pitchFamily="18" charset="-120"/>
              </a:rPr>
              <a:t>fixed-head </a:t>
            </a:r>
            <a:r>
              <a:rPr lang="en-US" altLang="zh-TW" sz="2400">
                <a:ea typeface="新細明體" pitchFamily="18" charset="-120"/>
              </a:rPr>
              <a:t>disks, whereas disk units with an actuator are called </a:t>
            </a:r>
            <a:r>
              <a:rPr lang="en-US" altLang="zh-TW" sz="2400" b="1">
                <a:ea typeface="新細明體" pitchFamily="18" charset="-120"/>
              </a:rPr>
              <a:t>movable-head</a:t>
            </a:r>
            <a:r>
              <a:rPr lang="en-US" altLang="zh-TW" sz="2400">
                <a:ea typeface="新細明體" pitchFamily="18" charset="-120"/>
              </a:rPr>
              <a:t> </a:t>
            </a:r>
            <a:r>
              <a:rPr lang="en-US" altLang="zh-TW" sz="2400" b="1">
                <a:ea typeface="新細明體" pitchFamily="18" charset="-120"/>
              </a:rPr>
              <a:t>disks.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3B8BEED8-61E3-4A30-B3B0-247C3D30F620}" type="slidenum">
              <a:rPr lang="en-US" altLang="zh-TW"/>
              <a:pPr/>
              <a:t>108</a:t>
            </a:fld>
            <a:endParaRPr lang="en-US" altLang="zh-TW"/>
          </a:p>
        </p:txBody>
      </p:sp>
      <p:sp>
        <p:nvSpPr>
          <p:cNvPr id="492546"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(7/8)</a:t>
            </a:r>
          </a:p>
        </p:txBody>
      </p:sp>
      <p:sp>
        <p:nvSpPr>
          <p:cNvPr id="492547" name="Rectangle 3"/>
          <p:cNvSpPr>
            <a:spLocks noGrp="1" noChangeArrowheads="1"/>
          </p:cNvSpPr>
          <p:nvPr>
            <p:ph type="body" idx="1"/>
          </p:nvPr>
        </p:nvSpPr>
        <p:spPr/>
        <p:txBody>
          <a:bodyPr/>
          <a:lstStyle/>
          <a:p>
            <a:pPr eaLnBrk="0" hangingPunct="0"/>
            <a:r>
              <a:rPr lang="en-US" altLang="zh-TW" sz="2400">
                <a:ea typeface="新細明體" pitchFamily="18" charset="-120"/>
              </a:rPr>
              <a:t>A </a:t>
            </a:r>
            <a:r>
              <a:rPr lang="en-US" altLang="zh-TW" sz="2400" b="1">
                <a:ea typeface="新細明體" pitchFamily="18" charset="-120"/>
              </a:rPr>
              <a:t>disk controller, </a:t>
            </a:r>
            <a:r>
              <a:rPr lang="en-US" altLang="zh-TW" sz="2400">
                <a:ea typeface="新細明體" pitchFamily="18" charset="-120"/>
              </a:rPr>
              <a:t>typically embedded in the disk drive, controls the disk drive and interfaces it to the computer system. </a:t>
            </a:r>
          </a:p>
          <a:p>
            <a:pPr eaLnBrk="0" hangingPunct="0"/>
            <a:r>
              <a:rPr lang="en-US" altLang="zh-TW" sz="2400">
                <a:ea typeface="新細明體" pitchFamily="18" charset="-120"/>
              </a:rPr>
              <a:t>The controller accepts high-level I/O commands and takes appropriate action to position the arm and causes the read/write action to take place. </a:t>
            </a:r>
          </a:p>
          <a:p>
            <a:pPr eaLnBrk="0" hangingPunct="0"/>
            <a:r>
              <a:rPr lang="en-US" altLang="zh-TW" sz="2400">
                <a:ea typeface="新細明體" pitchFamily="18" charset="-120"/>
              </a:rPr>
              <a:t>The total time needed to locate and transfer an arbitrary block, given its address, is the sum of the </a:t>
            </a:r>
            <a:r>
              <a:rPr lang="en-US" altLang="zh-TW" sz="2400" b="1">
                <a:ea typeface="新細明體" pitchFamily="18" charset="-120"/>
              </a:rPr>
              <a:t>seek time</a:t>
            </a:r>
            <a:r>
              <a:rPr lang="en-US" altLang="zh-TW" sz="2400">
                <a:ea typeface="新細明體" pitchFamily="18" charset="-120"/>
              </a:rPr>
              <a:t>, </a:t>
            </a:r>
            <a:r>
              <a:rPr lang="en-US" altLang="zh-TW" sz="2400" b="1">
                <a:ea typeface="新細明體" pitchFamily="18" charset="-120"/>
              </a:rPr>
              <a:t>rotational delay</a:t>
            </a:r>
            <a:r>
              <a:rPr lang="en-US" altLang="zh-TW" sz="2400">
                <a:ea typeface="新細明體" pitchFamily="18" charset="-120"/>
              </a:rPr>
              <a:t>, and </a:t>
            </a:r>
            <a:r>
              <a:rPr lang="en-US" altLang="zh-TW" sz="2400" b="1">
                <a:ea typeface="新細明體" pitchFamily="18" charset="-120"/>
              </a:rPr>
              <a:t>block transfer time</a:t>
            </a:r>
            <a:r>
              <a:rPr lang="en-US" altLang="zh-TW" sz="2400">
                <a:ea typeface="新細明體" pitchFamily="18" charset="-120"/>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D07F295B-F029-4300-A8FA-DF13E8B4604C}" type="slidenum">
              <a:rPr lang="en-US" altLang="zh-TW"/>
              <a:pPr/>
              <a:t>109</a:t>
            </a:fld>
            <a:endParaRPr lang="en-US" altLang="zh-TW"/>
          </a:p>
        </p:txBody>
      </p:sp>
      <p:sp>
        <p:nvSpPr>
          <p:cNvPr id="493570" name="Rectangle 2"/>
          <p:cNvSpPr>
            <a:spLocks noGrp="1" noChangeArrowheads="1"/>
          </p:cNvSpPr>
          <p:nvPr>
            <p:ph type="title"/>
          </p:nvPr>
        </p:nvSpPr>
        <p:spPr/>
        <p:txBody>
          <a:bodyPr>
            <a:normAutofit fontScale="90000"/>
          </a:bodyPr>
          <a:lstStyle/>
          <a:p>
            <a:r>
              <a:rPr lang="en-US" altLang="zh-TW" sz="4000">
                <a:ea typeface="新細明體" pitchFamily="18" charset="-120"/>
              </a:rPr>
              <a:t>Hardware Description of Disk Devices (8/8)</a:t>
            </a:r>
          </a:p>
        </p:txBody>
      </p:sp>
      <p:sp>
        <p:nvSpPr>
          <p:cNvPr id="493571" name="Rectangle 3"/>
          <p:cNvSpPr>
            <a:spLocks noGrp="1" noChangeArrowheads="1"/>
          </p:cNvSpPr>
          <p:nvPr>
            <p:ph type="body" idx="1"/>
          </p:nvPr>
        </p:nvSpPr>
        <p:spPr/>
        <p:txBody>
          <a:bodyPr/>
          <a:lstStyle/>
          <a:p>
            <a:pPr eaLnBrk="0" hangingPunct="0"/>
            <a:r>
              <a:rPr lang="en-US" altLang="zh-TW" sz="2400">
                <a:ea typeface="新細明體" pitchFamily="18" charset="-120"/>
              </a:rPr>
              <a:t>The time needed to locate and transfer a disk block is in the order of milliseconds. </a:t>
            </a:r>
          </a:p>
          <a:p>
            <a:pPr eaLnBrk="0" hangingPunct="0"/>
            <a:r>
              <a:rPr lang="en-US" altLang="zh-TW" sz="2400">
                <a:ea typeface="新細明體" pitchFamily="18" charset="-120"/>
              </a:rPr>
              <a:t>Locating data on disk is a </a:t>
            </a:r>
            <a:r>
              <a:rPr lang="en-US" altLang="zh-TW" sz="2400" i="1">
                <a:ea typeface="新細明體" pitchFamily="18" charset="-120"/>
              </a:rPr>
              <a:t>major bottleneck </a:t>
            </a:r>
            <a:r>
              <a:rPr lang="en-US" altLang="zh-TW" sz="2400">
                <a:ea typeface="新細明體" pitchFamily="18" charset="-120"/>
              </a:rPr>
              <a:t>in database applications. </a:t>
            </a:r>
          </a:p>
          <a:p>
            <a:pPr eaLnBrk="0" hangingPunct="0"/>
            <a:r>
              <a:rPr lang="en-US" altLang="zh-TW" sz="2400">
                <a:ea typeface="新細明體" pitchFamily="18" charset="-120"/>
              </a:rPr>
              <a:t>The file structures attempt to </a:t>
            </a:r>
            <a:r>
              <a:rPr lang="en-US" altLang="zh-TW" sz="2400" i="1">
                <a:ea typeface="新細明體" pitchFamily="18" charset="-120"/>
              </a:rPr>
              <a:t>minimize the number of block transfers </a:t>
            </a:r>
            <a:r>
              <a:rPr lang="en-US" altLang="zh-TW" sz="2400">
                <a:ea typeface="新細明體" pitchFamily="18" charset="-120"/>
              </a:rPr>
              <a:t>needed to locate and transfer the required data from disk to main memory.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r>
              <a:rPr lang="en-US" dirty="0"/>
              <a:t>Slide 1- </a:t>
            </a:r>
            <a:fld id="{095C9397-A5D3-4C0B-9637-373BA692A29E}" type="slidenum">
              <a:rPr lang="en-US"/>
              <a:pPr/>
              <a:t>11</a:t>
            </a:fld>
            <a:endParaRPr lang="en-CA" dirty="0"/>
          </a:p>
        </p:txBody>
      </p:sp>
      <p:sp>
        <p:nvSpPr>
          <p:cNvPr id="50179" name="Rectangle 4"/>
          <p:cNvSpPr>
            <a:spLocks noGrp="1" noChangeArrowheads="1"/>
          </p:cNvSpPr>
          <p:nvPr>
            <p:ph type="title"/>
          </p:nvPr>
        </p:nvSpPr>
        <p:spPr/>
        <p:txBody>
          <a:bodyPr>
            <a:normAutofit fontScale="90000"/>
          </a:bodyPr>
          <a:lstStyle/>
          <a:p>
            <a:pPr eaLnBrk="1" hangingPunct="1"/>
            <a:r>
              <a:rPr lang="en-US" dirty="0" smtClean="0"/>
              <a:t>Main Characteristics of the Database Approach (continued)</a:t>
            </a:r>
          </a:p>
        </p:txBody>
      </p:sp>
      <p:sp>
        <p:nvSpPr>
          <p:cNvPr id="50180" name="Rectangle 5"/>
          <p:cNvSpPr>
            <a:spLocks noGrp="1" noChangeArrowheads="1"/>
          </p:cNvSpPr>
          <p:nvPr>
            <p:ph type="body" idx="1"/>
          </p:nvPr>
        </p:nvSpPr>
        <p:spPr/>
        <p:txBody>
          <a:bodyPr>
            <a:normAutofit lnSpcReduction="10000"/>
          </a:bodyPr>
          <a:lstStyle/>
          <a:p>
            <a:pPr eaLnBrk="1" hangingPunct="1">
              <a:lnSpc>
                <a:spcPct val="90000"/>
              </a:lnSpc>
              <a:buNone/>
            </a:pPr>
            <a:r>
              <a:rPr lang="en-US" b="1" dirty="0" smtClean="0"/>
              <a:t>5.		Sharing of data and multi-user transaction 	processing:</a:t>
            </a:r>
          </a:p>
          <a:p>
            <a:pPr lvl="1" eaLnBrk="1" hangingPunct="1">
              <a:lnSpc>
                <a:spcPct val="90000"/>
              </a:lnSpc>
            </a:pPr>
            <a:r>
              <a:rPr lang="en-US" dirty="0" smtClean="0">
                <a:ea typeface="ＭＳ Ｐゴシック" pitchFamily="34" charset="-128"/>
              </a:rPr>
              <a:t>Allowing a set of </a:t>
            </a:r>
            <a:r>
              <a:rPr lang="en-US" b="1" dirty="0" smtClean="0">
                <a:ea typeface="ＭＳ Ｐゴシック" pitchFamily="34" charset="-128"/>
              </a:rPr>
              <a:t>concurrent users</a:t>
            </a:r>
            <a:r>
              <a:rPr lang="en-US" dirty="0" smtClean="0">
                <a:ea typeface="ＭＳ Ｐゴシック" pitchFamily="34" charset="-128"/>
              </a:rPr>
              <a:t> to retrieve from and to update the database</a:t>
            </a:r>
          </a:p>
          <a:p>
            <a:pPr lvl="1" eaLnBrk="1" hangingPunct="1">
              <a:lnSpc>
                <a:spcPct val="90000"/>
              </a:lnSpc>
            </a:pPr>
            <a:r>
              <a:rPr lang="en-US" dirty="0" smtClean="0">
                <a:ea typeface="ＭＳ Ｐゴシック" pitchFamily="34" charset="-128"/>
              </a:rPr>
              <a:t>Care is needed to avoid interferences</a:t>
            </a:r>
          </a:p>
          <a:p>
            <a:pPr lvl="1" eaLnBrk="1" hangingPunct="1">
              <a:lnSpc>
                <a:spcPct val="90000"/>
              </a:lnSpc>
            </a:pPr>
            <a:r>
              <a:rPr lang="en-US" i="1" dirty="0" smtClean="0">
                <a:ea typeface="ＭＳ Ｐゴシック" pitchFamily="34" charset="-128"/>
              </a:rPr>
              <a:t>Concurrency control</a:t>
            </a:r>
            <a:r>
              <a:rPr lang="en-US" dirty="0" smtClean="0">
                <a:ea typeface="ＭＳ Ｐゴシック" pitchFamily="34" charset="-128"/>
              </a:rPr>
              <a:t> within the DBMS guarantees that each </a:t>
            </a:r>
            <a:r>
              <a:rPr lang="en-US" b="1" dirty="0" smtClean="0">
                <a:ea typeface="ＭＳ Ｐゴシック" pitchFamily="34" charset="-128"/>
              </a:rPr>
              <a:t>transaction</a:t>
            </a:r>
            <a:r>
              <a:rPr lang="en-US" dirty="0" smtClean="0">
                <a:ea typeface="ＭＳ Ｐゴシック" pitchFamily="34" charset="-128"/>
              </a:rPr>
              <a:t> is correctly executed or aborted</a:t>
            </a:r>
          </a:p>
          <a:p>
            <a:pPr lvl="1" eaLnBrk="1" hangingPunct="1">
              <a:lnSpc>
                <a:spcPct val="90000"/>
              </a:lnSpc>
            </a:pPr>
            <a:r>
              <a:rPr lang="en-US" i="1" dirty="0" smtClean="0">
                <a:ea typeface="ＭＳ Ｐゴシック" pitchFamily="34" charset="-128"/>
              </a:rPr>
              <a:t>Recovery</a:t>
            </a:r>
            <a:r>
              <a:rPr lang="en-US" dirty="0" smtClean="0">
                <a:ea typeface="ＭＳ Ｐゴシック" pitchFamily="34" charset="-128"/>
              </a:rPr>
              <a:t> subsystem ensures each completed transaction has its effect permanently recorded in the database</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F699CA90-C5B9-4A7E-94D3-FA1E537A5B38}" type="slidenum">
              <a:rPr lang="en-US" altLang="zh-TW"/>
              <a:pPr/>
              <a:t>110</a:t>
            </a:fld>
            <a:endParaRPr lang="en-US" altLang="zh-TW"/>
          </a:p>
        </p:txBody>
      </p:sp>
      <p:sp>
        <p:nvSpPr>
          <p:cNvPr id="494594" name="Rectangle 2"/>
          <p:cNvSpPr>
            <a:spLocks noGrp="1" noChangeArrowheads="1"/>
          </p:cNvSpPr>
          <p:nvPr>
            <p:ph type="title"/>
          </p:nvPr>
        </p:nvSpPr>
        <p:spPr/>
        <p:txBody>
          <a:bodyPr/>
          <a:lstStyle/>
          <a:p>
            <a:r>
              <a:rPr lang="en-US" altLang="zh-TW" sz="4000">
                <a:ea typeface="新細明體" pitchFamily="18" charset="-120"/>
              </a:rPr>
              <a:t>Magnetic Tape Storage Devices (1/3)</a:t>
            </a:r>
          </a:p>
        </p:txBody>
      </p:sp>
      <p:sp>
        <p:nvSpPr>
          <p:cNvPr id="494595" name="Rectangle 3"/>
          <p:cNvSpPr>
            <a:spLocks noGrp="1" noChangeArrowheads="1"/>
          </p:cNvSpPr>
          <p:nvPr>
            <p:ph type="body" idx="1"/>
          </p:nvPr>
        </p:nvSpPr>
        <p:spPr/>
        <p:txBody>
          <a:bodyPr/>
          <a:lstStyle/>
          <a:p>
            <a:pPr eaLnBrk="0" hangingPunct="0"/>
            <a:r>
              <a:rPr lang="en-US" altLang="zh-TW" sz="2400">
                <a:ea typeface="新細明體" pitchFamily="18" charset="-120"/>
              </a:rPr>
              <a:t>Magnetic tapes are </a:t>
            </a:r>
            <a:r>
              <a:rPr lang="en-US" altLang="zh-TW" sz="2400" b="1">
                <a:ea typeface="新細明體" pitchFamily="18" charset="-120"/>
              </a:rPr>
              <a:t>sequential access</a:t>
            </a:r>
            <a:r>
              <a:rPr lang="en-US" altLang="zh-TW" sz="2400">
                <a:ea typeface="新細明體" pitchFamily="18" charset="-120"/>
              </a:rPr>
              <a:t> devices; to access the </a:t>
            </a:r>
            <a:r>
              <a:rPr lang="en-US" altLang="zh-TW" sz="2400" i="1">
                <a:ea typeface="新細明體" pitchFamily="18" charset="-120"/>
              </a:rPr>
              <a:t>n</a:t>
            </a:r>
            <a:r>
              <a:rPr lang="en-US" altLang="zh-TW" sz="2400" baseline="30000">
                <a:ea typeface="新細明體" pitchFamily="18" charset="-120"/>
              </a:rPr>
              <a:t>th</a:t>
            </a:r>
            <a:r>
              <a:rPr lang="en-US" altLang="zh-TW" sz="2400">
                <a:ea typeface="新細明體" pitchFamily="18" charset="-120"/>
              </a:rPr>
              <a:t> block on tape, we must first scan over the preceding </a:t>
            </a:r>
            <a:r>
              <a:rPr lang="en-US" altLang="zh-TW" sz="2400" i="1">
                <a:ea typeface="新細明體" pitchFamily="18" charset="-120"/>
              </a:rPr>
              <a:t>n</a:t>
            </a:r>
            <a:r>
              <a:rPr lang="en-US" altLang="zh-TW" sz="2400">
                <a:ea typeface="新細明體" pitchFamily="18" charset="-120"/>
              </a:rPr>
              <a:t> - 1 blocks. </a:t>
            </a:r>
          </a:p>
          <a:p>
            <a:pPr eaLnBrk="0" hangingPunct="0"/>
            <a:r>
              <a:rPr lang="en-US" altLang="zh-TW" sz="2400">
                <a:ea typeface="新細明體" pitchFamily="18" charset="-120"/>
              </a:rPr>
              <a:t>Data is stored on reels of high-capacity magnetic tape, somewhat similar to audio or video tapes. </a:t>
            </a:r>
          </a:p>
          <a:p>
            <a:pPr eaLnBrk="0" hangingPunct="0"/>
            <a:r>
              <a:rPr lang="en-US" altLang="zh-TW" sz="2400">
                <a:ea typeface="新細明體" pitchFamily="18" charset="-120"/>
              </a:rPr>
              <a:t>A </a:t>
            </a:r>
            <a:r>
              <a:rPr lang="en-US" altLang="zh-TW" sz="2400" b="1">
                <a:ea typeface="新細明體" pitchFamily="18" charset="-120"/>
              </a:rPr>
              <a:t>tape drive </a:t>
            </a:r>
            <a:r>
              <a:rPr lang="en-US" altLang="zh-TW" sz="2400">
                <a:ea typeface="新細明體" pitchFamily="18" charset="-120"/>
              </a:rPr>
              <a:t>is required to read the data from or to write the data to a </a:t>
            </a:r>
            <a:r>
              <a:rPr lang="en-US" altLang="zh-TW" sz="2400" b="1">
                <a:ea typeface="新細明體" pitchFamily="18" charset="-120"/>
              </a:rPr>
              <a:t>tape</a:t>
            </a:r>
            <a:r>
              <a:rPr lang="en-US" altLang="zh-TW" sz="2400">
                <a:ea typeface="新細明體" pitchFamily="18" charset="-120"/>
              </a:rPr>
              <a:t> </a:t>
            </a:r>
            <a:r>
              <a:rPr lang="en-US" altLang="zh-TW" sz="2400" b="1">
                <a:ea typeface="新細明體" pitchFamily="18" charset="-120"/>
              </a:rPr>
              <a:t>reel.</a:t>
            </a:r>
            <a:endParaRPr lang="en-US" altLang="zh-TW" sz="2400">
              <a:ea typeface="新細明體" pitchFamily="18" charset="-12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2494A6D-CDF8-4021-957B-58E2176E0E39}" type="slidenum">
              <a:rPr lang="en-US" altLang="zh-TW"/>
              <a:pPr/>
              <a:t>111</a:t>
            </a:fld>
            <a:endParaRPr lang="en-US" altLang="zh-TW"/>
          </a:p>
        </p:txBody>
      </p:sp>
      <p:sp>
        <p:nvSpPr>
          <p:cNvPr id="495618" name="Rectangle 2"/>
          <p:cNvSpPr>
            <a:spLocks noGrp="1" noChangeArrowheads="1"/>
          </p:cNvSpPr>
          <p:nvPr>
            <p:ph type="title"/>
          </p:nvPr>
        </p:nvSpPr>
        <p:spPr/>
        <p:txBody>
          <a:bodyPr/>
          <a:lstStyle/>
          <a:p>
            <a:r>
              <a:rPr lang="en-US" altLang="zh-TW" sz="4000">
                <a:ea typeface="新細明體" pitchFamily="18" charset="-120"/>
              </a:rPr>
              <a:t>Magnetic Tape Storage Devices (2/3)</a:t>
            </a:r>
          </a:p>
        </p:txBody>
      </p:sp>
      <p:sp>
        <p:nvSpPr>
          <p:cNvPr id="495619" name="Rectangle 3"/>
          <p:cNvSpPr>
            <a:spLocks noGrp="1" noChangeArrowheads="1"/>
          </p:cNvSpPr>
          <p:nvPr>
            <p:ph type="body" idx="1"/>
          </p:nvPr>
        </p:nvSpPr>
        <p:spPr/>
        <p:txBody>
          <a:bodyPr/>
          <a:lstStyle/>
          <a:p>
            <a:pPr eaLnBrk="0" hangingPunct="0"/>
            <a:r>
              <a:rPr lang="en-US" altLang="zh-TW" sz="2400">
                <a:ea typeface="新細明體" pitchFamily="18" charset="-120"/>
              </a:rPr>
              <a:t>A read/write head is used to read or write data on tape. </a:t>
            </a:r>
          </a:p>
          <a:p>
            <a:pPr eaLnBrk="0" hangingPunct="0"/>
            <a:r>
              <a:rPr lang="en-US" altLang="zh-TW" sz="2400">
                <a:ea typeface="新細明體" pitchFamily="18" charset="-120"/>
              </a:rPr>
              <a:t>Data records on tape are also stored in blocks—although the blocks may be substantially larger than those for disks, and interblock gaps are also quite large.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FFE09ED8-72A5-478A-BA1A-8790C3A2B7E3}" type="slidenum">
              <a:rPr lang="en-US" altLang="zh-TW"/>
              <a:pPr/>
              <a:t>112</a:t>
            </a:fld>
            <a:endParaRPr lang="en-US" altLang="zh-TW"/>
          </a:p>
        </p:txBody>
      </p:sp>
      <p:sp>
        <p:nvSpPr>
          <p:cNvPr id="496642" name="Rectangle 2"/>
          <p:cNvSpPr>
            <a:spLocks noGrp="1" noChangeArrowheads="1"/>
          </p:cNvSpPr>
          <p:nvPr>
            <p:ph type="title"/>
          </p:nvPr>
        </p:nvSpPr>
        <p:spPr/>
        <p:txBody>
          <a:bodyPr/>
          <a:lstStyle/>
          <a:p>
            <a:r>
              <a:rPr lang="en-US" altLang="zh-TW" sz="4000">
                <a:ea typeface="新細明體" pitchFamily="18" charset="-120"/>
              </a:rPr>
              <a:t>Magnetic Tape Storage Devices (3/3)</a:t>
            </a:r>
          </a:p>
        </p:txBody>
      </p:sp>
      <p:sp>
        <p:nvSpPr>
          <p:cNvPr id="496643" name="Rectangle 3"/>
          <p:cNvSpPr>
            <a:spLocks noGrp="1" noChangeArrowheads="1"/>
          </p:cNvSpPr>
          <p:nvPr>
            <p:ph type="body" idx="1"/>
          </p:nvPr>
        </p:nvSpPr>
        <p:spPr/>
        <p:txBody>
          <a:bodyPr/>
          <a:lstStyle/>
          <a:p>
            <a:pPr eaLnBrk="0" hangingPunct="0"/>
            <a:r>
              <a:rPr lang="en-US" altLang="zh-TW" sz="2400">
                <a:ea typeface="新細明體" pitchFamily="18" charset="-120"/>
              </a:rPr>
              <a:t>Tape access is slow and tapes are not used to store on-line data, except for some specialized applications. </a:t>
            </a:r>
          </a:p>
          <a:p>
            <a:pPr eaLnBrk="0" hangingPunct="0"/>
            <a:r>
              <a:rPr lang="en-US" altLang="zh-TW" sz="2400">
                <a:ea typeface="新細明體" pitchFamily="18" charset="-120"/>
              </a:rPr>
              <a:t>Tapes serve a very important function—that of </a:t>
            </a:r>
            <a:r>
              <a:rPr lang="en-US" altLang="zh-TW" sz="2400" b="1">
                <a:ea typeface="新細明體" pitchFamily="18" charset="-120"/>
              </a:rPr>
              <a:t>backing up</a:t>
            </a:r>
            <a:r>
              <a:rPr lang="en-US" altLang="zh-TW" sz="2400">
                <a:ea typeface="新細明體" pitchFamily="18" charset="-120"/>
              </a:rPr>
              <a:t> the database. </a:t>
            </a:r>
          </a:p>
          <a:p>
            <a:pPr eaLnBrk="0" hangingPunct="0"/>
            <a:r>
              <a:rPr lang="en-US" altLang="zh-TW" sz="2400">
                <a:ea typeface="新細明體" pitchFamily="18" charset="-120"/>
              </a:rPr>
              <a:t>Tapes can also be used to store excessively large database files. </a:t>
            </a:r>
          </a:p>
          <a:p>
            <a:pPr eaLnBrk="0" hangingPunct="0"/>
            <a:r>
              <a:rPr lang="en-US" altLang="zh-TW" sz="2400">
                <a:ea typeface="新細明體" pitchFamily="18" charset="-120"/>
              </a:rPr>
              <a:t>Finally, database files that are seldom used or outdated but are required for historical record keeping can be </a:t>
            </a:r>
            <a:r>
              <a:rPr lang="en-US" altLang="zh-TW" sz="2400" b="1">
                <a:ea typeface="新細明體" pitchFamily="18" charset="-120"/>
              </a:rPr>
              <a:t>archived </a:t>
            </a:r>
            <a:r>
              <a:rPr lang="en-US" altLang="zh-TW" sz="2400">
                <a:ea typeface="新細明體" pitchFamily="18" charset="-120"/>
              </a:rPr>
              <a:t>on tape.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zh-TW"/>
              <a:t>Slide 13-</a:t>
            </a:r>
            <a:fld id="{2626786D-4D4C-4D24-8B18-34FB5622BDBE}" type="slidenum">
              <a:rPr lang="en-US" altLang="zh-TW"/>
              <a:pPr/>
              <a:t>113</a:t>
            </a:fld>
            <a:endParaRPr lang="en-US" altLang="zh-TW"/>
          </a:p>
        </p:txBody>
      </p:sp>
      <p:sp>
        <p:nvSpPr>
          <p:cNvPr id="497666" name="Rectangle 2"/>
          <p:cNvSpPr>
            <a:spLocks noGrp="1" noChangeArrowheads="1"/>
          </p:cNvSpPr>
          <p:nvPr>
            <p:ph type="title"/>
          </p:nvPr>
        </p:nvSpPr>
        <p:spPr/>
        <p:txBody>
          <a:bodyPr>
            <a:normAutofit fontScale="90000"/>
          </a:bodyPr>
          <a:lstStyle/>
          <a:p>
            <a:r>
              <a:rPr lang="en-US" altLang="zh-TW" sz="4000">
                <a:solidFill>
                  <a:srgbClr val="000000"/>
                </a:solidFill>
                <a:ea typeface="新細明體" pitchFamily="18" charset="-120"/>
              </a:rPr>
              <a:t>Parallelizing Disk Access Using RAID Technology</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26F1081B-C3D7-481F-972A-D0CE5F8D6D91}" type="slidenum">
              <a:rPr lang="en-US" altLang="zh-TW"/>
              <a:pPr/>
              <a:t>114</a:t>
            </a:fld>
            <a:endParaRPr lang="en-US" altLang="zh-TW"/>
          </a:p>
        </p:txBody>
      </p:sp>
      <p:sp>
        <p:nvSpPr>
          <p:cNvPr id="498690" name="Rectangle 2"/>
          <p:cNvSpPr>
            <a:spLocks noGrp="1" noChangeArrowheads="1"/>
          </p:cNvSpPr>
          <p:nvPr>
            <p:ph type="title"/>
          </p:nvPr>
        </p:nvSpPr>
        <p:spPr>
          <a:xfrm>
            <a:off x="685800" y="609600"/>
            <a:ext cx="7772400" cy="609600"/>
          </a:xfrm>
        </p:spPr>
        <p:txBody>
          <a:bodyPr>
            <a:normAutofit fontScale="90000"/>
          </a:bodyPr>
          <a:lstStyle/>
          <a:p>
            <a:endParaRPr lang="zh-TW" altLang="en-US">
              <a:ea typeface="新細明體" pitchFamily="18" charset="-120"/>
            </a:endParaRPr>
          </a:p>
        </p:txBody>
      </p:sp>
      <p:sp>
        <p:nvSpPr>
          <p:cNvPr id="498691" name="Rectangle 3"/>
          <p:cNvSpPr>
            <a:spLocks noGrp="1" noChangeArrowheads="1"/>
          </p:cNvSpPr>
          <p:nvPr>
            <p:ph type="body" idx="1"/>
          </p:nvPr>
        </p:nvSpPr>
        <p:spPr>
          <a:xfrm>
            <a:off x="685800" y="1295400"/>
            <a:ext cx="7772400" cy="4800600"/>
          </a:xfrm>
        </p:spPr>
        <p:txBody>
          <a:bodyPr/>
          <a:lstStyle/>
          <a:p>
            <a:r>
              <a:rPr lang="en-US" altLang="zh-TW" sz="2400">
                <a:ea typeface="新細明體" pitchFamily="18" charset="-120"/>
              </a:rPr>
              <a:t>With the exponential growth in the performance and capacity of semiconductor devices and memories, faster microprocessors with larger and larger primary memories are continually becoming available. </a:t>
            </a:r>
          </a:p>
          <a:p>
            <a:r>
              <a:rPr lang="en-US" altLang="zh-TW" sz="2400">
                <a:ea typeface="新細明體" pitchFamily="18" charset="-120"/>
              </a:rPr>
              <a:t>To match this growth, it is natural to expect that secondary storage technology must also take steps to keep up in performance and reliability with processor technology.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F63628EF-DBA5-4953-BFDE-37D0FAE27C1E}" type="slidenum">
              <a:rPr lang="en-US" altLang="zh-TW"/>
              <a:pPr/>
              <a:t>115</a:t>
            </a:fld>
            <a:endParaRPr lang="en-US" altLang="zh-TW"/>
          </a:p>
        </p:txBody>
      </p:sp>
      <p:sp>
        <p:nvSpPr>
          <p:cNvPr id="499714" name="Rectangle 2"/>
          <p:cNvSpPr>
            <a:spLocks noGrp="1" noChangeArrowheads="1"/>
          </p:cNvSpPr>
          <p:nvPr>
            <p:ph type="title"/>
          </p:nvPr>
        </p:nvSpPr>
        <p:spPr>
          <a:xfrm>
            <a:off x="685800" y="609600"/>
            <a:ext cx="7772400" cy="609600"/>
          </a:xfrm>
        </p:spPr>
        <p:txBody>
          <a:bodyPr>
            <a:normAutofit fontScale="90000"/>
          </a:bodyPr>
          <a:lstStyle/>
          <a:p>
            <a:endParaRPr lang="zh-TW" altLang="en-US">
              <a:ea typeface="新細明體" pitchFamily="18" charset="-120"/>
            </a:endParaRPr>
          </a:p>
        </p:txBody>
      </p:sp>
      <p:sp>
        <p:nvSpPr>
          <p:cNvPr id="499715" name="Rectangle 3"/>
          <p:cNvSpPr>
            <a:spLocks noGrp="1" noChangeArrowheads="1"/>
          </p:cNvSpPr>
          <p:nvPr>
            <p:ph type="body" idx="1"/>
          </p:nvPr>
        </p:nvSpPr>
        <p:spPr>
          <a:xfrm>
            <a:off x="685800" y="1295400"/>
            <a:ext cx="7772400" cy="4800600"/>
          </a:xfrm>
        </p:spPr>
        <p:txBody>
          <a:bodyPr/>
          <a:lstStyle/>
          <a:p>
            <a:pPr eaLnBrk="0" hangingPunct="0"/>
            <a:r>
              <a:rPr lang="en-US" altLang="zh-TW" sz="2400">
                <a:ea typeface="新細明體" pitchFamily="18" charset="-120"/>
              </a:rPr>
              <a:t>A major advance in secondary storage technology is represented by the development of </a:t>
            </a:r>
            <a:r>
              <a:rPr lang="en-US" altLang="zh-TW" sz="2400" b="1">
                <a:ea typeface="新細明體" pitchFamily="18" charset="-120"/>
              </a:rPr>
              <a:t>RAID, </a:t>
            </a:r>
            <a:r>
              <a:rPr lang="en-US" altLang="zh-TW" sz="2400">
                <a:ea typeface="新細明體" pitchFamily="18" charset="-120"/>
              </a:rPr>
              <a:t>which originally stood for </a:t>
            </a:r>
            <a:r>
              <a:rPr lang="en-US" altLang="zh-TW" sz="2400" b="1">
                <a:ea typeface="新細明體" pitchFamily="18" charset="-120"/>
              </a:rPr>
              <a:t>Redundant Arrays of Inexpensive Disks. </a:t>
            </a:r>
          </a:p>
          <a:p>
            <a:pPr eaLnBrk="0" hangingPunct="0"/>
            <a:r>
              <a:rPr lang="en-US" altLang="zh-TW" sz="2400">
                <a:ea typeface="新細明體" pitchFamily="18" charset="-120"/>
              </a:rPr>
              <a:t>Lately, the "I" in RAID is said to stand for Independent.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F3C73822-177C-4BD2-8D6A-C6054AA44BFD}" type="slidenum">
              <a:rPr lang="en-US" altLang="zh-TW"/>
              <a:pPr/>
              <a:t>116</a:t>
            </a:fld>
            <a:endParaRPr lang="en-US" altLang="zh-TW"/>
          </a:p>
        </p:txBody>
      </p:sp>
      <p:sp>
        <p:nvSpPr>
          <p:cNvPr id="500738" name="Rectangle 2"/>
          <p:cNvSpPr>
            <a:spLocks noGrp="1" noChangeArrowheads="1"/>
          </p:cNvSpPr>
          <p:nvPr>
            <p:ph type="title"/>
          </p:nvPr>
        </p:nvSpPr>
        <p:spPr>
          <a:xfrm>
            <a:off x="685800" y="609600"/>
            <a:ext cx="7772400" cy="609600"/>
          </a:xfrm>
        </p:spPr>
        <p:txBody>
          <a:bodyPr>
            <a:normAutofit fontScale="90000"/>
          </a:bodyPr>
          <a:lstStyle/>
          <a:p>
            <a:endParaRPr lang="zh-TW" altLang="en-US">
              <a:ea typeface="新細明體" pitchFamily="18" charset="-120"/>
            </a:endParaRPr>
          </a:p>
        </p:txBody>
      </p:sp>
      <p:sp>
        <p:nvSpPr>
          <p:cNvPr id="500739" name="Rectangle 3"/>
          <p:cNvSpPr>
            <a:spLocks noGrp="1" noChangeArrowheads="1"/>
          </p:cNvSpPr>
          <p:nvPr>
            <p:ph type="body" idx="1"/>
          </p:nvPr>
        </p:nvSpPr>
        <p:spPr>
          <a:xfrm>
            <a:off x="685800" y="1371600"/>
            <a:ext cx="7772400" cy="4724400"/>
          </a:xfrm>
        </p:spPr>
        <p:txBody>
          <a:bodyPr/>
          <a:lstStyle/>
          <a:p>
            <a:pPr eaLnBrk="0" hangingPunct="0">
              <a:lnSpc>
                <a:spcPct val="90000"/>
              </a:lnSpc>
            </a:pPr>
            <a:r>
              <a:rPr lang="en-US" altLang="zh-TW" sz="2200">
                <a:ea typeface="新細明體" pitchFamily="18" charset="-120"/>
              </a:rPr>
              <a:t>The main goal of RAID is to even out the widely different rates of performance improvement of disks against those in memory and microprocessors. </a:t>
            </a:r>
          </a:p>
          <a:p>
            <a:pPr eaLnBrk="0" hangingPunct="0">
              <a:lnSpc>
                <a:spcPct val="90000"/>
              </a:lnSpc>
            </a:pPr>
            <a:r>
              <a:rPr lang="en-US" altLang="zh-TW" sz="2200">
                <a:ea typeface="新細明體" pitchFamily="18" charset="-120"/>
              </a:rPr>
              <a:t>A concept called </a:t>
            </a:r>
            <a:r>
              <a:rPr lang="en-US" altLang="zh-TW" sz="2200" b="1">
                <a:ea typeface="新細明體" pitchFamily="18" charset="-120"/>
              </a:rPr>
              <a:t>data striping </a:t>
            </a:r>
            <a:r>
              <a:rPr lang="en-US" altLang="zh-TW" sz="2200">
                <a:ea typeface="新細明體" pitchFamily="18" charset="-120"/>
              </a:rPr>
              <a:t>is used, which utilizes </a:t>
            </a:r>
            <a:r>
              <a:rPr lang="en-US" altLang="zh-TW" sz="2200" i="1">
                <a:ea typeface="新細明體" pitchFamily="18" charset="-120"/>
              </a:rPr>
              <a:t>parallelism </a:t>
            </a:r>
            <a:r>
              <a:rPr lang="en-US" altLang="zh-TW" sz="2200">
                <a:ea typeface="新細明體" pitchFamily="18" charset="-120"/>
              </a:rPr>
              <a:t>to improve disk performance. </a:t>
            </a:r>
          </a:p>
          <a:p>
            <a:pPr eaLnBrk="0" hangingPunct="0">
              <a:lnSpc>
                <a:spcPct val="90000"/>
              </a:lnSpc>
            </a:pPr>
            <a:r>
              <a:rPr lang="en-US" altLang="zh-TW" sz="2200">
                <a:ea typeface="新細明體" pitchFamily="18" charset="-120"/>
              </a:rPr>
              <a:t>Data striping distributes data transparently over multiple disks to make them appear as a single large, fast disk. </a:t>
            </a:r>
          </a:p>
          <a:p>
            <a:pPr eaLnBrk="0" hangingPunct="0">
              <a:lnSpc>
                <a:spcPct val="90000"/>
              </a:lnSpc>
            </a:pPr>
            <a:r>
              <a:rPr lang="en-US" altLang="zh-TW" sz="2200">
                <a:ea typeface="新細明體" pitchFamily="18" charset="-120"/>
              </a:rPr>
              <a:t>Striping improves overall I/O performance by allowing multiple I/Os to be serviced in parallel, thus providing high overall transfer rates. </a:t>
            </a:r>
          </a:p>
          <a:p>
            <a:pPr eaLnBrk="0" hangingPunct="0">
              <a:lnSpc>
                <a:spcPct val="90000"/>
              </a:lnSpc>
            </a:pPr>
            <a:r>
              <a:rPr lang="en-US" altLang="zh-TW" sz="2200">
                <a:ea typeface="新細明體" pitchFamily="18" charset="-120"/>
              </a:rPr>
              <a:t>Data striping also accomplishes load balancing among disks. </a:t>
            </a:r>
          </a:p>
          <a:p>
            <a:pPr eaLnBrk="0" hangingPunct="0">
              <a:lnSpc>
                <a:spcPct val="90000"/>
              </a:lnSpc>
            </a:pPr>
            <a:r>
              <a:rPr lang="en-US" altLang="zh-TW" sz="2200">
                <a:ea typeface="新細明體" pitchFamily="18" charset="-120"/>
              </a:rPr>
              <a:t>Moreover, by storing redundant information on disks using parity or some other error correction code, reliability can be improved.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BA4F2962-8616-44C1-8BF0-CC3468AD004D}" type="slidenum">
              <a:rPr lang="en-US" altLang="zh-TW"/>
              <a:pPr/>
              <a:t>117</a:t>
            </a:fld>
            <a:endParaRPr lang="en-US" altLang="zh-TW"/>
          </a:p>
        </p:txBody>
      </p:sp>
      <p:pic>
        <p:nvPicPr>
          <p:cNvPr id="501762" name="Picture 2"/>
          <p:cNvPicPr>
            <a:picLocks noChangeAspect="1" noChangeArrowheads="1"/>
          </p:cNvPicPr>
          <p:nvPr/>
        </p:nvPicPr>
        <p:blipFill>
          <a:blip r:embed="rId2"/>
          <a:srcRect/>
          <a:stretch>
            <a:fillRect/>
          </a:stretch>
        </p:blipFill>
        <p:spPr bwMode="auto">
          <a:xfrm>
            <a:off x="247650" y="2505075"/>
            <a:ext cx="8648700" cy="1847850"/>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E884A78D-52CD-4A5E-8B73-3C98949EE5DA}" type="slidenum">
              <a:rPr lang="en-US" altLang="zh-TW"/>
              <a:pPr/>
              <a:t>118</a:t>
            </a:fld>
            <a:endParaRPr lang="en-US" altLang="zh-TW"/>
          </a:p>
        </p:txBody>
      </p:sp>
      <p:sp>
        <p:nvSpPr>
          <p:cNvPr id="502786" name="Rectangle 2"/>
          <p:cNvSpPr>
            <a:spLocks noGrp="1" noChangeArrowheads="1"/>
          </p:cNvSpPr>
          <p:nvPr>
            <p:ph type="title"/>
          </p:nvPr>
        </p:nvSpPr>
        <p:spPr/>
        <p:txBody>
          <a:bodyPr/>
          <a:lstStyle/>
          <a:p>
            <a:r>
              <a:rPr lang="en-US" altLang="zh-TW" sz="4000">
                <a:ea typeface="新細明體" pitchFamily="18" charset="-120"/>
              </a:rPr>
              <a:t>Improving Reliability with RAID (1/3)</a:t>
            </a:r>
          </a:p>
        </p:txBody>
      </p:sp>
      <p:sp>
        <p:nvSpPr>
          <p:cNvPr id="502787" name="Rectangle 3"/>
          <p:cNvSpPr>
            <a:spLocks noGrp="1" noChangeArrowheads="1"/>
          </p:cNvSpPr>
          <p:nvPr>
            <p:ph type="body" idx="1"/>
          </p:nvPr>
        </p:nvSpPr>
        <p:spPr/>
        <p:txBody>
          <a:bodyPr/>
          <a:lstStyle/>
          <a:p>
            <a:pPr eaLnBrk="0" hangingPunct="0"/>
            <a:r>
              <a:rPr lang="en-US" altLang="zh-TW" sz="2400">
                <a:ea typeface="新細明體" pitchFamily="18" charset="-120"/>
              </a:rPr>
              <a:t>For an array of </a:t>
            </a:r>
            <a:r>
              <a:rPr lang="en-US" altLang="zh-TW" sz="2400" i="1">
                <a:ea typeface="新細明體" pitchFamily="18" charset="-120"/>
              </a:rPr>
              <a:t>n </a:t>
            </a:r>
            <a:r>
              <a:rPr lang="en-US" altLang="zh-TW" sz="2400">
                <a:ea typeface="新細明體" pitchFamily="18" charset="-120"/>
              </a:rPr>
              <a:t>disks, the likelihood of failure is </a:t>
            </a:r>
            <a:r>
              <a:rPr lang="en-US" altLang="zh-TW" sz="2400" i="1">
                <a:ea typeface="新細明體" pitchFamily="18" charset="-120"/>
              </a:rPr>
              <a:t>n </a:t>
            </a:r>
            <a:r>
              <a:rPr lang="en-US" altLang="zh-TW" sz="2400">
                <a:ea typeface="新細明體" pitchFamily="18" charset="-120"/>
              </a:rPr>
              <a:t>times as much as that for one disk. </a:t>
            </a:r>
          </a:p>
          <a:p>
            <a:pPr eaLnBrk="0" hangingPunct="0"/>
            <a:r>
              <a:rPr lang="en-US" altLang="zh-TW" sz="2400">
                <a:ea typeface="新細明體" pitchFamily="18" charset="-120"/>
              </a:rPr>
              <a:t>Keeping a single copy of data in such an array of disks will cause a significant loss of reliability. </a:t>
            </a:r>
          </a:p>
          <a:p>
            <a:pPr eaLnBrk="0" hangingPunct="0"/>
            <a:r>
              <a:rPr lang="en-US" altLang="zh-TW" sz="2400">
                <a:ea typeface="新細明體" pitchFamily="18" charset="-120"/>
              </a:rPr>
              <a:t>An obvious solution is to employ redundancy of data so that disk failures can be tolerated. </a:t>
            </a:r>
          </a:p>
          <a:p>
            <a:pPr eaLnBrk="0" hangingPunct="0"/>
            <a:r>
              <a:rPr lang="en-US" altLang="zh-TW" sz="2400">
                <a:ea typeface="新細明體" pitchFamily="18" charset="-120"/>
              </a:rPr>
              <a:t>The disadvantages are many: additional I/O operations for write, extra computation to maintain redundancy and to do recovery from errors, and additional disk capacity to store redundant information.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4564DBCD-F4F3-4F67-8CF4-51732EBF61E3}" type="slidenum">
              <a:rPr lang="en-US" altLang="zh-TW"/>
              <a:pPr/>
              <a:t>119</a:t>
            </a:fld>
            <a:endParaRPr lang="en-US" altLang="zh-TW"/>
          </a:p>
        </p:txBody>
      </p:sp>
      <p:sp>
        <p:nvSpPr>
          <p:cNvPr id="503810" name="Rectangle 2"/>
          <p:cNvSpPr>
            <a:spLocks noGrp="1" noChangeArrowheads="1"/>
          </p:cNvSpPr>
          <p:nvPr>
            <p:ph type="title"/>
          </p:nvPr>
        </p:nvSpPr>
        <p:spPr/>
        <p:txBody>
          <a:bodyPr/>
          <a:lstStyle/>
          <a:p>
            <a:r>
              <a:rPr lang="en-US" altLang="zh-TW" sz="4000">
                <a:ea typeface="新細明體" pitchFamily="18" charset="-120"/>
              </a:rPr>
              <a:t>Improving Reliability with RAID (2/3)</a:t>
            </a:r>
          </a:p>
        </p:txBody>
      </p:sp>
      <p:sp>
        <p:nvSpPr>
          <p:cNvPr id="503811"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One technique for introducing redundancy is called </a:t>
            </a:r>
            <a:r>
              <a:rPr lang="en-US" altLang="zh-TW" sz="2400" b="1">
                <a:ea typeface="新細明體" pitchFamily="18" charset="-120"/>
              </a:rPr>
              <a:t>mirroring </a:t>
            </a:r>
            <a:r>
              <a:rPr lang="en-US" altLang="zh-TW" sz="2400">
                <a:ea typeface="新細明體" pitchFamily="18" charset="-120"/>
              </a:rPr>
              <a:t>or </a:t>
            </a:r>
            <a:r>
              <a:rPr lang="en-US" altLang="zh-TW" sz="2400" b="1">
                <a:ea typeface="新細明體" pitchFamily="18" charset="-120"/>
              </a:rPr>
              <a:t>shadowing. </a:t>
            </a:r>
          </a:p>
          <a:p>
            <a:pPr eaLnBrk="0" hangingPunct="0">
              <a:lnSpc>
                <a:spcPct val="90000"/>
              </a:lnSpc>
            </a:pPr>
            <a:r>
              <a:rPr lang="en-US" altLang="zh-TW" sz="2400">
                <a:ea typeface="新細明體" pitchFamily="18" charset="-120"/>
              </a:rPr>
              <a:t>Data is written redundantly to two identical physical disks that are treated as one logical disk. </a:t>
            </a:r>
          </a:p>
          <a:p>
            <a:pPr eaLnBrk="0" hangingPunct="0">
              <a:lnSpc>
                <a:spcPct val="90000"/>
              </a:lnSpc>
            </a:pPr>
            <a:r>
              <a:rPr lang="en-US" altLang="zh-TW" sz="2400">
                <a:ea typeface="新細明體" pitchFamily="18" charset="-120"/>
              </a:rPr>
              <a:t>When data is read, it can be retrieved from the disk with shorter queuing, seek, and rotational delays. </a:t>
            </a:r>
          </a:p>
          <a:p>
            <a:pPr eaLnBrk="0" hangingPunct="0">
              <a:lnSpc>
                <a:spcPct val="90000"/>
              </a:lnSpc>
            </a:pPr>
            <a:r>
              <a:rPr lang="en-US" altLang="zh-TW" sz="2400">
                <a:ea typeface="新細明體" pitchFamily="18" charset="-120"/>
              </a:rPr>
              <a:t>If a disk fails, the other disk is used until the first is repaired. </a:t>
            </a:r>
          </a:p>
          <a:p>
            <a:pPr eaLnBrk="0" hangingPunct="0">
              <a:lnSpc>
                <a:spcPct val="90000"/>
              </a:lnSpc>
            </a:pPr>
            <a:r>
              <a:rPr lang="en-US" altLang="zh-TW" sz="2400">
                <a:ea typeface="新細明體" pitchFamily="18" charset="-120"/>
              </a:rPr>
              <a:t>Disk mirroring also doubles the rate at which read requests are handled, since a read can go to either disk. </a:t>
            </a:r>
          </a:p>
          <a:p>
            <a:pPr eaLnBrk="0" hangingPunct="0">
              <a:lnSpc>
                <a:spcPct val="90000"/>
              </a:lnSpc>
            </a:pPr>
            <a:r>
              <a:rPr lang="en-US" altLang="zh-TW" sz="2400">
                <a:ea typeface="新細明體" pitchFamily="18" charset="-120"/>
              </a:rPr>
              <a:t>The transfer rate of each read, however, remains the same as that for a single disk.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Using a DBMS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Controlling Redundancy</a:t>
            </a:r>
          </a:p>
          <a:p>
            <a:r>
              <a:rPr lang="en-US" dirty="0" smtClean="0"/>
              <a:t>  Restricting Unauthorized Access</a:t>
            </a:r>
          </a:p>
          <a:p>
            <a:r>
              <a:rPr lang="en-US" dirty="0" smtClean="0"/>
              <a:t>  Providing Persistent Storage for Program Objects and Data Structures </a:t>
            </a:r>
          </a:p>
          <a:p>
            <a:r>
              <a:rPr lang="en-US" dirty="0" smtClean="0"/>
              <a:t> Permitting </a:t>
            </a:r>
            <a:r>
              <a:rPr lang="en-US" dirty="0" err="1" smtClean="0"/>
              <a:t>Inferencing</a:t>
            </a:r>
            <a:r>
              <a:rPr lang="en-US" dirty="0" smtClean="0"/>
              <a:t> and Actions Using Rules </a:t>
            </a:r>
          </a:p>
          <a:p>
            <a:r>
              <a:rPr lang="en-US" dirty="0" smtClean="0"/>
              <a:t> Providing Multiple User Interfaces </a:t>
            </a:r>
          </a:p>
          <a:p>
            <a:r>
              <a:rPr lang="en-US" dirty="0" smtClean="0"/>
              <a:t> Representing Complex Relationships Among Data </a:t>
            </a:r>
          </a:p>
          <a:p>
            <a:r>
              <a:rPr lang="en-US" dirty="0" smtClean="0"/>
              <a:t> Enforcing Integrity Constraints </a:t>
            </a:r>
          </a:p>
          <a:p>
            <a:r>
              <a:rPr lang="en-US" dirty="0" smtClean="0"/>
              <a:t> Providing Backup and Recovery</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86C6B628-EC07-435B-8821-CB04D49850CB}" type="slidenum">
              <a:rPr lang="en-US" altLang="zh-TW"/>
              <a:pPr/>
              <a:t>120</a:t>
            </a:fld>
            <a:endParaRPr lang="en-US" altLang="zh-TW"/>
          </a:p>
        </p:txBody>
      </p:sp>
      <p:sp>
        <p:nvSpPr>
          <p:cNvPr id="504834" name="Rectangle 2"/>
          <p:cNvSpPr>
            <a:spLocks noGrp="1" noChangeArrowheads="1"/>
          </p:cNvSpPr>
          <p:nvPr>
            <p:ph type="title"/>
          </p:nvPr>
        </p:nvSpPr>
        <p:spPr/>
        <p:txBody>
          <a:bodyPr/>
          <a:lstStyle/>
          <a:p>
            <a:r>
              <a:rPr lang="en-US" altLang="zh-TW" sz="4000">
                <a:ea typeface="新細明體" pitchFamily="18" charset="-120"/>
              </a:rPr>
              <a:t>Improving Reliability with RAID (3/3)</a:t>
            </a:r>
          </a:p>
        </p:txBody>
      </p:sp>
      <p:sp>
        <p:nvSpPr>
          <p:cNvPr id="504835" name="Rectangle 3"/>
          <p:cNvSpPr>
            <a:spLocks noGrp="1" noChangeArrowheads="1"/>
          </p:cNvSpPr>
          <p:nvPr>
            <p:ph type="body" idx="1"/>
          </p:nvPr>
        </p:nvSpPr>
        <p:spPr/>
        <p:txBody>
          <a:bodyPr/>
          <a:lstStyle/>
          <a:p>
            <a:pPr>
              <a:lnSpc>
                <a:spcPct val="90000"/>
              </a:lnSpc>
            </a:pPr>
            <a:r>
              <a:rPr lang="en-US" altLang="zh-TW" sz="2200">
                <a:ea typeface="新細明體" pitchFamily="18" charset="-120"/>
              </a:rPr>
              <a:t>Another solution to the problem of reliability is to store extra information that is not normally needed but that can be used to reconstruct the lost information in case of disk failure. </a:t>
            </a:r>
          </a:p>
          <a:p>
            <a:pPr>
              <a:lnSpc>
                <a:spcPct val="90000"/>
              </a:lnSpc>
            </a:pPr>
            <a:r>
              <a:rPr lang="en-US" altLang="zh-TW" sz="2200">
                <a:ea typeface="新細明體" pitchFamily="18" charset="-120"/>
              </a:rPr>
              <a:t>The incorporation of redundancy must consider two problems: (1) selecting a technique for computing the redundant information, and (2) selecting a method of distributing the redundant information across the disk array. </a:t>
            </a:r>
          </a:p>
          <a:p>
            <a:pPr>
              <a:lnSpc>
                <a:spcPct val="90000"/>
              </a:lnSpc>
            </a:pPr>
            <a:r>
              <a:rPr lang="en-US" altLang="zh-TW" sz="2200">
                <a:ea typeface="新細明體" pitchFamily="18" charset="-120"/>
              </a:rPr>
              <a:t>The first problem is addressed by using error correcting codes involving parity bits, or specialized codes such as Hamming codes. </a:t>
            </a:r>
          </a:p>
          <a:p>
            <a:pPr>
              <a:lnSpc>
                <a:spcPct val="90000"/>
              </a:lnSpc>
            </a:pPr>
            <a:r>
              <a:rPr lang="en-US" altLang="zh-TW" sz="2200">
                <a:ea typeface="新細明體" pitchFamily="18" charset="-120"/>
              </a:rPr>
              <a:t>For the second problem, the two major approaches are either to store the redundant information on a small number of disks or to distribute it uniformly across all disks.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AA287642-07DB-422F-A85B-6B1920526094}" type="slidenum">
              <a:rPr lang="en-US" altLang="zh-TW"/>
              <a:pPr/>
              <a:t>121</a:t>
            </a:fld>
            <a:endParaRPr lang="en-US" altLang="zh-TW"/>
          </a:p>
        </p:txBody>
      </p:sp>
      <p:sp>
        <p:nvSpPr>
          <p:cNvPr id="505858" name="Rectangle 2"/>
          <p:cNvSpPr>
            <a:spLocks noGrp="1" noChangeArrowheads="1"/>
          </p:cNvSpPr>
          <p:nvPr>
            <p:ph type="title"/>
          </p:nvPr>
        </p:nvSpPr>
        <p:spPr/>
        <p:txBody>
          <a:bodyPr/>
          <a:lstStyle/>
          <a:p>
            <a:r>
              <a:rPr lang="en-US" altLang="zh-TW" sz="4000">
                <a:ea typeface="新細明體" pitchFamily="18" charset="-120"/>
              </a:rPr>
              <a:t>Improving Performance with RAID (1/2)</a:t>
            </a:r>
          </a:p>
        </p:txBody>
      </p:sp>
      <p:sp>
        <p:nvSpPr>
          <p:cNvPr id="505859"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The disk arrays employ the technique of data striping to achieve higher transfer rates. </a:t>
            </a:r>
          </a:p>
          <a:p>
            <a:pPr eaLnBrk="0" hangingPunct="0">
              <a:lnSpc>
                <a:spcPct val="90000"/>
              </a:lnSpc>
            </a:pPr>
            <a:r>
              <a:rPr lang="en-US" altLang="zh-TW" sz="2400">
                <a:ea typeface="新細明體" pitchFamily="18" charset="-120"/>
              </a:rPr>
              <a:t>Disk striping may be applied at a finer granularity by breaking up a byte of data into bits and spreading the bits to different disks. </a:t>
            </a:r>
            <a:endParaRPr lang="en-US" altLang="zh-TW" sz="2400" b="1">
              <a:ea typeface="新細明體" pitchFamily="18" charset="-120"/>
            </a:endParaRPr>
          </a:p>
          <a:p>
            <a:pPr eaLnBrk="0" hangingPunct="0">
              <a:lnSpc>
                <a:spcPct val="90000"/>
              </a:lnSpc>
            </a:pPr>
            <a:r>
              <a:rPr lang="en-US" altLang="zh-TW" sz="2400" b="1">
                <a:ea typeface="新細明體" pitchFamily="18" charset="-120"/>
              </a:rPr>
              <a:t>Bit-level data striping</a:t>
            </a:r>
            <a:r>
              <a:rPr lang="en-US" altLang="zh-TW" sz="2400">
                <a:ea typeface="新細明體" pitchFamily="18" charset="-120"/>
              </a:rPr>
              <a:t> can be generalized to a number of disks that is either a multiple or a factor of eight. </a:t>
            </a:r>
          </a:p>
          <a:p>
            <a:pPr eaLnBrk="0" hangingPunct="0">
              <a:lnSpc>
                <a:spcPct val="90000"/>
              </a:lnSpc>
            </a:pPr>
            <a:r>
              <a:rPr lang="en-US" altLang="zh-TW" sz="2400">
                <a:ea typeface="新細明體" pitchFamily="18" charset="-120"/>
              </a:rPr>
              <a:t>In a </a:t>
            </a:r>
            <a:r>
              <a:rPr lang="en-US" altLang="zh-TW" sz="2400" i="1">
                <a:ea typeface="新細明體" pitchFamily="18" charset="-120"/>
              </a:rPr>
              <a:t>m</a:t>
            </a:r>
            <a:r>
              <a:rPr lang="en-US" altLang="zh-TW" sz="2400">
                <a:ea typeface="新細明體" pitchFamily="18" charset="-120"/>
              </a:rPr>
              <a:t>-disk array, bit </a:t>
            </a:r>
            <a:r>
              <a:rPr lang="en-US" altLang="zh-TW" sz="2400" i="1">
                <a:ea typeface="新細明體" pitchFamily="18" charset="-120"/>
              </a:rPr>
              <a:t>n </a:t>
            </a:r>
            <a:r>
              <a:rPr lang="en-US" altLang="zh-TW" sz="2400">
                <a:ea typeface="新細明體" pitchFamily="18" charset="-120"/>
              </a:rPr>
              <a:t>goes to the disk which is (</a:t>
            </a:r>
            <a:r>
              <a:rPr lang="en-US" altLang="zh-TW" sz="2400" i="1">
                <a:ea typeface="新細明體" pitchFamily="18" charset="-120"/>
              </a:rPr>
              <a:t>n</a:t>
            </a:r>
            <a:r>
              <a:rPr lang="en-US" altLang="zh-TW" sz="2400">
                <a:ea typeface="新細明體" pitchFamily="18" charset="-120"/>
              </a:rPr>
              <a:t> mod </a:t>
            </a:r>
            <a:r>
              <a:rPr lang="en-US" altLang="zh-TW" sz="2400" i="1">
                <a:ea typeface="新細明體" pitchFamily="18" charset="-120"/>
              </a:rPr>
              <a:t>m</a:t>
            </a:r>
            <a:r>
              <a:rPr lang="en-US" altLang="zh-TW" sz="2400">
                <a:ea typeface="新細明體" pitchFamily="18" charset="-120"/>
              </a:rPr>
              <a:t>).</a:t>
            </a:r>
          </a:p>
          <a:p>
            <a:pPr eaLnBrk="0" hangingPunct="0">
              <a:lnSpc>
                <a:spcPct val="90000"/>
              </a:lnSpc>
            </a:pPr>
            <a:r>
              <a:rPr lang="en-US" altLang="zh-TW" sz="2400">
                <a:ea typeface="新細明體" pitchFamily="18" charset="-120"/>
              </a:rPr>
              <a:t>Each disk participates in each I/O request and the total amount of data read per request is </a:t>
            </a:r>
            <a:r>
              <a:rPr lang="en-US" altLang="zh-TW" sz="2400" i="1">
                <a:ea typeface="新細明體" pitchFamily="18" charset="-120"/>
              </a:rPr>
              <a:t>m</a:t>
            </a:r>
            <a:r>
              <a:rPr lang="en-US" altLang="zh-TW" sz="2400">
                <a:ea typeface="新細明體" pitchFamily="18" charset="-120"/>
              </a:rPr>
              <a:t> times as much.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3781D28-458C-463F-B46E-1852B2E0DA8C}" type="slidenum">
              <a:rPr lang="en-US" altLang="zh-TW"/>
              <a:pPr/>
              <a:t>122</a:t>
            </a:fld>
            <a:endParaRPr lang="en-US" altLang="zh-TW"/>
          </a:p>
        </p:txBody>
      </p:sp>
      <p:sp>
        <p:nvSpPr>
          <p:cNvPr id="506882" name="Rectangle 2"/>
          <p:cNvSpPr>
            <a:spLocks noGrp="1" noChangeArrowheads="1"/>
          </p:cNvSpPr>
          <p:nvPr>
            <p:ph type="title"/>
          </p:nvPr>
        </p:nvSpPr>
        <p:spPr/>
        <p:txBody>
          <a:bodyPr/>
          <a:lstStyle/>
          <a:p>
            <a:r>
              <a:rPr lang="en-US" altLang="zh-TW" sz="4000">
                <a:ea typeface="新細明體" pitchFamily="18" charset="-120"/>
              </a:rPr>
              <a:t>Improving Performance with RAID (2/2)</a:t>
            </a:r>
          </a:p>
        </p:txBody>
      </p:sp>
      <p:sp>
        <p:nvSpPr>
          <p:cNvPr id="506883"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The granularity of data interleaving can be higher than a bit; for example, blocks of a file can be striped across disks, giving rise to </a:t>
            </a:r>
            <a:r>
              <a:rPr lang="en-US" altLang="zh-TW" sz="2400" b="1">
                <a:ea typeface="新細明體" pitchFamily="18" charset="-120"/>
              </a:rPr>
              <a:t>block-level striping. </a:t>
            </a:r>
          </a:p>
          <a:p>
            <a:pPr eaLnBrk="0" hangingPunct="0">
              <a:lnSpc>
                <a:spcPct val="90000"/>
              </a:lnSpc>
            </a:pPr>
            <a:r>
              <a:rPr lang="en-US" altLang="zh-TW" sz="2400">
                <a:ea typeface="新細明體" pitchFamily="18" charset="-120"/>
              </a:rPr>
              <a:t>With block-level striping, multiple independent requests that access single blocks (small requests) can be serviced in parallel by separate disks, thus decreasing the queuing time of I/O requests. </a:t>
            </a:r>
          </a:p>
          <a:p>
            <a:pPr eaLnBrk="0" hangingPunct="0">
              <a:lnSpc>
                <a:spcPct val="90000"/>
              </a:lnSpc>
            </a:pPr>
            <a:r>
              <a:rPr lang="en-US" altLang="zh-TW" sz="2400">
                <a:ea typeface="新細明體" pitchFamily="18" charset="-120"/>
              </a:rPr>
              <a:t>Requests that access multiple blocks (large requests) can be parallelized, thus reducing their response time. </a:t>
            </a:r>
          </a:p>
          <a:p>
            <a:pPr eaLnBrk="0" hangingPunct="0">
              <a:lnSpc>
                <a:spcPct val="90000"/>
              </a:lnSpc>
            </a:pPr>
            <a:r>
              <a:rPr lang="en-US" altLang="zh-TW" sz="2400">
                <a:ea typeface="新細明體" pitchFamily="18" charset="-120"/>
              </a:rPr>
              <a:t>In general, the more the number of disks in an array, the larger the potential performance benefit.</a:t>
            </a:r>
            <a:r>
              <a:rPr lang="en-US" altLang="zh-TW" sz="2800">
                <a:ea typeface="新細明體" pitchFamily="18" charset="-120"/>
              </a:rPr>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6BB23214-D4B8-4E1E-A47D-BB89B55E4524}" type="slidenum">
              <a:rPr lang="en-US" altLang="zh-TW"/>
              <a:pPr/>
              <a:t>123</a:t>
            </a:fld>
            <a:endParaRPr lang="en-US" altLang="zh-TW"/>
          </a:p>
        </p:txBody>
      </p:sp>
      <p:sp>
        <p:nvSpPr>
          <p:cNvPr id="507906" name="Rectangle 2"/>
          <p:cNvSpPr>
            <a:spLocks noGrp="1" noChangeArrowheads="1"/>
          </p:cNvSpPr>
          <p:nvPr>
            <p:ph type="title"/>
          </p:nvPr>
        </p:nvSpPr>
        <p:spPr/>
        <p:txBody>
          <a:bodyPr/>
          <a:lstStyle/>
          <a:p>
            <a:r>
              <a:rPr lang="en-US" altLang="zh-TW" sz="4000">
                <a:ea typeface="新細明體" pitchFamily="18" charset="-120"/>
              </a:rPr>
              <a:t>RAID Organizations and Levels (1/4)</a:t>
            </a:r>
          </a:p>
        </p:txBody>
      </p:sp>
      <p:sp>
        <p:nvSpPr>
          <p:cNvPr id="507907" name="Rectangle 3"/>
          <p:cNvSpPr>
            <a:spLocks noGrp="1" noChangeArrowheads="1"/>
          </p:cNvSpPr>
          <p:nvPr>
            <p:ph type="body" idx="1"/>
          </p:nvPr>
        </p:nvSpPr>
        <p:spPr/>
        <p:txBody>
          <a:bodyPr/>
          <a:lstStyle/>
          <a:p>
            <a:pPr eaLnBrk="0" hangingPunct="0"/>
            <a:r>
              <a:rPr lang="en-US" altLang="zh-TW" sz="2400">
                <a:ea typeface="新細明體" pitchFamily="18" charset="-120"/>
              </a:rPr>
              <a:t>Different RAID organizations were defined based on different combinations of the two factors of granularity of data interleaving (striping) and pattern used to compute redundant information. </a:t>
            </a:r>
          </a:p>
          <a:p>
            <a:pPr eaLnBrk="0" hangingPunct="0"/>
            <a:r>
              <a:rPr lang="en-US" altLang="zh-TW" sz="2400">
                <a:ea typeface="新細明體" pitchFamily="18" charset="-120"/>
              </a:rPr>
              <a:t>In the initial proposal, levels 1 through 5 of RAID were proposed, and two additional levels—0 and 6—were added later.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7EF9C37A-0F1D-4E80-90FC-127D40F890AB}" type="slidenum">
              <a:rPr lang="en-US" altLang="zh-TW"/>
              <a:pPr/>
              <a:t>124</a:t>
            </a:fld>
            <a:endParaRPr lang="en-US" altLang="zh-TW"/>
          </a:p>
        </p:txBody>
      </p:sp>
      <p:pic>
        <p:nvPicPr>
          <p:cNvPr id="508930" name="Picture 2"/>
          <p:cNvPicPr>
            <a:picLocks noChangeAspect="1" noChangeArrowheads="1"/>
          </p:cNvPicPr>
          <p:nvPr/>
        </p:nvPicPr>
        <p:blipFill>
          <a:blip r:embed="rId2"/>
          <a:srcRect/>
          <a:stretch>
            <a:fillRect/>
          </a:stretch>
        </p:blipFill>
        <p:spPr bwMode="auto">
          <a:xfrm>
            <a:off x="2286000" y="228600"/>
            <a:ext cx="4427538" cy="6400800"/>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4F303B47-9183-459E-A825-3BD1953014FC}" type="slidenum">
              <a:rPr lang="en-US" altLang="zh-TW"/>
              <a:pPr/>
              <a:t>125</a:t>
            </a:fld>
            <a:endParaRPr lang="en-US" altLang="zh-TW"/>
          </a:p>
        </p:txBody>
      </p:sp>
      <p:sp>
        <p:nvSpPr>
          <p:cNvPr id="509954" name="Rectangle 2"/>
          <p:cNvSpPr>
            <a:spLocks noGrp="1" noChangeArrowheads="1"/>
          </p:cNvSpPr>
          <p:nvPr>
            <p:ph type="title"/>
          </p:nvPr>
        </p:nvSpPr>
        <p:spPr/>
        <p:txBody>
          <a:bodyPr/>
          <a:lstStyle/>
          <a:p>
            <a:r>
              <a:rPr lang="en-US" altLang="zh-TW" sz="4000">
                <a:ea typeface="新細明體" pitchFamily="18" charset="-120"/>
              </a:rPr>
              <a:t>RAID Organizations and Levels (2/4)</a:t>
            </a:r>
          </a:p>
        </p:txBody>
      </p:sp>
      <p:sp>
        <p:nvSpPr>
          <p:cNvPr id="509955" name="Rectangle 3"/>
          <p:cNvSpPr>
            <a:spLocks noGrp="1" noChangeArrowheads="1"/>
          </p:cNvSpPr>
          <p:nvPr>
            <p:ph type="body" idx="1"/>
          </p:nvPr>
        </p:nvSpPr>
        <p:spPr/>
        <p:txBody>
          <a:bodyPr/>
          <a:lstStyle/>
          <a:p>
            <a:pPr eaLnBrk="0" hangingPunct="0">
              <a:lnSpc>
                <a:spcPct val="90000"/>
              </a:lnSpc>
            </a:pPr>
            <a:r>
              <a:rPr lang="en-US" altLang="zh-TW" sz="2200">
                <a:ea typeface="新細明體" pitchFamily="18" charset="-120"/>
              </a:rPr>
              <a:t>RAID level 0 has no redundant data and hence has the best write performance since updates do not have to be duplicated. </a:t>
            </a:r>
          </a:p>
          <a:p>
            <a:pPr eaLnBrk="0" hangingPunct="0">
              <a:lnSpc>
                <a:spcPct val="90000"/>
              </a:lnSpc>
            </a:pPr>
            <a:r>
              <a:rPr lang="en-US" altLang="zh-TW" sz="2200">
                <a:ea typeface="新細明體" pitchFamily="18" charset="-120"/>
              </a:rPr>
              <a:t>However, its read performance is not as good as RAID level 1, which uses mirrored disks. </a:t>
            </a:r>
          </a:p>
          <a:p>
            <a:pPr lvl="1" eaLnBrk="0" hangingPunct="0">
              <a:lnSpc>
                <a:spcPct val="90000"/>
              </a:lnSpc>
            </a:pPr>
            <a:r>
              <a:rPr lang="en-US" altLang="zh-TW" sz="2000">
                <a:ea typeface="新細明體" pitchFamily="18" charset="-120"/>
              </a:rPr>
              <a:t>In the latter, performance improvement is possible by scheduling a read request to the disk with shortest expected seek and rotational delay. </a:t>
            </a:r>
            <a:endParaRPr lang="en-US" altLang="zh-TW" sz="2200">
              <a:ea typeface="新細明體" pitchFamily="18" charset="-120"/>
            </a:endParaRPr>
          </a:p>
          <a:p>
            <a:pPr eaLnBrk="0" hangingPunct="0">
              <a:lnSpc>
                <a:spcPct val="90000"/>
              </a:lnSpc>
            </a:pPr>
            <a:r>
              <a:rPr lang="en-US" altLang="zh-TW" sz="2200">
                <a:ea typeface="新細明體" pitchFamily="18" charset="-120"/>
              </a:rPr>
              <a:t>RAID level 2 uses memory-style redundancy by using Hamming codes, which contain parity bits for distinct overlapping subsets of components. </a:t>
            </a:r>
          </a:p>
          <a:p>
            <a:pPr lvl="1" eaLnBrk="0" hangingPunct="0">
              <a:lnSpc>
                <a:spcPct val="90000"/>
              </a:lnSpc>
            </a:pPr>
            <a:r>
              <a:rPr lang="en-US" altLang="zh-TW" sz="2000">
                <a:ea typeface="新細明體" pitchFamily="18" charset="-120"/>
              </a:rPr>
              <a:t>Level 2 includes both error detection and correction, although detection is generally not required because broken disks identify themselves.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60BD4E55-9DAF-43C5-AC74-D079F3E42118}" type="slidenum">
              <a:rPr lang="en-US" altLang="zh-TW"/>
              <a:pPr/>
              <a:t>126</a:t>
            </a:fld>
            <a:endParaRPr lang="en-US" altLang="zh-TW"/>
          </a:p>
        </p:txBody>
      </p:sp>
      <p:sp>
        <p:nvSpPr>
          <p:cNvPr id="510978" name="Rectangle 2"/>
          <p:cNvSpPr>
            <a:spLocks noGrp="1" noChangeArrowheads="1"/>
          </p:cNvSpPr>
          <p:nvPr>
            <p:ph type="title"/>
          </p:nvPr>
        </p:nvSpPr>
        <p:spPr/>
        <p:txBody>
          <a:bodyPr/>
          <a:lstStyle/>
          <a:p>
            <a:r>
              <a:rPr lang="en-US" altLang="zh-TW" sz="4000">
                <a:ea typeface="新細明體" pitchFamily="18" charset="-120"/>
              </a:rPr>
              <a:t>RAID Organizations and Levels (3/4)</a:t>
            </a:r>
          </a:p>
        </p:txBody>
      </p:sp>
      <p:sp>
        <p:nvSpPr>
          <p:cNvPr id="510979" name="Rectangle 3"/>
          <p:cNvSpPr>
            <a:spLocks noGrp="1" noChangeArrowheads="1"/>
          </p:cNvSpPr>
          <p:nvPr>
            <p:ph type="body" idx="1"/>
          </p:nvPr>
        </p:nvSpPr>
        <p:spPr/>
        <p:txBody>
          <a:bodyPr/>
          <a:lstStyle/>
          <a:p>
            <a:pPr eaLnBrk="0" hangingPunct="0"/>
            <a:r>
              <a:rPr lang="en-US" altLang="zh-TW" sz="2400">
                <a:ea typeface="新細明體" pitchFamily="18" charset="-120"/>
              </a:rPr>
              <a:t>RAID level 3 uses a single parity disk relying on the disk controller to figure out which disk has failed. </a:t>
            </a:r>
          </a:p>
          <a:p>
            <a:pPr eaLnBrk="0" hangingPunct="0"/>
            <a:r>
              <a:rPr lang="en-US" altLang="zh-TW" sz="2400">
                <a:ea typeface="新細明體" pitchFamily="18" charset="-120"/>
              </a:rPr>
              <a:t>Levels 4 and 5 use block-level data striping, with level 5 distributing data and parity information across all disks. </a:t>
            </a:r>
          </a:p>
          <a:p>
            <a:pPr eaLnBrk="0" hangingPunct="0"/>
            <a:r>
              <a:rPr lang="en-US" altLang="zh-TW" sz="2400">
                <a:ea typeface="新細明體" pitchFamily="18" charset="-120"/>
              </a:rPr>
              <a:t>Finally, RAID level 6 applies the so-called </a:t>
            </a:r>
            <a:r>
              <a:rPr lang="en-US" altLang="zh-TW" sz="2400" i="1">
                <a:ea typeface="新細明體" pitchFamily="18" charset="-120"/>
              </a:rPr>
              <a:t>P </a:t>
            </a:r>
            <a:r>
              <a:rPr lang="en-US" altLang="zh-TW" sz="2400">
                <a:ea typeface="新細明體" pitchFamily="18" charset="-120"/>
              </a:rPr>
              <a:t>+ </a:t>
            </a:r>
            <a:r>
              <a:rPr lang="en-US" altLang="zh-TW" sz="2400" i="1">
                <a:ea typeface="新細明體" pitchFamily="18" charset="-120"/>
              </a:rPr>
              <a:t>Q</a:t>
            </a:r>
            <a:r>
              <a:rPr lang="en-US" altLang="zh-TW" sz="2400">
                <a:ea typeface="新細明體" pitchFamily="18" charset="-120"/>
              </a:rPr>
              <a:t> redundancy scheme using Reed-Soloman codes to protect against up to two disk failures by using just two redundant disks.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0966825C-8C4D-4F78-B219-CB884F470C3A}" type="slidenum">
              <a:rPr lang="en-US" altLang="zh-TW"/>
              <a:pPr/>
              <a:t>127</a:t>
            </a:fld>
            <a:endParaRPr lang="en-US" altLang="zh-TW"/>
          </a:p>
        </p:txBody>
      </p:sp>
      <p:sp>
        <p:nvSpPr>
          <p:cNvPr id="512002" name="Rectangle 2"/>
          <p:cNvSpPr>
            <a:spLocks noGrp="1" noChangeArrowheads="1"/>
          </p:cNvSpPr>
          <p:nvPr>
            <p:ph type="title"/>
          </p:nvPr>
        </p:nvSpPr>
        <p:spPr/>
        <p:txBody>
          <a:bodyPr/>
          <a:lstStyle/>
          <a:p>
            <a:r>
              <a:rPr lang="en-US" altLang="zh-TW" sz="4000">
                <a:ea typeface="新細明體" pitchFamily="18" charset="-120"/>
              </a:rPr>
              <a:t>RAID Organizations and Levels (4/4)</a:t>
            </a:r>
          </a:p>
        </p:txBody>
      </p:sp>
      <p:sp>
        <p:nvSpPr>
          <p:cNvPr id="512003" name="Rectangle 3"/>
          <p:cNvSpPr>
            <a:spLocks noGrp="1" noChangeArrowheads="1"/>
          </p:cNvSpPr>
          <p:nvPr>
            <p:ph type="body" idx="1"/>
          </p:nvPr>
        </p:nvSpPr>
        <p:spPr/>
        <p:txBody>
          <a:bodyPr/>
          <a:lstStyle/>
          <a:p>
            <a:pPr eaLnBrk="0" hangingPunct="0"/>
            <a:r>
              <a:rPr lang="en-US" altLang="zh-TW" sz="2400">
                <a:ea typeface="新細明體" pitchFamily="18" charset="-120"/>
              </a:rPr>
              <a:t>Rebuilding in case of disk failure is easiest for RAID level 1. </a:t>
            </a:r>
          </a:p>
          <a:p>
            <a:pPr eaLnBrk="0" hangingPunct="0"/>
            <a:r>
              <a:rPr lang="en-US" altLang="zh-TW" sz="2400">
                <a:ea typeface="新細明體" pitchFamily="18" charset="-120"/>
              </a:rPr>
              <a:t>Other levels require the reconstruction of a failed disk by reading multiple disks. </a:t>
            </a:r>
          </a:p>
          <a:p>
            <a:pPr eaLnBrk="0" hangingPunct="0"/>
            <a:r>
              <a:rPr lang="en-US" altLang="zh-TW" sz="2400">
                <a:ea typeface="新細明體" pitchFamily="18" charset="-120"/>
              </a:rPr>
              <a:t>Level 1 is used for critical applications such as storing logs of transactions. </a:t>
            </a:r>
          </a:p>
          <a:p>
            <a:pPr eaLnBrk="0" hangingPunct="0"/>
            <a:r>
              <a:rPr lang="en-US" altLang="zh-TW" sz="2400">
                <a:ea typeface="新細明體" pitchFamily="18" charset="-120"/>
              </a:rPr>
              <a:t>Levels 3 and 5 are preferred for large volume storage, with level 3 providing higher transfer rates.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lvl="6">
              <a:buNone/>
            </a:pPr>
            <a:r>
              <a:rPr lang="en-US" sz="5100" dirty="0" smtClean="0"/>
              <a:t>Storage Medium</a:t>
            </a:r>
          </a:p>
          <a:p>
            <a:pPr>
              <a:buNone/>
            </a:pPr>
            <a:r>
              <a:rPr lang="en-US" dirty="0" smtClean="0"/>
              <a:t>•</a:t>
            </a:r>
            <a:r>
              <a:rPr lang="en-US" sz="4500" dirty="0" smtClean="0"/>
              <a:t> Primary Storage</a:t>
            </a:r>
          </a:p>
          <a:p>
            <a:r>
              <a:rPr lang="en-US" dirty="0" smtClean="0"/>
              <a:t>– Main memory, smaller but faster cache memories.</a:t>
            </a:r>
          </a:p>
          <a:p>
            <a:r>
              <a:rPr lang="en-US" dirty="0" smtClean="0"/>
              <a:t>– Fast access to data but is of limited storage capacity</a:t>
            </a:r>
          </a:p>
          <a:p>
            <a:r>
              <a:rPr lang="en-US" dirty="0" smtClean="0"/>
              <a:t>– Can be operated on directly by the CPU</a:t>
            </a:r>
          </a:p>
          <a:p>
            <a:pPr>
              <a:buNone/>
            </a:pPr>
            <a:r>
              <a:rPr lang="en-US" sz="4500" dirty="0" smtClean="0"/>
              <a:t>• Secondary Storage</a:t>
            </a:r>
          </a:p>
          <a:p>
            <a:r>
              <a:rPr lang="en-US" dirty="0" smtClean="0"/>
              <a:t>– Magnetic disks, optical disks and tapes</a:t>
            </a:r>
          </a:p>
          <a:p>
            <a:r>
              <a:rPr lang="en-US" dirty="0" smtClean="0"/>
              <a:t>– Larger capacity and less cost</a:t>
            </a:r>
          </a:p>
          <a:p>
            <a:r>
              <a:rPr lang="en-US" dirty="0" smtClean="0"/>
              <a:t>– Slower access to data</a:t>
            </a:r>
          </a:p>
          <a:p>
            <a:r>
              <a:rPr lang="en-US" dirty="0" smtClean="0"/>
              <a:t>– Data cannot be processed directly by CPU</a:t>
            </a:r>
          </a:p>
          <a:p>
            <a:pPr>
              <a:buNone/>
            </a:pPr>
            <a:r>
              <a:rPr lang="en-US" dirty="0" smtClean="0"/>
              <a:t>				</a:t>
            </a:r>
            <a:r>
              <a:rPr lang="en-US" sz="5800" b="1" dirty="0" smtClean="0"/>
              <a:t>Magnetic Disks</a:t>
            </a:r>
          </a:p>
          <a:p>
            <a:r>
              <a:rPr lang="en-US" dirty="0" smtClean="0"/>
              <a:t>– Secondary storage.</a:t>
            </a:r>
          </a:p>
          <a:p>
            <a:r>
              <a:rPr lang="en-US" dirty="0" smtClean="0"/>
              <a:t>– Transfer of data between main memory and disk takes place in units of disk blocks: </a:t>
            </a:r>
            <a:r>
              <a:rPr lang="en-US" b="1" dirty="0" smtClean="0"/>
              <a:t>blocks</a:t>
            </a:r>
          </a:p>
          <a:p>
            <a:r>
              <a:rPr lang="en-US" b="1" dirty="0" smtClean="0"/>
              <a:t>units of data transfer and data </a:t>
            </a:r>
            <a:r>
              <a:rPr lang="en-US" b="1" dirty="0" err="1" smtClean="0"/>
              <a:t>allcation</a:t>
            </a:r>
            <a:r>
              <a:rPr lang="en-US" b="1" dirty="0" smtClean="0"/>
              <a:t>.</a:t>
            </a:r>
          </a:p>
          <a:p>
            <a:r>
              <a:rPr lang="en-US" dirty="0" smtClean="0"/>
              <a:t>– For read command: the block from disk is copied into the buffer</a:t>
            </a:r>
          </a:p>
          <a:p>
            <a:r>
              <a:rPr lang="en-US" dirty="0" smtClean="0"/>
              <a:t>– For write command: the contents of the buffer are copied into the disk block</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Placing File Records on Disk</a:t>
            </a:r>
            <a:endParaRPr lang="en-US" dirty="0"/>
          </a:p>
        </p:txBody>
      </p:sp>
      <p:sp>
        <p:nvSpPr>
          <p:cNvPr id="3" name="Content Placeholder 2"/>
          <p:cNvSpPr>
            <a:spLocks noGrp="1"/>
          </p:cNvSpPr>
          <p:nvPr>
            <p:ph idx="1"/>
          </p:nvPr>
        </p:nvSpPr>
        <p:spPr/>
        <p:txBody>
          <a:bodyPr/>
          <a:lstStyle/>
          <a:p>
            <a:pPr>
              <a:buNone/>
            </a:pPr>
            <a:endParaRPr lang="en-US" b="1" dirty="0" smtClean="0"/>
          </a:p>
          <a:p>
            <a:r>
              <a:rPr lang="en-US" dirty="0" smtClean="0"/>
              <a:t>  </a:t>
            </a:r>
            <a:r>
              <a:rPr lang="en-US" dirty="0" smtClean="0">
                <a:solidFill>
                  <a:srgbClr val="FF0000"/>
                </a:solidFill>
              </a:rPr>
              <a:t>Records and Record Types</a:t>
            </a:r>
          </a:p>
          <a:p>
            <a:r>
              <a:rPr lang="en-US" dirty="0" smtClean="0">
                <a:solidFill>
                  <a:srgbClr val="FF0000"/>
                </a:solidFill>
              </a:rPr>
              <a:t>  Files, Fixed-Length Records, and Variable-    </a:t>
            </a:r>
          </a:p>
          <a:p>
            <a:pPr>
              <a:buNone/>
            </a:pPr>
            <a:r>
              <a:rPr lang="en-US" dirty="0" smtClean="0">
                <a:solidFill>
                  <a:srgbClr val="FF0000"/>
                </a:solidFill>
              </a:rPr>
              <a:t>      Length Records </a:t>
            </a:r>
          </a:p>
          <a:p>
            <a:r>
              <a:rPr lang="en-US" dirty="0" smtClean="0">
                <a:solidFill>
                  <a:srgbClr val="FF0000"/>
                </a:solidFill>
              </a:rPr>
              <a:t> Record Blocking and Spanned Versus          </a:t>
            </a:r>
          </a:p>
          <a:p>
            <a:pPr>
              <a:buNone/>
            </a:pPr>
            <a:r>
              <a:rPr lang="en-US" dirty="0" smtClean="0">
                <a:solidFill>
                  <a:srgbClr val="FF0000"/>
                </a:solidFill>
              </a:rPr>
              <a:t>     </a:t>
            </a:r>
            <a:r>
              <a:rPr lang="en-US" dirty="0" err="1" smtClean="0">
                <a:solidFill>
                  <a:srgbClr val="FF0000"/>
                </a:solidFill>
              </a:rPr>
              <a:t>Unspanned</a:t>
            </a:r>
            <a:r>
              <a:rPr lang="en-US" dirty="0" smtClean="0">
                <a:solidFill>
                  <a:srgbClr val="FF0000"/>
                </a:solidFill>
              </a:rPr>
              <a:t> Records</a:t>
            </a:r>
          </a:p>
          <a:p>
            <a:r>
              <a:rPr lang="en-US" dirty="0" smtClean="0">
                <a:solidFill>
                  <a:srgbClr val="FF0000"/>
                </a:solidFill>
              </a:rPr>
              <a:t> Allocating File Blocks on Disk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ABSTRACTION</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b="1" dirty="0" smtClean="0"/>
              <a:t>Data abstraction-</a:t>
            </a:r>
            <a:r>
              <a:rPr lang="en-US" sz="3100" dirty="0" smtClean="0"/>
              <a:t>Representing relevant information and hiding details of data storage that are not needed by most data base users</a:t>
            </a:r>
            <a:endParaRPr lang="en-US" sz="3100" b="1" dirty="0"/>
          </a:p>
          <a:p>
            <a:r>
              <a:rPr lang="en-US" b="1" u="sng" dirty="0" smtClean="0">
                <a:solidFill>
                  <a:srgbClr val="FF0000"/>
                </a:solidFill>
              </a:rPr>
              <a:t>Levels </a:t>
            </a:r>
            <a:r>
              <a:rPr lang="en-US" b="1" u="sng" dirty="0">
                <a:solidFill>
                  <a:srgbClr val="FF0000"/>
                </a:solidFill>
              </a:rPr>
              <a:t>of </a:t>
            </a:r>
            <a:r>
              <a:rPr lang="en-US" b="1" u="sng" dirty="0" smtClean="0">
                <a:solidFill>
                  <a:srgbClr val="FF0000"/>
                </a:solidFill>
              </a:rPr>
              <a:t>Abstraction</a:t>
            </a:r>
            <a:endParaRPr lang="en-US" b="1" u="sng" dirty="0"/>
          </a:p>
          <a:p>
            <a:r>
              <a:rPr lang="en-US" dirty="0"/>
              <a:t> </a:t>
            </a:r>
            <a:r>
              <a:rPr lang="en-US" b="1" dirty="0"/>
              <a:t>Physical </a:t>
            </a:r>
            <a:r>
              <a:rPr lang="en-US" b="1" dirty="0" smtClean="0"/>
              <a:t>level</a:t>
            </a:r>
            <a:r>
              <a:rPr lang="en-US" dirty="0" smtClean="0"/>
              <a:t>:- </a:t>
            </a:r>
            <a:r>
              <a:rPr lang="en-US" dirty="0"/>
              <a:t>describes how a record </a:t>
            </a:r>
            <a:r>
              <a:rPr lang="en-US" dirty="0" smtClean="0"/>
              <a:t> </a:t>
            </a:r>
            <a:r>
              <a:rPr lang="en-US" dirty="0"/>
              <a:t>is stored.</a:t>
            </a:r>
          </a:p>
          <a:p>
            <a:r>
              <a:rPr lang="en-US" dirty="0"/>
              <a:t> </a:t>
            </a:r>
            <a:r>
              <a:rPr lang="en-US" b="1" dirty="0"/>
              <a:t>Logical level</a:t>
            </a:r>
            <a:r>
              <a:rPr lang="en-US" dirty="0" smtClean="0"/>
              <a:t>:-describes </a:t>
            </a:r>
            <a:r>
              <a:rPr lang="en-US" dirty="0"/>
              <a:t>data stored in database, and </a:t>
            </a:r>
            <a:r>
              <a:rPr lang="en-US" dirty="0" smtClean="0"/>
              <a:t>the relationships </a:t>
            </a:r>
            <a:r>
              <a:rPr lang="en-US" dirty="0"/>
              <a:t>among the </a:t>
            </a:r>
            <a:r>
              <a:rPr lang="en-US" dirty="0" smtClean="0"/>
              <a:t>data</a:t>
            </a:r>
            <a:endParaRPr lang="en-US" b="1" dirty="0" smtClean="0"/>
          </a:p>
          <a:p>
            <a:r>
              <a:rPr lang="en-US" b="1" dirty="0" smtClean="0"/>
              <a:t>View </a:t>
            </a:r>
            <a:r>
              <a:rPr lang="en-US" b="1" dirty="0"/>
              <a:t>level</a:t>
            </a:r>
            <a:r>
              <a:rPr lang="en-US" dirty="0" smtClean="0"/>
              <a:t>:- </a:t>
            </a:r>
            <a:r>
              <a:rPr lang="en-US" dirty="0"/>
              <a:t>application programs hide details of data types.</a:t>
            </a:r>
          </a:p>
          <a:p>
            <a:pPr>
              <a:buNone/>
            </a:pPr>
            <a:r>
              <a:rPr lang="en-US" dirty="0" smtClean="0"/>
              <a:t>		Views </a:t>
            </a:r>
            <a:r>
              <a:rPr lang="en-US" dirty="0"/>
              <a:t>can also hide information (e.g., salary) for </a:t>
            </a:r>
            <a:r>
              <a:rPr lang="en-US" dirty="0" smtClean="0"/>
              <a:t>	security purposes</a:t>
            </a:r>
            <a:r>
              <a:rPr lang="en-US" dirty="0"/>
              <a:t>.</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u="sng" dirty="0" smtClean="0"/>
              <a:t/>
            </a:r>
            <a:br>
              <a:rPr lang="en-US" b="1" u="sng" dirty="0" smtClean="0"/>
            </a:br>
            <a:r>
              <a:rPr lang="en-US" b="1" u="sng" dirty="0" smtClean="0"/>
              <a:t>Records and Record Types</a:t>
            </a:r>
            <a:br>
              <a:rPr lang="en-US" b="1" u="sng" dirty="0" smtClean="0"/>
            </a:b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dirty="0" smtClean="0"/>
              <a:t>Data is usually stored in the form of records. Each record consists of a collection of related data values or items.</a:t>
            </a:r>
          </a:p>
          <a:p>
            <a:r>
              <a:rPr lang="en-US" dirty="0" smtClean="0"/>
              <a:t> Records usually describe entities and their attributes.</a:t>
            </a:r>
          </a:p>
          <a:p>
            <a:r>
              <a:rPr lang="en-US" dirty="0" err="1" smtClean="0"/>
              <a:t>Ex:employee</a:t>
            </a:r>
            <a:endParaRPr lang="en-US" dirty="0" smtClean="0"/>
          </a:p>
          <a:p>
            <a:r>
              <a:rPr lang="en-US" dirty="0" smtClean="0"/>
              <a:t>A collection of field names and their corresponding data types constitutes </a:t>
            </a:r>
            <a:r>
              <a:rPr lang="en-US" b="1" dirty="0" smtClean="0"/>
              <a:t>a record type or record format</a:t>
            </a:r>
            <a:r>
              <a:rPr lang="en-US" dirty="0" smtClean="0"/>
              <a:t> definition.</a:t>
            </a:r>
          </a:p>
          <a:p>
            <a:r>
              <a:rPr lang="en-US" dirty="0" smtClean="0"/>
              <a:t> A </a:t>
            </a:r>
            <a:r>
              <a:rPr lang="en-US" dirty="0" err="1" smtClean="0"/>
              <a:t>datatype</a:t>
            </a:r>
            <a:r>
              <a:rPr lang="en-US" dirty="0" smtClean="0"/>
              <a:t>, associated with each field, specifies the types of values a field can take.</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Files, Fixed-Length </a:t>
            </a:r>
            <a:r>
              <a:rPr lang="en-US" b="1" u="sng" dirty="0" err="1" smtClean="0"/>
              <a:t>Records,and</a:t>
            </a:r>
            <a:r>
              <a:rPr lang="en-US" b="1" u="sng" dirty="0" smtClean="0"/>
              <a:t> Variable-Length Records</a:t>
            </a:r>
            <a:br>
              <a:rPr lang="en-US" b="1" u="sng" dirty="0" smtClean="0"/>
            </a:br>
            <a:endParaRPr lang="en-US" dirty="0"/>
          </a:p>
        </p:txBody>
      </p:sp>
      <p:sp>
        <p:nvSpPr>
          <p:cNvPr id="3" name="Content Placeholder 2"/>
          <p:cNvSpPr>
            <a:spLocks noGrp="1"/>
          </p:cNvSpPr>
          <p:nvPr>
            <p:ph idx="1"/>
          </p:nvPr>
        </p:nvSpPr>
        <p:spPr>
          <a:xfrm>
            <a:off x="457200" y="1600200"/>
            <a:ext cx="8229600" cy="4800600"/>
          </a:xfrm>
        </p:spPr>
        <p:txBody>
          <a:bodyPr>
            <a:noAutofit/>
          </a:bodyPr>
          <a:lstStyle/>
          <a:p>
            <a:r>
              <a:rPr lang="en-US" dirty="0" smtClean="0"/>
              <a:t>A file is a sequence of records.</a:t>
            </a:r>
          </a:p>
          <a:p>
            <a:r>
              <a:rPr lang="en-US" dirty="0" smtClean="0"/>
              <a:t> In many cases, all records in a file are of the same record type. </a:t>
            </a:r>
          </a:p>
          <a:p>
            <a:r>
              <a:rPr lang="en-US" dirty="0" smtClean="0"/>
              <a:t>If every record in the file has exactly the same size (in bytes), the file is said to be made up of </a:t>
            </a:r>
            <a:r>
              <a:rPr lang="en-US" dirty="0" smtClean="0">
                <a:solidFill>
                  <a:srgbClr val="FF0000"/>
                </a:solidFill>
              </a:rPr>
              <a:t>fixed-length records</a:t>
            </a:r>
            <a:r>
              <a:rPr lang="en-US" dirty="0" smtClean="0"/>
              <a:t>.</a:t>
            </a:r>
          </a:p>
          <a:p>
            <a:r>
              <a:rPr lang="en-US" dirty="0" smtClean="0"/>
              <a:t> If different records in the file have different sizes, the file is said to be made up of </a:t>
            </a:r>
            <a:r>
              <a:rPr lang="en-US" dirty="0" smtClean="0">
                <a:solidFill>
                  <a:srgbClr val="FF0000"/>
                </a:solidFill>
              </a:rPr>
              <a:t>variable-length records</a:t>
            </a:r>
            <a:r>
              <a:rPr lang="en-US" dirty="0" smtClean="0"/>
              <a:t>.</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dirty="0" smtClean="0"/>
              <a:t>A file may have variable-length records for several reasons:</a:t>
            </a:r>
          </a:p>
          <a:p>
            <a:pPr>
              <a:buNone/>
            </a:pPr>
            <a:r>
              <a:rPr lang="en-US" dirty="0" smtClean="0"/>
              <a:t>		■ The file records are of the same record type, but one or more of the fields are of varying size (variable-length fields). For example, the Name field of EMPLOYEE can be a variable-length field.</a:t>
            </a:r>
          </a:p>
          <a:p>
            <a:pPr>
              <a:buNone/>
            </a:pPr>
            <a:r>
              <a:rPr lang="en-US" dirty="0" smtClean="0"/>
              <a:t>		■ The file records are of the same record type, but one or more of the fields may have multiple values for individual records; such a field is called a repeating field and a group of values for the field is often called a repeating group.</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400" dirty="0" smtClean="0"/>
              <a:t>	</a:t>
            </a:r>
          </a:p>
          <a:p>
            <a:pPr>
              <a:buNone/>
            </a:pPr>
            <a:r>
              <a:rPr lang="en-US" sz="2400" dirty="0" smtClean="0"/>
              <a:t>	■</a:t>
            </a:r>
            <a:r>
              <a:rPr lang="en-US" sz="3800" dirty="0" smtClean="0"/>
              <a:t> The file records are of the same record type, but one or more of the fields are optional; that is, they may have values for some but not all of the file records(optional fields).</a:t>
            </a:r>
          </a:p>
          <a:p>
            <a:pPr>
              <a:buNone/>
            </a:pPr>
            <a:endParaRPr lang="en-US" sz="3800" dirty="0" smtClean="0"/>
          </a:p>
          <a:p>
            <a:pPr>
              <a:buNone/>
            </a:pPr>
            <a:r>
              <a:rPr lang="en-US" sz="3800" dirty="0" smtClean="0"/>
              <a:t>	■ The file contains records of different record types and hence of varying size </a:t>
            </a:r>
            <a:endParaRPr lang="en-US" sz="38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smtClean="0"/>
              <a:t>Record Blocking and Spanned</a:t>
            </a:r>
            <a:br>
              <a:rPr lang="en-US" b="1" dirty="0" smtClean="0"/>
            </a:br>
            <a:r>
              <a:rPr lang="en-US" b="1" dirty="0" smtClean="0"/>
              <a:t>versus </a:t>
            </a:r>
            <a:r>
              <a:rPr lang="en-US" b="1" dirty="0" err="1" smtClean="0"/>
              <a:t>Unspanned</a:t>
            </a:r>
            <a:r>
              <a:rPr lang="en-US" b="1" dirty="0" smtClean="0"/>
              <a:t> Records</a:t>
            </a:r>
            <a:endParaRPr lang="en-US" dirty="0"/>
          </a:p>
        </p:txBody>
      </p:sp>
      <p:sp>
        <p:nvSpPr>
          <p:cNvPr id="3" name="Content Placeholder 2"/>
          <p:cNvSpPr>
            <a:spLocks noGrp="1"/>
          </p:cNvSpPr>
          <p:nvPr>
            <p:ph idx="1"/>
          </p:nvPr>
        </p:nvSpPr>
        <p:spPr>
          <a:xfrm>
            <a:off x="457200" y="1219200"/>
            <a:ext cx="8229600" cy="4830763"/>
          </a:xfrm>
        </p:spPr>
        <p:txBody>
          <a:bodyPr>
            <a:noAutofit/>
          </a:bodyPr>
          <a:lstStyle/>
          <a:p>
            <a:r>
              <a:rPr lang="en-US" dirty="0" smtClean="0"/>
              <a:t>The records of a file must be allocated to disk blocks because a block is the unit of data transfer between disk and memory</a:t>
            </a:r>
          </a:p>
          <a:p>
            <a:r>
              <a:rPr lang="en-US" dirty="0" smtClean="0"/>
              <a:t>For a file of fixed-length records of size R bytes, with B ≥ R, we can fit </a:t>
            </a:r>
            <a:r>
              <a:rPr lang="en-US" dirty="0" err="1" smtClean="0"/>
              <a:t>bfr</a:t>
            </a:r>
            <a:r>
              <a:rPr lang="en-US" dirty="0" smtClean="0"/>
              <a:t> =⎣B/R⎦ records per block.</a:t>
            </a:r>
          </a:p>
          <a:p>
            <a:r>
              <a:rPr lang="en-US" dirty="0" smtClean="0"/>
              <a:t>The value </a:t>
            </a:r>
            <a:r>
              <a:rPr lang="en-US" dirty="0" err="1" smtClean="0"/>
              <a:t>bfr</a:t>
            </a:r>
            <a:r>
              <a:rPr lang="en-US" dirty="0" smtClean="0"/>
              <a:t> is called the </a:t>
            </a:r>
            <a:r>
              <a:rPr lang="en-US" b="1" dirty="0" smtClean="0"/>
              <a:t>blocking factor for the file.</a:t>
            </a:r>
          </a:p>
          <a:p>
            <a:r>
              <a:rPr lang="en-US" b="1" dirty="0" smtClean="0"/>
              <a:t>In general, R </a:t>
            </a:r>
            <a:r>
              <a:rPr lang="en-US" dirty="0" smtClean="0"/>
              <a:t>may not divide B exactly, so we have some unused space in each block= B − (</a:t>
            </a:r>
            <a:r>
              <a:rPr lang="en-US" dirty="0" err="1" smtClean="0"/>
              <a:t>bfr</a:t>
            </a:r>
            <a:r>
              <a:rPr lang="en-US" dirty="0" smtClean="0"/>
              <a:t> * R) bytes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r>
              <a:rPr lang="en-US" dirty="0" smtClean="0"/>
              <a:t>To utilize this unused space, we can store part of a record on one block and the rest on another. </a:t>
            </a:r>
          </a:p>
          <a:p>
            <a:r>
              <a:rPr lang="en-US" dirty="0" smtClean="0"/>
              <a:t>A pointer at the end of the first block points to the block containing the remainder of the record in case it is not the next consecutive block on disk. </a:t>
            </a:r>
          </a:p>
          <a:p>
            <a:r>
              <a:rPr lang="en-US" dirty="0" smtClean="0"/>
              <a:t>This organization is called</a:t>
            </a:r>
            <a:r>
              <a:rPr lang="en-US" dirty="0" smtClean="0">
                <a:solidFill>
                  <a:srgbClr val="FF0000"/>
                </a:solidFill>
              </a:rPr>
              <a:t> </a:t>
            </a:r>
            <a:r>
              <a:rPr lang="en-US" b="1" dirty="0" smtClean="0">
                <a:solidFill>
                  <a:srgbClr val="FF0000"/>
                </a:solidFill>
              </a:rPr>
              <a:t>spanned because records can span more than one block.</a:t>
            </a:r>
            <a:endParaRPr lang="en-US" dirty="0" smtClean="0"/>
          </a:p>
          <a:p>
            <a:r>
              <a:rPr lang="en-US" dirty="0" smtClean="0"/>
              <a:t>Whenever a record is larger than a block, we must use a spanned organization.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dirty="0" smtClean="0"/>
              <a:t>If records are not allowed to cross block boundaries, the organization is called</a:t>
            </a:r>
            <a:r>
              <a:rPr lang="en-US" b="1" dirty="0" smtClean="0">
                <a:solidFill>
                  <a:srgbClr val="FF0000"/>
                </a:solidFill>
              </a:rPr>
              <a:t> </a:t>
            </a:r>
            <a:r>
              <a:rPr lang="en-US" b="1" dirty="0" err="1" smtClean="0">
                <a:solidFill>
                  <a:srgbClr val="FF0000"/>
                </a:solidFill>
              </a:rPr>
              <a:t>unspanned</a:t>
            </a:r>
            <a:r>
              <a:rPr lang="en-US" b="1" dirty="0" smtClean="0">
                <a:solidFill>
                  <a:srgbClr val="FF0000"/>
                </a:solidFill>
              </a:rPr>
              <a:t>. </a:t>
            </a:r>
          </a:p>
          <a:p>
            <a:r>
              <a:rPr lang="en-US" dirty="0" smtClean="0"/>
              <a:t>For variable-length records, either a spanned or an </a:t>
            </a:r>
            <a:r>
              <a:rPr lang="en-US" dirty="0" err="1" smtClean="0"/>
              <a:t>unspanned</a:t>
            </a:r>
            <a:r>
              <a:rPr lang="en-US" dirty="0" smtClean="0"/>
              <a:t> organization can be used.</a:t>
            </a:r>
          </a:p>
          <a:p>
            <a:r>
              <a:rPr lang="en-US" dirty="0" smtClean="0"/>
              <a:t>If the average record is large, it is advantageous to use spanning to reduce the lost space in each block.</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524000"/>
          </a:xfrm>
        </p:spPr>
        <p:txBody>
          <a:bodyPr>
            <a:normAutofit/>
          </a:bodyPr>
          <a:lstStyle/>
          <a:p>
            <a:r>
              <a:rPr lang="en-US" dirty="0" smtClean="0"/>
              <a:t>Types of record organization.</a:t>
            </a:r>
            <a:br>
              <a:rPr lang="en-US" dirty="0" smtClean="0"/>
            </a:br>
            <a:r>
              <a:rPr lang="en-US" dirty="0" smtClean="0"/>
              <a:t>(a) </a:t>
            </a:r>
            <a:r>
              <a:rPr lang="en-US" dirty="0" err="1" smtClean="0"/>
              <a:t>Unspanned</a:t>
            </a:r>
            <a:r>
              <a:rPr lang="en-US" dirty="0" smtClean="0"/>
              <a:t>.(b) Spanned.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1112" y="3347244"/>
            <a:ext cx="6581775" cy="2748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Allocating File Blocks on Disk</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r>
              <a:rPr lang="en-US" sz="2800" dirty="0" smtClean="0"/>
              <a:t>There are several standard techniques for allocating the blocks of a file on disk.</a:t>
            </a:r>
            <a:endParaRPr lang="en-US" sz="2800" b="1" dirty="0" smtClean="0"/>
          </a:p>
          <a:p>
            <a:r>
              <a:rPr lang="en-US" sz="2800" b="1" dirty="0" smtClean="0">
                <a:solidFill>
                  <a:srgbClr val="FF0000"/>
                </a:solidFill>
              </a:rPr>
              <a:t>contiguous </a:t>
            </a:r>
            <a:r>
              <a:rPr lang="en-US" sz="2800" b="1" dirty="0" err="1" smtClean="0">
                <a:solidFill>
                  <a:srgbClr val="FF0000"/>
                </a:solidFill>
              </a:rPr>
              <a:t>allocation:</a:t>
            </a:r>
            <a:r>
              <a:rPr lang="en-US" sz="2800" dirty="0" err="1" smtClean="0"/>
              <a:t>the</a:t>
            </a:r>
            <a:r>
              <a:rPr lang="en-US" sz="2800" dirty="0" smtClean="0"/>
              <a:t> file blocks are allocated to consecutive disk blocks.</a:t>
            </a:r>
            <a:endParaRPr lang="en-US" sz="2800" b="1" dirty="0" smtClean="0"/>
          </a:p>
          <a:p>
            <a:r>
              <a:rPr lang="en-US" sz="2800" b="1" dirty="0" smtClean="0">
                <a:solidFill>
                  <a:srgbClr val="FF0000"/>
                </a:solidFill>
              </a:rPr>
              <a:t>linked </a:t>
            </a:r>
            <a:r>
              <a:rPr lang="en-US" sz="2800" b="1" dirty="0" err="1" smtClean="0">
                <a:solidFill>
                  <a:srgbClr val="FF0000"/>
                </a:solidFill>
              </a:rPr>
              <a:t>allocation</a:t>
            </a:r>
            <a:r>
              <a:rPr lang="en-US" sz="2800" b="1" dirty="0" err="1" smtClean="0"/>
              <a:t>:</a:t>
            </a:r>
            <a:r>
              <a:rPr lang="en-US" sz="2800" dirty="0" err="1" smtClean="0"/>
              <a:t>each</a:t>
            </a:r>
            <a:r>
              <a:rPr lang="en-US" sz="2800" dirty="0" smtClean="0"/>
              <a:t> file block contains a pointer to the next file block. This makes it easy to expand the file but makes it slow to read the whole file.</a:t>
            </a:r>
          </a:p>
          <a:p>
            <a:pPr eaLnBrk="0" hangingPunct="0"/>
            <a:r>
              <a:rPr lang="en-US" altLang="zh-TW" sz="2800" dirty="0" smtClean="0">
                <a:ea typeface="新細明體" pitchFamily="18" charset="-120"/>
              </a:rPr>
              <a:t>A combination of the two allocates </a:t>
            </a:r>
            <a:r>
              <a:rPr lang="en-US" altLang="zh-TW" sz="2800" b="1" dirty="0" smtClean="0">
                <a:ea typeface="新細明體" pitchFamily="18" charset="-120"/>
              </a:rPr>
              <a:t>clusters </a:t>
            </a:r>
            <a:r>
              <a:rPr lang="en-US" altLang="zh-TW" sz="2800" dirty="0" smtClean="0">
                <a:ea typeface="新細明體" pitchFamily="18" charset="-120"/>
              </a:rPr>
              <a:t>of consecutive disk blocks, and the clusters are linked. </a:t>
            </a:r>
          </a:p>
          <a:p>
            <a:pPr eaLnBrk="0" hangingPunct="0"/>
            <a:r>
              <a:rPr lang="en-US" altLang="zh-TW" sz="2800" dirty="0" smtClean="0">
                <a:ea typeface="新細明體" pitchFamily="18" charset="-120"/>
              </a:rPr>
              <a:t>Clusters are sometimes called </a:t>
            </a:r>
            <a:r>
              <a:rPr lang="en-US" altLang="zh-TW" sz="2800" b="1" dirty="0" smtClean="0">
                <a:ea typeface="新細明體" pitchFamily="18" charset="-120"/>
              </a:rPr>
              <a:t>file segments </a:t>
            </a:r>
            <a:r>
              <a:rPr lang="en-US" altLang="zh-TW" sz="2800" dirty="0" smtClean="0">
                <a:ea typeface="新細明體" pitchFamily="18" charset="-120"/>
              </a:rPr>
              <a:t>or </a:t>
            </a:r>
            <a:r>
              <a:rPr lang="en-US" altLang="zh-TW" sz="2800" b="1" dirty="0" smtClean="0">
                <a:ea typeface="新細明體" pitchFamily="18" charset="-120"/>
              </a:rPr>
              <a:t>extents.</a:t>
            </a:r>
            <a:endParaRPr lang="en-US" sz="2800" dirty="0" smtClean="0"/>
          </a:p>
          <a:p>
            <a:r>
              <a:rPr lang="en-US" sz="2800" b="1" dirty="0" smtClean="0">
                <a:solidFill>
                  <a:srgbClr val="FF0000"/>
                </a:solidFill>
              </a:rPr>
              <a:t>indexed </a:t>
            </a:r>
            <a:r>
              <a:rPr lang="en-US" sz="2800" b="1" dirty="0" err="1" smtClean="0">
                <a:solidFill>
                  <a:srgbClr val="FF0000"/>
                </a:solidFill>
              </a:rPr>
              <a:t>allocation</a:t>
            </a:r>
            <a:r>
              <a:rPr lang="en-US" sz="2800" b="1" dirty="0" err="1" smtClean="0"/>
              <a:t>:</a:t>
            </a:r>
            <a:r>
              <a:rPr lang="en-US" sz="2800" dirty="0" err="1" smtClean="0"/>
              <a:t>where</a:t>
            </a:r>
            <a:r>
              <a:rPr lang="en-US" sz="2800" dirty="0" smtClean="0"/>
              <a:t> one or more index blocks contain pointers to the actual file blocks.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dirty="0" smtClean="0"/>
          </a:p>
          <a:p>
            <a:r>
              <a:rPr lang="en-US" dirty="0" smtClean="0"/>
              <a:t>A </a:t>
            </a:r>
            <a:r>
              <a:rPr lang="en-US" b="1" dirty="0" smtClean="0"/>
              <a:t>file organization</a:t>
            </a:r>
            <a:r>
              <a:rPr lang="en-US" dirty="0" smtClean="0"/>
              <a:t> refers to the organization of the data of a file into records, blocks, and access structures this includes the way records and blocks are placed on the storage medium.</a:t>
            </a:r>
          </a:p>
          <a:p>
            <a:pPr>
              <a:buNone/>
            </a:pPr>
            <a:r>
              <a:rPr lang="en-US" dirty="0" smtClean="0"/>
              <a:t> </a:t>
            </a:r>
          </a:p>
          <a:p>
            <a:r>
              <a:rPr lang="en-US" dirty="0" smtClean="0"/>
              <a:t>An </a:t>
            </a:r>
            <a:r>
              <a:rPr lang="en-US" b="1" dirty="0" smtClean="0"/>
              <a:t>access method, </a:t>
            </a:r>
            <a:r>
              <a:rPr lang="en-US" dirty="0" smtClean="0"/>
              <a:t>on the other hand, provides a group of operation that can be applied to a file.</a:t>
            </a:r>
          </a:p>
          <a:p>
            <a:endParaRPr lang="en-US"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rmAutofit fontScale="90000"/>
          </a:bodyPr>
          <a:lstStyle/>
          <a:p>
            <a:r>
              <a:rPr lang="en-US" b="1" dirty="0" smtClean="0"/>
              <a:t/>
            </a:r>
            <a:br>
              <a:rPr lang="en-US" b="1" dirty="0" smtClean="0"/>
            </a:br>
            <a:r>
              <a:rPr lang="en-US" b="1" dirty="0" smtClean="0"/>
              <a:t>View </a:t>
            </a:r>
            <a:r>
              <a:rPr lang="en-US" b="1" dirty="0"/>
              <a:t>of Data</a:t>
            </a:r>
            <a:br>
              <a:rPr lang="en-US" b="1" dirty="0"/>
            </a:br>
            <a:r>
              <a:rPr lang="en-US" dirty="0"/>
              <a:t>An architecture for a database system</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01856" y="1600200"/>
            <a:ext cx="774028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FILES OF ORDERED RECORDS(Sorted Files)</a:t>
            </a:r>
            <a:endParaRPr lang="en-US" dirty="0"/>
          </a:p>
        </p:txBody>
      </p:sp>
      <p:sp>
        <p:nvSpPr>
          <p:cNvPr id="3" name="Content Placeholder 2"/>
          <p:cNvSpPr>
            <a:spLocks noGrp="1"/>
          </p:cNvSpPr>
          <p:nvPr>
            <p:ph idx="1"/>
          </p:nvPr>
        </p:nvSpPr>
        <p:spPr>
          <a:xfrm>
            <a:off x="457200" y="990600"/>
            <a:ext cx="8229600" cy="4754563"/>
          </a:xfrm>
        </p:spPr>
        <p:txBody>
          <a:bodyPr>
            <a:noAutofit/>
          </a:bodyPr>
          <a:lstStyle/>
          <a:p>
            <a:r>
              <a:rPr lang="en-US" dirty="0" smtClean="0"/>
              <a:t>We can physically order the records of a file on disk based on the values of one of their fields called the </a:t>
            </a:r>
            <a:r>
              <a:rPr lang="en-US" b="1" dirty="0" smtClean="0"/>
              <a:t>ordering field. This leads to an ordered or sequential file.</a:t>
            </a:r>
          </a:p>
          <a:p>
            <a:r>
              <a:rPr lang="en-US" dirty="0" smtClean="0"/>
              <a:t>If the ordering field is also a </a:t>
            </a:r>
            <a:r>
              <a:rPr lang="en-US" b="1" dirty="0" smtClean="0"/>
              <a:t>key field </a:t>
            </a:r>
            <a:r>
              <a:rPr lang="en-US" dirty="0" smtClean="0"/>
              <a:t>of the file a field guaranteed to have a unique value in each record then the field is called the </a:t>
            </a:r>
            <a:r>
              <a:rPr lang="en-US" b="1" dirty="0" smtClean="0"/>
              <a:t>ordering key for the file.</a:t>
            </a:r>
          </a:p>
          <a:p>
            <a:r>
              <a:rPr lang="en-US" dirty="0" smtClean="0"/>
              <a:t>additional access path, called a </a:t>
            </a:r>
            <a:r>
              <a:rPr lang="en-US" b="1" dirty="0" smtClean="0"/>
              <a:t>primary index, is used; this results in an indexed-sequential file.</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624013" y="152400"/>
            <a:ext cx="5895975" cy="847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sz="3600" b="1" dirty="0" smtClean="0"/>
              <a:t>ADVANTAGES</a:t>
            </a:r>
          </a:p>
          <a:p>
            <a:r>
              <a:rPr lang="en-US" dirty="0" smtClean="0"/>
              <a:t>Reading the records in order of the ordering key values becomes extremely efficient because no sorting is required.</a:t>
            </a:r>
          </a:p>
          <a:p>
            <a:r>
              <a:rPr lang="en-US" dirty="0" smtClean="0"/>
              <a:t>Finding the next record from the current one in order of the ordering key usually requires no additional block accesses</a:t>
            </a:r>
          </a:p>
          <a:p>
            <a:r>
              <a:rPr lang="en-US" dirty="0" smtClean="0"/>
              <a:t>Using a search condition based on the value of an ordering key field results in faster access when the </a:t>
            </a:r>
            <a:r>
              <a:rPr lang="en-US" b="1" dirty="0" smtClean="0"/>
              <a:t>binary search </a:t>
            </a:r>
            <a:r>
              <a:rPr lang="en-US" dirty="0" smtClean="0"/>
              <a:t>technique is used</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DISADVANTAGE</a:t>
            </a:r>
            <a:endParaRPr lang="en-US" dirty="0"/>
          </a:p>
        </p:txBody>
      </p:sp>
      <p:sp>
        <p:nvSpPr>
          <p:cNvPr id="3" name="Content Placeholder 2"/>
          <p:cNvSpPr>
            <a:spLocks noGrp="1"/>
          </p:cNvSpPr>
          <p:nvPr>
            <p:ph idx="1"/>
          </p:nvPr>
        </p:nvSpPr>
        <p:spPr>
          <a:xfrm>
            <a:off x="0" y="1295400"/>
            <a:ext cx="9144000" cy="4830763"/>
          </a:xfrm>
        </p:spPr>
        <p:txBody>
          <a:bodyPr/>
          <a:lstStyle/>
          <a:p>
            <a:r>
              <a:rPr lang="en-US" dirty="0" smtClean="0"/>
              <a:t>Inserting and deleting records are expensive operations for an ordered file because the records must remain physically ordered.</a:t>
            </a:r>
          </a:p>
          <a:p>
            <a:r>
              <a:rPr lang="en-US" dirty="0" smtClean="0"/>
              <a:t>For record deletion, the problem is less severe if deletion markers and periodic reorganization are used</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One option for making insertion more efficient is to keep some unused space in each block for new records. However, once this space is used up, the original problem resurfaces.</a:t>
            </a:r>
          </a:p>
          <a:p>
            <a:pPr>
              <a:buNone/>
            </a:pPr>
            <a:endParaRPr lang="en-US" dirty="0" smtClean="0"/>
          </a:p>
          <a:p>
            <a:r>
              <a:rPr lang="en-US" dirty="0" smtClean="0"/>
              <a:t> Another frequently used method is to create a temporary</a:t>
            </a:r>
            <a:r>
              <a:rPr lang="en-US" b="1" dirty="0" smtClean="0"/>
              <a:t> unordered file</a:t>
            </a:r>
            <a:r>
              <a:rPr lang="en-US" i="1" dirty="0" smtClean="0"/>
              <a:t> </a:t>
            </a:r>
            <a:r>
              <a:rPr lang="en-US" dirty="0" smtClean="0"/>
              <a:t>called an </a:t>
            </a:r>
            <a:r>
              <a:rPr lang="en-US" b="1" dirty="0" smtClean="0"/>
              <a:t>overflow or transaction file.</a:t>
            </a:r>
          </a:p>
          <a:p>
            <a:endParaRPr lang="en-US" b="1" dirty="0" smtClean="0"/>
          </a:p>
          <a:p>
            <a:r>
              <a:rPr lang="en-US" dirty="0" smtClean="0"/>
              <a:t>With this technique, the actual ordered file is</a:t>
            </a:r>
            <a:r>
              <a:rPr lang="en-US" b="1" dirty="0" smtClean="0"/>
              <a:t> </a:t>
            </a:r>
            <a:r>
              <a:rPr lang="en-US" dirty="0" smtClean="0"/>
              <a:t>called the </a:t>
            </a:r>
            <a:r>
              <a:rPr lang="en-US" b="1" dirty="0" smtClean="0"/>
              <a:t>main or master file.</a:t>
            </a:r>
          </a:p>
          <a:p>
            <a:endParaRPr lang="en-US" b="1" dirty="0" smtClean="0"/>
          </a:p>
          <a:p>
            <a:r>
              <a:rPr lang="en-US" dirty="0" smtClean="0"/>
              <a:t>New records are inserted at the end of the overflow file rather than in their correct position in the main file. </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t>Periodically, the overflow file is sorted and merged with the master file during file reorganization. </a:t>
            </a:r>
          </a:p>
          <a:p>
            <a:endParaRPr lang="en-US" dirty="0" smtClean="0"/>
          </a:p>
          <a:p>
            <a:r>
              <a:rPr lang="en-US" dirty="0" smtClean="0"/>
              <a:t>Insertion becomes very efficient, but at the cost of increased complexity in the search algorithm.</a:t>
            </a:r>
          </a:p>
          <a:p>
            <a:pPr>
              <a:buNone/>
            </a:pPr>
            <a:endParaRPr lang="en-US" dirty="0" smtClean="0"/>
          </a:p>
          <a:p>
            <a:r>
              <a:rPr lang="en-US" dirty="0" smtClean="0"/>
              <a:t> The </a:t>
            </a:r>
            <a:r>
              <a:rPr lang="en-US" b="1" dirty="0" smtClean="0"/>
              <a:t>overflow file</a:t>
            </a:r>
            <a:r>
              <a:rPr lang="en-US" dirty="0" smtClean="0"/>
              <a:t> must be searched using a </a:t>
            </a:r>
            <a:r>
              <a:rPr lang="en-US" b="1" dirty="0" smtClean="0"/>
              <a:t>linear search</a:t>
            </a:r>
            <a:r>
              <a:rPr lang="en-US" dirty="0" smtClean="0"/>
              <a:t> if, after the binary search, the record is not found in the main file. </a:t>
            </a:r>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FILES OF UNORDERED RECORDS(HEAP FILES)</a:t>
            </a:r>
            <a:endParaRPr lang="en-US" dirty="0"/>
          </a:p>
        </p:txBody>
      </p:sp>
      <p:sp>
        <p:nvSpPr>
          <p:cNvPr id="3" name="Content Placeholder 2"/>
          <p:cNvSpPr>
            <a:spLocks noGrp="1"/>
          </p:cNvSpPr>
          <p:nvPr>
            <p:ph idx="1"/>
          </p:nvPr>
        </p:nvSpPr>
        <p:spPr/>
        <p:txBody>
          <a:bodyPr/>
          <a:lstStyle/>
          <a:p>
            <a:r>
              <a:rPr lang="en-US" dirty="0" smtClean="0"/>
              <a:t>Records are placed in the file in the order in which they are inserted, so new records are inserted at the end of the file. Such an organization is called a </a:t>
            </a:r>
            <a:r>
              <a:rPr lang="en-US" b="1" dirty="0" smtClean="0"/>
              <a:t>heap or pile file.</a:t>
            </a:r>
          </a:p>
          <a:p>
            <a:pPr>
              <a:buNone/>
            </a:pPr>
            <a:endParaRPr lang="en-US" dirty="0" smtClean="0"/>
          </a:p>
          <a:p>
            <a:r>
              <a:rPr lang="en-US" dirty="0" smtClean="0"/>
              <a:t>This organization is often used with additional access paths, such as the </a:t>
            </a:r>
            <a:r>
              <a:rPr lang="en-US" b="1" dirty="0" smtClean="0"/>
              <a:t>secondary indexes</a:t>
            </a:r>
            <a:endParaRPr lang="en-US" b="1"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INSERTION: </a:t>
            </a:r>
            <a:r>
              <a:rPr lang="en-US" dirty="0" smtClean="0"/>
              <a:t>Inserting a new record is very efficient. The last disk block of the file is copied into a buffer, the new record is added, and the block is then rewritten back to disk. The address of the last file block is kept in the file header</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u="sng" dirty="0" smtClean="0"/>
              <a:t>SEARCHING:</a:t>
            </a:r>
          </a:p>
          <a:p>
            <a:pPr marL="514350" indent="-514350">
              <a:buFont typeface="Wingdings" pitchFamily="2" charset="2"/>
              <a:buChar char="ü"/>
            </a:pPr>
            <a:r>
              <a:rPr lang="en-US" dirty="0" smtClean="0"/>
              <a:t>    a </a:t>
            </a:r>
            <a:r>
              <a:rPr lang="en-US" b="1" dirty="0" smtClean="0"/>
              <a:t>linear search</a:t>
            </a:r>
          </a:p>
          <a:p>
            <a:pPr>
              <a:buFont typeface="Wingdings" pitchFamily="2" charset="2"/>
              <a:buChar char="ü"/>
            </a:pPr>
            <a:r>
              <a:rPr lang="en-US" dirty="0" smtClean="0"/>
              <a:t>	an expensive procedure.</a:t>
            </a:r>
          </a:p>
          <a:p>
            <a:pPr>
              <a:buFont typeface="Wingdings" pitchFamily="2" charset="2"/>
              <a:buChar char="ü"/>
            </a:pPr>
            <a:r>
              <a:rPr lang="en-US" dirty="0" smtClean="0"/>
              <a:t>	 If only one record satisfies the search     </a:t>
            </a:r>
          </a:p>
          <a:p>
            <a:pPr>
              <a:buNone/>
            </a:pPr>
            <a:r>
              <a:rPr lang="en-US" dirty="0" smtClean="0"/>
              <a:t>           </a:t>
            </a:r>
            <a:r>
              <a:rPr lang="en-US" dirty="0" err="1" smtClean="0"/>
              <a:t>condition,then</a:t>
            </a:r>
            <a:r>
              <a:rPr lang="en-US" dirty="0" smtClean="0"/>
              <a:t>, on the average, requires     </a:t>
            </a:r>
          </a:p>
          <a:p>
            <a:pPr>
              <a:buNone/>
            </a:pPr>
            <a:r>
              <a:rPr lang="en-US" dirty="0" smtClean="0"/>
              <a:t>           searching (</a:t>
            </a:r>
            <a:r>
              <a:rPr lang="en-US" i="1" dirty="0" smtClean="0"/>
              <a:t>b/2)</a:t>
            </a:r>
            <a:r>
              <a:rPr lang="en-US" dirty="0" err="1" smtClean="0"/>
              <a:t>blocks,b</a:t>
            </a:r>
            <a:r>
              <a:rPr lang="en-US" dirty="0" smtClean="0"/>
              <a:t> number of blocks.</a:t>
            </a:r>
          </a:p>
          <a:p>
            <a:pPr>
              <a:buFont typeface="Wingdings" pitchFamily="2" charset="2"/>
              <a:buChar char="ü"/>
            </a:pPr>
            <a:r>
              <a:rPr lang="en-US" dirty="0" smtClean="0"/>
              <a:t>If no records or several records satisfy the search condition, the program must read and search all </a:t>
            </a:r>
            <a:r>
              <a:rPr lang="en-US" i="1" dirty="0" smtClean="0"/>
              <a:t>b blocks in the file</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u="sng" dirty="0" err="1" smtClean="0"/>
              <a:t>DELETION</a:t>
            </a:r>
            <a:r>
              <a:rPr lang="en-US" dirty="0" err="1" smtClean="0"/>
              <a:t>:a</a:t>
            </a:r>
            <a:r>
              <a:rPr lang="en-US" dirty="0" smtClean="0"/>
              <a:t> program must first find its block, copy the block into a </a:t>
            </a:r>
            <a:r>
              <a:rPr lang="en-US" dirty="0" err="1" smtClean="0"/>
              <a:t>buffer,delete</a:t>
            </a:r>
            <a:r>
              <a:rPr lang="en-US" dirty="0" smtClean="0"/>
              <a:t> the record from the buffer, and finally rewrite the block back to the disk. This leaves unused space in the disk block.</a:t>
            </a:r>
          </a:p>
          <a:p>
            <a:pPr>
              <a:buFont typeface="Wingdings" pitchFamily="2" charset="2"/>
              <a:buChar char="ü"/>
            </a:pPr>
            <a:r>
              <a:rPr lang="en-US" dirty="0" smtClean="0"/>
              <a:t>Another technique used for record deletion is to have an extra byte or bit, called a </a:t>
            </a:r>
            <a:r>
              <a:rPr lang="en-US" b="1" dirty="0" smtClean="0"/>
              <a:t>deletion marker,</a:t>
            </a:r>
            <a:r>
              <a:rPr lang="en-US" dirty="0" smtClean="0"/>
              <a:t> stored with each record</a:t>
            </a:r>
          </a:p>
          <a:p>
            <a:pPr>
              <a:buFont typeface="Wingdings" pitchFamily="2" charset="2"/>
              <a:buChar char="ü"/>
            </a:pPr>
            <a:r>
              <a:rPr lang="en-US" dirty="0" smtClean="0"/>
              <a:t>Both of these deletion techniques require periodic </a:t>
            </a:r>
            <a:r>
              <a:rPr lang="en-US" b="1" dirty="0" smtClean="0"/>
              <a:t>reorganization </a:t>
            </a:r>
            <a:r>
              <a:rPr lang="en-US" dirty="0" smtClean="0"/>
              <a:t>of the file to reclaim the unused space of deleted records.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Models</a:t>
            </a:r>
            <a:endParaRPr lang="en-US" dirty="0"/>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pPr>
              <a:buNone/>
            </a:pPr>
            <a:endParaRPr lang="en-US" b="1" dirty="0"/>
          </a:p>
          <a:p>
            <a:pPr>
              <a:buFontTx/>
              <a:buChar char="-"/>
            </a:pPr>
            <a:r>
              <a:rPr lang="en-US" sz="9600" dirty="0" smtClean="0">
                <a:latin typeface="Times New Roman" pitchFamily="18" charset="0"/>
                <a:cs typeface="Times New Roman" pitchFamily="18" charset="0"/>
              </a:rPr>
              <a:t>A </a:t>
            </a:r>
            <a:r>
              <a:rPr lang="en-US" sz="9600" dirty="0">
                <a:latin typeface="Times New Roman" pitchFamily="18" charset="0"/>
                <a:cs typeface="Times New Roman" pitchFamily="18" charset="0"/>
              </a:rPr>
              <a:t>collection of </a:t>
            </a:r>
            <a:r>
              <a:rPr lang="en-US" sz="9600" dirty="0" smtClean="0">
                <a:latin typeface="Times New Roman" pitchFamily="18" charset="0"/>
                <a:cs typeface="Times New Roman" pitchFamily="18" charset="0"/>
              </a:rPr>
              <a:t>concepts  </a:t>
            </a:r>
            <a:r>
              <a:rPr lang="en-US" sz="9600" dirty="0">
                <a:latin typeface="Times New Roman" pitchFamily="18" charset="0"/>
                <a:cs typeface="Times New Roman" pitchFamily="18" charset="0"/>
              </a:rPr>
              <a:t>for </a:t>
            </a:r>
            <a:r>
              <a:rPr lang="en-US" sz="9600" dirty="0" smtClean="0">
                <a:latin typeface="Times New Roman" pitchFamily="18" charset="0"/>
                <a:cs typeface="Times New Roman" pitchFamily="18" charset="0"/>
              </a:rPr>
              <a:t>describing structure of a data base.</a:t>
            </a:r>
          </a:p>
          <a:p>
            <a:pPr>
              <a:buFontTx/>
              <a:buChar char="-"/>
            </a:pPr>
            <a:r>
              <a:rPr lang="en-US" sz="9600" dirty="0" smtClean="0">
                <a:latin typeface="Times New Roman" pitchFamily="18" charset="0"/>
                <a:cs typeface="Times New Roman" pitchFamily="18" charset="0"/>
              </a:rPr>
              <a:t>Structure of data base include</a:t>
            </a:r>
            <a:endParaRPr lang="en-US" sz="9600" dirty="0">
              <a:latin typeface="Times New Roman" pitchFamily="18" charset="0"/>
              <a:cs typeface="Times New Roman" pitchFamily="18" charset="0"/>
            </a:endParaRPr>
          </a:p>
          <a:p>
            <a:pPr lvl="2"/>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data types</a:t>
            </a:r>
            <a:endParaRPr lang="en-US" sz="9600" dirty="0">
              <a:latin typeface="Times New Roman" pitchFamily="18" charset="0"/>
              <a:cs typeface="Times New Roman" pitchFamily="18" charset="0"/>
            </a:endParaRPr>
          </a:p>
          <a:p>
            <a:pPr lvl="2"/>
            <a:r>
              <a:rPr lang="en-US" sz="9600" dirty="0">
                <a:latin typeface="Times New Roman" pitchFamily="18" charset="0"/>
                <a:cs typeface="Times New Roman" pitchFamily="18" charset="0"/>
              </a:rPr>
              <a:t> data </a:t>
            </a:r>
            <a:r>
              <a:rPr lang="en-US" sz="9600" dirty="0" smtClean="0">
                <a:latin typeface="Times New Roman" pitchFamily="18" charset="0"/>
                <a:cs typeface="Times New Roman" pitchFamily="18" charset="0"/>
              </a:rPr>
              <a:t>relationships</a:t>
            </a:r>
            <a:endParaRPr lang="en-US" sz="9600" dirty="0">
              <a:latin typeface="Times New Roman" pitchFamily="18" charset="0"/>
              <a:cs typeface="Times New Roman" pitchFamily="18" charset="0"/>
            </a:endParaRPr>
          </a:p>
          <a:p>
            <a:pPr lvl="2"/>
            <a:r>
              <a:rPr lang="en-US" sz="9600" dirty="0">
                <a:latin typeface="Times New Roman" pitchFamily="18" charset="0"/>
                <a:cs typeface="Times New Roman" pitchFamily="18" charset="0"/>
              </a:rPr>
              <a:t> data </a:t>
            </a:r>
            <a:r>
              <a:rPr lang="en-US" sz="9600" dirty="0" smtClean="0">
                <a:latin typeface="Times New Roman" pitchFamily="18" charset="0"/>
                <a:cs typeface="Times New Roman" pitchFamily="18" charset="0"/>
              </a:rPr>
              <a:t>constraints</a:t>
            </a:r>
            <a:endParaRPr lang="en-US" sz="9600" dirty="0">
              <a:latin typeface="Times New Roman" pitchFamily="18" charset="0"/>
              <a:cs typeface="Times New Roman" pitchFamily="18" charset="0"/>
            </a:endParaRPr>
          </a:p>
          <a:p>
            <a:r>
              <a:rPr lang="en-US" sz="9600" dirty="0" smtClean="0">
                <a:latin typeface="Times New Roman" pitchFamily="18" charset="0"/>
                <a:cs typeface="Times New Roman" pitchFamily="18" charset="0"/>
              </a:rPr>
              <a:t>Data models categories based  on the concepts used</a:t>
            </a:r>
            <a:endParaRPr lang="en-US" sz="9600" b="1" dirty="0" smtClean="0">
              <a:latin typeface="Times New Roman" pitchFamily="18" charset="0"/>
              <a:cs typeface="Times New Roman" pitchFamily="18" charset="0"/>
            </a:endParaRPr>
          </a:p>
          <a:p>
            <a:r>
              <a:rPr lang="en-US" sz="9600" b="1" dirty="0" smtClean="0">
                <a:latin typeface="Times New Roman" pitchFamily="18" charset="0"/>
                <a:cs typeface="Times New Roman" pitchFamily="18" charset="0"/>
              </a:rPr>
              <a:t>High level(conceptual)data model</a:t>
            </a:r>
            <a:r>
              <a:rPr lang="en-US" sz="9600" dirty="0" smtClean="0">
                <a:latin typeface="Times New Roman" pitchFamily="18" charset="0"/>
                <a:cs typeface="Times New Roman" pitchFamily="18" charset="0"/>
              </a:rPr>
              <a:t> -provide concepts that are close to the way many users perceive data.ER diagram</a:t>
            </a:r>
            <a:endParaRPr lang="en-US" sz="9600" b="1" dirty="0" smtClean="0">
              <a:latin typeface="Times New Roman" pitchFamily="18" charset="0"/>
              <a:cs typeface="Times New Roman" pitchFamily="18" charset="0"/>
            </a:endParaRPr>
          </a:p>
          <a:p>
            <a:r>
              <a:rPr lang="en-US" sz="9600" b="1" dirty="0" smtClean="0">
                <a:latin typeface="Times New Roman" pitchFamily="18" charset="0"/>
                <a:cs typeface="Times New Roman" pitchFamily="18" charset="0"/>
              </a:rPr>
              <a:t> Low level(physical)</a:t>
            </a:r>
            <a:r>
              <a:rPr lang="en-US" sz="9600" dirty="0" smtClean="0">
                <a:latin typeface="Times New Roman" pitchFamily="18" charset="0"/>
                <a:cs typeface="Times New Roman" pitchFamily="18" charset="0"/>
              </a:rPr>
              <a:t> – how data is stored in the </a:t>
            </a:r>
            <a:r>
              <a:rPr lang="en-US" sz="9600" dirty="0" err="1" smtClean="0">
                <a:latin typeface="Times New Roman" pitchFamily="18" charset="0"/>
                <a:cs typeface="Times New Roman" pitchFamily="18" charset="0"/>
              </a:rPr>
              <a:t>computer,for</a:t>
            </a:r>
            <a:r>
              <a:rPr lang="en-US" sz="9600" dirty="0" smtClean="0">
                <a:latin typeface="Times New Roman" pitchFamily="18" charset="0"/>
                <a:cs typeface="Times New Roman" pitchFamily="18" charset="0"/>
              </a:rPr>
              <a:t> computer specialist not for end </a:t>
            </a:r>
            <a:r>
              <a:rPr lang="en-US" sz="9600" dirty="0" err="1" smtClean="0">
                <a:latin typeface="Times New Roman" pitchFamily="18" charset="0"/>
                <a:cs typeface="Times New Roman" pitchFamily="18" charset="0"/>
              </a:rPr>
              <a:t>user.indexing,hashing</a:t>
            </a:r>
            <a:r>
              <a:rPr lang="en-US" sz="9600" dirty="0" smtClean="0">
                <a:latin typeface="Times New Roman" pitchFamily="18" charset="0"/>
                <a:cs typeface="Times New Roman" pitchFamily="18" charset="0"/>
              </a:rPr>
              <a:t>   </a:t>
            </a:r>
          </a:p>
          <a:p>
            <a:r>
              <a:rPr lang="en-US" sz="9600" b="1" dirty="0" smtClean="0">
                <a:latin typeface="Times New Roman" pitchFamily="18" charset="0"/>
                <a:cs typeface="Times New Roman" pitchFamily="18" charset="0"/>
              </a:rPr>
              <a:t>Representational(</a:t>
            </a:r>
            <a:r>
              <a:rPr lang="en-US" sz="9600" b="1" dirty="0" err="1" smtClean="0">
                <a:latin typeface="Times New Roman" pitchFamily="18" charset="0"/>
                <a:cs typeface="Times New Roman" pitchFamily="18" charset="0"/>
              </a:rPr>
              <a:t>implementational</a:t>
            </a:r>
            <a:r>
              <a:rPr lang="en-US" sz="9600" b="1" dirty="0" smtClean="0">
                <a:latin typeface="Times New Roman" pitchFamily="18" charset="0"/>
                <a:cs typeface="Times New Roman" pitchFamily="18" charset="0"/>
              </a:rPr>
              <a:t>)</a:t>
            </a:r>
            <a:r>
              <a:rPr lang="en-US" sz="9600" dirty="0" smtClean="0">
                <a:latin typeface="Times New Roman" pitchFamily="18" charset="0"/>
                <a:cs typeface="Times New Roman" pitchFamily="18" charset="0"/>
              </a:rPr>
              <a:t>-provide concepts that may  understood by end </a:t>
            </a:r>
            <a:r>
              <a:rPr lang="en-US" sz="9600" dirty="0" err="1" smtClean="0">
                <a:latin typeface="Times New Roman" pitchFamily="18" charset="0"/>
                <a:cs typeface="Times New Roman" pitchFamily="18" charset="0"/>
              </a:rPr>
              <a:t>users.relational</a:t>
            </a:r>
            <a:r>
              <a:rPr lang="en-US" sz="9600" dirty="0" smtClean="0">
                <a:latin typeface="Times New Roman" pitchFamily="18" charset="0"/>
                <a:cs typeface="Times New Roman" pitchFamily="18" charset="0"/>
              </a:rPr>
              <a:t> model(table)</a:t>
            </a:r>
            <a:endParaRPr lang="en-US" sz="9600" dirty="0">
              <a:latin typeface="Times New Roman" pitchFamily="18" charset="0"/>
              <a:cs typeface="Times New Roman" pitchFamily="18" charset="0"/>
            </a:endParaRPr>
          </a:p>
          <a:p>
            <a:pPr>
              <a:buNone/>
            </a:pPr>
            <a:r>
              <a:rPr lang="en-US" sz="9600" dirty="0" smtClean="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 typeface="Wingdings" pitchFamily="2" charset="2"/>
              <a:buChar char="ü"/>
            </a:pPr>
            <a:r>
              <a:rPr lang="en-US" dirty="0" smtClean="0"/>
              <a:t>possibility is to use the space of deleted records when inserting new records,</a:t>
            </a:r>
          </a:p>
          <a:p>
            <a:pPr>
              <a:buFont typeface="Wingdings" pitchFamily="2" charset="2"/>
              <a:buChar char="ü"/>
            </a:pPr>
            <a:r>
              <a:rPr lang="en-US" dirty="0" smtClean="0"/>
              <a:t>either spanned or </a:t>
            </a:r>
            <a:r>
              <a:rPr lang="en-US" dirty="0" err="1" smtClean="0"/>
              <a:t>unspanned</a:t>
            </a:r>
            <a:r>
              <a:rPr lang="en-US" dirty="0" smtClean="0"/>
              <a:t> organization for an unordered file</a:t>
            </a:r>
          </a:p>
          <a:p>
            <a:pPr>
              <a:buFont typeface="Wingdings" pitchFamily="2" charset="2"/>
              <a:buChar char="ü"/>
            </a:pPr>
            <a:r>
              <a:rPr lang="en-US" dirty="0" smtClean="0"/>
              <a:t>either fixed-length or variable-length records</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r>
              <a:rPr lang="en-US" sz="2800" dirty="0" smtClean="0"/>
              <a:t>Another type of primary file organization is based on </a:t>
            </a:r>
            <a:r>
              <a:rPr lang="en-US" sz="2800" b="1" dirty="0" smtClean="0"/>
              <a:t>hashing</a:t>
            </a:r>
            <a:r>
              <a:rPr lang="en-US" sz="2800" dirty="0" smtClean="0"/>
              <a:t>,</a:t>
            </a:r>
          </a:p>
          <a:p>
            <a:r>
              <a:rPr lang="en-US" sz="2800" dirty="0" smtClean="0"/>
              <a:t> This is where a records placement is determined by value in the </a:t>
            </a:r>
            <a:r>
              <a:rPr lang="en-US" sz="2800" b="1" i="1" dirty="0" smtClean="0"/>
              <a:t>hash</a:t>
            </a:r>
            <a:r>
              <a:rPr lang="en-US" sz="2800" i="1" dirty="0" smtClean="0"/>
              <a:t> </a:t>
            </a:r>
            <a:r>
              <a:rPr lang="en-US" sz="2800" dirty="0" smtClean="0"/>
              <a:t>field. </a:t>
            </a:r>
          </a:p>
          <a:p>
            <a:r>
              <a:rPr lang="en-US" sz="2800" dirty="0" smtClean="0"/>
              <a:t> which provides very fast access to records under certain search conditions.</a:t>
            </a:r>
          </a:p>
          <a:p>
            <a:r>
              <a:rPr lang="en-US" sz="2800" dirty="0" smtClean="0"/>
              <a:t> This organization is usually called a </a:t>
            </a:r>
            <a:r>
              <a:rPr lang="en-US" sz="2800" b="1" dirty="0" smtClean="0"/>
              <a:t>hash file</a:t>
            </a:r>
          </a:p>
          <a:p>
            <a:r>
              <a:rPr lang="en-US" sz="2800" b="1" dirty="0" smtClean="0"/>
              <a:t> </a:t>
            </a:r>
            <a:r>
              <a:rPr lang="en-US" sz="2800" dirty="0" smtClean="0"/>
              <a:t>The search condition must be an equality condition on a single field, called the </a:t>
            </a:r>
            <a:r>
              <a:rPr lang="en-US" sz="2800" b="1" dirty="0" smtClean="0"/>
              <a:t>hash field.</a:t>
            </a:r>
          </a:p>
          <a:p>
            <a:r>
              <a:rPr lang="en-US" sz="2800" dirty="0" smtClean="0"/>
              <a:t> In most cases, the hash field is also a key field of the </a:t>
            </a:r>
            <a:r>
              <a:rPr lang="en-US" sz="2800" dirty="0" err="1" smtClean="0"/>
              <a:t>file,in</a:t>
            </a:r>
            <a:r>
              <a:rPr lang="en-US" sz="2800" dirty="0" smtClean="0"/>
              <a:t> which case it is called the </a:t>
            </a:r>
            <a:r>
              <a:rPr lang="en-US" sz="2800" b="1" dirty="0" smtClean="0"/>
              <a:t>hash key.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668963"/>
          </a:xfrm>
        </p:spPr>
        <p:txBody>
          <a:bodyPr>
            <a:normAutofit/>
          </a:bodyPr>
          <a:lstStyle/>
          <a:p>
            <a:r>
              <a:rPr lang="en-US" dirty="0" smtClean="0"/>
              <a:t>The idea behind hashing is to provide a function </a:t>
            </a:r>
            <a:r>
              <a:rPr lang="en-US" i="1" dirty="0" smtClean="0"/>
              <a:t>h, called a </a:t>
            </a:r>
            <a:r>
              <a:rPr lang="en-US" b="1" i="1" dirty="0" smtClean="0"/>
              <a:t>hash function or randomizing function,</a:t>
            </a:r>
            <a:r>
              <a:rPr lang="en-US" i="1" dirty="0" smtClean="0"/>
              <a:t> which is applied to the </a:t>
            </a:r>
            <a:r>
              <a:rPr lang="en-US" dirty="0" smtClean="0"/>
              <a:t>hash field value of a record and yields the </a:t>
            </a:r>
            <a:r>
              <a:rPr lang="en-US" i="1" dirty="0" smtClean="0"/>
              <a:t>address of the disk block in which the </a:t>
            </a:r>
            <a:r>
              <a:rPr lang="en-US" dirty="0" smtClean="0"/>
              <a:t>record is stored.</a:t>
            </a:r>
          </a:p>
          <a:p>
            <a:r>
              <a:rPr lang="en-US" dirty="0" smtClean="0"/>
              <a:t>Two types of hashing</a:t>
            </a:r>
          </a:p>
          <a:p>
            <a:pPr>
              <a:buFont typeface="Wingdings" pitchFamily="2" charset="2"/>
              <a:buChar char="ü"/>
            </a:pPr>
            <a:r>
              <a:rPr lang="en-US" dirty="0" smtClean="0"/>
              <a:t>Internal hashing</a:t>
            </a:r>
          </a:p>
          <a:p>
            <a:pPr>
              <a:buFont typeface="Wingdings" pitchFamily="2" charset="2"/>
              <a:buChar char="ü"/>
            </a:pPr>
            <a:r>
              <a:rPr lang="en-US" dirty="0" smtClean="0"/>
              <a:t>External hashing</a:t>
            </a:r>
          </a:p>
          <a:p>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HASHING</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Hashing for internal files</a:t>
            </a:r>
          </a:p>
          <a:p>
            <a:r>
              <a:rPr lang="en-US" dirty="0" smtClean="0"/>
              <a:t>hashing is typically implemented as a </a:t>
            </a:r>
            <a:r>
              <a:rPr lang="en-US" b="1" dirty="0" smtClean="0"/>
              <a:t>hash table </a:t>
            </a:r>
            <a:r>
              <a:rPr lang="en-US" dirty="0" smtClean="0"/>
              <a:t>through the use</a:t>
            </a:r>
            <a:r>
              <a:rPr lang="en-US" b="1" dirty="0" smtClean="0"/>
              <a:t> </a:t>
            </a:r>
            <a:r>
              <a:rPr lang="en-US" dirty="0" smtClean="0"/>
              <a:t>of an array of records. Suppose that the array index range is from 0 to </a:t>
            </a:r>
            <a:r>
              <a:rPr lang="en-US" i="1" dirty="0" smtClean="0"/>
              <a:t>M – 1(M number of slots)</a:t>
            </a:r>
          </a:p>
          <a:p>
            <a:r>
              <a:rPr lang="en-US" dirty="0" smtClean="0"/>
              <a:t>a hash function that transforms the hash field value into an integer between 0 and </a:t>
            </a:r>
            <a:r>
              <a:rPr lang="en-US" i="1" dirty="0" smtClean="0"/>
              <a:t>M − 1.</a:t>
            </a:r>
          </a:p>
          <a:p>
            <a:r>
              <a:rPr lang="en-US" i="1" dirty="0" smtClean="0"/>
              <a:t> One common hash function is the </a:t>
            </a:r>
            <a:r>
              <a:rPr lang="en-US" b="1" dirty="0" smtClean="0">
                <a:solidFill>
                  <a:srgbClr val="FF0000"/>
                </a:solidFill>
              </a:rPr>
              <a:t>h(K) = K mod M</a:t>
            </a:r>
            <a:r>
              <a:rPr lang="en-US" b="1" i="1" dirty="0" smtClean="0"/>
              <a:t> function, which returns the remainder of an integer hash field value K after division </a:t>
            </a:r>
            <a:r>
              <a:rPr lang="en-US" dirty="0" smtClean="0"/>
              <a:t>by </a:t>
            </a:r>
            <a:r>
              <a:rPr lang="en-US" i="1" dirty="0" smtClean="0"/>
              <a:t>M; this value is then used for the record address.</a:t>
            </a:r>
          </a:p>
          <a:p>
            <a:pPr>
              <a:buNone/>
            </a:pPr>
            <a:endParaRPr lang="en-US" i="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1" y="685800"/>
            <a:ext cx="7043542" cy="5440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Other hashing function </a:t>
            </a:r>
            <a:r>
              <a:rPr lang="en-US" b="1" dirty="0" smtClean="0"/>
              <a:t>folding</a:t>
            </a:r>
          </a:p>
          <a:p>
            <a:r>
              <a:rPr lang="en-US" dirty="0" smtClean="0"/>
              <a:t>Involves applying an arithmetic function such as addition or a logical function such as exclusive or to different portions of the hash field value to calculate the hash address</a:t>
            </a:r>
          </a:p>
          <a:p>
            <a:r>
              <a:rPr lang="en-US" dirty="0" smtClean="0"/>
              <a:t>A </a:t>
            </a:r>
            <a:r>
              <a:rPr lang="en-US" b="1" dirty="0" smtClean="0"/>
              <a:t>collision occurs </a:t>
            </a:r>
            <a:r>
              <a:rPr lang="en-US" dirty="0" smtClean="0"/>
              <a:t>when the hash field value of a record that is being inserted hashes to an address that already contains a different record. </a:t>
            </a:r>
          </a:p>
          <a:p>
            <a:r>
              <a:rPr lang="en-US" dirty="0" smtClean="0"/>
              <a:t>In this situation, we must insert the new record in some other position, since its hash address is occupied. </a:t>
            </a:r>
          </a:p>
          <a:p>
            <a:r>
              <a:rPr lang="en-US" dirty="0" smtClean="0"/>
              <a:t>The process of finding another position is called </a:t>
            </a:r>
            <a:r>
              <a:rPr lang="en-US" b="1" dirty="0" smtClean="0"/>
              <a:t>collision resolution.</a:t>
            </a:r>
            <a:endParaRPr lang="en-US" b="1"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Autofit/>
          </a:bodyPr>
          <a:lstStyle/>
          <a:p>
            <a:r>
              <a:rPr lang="en-US" sz="3200" dirty="0" smtClean="0"/>
              <a:t>There are numerous</a:t>
            </a:r>
            <a:br>
              <a:rPr lang="en-US" sz="3200" dirty="0" smtClean="0"/>
            </a:br>
            <a:r>
              <a:rPr lang="en-US" sz="3200" dirty="0" smtClean="0"/>
              <a:t>methods for collision resolution, including the following:</a:t>
            </a:r>
            <a:endParaRPr lang="en-US" sz="3200" dirty="0"/>
          </a:p>
        </p:txBody>
      </p:sp>
      <p:sp>
        <p:nvSpPr>
          <p:cNvPr id="3" name="Content Placeholder 2"/>
          <p:cNvSpPr>
            <a:spLocks noGrp="1"/>
          </p:cNvSpPr>
          <p:nvPr>
            <p:ph idx="1"/>
          </p:nvPr>
        </p:nvSpPr>
        <p:spPr>
          <a:xfrm>
            <a:off x="457200" y="1600200"/>
            <a:ext cx="8229600" cy="4267200"/>
          </a:xfrm>
        </p:spPr>
        <p:txBody>
          <a:bodyPr>
            <a:normAutofit/>
          </a:bodyPr>
          <a:lstStyle/>
          <a:p>
            <a:pPr>
              <a:buNone/>
            </a:pPr>
            <a:r>
              <a:rPr lang="en-US" dirty="0" smtClean="0"/>
              <a:t>	■ </a:t>
            </a:r>
            <a:r>
              <a:rPr lang="en-US" sz="2800" b="1" dirty="0" smtClean="0"/>
              <a:t>Open addressing</a:t>
            </a:r>
            <a:r>
              <a:rPr lang="en-US" sz="2400" b="1" dirty="0" smtClean="0"/>
              <a:t>. </a:t>
            </a:r>
            <a:r>
              <a:rPr lang="en-US" sz="2800" dirty="0" smtClean="0"/>
              <a:t>Proceeding from the occupied position specified by the hash address, the program checks the subsequent positions in order until an unused (empty) position is found.</a:t>
            </a:r>
          </a:p>
          <a:p>
            <a:pPr>
              <a:buNone/>
            </a:pPr>
            <a:endParaRPr lang="en-US" sz="2400" dirty="0" smtClean="0"/>
          </a:p>
          <a:p>
            <a:pPr>
              <a:buNone/>
            </a:pPr>
            <a:r>
              <a:rPr lang="en-US" sz="2400" dirty="0" smtClean="0"/>
              <a:t>	■</a:t>
            </a:r>
            <a:r>
              <a:rPr lang="en-US" sz="2800" dirty="0" smtClean="0"/>
              <a:t> </a:t>
            </a:r>
            <a:r>
              <a:rPr lang="en-US" sz="2800" b="1" dirty="0" smtClean="0"/>
              <a:t>Chaining</a:t>
            </a:r>
            <a:r>
              <a:rPr lang="en-US" sz="2400" b="1" dirty="0" smtClean="0"/>
              <a:t>. </a:t>
            </a:r>
            <a:r>
              <a:rPr lang="en-US" sz="2800" dirty="0" smtClean="0"/>
              <a:t>For this method, various overflow locations are kept, usually by</a:t>
            </a:r>
            <a:r>
              <a:rPr lang="en-US" sz="2800" b="1" dirty="0" smtClean="0"/>
              <a:t> </a:t>
            </a:r>
            <a:r>
              <a:rPr lang="en-US" sz="2800" dirty="0" smtClean="0"/>
              <a:t>extending the array with a number of overflow positions.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229600" cy="6324600"/>
          </a:xfrm>
        </p:spPr>
        <p:txBody>
          <a:bodyPr>
            <a:normAutofit fontScale="92500" lnSpcReduction="10000"/>
          </a:bodyPr>
          <a:lstStyle/>
          <a:p>
            <a:r>
              <a:rPr lang="en-US" dirty="0" smtClean="0"/>
              <a:t>	Additionally, a pointer field is added to each record location. </a:t>
            </a:r>
          </a:p>
          <a:p>
            <a:r>
              <a:rPr lang="en-US" dirty="0" smtClean="0"/>
              <a:t>A collision is resolved by placing the new record in an unused overflow location and setting the pointer of the occupied hash address location to the address of that overflow location.</a:t>
            </a:r>
          </a:p>
          <a:p>
            <a:pPr>
              <a:buNone/>
            </a:pPr>
            <a:endParaRPr lang="en-US" dirty="0" smtClean="0"/>
          </a:p>
          <a:p>
            <a:pPr>
              <a:buNone/>
            </a:pPr>
            <a:r>
              <a:rPr lang="en-US" dirty="0" smtClean="0"/>
              <a:t>■ </a:t>
            </a:r>
            <a:r>
              <a:rPr lang="en-US" b="1" dirty="0" smtClean="0"/>
              <a:t>Multiple hashing. </a:t>
            </a:r>
          </a:p>
          <a:p>
            <a:r>
              <a:rPr lang="en-US" dirty="0" smtClean="0"/>
              <a:t>The program applies a second hash function if the first results in a collision. If another collision results, the program uses open addressing or applies a third hash function and then uses open addressing if necessary</a:t>
            </a: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762000" y="762000"/>
            <a:ext cx="7772399"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Chapter 5</a:t>
            </a:r>
          </a:p>
        </p:txBody>
      </p:sp>
      <p:sp>
        <p:nvSpPr>
          <p:cNvPr id="5" name="Slide Number Placeholder 5"/>
          <p:cNvSpPr>
            <a:spLocks noGrp="1"/>
          </p:cNvSpPr>
          <p:nvPr>
            <p:ph type="sldNum" sz="quarter" idx="12"/>
          </p:nvPr>
        </p:nvSpPr>
        <p:spPr/>
        <p:txBody>
          <a:bodyPr/>
          <a:lstStyle/>
          <a:p>
            <a:fld id="{1BE63A0D-617A-4BC1-97AB-442115672CD8}" type="slidenum">
              <a:rPr lang="en-US"/>
              <a:pPr/>
              <a:t>159</a:t>
            </a:fld>
            <a:endParaRPr lang="en-US"/>
          </a:p>
        </p:txBody>
      </p:sp>
      <p:sp>
        <p:nvSpPr>
          <p:cNvPr id="41986" name="Rectangle 2"/>
          <p:cNvSpPr>
            <a:spLocks noGrp="1" noChangeArrowheads="1"/>
          </p:cNvSpPr>
          <p:nvPr>
            <p:ph type="title"/>
          </p:nvPr>
        </p:nvSpPr>
        <p:spPr/>
        <p:txBody>
          <a:bodyPr/>
          <a:lstStyle/>
          <a:p>
            <a:r>
              <a:rPr lang="en-US" dirty="0"/>
              <a:t>Goals of the Hash Function</a:t>
            </a:r>
          </a:p>
        </p:txBody>
      </p:sp>
      <p:sp>
        <p:nvSpPr>
          <p:cNvPr id="41987" name="Rectangle 3"/>
          <p:cNvSpPr>
            <a:spLocks noGrp="1" noChangeArrowheads="1"/>
          </p:cNvSpPr>
          <p:nvPr>
            <p:ph type="body" idx="1"/>
          </p:nvPr>
        </p:nvSpPr>
        <p:spPr/>
        <p:txBody>
          <a:bodyPr>
            <a:normAutofit/>
          </a:bodyPr>
          <a:lstStyle/>
          <a:p>
            <a:r>
              <a:rPr lang="en-US" dirty="0"/>
              <a:t>The goals of a good hash function are to </a:t>
            </a:r>
            <a:r>
              <a:rPr lang="en-US" b="1" i="1" dirty="0"/>
              <a:t>uniformly distribute</a:t>
            </a:r>
            <a:r>
              <a:rPr lang="en-US" dirty="0"/>
              <a:t> the records over the address space while minimizing collisions to </a:t>
            </a:r>
            <a:r>
              <a:rPr lang="en-US" b="1" i="1" dirty="0"/>
              <a:t>avoid wasting space</a:t>
            </a:r>
            <a:r>
              <a:rPr lang="en-US" dirty="0"/>
              <a:t>.</a:t>
            </a:r>
          </a:p>
          <a:p>
            <a:r>
              <a:rPr lang="en-US" dirty="0"/>
              <a:t>Research has shown </a:t>
            </a:r>
            <a:r>
              <a:rPr lang="en-US" dirty="0" smtClean="0"/>
              <a:t> best to keep a hash table between 70 and 90 percent full so that the number of collisions remains low</a:t>
            </a:r>
          </a:p>
          <a:p>
            <a:r>
              <a:rPr lang="en-US" dirty="0" smtClean="0"/>
              <a:t> we do not waste too much space.</a:t>
            </a:r>
            <a:endParaRPr lang="en-US" dirty="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Entity-Relationship Model </a:t>
            </a:r>
            <a:br>
              <a:rPr lang="en-US" b="1" dirty="0" smtClean="0"/>
            </a:br>
            <a:r>
              <a:rPr lang="en-US" b="1" dirty="0" smtClean="0"/>
              <a:t/>
            </a:r>
            <a:br>
              <a:rPr lang="en-US" b="1" dirty="0" smtClean="0"/>
            </a:br>
            <a:r>
              <a:rPr lang="en-US" sz="2700" dirty="0" smtClean="0"/>
              <a:t>Example of schema in the entity-relationship model</a:t>
            </a:r>
            <a:endParaRPr lang="en-US" sz="2700" dirty="0"/>
          </a:p>
        </p:txBody>
      </p:sp>
      <p:pic>
        <p:nvPicPr>
          <p:cNvPr id="5" name="Picture 2"/>
          <p:cNvPicPr>
            <a:picLocks noGrp="1" noChangeAspect="1" noChangeArrowheads="1"/>
          </p:cNvPicPr>
          <p:nvPr>
            <p:ph idx="1"/>
          </p:nvPr>
        </p:nvPicPr>
        <p:blipFill>
          <a:blip r:embed="rId2"/>
          <a:stretch>
            <a:fillRect/>
          </a:stretch>
        </p:blipFill>
        <p:spPr bwMode="auto">
          <a:xfrm>
            <a:off x="457200" y="2618491"/>
            <a:ext cx="8229600" cy="24893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A6822C6-E554-44EA-ACF1-5D9F50A41654}" type="slidenum">
              <a:rPr lang="en-US" altLang="zh-TW"/>
              <a:pPr/>
              <a:t>160</a:t>
            </a:fld>
            <a:endParaRPr lang="en-US" altLang="zh-TW"/>
          </a:p>
        </p:txBody>
      </p:sp>
      <p:sp>
        <p:nvSpPr>
          <p:cNvPr id="582658" name="Rectangle 2"/>
          <p:cNvSpPr>
            <a:spLocks noGrp="1" noChangeArrowheads="1"/>
          </p:cNvSpPr>
          <p:nvPr>
            <p:ph type="title"/>
          </p:nvPr>
        </p:nvSpPr>
        <p:spPr>
          <a:xfrm>
            <a:off x="457200" y="-152400"/>
            <a:ext cx="8229600" cy="1143000"/>
          </a:xfrm>
        </p:spPr>
        <p:txBody>
          <a:bodyPr/>
          <a:lstStyle/>
          <a:p>
            <a:r>
              <a:rPr lang="en-US" altLang="zh-TW" sz="4000" dirty="0">
                <a:ea typeface="新細明體" pitchFamily="18" charset="-120"/>
              </a:rPr>
              <a:t>External Hashing </a:t>
            </a:r>
            <a:r>
              <a:rPr lang="en-US" altLang="zh-TW" sz="4000" dirty="0" smtClean="0">
                <a:ea typeface="新細明體" pitchFamily="18" charset="-120"/>
              </a:rPr>
              <a:t>for </a:t>
            </a:r>
            <a:r>
              <a:rPr lang="en-US" altLang="zh-TW" sz="4000" dirty="0">
                <a:ea typeface="新細明體" pitchFamily="18" charset="-120"/>
              </a:rPr>
              <a:t>Disk Files (1/7)</a:t>
            </a:r>
          </a:p>
        </p:txBody>
      </p:sp>
      <p:sp>
        <p:nvSpPr>
          <p:cNvPr id="582659" name="Rectangle 3"/>
          <p:cNvSpPr>
            <a:spLocks noGrp="1" noChangeArrowheads="1"/>
          </p:cNvSpPr>
          <p:nvPr>
            <p:ph type="body" idx="1"/>
          </p:nvPr>
        </p:nvSpPr>
        <p:spPr>
          <a:xfrm>
            <a:off x="457200" y="914400"/>
            <a:ext cx="8229600" cy="5486400"/>
          </a:xfrm>
        </p:spPr>
        <p:txBody>
          <a:bodyPr>
            <a:noAutofit/>
          </a:bodyPr>
          <a:lstStyle/>
          <a:p>
            <a:pPr eaLnBrk="0" hangingPunct="0">
              <a:lnSpc>
                <a:spcPct val="90000"/>
              </a:lnSpc>
            </a:pPr>
            <a:r>
              <a:rPr lang="en-US" altLang="zh-TW" sz="2400" dirty="0">
                <a:ea typeface="新細明體" pitchFamily="18" charset="-120"/>
              </a:rPr>
              <a:t>Hashing for disk files is called </a:t>
            </a:r>
            <a:r>
              <a:rPr lang="en-US" altLang="zh-TW" sz="2400" b="1" dirty="0">
                <a:ea typeface="新細明體" pitchFamily="18" charset="-120"/>
              </a:rPr>
              <a:t>external hashing. </a:t>
            </a:r>
            <a:endParaRPr lang="en-US" altLang="zh-TW" sz="2400" b="1" dirty="0" smtClean="0">
              <a:ea typeface="新細明體" pitchFamily="18" charset="-120"/>
            </a:endParaRPr>
          </a:p>
          <a:p>
            <a:pPr eaLnBrk="0" hangingPunct="0">
              <a:lnSpc>
                <a:spcPct val="90000"/>
              </a:lnSpc>
              <a:buNone/>
            </a:pPr>
            <a:endParaRPr lang="en-US" altLang="zh-TW" sz="2400" b="1" dirty="0">
              <a:ea typeface="新細明體" pitchFamily="18" charset="-120"/>
            </a:endParaRPr>
          </a:p>
          <a:p>
            <a:pPr eaLnBrk="0" hangingPunct="0">
              <a:lnSpc>
                <a:spcPct val="90000"/>
              </a:lnSpc>
            </a:pPr>
            <a:r>
              <a:rPr lang="en-US" altLang="zh-TW" sz="2400" dirty="0">
                <a:ea typeface="新細明體" pitchFamily="18" charset="-120"/>
              </a:rPr>
              <a:t>To suit the characteristics of disk storage, the target address space is made of </a:t>
            </a:r>
            <a:r>
              <a:rPr lang="en-US" altLang="zh-TW" sz="2400" b="1" dirty="0">
                <a:ea typeface="新細明體" pitchFamily="18" charset="-120"/>
              </a:rPr>
              <a:t>buckets, </a:t>
            </a:r>
            <a:r>
              <a:rPr lang="en-US" altLang="zh-TW" sz="2400" dirty="0">
                <a:ea typeface="新細明體" pitchFamily="18" charset="-120"/>
              </a:rPr>
              <a:t>each of which holds multiple records. </a:t>
            </a:r>
          </a:p>
          <a:p>
            <a:pPr eaLnBrk="0" hangingPunct="0">
              <a:lnSpc>
                <a:spcPct val="90000"/>
              </a:lnSpc>
            </a:pPr>
            <a:r>
              <a:rPr lang="en-US" altLang="zh-TW" sz="2400" dirty="0">
                <a:ea typeface="新細明體" pitchFamily="18" charset="-120"/>
              </a:rPr>
              <a:t>A bucket is either one disk block or a cluster of contiguous blocks. </a:t>
            </a:r>
          </a:p>
          <a:p>
            <a:pPr eaLnBrk="0" hangingPunct="0">
              <a:lnSpc>
                <a:spcPct val="90000"/>
              </a:lnSpc>
            </a:pPr>
            <a:r>
              <a:rPr lang="en-US" altLang="zh-TW" sz="2400" dirty="0">
                <a:ea typeface="新細明體" pitchFamily="18" charset="-120"/>
              </a:rPr>
              <a:t>The hashing function maps a key into a relative bucket number, rather than assign an absolute block address to the bucket. </a:t>
            </a:r>
            <a:endParaRPr lang="en-US" altLang="zh-TW" sz="2400" dirty="0" smtClean="0">
              <a:ea typeface="新細明體" pitchFamily="18" charset="-120"/>
            </a:endParaRPr>
          </a:p>
          <a:p>
            <a:pPr eaLnBrk="0" hangingPunct="0">
              <a:lnSpc>
                <a:spcPct val="90000"/>
              </a:lnSpc>
              <a:buNone/>
            </a:pPr>
            <a:endParaRPr lang="en-US" altLang="zh-TW" sz="2400" dirty="0">
              <a:ea typeface="新細明體" pitchFamily="18" charset="-120"/>
            </a:endParaRPr>
          </a:p>
          <a:p>
            <a:pPr eaLnBrk="0" hangingPunct="0">
              <a:lnSpc>
                <a:spcPct val="90000"/>
              </a:lnSpc>
            </a:pPr>
            <a:r>
              <a:rPr lang="en-US" altLang="zh-TW" sz="2400" dirty="0">
                <a:ea typeface="新細明體" pitchFamily="18" charset="-120"/>
              </a:rPr>
              <a:t>A table maintained in the file header converts the bucket number into the corresponding disk block address. </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B4416ED7-18E5-4D01-8322-48279ADB49B9}" type="slidenum">
              <a:rPr lang="en-US" altLang="zh-TW"/>
              <a:pPr/>
              <a:t>161</a:t>
            </a:fld>
            <a:endParaRPr lang="en-US" altLang="zh-TW"/>
          </a:p>
        </p:txBody>
      </p:sp>
      <p:pic>
        <p:nvPicPr>
          <p:cNvPr id="583682" name="Picture 2"/>
          <p:cNvPicPr>
            <a:picLocks noChangeAspect="1" noChangeArrowheads="1"/>
          </p:cNvPicPr>
          <p:nvPr/>
        </p:nvPicPr>
        <p:blipFill>
          <a:blip r:embed="rId2"/>
          <a:srcRect/>
          <a:stretch>
            <a:fillRect/>
          </a:stretch>
        </p:blipFill>
        <p:spPr bwMode="auto">
          <a:xfrm>
            <a:off x="266700" y="1395413"/>
            <a:ext cx="8610600"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2B67A224-8B7A-4937-9876-E980E140D42E}" type="slidenum">
              <a:rPr lang="en-US" altLang="zh-TW"/>
              <a:pPr/>
              <a:t>162</a:t>
            </a:fld>
            <a:endParaRPr lang="en-US" altLang="zh-TW"/>
          </a:p>
        </p:txBody>
      </p:sp>
      <p:sp>
        <p:nvSpPr>
          <p:cNvPr id="584706" name="Rectangle 2"/>
          <p:cNvSpPr>
            <a:spLocks noGrp="1" noChangeArrowheads="1"/>
          </p:cNvSpPr>
          <p:nvPr>
            <p:ph type="title"/>
          </p:nvPr>
        </p:nvSpPr>
        <p:spPr/>
        <p:txBody>
          <a:bodyPr/>
          <a:lstStyle/>
          <a:p>
            <a:r>
              <a:rPr lang="en-US" altLang="zh-TW" sz="4000">
                <a:ea typeface="新細明體" pitchFamily="18" charset="-120"/>
              </a:rPr>
              <a:t>External Hashing for Disk Files (2/7)</a:t>
            </a:r>
          </a:p>
        </p:txBody>
      </p:sp>
      <p:sp>
        <p:nvSpPr>
          <p:cNvPr id="584707"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The collision problem is less severe with buckets, because as many records as will fit in a bucket can hash to the same bucket without causing problems. </a:t>
            </a:r>
          </a:p>
          <a:p>
            <a:pPr eaLnBrk="0" hangingPunct="0">
              <a:lnSpc>
                <a:spcPct val="90000"/>
              </a:lnSpc>
            </a:pPr>
            <a:r>
              <a:rPr lang="en-US" altLang="zh-TW" sz="2400">
                <a:ea typeface="新細明體" pitchFamily="18" charset="-120"/>
              </a:rPr>
              <a:t>However, we must make provisions for the case where a bucket is filled to capacity and a new record being inserted hashes to that bucket. </a:t>
            </a:r>
          </a:p>
          <a:p>
            <a:pPr eaLnBrk="0" hangingPunct="0">
              <a:lnSpc>
                <a:spcPct val="90000"/>
              </a:lnSpc>
            </a:pPr>
            <a:r>
              <a:rPr lang="en-US" altLang="zh-TW" sz="2400">
                <a:ea typeface="新細明體" pitchFamily="18" charset="-120"/>
              </a:rPr>
              <a:t>We can use a variation of chaining in which a pointer is maintained in each bucket to a linked list of overflow records for the bucket. </a:t>
            </a:r>
          </a:p>
          <a:p>
            <a:pPr eaLnBrk="0" hangingPunct="0">
              <a:lnSpc>
                <a:spcPct val="90000"/>
              </a:lnSpc>
            </a:pPr>
            <a:r>
              <a:rPr lang="en-US" altLang="zh-TW" sz="2400">
                <a:ea typeface="新細明體" pitchFamily="18" charset="-120"/>
              </a:rPr>
              <a:t>The pointers in the linked list should be </a:t>
            </a:r>
            <a:r>
              <a:rPr lang="en-US" altLang="zh-TW" sz="2400" b="1">
                <a:ea typeface="新細明體" pitchFamily="18" charset="-120"/>
              </a:rPr>
              <a:t>record pointers, </a:t>
            </a:r>
            <a:r>
              <a:rPr lang="en-US" altLang="zh-TW" sz="2400">
                <a:ea typeface="新細明體" pitchFamily="18" charset="-120"/>
              </a:rPr>
              <a:t>which include both a block address and a relative record position within the block. </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r>
              <a:rPr lang="en-US" altLang="zh-TW"/>
              <a:t>Slide 13-</a:t>
            </a:r>
            <a:fld id="{BD433DB0-1A1A-474A-A106-398853D6F253}" type="slidenum">
              <a:rPr lang="en-US" altLang="zh-TW"/>
              <a:pPr/>
              <a:t>163</a:t>
            </a:fld>
            <a:endParaRPr lang="en-US" altLang="zh-TW"/>
          </a:p>
        </p:txBody>
      </p:sp>
      <p:pic>
        <p:nvPicPr>
          <p:cNvPr id="585730" name="Picture 2"/>
          <p:cNvPicPr>
            <a:picLocks noChangeAspect="1" noChangeArrowheads="1"/>
          </p:cNvPicPr>
          <p:nvPr/>
        </p:nvPicPr>
        <p:blipFill>
          <a:blip r:embed="rId2"/>
          <a:srcRect/>
          <a:stretch>
            <a:fillRect/>
          </a:stretch>
        </p:blipFill>
        <p:spPr bwMode="auto">
          <a:xfrm>
            <a:off x="709613" y="709613"/>
            <a:ext cx="7724775" cy="543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5919B4C9-2719-4291-90DA-2B1F3B44169E}" type="slidenum">
              <a:rPr lang="en-US" altLang="zh-TW"/>
              <a:pPr/>
              <a:t>164</a:t>
            </a:fld>
            <a:endParaRPr lang="en-US" altLang="zh-TW"/>
          </a:p>
        </p:txBody>
      </p:sp>
      <p:sp>
        <p:nvSpPr>
          <p:cNvPr id="586754" name="Rectangle 2"/>
          <p:cNvSpPr>
            <a:spLocks noGrp="1" noChangeArrowheads="1"/>
          </p:cNvSpPr>
          <p:nvPr>
            <p:ph type="title"/>
          </p:nvPr>
        </p:nvSpPr>
        <p:spPr/>
        <p:txBody>
          <a:bodyPr/>
          <a:lstStyle/>
          <a:p>
            <a:r>
              <a:rPr lang="en-US" altLang="zh-TW" sz="4000">
                <a:ea typeface="新細明體" pitchFamily="18" charset="-120"/>
              </a:rPr>
              <a:t>External Hashing for Disk Files (3/7)</a:t>
            </a:r>
          </a:p>
        </p:txBody>
      </p:sp>
      <p:sp>
        <p:nvSpPr>
          <p:cNvPr id="586755" name="Rectangle 3"/>
          <p:cNvSpPr>
            <a:spLocks noGrp="1" noChangeArrowheads="1"/>
          </p:cNvSpPr>
          <p:nvPr>
            <p:ph type="body" idx="1"/>
          </p:nvPr>
        </p:nvSpPr>
        <p:spPr/>
        <p:txBody>
          <a:bodyPr/>
          <a:lstStyle/>
          <a:p>
            <a:pPr eaLnBrk="0" hangingPunct="0"/>
            <a:r>
              <a:rPr lang="en-US" altLang="zh-TW" sz="2400">
                <a:ea typeface="新細明體" pitchFamily="18" charset="-120"/>
              </a:rPr>
              <a:t>Hashing provides the fastest possible access for retrieving an arbitrary record given the value of its hash field. </a:t>
            </a:r>
          </a:p>
          <a:p>
            <a:pPr eaLnBrk="0" hangingPunct="0"/>
            <a:r>
              <a:rPr lang="en-US" altLang="zh-TW" sz="2400">
                <a:ea typeface="新細明體" pitchFamily="18" charset="-120"/>
              </a:rPr>
              <a:t>Although most good hash functions do not maintain records in order of hash field values, some functions—called </a:t>
            </a:r>
            <a:r>
              <a:rPr lang="en-US" altLang="zh-TW" sz="2400" b="1">
                <a:ea typeface="新細明體" pitchFamily="18" charset="-120"/>
              </a:rPr>
              <a:t>order preserving</a:t>
            </a:r>
            <a:r>
              <a:rPr lang="en-US" altLang="zh-TW" sz="2400">
                <a:ea typeface="新細明體" pitchFamily="18" charset="-120"/>
              </a:rPr>
              <a:t>—do.</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E6991B2B-2DF5-4493-8BC7-B9632B9944C3}" type="slidenum">
              <a:rPr lang="en-US" altLang="zh-TW"/>
              <a:pPr/>
              <a:t>165</a:t>
            </a:fld>
            <a:endParaRPr lang="en-US" altLang="zh-TW"/>
          </a:p>
        </p:txBody>
      </p:sp>
      <p:sp>
        <p:nvSpPr>
          <p:cNvPr id="587778" name="Rectangle 2"/>
          <p:cNvSpPr>
            <a:spLocks noGrp="1" noChangeArrowheads="1"/>
          </p:cNvSpPr>
          <p:nvPr>
            <p:ph type="title"/>
          </p:nvPr>
        </p:nvSpPr>
        <p:spPr>
          <a:xfrm>
            <a:off x="457200" y="76200"/>
            <a:ext cx="8229600" cy="1143000"/>
          </a:xfrm>
        </p:spPr>
        <p:txBody>
          <a:bodyPr/>
          <a:lstStyle/>
          <a:p>
            <a:r>
              <a:rPr lang="en-US" altLang="zh-TW" sz="4000" dirty="0">
                <a:ea typeface="新細明體" pitchFamily="18" charset="-120"/>
              </a:rPr>
              <a:t>External Hashing for Disk Files (4/7)</a:t>
            </a:r>
          </a:p>
        </p:txBody>
      </p:sp>
      <p:sp>
        <p:nvSpPr>
          <p:cNvPr id="587779" name="Rectangle 3"/>
          <p:cNvSpPr>
            <a:spLocks noGrp="1" noChangeArrowheads="1"/>
          </p:cNvSpPr>
          <p:nvPr>
            <p:ph type="body" idx="1"/>
          </p:nvPr>
        </p:nvSpPr>
        <p:spPr>
          <a:xfrm>
            <a:off x="457200" y="762000"/>
            <a:ext cx="8229600" cy="5867400"/>
          </a:xfrm>
        </p:spPr>
        <p:txBody>
          <a:bodyPr>
            <a:noAutofit/>
          </a:bodyPr>
          <a:lstStyle/>
          <a:p>
            <a:pPr eaLnBrk="0" hangingPunct="0">
              <a:lnSpc>
                <a:spcPct val="90000"/>
              </a:lnSpc>
              <a:buNone/>
            </a:pPr>
            <a:endParaRPr lang="en-US" altLang="zh-TW" sz="2400" dirty="0" smtClean="0">
              <a:ea typeface="新細明體" pitchFamily="18" charset="-120"/>
            </a:endParaRPr>
          </a:p>
          <a:p>
            <a:pPr eaLnBrk="0" hangingPunct="0">
              <a:lnSpc>
                <a:spcPct val="90000"/>
              </a:lnSpc>
              <a:buNone/>
            </a:pPr>
            <a:endParaRPr lang="en-US" altLang="zh-TW" sz="2400" dirty="0" smtClean="0">
              <a:ea typeface="新細明體" pitchFamily="18" charset="-120"/>
            </a:endParaRPr>
          </a:p>
          <a:p>
            <a:pPr eaLnBrk="0" hangingPunct="0">
              <a:lnSpc>
                <a:spcPct val="90000"/>
              </a:lnSpc>
            </a:pPr>
            <a:r>
              <a:rPr lang="en-US" altLang="zh-TW" sz="2400" dirty="0" smtClean="0">
                <a:ea typeface="新細明體" pitchFamily="18" charset="-120"/>
              </a:rPr>
              <a:t>The </a:t>
            </a:r>
            <a:r>
              <a:rPr lang="en-US" altLang="zh-TW" sz="2400" dirty="0">
                <a:ea typeface="新細明體" pitchFamily="18" charset="-120"/>
              </a:rPr>
              <a:t>hashing scheme described is called </a:t>
            </a:r>
            <a:r>
              <a:rPr lang="en-US" altLang="zh-TW" sz="2400" b="1" dirty="0">
                <a:ea typeface="新細明體" pitchFamily="18" charset="-120"/>
              </a:rPr>
              <a:t>static hashing </a:t>
            </a:r>
            <a:r>
              <a:rPr lang="en-US" altLang="zh-TW" sz="2400" dirty="0">
                <a:ea typeface="新細明體" pitchFamily="18" charset="-120"/>
              </a:rPr>
              <a:t>because a fixed number of buckets </a:t>
            </a:r>
            <a:r>
              <a:rPr lang="en-US" altLang="zh-TW" sz="2400" i="1" dirty="0">
                <a:ea typeface="新細明體" pitchFamily="18" charset="-120"/>
              </a:rPr>
              <a:t>M </a:t>
            </a:r>
            <a:r>
              <a:rPr lang="en-US" altLang="zh-TW" sz="2400" dirty="0">
                <a:ea typeface="新細明體" pitchFamily="18" charset="-120"/>
              </a:rPr>
              <a:t>is allocated. </a:t>
            </a:r>
            <a:endParaRPr lang="en-US" altLang="zh-TW" sz="2400" dirty="0" smtClean="0">
              <a:ea typeface="新細明體" pitchFamily="18" charset="-120"/>
            </a:endParaRPr>
          </a:p>
          <a:p>
            <a:r>
              <a:rPr lang="en-US" sz="2400" dirty="0" smtClean="0"/>
              <a:t>Under Static Hashing a </a:t>
            </a:r>
            <a:r>
              <a:rPr lang="en-US" sz="2400" b="1" i="1" dirty="0" smtClean="0"/>
              <a:t>fixed </a:t>
            </a:r>
            <a:r>
              <a:rPr lang="en-US" sz="2400" dirty="0" smtClean="0"/>
              <a:t>number of buckets </a:t>
            </a:r>
            <a:r>
              <a:rPr lang="en-US" sz="2400" b="1" i="1" dirty="0" smtClean="0"/>
              <a:t>(M)</a:t>
            </a:r>
            <a:r>
              <a:rPr lang="en-US" sz="2400" dirty="0" smtClean="0"/>
              <a:t> is allocated.</a:t>
            </a:r>
          </a:p>
          <a:p>
            <a:r>
              <a:rPr lang="en-US" sz="2400" dirty="0" smtClean="0"/>
              <a:t>Based on the hash value a </a:t>
            </a:r>
            <a:r>
              <a:rPr lang="en-US" sz="2400" b="1" i="1" dirty="0" smtClean="0"/>
              <a:t>bucket number</a:t>
            </a:r>
            <a:r>
              <a:rPr lang="en-US" sz="2400" dirty="0" smtClean="0"/>
              <a:t> is determined in the block directory array which yields the </a:t>
            </a:r>
            <a:r>
              <a:rPr lang="en-US" sz="2400" b="1" i="1" dirty="0" smtClean="0"/>
              <a:t>block address</a:t>
            </a:r>
            <a:r>
              <a:rPr lang="en-US" sz="2400" dirty="0" smtClean="0"/>
              <a:t>.</a:t>
            </a:r>
          </a:p>
          <a:p>
            <a:r>
              <a:rPr lang="en-US" sz="2400" dirty="0" smtClean="0"/>
              <a:t>If </a:t>
            </a:r>
            <a:r>
              <a:rPr lang="en-US" sz="2400" b="1" i="1" dirty="0" smtClean="0"/>
              <a:t>m  is max </a:t>
            </a:r>
            <a:r>
              <a:rPr lang="en-US" sz="2400" i="1" dirty="0" smtClean="0"/>
              <a:t>no of </a:t>
            </a:r>
            <a:r>
              <a:rPr lang="en-US" sz="2400" dirty="0" smtClean="0"/>
              <a:t>records fit into each block. This method allows up to </a:t>
            </a:r>
            <a:r>
              <a:rPr lang="en-US" sz="2400" b="1" i="1" dirty="0" smtClean="0"/>
              <a:t>m*M</a:t>
            </a:r>
            <a:r>
              <a:rPr lang="en-US" sz="2400" dirty="0" smtClean="0"/>
              <a:t> records to be stored.</a:t>
            </a:r>
          </a:p>
          <a:p>
            <a:r>
              <a:rPr lang="en-US" sz="2400" dirty="0" smtClean="0"/>
              <a:t>If the number of records turns out to be substantially fewer than (</a:t>
            </a:r>
            <a:r>
              <a:rPr lang="en-US" sz="2400" b="1" i="1" dirty="0" smtClean="0"/>
              <a:t>m * M</a:t>
            </a:r>
            <a:r>
              <a:rPr lang="en-US" sz="2400" i="1" dirty="0" smtClean="0"/>
              <a:t>), we are left with a lot of unused space. </a:t>
            </a:r>
          </a:p>
          <a:p>
            <a:pPr eaLnBrk="0" hangingPunct="0">
              <a:lnSpc>
                <a:spcPct val="90000"/>
              </a:lnSpc>
              <a:buNone/>
            </a:pPr>
            <a:endParaRPr lang="en-US" altLang="zh-TW" sz="2400" dirty="0">
              <a:ea typeface="新細明體" pitchFamily="18" charset="-12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5D9E22E-DBB2-4EF2-ACC8-E9AB82E59E4F}" type="slidenum">
              <a:rPr lang="en-US" altLang="zh-TW"/>
              <a:pPr/>
              <a:t>166</a:t>
            </a:fld>
            <a:endParaRPr lang="en-US" altLang="zh-TW"/>
          </a:p>
        </p:txBody>
      </p:sp>
      <p:sp>
        <p:nvSpPr>
          <p:cNvPr id="588802" name="Rectangle 2"/>
          <p:cNvSpPr>
            <a:spLocks noGrp="1" noChangeArrowheads="1"/>
          </p:cNvSpPr>
          <p:nvPr>
            <p:ph type="title"/>
          </p:nvPr>
        </p:nvSpPr>
        <p:spPr/>
        <p:txBody>
          <a:bodyPr/>
          <a:lstStyle/>
          <a:p>
            <a:r>
              <a:rPr lang="en-US" altLang="zh-TW" sz="4000" dirty="0">
                <a:ea typeface="新細明體" pitchFamily="18" charset="-120"/>
              </a:rPr>
              <a:t>External Hashing for Disk Files (5/7)</a:t>
            </a:r>
          </a:p>
        </p:txBody>
      </p:sp>
      <p:sp>
        <p:nvSpPr>
          <p:cNvPr id="588803" name="Rectangle 3"/>
          <p:cNvSpPr>
            <a:spLocks noGrp="1" noChangeArrowheads="1"/>
          </p:cNvSpPr>
          <p:nvPr>
            <p:ph type="body" idx="1"/>
          </p:nvPr>
        </p:nvSpPr>
        <p:spPr/>
        <p:txBody>
          <a:bodyPr>
            <a:normAutofit fontScale="47500" lnSpcReduction="20000"/>
          </a:bodyPr>
          <a:lstStyle/>
          <a:p>
            <a:pPr eaLnBrk="0" hangingPunct="0"/>
            <a:endParaRPr lang="en-US" sz="2400" i="1" dirty="0" smtClean="0"/>
          </a:p>
          <a:p>
            <a:pPr eaLnBrk="0" hangingPunct="0"/>
            <a:r>
              <a:rPr lang="en-US" sz="5100" dirty="0" smtClean="0"/>
              <a:t> if the number of records increases to substantially more than (</a:t>
            </a:r>
            <a:r>
              <a:rPr lang="en-US" sz="5100" b="1" dirty="0" smtClean="0"/>
              <a:t>m * M</a:t>
            </a:r>
            <a:r>
              <a:rPr lang="en-US" sz="5100" dirty="0" smtClean="0"/>
              <a:t>), numerous collisions will result and retrieval will be slowed down because of the long lists of overflow records</a:t>
            </a:r>
            <a:endParaRPr lang="en-US" altLang="zh-TW" sz="5100" dirty="0" smtClean="0">
              <a:ea typeface="新細明體" pitchFamily="18" charset="-120"/>
            </a:endParaRPr>
          </a:p>
          <a:p>
            <a:pPr eaLnBrk="0" hangingPunct="0"/>
            <a:endParaRPr lang="en-US" altLang="zh-TW" sz="5100" dirty="0" smtClean="0">
              <a:ea typeface="新細明體" pitchFamily="18" charset="-120"/>
            </a:endParaRPr>
          </a:p>
          <a:p>
            <a:pPr eaLnBrk="0" hangingPunct="0"/>
            <a:endParaRPr lang="en-US" altLang="zh-TW" sz="5100" dirty="0" smtClean="0">
              <a:ea typeface="新細明體" pitchFamily="18" charset="-120"/>
            </a:endParaRPr>
          </a:p>
          <a:p>
            <a:pPr eaLnBrk="0" hangingPunct="0"/>
            <a:r>
              <a:rPr lang="en-US" altLang="zh-TW" sz="5100" dirty="0" smtClean="0">
                <a:ea typeface="新細明體" pitchFamily="18" charset="-120"/>
              </a:rPr>
              <a:t>In either case, we may have to change the number of blocks M allocated and then use a new hashing function (based on the new value of M) to redistribute the records. </a:t>
            </a:r>
          </a:p>
          <a:p>
            <a:pPr eaLnBrk="0" hangingPunct="0">
              <a:buNone/>
            </a:pPr>
            <a:endParaRPr lang="en-US" altLang="zh-TW" sz="5100" dirty="0" smtClean="0">
              <a:ea typeface="新細明體" pitchFamily="18" charset="-120"/>
            </a:endParaRPr>
          </a:p>
          <a:p>
            <a:pPr eaLnBrk="0" hangingPunct="0"/>
            <a:r>
              <a:rPr lang="en-US" altLang="zh-TW" sz="5100" dirty="0" smtClean="0">
                <a:ea typeface="新細明體" pitchFamily="18" charset="-120"/>
              </a:rPr>
              <a:t>When </a:t>
            </a:r>
            <a:r>
              <a:rPr lang="en-US" altLang="zh-TW" sz="5100" dirty="0">
                <a:ea typeface="新細明體" pitchFamily="18" charset="-120"/>
              </a:rPr>
              <a:t>using external hashing,</a:t>
            </a:r>
            <a:r>
              <a:rPr lang="en-US" altLang="zh-TW" sz="5100" dirty="0">
                <a:solidFill>
                  <a:srgbClr val="FF0000"/>
                </a:solidFill>
                <a:ea typeface="新細明體" pitchFamily="18" charset="-120"/>
              </a:rPr>
              <a:t> </a:t>
            </a:r>
            <a:r>
              <a:rPr lang="en-US" altLang="zh-TW" sz="5100" b="1" dirty="0">
                <a:solidFill>
                  <a:srgbClr val="FF0000"/>
                </a:solidFill>
                <a:ea typeface="新細明體" pitchFamily="18" charset="-120"/>
              </a:rPr>
              <a:t>searching</a:t>
            </a:r>
            <a:r>
              <a:rPr lang="en-US" altLang="zh-TW" sz="5100" dirty="0">
                <a:ea typeface="新細明體" pitchFamily="18" charset="-120"/>
              </a:rPr>
              <a:t> for a record given a value of some field other than the hash field is as expensive as in the case of an unordered file.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21CF6DA8-A7A2-4CC7-9E12-44EF5C5162AC}" type="slidenum">
              <a:rPr lang="en-US" altLang="zh-TW"/>
              <a:pPr/>
              <a:t>167</a:t>
            </a:fld>
            <a:endParaRPr lang="en-US" altLang="zh-TW"/>
          </a:p>
        </p:txBody>
      </p:sp>
      <p:sp>
        <p:nvSpPr>
          <p:cNvPr id="589826" name="Rectangle 2"/>
          <p:cNvSpPr>
            <a:spLocks noGrp="1" noChangeArrowheads="1"/>
          </p:cNvSpPr>
          <p:nvPr>
            <p:ph type="title"/>
          </p:nvPr>
        </p:nvSpPr>
        <p:spPr/>
        <p:txBody>
          <a:bodyPr/>
          <a:lstStyle/>
          <a:p>
            <a:r>
              <a:rPr lang="en-US" altLang="zh-TW" sz="4000">
                <a:ea typeface="新細明體" pitchFamily="18" charset="-120"/>
              </a:rPr>
              <a:t>External Hashing for Disk Files (6/7)</a:t>
            </a:r>
          </a:p>
        </p:txBody>
      </p:sp>
      <p:sp>
        <p:nvSpPr>
          <p:cNvPr id="589827" name="Rectangle 3"/>
          <p:cNvSpPr>
            <a:spLocks noGrp="1" noChangeArrowheads="1"/>
          </p:cNvSpPr>
          <p:nvPr>
            <p:ph type="body" idx="1"/>
          </p:nvPr>
        </p:nvSpPr>
        <p:spPr/>
        <p:txBody>
          <a:bodyPr/>
          <a:lstStyle/>
          <a:p>
            <a:pPr eaLnBrk="0" hangingPunct="0">
              <a:lnSpc>
                <a:spcPct val="90000"/>
              </a:lnSpc>
            </a:pPr>
            <a:r>
              <a:rPr lang="en-US" altLang="zh-TW" sz="2400" b="1" dirty="0">
                <a:solidFill>
                  <a:srgbClr val="FF0000"/>
                </a:solidFill>
                <a:ea typeface="新細明體" pitchFamily="18" charset="-120"/>
              </a:rPr>
              <a:t>Record deletion </a:t>
            </a:r>
            <a:r>
              <a:rPr lang="en-US" altLang="zh-TW" sz="2400" dirty="0">
                <a:ea typeface="新細明體" pitchFamily="18" charset="-120"/>
              </a:rPr>
              <a:t>can be implemented by removing the record from its bucket. </a:t>
            </a:r>
          </a:p>
          <a:p>
            <a:pPr eaLnBrk="0" hangingPunct="0">
              <a:lnSpc>
                <a:spcPct val="90000"/>
              </a:lnSpc>
            </a:pPr>
            <a:r>
              <a:rPr lang="en-US" altLang="zh-TW" sz="2400" dirty="0">
                <a:ea typeface="新細明體" pitchFamily="18" charset="-120"/>
              </a:rPr>
              <a:t>If the bucket has an overflow chain, we can move one of the overflow records into the bucket to replace the deleted record. </a:t>
            </a:r>
          </a:p>
          <a:p>
            <a:pPr eaLnBrk="0" hangingPunct="0">
              <a:lnSpc>
                <a:spcPct val="90000"/>
              </a:lnSpc>
            </a:pPr>
            <a:r>
              <a:rPr lang="en-US" altLang="zh-TW" sz="2400" dirty="0">
                <a:ea typeface="新細明體" pitchFamily="18" charset="-120"/>
              </a:rPr>
              <a:t>If the record to be deleted is already in overflow, we simply remove it from the linked list. </a:t>
            </a:r>
          </a:p>
          <a:p>
            <a:pPr eaLnBrk="0" hangingPunct="0">
              <a:lnSpc>
                <a:spcPct val="90000"/>
              </a:lnSpc>
            </a:pPr>
            <a:r>
              <a:rPr lang="en-US" altLang="zh-TW" sz="2400" dirty="0">
                <a:ea typeface="新細明體" pitchFamily="18" charset="-120"/>
              </a:rPr>
              <a:t>Notice that removing an overflow record implies that we should keep track of empty positions in overflow. </a:t>
            </a:r>
          </a:p>
          <a:p>
            <a:pPr eaLnBrk="0" hangingPunct="0">
              <a:lnSpc>
                <a:spcPct val="90000"/>
              </a:lnSpc>
            </a:pPr>
            <a:r>
              <a:rPr lang="en-US" altLang="zh-TW" sz="2400" dirty="0">
                <a:ea typeface="新細明體" pitchFamily="18" charset="-120"/>
              </a:rPr>
              <a:t>This is done easily by maintaining a linked list of unused overflow locations.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DE1FD180-2A04-45AF-8E18-DC412FDADBF4}" type="slidenum">
              <a:rPr lang="en-US" altLang="zh-TW"/>
              <a:pPr/>
              <a:t>168</a:t>
            </a:fld>
            <a:endParaRPr lang="en-US" altLang="zh-TW"/>
          </a:p>
        </p:txBody>
      </p:sp>
      <p:sp>
        <p:nvSpPr>
          <p:cNvPr id="590850" name="Rectangle 2"/>
          <p:cNvSpPr>
            <a:spLocks noGrp="1" noChangeArrowheads="1"/>
          </p:cNvSpPr>
          <p:nvPr>
            <p:ph type="title"/>
          </p:nvPr>
        </p:nvSpPr>
        <p:spPr/>
        <p:txBody>
          <a:bodyPr/>
          <a:lstStyle/>
          <a:p>
            <a:r>
              <a:rPr lang="en-US" altLang="zh-TW" sz="4000">
                <a:ea typeface="新細明體" pitchFamily="18" charset="-120"/>
              </a:rPr>
              <a:t>External Hashing for Disk Files (7/7)</a:t>
            </a:r>
          </a:p>
        </p:txBody>
      </p:sp>
      <p:sp>
        <p:nvSpPr>
          <p:cNvPr id="590851" name="Rectangle 3"/>
          <p:cNvSpPr>
            <a:spLocks noGrp="1" noChangeArrowheads="1"/>
          </p:cNvSpPr>
          <p:nvPr>
            <p:ph type="body" idx="1"/>
          </p:nvPr>
        </p:nvSpPr>
        <p:spPr/>
        <p:txBody>
          <a:bodyPr/>
          <a:lstStyle/>
          <a:p>
            <a:pPr eaLnBrk="0" hangingPunct="0">
              <a:lnSpc>
                <a:spcPct val="90000"/>
              </a:lnSpc>
            </a:pPr>
            <a:r>
              <a:rPr lang="en-US" altLang="zh-TW" sz="2400" b="1" dirty="0">
                <a:solidFill>
                  <a:srgbClr val="FF0000"/>
                </a:solidFill>
                <a:ea typeface="新細明體" pitchFamily="18" charset="-120"/>
              </a:rPr>
              <a:t>Modifying a record’s field</a:t>
            </a:r>
            <a:r>
              <a:rPr lang="en-US" altLang="zh-TW" sz="2400" dirty="0">
                <a:ea typeface="新細明體" pitchFamily="18" charset="-120"/>
              </a:rPr>
              <a:t> value depends on two factors: (1) the search condition to locate the record and (2) the field to be modified. </a:t>
            </a:r>
          </a:p>
          <a:p>
            <a:pPr eaLnBrk="0" hangingPunct="0">
              <a:lnSpc>
                <a:spcPct val="90000"/>
              </a:lnSpc>
            </a:pPr>
            <a:r>
              <a:rPr lang="en-US" altLang="zh-TW" sz="2400" dirty="0">
                <a:ea typeface="新細明體" pitchFamily="18" charset="-120"/>
              </a:rPr>
              <a:t>If the search condition is an equality comparison on the hash field, we can locate the record efficiently by using the hashing function; otherwise, we must do a linear search. </a:t>
            </a:r>
          </a:p>
          <a:p>
            <a:pPr eaLnBrk="0" hangingPunct="0">
              <a:lnSpc>
                <a:spcPct val="90000"/>
              </a:lnSpc>
            </a:pPr>
            <a:r>
              <a:rPr lang="en-US" altLang="zh-TW" sz="2400" dirty="0">
                <a:ea typeface="新細明體" pitchFamily="18" charset="-120"/>
              </a:rPr>
              <a:t>A </a:t>
            </a:r>
            <a:r>
              <a:rPr lang="en-US" altLang="zh-TW" sz="2400" dirty="0" err="1">
                <a:ea typeface="新細明體" pitchFamily="18" charset="-120"/>
              </a:rPr>
              <a:t>nonhash</a:t>
            </a:r>
            <a:r>
              <a:rPr lang="en-US" altLang="zh-TW" sz="2400" dirty="0">
                <a:ea typeface="新細明體" pitchFamily="18" charset="-120"/>
              </a:rPr>
              <a:t> field can be modified by changing the record and rewriting it in the same bucket. </a:t>
            </a:r>
          </a:p>
          <a:p>
            <a:pPr eaLnBrk="0" hangingPunct="0">
              <a:lnSpc>
                <a:spcPct val="90000"/>
              </a:lnSpc>
            </a:pPr>
            <a:r>
              <a:rPr lang="en-US" altLang="zh-TW" sz="2400" dirty="0">
                <a:ea typeface="新細明體" pitchFamily="18" charset="-120"/>
              </a:rPr>
              <a:t>Modifying the hash field means that the record can move to another bucket, which requires deletion of the old record followed by insertion of the modified record.</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zh-TW"/>
              <a:t>Slide 13-</a:t>
            </a:r>
            <a:fld id="{22829A5A-FA10-4C5C-928B-0B11C76166DA}" type="slidenum">
              <a:rPr lang="en-US" altLang="zh-TW"/>
              <a:pPr/>
              <a:t>169</a:t>
            </a:fld>
            <a:endParaRPr lang="en-US" altLang="zh-TW"/>
          </a:p>
        </p:txBody>
      </p:sp>
      <p:sp>
        <p:nvSpPr>
          <p:cNvPr id="591874" name="Rectangle 2"/>
          <p:cNvSpPr>
            <a:spLocks noGrp="1" noChangeArrowheads="1"/>
          </p:cNvSpPr>
          <p:nvPr>
            <p:ph type="title"/>
          </p:nvPr>
        </p:nvSpPr>
        <p:spPr>
          <a:xfrm>
            <a:off x="457200" y="2209800"/>
            <a:ext cx="8229600" cy="1143000"/>
          </a:xfrm>
        </p:spPr>
        <p:txBody>
          <a:bodyPr>
            <a:normAutofit fontScale="90000"/>
          </a:bodyPr>
          <a:lstStyle/>
          <a:p>
            <a:r>
              <a:rPr lang="en-US" altLang="zh-TW" sz="4000" dirty="0">
                <a:ea typeface="新細明體" pitchFamily="18" charset="-120"/>
              </a:rPr>
              <a:t>Hashing Techniques That Allow Dynamic File Expansion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b="1" dirty="0" smtClean="0"/>
              <a:t>Entity Relationship Model (Cont.)</a:t>
            </a:r>
          </a:p>
          <a:p>
            <a:r>
              <a:rPr lang="en-US" dirty="0" smtClean="0"/>
              <a:t> E-R model of real world</a:t>
            </a:r>
          </a:p>
          <a:p>
            <a:r>
              <a:rPr lang="en-US" dirty="0" smtClean="0"/>
              <a:t> Entities (objects)</a:t>
            </a:r>
          </a:p>
          <a:p>
            <a:pPr>
              <a:buNone/>
            </a:pPr>
            <a:r>
              <a:rPr lang="en-US" dirty="0" smtClean="0"/>
              <a:t>	✔ E.g. customers, accounts, bank branch</a:t>
            </a:r>
          </a:p>
          <a:p>
            <a:r>
              <a:rPr lang="en-US" dirty="0" smtClean="0"/>
              <a:t> Relationships between entities</a:t>
            </a:r>
          </a:p>
          <a:p>
            <a:pPr>
              <a:buNone/>
            </a:pPr>
            <a:r>
              <a:rPr lang="en-US" dirty="0" smtClean="0"/>
              <a:t>	✔ E.g. Account A-101 is held by customer Johnson</a:t>
            </a:r>
          </a:p>
          <a:p>
            <a:pPr>
              <a:buNone/>
            </a:pPr>
            <a:r>
              <a:rPr lang="en-US" dirty="0" smtClean="0"/>
              <a:t>	✔ Relationship set </a:t>
            </a:r>
            <a:r>
              <a:rPr lang="en-US" i="1" dirty="0" smtClean="0"/>
              <a:t>depositor associates customers with accounts</a:t>
            </a:r>
          </a:p>
          <a:p>
            <a:r>
              <a:rPr lang="en-US" dirty="0" smtClean="0"/>
              <a:t> Widely used for database design</a:t>
            </a:r>
          </a:p>
          <a:p>
            <a:r>
              <a:rPr lang="en-US" dirty="0" smtClean="0"/>
              <a:t> Database design in E-R model usually converted to design in the</a:t>
            </a:r>
          </a:p>
          <a:p>
            <a:pPr>
              <a:buNone/>
            </a:pPr>
            <a:r>
              <a:rPr lang="en-US" dirty="0" smtClean="0"/>
              <a:t>	relational model (coming up next) which is used for storage and</a:t>
            </a:r>
          </a:p>
          <a:p>
            <a:pPr>
              <a:buNone/>
            </a:pPr>
            <a:r>
              <a:rPr lang="en-US" dirty="0" smtClean="0"/>
              <a:t>	processing</a:t>
            </a:r>
          </a:p>
          <a:p>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023716E6-890A-435E-BFAC-5D54A5AA896B}" type="slidenum">
              <a:rPr lang="en-US" altLang="zh-TW"/>
              <a:pPr/>
              <a:t>170</a:t>
            </a:fld>
            <a:endParaRPr lang="en-US" altLang="zh-TW"/>
          </a:p>
        </p:txBody>
      </p:sp>
      <p:sp>
        <p:nvSpPr>
          <p:cNvPr id="592898" name="Rectangle 2"/>
          <p:cNvSpPr>
            <a:spLocks noGrp="1" noChangeArrowheads="1"/>
          </p:cNvSpPr>
          <p:nvPr>
            <p:ph type="title"/>
          </p:nvPr>
        </p:nvSpPr>
        <p:spPr/>
        <p:txBody>
          <a:bodyPr/>
          <a:lstStyle/>
          <a:p>
            <a:r>
              <a:rPr lang="en-US" altLang="zh-TW" sz="4000">
                <a:ea typeface="新細明體" pitchFamily="18" charset="-120"/>
              </a:rPr>
              <a:t>Extendible Hashing (1/5)</a:t>
            </a:r>
          </a:p>
        </p:txBody>
      </p:sp>
      <p:sp>
        <p:nvSpPr>
          <p:cNvPr id="592899" name="Rectangle 3"/>
          <p:cNvSpPr>
            <a:spLocks noGrp="1" noChangeArrowheads="1"/>
          </p:cNvSpPr>
          <p:nvPr>
            <p:ph type="body" idx="1"/>
          </p:nvPr>
        </p:nvSpPr>
        <p:spPr/>
        <p:txBody>
          <a:bodyPr/>
          <a:lstStyle/>
          <a:p>
            <a:pPr eaLnBrk="0" hangingPunct="0"/>
            <a:r>
              <a:rPr lang="en-US" altLang="zh-TW" sz="2400">
                <a:ea typeface="新細明體" pitchFamily="18" charset="-120"/>
              </a:rPr>
              <a:t>In extendible hashing, a type of </a:t>
            </a:r>
            <a:r>
              <a:rPr lang="en-US" altLang="zh-TW" sz="2400" b="1">
                <a:ea typeface="新細明體" pitchFamily="18" charset="-120"/>
              </a:rPr>
              <a:t>directory</a:t>
            </a:r>
            <a:r>
              <a:rPr lang="en-US" altLang="zh-TW" sz="2400">
                <a:ea typeface="新細明體" pitchFamily="18" charset="-120"/>
              </a:rPr>
              <a:t>—an array of 2</a:t>
            </a:r>
            <a:r>
              <a:rPr lang="en-US" altLang="zh-TW" sz="2400" i="1" baseline="30000">
                <a:ea typeface="新細明體" pitchFamily="18" charset="-120"/>
              </a:rPr>
              <a:t>d</a:t>
            </a:r>
            <a:r>
              <a:rPr lang="en-US" altLang="zh-TW" sz="2400">
                <a:ea typeface="新細明體" pitchFamily="18" charset="-120"/>
              </a:rPr>
              <a:t> bucket addresses—is maintained, where </a:t>
            </a:r>
            <a:r>
              <a:rPr lang="en-US" altLang="zh-TW" sz="2400" i="1">
                <a:ea typeface="新細明體" pitchFamily="18" charset="-120"/>
              </a:rPr>
              <a:t>d </a:t>
            </a:r>
            <a:r>
              <a:rPr lang="en-US" altLang="zh-TW" sz="2400">
                <a:ea typeface="新細明體" pitchFamily="18" charset="-120"/>
              </a:rPr>
              <a:t>is called the </a:t>
            </a:r>
            <a:r>
              <a:rPr lang="en-US" altLang="zh-TW" sz="2400" b="1">
                <a:ea typeface="新細明體" pitchFamily="18" charset="-120"/>
              </a:rPr>
              <a:t>global depth </a:t>
            </a:r>
            <a:r>
              <a:rPr lang="en-US" altLang="zh-TW" sz="2400">
                <a:ea typeface="新細明體" pitchFamily="18" charset="-120"/>
              </a:rPr>
              <a:t>of the directory. </a:t>
            </a:r>
          </a:p>
          <a:p>
            <a:pPr eaLnBrk="0" hangingPunct="0"/>
            <a:r>
              <a:rPr lang="en-US" altLang="zh-TW" sz="2400">
                <a:ea typeface="新細明體" pitchFamily="18" charset="-120"/>
              </a:rPr>
              <a:t>The integer value corresponding to the first (high-order) </a:t>
            </a:r>
            <a:r>
              <a:rPr lang="en-US" altLang="zh-TW" sz="2400" i="1">
                <a:ea typeface="新細明體" pitchFamily="18" charset="-120"/>
              </a:rPr>
              <a:t>d </a:t>
            </a:r>
            <a:r>
              <a:rPr lang="en-US" altLang="zh-TW" sz="2400">
                <a:ea typeface="新細明體" pitchFamily="18" charset="-120"/>
              </a:rPr>
              <a:t>bits of a hash value is used as an index to the array to determine a directory entry, and the address in that entry determines the bucket in which the corresponding records are stored. </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78625C2B-D78A-4428-ACE7-D56B32FE7C78}" type="slidenum">
              <a:rPr lang="en-US" altLang="zh-TW"/>
              <a:pPr/>
              <a:t>171</a:t>
            </a:fld>
            <a:endParaRPr lang="en-US" altLang="zh-TW"/>
          </a:p>
        </p:txBody>
      </p:sp>
      <p:sp>
        <p:nvSpPr>
          <p:cNvPr id="593922" name="Rectangle 2"/>
          <p:cNvSpPr>
            <a:spLocks noGrp="1" noChangeArrowheads="1"/>
          </p:cNvSpPr>
          <p:nvPr>
            <p:ph type="title"/>
          </p:nvPr>
        </p:nvSpPr>
        <p:spPr/>
        <p:txBody>
          <a:bodyPr/>
          <a:lstStyle/>
          <a:p>
            <a:r>
              <a:rPr lang="en-US" altLang="zh-TW" sz="4000">
                <a:ea typeface="新細明體" pitchFamily="18" charset="-120"/>
              </a:rPr>
              <a:t>Extendible Hashing (2/5)</a:t>
            </a:r>
          </a:p>
        </p:txBody>
      </p:sp>
      <p:sp>
        <p:nvSpPr>
          <p:cNvPr id="593923" name="Rectangle 3"/>
          <p:cNvSpPr>
            <a:spLocks noGrp="1" noChangeArrowheads="1"/>
          </p:cNvSpPr>
          <p:nvPr>
            <p:ph type="body" idx="1"/>
          </p:nvPr>
        </p:nvSpPr>
        <p:spPr/>
        <p:txBody>
          <a:bodyPr/>
          <a:lstStyle/>
          <a:p>
            <a:pPr eaLnBrk="0" hangingPunct="0"/>
            <a:r>
              <a:rPr lang="en-US" altLang="zh-TW" sz="2400" dirty="0">
                <a:ea typeface="新細明體" pitchFamily="18" charset="-120"/>
              </a:rPr>
              <a:t>However, there does not have to be a distinct bucket for each of the 2</a:t>
            </a:r>
            <a:r>
              <a:rPr lang="en-US" altLang="zh-TW" sz="2400" i="1" baseline="30000" dirty="0">
                <a:ea typeface="新細明體" pitchFamily="18" charset="-120"/>
              </a:rPr>
              <a:t>d</a:t>
            </a:r>
            <a:r>
              <a:rPr lang="en-US" altLang="zh-TW" sz="2400" dirty="0">
                <a:ea typeface="新細明體" pitchFamily="18" charset="-120"/>
              </a:rPr>
              <a:t> directory locations. </a:t>
            </a:r>
          </a:p>
          <a:p>
            <a:pPr eaLnBrk="0" hangingPunct="0"/>
            <a:r>
              <a:rPr lang="en-US" altLang="zh-TW" sz="2400" dirty="0">
                <a:ea typeface="新細明體" pitchFamily="18" charset="-120"/>
              </a:rPr>
              <a:t>Several directory locations with the same first </a:t>
            </a:r>
            <a:r>
              <a:rPr lang="en-US" altLang="zh-TW" sz="2400" i="1" dirty="0">
                <a:ea typeface="新細明體" pitchFamily="18" charset="-120"/>
              </a:rPr>
              <a:t>d’ </a:t>
            </a:r>
            <a:r>
              <a:rPr lang="en-US" altLang="zh-TW" sz="2400" dirty="0">
                <a:ea typeface="新細明體" pitchFamily="18" charset="-120"/>
              </a:rPr>
              <a:t>bits for their hash values may contain the same bucket address if all the records that hash to these locations fit in a single bucket. </a:t>
            </a:r>
          </a:p>
          <a:p>
            <a:pPr eaLnBrk="0" hangingPunct="0"/>
            <a:r>
              <a:rPr lang="en-US" altLang="zh-TW" sz="2400" dirty="0">
                <a:ea typeface="新細明體" pitchFamily="18" charset="-120"/>
              </a:rPr>
              <a:t>A </a:t>
            </a:r>
            <a:r>
              <a:rPr lang="en-US" altLang="zh-TW" sz="2400" b="1" dirty="0">
                <a:ea typeface="新細明體" pitchFamily="18" charset="-120"/>
              </a:rPr>
              <a:t>local depth </a:t>
            </a:r>
            <a:r>
              <a:rPr lang="en-US" altLang="zh-TW" sz="2400" b="1" i="1" dirty="0">
                <a:ea typeface="新細明體" pitchFamily="18" charset="-120"/>
              </a:rPr>
              <a:t>d’</a:t>
            </a:r>
            <a:r>
              <a:rPr lang="en-US" altLang="zh-TW" sz="2400" dirty="0">
                <a:ea typeface="新細明體" pitchFamily="18" charset="-120"/>
              </a:rPr>
              <a:t>—stored with each bucket—specifies the number of bits on which the bucket contents are based</a:t>
            </a:r>
            <a:r>
              <a:rPr lang="en-US" altLang="zh-TW" sz="2400" dirty="0" smtClean="0">
                <a:ea typeface="新細明體" pitchFamily="18" charset="-120"/>
              </a:rPr>
              <a:t>.</a:t>
            </a:r>
          </a:p>
          <a:p>
            <a:pPr eaLnBrk="0" hangingPunct="0"/>
            <a:r>
              <a:rPr lang="en-US" altLang="zh-TW" sz="2400" dirty="0" smtClean="0">
                <a:ea typeface="新細明體" pitchFamily="18" charset="-120"/>
              </a:rPr>
              <a:t>Figure below shows global depth=3</a:t>
            </a:r>
            <a:endParaRPr lang="en-US" altLang="zh-TW" sz="2400" dirty="0">
              <a:ea typeface="新細明體" pitchFamily="18" charset="-12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106" name="Picture 2"/>
          <p:cNvPicPr>
            <a:picLocks noGrp="1" noChangeAspect="1" noChangeArrowheads="1"/>
          </p:cNvPicPr>
          <p:nvPr>
            <p:ph idx="1"/>
          </p:nvPr>
        </p:nvPicPr>
        <p:blipFill>
          <a:blip r:embed="rId2"/>
          <a:srcRect/>
          <a:stretch>
            <a:fillRect/>
          </a:stretch>
        </p:blipFill>
        <p:spPr bwMode="auto">
          <a:xfrm>
            <a:off x="685800" y="457200"/>
            <a:ext cx="83058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01F1B35F-0737-490E-ADF6-262FB6440707}" type="slidenum">
              <a:rPr lang="en-US" altLang="zh-TW"/>
              <a:pPr/>
              <a:t>173</a:t>
            </a:fld>
            <a:endParaRPr lang="en-US" altLang="zh-TW"/>
          </a:p>
        </p:txBody>
      </p:sp>
      <p:sp>
        <p:nvSpPr>
          <p:cNvPr id="595970" name="Rectangle 2"/>
          <p:cNvSpPr>
            <a:spLocks noGrp="1" noChangeArrowheads="1"/>
          </p:cNvSpPr>
          <p:nvPr>
            <p:ph type="title"/>
          </p:nvPr>
        </p:nvSpPr>
        <p:spPr/>
        <p:txBody>
          <a:bodyPr/>
          <a:lstStyle/>
          <a:p>
            <a:r>
              <a:rPr lang="en-US" altLang="zh-TW" sz="4000">
                <a:ea typeface="新細明體" pitchFamily="18" charset="-120"/>
              </a:rPr>
              <a:t>Extendible Hashing (3/5)</a:t>
            </a:r>
          </a:p>
        </p:txBody>
      </p:sp>
      <p:sp>
        <p:nvSpPr>
          <p:cNvPr id="595971" name="Rectangle 3"/>
          <p:cNvSpPr>
            <a:spLocks noGrp="1" noChangeArrowheads="1"/>
          </p:cNvSpPr>
          <p:nvPr>
            <p:ph type="body" idx="1"/>
          </p:nvPr>
        </p:nvSpPr>
        <p:spPr/>
        <p:txBody>
          <a:bodyPr/>
          <a:lstStyle/>
          <a:p>
            <a:pPr eaLnBrk="0" hangingPunct="0"/>
            <a:r>
              <a:rPr lang="en-US" altLang="zh-TW" sz="2400">
                <a:ea typeface="新細明體" pitchFamily="18" charset="-120"/>
              </a:rPr>
              <a:t>The value of </a:t>
            </a:r>
            <a:r>
              <a:rPr lang="en-US" altLang="zh-TW" sz="2400" i="1">
                <a:ea typeface="新細明體" pitchFamily="18" charset="-120"/>
              </a:rPr>
              <a:t>d </a:t>
            </a:r>
            <a:r>
              <a:rPr lang="en-US" altLang="zh-TW" sz="2400">
                <a:ea typeface="新細明體" pitchFamily="18" charset="-120"/>
              </a:rPr>
              <a:t>can be increased or decreased by one at a time, thus doubling or halving the number of entries in the directory array. </a:t>
            </a:r>
          </a:p>
          <a:p>
            <a:pPr eaLnBrk="0" hangingPunct="0"/>
            <a:r>
              <a:rPr lang="en-US" altLang="zh-TW" sz="2400">
                <a:ea typeface="新細明體" pitchFamily="18" charset="-120"/>
              </a:rPr>
              <a:t>Doubling is needed if a bucket, whose local depth </a:t>
            </a:r>
            <a:r>
              <a:rPr lang="en-US" altLang="zh-TW" sz="2400" i="1">
                <a:ea typeface="新細明體" pitchFamily="18" charset="-120"/>
              </a:rPr>
              <a:t>d’ </a:t>
            </a:r>
            <a:r>
              <a:rPr lang="en-US" altLang="zh-TW" sz="2400">
                <a:ea typeface="新細明體" pitchFamily="18" charset="-120"/>
              </a:rPr>
              <a:t>is equal to the global depth </a:t>
            </a:r>
            <a:r>
              <a:rPr lang="en-US" altLang="zh-TW" sz="2400" i="1">
                <a:ea typeface="新細明體" pitchFamily="18" charset="-120"/>
              </a:rPr>
              <a:t>d, </a:t>
            </a:r>
            <a:r>
              <a:rPr lang="en-US" altLang="zh-TW" sz="2400">
                <a:ea typeface="新細明體" pitchFamily="18" charset="-120"/>
              </a:rPr>
              <a:t>overflows. </a:t>
            </a:r>
          </a:p>
          <a:p>
            <a:pPr eaLnBrk="0" hangingPunct="0"/>
            <a:r>
              <a:rPr lang="en-US" altLang="zh-TW" sz="2400">
                <a:ea typeface="新細明體" pitchFamily="18" charset="-120"/>
              </a:rPr>
              <a:t>Halving occurs if </a:t>
            </a:r>
            <a:r>
              <a:rPr lang="en-US" altLang="zh-TW" sz="2400" i="1">
                <a:ea typeface="新細明體" pitchFamily="18" charset="-120"/>
              </a:rPr>
              <a:t>d </a:t>
            </a:r>
            <a:r>
              <a:rPr lang="en-US" altLang="zh-TW" sz="2400">
                <a:ea typeface="新細明體" pitchFamily="18" charset="-120"/>
              </a:rPr>
              <a:t>&gt; </a:t>
            </a:r>
            <a:r>
              <a:rPr lang="en-US" altLang="zh-TW" sz="2400" i="1">
                <a:ea typeface="新細明體" pitchFamily="18" charset="-120"/>
              </a:rPr>
              <a:t>d’ </a:t>
            </a:r>
            <a:r>
              <a:rPr lang="en-US" altLang="zh-TW" sz="2400">
                <a:ea typeface="新細明體" pitchFamily="18" charset="-120"/>
              </a:rPr>
              <a:t>for all the buckets after some deletions occur.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1956F83C-D1DA-4E58-BB05-7472781ED7E7}" type="slidenum">
              <a:rPr lang="en-US" altLang="zh-TW"/>
              <a:pPr/>
              <a:t>174</a:t>
            </a:fld>
            <a:endParaRPr lang="en-US" altLang="zh-TW"/>
          </a:p>
        </p:txBody>
      </p:sp>
      <p:sp>
        <p:nvSpPr>
          <p:cNvPr id="596994" name="Rectangle 2"/>
          <p:cNvSpPr>
            <a:spLocks noGrp="1" noChangeArrowheads="1"/>
          </p:cNvSpPr>
          <p:nvPr>
            <p:ph type="title"/>
          </p:nvPr>
        </p:nvSpPr>
        <p:spPr>
          <a:xfrm>
            <a:off x="685800" y="381000"/>
            <a:ext cx="7772400" cy="914400"/>
          </a:xfrm>
        </p:spPr>
        <p:txBody>
          <a:bodyPr/>
          <a:lstStyle/>
          <a:p>
            <a:r>
              <a:rPr lang="en-US" altLang="zh-TW" sz="4000">
                <a:ea typeface="新細明體" pitchFamily="18" charset="-120"/>
              </a:rPr>
              <a:t>Extendible Hashing (4/5)</a:t>
            </a:r>
          </a:p>
        </p:txBody>
      </p:sp>
      <p:sp>
        <p:nvSpPr>
          <p:cNvPr id="596995" name="Rectangle 3"/>
          <p:cNvSpPr>
            <a:spLocks noGrp="1" noChangeArrowheads="1"/>
          </p:cNvSpPr>
          <p:nvPr>
            <p:ph type="body" idx="1"/>
          </p:nvPr>
        </p:nvSpPr>
        <p:spPr>
          <a:xfrm>
            <a:off x="685800" y="1143000"/>
            <a:ext cx="7772400" cy="5181600"/>
          </a:xfrm>
        </p:spPr>
        <p:txBody>
          <a:bodyPr>
            <a:normAutofit/>
          </a:bodyPr>
          <a:lstStyle/>
          <a:p>
            <a:pPr eaLnBrk="0" hangingPunct="0">
              <a:lnSpc>
                <a:spcPct val="90000"/>
              </a:lnSpc>
            </a:pPr>
            <a:r>
              <a:rPr lang="en-US" altLang="zh-TW" sz="2400" b="1" u="sng" dirty="0" smtClean="0">
                <a:ea typeface="新細明體" pitchFamily="18" charset="-120"/>
              </a:rPr>
              <a:t>ADVANTAGE</a:t>
            </a:r>
            <a:endParaRPr lang="en-US" altLang="zh-TW" sz="2400" dirty="0" smtClean="0">
              <a:ea typeface="新細明體" pitchFamily="18" charset="-120"/>
            </a:endParaRPr>
          </a:p>
          <a:p>
            <a:pPr eaLnBrk="0" hangingPunct="0">
              <a:lnSpc>
                <a:spcPct val="90000"/>
              </a:lnSpc>
            </a:pPr>
            <a:r>
              <a:rPr lang="en-US" altLang="zh-TW" sz="2400" dirty="0" smtClean="0">
                <a:ea typeface="新細明體" pitchFamily="18" charset="-120"/>
              </a:rPr>
              <a:t>The </a:t>
            </a:r>
            <a:r>
              <a:rPr lang="en-US" altLang="zh-TW" sz="2400" dirty="0">
                <a:ea typeface="新細明體" pitchFamily="18" charset="-120"/>
              </a:rPr>
              <a:t>main advantage of extendible hashing that makes it attractive is that the performance of the file does not degrade as the file grows. </a:t>
            </a:r>
          </a:p>
          <a:p>
            <a:pPr eaLnBrk="0" hangingPunct="0">
              <a:lnSpc>
                <a:spcPct val="90000"/>
              </a:lnSpc>
            </a:pPr>
            <a:r>
              <a:rPr lang="en-US" altLang="zh-TW" sz="2400" dirty="0">
                <a:ea typeface="新細明體" pitchFamily="18" charset="-120"/>
              </a:rPr>
              <a:t>In addition, no space is allocated in extendible hashing for future growth, but additional buckets can be allocated dynamically as needed. </a:t>
            </a:r>
          </a:p>
          <a:p>
            <a:pPr lvl="1" eaLnBrk="0" hangingPunct="0">
              <a:lnSpc>
                <a:spcPct val="90000"/>
              </a:lnSpc>
            </a:pPr>
            <a:r>
              <a:rPr lang="en-US" altLang="zh-TW" sz="2000" dirty="0">
                <a:ea typeface="新細明體" pitchFamily="18" charset="-120"/>
              </a:rPr>
              <a:t>The space overhead for the directory table is negligible. </a:t>
            </a:r>
          </a:p>
          <a:p>
            <a:pPr lvl="1" eaLnBrk="0" hangingPunct="0">
              <a:lnSpc>
                <a:spcPct val="90000"/>
              </a:lnSpc>
            </a:pPr>
            <a:r>
              <a:rPr lang="en-US" altLang="zh-TW" sz="2000" dirty="0">
                <a:ea typeface="新細明體" pitchFamily="18" charset="-120"/>
              </a:rPr>
              <a:t>The maximum directory size is 2</a:t>
            </a:r>
            <a:r>
              <a:rPr lang="en-US" altLang="zh-TW" sz="2000" i="1" baseline="30000" dirty="0">
                <a:ea typeface="新細明體" pitchFamily="18" charset="-120"/>
              </a:rPr>
              <a:t>k</a:t>
            </a:r>
            <a:r>
              <a:rPr lang="en-US" altLang="zh-TW" sz="2000" dirty="0">
                <a:ea typeface="新細明體" pitchFamily="18" charset="-120"/>
              </a:rPr>
              <a:t>, where </a:t>
            </a:r>
            <a:r>
              <a:rPr lang="en-US" altLang="zh-TW" sz="2000" i="1" dirty="0">
                <a:ea typeface="新細明體" pitchFamily="18" charset="-120"/>
              </a:rPr>
              <a:t>k </a:t>
            </a:r>
            <a:r>
              <a:rPr lang="en-US" altLang="zh-TW" sz="2000" dirty="0">
                <a:ea typeface="新細明體" pitchFamily="18" charset="-120"/>
              </a:rPr>
              <a:t>is the number of bits in the hash value. </a:t>
            </a:r>
          </a:p>
          <a:p>
            <a:pPr eaLnBrk="0" hangingPunct="0">
              <a:lnSpc>
                <a:spcPct val="90000"/>
              </a:lnSpc>
            </a:pPr>
            <a:r>
              <a:rPr lang="en-US" altLang="zh-TW" sz="2400" dirty="0">
                <a:ea typeface="新細明體" pitchFamily="18" charset="-120"/>
              </a:rPr>
              <a:t>Another advantage is that splitting causes minor reorganization in most cases, since only the records in one bucket are redistributed to the two new buckets. </a:t>
            </a:r>
          </a:p>
          <a:p>
            <a:pPr lvl="1" eaLnBrk="0" hangingPunct="0">
              <a:lnSpc>
                <a:spcPct val="90000"/>
              </a:lnSpc>
            </a:pPr>
            <a:r>
              <a:rPr lang="en-US" altLang="zh-TW" sz="2000" dirty="0">
                <a:ea typeface="新細明體" pitchFamily="18" charset="-120"/>
              </a:rPr>
              <a:t>The only time a reorganization is more expensive is when the directory has to be doubled (or halved). </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53D0939A-F20F-446D-9264-98F8E717C209}" type="slidenum">
              <a:rPr lang="en-US" altLang="zh-TW"/>
              <a:pPr/>
              <a:t>175</a:t>
            </a:fld>
            <a:endParaRPr lang="en-US" altLang="zh-TW"/>
          </a:p>
        </p:txBody>
      </p:sp>
      <p:sp>
        <p:nvSpPr>
          <p:cNvPr id="598018" name="Rectangle 2"/>
          <p:cNvSpPr>
            <a:spLocks noGrp="1" noChangeArrowheads="1"/>
          </p:cNvSpPr>
          <p:nvPr>
            <p:ph type="title"/>
          </p:nvPr>
        </p:nvSpPr>
        <p:spPr/>
        <p:txBody>
          <a:bodyPr/>
          <a:lstStyle/>
          <a:p>
            <a:r>
              <a:rPr lang="en-US" altLang="zh-TW" sz="4000">
                <a:ea typeface="新細明體" pitchFamily="18" charset="-120"/>
              </a:rPr>
              <a:t>Extendible Hashing (5/5)</a:t>
            </a:r>
          </a:p>
        </p:txBody>
      </p:sp>
      <p:sp>
        <p:nvSpPr>
          <p:cNvPr id="598019" name="Rectangle 3"/>
          <p:cNvSpPr>
            <a:spLocks noGrp="1" noChangeArrowheads="1"/>
          </p:cNvSpPr>
          <p:nvPr>
            <p:ph type="body" idx="1"/>
          </p:nvPr>
        </p:nvSpPr>
        <p:spPr/>
        <p:txBody>
          <a:bodyPr/>
          <a:lstStyle/>
          <a:p>
            <a:pPr eaLnBrk="0" hangingPunct="0"/>
            <a:r>
              <a:rPr lang="en-US" altLang="zh-TW" sz="2400" dirty="0">
                <a:ea typeface="新細明體" pitchFamily="18" charset="-120"/>
              </a:rPr>
              <a:t>A </a:t>
            </a:r>
            <a:r>
              <a:rPr lang="en-US" altLang="zh-TW" sz="2400" b="1" dirty="0">
                <a:ea typeface="新細明體" pitchFamily="18" charset="-120"/>
              </a:rPr>
              <a:t>disadvantage</a:t>
            </a:r>
            <a:r>
              <a:rPr lang="en-US" altLang="zh-TW" sz="2400" dirty="0">
                <a:ea typeface="新細明體" pitchFamily="18" charset="-120"/>
              </a:rPr>
              <a:t> is that the directory must be searched before accessing the buckets themselves, resulting in two block accesses instead of one in static hashing. </a:t>
            </a:r>
          </a:p>
          <a:p>
            <a:pPr eaLnBrk="0" hangingPunct="0"/>
            <a:r>
              <a:rPr lang="en-US" altLang="zh-TW" sz="2400" dirty="0">
                <a:ea typeface="新細明體" pitchFamily="18" charset="-120"/>
              </a:rPr>
              <a:t>This performance penalty is considered minor and hence the scheme is considered quite desirable for dynamic files.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7F8EE280-CB13-4662-BE0B-682395275579}" type="slidenum">
              <a:rPr lang="en-US" altLang="zh-TW"/>
              <a:pPr/>
              <a:t>176</a:t>
            </a:fld>
            <a:endParaRPr lang="en-US" altLang="zh-TW"/>
          </a:p>
        </p:txBody>
      </p:sp>
      <p:sp>
        <p:nvSpPr>
          <p:cNvPr id="599042"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(1/9)</a:t>
            </a:r>
          </a:p>
        </p:txBody>
      </p:sp>
      <p:sp>
        <p:nvSpPr>
          <p:cNvPr id="599043" name="Rectangle 3"/>
          <p:cNvSpPr>
            <a:spLocks noGrp="1" noChangeArrowheads="1"/>
          </p:cNvSpPr>
          <p:nvPr>
            <p:ph type="body" idx="1"/>
          </p:nvPr>
        </p:nvSpPr>
        <p:spPr/>
        <p:txBody>
          <a:bodyPr/>
          <a:lstStyle/>
          <a:p>
            <a:pPr eaLnBrk="0" hangingPunct="0"/>
            <a:r>
              <a:rPr lang="en-US" altLang="zh-TW" sz="2400">
                <a:ea typeface="新細明體" pitchFamily="18" charset="-120"/>
              </a:rPr>
              <a:t>The idea behind linear hashing is to allow a hash file to expand and shrink its number of buckets dynamically </a:t>
            </a:r>
            <a:r>
              <a:rPr lang="en-US" altLang="zh-TW" sz="2400" i="1">
                <a:ea typeface="新細明體" pitchFamily="18" charset="-120"/>
              </a:rPr>
              <a:t>without </a:t>
            </a:r>
            <a:r>
              <a:rPr lang="en-US" altLang="zh-TW" sz="2400">
                <a:ea typeface="新細明體" pitchFamily="18" charset="-120"/>
              </a:rPr>
              <a:t>needing a directory. </a:t>
            </a: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92E04C4-0759-4A2A-9337-EB7357D91C0B}" type="slidenum">
              <a:rPr lang="en-US" altLang="zh-TW"/>
              <a:pPr/>
              <a:t>177</a:t>
            </a:fld>
            <a:endParaRPr lang="en-US" altLang="zh-TW"/>
          </a:p>
        </p:txBody>
      </p:sp>
      <p:sp>
        <p:nvSpPr>
          <p:cNvPr id="600066"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(2/9)</a:t>
            </a:r>
          </a:p>
        </p:txBody>
      </p:sp>
      <p:sp>
        <p:nvSpPr>
          <p:cNvPr id="600067" name="Rectangle 3"/>
          <p:cNvSpPr>
            <a:spLocks noGrp="1" noChangeArrowheads="1"/>
          </p:cNvSpPr>
          <p:nvPr>
            <p:ph type="body" idx="1"/>
          </p:nvPr>
        </p:nvSpPr>
        <p:spPr/>
        <p:txBody>
          <a:bodyPr/>
          <a:lstStyle/>
          <a:p>
            <a:pPr eaLnBrk="0" hangingPunct="0"/>
            <a:r>
              <a:rPr lang="en-US" altLang="zh-TW" sz="2400">
                <a:ea typeface="新細明體" pitchFamily="18" charset="-120"/>
              </a:rPr>
              <a:t>Suppose that the file starts with </a:t>
            </a:r>
            <a:r>
              <a:rPr lang="en-US" altLang="zh-TW" sz="2400" i="1">
                <a:ea typeface="新細明體" pitchFamily="18" charset="-120"/>
              </a:rPr>
              <a:t>M </a:t>
            </a:r>
            <a:r>
              <a:rPr lang="en-US" altLang="zh-TW" sz="2400">
                <a:ea typeface="新細明體" pitchFamily="18" charset="-120"/>
              </a:rPr>
              <a:t>buckets numbered 0, 1, . . . , </a:t>
            </a:r>
            <a:r>
              <a:rPr lang="en-US" altLang="zh-TW" sz="2400" i="1">
                <a:ea typeface="新細明體" pitchFamily="18" charset="-120"/>
              </a:rPr>
              <a:t>M </a:t>
            </a:r>
            <a:r>
              <a:rPr lang="en-US" altLang="zh-TW" sz="2400">
                <a:ea typeface="新細明體" pitchFamily="18" charset="-120"/>
              </a:rPr>
              <a:t>- 1 and uses the mod hash function </a:t>
            </a:r>
            <a:r>
              <a:rPr lang="en-US" altLang="zh-TW" sz="2400" i="1">
                <a:ea typeface="新細明體" pitchFamily="18" charset="-120"/>
              </a:rPr>
              <a:t>h(K) </a:t>
            </a:r>
            <a:r>
              <a:rPr lang="en-US" altLang="zh-TW" sz="2400">
                <a:ea typeface="新細明體" pitchFamily="18" charset="-120"/>
              </a:rPr>
              <a:t>= </a:t>
            </a:r>
            <a:r>
              <a:rPr lang="en-US" altLang="zh-TW" sz="2400" i="1">
                <a:ea typeface="新細明體" pitchFamily="18" charset="-120"/>
              </a:rPr>
              <a:t>K </a:t>
            </a:r>
            <a:r>
              <a:rPr lang="en-US" altLang="zh-TW" sz="2400">
                <a:ea typeface="新細明體" pitchFamily="18" charset="-120"/>
              </a:rPr>
              <a:t>mod </a:t>
            </a:r>
            <a:r>
              <a:rPr lang="en-US" altLang="zh-TW" sz="2400" i="1">
                <a:ea typeface="新細明體" pitchFamily="18" charset="-120"/>
              </a:rPr>
              <a:t>M; </a:t>
            </a:r>
            <a:r>
              <a:rPr lang="en-US" altLang="zh-TW" sz="2400">
                <a:ea typeface="新細明體" pitchFamily="18" charset="-120"/>
              </a:rPr>
              <a:t>this hash function is called the initial hash function  . </a:t>
            </a:r>
          </a:p>
          <a:p>
            <a:pPr eaLnBrk="0" hangingPunct="0"/>
            <a:r>
              <a:rPr lang="en-US" altLang="zh-TW" sz="2400">
                <a:ea typeface="新細明體" pitchFamily="18" charset="-120"/>
              </a:rPr>
              <a:t>Overflow because of collisions is still needed and can be handled by maintaining individual overflow chains for each bucket. </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E6C4BD19-93F8-4768-BE7D-B68D487A7C7A}" type="slidenum">
              <a:rPr lang="en-US" altLang="zh-TW"/>
              <a:pPr/>
              <a:t>178</a:t>
            </a:fld>
            <a:endParaRPr lang="en-US" altLang="zh-TW"/>
          </a:p>
        </p:txBody>
      </p:sp>
      <p:sp>
        <p:nvSpPr>
          <p:cNvPr id="601090"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(3/9)</a:t>
            </a:r>
          </a:p>
        </p:txBody>
      </p:sp>
      <p:sp>
        <p:nvSpPr>
          <p:cNvPr id="601091" name="Rectangle 3"/>
          <p:cNvSpPr>
            <a:spLocks noGrp="1" noChangeArrowheads="1"/>
          </p:cNvSpPr>
          <p:nvPr>
            <p:ph type="body" idx="1"/>
          </p:nvPr>
        </p:nvSpPr>
        <p:spPr/>
        <p:txBody>
          <a:bodyPr/>
          <a:lstStyle/>
          <a:p>
            <a:pPr eaLnBrk="0" hangingPunct="0">
              <a:lnSpc>
                <a:spcPct val="90000"/>
              </a:lnSpc>
            </a:pPr>
            <a:r>
              <a:rPr lang="en-US" altLang="zh-TW" sz="2400">
                <a:ea typeface="新細明體" pitchFamily="18" charset="-120"/>
              </a:rPr>
              <a:t>However, when a collision leads to an overflow record in </a:t>
            </a:r>
            <a:r>
              <a:rPr lang="en-US" altLang="zh-TW" sz="2400" i="1">
                <a:ea typeface="新細明體" pitchFamily="18" charset="-120"/>
              </a:rPr>
              <a:t>any</a:t>
            </a:r>
            <a:r>
              <a:rPr lang="en-US" altLang="zh-TW" sz="2400">
                <a:ea typeface="新細明體" pitchFamily="18" charset="-120"/>
              </a:rPr>
              <a:t> file bucket, the </a:t>
            </a:r>
            <a:r>
              <a:rPr lang="en-US" altLang="zh-TW" sz="2400" i="1">
                <a:ea typeface="新細明體" pitchFamily="18" charset="-120"/>
              </a:rPr>
              <a:t>first </a:t>
            </a:r>
            <a:r>
              <a:rPr lang="en-US" altLang="zh-TW" sz="2400">
                <a:ea typeface="新細明體" pitchFamily="18" charset="-120"/>
              </a:rPr>
              <a:t>bucket in the file—bucket 0—is split into two buckets: the original bucket 0 and a new bucket </a:t>
            </a:r>
            <a:r>
              <a:rPr lang="en-US" altLang="zh-TW" sz="2400" i="1">
                <a:ea typeface="新細明體" pitchFamily="18" charset="-120"/>
              </a:rPr>
              <a:t>M </a:t>
            </a:r>
            <a:r>
              <a:rPr lang="en-US" altLang="zh-TW" sz="2400">
                <a:ea typeface="新細明體" pitchFamily="18" charset="-120"/>
              </a:rPr>
              <a:t>at the end of the file. </a:t>
            </a:r>
          </a:p>
          <a:p>
            <a:pPr eaLnBrk="0" hangingPunct="0">
              <a:lnSpc>
                <a:spcPct val="90000"/>
              </a:lnSpc>
            </a:pPr>
            <a:r>
              <a:rPr lang="en-US" altLang="zh-TW" sz="2400">
                <a:ea typeface="新細明體" pitchFamily="18" charset="-120"/>
              </a:rPr>
              <a:t>The records originally in bucket 0 are distributed between the two buckets based on a different hashing function  </a:t>
            </a:r>
            <a:br>
              <a:rPr lang="en-US" altLang="zh-TW" sz="2400">
                <a:ea typeface="新細明體" pitchFamily="18" charset="-120"/>
              </a:rPr>
            </a:br>
            <a:r>
              <a:rPr lang="en-US" altLang="zh-TW" sz="2400" i="1">
                <a:ea typeface="新細明體" pitchFamily="18" charset="-120"/>
              </a:rPr>
              <a:t>h</a:t>
            </a:r>
            <a:r>
              <a:rPr lang="en-US" altLang="zh-TW" sz="2400" i="1" baseline="-25000">
                <a:ea typeface="新細明體" pitchFamily="18" charset="-120"/>
              </a:rPr>
              <a:t>i+1</a:t>
            </a:r>
            <a:r>
              <a:rPr lang="en-US" altLang="zh-TW" sz="2400">
                <a:ea typeface="新細明體" pitchFamily="18" charset="-120"/>
              </a:rPr>
              <a:t> (</a:t>
            </a:r>
            <a:r>
              <a:rPr lang="en-US" altLang="zh-TW" sz="2400" i="1">
                <a:ea typeface="新細明體" pitchFamily="18" charset="-120"/>
              </a:rPr>
              <a:t>K</a:t>
            </a:r>
            <a:r>
              <a:rPr lang="en-US" altLang="zh-TW" sz="2400">
                <a:ea typeface="新細明體" pitchFamily="18" charset="-120"/>
              </a:rPr>
              <a:t>) = </a:t>
            </a:r>
            <a:r>
              <a:rPr lang="en-US" altLang="zh-TW" sz="2400" i="1">
                <a:ea typeface="新細明體" pitchFamily="18" charset="-120"/>
              </a:rPr>
              <a:t>K</a:t>
            </a:r>
            <a:r>
              <a:rPr lang="en-US" altLang="zh-TW" sz="2400">
                <a:ea typeface="新細明體" pitchFamily="18" charset="-120"/>
              </a:rPr>
              <a:t> mod 2</a:t>
            </a:r>
            <a:r>
              <a:rPr lang="en-US" altLang="zh-TW" sz="2400" i="1">
                <a:ea typeface="新細明體" pitchFamily="18" charset="-120"/>
              </a:rPr>
              <a:t>M</a:t>
            </a:r>
            <a:r>
              <a:rPr lang="en-US" altLang="zh-TW" sz="2400">
                <a:ea typeface="新細明體" pitchFamily="18" charset="-120"/>
              </a:rPr>
              <a:t>. </a:t>
            </a:r>
          </a:p>
          <a:p>
            <a:pPr eaLnBrk="0" hangingPunct="0">
              <a:lnSpc>
                <a:spcPct val="90000"/>
              </a:lnSpc>
            </a:pPr>
            <a:r>
              <a:rPr lang="en-US" altLang="zh-TW" sz="2400">
                <a:ea typeface="新細明體" pitchFamily="18" charset="-120"/>
              </a:rPr>
              <a:t>A key property of the two hash functions </a:t>
            </a:r>
            <a:r>
              <a:rPr lang="en-US" altLang="zh-TW" sz="2400" i="1">
                <a:ea typeface="新細明體" pitchFamily="18" charset="-120"/>
              </a:rPr>
              <a:t>h</a:t>
            </a:r>
            <a:r>
              <a:rPr lang="en-US" altLang="zh-TW" sz="2400" i="1" baseline="-25000">
                <a:ea typeface="新細明體" pitchFamily="18" charset="-120"/>
              </a:rPr>
              <a:t>i</a:t>
            </a:r>
            <a:r>
              <a:rPr lang="en-US" altLang="zh-TW" sz="2400">
                <a:ea typeface="新細明體" pitchFamily="18" charset="-120"/>
              </a:rPr>
              <a:t> and </a:t>
            </a:r>
            <a:r>
              <a:rPr lang="en-US" altLang="zh-TW" sz="2400" i="1">
                <a:ea typeface="新細明體" pitchFamily="18" charset="-120"/>
              </a:rPr>
              <a:t>h</a:t>
            </a:r>
            <a:r>
              <a:rPr lang="en-US" altLang="zh-TW" sz="2400" i="1" baseline="-25000">
                <a:ea typeface="新細明體" pitchFamily="18" charset="-120"/>
              </a:rPr>
              <a:t>i+1</a:t>
            </a:r>
            <a:r>
              <a:rPr lang="en-US" altLang="zh-TW" sz="2400">
                <a:ea typeface="新細明體" pitchFamily="18" charset="-120"/>
              </a:rPr>
              <a:t> is that any records that hashed to bucket 0 based on </a:t>
            </a:r>
            <a:r>
              <a:rPr lang="en-US" altLang="zh-TW" sz="2400" i="1">
                <a:ea typeface="新細明體" pitchFamily="18" charset="-120"/>
              </a:rPr>
              <a:t>h</a:t>
            </a:r>
            <a:r>
              <a:rPr lang="en-US" altLang="zh-TW" sz="2400" i="1" baseline="-25000">
                <a:ea typeface="新細明體" pitchFamily="18" charset="-120"/>
              </a:rPr>
              <a:t>i</a:t>
            </a:r>
            <a:r>
              <a:rPr lang="en-US" altLang="zh-TW" sz="2400">
                <a:ea typeface="新細明體" pitchFamily="18" charset="-120"/>
              </a:rPr>
              <a:t> will hash to either bucket 0 or bucket </a:t>
            </a:r>
            <a:r>
              <a:rPr lang="en-US" altLang="zh-TW" sz="2400" i="1">
                <a:ea typeface="新細明體" pitchFamily="18" charset="-120"/>
              </a:rPr>
              <a:t>M </a:t>
            </a:r>
            <a:r>
              <a:rPr lang="en-US" altLang="zh-TW" sz="2400">
                <a:ea typeface="新細明體" pitchFamily="18" charset="-120"/>
              </a:rPr>
              <a:t>based on </a:t>
            </a:r>
            <a:r>
              <a:rPr lang="en-US" altLang="zh-TW" sz="2400" i="1">
                <a:ea typeface="新細明體" pitchFamily="18" charset="-120"/>
              </a:rPr>
              <a:t>h</a:t>
            </a:r>
            <a:r>
              <a:rPr lang="en-US" altLang="zh-TW" sz="2400" i="1" baseline="-25000">
                <a:ea typeface="新細明體" pitchFamily="18" charset="-120"/>
              </a:rPr>
              <a:t>i+1</a:t>
            </a:r>
            <a:r>
              <a:rPr lang="en-US" altLang="zh-TW" sz="2400">
                <a:ea typeface="新細明體" pitchFamily="18" charset="-120"/>
              </a:rPr>
              <a:t>; this is necessary for linear hashing to work. </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1A5FD187-CF71-42BC-812C-D6BC190F564A}" type="slidenum">
              <a:rPr lang="en-US" altLang="zh-TW"/>
              <a:pPr/>
              <a:t>179</a:t>
            </a:fld>
            <a:endParaRPr lang="en-US" altLang="zh-TW"/>
          </a:p>
        </p:txBody>
      </p:sp>
      <p:sp>
        <p:nvSpPr>
          <p:cNvPr id="602114"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(4/9)</a:t>
            </a:r>
          </a:p>
        </p:txBody>
      </p:sp>
      <p:sp>
        <p:nvSpPr>
          <p:cNvPr id="602115" name="Rectangle 3"/>
          <p:cNvSpPr>
            <a:spLocks noGrp="1" noChangeArrowheads="1"/>
          </p:cNvSpPr>
          <p:nvPr>
            <p:ph type="body" idx="1"/>
          </p:nvPr>
        </p:nvSpPr>
        <p:spPr/>
        <p:txBody>
          <a:bodyPr/>
          <a:lstStyle/>
          <a:p>
            <a:pPr eaLnBrk="0" hangingPunct="0"/>
            <a:r>
              <a:rPr lang="en-US" altLang="zh-TW" sz="2400">
                <a:ea typeface="新細明體" pitchFamily="18" charset="-120"/>
              </a:rPr>
              <a:t>As further collisions lead to overflow records, additional buckets are split in the </a:t>
            </a:r>
            <a:r>
              <a:rPr lang="en-US" altLang="zh-TW" sz="2400" i="1">
                <a:ea typeface="新細明體" pitchFamily="18" charset="-120"/>
              </a:rPr>
              <a:t>linear</a:t>
            </a:r>
            <a:r>
              <a:rPr lang="en-US" altLang="zh-TW" sz="2400">
                <a:ea typeface="新細明體" pitchFamily="18" charset="-120"/>
              </a:rPr>
              <a:t> order 1, 2, 3, . . . . </a:t>
            </a:r>
          </a:p>
          <a:p>
            <a:pPr eaLnBrk="0" hangingPunct="0"/>
            <a:r>
              <a:rPr lang="en-US" altLang="zh-TW" sz="2400">
                <a:ea typeface="新細明體" pitchFamily="18" charset="-120"/>
              </a:rPr>
              <a:t>If enough overflows occur, all the original file buckets 0, 1, . . . , </a:t>
            </a:r>
            <a:r>
              <a:rPr lang="en-US" altLang="zh-TW" sz="2400" i="1">
                <a:ea typeface="新細明體" pitchFamily="18" charset="-120"/>
              </a:rPr>
              <a:t>M </a:t>
            </a:r>
            <a:r>
              <a:rPr lang="en-US" altLang="zh-TW" sz="2400">
                <a:ea typeface="新細明體" pitchFamily="18" charset="-120"/>
              </a:rPr>
              <a:t>- 1 will have been split, so the file now has 2</a:t>
            </a:r>
            <a:r>
              <a:rPr lang="en-US" altLang="zh-TW" sz="2400" i="1">
                <a:ea typeface="新細明體" pitchFamily="18" charset="-120"/>
              </a:rPr>
              <a:t>M</a:t>
            </a:r>
            <a:r>
              <a:rPr lang="en-US" altLang="zh-TW" sz="2400">
                <a:ea typeface="新細明體" pitchFamily="18" charset="-120"/>
              </a:rPr>
              <a:t> instead of </a:t>
            </a:r>
            <a:r>
              <a:rPr lang="en-US" altLang="zh-TW" sz="2400" i="1">
                <a:ea typeface="新細明體" pitchFamily="18" charset="-120"/>
              </a:rPr>
              <a:t>M </a:t>
            </a:r>
            <a:r>
              <a:rPr lang="en-US" altLang="zh-TW" sz="2400">
                <a:ea typeface="新細明體" pitchFamily="18" charset="-120"/>
              </a:rPr>
              <a:t>buckets, and all buckets use the hash function. </a:t>
            </a:r>
          </a:p>
          <a:p>
            <a:pPr eaLnBrk="0" hangingPunct="0"/>
            <a:r>
              <a:rPr lang="en-US" altLang="zh-TW" sz="2400">
                <a:ea typeface="新細明體" pitchFamily="18" charset="-120"/>
              </a:rPr>
              <a:t>Hence, the records in overflow are eventually redistributed into regular buckets, using the function </a:t>
            </a:r>
            <a:r>
              <a:rPr lang="en-US" altLang="zh-TW" sz="2400" i="1">
                <a:ea typeface="新細明體" pitchFamily="18" charset="-120"/>
              </a:rPr>
              <a:t>h</a:t>
            </a:r>
            <a:r>
              <a:rPr lang="en-US" altLang="zh-TW" sz="2400" i="1" baseline="-25000">
                <a:ea typeface="新細明體" pitchFamily="18" charset="-120"/>
              </a:rPr>
              <a:t>i+1</a:t>
            </a:r>
            <a:r>
              <a:rPr lang="en-US" altLang="zh-TW" sz="2400">
                <a:ea typeface="新細明體" pitchFamily="18" charset="-120"/>
              </a:rPr>
              <a:t> via a </a:t>
            </a:r>
            <a:r>
              <a:rPr lang="en-US" altLang="zh-TW" sz="2400" i="1">
                <a:ea typeface="新細明體" pitchFamily="18" charset="-120"/>
              </a:rPr>
              <a:t>delayed split </a:t>
            </a:r>
            <a:r>
              <a:rPr lang="en-US" altLang="zh-TW" sz="2400">
                <a:ea typeface="新細明體" pitchFamily="18" charset="-120"/>
              </a:rPr>
              <a:t>of their buckets.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Example of a Relation</a:t>
            </a:r>
          </a:p>
        </p:txBody>
      </p:sp>
      <p:sp>
        <p:nvSpPr>
          <p:cNvPr id="7171" name="Rectangle 3"/>
          <p:cNvSpPr>
            <a:spLocks noChangeArrowheads="1"/>
          </p:cNvSpPr>
          <p:nvPr/>
        </p:nvSpPr>
        <p:spPr bwMode="auto">
          <a:xfrm>
            <a:off x="8886825" y="6159500"/>
            <a:ext cx="184150" cy="457200"/>
          </a:xfrm>
          <a:prstGeom prst="rect">
            <a:avLst/>
          </a:prstGeom>
          <a:noFill/>
          <a:ln w="9525">
            <a:noFill/>
            <a:miter lim="800000"/>
            <a:headEnd/>
            <a:tailEnd/>
          </a:ln>
          <a:effectLst/>
        </p:spPr>
        <p:txBody>
          <a:bodyPr wrap="none">
            <a:spAutoFit/>
          </a:bodyPr>
          <a:lstStyle/>
          <a:p>
            <a:endParaRPr lang="en-US" sz="2400">
              <a:latin typeface="Times New Roman" pitchFamily="18" charset="0"/>
            </a:endParaRPr>
          </a:p>
        </p:txBody>
      </p:sp>
      <p:pic>
        <p:nvPicPr>
          <p:cNvPr id="7172" name="Picture 5"/>
          <p:cNvPicPr>
            <a:picLocks noChangeAspect="1" noChangeArrowheads="1"/>
          </p:cNvPicPr>
          <p:nvPr/>
        </p:nvPicPr>
        <p:blipFill>
          <a:blip r:embed="rId3"/>
          <a:srcRect/>
          <a:stretch>
            <a:fillRect/>
          </a:stretch>
        </p:blipFill>
        <p:spPr bwMode="auto">
          <a:xfrm>
            <a:off x="-47337" y="2784763"/>
            <a:ext cx="8610600" cy="30765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E1843360-700E-4BB7-A698-312BF543C892}" type="slidenum">
              <a:rPr lang="en-US" altLang="zh-TW"/>
              <a:pPr/>
              <a:t>180</a:t>
            </a:fld>
            <a:endParaRPr lang="en-US" altLang="zh-TW"/>
          </a:p>
        </p:txBody>
      </p:sp>
      <p:sp>
        <p:nvSpPr>
          <p:cNvPr id="603138"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(5/9)</a:t>
            </a:r>
          </a:p>
        </p:txBody>
      </p:sp>
      <p:sp>
        <p:nvSpPr>
          <p:cNvPr id="603139" name="Rectangle 3"/>
          <p:cNvSpPr>
            <a:spLocks noGrp="1" noChangeArrowheads="1"/>
          </p:cNvSpPr>
          <p:nvPr>
            <p:ph type="body" idx="1"/>
          </p:nvPr>
        </p:nvSpPr>
        <p:spPr/>
        <p:txBody>
          <a:bodyPr/>
          <a:lstStyle/>
          <a:p>
            <a:pPr eaLnBrk="0" hangingPunct="0"/>
            <a:r>
              <a:rPr lang="en-US" altLang="zh-TW" sz="2400">
                <a:ea typeface="新細明體" pitchFamily="18" charset="-120"/>
              </a:rPr>
              <a:t>There is no directory; only a value </a:t>
            </a:r>
            <a:r>
              <a:rPr lang="en-US" altLang="zh-TW" sz="2400" i="1">
                <a:ea typeface="新細明體" pitchFamily="18" charset="-120"/>
              </a:rPr>
              <a:t>n—</a:t>
            </a:r>
            <a:r>
              <a:rPr lang="en-US" altLang="zh-TW" sz="2400">
                <a:ea typeface="新細明體" pitchFamily="18" charset="-120"/>
              </a:rPr>
              <a:t>which is initially set to 0 and is incremented by 1 whenever a split occurs—is needed to determine which buckets have been split. </a:t>
            </a:r>
          </a:p>
          <a:p>
            <a:pPr eaLnBrk="0" hangingPunct="0"/>
            <a:r>
              <a:rPr lang="en-US" altLang="zh-TW" sz="2400">
                <a:ea typeface="新細明體" pitchFamily="18" charset="-120"/>
              </a:rPr>
              <a:t>To retrieve a record with hash key value </a:t>
            </a:r>
            <a:r>
              <a:rPr lang="en-US" altLang="zh-TW" sz="2400" i="1">
                <a:ea typeface="新細明體" pitchFamily="18" charset="-120"/>
              </a:rPr>
              <a:t>K, </a:t>
            </a:r>
            <a:r>
              <a:rPr lang="en-US" altLang="zh-TW" sz="2400">
                <a:ea typeface="新細明體" pitchFamily="18" charset="-120"/>
              </a:rPr>
              <a:t>first apply the function </a:t>
            </a:r>
            <a:r>
              <a:rPr lang="en-US" altLang="zh-TW" sz="2400" i="1">
                <a:ea typeface="新細明體" pitchFamily="18" charset="-120"/>
              </a:rPr>
              <a:t>h</a:t>
            </a:r>
            <a:r>
              <a:rPr lang="en-US" altLang="zh-TW" sz="2400" i="1" baseline="-25000">
                <a:ea typeface="新細明體" pitchFamily="18" charset="-120"/>
              </a:rPr>
              <a:t>i</a:t>
            </a:r>
            <a:r>
              <a:rPr lang="en-US" altLang="zh-TW" sz="2400">
                <a:ea typeface="新細明體" pitchFamily="18" charset="-120"/>
              </a:rPr>
              <a:t> to </a:t>
            </a:r>
            <a:r>
              <a:rPr lang="en-US" altLang="zh-TW" sz="2400" i="1">
                <a:ea typeface="新細明體" pitchFamily="18" charset="-120"/>
              </a:rPr>
              <a:t>K; </a:t>
            </a:r>
            <a:r>
              <a:rPr lang="en-US" altLang="zh-TW" sz="2400">
                <a:ea typeface="新細明體" pitchFamily="18" charset="-120"/>
              </a:rPr>
              <a:t>if </a:t>
            </a:r>
            <a:r>
              <a:rPr lang="en-US" altLang="zh-TW" sz="2400" i="1">
                <a:ea typeface="新細明體" pitchFamily="18" charset="-120"/>
              </a:rPr>
              <a:t>h</a:t>
            </a:r>
            <a:r>
              <a:rPr lang="en-US" altLang="zh-TW" sz="2400" i="1" baseline="-25000">
                <a:ea typeface="新細明體" pitchFamily="18" charset="-120"/>
              </a:rPr>
              <a:t>i</a:t>
            </a:r>
            <a:r>
              <a:rPr lang="en-US" altLang="zh-TW" sz="2400">
                <a:ea typeface="新細明體" pitchFamily="18" charset="-120"/>
              </a:rPr>
              <a:t> (K) &lt; </a:t>
            </a:r>
            <a:r>
              <a:rPr lang="en-US" altLang="zh-TW" sz="2400" i="1">
                <a:ea typeface="新細明體" pitchFamily="18" charset="-120"/>
              </a:rPr>
              <a:t>n, </a:t>
            </a:r>
            <a:r>
              <a:rPr lang="en-US" altLang="zh-TW" sz="2400">
                <a:ea typeface="新細明體" pitchFamily="18" charset="-120"/>
              </a:rPr>
              <a:t>then apply the function </a:t>
            </a:r>
            <a:r>
              <a:rPr lang="en-US" altLang="zh-TW" sz="2400" i="1">
                <a:ea typeface="新細明體" pitchFamily="18" charset="-120"/>
              </a:rPr>
              <a:t>h</a:t>
            </a:r>
            <a:r>
              <a:rPr lang="en-US" altLang="zh-TW" sz="2400" i="1" baseline="-25000">
                <a:ea typeface="新細明體" pitchFamily="18" charset="-120"/>
              </a:rPr>
              <a:t>i+1</a:t>
            </a:r>
            <a:r>
              <a:rPr lang="en-US" altLang="zh-TW" sz="2400">
                <a:ea typeface="新細明體" pitchFamily="18" charset="-120"/>
              </a:rPr>
              <a:t> on </a:t>
            </a:r>
            <a:r>
              <a:rPr lang="en-US" altLang="zh-TW" sz="2400" i="1">
                <a:ea typeface="新細明體" pitchFamily="18" charset="-120"/>
              </a:rPr>
              <a:t>K </a:t>
            </a:r>
            <a:r>
              <a:rPr lang="en-US" altLang="zh-TW" sz="2400">
                <a:ea typeface="新細明體" pitchFamily="18" charset="-120"/>
              </a:rPr>
              <a:t>because the bucket is already split. </a:t>
            </a:r>
          </a:p>
          <a:p>
            <a:pPr eaLnBrk="0" hangingPunct="0"/>
            <a:r>
              <a:rPr lang="en-US" altLang="zh-TW" sz="2400">
                <a:ea typeface="新細明體" pitchFamily="18" charset="-120"/>
              </a:rPr>
              <a:t>Initially, </a:t>
            </a:r>
            <a:r>
              <a:rPr lang="en-US" altLang="zh-TW" sz="2400" i="1">
                <a:ea typeface="新細明體" pitchFamily="18" charset="-120"/>
              </a:rPr>
              <a:t>n </a:t>
            </a:r>
            <a:r>
              <a:rPr lang="en-US" altLang="zh-TW" sz="2400">
                <a:ea typeface="新細明體" pitchFamily="18" charset="-120"/>
              </a:rPr>
              <a:t>= 0, indicating that the function </a:t>
            </a:r>
            <a:r>
              <a:rPr lang="en-US" altLang="zh-TW" sz="2400" i="1">
                <a:ea typeface="新細明體" pitchFamily="18" charset="-120"/>
              </a:rPr>
              <a:t>h</a:t>
            </a:r>
            <a:r>
              <a:rPr lang="en-US" altLang="zh-TW" sz="2400" i="1" baseline="-25000">
                <a:ea typeface="新細明體" pitchFamily="18" charset="-120"/>
              </a:rPr>
              <a:t>i</a:t>
            </a:r>
            <a:r>
              <a:rPr lang="en-US" altLang="zh-TW" sz="2400">
                <a:ea typeface="新細明體" pitchFamily="18" charset="-120"/>
              </a:rPr>
              <a:t> applies to all buckets; </a:t>
            </a:r>
            <a:r>
              <a:rPr lang="en-US" altLang="zh-TW" sz="2400" i="1">
                <a:ea typeface="新細明體" pitchFamily="18" charset="-120"/>
              </a:rPr>
              <a:t>n </a:t>
            </a:r>
            <a:r>
              <a:rPr lang="en-US" altLang="zh-TW" sz="2400">
                <a:ea typeface="新細明體" pitchFamily="18" charset="-120"/>
              </a:rPr>
              <a:t>grows linearly as buckets are split.</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A377505-99FE-48A8-AFB0-D6089B954610}" type="slidenum">
              <a:rPr lang="en-US" altLang="zh-TW"/>
              <a:pPr/>
              <a:t>181</a:t>
            </a:fld>
            <a:endParaRPr lang="en-US" altLang="zh-TW"/>
          </a:p>
        </p:txBody>
      </p:sp>
      <p:sp>
        <p:nvSpPr>
          <p:cNvPr id="604162"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(6/9)</a:t>
            </a:r>
          </a:p>
        </p:txBody>
      </p:sp>
      <p:sp>
        <p:nvSpPr>
          <p:cNvPr id="604163" name="Rectangle 3"/>
          <p:cNvSpPr>
            <a:spLocks noGrp="1" noChangeArrowheads="1"/>
          </p:cNvSpPr>
          <p:nvPr>
            <p:ph type="body" idx="1"/>
          </p:nvPr>
        </p:nvSpPr>
        <p:spPr/>
        <p:txBody>
          <a:bodyPr/>
          <a:lstStyle/>
          <a:p>
            <a:pPr eaLnBrk="0" hangingPunct="0"/>
            <a:r>
              <a:rPr lang="en-US" altLang="zh-TW" sz="2400">
                <a:ea typeface="新細明體" pitchFamily="18" charset="-120"/>
              </a:rPr>
              <a:t>When </a:t>
            </a:r>
            <a:r>
              <a:rPr lang="en-US" altLang="zh-TW" sz="2400" i="1">
                <a:ea typeface="新細明體" pitchFamily="18" charset="-120"/>
              </a:rPr>
              <a:t>n </a:t>
            </a:r>
            <a:r>
              <a:rPr lang="en-US" altLang="zh-TW" sz="2400">
                <a:ea typeface="新細明體" pitchFamily="18" charset="-120"/>
              </a:rPr>
              <a:t>= </a:t>
            </a:r>
            <a:r>
              <a:rPr lang="en-US" altLang="zh-TW" sz="2400" i="1">
                <a:ea typeface="新細明體" pitchFamily="18" charset="-120"/>
              </a:rPr>
              <a:t>M </a:t>
            </a:r>
            <a:r>
              <a:rPr lang="en-US" altLang="zh-TW" sz="2400">
                <a:ea typeface="新細明體" pitchFamily="18" charset="-120"/>
              </a:rPr>
              <a:t>after being incremented, this signifies that all the original buckets have been split and the hash function   applies to all records in the file. </a:t>
            </a:r>
          </a:p>
          <a:p>
            <a:pPr eaLnBrk="0" hangingPunct="0"/>
            <a:r>
              <a:rPr lang="en-US" altLang="zh-TW" sz="2400">
                <a:ea typeface="新細明體" pitchFamily="18" charset="-120"/>
              </a:rPr>
              <a:t>At this point, </a:t>
            </a:r>
            <a:r>
              <a:rPr lang="en-US" altLang="zh-TW" sz="2400" i="1">
                <a:ea typeface="新細明體" pitchFamily="18" charset="-120"/>
              </a:rPr>
              <a:t>n </a:t>
            </a:r>
            <a:r>
              <a:rPr lang="en-US" altLang="zh-TW" sz="2400">
                <a:ea typeface="新細明體" pitchFamily="18" charset="-120"/>
              </a:rPr>
              <a:t>is reset to 0 (zero), and any new collisions that cause overflow lead to the use of a new hashing function </a:t>
            </a:r>
            <a:r>
              <a:rPr lang="en-US" altLang="zh-TW" sz="2400" i="1">
                <a:ea typeface="新細明體" pitchFamily="18" charset="-120"/>
              </a:rPr>
              <a:t>h</a:t>
            </a:r>
            <a:r>
              <a:rPr lang="en-US" altLang="zh-TW" sz="2400" i="1" baseline="-25000">
                <a:ea typeface="新細明體" pitchFamily="18" charset="-120"/>
              </a:rPr>
              <a:t>i+2</a:t>
            </a:r>
            <a:r>
              <a:rPr lang="en-US" altLang="zh-TW" sz="2400">
                <a:ea typeface="新細明體" pitchFamily="18" charset="-120"/>
              </a:rPr>
              <a:t> (</a:t>
            </a:r>
            <a:r>
              <a:rPr lang="en-US" altLang="zh-TW" sz="2400" i="1">
                <a:ea typeface="新細明體" pitchFamily="18" charset="-120"/>
              </a:rPr>
              <a:t>K</a:t>
            </a:r>
            <a:r>
              <a:rPr lang="en-US" altLang="zh-TW" sz="2400">
                <a:ea typeface="新細明體" pitchFamily="18" charset="-120"/>
              </a:rPr>
              <a:t>) = </a:t>
            </a:r>
            <a:r>
              <a:rPr lang="en-US" altLang="zh-TW" sz="2400" i="1">
                <a:ea typeface="新細明體" pitchFamily="18" charset="-120"/>
              </a:rPr>
              <a:t>K </a:t>
            </a:r>
            <a:r>
              <a:rPr lang="en-US" altLang="zh-TW" sz="2400">
                <a:ea typeface="新細明體" pitchFamily="18" charset="-120"/>
              </a:rPr>
              <a:t>mod 4</a:t>
            </a:r>
            <a:r>
              <a:rPr lang="en-US" altLang="zh-TW" sz="2400" i="1">
                <a:ea typeface="新細明體" pitchFamily="18" charset="-120"/>
              </a:rPr>
              <a:t>M</a:t>
            </a:r>
            <a:r>
              <a:rPr lang="en-US" altLang="zh-TW" sz="2400">
                <a:ea typeface="新細明體" pitchFamily="18" charset="-120"/>
              </a:rPr>
              <a:t>. </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2101A5FA-4681-4C3E-8559-0F41C9791A64}" type="slidenum">
              <a:rPr lang="en-US" altLang="zh-TW"/>
              <a:pPr/>
              <a:t>182</a:t>
            </a:fld>
            <a:endParaRPr lang="en-US" altLang="zh-TW"/>
          </a:p>
        </p:txBody>
      </p:sp>
      <p:sp>
        <p:nvSpPr>
          <p:cNvPr id="605186"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(7/9)</a:t>
            </a:r>
          </a:p>
        </p:txBody>
      </p:sp>
      <p:sp>
        <p:nvSpPr>
          <p:cNvPr id="605187" name="Rectangle 3"/>
          <p:cNvSpPr>
            <a:spLocks noGrp="1" noChangeArrowheads="1"/>
          </p:cNvSpPr>
          <p:nvPr>
            <p:ph type="body" idx="1"/>
          </p:nvPr>
        </p:nvSpPr>
        <p:spPr/>
        <p:txBody>
          <a:bodyPr/>
          <a:lstStyle/>
          <a:p>
            <a:pPr eaLnBrk="0" hangingPunct="0"/>
            <a:r>
              <a:rPr lang="en-US" altLang="zh-TW" sz="2400">
                <a:ea typeface="新細明體" pitchFamily="18" charset="-120"/>
              </a:rPr>
              <a:t>Splitting can be controlled by monitoring the file load factor instead of by splitting whenever an overflow occurs. </a:t>
            </a:r>
          </a:p>
          <a:p>
            <a:pPr eaLnBrk="0" hangingPunct="0"/>
            <a:r>
              <a:rPr lang="en-US" altLang="zh-TW" sz="2400">
                <a:ea typeface="新細明體" pitchFamily="18" charset="-120"/>
              </a:rPr>
              <a:t>In general, the </a:t>
            </a:r>
            <a:r>
              <a:rPr lang="en-US" altLang="zh-TW" sz="2400" b="1">
                <a:ea typeface="新細明體" pitchFamily="18" charset="-120"/>
              </a:rPr>
              <a:t>file load factor </a:t>
            </a:r>
            <a:r>
              <a:rPr lang="en-US" altLang="zh-TW" sz="2400" i="1">
                <a:ea typeface="新細明體" pitchFamily="18" charset="-120"/>
              </a:rPr>
              <a:t>l </a:t>
            </a:r>
            <a:r>
              <a:rPr lang="en-US" altLang="zh-TW" sz="2400">
                <a:ea typeface="新細明體" pitchFamily="18" charset="-120"/>
              </a:rPr>
              <a:t>can be defined as </a:t>
            </a:r>
            <a:br>
              <a:rPr lang="en-US" altLang="zh-TW" sz="2400">
                <a:ea typeface="新細明體" pitchFamily="18" charset="-120"/>
              </a:rPr>
            </a:br>
            <a:r>
              <a:rPr lang="en-US" altLang="zh-TW" sz="2400" i="1">
                <a:ea typeface="新細明體" pitchFamily="18" charset="-120"/>
              </a:rPr>
              <a:t>l </a:t>
            </a:r>
            <a:r>
              <a:rPr lang="en-US" altLang="zh-TW" sz="2400">
                <a:ea typeface="新細明體" pitchFamily="18" charset="-120"/>
              </a:rPr>
              <a:t>= </a:t>
            </a:r>
            <a:r>
              <a:rPr lang="en-US" altLang="zh-TW" sz="2400" i="1">
                <a:ea typeface="新細明體" pitchFamily="18" charset="-120"/>
              </a:rPr>
              <a:t>r</a:t>
            </a:r>
            <a:r>
              <a:rPr lang="en-US" altLang="zh-TW" sz="2400">
                <a:ea typeface="新細明體" pitchFamily="18" charset="-120"/>
              </a:rPr>
              <a:t>/(</a:t>
            </a:r>
            <a:r>
              <a:rPr lang="en-US" altLang="zh-TW" sz="2400" i="1">
                <a:ea typeface="新細明體" pitchFamily="18" charset="-120"/>
              </a:rPr>
              <a:t>bfr </a:t>
            </a:r>
            <a:r>
              <a:rPr lang="en-US" altLang="zh-TW" sz="2400">
                <a:ea typeface="新細明體" pitchFamily="18" charset="-120"/>
              </a:rPr>
              <a:t>* </a:t>
            </a:r>
            <a:r>
              <a:rPr lang="en-US" altLang="zh-TW" sz="2400" i="1">
                <a:ea typeface="新細明體" pitchFamily="18" charset="-120"/>
              </a:rPr>
              <a:t>N</a:t>
            </a:r>
            <a:r>
              <a:rPr lang="en-US" altLang="zh-TW" sz="2400">
                <a:ea typeface="新細明體" pitchFamily="18" charset="-120"/>
              </a:rPr>
              <a:t>), where </a:t>
            </a:r>
            <a:r>
              <a:rPr lang="en-US" altLang="zh-TW" sz="2400" i="1">
                <a:ea typeface="新細明體" pitchFamily="18" charset="-120"/>
              </a:rPr>
              <a:t>r </a:t>
            </a:r>
            <a:r>
              <a:rPr lang="en-US" altLang="zh-TW" sz="2400">
                <a:ea typeface="新細明體" pitchFamily="18" charset="-120"/>
              </a:rPr>
              <a:t>is the current number of file records, </a:t>
            </a:r>
            <a:r>
              <a:rPr lang="en-US" altLang="zh-TW" sz="2400" i="1">
                <a:ea typeface="新細明體" pitchFamily="18" charset="-120"/>
              </a:rPr>
              <a:t>bfr </a:t>
            </a:r>
            <a:r>
              <a:rPr lang="en-US" altLang="zh-TW" sz="2400">
                <a:ea typeface="新細明體" pitchFamily="18" charset="-120"/>
              </a:rPr>
              <a:t>is the maximum number of records that can fit in a bucket, and </a:t>
            </a:r>
            <a:r>
              <a:rPr lang="en-US" altLang="zh-TW" sz="2400" i="1">
                <a:ea typeface="新細明體" pitchFamily="18" charset="-120"/>
              </a:rPr>
              <a:t>N </a:t>
            </a:r>
            <a:r>
              <a:rPr lang="en-US" altLang="zh-TW" sz="2400">
                <a:ea typeface="新細明體" pitchFamily="18" charset="-120"/>
              </a:rPr>
              <a:t>is the current number of file buckets.</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FC90C0E9-0491-48F9-8451-67F0442AEFF2}" type="slidenum">
              <a:rPr lang="en-US" altLang="zh-TW"/>
              <a:pPr/>
              <a:t>183</a:t>
            </a:fld>
            <a:endParaRPr lang="en-US" altLang="zh-TW"/>
          </a:p>
        </p:txBody>
      </p:sp>
      <p:sp>
        <p:nvSpPr>
          <p:cNvPr id="606210"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(8/9)</a:t>
            </a:r>
          </a:p>
        </p:txBody>
      </p:sp>
      <p:sp>
        <p:nvSpPr>
          <p:cNvPr id="606211" name="Rectangle 3"/>
          <p:cNvSpPr>
            <a:spLocks noGrp="1" noChangeArrowheads="1"/>
          </p:cNvSpPr>
          <p:nvPr>
            <p:ph type="body" idx="1"/>
          </p:nvPr>
        </p:nvSpPr>
        <p:spPr/>
        <p:txBody>
          <a:bodyPr/>
          <a:lstStyle/>
          <a:p>
            <a:pPr eaLnBrk="0" hangingPunct="0"/>
            <a:r>
              <a:rPr lang="en-US" altLang="zh-TW" sz="2400">
                <a:ea typeface="新細明體" pitchFamily="18" charset="-120"/>
              </a:rPr>
              <a:t>Buckets that have been split can also be recombined if the load of the file falls below a certain threshold. </a:t>
            </a:r>
          </a:p>
          <a:p>
            <a:pPr eaLnBrk="0" hangingPunct="0"/>
            <a:r>
              <a:rPr lang="en-US" altLang="zh-TW" sz="2400">
                <a:ea typeface="新細明體" pitchFamily="18" charset="-120"/>
              </a:rPr>
              <a:t>Blocks are combined linearly, and </a:t>
            </a:r>
            <a:r>
              <a:rPr lang="en-US" altLang="zh-TW" sz="2400" i="1">
                <a:ea typeface="新細明體" pitchFamily="18" charset="-120"/>
              </a:rPr>
              <a:t>N </a:t>
            </a:r>
            <a:r>
              <a:rPr lang="en-US" altLang="zh-TW" sz="2400">
                <a:ea typeface="新細明體" pitchFamily="18" charset="-120"/>
              </a:rPr>
              <a:t>is decremented appropriately.</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84A043A0-6A67-467A-ADE2-2D33B592D185}" type="slidenum">
              <a:rPr lang="en-US" altLang="zh-TW"/>
              <a:pPr/>
              <a:t>184</a:t>
            </a:fld>
            <a:endParaRPr lang="en-US" altLang="zh-TW"/>
          </a:p>
        </p:txBody>
      </p:sp>
      <p:sp>
        <p:nvSpPr>
          <p:cNvPr id="607234" name="Rectangle 2"/>
          <p:cNvSpPr>
            <a:spLocks noGrp="1" noChangeArrowheads="1"/>
          </p:cNvSpPr>
          <p:nvPr>
            <p:ph type="title"/>
          </p:nvPr>
        </p:nvSpPr>
        <p:spPr/>
        <p:txBody>
          <a:bodyPr/>
          <a:lstStyle/>
          <a:p>
            <a:r>
              <a:rPr lang="en-US" altLang="zh-TW" sz="4000">
                <a:ea typeface="新細明體" pitchFamily="18" charset="-120"/>
              </a:rPr>
              <a:t>Linear Hashing</a:t>
            </a:r>
            <a:r>
              <a:rPr lang="en-US" altLang="zh-TW" sz="4000" b="1">
                <a:ea typeface="新細明體" pitchFamily="18" charset="-120"/>
              </a:rPr>
              <a:t> </a:t>
            </a:r>
            <a:r>
              <a:rPr lang="en-US" altLang="zh-TW" sz="4000">
                <a:ea typeface="新細明體" pitchFamily="18" charset="-120"/>
              </a:rPr>
              <a:t>(9/9)</a:t>
            </a:r>
          </a:p>
        </p:txBody>
      </p:sp>
      <p:sp>
        <p:nvSpPr>
          <p:cNvPr id="607235" name="Rectangle 3"/>
          <p:cNvSpPr>
            <a:spLocks noGrp="1" noChangeArrowheads="1"/>
          </p:cNvSpPr>
          <p:nvPr>
            <p:ph type="body" idx="1"/>
          </p:nvPr>
        </p:nvSpPr>
        <p:spPr/>
        <p:txBody>
          <a:bodyPr/>
          <a:lstStyle/>
          <a:p>
            <a:pPr eaLnBrk="0" hangingPunct="0"/>
            <a:r>
              <a:rPr lang="en-US" altLang="zh-TW" sz="2400">
                <a:ea typeface="新細明體" pitchFamily="18" charset="-120"/>
              </a:rPr>
              <a:t>The file load can be used to trigger both splits and combinations; in this manner the file load can be kept within a desired range. </a:t>
            </a:r>
          </a:p>
          <a:p>
            <a:pPr eaLnBrk="0" hangingPunct="0"/>
            <a:r>
              <a:rPr lang="en-US" altLang="zh-TW" sz="2400">
                <a:ea typeface="新細明體" pitchFamily="18" charset="-120"/>
              </a:rPr>
              <a:t>Splits can be triggered when the load exceeds a certain threshold—say, 0.9—and combinations can be triggered when the load falls below another threshold—say, 0.7. </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419100"/>
          </a:xfrm>
        </p:spPr>
        <p:txBody>
          <a:bodyPr>
            <a:normAutofit fontScale="90000"/>
          </a:bodyPr>
          <a:lstStyle/>
          <a:p>
            <a:pPr eaLnBrk="1" hangingPunct="1"/>
            <a:r>
              <a:rPr lang="en-US" smtClean="0"/>
              <a:t>Indexes as Access Paths</a:t>
            </a:r>
          </a:p>
        </p:txBody>
      </p:sp>
      <p:sp>
        <p:nvSpPr>
          <p:cNvPr id="21507" name="Rectangle 3"/>
          <p:cNvSpPr>
            <a:spLocks noGrp="1" noChangeArrowheads="1"/>
          </p:cNvSpPr>
          <p:nvPr>
            <p:ph type="body" idx="1"/>
          </p:nvPr>
        </p:nvSpPr>
        <p:spPr>
          <a:xfrm>
            <a:off x="393700" y="838200"/>
            <a:ext cx="8369300" cy="5448300"/>
          </a:xfrm>
        </p:spPr>
        <p:txBody>
          <a:bodyPr>
            <a:normAutofit lnSpcReduction="10000"/>
          </a:bodyPr>
          <a:lstStyle/>
          <a:p>
            <a:pPr eaLnBrk="1" hangingPunct="1">
              <a:lnSpc>
                <a:spcPct val="80000"/>
              </a:lnSpc>
            </a:pPr>
            <a:r>
              <a:rPr lang="en-US" dirty="0" smtClean="0"/>
              <a:t>A single-level index is an auxiliary file that makes it more efficient to search for a record in the data file.</a:t>
            </a:r>
          </a:p>
          <a:p>
            <a:pPr eaLnBrk="1" hangingPunct="1">
              <a:lnSpc>
                <a:spcPct val="80000"/>
              </a:lnSpc>
              <a:buFontTx/>
              <a:buNone/>
            </a:pPr>
            <a:endParaRPr lang="en-US" dirty="0" smtClean="0"/>
          </a:p>
          <a:p>
            <a:pPr eaLnBrk="1" hangingPunct="1">
              <a:lnSpc>
                <a:spcPct val="80000"/>
              </a:lnSpc>
            </a:pPr>
            <a:r>
              <a:rPr lang="en-US" dirty="0" smtClean="0"/>
              <a:t>The index is usually specified on one field of the file (although it could be specified on several fields) called </a:t>
            </a:r>
            <a:r>
              <a:rPr lang="en-US" b="1" dirty="0" smtClean="0">
                <a:solidFill>
                  <a:srgbClr val="FF0000"/>
                </a:solidFill>
              </a:rPr>
              <a:t>indexing field</a:t>
            </a:r>
          </a:p>
          <a:p>
            <a:pPr eaLnBrk="1" hangingPunct="1">
              <a:lnSpc>
                <a:spcPct val="80000"/>
              </a:lnSpc>
            </a:pPr>
            <a:endParaRPr lang="en-US" dirty="0" smtClean="0"/>
          </a:p>
          <a:p>
            <a:pPr eaLnBrk="1" hangingPunct="1">
              <a:lnSpc>
                <a:spcPct val="80000"/>
              </a:lnSpc>
            </a:pPr>
            <a:r>
              <a:rPr lang="en-US" dirty="0" smtClean="0"/>
              <a:t>One form of an index is a file of entries </a:t>
            </a:r>
            <a:r>
              <a:rPr lang="en-US" b="1" dirty="0" smtClean="0">
                <a:solidFill>
                  <a:srgbClr val="FF0000"/>
                </a:solidFill>
              </a:rPr>
              <a:t>&lt;field value, pointer to record&gt;</a:t>
            </a:r>
            <a:r>
              <a:rPr lang="en-US" b="1" dirty="0" smtClean="0"/>
              <a:t>,</a:t>
            </a:r>
            <a:r>
              <a:rPr lang="en-US" dirty="0" smtClean="0"/>
              <a:t> which is ordered by field value</a:t>
            </a:r>
          </a:p>
          <a:p>
            <a:pPr>
              <a:lnSpc>
                <a:spcPct val="80000"/>
              </a:lnSpc>
            </a:pPr>
            <a:r>
              <a:rPr lang="en-US" dirty="0" smtClean="0"/>
              <a:t>two field values of index entry </a:t>
            </a:r>
            <a:r>
              <a:rPr lang="en-US" i="1" dirty="0" err="1" smtClean="0"/>
              <a:t>i</a:t>
            </a:r>
            <a:r>
              <a:rPr lang="en-US" i="1" dirty="0" smtClean="0"/>
              <a:t> as &lt;K(</a:t>
            </a:r>
            <a:r>
              <a:rPr lang="en-US" i="1" dirty="0" err="1" smtClean="0"/>
              <a:t>i</a:t>
            </a:r>
            <a:r>
              <a:rPr lang="en-US" i="1" dirty="0" smtClean="0"/>
              <a:t>), P(</a:t>
            </a:r>
            <a:r>
              <a:rPr lang="en-US" i="1" dirty="0" err="1" smtClean="0"/>
              <a:t>i</a:t>
            </a:r>
            <a:r>
              <a:rPr lang="en-US" i="1" dirty="0" smtClean="0"/>
              <a:t>)&gt;.</a:t>
            </a:r>
            <a:endParaRPr lang="en-US" dirty="0" smtClean="0"/>
          </a:p>
          <a:p>
            <a:pPr eaLnBrk="1" hangingPunct="1">
              <a:lnSpc>
                <a:spcPct val="80000"/>
              </a:lnSpc>
            </a:pPr>
            <a:r>
              <a:rPr lang="en-US" dirty="0" smtClean="0"/>
              <a:t>The index is called an </a:t>
            </a:r>
            <a:r>
              <a:rPr lang="en-US" b="1" i="1" dirty="0" smtClean="0">
                <a:solidFill>
                  <a:srgbClr val="FF0000"/>
                </a:solidFill>
              </a:rPr>
              <a:t>access path</a:t>
            </a:r>
            <a:r>
              <a:rPr lang="en-US" dirty="0" smtClean="0"/>
              <a:t> on the field.</a:t>
            </a:r>
          </a:p>
        </p:txBody>
      </p:sp>
      <p:sp>
        <p:nvSpPr>
          <p:cNvPr id="21508" name="Slide Number Placeholder 4"/>
          <p:cNvSpPr>
            <a:spLocks noGrp="1"/>
          </p:cNvSpPr>
          <p:nvPr>
            <p:ph type="sldNum" sz="quarter" idx="10"/>
          </p:nvPr>
        </p:nvSpPr>
        <p:spPr>
          <a:noFill/>
        </p:spPr>
        <p:txBody>
          <a:bodyPr/>
          <a:lstStyle/>
          <a:p>
            <a:r>
              <a:rPr lang="en-US" smtClean="0">
                <a:latin typeface="Times New Roman" charset="0"/>
              </a:rPr>
              <a:t>Slide 9 -</a:t>
            </a:r>
            <a:fld id="{28E1B691-001D-4EEE-8EE9-A906F69CDAAE}" type="slidenum">
              <a:rPr lang="en-US" smtClean="0">
                <a:latin typeface="Times New Roman" charset="0"/>
              </a:rPr>
              <a:pPr/>
              <a:t>185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685800" y="654050"/>
            <a:ext cx="7772400" cy="419100"/>
          </a:xfrm>
        </p:spPr>
        <p:txBody>
          <a:bodyPr>
            <a:normAutofit fontScale="90000"/>
          </a:bodyPr>
          <a:lstStyle/>
          <a:p>
            <a:pPr eaLnBrk="1" hangingPunct="1"/>
            <a:r>
              <a:rPr lang="en-US" smtClean="0"/>
              <a:t>Indexes as Access Paths (contd.)</a:t>
            </a:r>
          </a:p>
        </p:txBody>
      </p:sp>
      <p:sp>
        <p:nvSpPr>
          <p:cNvPr id="22531" name="Rectangle 1027"/>
          <p:cNvSpPr>
            <a:spLocks noGrp="1" noChangeArrowheads="1"/>
          </p:cNvSpPr>
          <p:nvPr>
            <p:ph type="body" idx="1"/>
          </p:nvPr>
        </p:nvSpPr>
        <p:spPr>
          <a:xfrm>
            <a:off x="457200" y="1511300"/>
            <a:ext cx="8305800" cy="4775200"/>
          </a:xfrm>
        </p:spPr>
        <p:txBody>
          <a:bodyPr>
            <a:normAutofit fontScale="92500"/>
          </a:bodyPr>
          <a:lstStyle/>
          <a:p>
            <a:r>
              <a:rPr lang="en-US" dirty="0" smtClean="0"/>
              <a:t>The values in the index are </a:t>
            </a:r>
            <a:r>
              <a:rPr lang="en-US" i="1" dirty="0" smtClean="0"/>
              <a:t>ordered so that we can do a </a:t>
            </a:r>
            <a:r>
              <a:rPr lang="en-US" i="1" dirty="0" smtClean="0">
                <a:solidFill>
                  <a:srgbClr val="FF0000"/>
                </a:solidFill>
              </a:rPr>
              <a:t>binary search</a:t>
            </a:r>
            <a:r>
              <a:rPr lang="en-US" i="1" dirty="0" smtClean="0"/>
              <a:t> on </a:t>
            </a:r>
            <a:r>
              <a:rPr lang="en-US" dirty="0" smtClean="0"/>
              <a:t>the index. </a:t>
            </a:r>
          </a:p>
          <a:p>
            <a:pPr eaLnBrk="1" hangingPunct="1">
              <a:lnSpc>
                <a:spcPct val="80000"/>
              </a:lnSpc>
            </a:pPr>
            <a:r>
              <a:rPr lang="en-US" dirty="0" smtClean="0"/>
              <a:t>The index file usually occupies considerably less disk blocks than the data file because its entries are much smaller</a:t>
            </a:r>
          </a:p>
          <a:p>
            <a:pPr eaLnBrk="1" hangingPunct="1">
              <a:lnSpc>
                <a:spcPct val="80000"/>
              </a:lnSpc>
            </a:pPr>
            <a:r>
              <a:rPr lang="en-US" dirty="0" smtClean="0"/>
              <a:t>Indexes can also be characterized as dense or sparse. </a:t>
            </a:r>
          </a:p>
          <a:p>
            <a:pPr lvl="2" eaLnBrk="1" hangingPunct="1">
              <a:lnSpc>
                <a:spcPct val="80000"/>
              </a:lnSpc>
            </a:pPr>
            <a:r>
              <a:rPr lang="en-US" sz="2800" dirty="0" smtClean="0"/>
              <a:t>A </a:t>
            </a:r>
            <a:r>
              <a:rPr lang="en-US" sz="2800" b="1" dirty="0" smtClean="0">
                <a:solidFill>
                  <a:srgbClr val="FF0000"/>
                </a:solidFill>
              </a:rPr>
              <a:t>dense index</a:t>
            </a:r>
            <a:r>
              <a:rPr lang="en-US" sz="2800" dirty="0" smtClean="0"/>
              <a:t> has an index entry for </a:t>
            </a:r>
            <a:r>
              <a:rPr lang="en-US" sz="2800" i="1" dirty="0" smtClean="0"/>
              <a:t>every search key value</a:t>
            </a:r>
            <a:r>
              <a:rPr lang="en-US" sz="2800" dirty="0" smtClean="0"/>
              <a:t> (and hence every record) in the data file. </a:t>
            </a:r>
          </a:p>
          <a:p>
            <a:pPr lvl="2" eaLnBrk="1" hangingPunct="1">
              <a:lnSpc>
                <a:spcPct val="80000"/>
              </a:lnSpc>
            </a:pPr>
            <a:r>
              <a:rPr lang="en-US" sz="2800" dirty="0" smtClean="0"/>
              <a:t>A</a:t>
            </a:r>
            <a:r>
              <a:rPr lang="en-US" sz="2800" dirty="0" smtClean="0">
                <a:solidFill>
                  <a:srgbClr val="FF0000"/>
                </a:solidFill>
              </a:rPr>
              <a:t> </a:t>
            </a:r>
            <a:r>
              <a:rPr lang="en-US" sz="2800" b="1" dirty="0" smtClean="0">
                <a:solidFill>
                  <a:srgbClr val="FF0000"/>
                </a:solidFill>
              </a:rPr>
              <a:t>sparse</a:t>
            </a:r>
            <a:r>
              <a:rPr lang="en-US" sz="2800" dirty="0" smtClean="0">
                <a:solidFill>
                  <a:srgbClr val="FF0000"/>
                </a:solidFill>
              </a:rPr>
              <a:t> (or </a:t>
            </a:r>
            <a:r>
              <a:rPr lang="en-US" sz="2800" b="1" dirty="0" err="1" smtClean="0">
                <a:solidFill>
                  <a:srgbClr val="FF0000"/>
                </a:solidFill>
              </a:rPr>
              <a:t>nondense</a:t>
            </a:r>
            <a:r>
              <a:rPr lang="en-US" sz="2800" dirty="0" smtClean="0">
                <a:solidFill>
                  <a:srgbClr val="FF0000"/>
                </a:solidFill>
              </a:rPr>
              <a:t>) </a:t>
            </a:r>
            <a:r>
              <a:rPr lang="en-US" sz="2800" b="1" dirty="0" smtClean="0">
                <a:solidFill>
                  <a:srgbClr val="FF0000"/>
                </a:solidFill>
              </a:rPr>
              <a:t>index</a:t>
            </a:r>
            <a:r>
              <a:rPr lang="en-US" sz="2800" dirty="0" smtClean="0"/>
              <a:t>, on the other hand, has index entries for only some of the search values </a:t>
            </a:r>
          </a:p>
          <a:p>
            <a:pPr lvl="1" eaLnBrk="1" hangingPunct="1">
              <a:lnSpc>
                <a:spcPct val="80000"/>
              </a:lnSpc>
            </a:pPr>
            <a:endParaRPr lang="en-US" dirty="0" smtClean="0"/>
          </a:p>
        </p:txBody>
      </p:sp>
      <p:sp>
        <p:nvSpPr>
          <p:cNvPr id="22532" name="Slide Number Placeholder 4"/>
          <p:cNvSpPr>
            <a:spLocks noGrp="1"/>
          </p:cNvSpPr>
          <p:nvPr>
            <p:ph type="sldNum" sz="quarter" idx="10"/>
          </p:nvPr>
        </p:nvSpPr>
        <p:spPr>
          <a:noFill/>
        </p:spPr>
        <p:txBody>
          <a:bodyPr/>
          <a:lstStyle/>
          <a:p>
            <a:r>
              <a:rPr lang="en-US" smtClean="0">
                <a:latin typeface="Times New Roman" charset="0"/>
              </a:rPr>
              <a:t>Slide 9 -</a:t>
            </a:r>
            <a:fld id="{C4DFF37A-03FB-44F0-B484-6EEB1D3BE9AB}" type="slidenum">
              <a:rPr lang="en-US" smtClean="0">
                <a:latin typeface="Times New Roman" charset="0"/>
              </a:rPr>
              <a:pPr/>
              <a:t>186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CIS552</a:t>
            </a:r>
          </a:p>
        </p:txBody>
      </p:sp>
      <p:sp>
        <p:nvSpPr>
          <p:cNvPr id="13" name="Footer Placeholder 4"/>
          <p:cNvSpPr>
            <a:spLocks noGrp="1"/>
          </p:cNvSpPr>
          <p:nvPr>
            <p:ph type="ftr" sz="quarter" idx="11"/>
          </p:nvPr>
        </p:nvSpPr>
        <p:spPr/>
        <p:txBody>
          <a:bodyPr/>
          <a:lstStyle/>
          <a:p>
            <a:r>
              <a:rPr lang="en-US"/>
              <a:t>Indexing and Hashing</a:t>
            </a:r>
          </a:p>
        </p:txBody>
      </p:sp>
      <p:sp>
        <p:nvSpPr>
          <p:cNvPr id="14" name="Slide Number Placeholder 5"/>
          <p:cNvSpPr>
            <a:spLocks noGrp="1"/>
          </p:cNvSpPr>
          <p:nvPr>
            <p:ph type="sldNum" sz="quarter" idx="12"/>
          </p:nvPr>
        </p:nvSpPr>
        <p:spPr/>
        <p:txBody>
          <a:bodyPr/>
          <a:lstStyle/>
          <a:p>
            <a:fld id="{A285B413-AD55-4B3C-9643-624AF5EE3959}" type="slidenum">
              <a:rPr lang="en-US"/>
              <a:pPr/>
              <a:t>187</a:t>
            </a:fld>
            <a:r>
              <a:rPr lang="en-US"/>
              <a:t> </a:t>
            </a:r>
          </a:p>
        </p:txBody>
      </p:sp>
      <p:sp>
        <p:nvSpPr>
          <p:cNvPr id="6146" name="Rectangle 2"/>
          <p:cNvSpPr>
            <a:spLocks noGrp="1" noChangeArrowheads="1"/>
          </p:cNvSpPr>
          <p:nvPr>
            <p:ph type="title"/>
          </p:nvPr>
        </p:nvSpPr>
        <p:spPr/>
        <p:txBody>
          <a:bodyPr/>
          <a:lstStyle/>
          <a:p>
            <a:r>
              <a:rPr lang="en-US" sz="4000"/>
              <a:t>Dense Index Files</a:t>
            </a:r>
            <a:endParaRPr lang="en-US"/>
          </a:p>
        </p:txBody>
      </p:sp>
      <p:sp>
        <p:nvSpPr>
          <p:cNvPr id="6147" name="Rectangle 3"/>
          <p:cNvSpPr>
            <a:spLocks noGrp="1" noChangeArrowheads="1"/>
          </p:cNvSpPr>
          <p:nvPr>
            <p:ph type="body" idx="1"/>
          </p:nvPr>
        </p:nvSpPr>
        <p:spPr>
          <a:xfrm>
            <a:off x="685800" y="1819275"/>
            <a:ext cx="7772400" cy="4276725"/>
          </a:xfrm>
        </p:spPr>
        <p:txBody>
          <a:bodyPr/>
          <a:lstStyle/>
          <a:p>
            <a:r>
              <a:rPr lang="en-US" sz="2400"/>
              <a:t>Dense index – index record appears for every search-key value in the file.</a:t>
            </a:r>
          </a:p>
        </p:txBody>
      </p:sp>
      <p:graphicFrame>
        <p:nvGraphicFramePr>
          <p:cNvPr id="6149" name="Object 5"/>
          <p:cNvGraphicFramePr>
            <a:graphicFrameLocks noChangeAspect="1"/>
          </p:cNvGraphicFramePr>
          <p:nvPr/>
        </p:nvGraphicFramePr>
        <p:xfrm>
          <a:off x="914400" y="2819400"/>
          <a:ext cx="1600200" cy="1660525"/>
        </p:xfrm>
        <a:graphic>
          <a:graphicData uri="http://schemas.openxmlformats.org/presentationml/2006/ole">
            <p:oleObj spid="_x0000_s1026" name="Worksheet" r:id="rId3" imgW="1170000" imgH="1158840" progId="Excel.Sheet.8">
              <p:embed/>
            </p:oleObj>
          </a:graphicData>
        </a:graphic>
      </p:graphicFrame>
      <p:graphicFrame>
        <p:nvGraphicFramePr>
          <p:cNvPr id="6150" name="Object 6"/>
          <p:cNvGraphicFramePr>
            <a:graphicFrameLocks noChangeAspect="1"/>
          </p:cNvGraphicFramePr>
          <p:nvPr/>
        </p:nvGraphicFramePr>
        <p:xfrm>
          <a:off x="4119563" y="2820988"/>
          <a:ext cx="2943225" cy="2819400"/>
        </p:xfrm>
        <a:graphic>
          <a:graphicData uri="http://schemas.openxmlformats.org/presentationml/2006/ole">
            <p:oleObj spid="_x0000_s1027" name="Worksheet" r:id="rId4" imgW="2126160" imgH="2036160" progId="Excel.Sheet.8">
              <p:embed/>
            </p:oleObj>
          </a:graphicData>
        </a:graphic>
      </p:graphicFrame>
      <p:sp>
        <p:nvSpPr>
          <p:cNvPr id="6151" name="Line 7"/>
          <p:cNvSpPr>
            <a:spLocks noChangeShapeType="1"/>
          </p:cNvSpPr>
          <p:nvPr/>
        </p:nvSpPr>
        <p:spPr bwMode="auto">
          <a:xfrm>
            <a:off x="2362200" y="2971800"/>
            <a:ext cx="1676400" cy="0"/>
          </a:xfrm>
          <a:prstGeom prst="line">
            <a:avLst/>
          </a:prstGeom>
          <a:noFill/>
          <a:ln w="9525">
            <a:solidFill>
              <a:schemeClr val="tx1"/>
            </a:solidFill>
            <a:round/>
            <a:headEnd/>
            <a:tailEnd type="triangle" w="med" len="med"/>
          </a:ln>
          <a:effectLst/>
        </p:spPr>
        <p:txBody>
          <a:bodyPr/>
          <a:lstStyle/>
          <a:p>
            <a:endParaRPr lang="en-US"/>
          </a:p>
        </p:txBody>
      </p:sp>
      <p:sp>
        <p:nvSpPr>
          <p:cNvPr id="6153" name="Line 9"/>
          <p:cNvSpPr>
            <a:spLocks noChangeShapeType="1"/>
          </p:cNvSpPr>
          <p:nvPr/>
        </p:nvSpPr>
        <p:spPr bwMode="auto">
          <a:xfrm>
            <a:off x="2362200" y="3200400"/>
            <a:ext cx="1676400" cy="0"/>
          </a:xfrm>
          <a:prstGeom prst="line">
            <a:avLst/>
          </a:prstGeom>
          <a:noFill/>
          <a:ln w="9525">
            <a:solidFill>
              <a:schemeClr val="tx1"/>
            </a:solidFill>
            <a:round/>
            <a:headEnd/>
            <a:tailEnd type="triangle" w="med" len="med"/>
          </a:ln>
          <a:effectLst/>
        </p:spPr>
        <p:txBody>
          <a:bodyPr/>
          <a:lstStyle/>
          <a:p>
            <a:endParaRPr lang="en-US"/>
          </a:p>
        </p:txBody>
      </p:sp>
      <p:sp>
        <p:nvSpPr>
          <p:cNvPr id="6156" name="Freeform 12"/>
          <p:cNvSpPr>
            <a:spLocks/>
          </p:cNvSpPr>
          <p:nvPr/>
        </p:nvSpPr>
        <p:spPr bwMode="auto">
          <a:xfrm>
            <a:off x="2362200" y="3505200"/>
            <a:ext cx="1676400" cy="304800"/>
          </a:xfrm>
          <a:custGeom>
            <a:avLst/>
            <a:gdLst/>
            <a:ahLst/>
            <a:cxnLst>
              <a:cxn ang="0">
                <a:pos x="0" y="0"/>
              </a:cxn>
              <a:cxn ang="0">
                <a:pos x="1056" y="192"/>
              </a:cxn>
            </a:cxnLst>
            <a:rect l="0" t="0" r="r" b="b"/>
            <a:pathLst>
              <a:path w="1056" h="192">
                <a:moveTo>
                  <a:pt x="0" y="0"/>
                </a:moveTo>
                <a:cubicBezTo>
                  <a:pt x="0" y="0"/>
                  <a:pt x="528" y="96"/>
                  <a:pt x="1056" y="192"/>
                </a:cubicBezTo>
              </a:path>
            </a:pathLst>
          </a:custGeom>
          <a:noFill/>
          <a:ln w="9525">
            <a:solidFill>
              <a:schemeClr val="tx1"/>
            </a:solidFill>
            <a:round/>
            <a:headEnd type="none" w="med" len="med"/>
            <a:tailEnd type="triangle" w="med" len="med"/>
          </a:ln>
          <a:effectLst/>
        </p:spPr>
        <p:txBody>
          <a:bodyPr/>
          <a:lstStyle/>
          <a:p>
            <a:endParaRPr lang="en-US"/>
          </a:p>
        </p:txBody>
      </p:sp>
      <p:sp>
        <p:nvSpPr>
          <p:cNvPr id="6157" name="Freeform 13"/>
          <p:cNvSpPr>
            <a:spLocks/>
          </p:cNvSpPr>
          <p:nvPr/>
        </p:nvSpPr>
        <p:spPr bwMode="auto">
          <a:xfrm>
            <a:off x="2362200" y="3733800"/>
            <a:ext cx="1676400" cy="457200"/>
          </a:xfrm>
          <a:custGeom>
            <a:avLst/>
            <a:gdLst/>
            <a:ahLst/>
            <a:cxnLst>
              <a:cxn ang="0">
                <a:pos x="0" y="0"/>
              </a:cxn>
              <a:cxn ang="0">
                <a:pos x="1056" y="192"/>
              </a:cxn>
            </a:cxnLst>
            <a:rect l="0" t="0" r="r" b="b"/>
            <a:pathLst>
              <a:path w="1056" h="192">
                <a:moveTo>
                  <a:pt x="0" y="0"/>
                </a:moveTo>
                <a:cubicBezTo>
                  <a:pt x="0" y="0"/>
                  <a:pt x="528" y="96"/>
                  <a:pt x="1056" y="192"/>
                </a:cubicBezTo>
              </a:path>
            </a:pathLst>
          </a:custGeom>
          <a:noFill/>
          <a:ln w="9525">
            <a:solidFill>
              <a:schemeClr val="tx1"/>
            </a:solidFill>
            <a:round/>
            <a:headEnd type="none" w="med" len="med"/>
            <a:tailEnd type="triangle" w="med" len="med"/>
          </a:ln>
          <a:effectLst/>
        </p:spPr>
        <p:txBody>
          <a:bodyPr/>
          <a:lstStyle/>
          <a:p>
            <a:endParaRPr lang="en-US"/>
          </a:p>
        </p:txBody>
      </p:sp>
      <p:sp>
        <p:nvSpPr>
          <p:cNvPr id="6168" name="Freeform 24"/>
          <p:cNvSpPr>
            <a:spLocks/>
          </p:cNvSpPr>
          <p:nvPr/>
        </p:nvSpPr>
        <p:spPr bwMode="auto">
          <a:xfrm>
            <a:off x="2362200" y="4038600"/>
            <a:ext cx="1676400" cy="876300"/>
          </a:xfrm>
          <a:custGeom>
            <a:avLst/>
            <a:gdLst/>
            <a:ahLst/>
            <a:cxnLst>
              <a:cxn ang="0">
                <a:pos x="0" y="0"/>
              </a:cxn>
              <a:cxn ang="0">
                <a:pos x="480" y="96"/>
              </a:cxn>
              <a:cxn ang="0">
                <a:pos x="672" y="480"/>
              </a:cxn>
              <a:cxn ang="0">
                <a:pos x="1056" y="528"/>
              </a:cxn>
            </a:cxnLst>
            <a:rect l="0" t="0" r="r" b="b"/>
            <a:pathLst>
              <a:path w="1056" h="552">
                <a:moveTo>
                  <a:pt x="0" y="0"/>
                </a:moveTo>
                <a:cubicBezTo>
                  <a:pt x="184" y="8"/>
                  <a:pt x="368" y="16"/>
                  <a:pt x="480" y="96"/>
                </a:cubicBezTo>
                <a:cubicBezTo>
                  <a:pt x="592" y="176"/>
                  <a:pt x="576" y="408"/>
                  <a:pt x="672" y="480"/>
                </a:cubicBezTo>
                <a:cubicBezTo>
                  <a:pt x="768" y="552"/>
                  <a:pt x="912" y="540"/>
                  <a:pt x="1056" y="528"/>
                </a:cubicBezTo>
              </a:path>
            </a:pathLst>
          </a:custGeom>
          <a:noFill/>
          <a:ln w="9525">
            <a:solidFill>
              <a:schemeClr val="tx1"/>
            </a:solidFill>
            <a:round/>
            <a:headEnd type="none" w="med" len="med"/>
            <a:tailEnd type="triangle" w="med" len="med"/>
          </a:ln>
          <a:effectLst/>
        </p:spPr>
        <p:txBody>
          <a:bodyPr/>
          <a:lstStyle/>
          <a:p>
            <a:endParaRPr lang="en-US"/>
          </a:p>
        </p:txBody>
      </p:sp>
      <p:sp>
        <p:nvSpPr>
          <p:cNvPr id="6169" name="Freeform 25"/>
          <p:cNvSpPr>
            <a:spLocks/>
          </p:cNvSpPr>
          <p:nvPr/>
        </p:nvSpPr>
        <p:spPr bwMode="auto">
          <a:xfrm>
            <a:off x="2362200" y="4305300"/>
            <a:ext cx="1676400" cy="876300"/>
          </a:xfrm>
          <a:custGeom>
            <a:avLst/>
            <a:gdLst/>
            <a:ahLst/>
            <a:cxnLst>
              <a:cxn ang="0">
                <a:pos x="0" y="0"/>
              </a:cxn>
              <a:cxn ang="0">
                <a:pos x="480" y="96"/>
              </a:cxn>
              <a:cxn ang="0">
                <a:pos x="672" y="480"/>
              </a:cxn>
              <a:cxn ang="0">
                <a:pos x="1056" y="528"/>
              </a:cxn>
            </a:cxnLst>
            <a:rect l="0" t="0" r="r" b="b"/>
            <a:pathLst>
              <a:path w="1056" h="552">
                <a:moveTo>
                  <a:pt x="0" y="0"/>
                </a:moveTo>
                <a:cubicBezTo>
                  <a:pt x="184" y="8"/>
                  <a:pt x="368" y="16"/>
                  <a:pt x="480" y="96"/>
                </a:cubicBezTo>
                <a:cubicBezTo>
                  <a:pt x="592" y="176"/>
                  <a:pt x="576" y="408"/>
                  <a:pt x="672" y="480"/>
                </a:cubicBezTo>
                <a:cubicBezTo>
                  <a:pt x="768" y="552"/>
                  <a:pt x="912" y="540"/>
                  <a:pt x="1056" y="528"/>
                </a:cubicBezTo>
              </a:path>
            </a:pathLst>
          </a:custGeom>
          <a:noFill/>
          <a:ln w="9525">
            <a:solidFill>
              <a:schemeClr val="tx1"/>
            </a:solidFill>
            <a:round/>
            <a:headEnd type="non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0"/>
          </p:nvPr>
        </p:nvSpPr>
        <p:spPr/>
        <p:txBody>
          <a:bodyPr/>
          <a:lstStyle/>
          <a:p>
            <a:r>
              <a:rPr lang="en-US"/>
              <a:t>CIS552</a:t>
            </a:r>
          </a:p>
        </p:txBody>
      </p:sp>
      <p:sp>
        <p:nvSpPr>
          <p:cNvPr id="9" name="Footer Placeholder 3"/>
          <p:cNvSpPr>
            <a:spLocks noGrp="1"/>
          </p:cNvSpPr>
          <p:nvPr>
            <p:ph type="ftr" sz="quarter" idx="11"/>
          </p:nvPr>
        </p:nvSpPr>
        <p:spPr/>
        <p:txBody>
          <a:bodyPr/>
          <a:lstStyle/>
          <a:p>
            <a:r>
              <a:rPr lang="en-US"/>
              <a:t>Indexing and Hashing</a:t>
            </a:r>
          </a:p>
        </p:txBody>
      </p:sp>
      <p:sp>
        <p:nvSpPr>
          <p:cNvPr id="10" name="Slide Number Placeholder 4"/>
          <p:cNvSpPr>
            <a:spLocks noGrp="1"/>
          </p:cNvSpPr>
          <p:nvPr>
            <p:ph type="sldNum" sz="quarter" idx="12"/>
          </p:nvPr>
        </p:nvSpPr>
        <p:spPr/>
        <p:txBody>
          <a:bodyPr/>
          <a:lstStyle/>
          <a:p>
            <a:fld id="{F294373D-A3EE-4A77-B250-5EC47B062D3D}" type="slidenum">
              <a:rPr lang="en-US"/>
              <a:pPr/>
              <a:t>188</a:t>
            </a:fld>
            <a:r>
              <a:rPr lang="en-US"/>
              <a:t> </a:t>
            </a:r>
          </a:p>
        </p:txBody>
      </p:sp>
      <p:sp>
        <p:nvSpPr>
          <p:cNvPr id="9218" name="Rectangle 2"/>
          <p:cNvSpPr>
            <a:spLocks noGrp="1" noChangeArrowheads="1"/>
          </p:cNvSpPr>
          <p:nvPr>
            <p:ph type="title"/>
          </p:nvPr>
        </p:nvSpPr>
        <p:spPr/>
        <p:txBody>
          <a:bodyPr/>
          <a:lstStyle/>
          <a:p>
            <a:r>
              <a:rPr lang="en-US" sz="4000"/>
              <a:t>Example of Sparse Index Files</a:t>
            </a:r>
            <a:endParaRPr lang="en-US"/>
          </a:p>
        </p:txBody>
      </p:sp>
      <p:graphicFrame>
        <p:nvGraphicFramePr>
          <p:cNvPr id="9219" name="Object 3"/>
          <p:cNvGraphicFramePr>
            <a:graphicFrameLocks noChangeAspect="1"/>
          </p:cNvGraphicFramePr>
          <p:nvPr/>
        </p:nvGraphicFramePr>
        <p:xfrm>
          <a:off x="838200" y="1981200"/>
          <a:ext cx="1600200" cy="914400"/>
        </p:xfrm>
        <a:graphic>
          <a:graphicData uri="http://schemas.openxmlformats.org/presentationml/2006/ole">
            <p:oleObj spid="_x0000_s2050" name="Worksheet" r:id="rId3" imgW="1170000" imgH="585000" progId="Excel.Sheet.8">
              <p:embed/>
            </p:oleObj>
          </a:graphicData>
        </a:graphic>
      </p:graphicFrame>
      <p:graphicFrame>
        <p:nvGraphicFramePr>
          <p:cNvPr id="9220" name="Object 4"/>
          <p:cNvGraphicFramePr>
            <a:graphicFrameLocks noChangeAspect="1"/>
          </p:cNvGraphicFramePr>
          <p:nvPr/>
        </p:nvGraphicFramePr>
        <p:xfrm>
          <a:off x="3735388" y="1979613"/>
          <a:ext cx="3203575" cy="3067050"/>
        </p:xfrm>
        <a:graphic>
          <a:graphicData uri="http://schemas.openxmlformats.org/presentationml/2006/ole">
            <p:oleObj spid="_x0000_s2051" name="Worksheet" r:id="rId4" imgW="2126160" imgH="2036160" progId="Excel.Sheet.8">
              <p:embed/>
            </p:oleObj>
          </a:graphicData>
        </a:graphic>
      </p:graphicFrame>
      <p:sp>
        <p:nvSpPr>
          <p:cNvPr id="9221" name="Line 5"/>
          <p:cNvSpPr>
            <a:spLocks noChangeShapeType="1"/>
          </p:cNvSpPr>
          <p:nvPr/>
        </p:nvSpPr>
        <p:spPr bwMode="auto">
          <a:xfrm>
            <a:off x="2286000" y="2133600"/>
            <a:ext cx="1447800" cy="0"/>
          </a:xfrm>
          <a:prstGeom prst="line">
            <a:avLst/>
          </a:prstGeom>
          <a:noFill/>
          <a:ln w="9525">
            <a:solidFill>
              <a:schemeClr val="tx1"/>
            </a:solidFill>
            <a:round/>
            <a:headEnd/>
            <a:tailEnd type="triangle" w="med" len="med"/>
          </a:ln>
          <a:effectLst/>
        </p:spPr>
        <p:txBody>
          <a:bodyPr/>
          <a:lstStyle/>
          <a:p>
            <a:endParaRPr lang="en-US"/>
          </a:p>
        </p:txBody>
      </p:sp>
      <p:sp>
        <p:nvSpPr>
          <p:cNvPr id="9225" name="Line 9"/>
          <p:cNvSpPr>
            <a:spLocks noChangeShapeType="1"/>
          </p:cNvSpPr>
          <p:nvPr/>
        </p:nvSpPr>
        <p:spPr bwMode="auto">
          <a:xfrm>
            <a:off x="2286000" y="2743200"/>
            <a:ext cx="1447800" cy="1676400"/>
          </a:xfrm>
          <a:prstGeom prst="line">
            <a:avLst/>
          </a:prstGeom>
          <a:noFill/>
          <a:ln w="9525">
            <a:solidFill>
              <a:schemeClr val="tx1"/>
            </a:solidFill>
            <a:round/>
            <a:headEnd/>
            <a:tailEnd type="triangle" w="med" len="med"/>
          </a:ln>
          <a:effectLst/>
        </p:spPr>
        <p:txBody>
          <a:bodyPr/>
          <a:lstStyle/>
          <a:p>
            <a:endParaRPr lang="en-US"/>
          </a:p>
        </p:txBody>
      </p:sp>
      <p:sp>
        <p:nvSpPr>
          <p:cNvPr id="9226" name="Line 10"/>
          <p:cNvSpPr>
            <a:spLocks noChangeShapeType="1"/>
          </p:cNvSpPr>
          <p:nvPr/>
        </p:nvSpPr>
        <p:spPr bwMode="auto">
          <a:xfrm>
            <a:off x="2286000" y="2438400"/>
            <a:ext cx="1447800" cy="685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825" y="303213"/>
            <a:ext cx="8534400" cy="842962"/>
          </a:xfrm>
        </p:spPr>
        <p:txBody>
          <a:bodyPr/>
          <a:lstStyle/>
          <a:p>
            <a:pPr eaLnBrk="1" hangingPunct="1"/>
            <a:r>
              <a:rPr lang="en-US" smtClean="0"/>
              <a:t>Indexing Structures for Files</a:t>
            </a:r>
          </a:p>
        </p:txBody>
      </p:sp>
      <p:sp>
        <p:nvSpPr>
          <p:cNvPr id="20483" name="Rectangle 3"/>
          <p:cNvSpPr>
            <a:spLocks noGrp="1" noChangeArrowheads="1"/>
          </p:cNvSpPr>
          <p:nvPr>
            <p:ph type="body" idx="1"/>
          </p:nvPr>
        </p:nvSpPr>
        <p:spPr>
          <a:xfrm>
            <a:off x="685800" y="1389063"/>
            <a:ext cx="8267700" cy="4719637"/>
          </a:xfrm>
        </p:spPr>
        <p:txBody>
          <a:bodyPr/>
          <a:lstStyle/>
          <a:p>
            <a:pPr eaLnBrk="1" hangingPunct="1"/>
            <a:r>
              <a:rPr lang="en-US" smtClean="0"/>
              <a:t>Types of Single-level Ordered Indexes</a:t>
            </a:r>
          </a:p>
          <a:p>
            <a:pPr lvl="1" eaLnBrk="1" hangingPunct="1"/>
            <a:r>
              <a:rPr lang="en-US" sz="3200" smtClean="0"/>
              <a:t>Primary Indexes</a:t>
            </a:r>
          </a:p>
          <a:p>
            <a:pPr lvl="1" eaLnBrk="1" hangingPunct="1"/>
            <a:r>
              <a:rPr lang="en-US" sz="3200" smtClean="0"/>
              <a:t>Clustering Indexes</a:t>
            </a:r>
          </a:p>
          <a:p>
            <a:pPr lvl="1" eaLnBrk="1" hangingPunct="1"/>
            <a:r>
              <a:rPr lang="en-US" sz="3200" smtClean="0"/>
              <a:t>Secondary Indexes</a:t>
            </a:r>
          </a:p>
          <a:p>
            <a:pPr eaLnBrk="1" hangingPunct="1"/>
            <a:r>
              <a:rPr lang="en-US" smtClean="0"/>
              <a:t>Multilevel Indexes</a:t>
            </a:r>
          </a:p>
          <a:p>
            <a:pPr eaLnBrk="1" hangingPunct="1"/>
            <a:r>
              <a:rPr lang="en-US" smtClean="0"/>
              <a:t>Dynamic Multilevel Indexes Using B-Trees      and B+-Trees</a:t>
            </a:r>
          </a:p>
          <a:p>
            <a:pPr eaLnBrk="1" hangingPunct="1"/>
            <a:r>
              <a:rPr lang="en-US" smtClean="0"/>
              <a:t>Indexes on Multiple Keys</a:t>
            </a:r>
          </a:p>
        </p:txBody>
      </p:sp>
      <p:sp>
        <p:nvSpPr>
          <p:cNvPr id="20484" name="Slide Number Placeholder 4"/>
          <p:cNvSpPr>
            <a:spLocks noGrp="1"/>
          </p:cNvSpPr>
          <p:nvPr>
            <p:ph type="sldNum" sz="quarter" idx="10"/>
          </p:nvPr>
        </p:nvSpPr>
        <p:spPr>
          <a:noFill/>
        </p:spPr>
        <p:txBody>
          <a:bodyPr/>
          <a:lstStyle/>
          <a:p>
            <a:r>
              <a:rPr lang="en-US" smtClean="0">
                <a:latin typeface="Times New Roman" charset="0"/>
              </a:rPr>
              <a:t>Slide 9 -</a:t>
            </a:r>
            <a:fld id="{139FC4CA-E9A2-4169-B5D4-5E2B28E7EA96}" type="slidenum">
              <a:rPr lang="en-US" smtClean="0">
                <a:latin typeface="Times New Roman" charset="0"/>
              </a:rPr>
              <a:pPr/>
              <a:t>189</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AND INSTANCE</a:t>
            </a:r>
            <a:endParaRPr lang="en-US" dirty="0"/>
          </a:p>
        </p:txBody>
      </p:sp>
      <p:sp>
        <p:nvSpPr>
          <p:cNvPr id="3" name="Content Placeholder 2"/>
          <p:cNvSpPr>
            <a:spLocks noGrp="1"/>
          </p:cNvSpPr>
          <p:nvPr>
            <p:ph idx="1"/>
          </p:nvPr>
        </p:nvSpPr>
        <p:spPr/>
        <p:txBody>
          <a:bodyPr>
            <a:normAutofit/>
          </a:bodyPr>
          <a:lstStyle/>
          <a:p>
            <a:pPr>
              <a:lnSpc>
                <a:spcPct val="90000"/>
              </a:lnSpc>
              <a:buFont typeface="Times"/>
              <a:buChar char="•"/>
            </a:pPr>
            <a:r>
              <a:rPr lang="en-US" b="1" dirty="0" smtClean="0">
                <a:solidFill>
                  <a:srgbClr val="000000"/>
                </a:solidFill>
              </a:rPr>
              <a:t>Database Schema</a:t>
            </a:r>
            <a:r>
              <a:rPr lang="en-US" dirty="0" smtClean="0">
                <a:solidFill>
                  <a:srgbClr val="000000"/>
                </a:solidFill>
              </a:rPr>
              <a:t>: The </a:t>
            </a:r>
            <a:r>
              <a:rPr lang="en-US" i="1" dirty="0" smtClean="0">
                <a:solidFill>
                  <a:srgbClr val="000000"/>
                </a:solidFill>
              </a:rPr>
              <a:t>description</a:t>
            </a:r>
            <a:r>
              <a:rPr lang="en-US" dirty="0" smtClean="0">
                <a:solidFill>
                  <a:srgbClr val="000000"/>
                </a:solidFill>
              </a:rPr>
              <a:t> of a database. Includes descriptions of the database structure and the constraints that should hold on the database.</a:t>
            </a:r>
          </a:p>
          <a:p>
            <a:pPr>
              <a:lnSpc>
                <a:spcPct val="90000"/>
              </a:lnSpc>
              <a:buFont typeface="Times"/>
              <a:buChar char="•"/>
            </a:pPr>
            <a:r>
              <a:rPr lang="en-US" b="1" dirty="0" smtClean="0">
                <a:solidFill>
                  <a:srgbClr val="000000"/>
                </a:solidFill>
              </a:rPr>
              <a:t>Schema Diagram</a:t>
            </a:r>
            <a:r>
              <a:rPr lang="en-US" dirty="0" smtClean="0">
                <a:solidFill>
                  <a:srgbClr val="000000"/>
                </a:solidFill>
              </a:rPr>
              <a:t>: A diagrammatic display of (some aspects of) a database schema.</a:t>
            </a:r>
          </a:p>
          <a:p>
            <a:pPr>
              <a:lnSpc>
                <a:spcPct val="90000"/>
              </a:lnSpc>
              <a:buFont typeface="Times"/>
              <a:buChar char="•"/>
            </a:pPr>
            <a:r>
              <a:rPr lang="en-US" b="1" dirty="0" smtClean="0">
                <a:solidFill>
                  <a:srgbClr val="000000"/>
                </a:solidFill>
              </a:rPr>
              <a:t>Database Instance</a:t>
            </a:r>
            <a:r>
              <a:rPr lang="en-US" dirty="0" smtClean="0">
                <a:solidFill>
                  <a:srgbClr val="000000"/>
                </a:solidFill>
              </a:rPr>
              <a:t>: The actual data stored in a database at a </a:t>
            </a:r>
            <a:r>
              <a:rPr lang="en-US" i="1" dirty="0" smtClean="0">
                <a:solidFill>
                  <a:srgbClr val="000000"/>
                </a:solidFill>
              </a:rPr>
              <a:t>particular moment in time</a:t>
            </a:r>
            <a:r>
              <a:rPr lang="en-US" dirty="0" smtClean="0">
                <a:solidFill>
                  <a:srgbClr val="000000"/>
                </a:solidFill>
              </a:rPr>
              <a:t>. Also called </a:t>
            </a:r>
            <a:r>
              <a:rPr lang="en-US" b="1" dirty="0" smtClean="0">
                <a:solidFill>
                  <a:srgbClr val="000000"/>
                </a:solidFill>
              </a:rPr>
              <a:t>database state</a:t>
            </a:r>
            <a:r>
              <a:rPr lang="en-US" dirty="0" smtClean="0">
                <a:solidFill>
                  <a:srgbClr val="000000"/>
                </a:solidFill>
              </a:rPr>
              <a:t> (or </a:t>
            </a:r>
            <a:r>
              <a:rPr lang="en-US" b="1" dirty="0" smtClean="0">
                <a:solidFill>
                  <a:srgbClr val="000000"/>
                </a:solidFill>
              </a:rPr>
              <a:t>occurrence</a:t>
            </a:r>
            <a:r>
              <a:rPr lang="en-US" dirty="0" smtClean="0">
                <a:solidFill>
                  <a:srgbClr val="000000"/>
                </a:solidFill>
              </a:rPr>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04888" y="342900"/>
            <a:ext cx="7173912" cy="952500"/>
          </a:xfrm>
        </p:spPr>
        <p:txBody>
          <a:bodyPr>
            <a:normAutofit fontScale="90000"/>
          </a:bodyPr>
          <a:lstStyle/>
          <a:p>
            <a:pPr eaLnBrk="1" hangingPunct="1"/>
            <a:r>
              <a:rPr lang="en-US" dirty="0" smtClean="0"/>
              <a:t>Types of Single-Level ordered Indexes</a:t>
            </a:r>
          </a:p>
        </p:txBody>
      </p:sp>
      <p:sp>
        <p:nvSpPr>
          <p:cNvPr id="24579" name="Rectangle 3"/>
          <p:cNvSpPr>
            <a:spLocks noGrp="1" noChangeArrowheads="1"/>
          </p:cNvSpPr>
          <p:nvPr>
            <p:ph type="body" idx="1"/>
          </p:nvPr>
        </p:nvSpPr>
        <p:spPr>
          <a:xfrm>
            <a:off x="444500" y="1384300"/>
            <a:ext cx="8509000" cy="4965700"/>
          </a:xfrm>
        </p:spPr>
        <p:txBody>
          <a:bodyPr>
            <a:normAutofit fontScale="92500" lnSpcReduction="10000"/>
          </a:bodyPr>
          <a:lstStyle/>
          <a:p>
            <a:pPr eaLnBrk="1" hangingPunct="1">
              <a:lnSpc>
                <a:spcPct val="90000"/>
              </a:lnSpc>
            </a:pPr>
            <a:r>
              <a:rPr lang="en-US" b="1" dirty="0" smtClean="0"/>
              <a:t>Primary Index</a:t>
            </a:r>
          </a:p>
          <a:p>
            <a:pPr eaLnBrk="1" hangingPunct="1">
              <a:lnSpc>
                <a:spcPct val="90000"/>
              </a:lnSpc>
            </a:pPr>
            <a:endParaRPr lang="en-US" sz="1400" b="1" dirty="0" smtClean="0"/>
          </a:p>
          <a:p>
            <a:pPr lvl="1" eaLnBrk="1" hangingPunct="1">
              <a:lnSpc>
                <a:spcPct val="90000"/>
              </a:lnSpc>
            </a:pPr>
            <a:r>
              <a:rPr lang="en-US" dirty="0" smtClean="0"/>
              <a:t>Defined on an</a:t>
            </a:r>
            <a:r>
              <a:rPr lang="en-US" dirty="0" smtClean="0">
                <a:solidFill>
                  <a:srgbClr val="FF0000"/>
                </a:solidFill>
              </a:rPr>
              <a:t> ordered</a:t>
            </a:r>
            <a:r>
              <a:rPr lang="en-US" dirty="0" smtClean="0"/>
              <a:t> data file</a:t>
            </a:r>
          </a:p>
          <a:p>
            <a:pPr lvl="1" eaLnBrk="1" hangingPunct="1">
              <a:lnSpc>
                <a:spcPct val="90000"/>
              </a:lnSpc>
            </a:pPr>
            <a:r>
              <a:rPr lang="en-US" dirty="0" smtClean="0"/>
              <a:t>The data file is ordered on a </a:t>
            </a:r>
            <a:r>
              <a:rPr lang="en-US" i="1" dirty="0" smtClean="0">
                <a:solidFill>
                  <a:srgbClr val="FF0000"/>
                </a:solidFill>
              </a:rPr>
              <a:t>key field</a:t>
            </a:r>
            <a:endParaRPr lang="en-US" dirty="0" smtClean="0">
              <a:solidFill>
                <a:srgbClr val="FF0000"/>
              </a:solidFill>
            </a:endParaRPr>
          </a:p>
          <a:p>
            <a:pPr lvl="1" eaLnBrk="1" hangingPunct="1">
              <a:lnSpc>
                <a:spcPct val="90000"/>
              </a:lnSpc>
            </a:pPr>
            <a:r>
              <a:rPr lang="en-US" dirty="0" smtClean="0"/>
              <a:t>Includes one index entry for each block  in the data file;</a:t>
            </a:r>
          </a:p>
          <a:p>
            <a:pPr lvl="1" eaLnBrk="1" hangingPunct="1">
              <a:lnSpc>
                <a:spcPct val="90000"/>
              </a:lnSpc>
            </a:pPr>
            <a:endParaRPr lang="en-US" dirty="0" smtClean="0"/>
          </a:p>
          <a:p>
            <a:r>
              <a:rPr lang="en-US" dirty="0" smtClean="0"/>
              <a:t>&lt;</a:t>
            </a:r>
            <a:r>
              <a:rPr lang="en-US" i="1" dirty="0" smtClean="0"/>
              <a:t>K(1) = (Aaron, Ed), P(1) = address of block 1&gt;</a:t>
            </a:r>
          </a:p>
          <a:p>
            <a:r>
              <a:rPr lang="en-US" dirty="0" smtClean="0"/>
              <a:t>&lt;</a:t>
            </a:r>
            <a:r>
              <a:rPr lang="en-US" i="1" dirty="0" smtClean="0"/>
              <a:t>K(2) = (Adams, John), P(2) = address of block 2&gt;</a:t>
            </a:r>
          </a:p>
          <a:p>
            <a:r>
              <a:rPr lang="en-US" dirty="0" smtClean="0"/>
              <a:t>&lt;</a:t>
            </a:r>
            <a:r>
              <a:rPr lang="en-US" i="1" dirty="0" smtClean="0"/>
              <a:t>K(3) = (Alexander, Ed), P(3) = address of block 3&gt;</a:t>
            </a:r>
            <a:endParaRPr lang="en-US" dirty="0" smtClean="0"/>
          </a:p>
          <a:p>
            <a:pPr lvl="1" eaLnBrk="1" hangingPunct="1">
              <a:lnSpc>
                <a:spcPct val="90000"/>
              </a:lnSpc>
            </a:pPr>
            <a:endParaRPr lang="en-US" sz="1000" dirty="0" smtClean="0"/>
          </a:p>
          <a:p>
            <a:r>
              <a:rPr lang="en-US" sz="2400" dirty="0" smtClean="0"/>
              <a:t>The </a:t>
            </a:r>
            <a:r>
              <a:rPr lang="en-US" sz="2400" dirty="0" smtClean="0">
                <a:solidFill>
                  <a:srgbClr val="FF0000"/>
                </a:solidFill>
              </a:rPr>
              <a:t>total number of entries in the index</a:t>
            </a:r>
            <a:r>
              <a:rPr lang="en-US" sz="2400" dirty="0" smtClean="0"/>
              <a:t> is the same as the </a:t>
            </a:r>
            <a:r>
              <a:rPr lang="en-US" sz="2400" dirty="0" smtClean="0">
                <a:solidFill>
                  <a:srgbClr val="FF0000"/>
                </a:solidFill>
              </a:rPr>
              <a:t>number of disk blocks</a:t>
            </a:r>
            <a:r>
              <a:rPr lang="en-US" sz="2400" dirty="0" smtClean="0"/>
              <a:t> in the ordered data file.</a:t>
            </a:r>
          </a:p>
        </p:txBody>
      </p:sp>
      <p:sp>
        <p:nvSpPr>
          <p:cNvPr id="24580" name="Slide Number Placeholder 4"/>
          <p:cNvSpPr>
            <a:spLocks noGrp="1"/>
          </p:cNvSpPr>
          <p:nvPr>
            <p:ph type="sldNum" sz="quarter" idx="10"/>
          </p:nvPr>
        </p:nvSpPr>
        <p:spPr>
          <a:noFill/>
        </p:spPr>
        <p:txBody>
          <a:bodyPr/>
          <a:lstStyle/>
          <a:p>
            <a:r>
              <a:rPr lang="en-US" smtClean="0">
                <a:latin typeface="Times New Roman" charset="0"/>
              </a:rPr>
              <a:t>Slide 9 -</a:t>
            </a:r>
            <a:fld id="{232C5096-74C0-4043-A97A-8B3208A5D55F}" type="slidenum">
              <a:rPr lang="en-US" smtClean="0">
                <a:latin typeface="Times New Roman" charset="0"/>
              </a:rPr>
              <a:pPr/>
              <a:t>190</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The </a:t>
            </a:r>
            <a:r>
              <a:rPr lang="en-US" dirty="0" smtClean="0">
                <a:solidFill>
                  <a:srgbClr val="FF0000"/>
                </a:solidFill>
              </a:rPr>
              <a:t>first record in each block</a:t>
            </a:r>
            <a:r>
              <a:rPr lang="en-US" dirty="0" smtClean="0"/>
              <a:t> of the data file is called the </a:t>
            </a:r>
            <a:r>
              <a:rPr lang="en-US" b="1" dirty="0" smtClean="0">
                <a:solidFill>
                  <a:srgbClr val="FF0000"/>
                </a:solidFill>
              </a:rPr>
              <a:t>anchor record </a:t>
            </a:r>
            <a:r>
              <a:rPr lang="en-US" b="1" dirty="0" smtClean="0"/>
              <a:t>of the block, or simply the </a:t>
            </a:r>
            <a:r>
              <a:rPr lang="en-US" b="1" dirty="0" smtClean="0">
                <a:solidFill>
                  <a:srgbClr val="FF0000"/>
                </a:solidFill>
              </a:rPr>
              <a:t>block anchor</a:t>
            </a:r>
            <a:endParaRPr lang="en-US" sz="7200" dirty="0" smtClean="0">
              <a:solidFill>
                <a:srgbClr val="FF0000"/>
              </a:solidFill>
            </a:endParaRPr>
          </a:p>
          <a:p>
            <a:pPr lvl="1">
              <a:lnSpc>
                <a:spcPct val="90000"/>
              </a:lnSpc>
            </a:pPr>
            <a:endParaRPr lang="en-US" sz="1000" dirty="0" smtClean="0"/>
          </a:p>
          <a:p>
            <a:pPr lvl="1">
              <a:lnSpc>
                <a:spcPct val="90000"/>
              </a:lnSpc>
            </a:pPr>
            <a:r>
              <a:rPr lang="en-US" dirty="0" smtClean="0"/>
              <a:t>A primary index is a</a:t>
            </a:r>
            <a:r>
              <a:rPr lang="en-US" dirty="0" smtClean="0">
                <a:solidFill>
                  <a:srgbClr val="FF0000"/>
                </a:solidFill>
              </a:rPr>
              <a:t> </a:t>
            </a:r>
            <a:r>
              <a:rPr lang="en-US" dirty="0" err="1" smtClean="0">
                <a:solidFill>
                  <a:srgbClr val="FF0000"/>
                </a:solidFill>
              </a:rPr>
              <a:t>nondense</a:t>
            </a:r>
            <a:r>
              <a:rPr lang="en-US" dirty="0" smtClean="0">
                <a:solidFill>
                  <a:srgbClr val="FF0000"/>
                </a:solidFill>
              </a:rPr>
              <a:t> (sparse) index</a:t>
            </a:r>
            <a:r>
              <a:rPr lang="en-US" dirty="0" smtClean="0"/>
              <a:t>, since it includes an entry for each disk block of the data file and the keys of its anchor record rather than for every search value.</a:t>
            </a:r>
          </a:p>
          <a:p>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a </a:t>
            </a:r>
            <a:r>
              <a:rPr lang="en-US" dirty="0" smtClean="0">
                <a:solidFill>
                  <a:srgbClr val="FF0000"/>
                </a:solidFill>
              </a:rPr>
              <a:t>binary search</a:t>
            </a:r>
            <a:r>
              <a:rPr lang="en-US" dirty="0" smtClean="0"/>
              <a:t> on the index file requires fewer block accesses than a binary search on the data file</a:t>
            </a:r>
          </a:p>
          <a:p>
            <a:r>
              <a:rPr lang="en-US" b="1" dirty="0" smtClean="0">
                <a:solidFill>
                  <a:srgbClr val="FF0000"/>
                </a:solidFill>
              </a:rPr>
              <a:t>DISADVATAGE</a:t>
            </a:r>
            <a:r>
              <a:rPr lang="en-US" dirty="0" smtClean="0"/>
              <a:t>:</a:t>
            </a:r>
          </a:p>
          <a:p>
            <a:pPr>
              <a:buFont typeface="Wingdings" pitchFamily="2" charset="2"/>
              <a:buChar char="ü"/>
            </a:pPr>
            <a:r>
              <a:rPr lang="en-US" dirty="0" smtClean="0"/>
              <a:t>insertion and deletion of records</a:t>
            </a:r>
          </a:p>
          <a:p>
            <a:r>
              <a:rPr lang="en-US" dirty="0" smtClean="0"/>
              <a:t>		we attempt to insert a record in its correct position in the data file, we must not only move records to make space for the new record but also change some index entries,</a:t>
            </a:r>
          </a:p>
          <a:p>
            <a:r>
              <a:rPr lang="en-US" dirty="0" smtClean="0"/>
              <a:t>since moving records will change the </a:t>
            </a:r>
            <a:r>
              <a:rPr lang="en-US" i="1" dirty="0" smtClean="0"/>
              <a:t>anchor records of some blocks.</a:t>
            </a:r>
            <a:r>
              <a:rPr lang="en-US" dirty="0" smtClean="0"/>
              <a:t>.</a:t>
            </a:r>
          </a:p>
          <a:p>
            <a:r>
              <a:rPr lang="en-US" dirty="0" smtClean="0"/>
              <a:t>SOLVE by using unordered </a:t>
            </a:r>
            <a:r>
              <a:rPr lang="en-US" dirty="0" smtClean="0">
                <a:solidFill>
                  <a:srgbClr val="FF0000"/>
                </a:solidFill>
              </a:rPr>
              <a:t>OF</a:t>
            </a:r>
            <a:r>
              <a:rPr lang="en-US" dirty="0" smtClean="0"/>
              <a:t> </a:t>
            </a:r>
            <a:r>
              <a:rPr lang="en-US" dirty="0" err="1" smtClean="0"/>
              <a:t>file,LINKED</a:t>
            </a:r>
            <a:r>
              <a:rPr lang="en-US" dirty="0" smtClean="0"/>
              <a:t> file</a:t>
            </a:r>
          </a:p>
          <a:p>
            <a:r>
              <a:rPr lang="en-US" dirty="0" smtClean="0"/>
              <a:t>Deletion by deletion marker</a:t>
            </a:r>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066800" y="1889502"/>
          <a:ext cx="2850776" cy="2301498"/>
        </p:xfrm>
        <a:graphic>
          <a:graphicData uri="http://schemas.openxmlformats.org/drawingml/2006/table">
            <a:tbl>
              <a:tblPr lastRow="1"/>
              <a:tblGrid>
                <a:gridCol w="1425388"/>
                <a:gridCol w="1425388"/>
              </a:tblGrid>
              <a:tr h="464949">
                <a:tc>
                  <a:txBody>
                    <a:bodyPr/>
                    <a:lstStyle/>
                    <a:p>
                      <a:r>
                        <a:rPr lang="en-US" dirty="0" smtClean="0"/>
                        <a:t>Block</a:t>
                      </a:r>
                      <a:r>
                        <a:rPr lang="en-US" baseline="0" dirty="0" smtClean="0"/>
                        <a:t> anchor</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Block pointer</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533400">
                <a:tc>
                  <a:txBody>
                    <a:bodyPr/>
                    <a:lstStyle/>
                    <a:p>
                      <a:r>
                        <a:rPr lang="en-US" dirty="0" smtClean="0"/>
                        <a:t>4</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149">
                <a:tc>
                  <a:txBody>
                    <a:bodyPr/>
                    <a:lstStyle/>
                    <a:p>
                      <a:r>
                        <a:rPr lang="en-US" dirty="0" smtClean="0"/>
                        <a:t>7</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5150224" y="136902"/>
          <a:ext cx="2850777" cy="2301498"/>
        </p:xfrm>
        <a:graphic>
          <a:graphicData uri="http://schemas.openxmlformats.org/drawingml/2006/table">
            <a:tbl>
              <a:tblPr lastRow="1"/>
              <a:tblGrid>
                <a:gridCol w="950259"/>
                <a:gridCol w="950259"/>
                <a:gridCol w="950259"/>
              </a:tblGrid>
              <a:tr h="464949">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533400">
                <a:tc>
                  <a:txBody>
                    <a:bodyPr/>
                    <a:lstStyle/>
                    <a:p>
                      <a:r>
                        <a:rPr lang="en-US" dirty="0" smtClean="0"/>
                        <a:t>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149">
                <a:tc>
                  <a:txBody>
                    <a:bodyPr/>
                    <a:lstStyle/>
                    <a:p>
                      <a:r>
                        <a:rPr lang="en-US" dirty="0" smtClean="0"/>
                        <a:t>3</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2" name="Table 11"/>
          <p:cNvGraphicFramePr>
            <a:graphicFrameLocks noGrp="1"/>
          </p:cNvGraphicFramePr>
          <p:nvPr/>
        </p:nvGraphicFramePr>
        <p:xfrm>
          <a:off x="5105400" y="2603988"/>
          <a:ext cx="2850777" cy="1891812"/>
        </p:xfrm>
        <a:graphic>
          <a:graphicData uri="http://schemas.openxmlformats.org/drawingml/2006/table">
            <a:tbl>
              <a:tblPr lastRow="1"/>
              <a:tblGrid>
                <a:gridCol w="950259"/>
                <a:gridCol w="950259"/>
                <a:gridCol w="950259"/>
              </a:tblGrid>
              <a:tr h="369454">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2748">
                <a:tc>
                  <a:txBody>
                    <a:bodyPr/>
                    <a:lstStyle/>
                    <a:p>
                      <a:r>
                        <a:rPr lang="en-US" dirty="0" smtClean="0"/>
                        <a:t>4</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423847">
                <a:tc>
                  <a:txBody>
                    <a:bodyPr/>
                    <a:lstStyle/>
                    <a:p>
                      <a:r>
                        <a:rPr lang="en-US" dirty="0" smtClean="0"/>
                        <a:t>5</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2751">
                <a:tc>
                  <a:txBody>
                    <a:bodyPr/>
                    <a:lstStyle/>
                    <a:p>
                      <a:r>
                        <a:rPr lang="en-US" dirty="0" smtClean="0"/>
                        <a:t>6</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5181600" y="4724400"/>
          <a:ext cx="2850777" cy="2095501"/>
        </p:xfrm>
        <a:graphic>
          <a:graphicData uri="http://schemas.openxmlformats.org/drawingml/2006/table">
            <a:tbl>
              <a:tblPr lastRow="1"/>
              <a:tblGrid>
                <a:gridCol w="950259"/>
                <a:gridCol w="950259"/>
                <a:gridCol w="950259"/>
              </a:tblGrid>
              <a:tr h="418767">
                <a:tc>
                  <a:txBody>
                    <a:bodyPr/>
                    <a:lstStyle/>
                    <a:p>
                      <a:r>
                        <a:rPr lang="en-US" dirty="0" err="1" smtClean="0"/>
                        <a:t>rollno</a:t>
                      </a:r>
                      <a:endParaRPr lang="en-US" baseline="0" dirty="0" smtClean="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43157">
                <a:tc>
                  <a:txBody>
                    <a:bodyPr/>
                    <a:lstStyle/>
                    <a:p>
                      <a:r>
                        <a:rPr lang="en-US" dirty="0" smtClean="0"/>
                        <a:t>7</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480419">
                <a:tc>
                  <a:txBody>
                    <a:bodyPr/>
                    <a:lstStyle/>
                    <a:p>
                      <a:r>
                        <a:rPr lang="en-US" dirty="0" smtClean="0"/>
                        <a:t>8</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555">
                <a:tc>
                  <a:txBody>
                    <a:bodyPr/>
                    <a:lstStyle/>
                    <a:p>
                      <a:r>
                        <a:rPr lang="en-US" dirty="0" smtClean="0"/>
                        <a:t>9</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15" name="Straight Arrow Connector 14"/>
          <p:cNvCxnSpPr/>
          <p:nvPr/>
        </p:nvCxnSpPr>
        <p:spPr>
          <a:xfrm flipV="1">
            <a:off x="3352800" y="914400"/>
            <a:ext cx="1752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00400" y="3200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581400"/>
            <a:ext cx="19050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5"/>
          <p:cNvSpPr>
            <a:spLocks noGrp="1"/>
          </p:cNvSpPr>
          <p:nvPr>
            <p:ph idx="1"/>
          </p:nvPr>
        </p:nvSpPr>
        <p:spPr/>
        <p:txBody>
          <a:bodyPr/>
          <a:lstStyle/>
          <a:p>
            <a:pPr eaLnBrk="1" hangingPunct="1"/>
            <a:endParaRPr lang="vi-VN" smtClean="0"/>
          </a:p>
        </p:txBody>
      </p:sp>
      <p:pic>
        <p:nvPicPr>
          <p:cNvPr id="25604" name="Picture 2"/>
          <p:cNvPicPr>
            <a:picLocks noChangeAspect="1" noChangeArrowheads="1"/>
          </p:cNvPicPr>
          <p:nvPr/>
        </p:nvPicPr>
        <p:blipFill>
          <a:blip r:embed="rId2"/>
          <a:srcRect/>
          <a:stretch>
            <a:fillRect/>
          </a:stretch>
        </p:blipFill>
        <p:spPr bwMode="auto">
          <a:xfrm>
            <a:off x="-228600" y="-101600"/>
            <a:ext cx="8943975" cy="6875463"/>
          </a:xfrm>
          <a:prstGeom prst="rect">
            <a:avLst/>
          </a:prstGeom>
          <a:noFill/>
          <a:ln w="9525">
            <a:noFill/>
            <a:miter lim="800000"/>
            <a:headEnd/>
            <a:tailEnd/>
          </a:ln>
        </p:spPr>
      </p:pic>
      <p:sp>
        <p:nvSpPr>
          <p:cNvPr id="25607" name="Slide Number Placeholder 10"/>
          <p:cNvSpPr>
            <a:spLocks noGrp="1"/>
          </p:cNvSpPr>
          <p:nvPr>
            <p:ph type="sldNum" sz="quarter" idx="10"/>
          </p:nvPr>
        </p:nvSpPr>
        <p:spPr>
          <a:noFill/>
        </p:spPr>
        <p:txBody>
          <a:bodyPr/>
          <a:lstStyle/>
          <a:p>
            <a:r>
              <a:rPr lang="en-US" smtClean="0">
                <a:latin typeface="Times New Roman" charset="0"/>
              </a:rPr>
              <a:t>Slide 9 -</a:t>
            </a:r>
            <a:fld id="{F5A70378-A48B-4219-A0FE-EDA2D3EE5CC9}" type="slidenum">
              <a:rPr lang="en-US" smtClean="0">
                <a:latin typeface="Times New Roman" charset="0"/>
              </a:rPr>
              <a:pPr/>
              <a:t>194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04888" y="342900"/>
            <a:ext cx="7173912" cy="711200"/>
          </a:xfrm>
        </p:spPr>
        <p:txBody>
          <a:bodyPr>
            <a:normAutofit fontScale="90000"/>
          </a:bodyPr>
          <a:lstStyle/>
          <a:p>
            <a:pPr eaLnBrk="1" hangingPunct="1"/>
            <a:r>
              <a:rPr lang="en-US" smtClean="0"/>
              <a:t>Types of Single-Level Indexes</a:t>
            </a:r>
          </a:p>
        </p:txBody>
      </p:sp>
      <p:sp>
        <p:nvSpPr>
          <p:cNvPr id="26627" name="Rectangle 3"/>
          <p:cNvSpPr>
            <a:spLocks noGrp="1" noChangeArrowheads="1"/>
          </p:cNvSpPr>
          <p:nvPr>
            <p:ph type="body" idx="1"/>
          </p:nvPr>
        </p:nvSpPr>
        <p:spPr>
          <a:xfrm>
            <a:off x="444500" y="1384300"/>
            <a:ext cx="8509000" cy="4965700"/>
          </a:xfrm>
        </p:spPr>
        <p:txBody>
          <a:bodyPr>
            <a:normAutofit lnSpcReduction="10000"/>
          </a:bodyPr>
          <a:lstStyle/>
          <a:p>
            <a:pPr eaLnBrk="1" hangingPunct="1"/>
            <a:r>
              <a:rPr lang="en-US" b="1" dirty="0" smtClean="0"/>
              <a:t>Clustering Index</a:t>
            </a:r>
          </a:p>
          <a:p>
            <a:pPr eaLnBrk="1" hangingPunct="1">
              <a:buNone/>
            </a:pPr>
            <a:endParaRPr lang="en-US" sz="1400" dirty="0" smtClean="0"/>
          </a:p>
          <a:p>
            <a:pPr lvl="1" eaLnBrk="1" hangingPunct="1"/>
            <a:r>
              <a:rPr lang="en-US" sz="2400" dirty="0" smtClean="0"/>
              <a:t>Defined on an </a:t>
            </a:r>
            <a:r>
              <a:rPr lang="en-US" sz="2400" dirty="0" smtClean="0">
                <a:solidFill>
                  <a:srgbClr val="FF0000"/>
                </a:solidFill>
              </a:rPr>
              <a:t>ordered data file</a:t>
            </a:r>
          </a:p>
          <a:p>
            <a:pPr lvl="1" eaLnBrk="1" hangingPunct="1"/>
            <a:endParaRPr lang="en-US" sz="1000" dirty="0" smtClean="0"/>
          </a:p>
          <a:p>
            <a:pPr lvl="1" eaLnBrk="1" hangingPunct="1"/>
            <a:r>
              <a:rPr lang="en-US" sz="2400" dirty="0" smtClean="0"/>
              <a:t>The data file is ordered on a</a:t>
            </a:r>
            <a:r>
              <a:rPr lang="en-US" sz="2400" dirty="0" smtClean="0">
                <a:solidFill>
                  <a:srgbClr val="FF0000"/>
                </a:solidFill>
              </a:rPr>
              <a:t> </a:t>
            </a:r>
            <a:r>
              <a:rPr lang="en-US" sz="2400" i="1" dirty="0" smtClean="0">
                <a:solidFill>
                  <a:srgbClr val="FF0000"/>
                </a:solidFill>
              </a:rPr>
              <a:t>non-key field</a:t>
            </a:r>
            <a:r>
              <a:rPr lang="en-US" sz="2400" i="1" dirty="0" smtClean="0"/>
              <a:t> </a:t>
            </a:r>
            <a:r>
              <a:rPr lang="en-US" sz="2400" dirty="0" smtClean="0"/>
              <a:t>unlike primary index, which requires that the ordering field of the data file have a distinct value for each record.</a:t>
            </a:r>
          </a:p>
          <a:p>
            <a:pPr lvl="1" eaLnBrk="1" hangingPunct="1"/>
            <a:endParaRPr lang="en-US" sz="1000" dirty="0" smtClean="0"/>
          </a:p>
          <a:p>
            <a:pPr lvl="1" eaLnBrk="1" hangingPunct="1"/>
            <a:r>
              <a:rPr lang="en-US" sz="2400" dirty="0" smtClean="0"/>
              <a:t>Includes </a:t>
            </a:r>
            <a:r>
              <a:rPr lang="en-US" sz="2400" dirty="0" smtClean="0">
                <a:solidFill>
                  <a:srgbClr val="FF0000"/>
                </a:solidFill>
              </a:rPr>
              <a:t>one index entry </a:t>
            </a:r>
            <a:r>
              <a:rPr lang="en-US" sz="2400" i="1" dirty="0" smtClean="0">
                <a:solidFill>
                  <a:srgbClr val="FF0000"/>
                </a:solidFill>
              </a:rPr>
              <a:t>for each distinct value</a:t>
            </a:r>
            <a:r>
              <a:rPr lang="en-US" sz="2400" dirty="0" smtClean="0">
                <a:solidFill>
                  <a:srgbClr val="FF0000"/>
                </a:solidFill>
              </a:rPr>
              <a:t>  </a:t>
            </a:r>
            <a:r>
              <a:rPr lang="en-US" sz="2400" dirty="0" smtClean="0"/>
              <a:t>of the field; the index entry points to the first data block that contains records with that field value.</a:t>
            </a:r>
          </a:p>
          <a:p>
            <a:pPr lvl="1" eaLnBrk="1" hangingPunct="1"/>
            <a:endParaRPr lang="en-US" sz="1000" dirty="0" smtClean="0"/>
          </a:p>
          <a:p>
            <a:pPr lvl="1" eaLnBrk="1" hangingPunct="1"/>
            <a:r>
              <a:rPr lang="en-US" sz="2400" dirty="0" smtClean="0"/>
              <a:t>It is another example of </a:t>
            </a:r>
            <a:r>
              <a:rPr lang="en-US" sz="2400" i="1" dirty="0" err="1" smtClean="0">
                <a:solidFill>
                  <a:srgbClr val="FF0000"/>
                </a:solidFill>
              </a:rPr>
              <a:t>nondense</a:t>
            </a:r>
            <a:r>
              <a:rPr lang="en-US" sz="2400" dirty="0" smtClean="0">
                <a:solidFill>
                  <a:srgbClr val="FF0000"/>
                </a:solidFill>
              </a:rPr>
              <a:t> index </a:t>
            </a:r>
            <a:r>
              <a:rPr lang="en-US" sz="2400" dirty="0" smtClean="0"/>
              <a:t>where Insertion and Deletion is relatively straightforward with a clustering index.</a:t>
            </a:r>
          </a:p>
        </p:txBody>
      </p:sp>
      <p:sp>
        <p:nvSpPr>
          <p:cNvPr id="26628" name="Slide Number Placeholder 4"/>
          <p:cNvSpPr>
            <a:spLocks noGrp="1"/>
          </p:cNvSpPr>
          <p:nvPr>
            <p:ph type="sldNum" sz="quarter" idx="10"/>
          </p:nvPr>
        </p:nvSpPr>
        <p:spPr>
          <a:noFill/>
        </p:spPr>
        <p:txBody>
          <a:bodyPr/>
          <a:lstStyle/>
          <a:p>
            <a:r>
              <a:rPr lang="en-US" smtClean="0">
                <a:latin typeface="Times New Roman" charset="0"/>
              </a:rPr>
              <a:t>Slide 9 -</a:t>
            </a:r>
            <a:fld id="{25C3B59E-EB59-4555-996B-A0F155414DB8}" type="slidenum">
              <a:rPr lang="en-US" smtClean="0">
                <a:latin typeface="Times New Roman" charset="0"/>
              </a:rPr>
              <a:pPr/>
              <a:t>195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066800" y="1889502"/>
          <a:ext cx="2850776" cy="2918847"/>
        </p:xfrm>
        <a:graphic>
          <a:graphicData uri="http://schemas.openxmlformats.org/drawingml/2006/table">
            <a:tbl>
              <a:tblPr lastRow="1"/>
              <a:tblGrid>
                <a:gridCol w="1425388"/>
                <a:gridCol w="1425388"/>
              </a:tblGrid>
              <a:tr h="464949">
                <a:tc>
                  <a:txBody>
                    <a:bodyPr/>
                    <a:lstStyle/>
                    <a:p>
                      <a:r>
                        <a:rPr lang="en-US" dirty="0" smtClean="0"/>
                        <a:t>Block</a:t>
                      </a:r>
                      <a:r>
                        <a:rPr lang="en-US" baseline="0" dirty="0" smtClean="0"/>
                        <a:t> anchor</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Block pointer</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533400">
                <a:tc>
                  <a:txBody>
                    <a:bodyPr/>
                    <a:lstStyle/>
                    <a:p>
                      <a:r>
                        <a:rPr lang="en-US" dirty="0" smtClean="0"/>
                        <a:t>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3</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149">
                <a:tc>
                  <a:txBody>
                    <a:bodyPr/>
                    <a:lstStyle/>
                    <a:p>
                      <a:r>
                        <a:rPr lang="en-US" dirty="0" smtClean="0"/>
                        <a:t>4</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5150224" y="136902"/>
          <a:ext cx="2850777" cy="2301498"/>
        </p:xfrm>
        <a:graphic>
          <a:graphicData uri="http://schemas.openxmlformats.org/drawingml/2006/table">
            <a:tbl>
              <a:tblPr lastRow="1"/>
              <a:tblGrid>
                <a:gridCol w="950259"/>
                <a:gridCol w="950259"/>
                <a:gridCol w="950259"/>
              </a:tblGrid>
              <a:tr h="464949">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53340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149">
                <a:tc>
                  <a:txBody>
                    <a:bodyPr/>
                    <a:lstStyle/>
                    <a:p>
                      <a:r>
                        <a:rPr lang="en-US" dirty="0" smtClean="0"/>
                        <a:t>2</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2" name="Table 11"/>
          <p:cNvGraphicFramePr>
            <a:graphicFrameLocks noGrp="1"/>
          </p:cNvGraphicFramePr>
          <p:nvPr/>
        </p:nvGraphicFramePr>
        <p:xfrm>
          <a:off x="5105400" y="2603988"/>
          <a:ext cx="2850777" cy="1891812"/>
        </p:xfrm>
        <a:graphic>
          <a:graphicData uri="http://schemas.openxmlformats.org/drawingml/2006/table">
            <a:tbl>
              <a:tblPr lastRow="1"/>
              <a:tblGrid>
                <a:gridCol w="950259"/>
                <a:gridCol w="950259"/>
                <a:gridCol w="950259"/>
              </a:tblGrid>
              <a:tr h="369454">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2748">
                <a:tc>
                  <a:txBody>
                    <a:bodyPr/>
                    <a:lstStyle/>
                    <a:p>
                      <a:r>
                        <a:rPr lang="en-US" dirty="0" smtClean="0"/>
                        <a:t>2</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423847">
                <a:tc>
                  <a:txBody>
                    <a:bodyPr/>
                    <a:lstStyle/>
                    <a:p>
                      <a:r>
                        <a:rPr lang="en-US" dirty="0" smtClean="0"/>
                        <a:t>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2751">
                <a:tc>
                  <a:txBody>
                    <a:bodyPr/>
                    <a:lstStyle/>
                    <a:p>
                      <a:r>
                        <a:rPr lang="en-US" dirty="0" smtClean="0"/>
                        <a:t>3</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5181600" y="4724400"/>
          <a:ext cx="2850777" cy="2095501"/>
        </p:xfrm>
        <a:graphic>
          <a:graphicData uri="http://schemas.openxmlformats.org/drawingml/2006/table">
            <a:tbl>
              <a:tblPr lastRow="1"/>
              <a:tblGrid>
                <a:gridCol w="950259"/>
                <a:gridCol w="950259"/>
                <a:gridCol w="950259"/>
              </a:tblGrid>
              <a:tr h="418767">
                <a:tc>
                  <a:txBody>
                    <a:bodyPr/>
                    <a:lstStyle/>
                    <a:p>
                      <a:r>
                        <a:rPr lang="en-US" dirty="0" err="1" smtClean="0"/>
                        <a:t>rollno</a:t>
                      </a:r>
                      <a:endParaRPr lang="en-US" baseline="0" dirty="0" smtClean="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43157">
                <a:tc>
                  <a:txBody>
                    <a:bodyPr/>
                    <a:lstStyle/>
                    <a:p>
                      <a:r>
                        <a:rPr lang="en-US" dirty="0" smtClean="0"/>
                        <a:t>3</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480419">
                <a:tc>
                  <a:txBody>
                    <a:bodyPr/>
                    <a:lstStyle/>
                    <a:p>
                      <a:r>
                        <a:rPr lang="en-US" dirty="0" smtClean="0"/>
                        <a:t>3</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555">
                <a:tc>
                  <a:txBody>
                    <a:bodyPr/>
                    <a:lstStyle/>
                    <a:p>
                      <a:r>
                        <a:rPr lang="en-US" dirty="0" smtClean="0"/>
                        <a:t>4</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15" name="Straight Arrow Connector 14"/>
          <p:cNvCxnSpPr/>
          <p:nvPr/>
        </p:nvCxnSpPr>
        <p:spPr>
          <a:xfrm flipV="1">
            <a:off x="3352800" y="914400"/>
            <a:ext cx="1752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200400" y="1219200"/>
            <a:ext cx="1828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00400" y="3124200"/>
            <a:ext cx="1905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24200" y="42672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31755_FIG0602.gif                                              0001035BEeyore                         B91DCF3B:"/>
          <p:cNvPicPr>
            <a:picLocks noGrp="1" noChangeAspect="1" noChangeArrowheads="1"/>
          </p:cNvPicPr>
          <p:nvPr>
            <p:ph idx="1"/>
          </p:nvPr>
        </p:nvPicPr>
        <p:blipFill>
          <a:blip r:embed="rId2"/>
          <a:srcRect/>
          <a:stretch>
            <a:fillRect/>
          </a:stretch>
        </p:blipFill>
        <p:spPr>
          <a:xfrm>
            <a:off x="2882900" y="158750"/>
            <a:ext cx="6083300" cy="5937250"/>
          </a:xfrm>
        </p:spPr>
      </p:pic>
      <p:pic>
        <p:nvPicPr>
          <p:cNvPr id="27652" name="Picture 2"/>
          <p:cNvPicPr>
            <a:picLocks noChangeAspect="1" noChangeArrowheads="1"/>
          </p:cNvPicPr>
          <p:nvPr/>
        </p:nvPicPr>
        <p:blipFill>
          <a:blip r:embed="rId3"/>
          <a:srcRect/>
          <a:stretch>
            <a:fillRect/>
          </a:stretch>
        </p:blipFill>
        <p:spPr bwMode="auto">
          <a:xfrm>
            <a:off x="44450" y="1633538"/>
            <a:ext cx="2724150" cy="3590925"/>
          </a:xfrm>
          <a:prstGeom prst="rect">
            <a:avLst/>
          </a:prstGeom>
          <a:noFill/>
          <a:ln w="9525">
            <a:noFill/>
            <a:miter lim="800000"/>
            <a:headEnd/>
            <a:tailEnd/>
          </a:ln>
        </p:spPr>
      </p:pic>
      <p:sp>
        <p:nvSpPr>
          <p:cNvPr id="27653" name="Slide Number Placeholder 6"/>
          <p:cNvSpPr>
            <a:spLocks noGrp="1"/>
          </p:cNvSpPr>
          <p:nvPr>
            <p:ph type="sldNum" sz="quarter" idx="10"/>
          </p:nvPr>
        </p:nvSpPr>
        <p:spPr>
          <a:noFill/>
        </p:spPr>
        <p:txBody>
          <a:bodyPr/>
          <a:lstStyle/>
          <a:p>
            <a:r>
              <a:rPr lang="en-US" smtClean="0">
                <a:latin typeface="Times New Roman" charset="0"/>
              </a:rPr>
              <a:t>Slide 9 -</a:t>
            </a:r>
            <a:fld id="{2D8DA4A6-FFFC-4616-9982-ABCBCB49D7D0}" type="slidenum">
              <a:rPr lang="en-US" smtClean="0">
                <a:latin typeface="Times New Roman" charset="0"/>
              </a:rPr>
              <a:pPr/>
              <a:t>197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record insertion and deletion still cause problems because the data records are physically ordered.</a:t>
            </a:r>
          </a:p>
          <a:p>
            <a:r>
              <a:rPr lang="en-US" dirty="0" smtClean="0"/>
              <a:t> To solve the problem of insertion, it is common to reserve a whole block</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28600" y="533400"/>
            <a:ext cx="8382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Database Management System (DBMS)</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9600" b="1" dirty="0" smtClean="0">
                <a:solidFill>
                  <a:srgbClr val="FF0000"/>
                </a:solidFill>
              </a:rPr>
              <a:t>Database </a:t>
            </a:r>
            <a:r>
              <a:rPr lang="en-US" sz="9600" b="1" dirty="0">
                <a:solidFill>
                  <a:srgbClr val="FF0000"/>
                </a:solidFill>
              </a:rPr>
              <a:t>Management System (DBMS</a:t>
            </a:r>
            <a:r>
              <a:rPr lang="en-US" sz="9600" b="1" dirty="0">
                <a:solidFill>
                  <a:srgbClr val="C00000"/>
                </a:solidFill>
              </a:rPr>
              <a:t>)</a:t>
            </a:r>
          </a:p>
          <a:p>
            <a:r>
              <a:rPr lang="en-US" sz="9600" dirty="0" smtClean="0"/>
              <a:t>Data base- </a:t>
            </a:r>
            <a:r>
              <a:rPr lang="en-US" sz="9600" dirty="0"/>
              <a:t>Collection of interrelated data</a:t>
            </a:r>
          </a:p>
          <a:p>
            <a:r>
              <a:rPr lang="en-US" sz="9600" dirty="0"/>
              <a:t> </a:t>
            </a:r>
            <a:r>
              <a:rPr lang="en-US" sz="9600" dirty="0" smtClean="0"/>
              <a:t>DBMS-Set </a:t>
            </a:r>
            <a:r>
              <a:rPr lang="en-US" sz="9600" dirty="0"/>
              <a:t>of programs to access the data</a:t>
            </a:r>
          </a:p>
          <a:p>
            <a:r>
              <a:rPr lang="en-US" sz="9600" dirty="0"/>
              <a:t> DBMS contains information about a particular enterprise</a:t>
            </a:r>
          </a:p>
          <a:p>
            <a:r>
              <a:rPr lang="en-US" sz="9600" dirty="0"/>
              <a:t> DBMS provides an environment that is both </a:t>
            </a:r>
            <a:r>
              <a:rPr lang="en-US" sz="9600" i="1" dirty="0"/>
              <a:t>convenient and</a:t>
            </a:r>
          </a:p>
          <a:p>
            <a:pPr>
              <a:buNone/>
            </a:pPr>
            <a:r>
              <a:rPr lang="en-US" sz="9600" i="1" dirty="0" smtClean="0"/>
              <a:t>        efficient </a:t>
            </a:r>
            <a:r>
              <a:rPr lang="en-US" sz="9600" i="1" dirty="0"/>
              <a:t>to use</a:t>
            </a:r>
            <a:r>
              <a:rPr lang="en-US" sz="9600" b="1" i="1" dirty="0"/>
              <a:t>.</a:t>
            </a:r>
          </a:p>
          <a:p>
            <a:r>
              <a:rPr lang="en-US" sz="9600" b="1" dirty="0">
                <a:solidFill>
                  <a:srgbClr val="FF0000"/>
                </a:solidFill>
              </a:rPr>
              <a:t> Database Applications:</a:t>
            </a:r>
          </a:p>
          <a:p>
            <a:r>
              <a:rPr lang="en-US" sz="9600" dirty="0"/>
              <a:t> Banking: all transactions</a:t>
            </a:r>
          </a:p>
          <a:p>
            <a:r>
              <a:rPr lang="en-US" sz="9600" dirty="0"/>
              <a:t> Airlines: reservations, schedules</a:t>
            </a:r>
          </a:p>
          <a:p>
            <a:r>
              <a:rPr lang="en-US" sz="9600" dirty="0"/>
              <a:t> Universities: registration, grades</a:t>
            </a:r>
          </a:p>
          <a:p>
            <a:r>
              <a:rPr lang="en-US" sz="9600" dirty="0"/>
              <a:t> Sales: customers, products, purchases</a:t>
            </a:r>
          </a:p>
          <a:p>
            <a:r>
              <a:rPr lang="en-US" sz="9600" dirty="0"/>
              <a:t> Manufacturing: production, inventory, orders, supply chain</a:t>
            </a:r>
          </a:p>
          <a:p>
            <a:r>
              <a:rPr lang="en-US" sz="9600" dirty="0"/>
              <a:t> Human resources: employee records, salaries, tax deductions</a:t>
            </a:r>
          </a:p>
          <a:p>
            <a:r>
              <a:rPr lang="en-US" sz="9600" dirty="0"/>
              <a:t> Databases touch all aspects of our lives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Schema Vs. Database State</a:t>
            </a:r>
            <a:endParaRPr lang="en-US" dirty="0"/>
          </a:p>
        </p:txBody>
      </p:sp>
      <p:sp>
        <p:nvSpPr>
          <p:cNvPr id="3" name="Content Placeholder 2"/>
          <p:cNvSpPr>
            <a:spLocks noGrp="1"/>
          </p:cNvSpPr>
          <p:nvPr>
            <p:ph idx="1"/>
          </p:nvPr>
        </p:nvSpPr>
        <p:spPr/>
        <p:txBody>
          <a:bodyPr>
            <a:normAutofit/>
          </a:bodyPr>
          <a:lstStyle/>
          <a:p>
            <a:pPr>
              <a:lnSpc>
                <a:spcPct val="90000"/>
              </a:lnSpc>
              <a:buFont typeface="Times"/>
              <a:buChar char="•"/>
            </a:pPr>
            <a:r>
              <a:rPr lang="en-US" sz="2800" b="1" dirty="0" smtClean="0">
                <a:solidFill>
                  <a:srgbClr val="000000"/>
                </a:solidFill>
              </a:rPr>
              <a:t>Database State:</a:t>
            </a:r>
            <a:r>
              <a:rPr lang="en-US" sz="2800" dirty="0" smtClean="0">
                <a:solidFill>
                  <a:srgbClr val="000000"/>
                </a:solidFill>
              </a:rPr>
              <a:t> Refers to the content of a database at a moment in time.</a:t>
            </a:r>
          </a:p>
          <a:p>
            <a:pPr>
              <a:lnSpc>
                <a:spcPct val="90000"/>
              </a:lnSpc>
              <a:buFont typeface="Times"/>
              <a:buChar char="•"/>
            </a:pPr>
            <a:r>
              <a:rPr lang="en-US" sz="2800" b="1" dirty="0" smtClean="0">
                <a:solidFill>
                  <a:srgbClr val="000000"/>
                </a:solidFill>
              </a:rPr>
              <a:t>Initial Database State:</a:t>
            </a:r>
            <a:r>
              <a:rPr lang="en-US" sz="2800" dirty="0" smtClean="0">
                <a:solidFill>
                  <a:srgbClr val="000000"/>
                </a:solidFill>
              </a:rPr>
              <a:t> Refers to the database when it is loaded</a:t>
            </a:r>
          </a:p>
          <a:p>
            <a:pPr>
              <a:lnSpc>
                <a:spcPct val="90000"/>
              </a:lnSpc>
              <a:buFont typeface="Times"/>
              <a:buChar char="•"/>
            </a:pPr>
            <a:r>
              <a:rPr lang="en-US" sz="2800" b="1" dirty="0" smtClean="0">
                <a:solidFill>
                  <a:srgbClr val="000000"/>
                </a:solidFill>
              </a:rPr>
              <a:t>Distinction</a:t>
            </a:r>
          </a:p>
          <a:p>
            <a:pPr lvl="1">
              <a:lnSpc>
                <a:spcPct val="90000"/>
              </a:lnSpc>
              <a:buFont typeface="Times"/>
              <a:buChar char="•"/>
            </a:pPr>
            <a:r>
              <a:rPr lang="en-US" sz="2400" dirty="0" smtClean="0">
                <a:solidFill>
                  <a:srgbClr val="000000"/>
                </a:solidFill>
              </a:rPr>
              <a:t>The </a:t>
            </a:r>
            <a:r>
              <a:rPr lang="en-US" sz="2400" b="1" dirty="0" smtClean="0">
                <a:solidFill>
                  <a:srgbClr val="000000"/>
                </a:solidFill>
              </a:rPr>
              <a:t>database schema</a:t>
            </a:r>
            <a:r>
              <a:rPr lang="en-US" sz="2400" dirty="0" smtClean="0">
                <a:solidFill>
                  <a:srgbClr val="000000"/>
                </a:solidFill>
              </a:rPr>
              <a:t> changes </a:t>
            </a:r>
            <a:r>
              <a:rPr lang="en-US" sz="2400" i="1" dirty="0" smtClean="0">
                <a:solidFill>
                  <a:srgbClr val="000000"/>
                </a:solidFill>
              </a:rPr>
              <a:t>very infrequently</a:t>
            </a:r>
            <a:r>
              <a:rPr lang="en-US" sz="2400" dirty="0" smtClean="0">
                <a:solidFill>
                  <a:srgbClr val="000000"/>
                </a:solidFill>
              </a:rPr>
              <a:t>. The </a:t>
            </a:r>
            <a:r>
              <a:rPr lang="en-US" sz="2400" b="1" dirty="0" smtClean="0">
                <a:solidFill>
                  <a:srgbClr val="000000"/>
                </a:solidFill>
              </a:rPr>
              <a:t>database state</a:t>
            </a:r>
            <a:r>
              <a:rPr lang="en-US" sz="2400" dirty="0" smtClean="0">
                <a:solidFill>
                  <a:srgbClr val="000000"/>
                </a:solidFill>
              </a:rPr>
              <a:t> changes </a:t>
            </a:r>
            <a:r>
              <a:rPr lang="en-US" sz="2400" i="1" dirty="0" smtClean="0">
                <a:solidFill>
                  <a:srgbClr val="000000"/>
                </a:solidFill>
              </a:rPr>
              <a:t>every time the database is updated. </a:t>
            </a:r>
            <a:endParaRPr lang="en-US" sz="2400" dirty="0" smtClean="0">
              <a:solidFill>
                <a:srgbClr val="000000"/>
              </a:solidFill>
            </a:endParaRPr>
          </a:p>
          <a:p>
            <a:pPr lvl="1">
              <a:lnSpc>
                <a:spcPct val="90000"/>
              </a:lnSpc>
              <a:buFont typeface="Times"/>
              <a:buChar char="•"/>
            </a:pPr>
            <a:r>
              <a:rPr lang="en-US" sz="2400" b="1" dirty="0" smtClean="0">
                <a:solidFill>
                  <a:srgbClr val="000000"/>
                </a:solidFill>
              </a:rPr>
              <a:t>Schema</a:t>
            </a:r>
            <a:r>
              <a:rPr lang="en-US" sz="2400" dirty="0" smtClean="0">
                <a:solidFill>
                  <a:srgbClr val="000000"/>
                </a:solidFill>
              </a:rPr>
              <a:t> is also called </a:t>
            </a:r>
            <a:r>
              <a:rPr lang="en-US" sz="2400" b="1" dirty="0" smtClean="0">
                <a:solidFill>
                  <a:srgbClr val="000000"/>
                </a:solidFill>
              </a:rPr>
              <a:t>intension</a:t>
            </a:r>
            <a:r>
              <a:rPr lang="en-US" sz="2400" dirty="0" smtClean="0">
                <a:solidFill>
                  <a:srgbClr val="000000"/>
                </a:solidFill>
              </a:rPr>
              <a:t>, whereas </a:t>
            </a:r>
            <a:r>
              <a:rPr lang="en-US" sz="2400" b="1" dirty="0" smtClean="0">
                <a:solidFill>
                  <a:srgbClr val="000000"/>
                </a:solidFill>
              </a:rPr>
              <a:t>state</a:t>
            </a:r>
            <a:r>
              <a:rPr lang="en-US" sz="2400" dirty="0" smtClean="0">
                <a:solidFill>
                  <a:srgbClr val="000000"/>
                </a:solidFill>
              </a:rPr>
              <a:t> is called </a:t>
            </a:r>
            <a:r>
              <a:rPr lang="en-US" sz="2400" b="1" dirty="0" smtClean="0">
                <a:solidFill>
                  <a:srgbClr val="000000"/>
                </a:solidFill>
              </a:rPr>
              <a:t>extension</a:t>
            </a:r>
            <a:r>
              <a:rPr lang="en-US" sz="2400" dirty="0" smtClean="0">
                <a:solidFill>
                  <a:srgbClr val="000000"/>
                </a:solidFill>
              </a:rPr>
              <a:t>.</a:t>
            </a:r>
          </a:p>
          <a:p>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04888" y="342900"/>
            <a:ext cx="7173912" cy="711200"/>
          </a:xfrm>
        </p:spPr>
        <p:txBody>
          <a:bodyPr>
            <a:normAutofit fontScale="90000"/>
          </a:bodyPr>
          <a:lstStyle/>
          <a:p>
            <a:pPr eaLnBrk="1" hangingPunct="1"/>
            <a:r>
              <a:rPr lang="en-US" smtClean="0"/>
              <a:t>Types of Single-Level Indexes</a:t>
            </a:r>
          </a:p>
        </p:txBody>
      </p:sp>
      <p:sp>
        <p:nvSpPr>
          <p:cNvPr id="29699" name="Rectangle 3"/>
          <p:cNvSpPr>
            <a:spLocks noGrp="1" noChangeArrowheads="1"/>
          </p:cNvSpPr>
          <p:nvPr>
            <p:ph type="body" idx="1"/>
          </p:nvPr>
        </p:nvSpPr>
        <p:spPr>
          <a:xfrm>
            <a:off x="342900" y="990600"/>
            <a:ext cx="8801100" cy="5359400"/>
          </a:xfrm>
        </p:spPr>
        <p:txBody>
          <a:bodyPr>
            <a:normAutofit fontScale="40000" lnSpcReduction="20000"/>
          </a:bodyPr>
          <a:lstStyle/>
          <a:p>
            <a:pPr eaLnBrk="1" hangingPunct="1">
              <a:lnSpc>
                <a:spcPct val="80000"/>
              </a:lnSpc>
            </a:pPr>
            <a:r>
              <a:rPr lang="en-US" sz="7000" b="1" dirty="0" smtClean="0"/>
              <a:t>Secondary Index</a:t>
            </a:r>
          </a:p>
          <a:p>
            <a:pPr eaLnBrk="1" hangingPunct="1">
              <a:lnSpc>
                <a:spcPct val="80000"/>
              </a:lnSpc>
              <a:buNone/>
            </a:pPr>
            <a:endParaRPr lang="en-US" sz="5100" b="1" dirty="0" smtClean="0"/>
          </a:p>
          <a:p>
            <a:pPr eaLnBrk="1" hangingPunct="1">
              <a:lnSpc>
                <a:spcPct val="80000"/>
              </a:lnSpc>
            </a:pPr>
            <a:endParaRPr lang="en-US" sz="800" dirty="0" smtClean="0"/>
          </a:p>
          <a:p>
            <a:pPr lvl="1">
              <a:lnSpc>
                <a:spcPct val="80000"/>
              </a:lnSpc>
            </a:pPr>
            <a:r>
              <a:rPr lang="en-US" sz="6000" dirty="0" smtClean="0"/>
              <a:t>A secondary index provides a secondary means of accessing a file for which some primary access already exists.</a:t>
            </a:r>
          </a:p>
          <a:p>
            <a:pPr lvl="1">
              <a:lnSpc>
                <a:spcPct val="80000"/>
              </a:lnSpc>
              <a:buNone/>
            </a:pPr>
            <a:endParaRPr lang="en-US" sz="6000" dirty="0" smtClean="0"/>
          </a:p>
          <a:p>
            <a:pPr lvl="1">
              <a:lnSpc>
                <a:spcPct val="80000"/>
              </a:lnSpc>
            </a:pPr>
            <a:r>
              <a:rPr lang="en-US" sz="6000" dirty="0" smtClean="0"/>
              <a:t>The data file records could be </a:t>
            </a:r>
            <a:r>
              <a:rPr lang="en-US" sz="6000" dirty="0" err="1" smtClean="0"/>
              <a:t>ordered,unordered</a:t>
            </a:r>
            <a:r>
              <a:rPr lang="en-US" sz="6000" dirty="0" smtClean="0"/>
              <a:t>, or hashed.</a:t>
            </a:r>
          </a:p>
          <a:p>
            <a:pPr lvl="1" eaLnBrk="1" hangingPunct="1">
              <a:lnSpc>
                <a:spcPct val="80000"/>
              </a:lnSpc>
            </a:pPr>
            <a:endParaRPr lang="en-US" sz="6000" dirty="0" smtClean="0"/>
          </a:p>
          <a:p>
            <a:pPr lvl="1" eaLnBrk="1" hangingPunct="1">
              <a:lnSpc>
                <a:spcPct val="80000"/>
              </a:lnSpc>
            </a:pPr>
            <a:r>
              <a:rPr lang="en-US" sz="6000" dirty="0" smtClean="0"/>
              <a:t>The secondary index may be on a field which is a candidate key and has a unique value in every record, or a </a:t>
            </a:r>
            <a:r>
              <a:rPr lang="en-US" sz="6000" dirty="0" err="1" smtClean="0"/>
              <a:t>nonkey</a:t>
            </a:r>
            <a:r>
              <a:rPr lang="en-US" sz="6000" dirty="0" smtClean="0"/>
              <a:t> with duplicate values.</a:t>
            </a:r>
          </a:p>
          <a:p>
            <a:pPr lvl="1" eaLnBrk="1" hangingPunct="1">
              <a:lnSpc>
                <a:spcPct val="80000"/>
              </a:lnSpc>
              <a:buNone/>
            </a:pPr>
            <a:endParaRPr lang="en-US" sz="6000" dirty="0" smtClean="0"/>
          </a:p>
          <a:p>
            <a:pPr lvl="1" eaLnBrk="1" hangingPunct="1">
              <a:lnSpc>
                <a:spcPct val="80000"/>
              </a:lnSpc>
            </a:pPr>
            <a:r>
              <a:rPr lang="en-US" sz="6000" dirty="0" smtClean="0"/>
              <a:t>The index is an ordered file with two fields.</a:t>
            </a:r>
          </a:p>
          <a:p>
            <a:pPr lvl="1" eaLnBrk="1" hangingPunct="1">
              <a:lnSpc>
                <a:spcPct val="80000"/>
              </a:lnSpc>
            </a:pPr>
            <a:endParaRPr lang="en-US" sz="6000" dirty="0" smtClean="0"/>
          </a:p>
          <a:p>
            <a:pPr lvl="2" eaLnBrk="1" hangingPunct="1">
              <a:lnSpc>
                <a:spcPct val="80000"/>
              </a:lnSpc>
            </a:pPr>
            <a:r>
              <a:rPr lang="en-US" sz="6000" dirty="0" smtClean="0"/>
              <a:t> The first field is of the same data type as some </a:t>
            </a:r>
            <a:r>
              <a:rPr lang="en-US" sz="6000" i="1" dirty="0" err="1" smtClean="0"/>
              <a:t>nonordering</a:t>
            </a:r>
            <a:r>
              <a:rPr lang="en-US" sz="6000" i="1" dirty="0" smtClean="0"/>
              <a:t> field</a:t>
            </a:r>
            <a:r>
              <a:rPr lang="en-US" sz="6000" dirty="0" smtClean="0"/>
              <a:t> of the data file that is an </a:t>
            </a:r>
            <a:r>
              <a:rPr lang="en-US" sz="6000" i="1" dirty="0" smtClean="0"/>
              <a:t>indexing field</a:t>
            </a:r>
          </a:p>
          <a:p>
            <a:pPr lvl="2" eaLnBrk="1" hangingPunct="1">
              <a:lnSpc>
                <a:spcPct val="80000"/>
              </a:lnSpc>
              <a:buNone/>
            </a:pPr>
            <a:r>
              <a:rPr lang="en-US" sz="6000" dirty="0" smtClean="0"/>
              <a:t> </a:t>
            </a:r>
          </a:p>
          <a:p>
            <a:pPr lvl="2" eaLnBrk="1" hangingPunct="1">
              <a:lnSpc>
                <a:spcPct val="80000"/>
              </a:lnSpc>
            </a:pPr>
            <a:r>
              <a:rPr lang="en-US" sz="6000" dirty="0" smtClean="0"/>
              <a:t> The second field is either a </a:t>
            </a:r>
            <a:r>
              <a:rPr lang="en-US" sz="6000" i="1" dirty="0" smtClean="0"/>
              <a:t>block</a:t>
            </a:r>
            <a:r>
              <a:rPr lang="en-US" sz="6000" dirty="0" smtClean="0"/>
              <a:t> pointer or a </a:t>
            </a:r>
            <a:r>
              <a:rPr lang="en-US" sz="6000" i="1" dirty="0" smtClean="0"/>
              <a:t>record</a:t>
            </a:r>
            <a:r>
              <a:rPr lang="en-US" sz="6000" dirty="0" smtClean="0"/>
              <a:t> pointer. There can be </a:t>
            </a:r>
            <a:r>
              <a:rPr lang="en-US" sz="6000" i="1" dirty="0" smtClean="0"/>
              <a:t>many</a:t>
            </a:r>
            <a:r>
              <a:rPr lang="en-US" sz="6000" dirty="0" smtClean="0"/>
              <a:t> secondary indexes (and hence, indexing fields) for the same file.</a:t>
            </a:r>
          </a:p>
          <a:p>
            <a:pPr lvl="2" eaLnBrk="1" hangingPunct="1">
              <a:lnSpc>
                <a:spcPct val="80000"/>
              </a:lnSpc>
              <a:buNone/>
            </a:pPr>
            <a:endParaRPr lang="en-US" sz="6000" dirty="0" smtClean="0"/>
          </a:p>
        </p:txBody>
      </p:sp>
      <p:sp>
        <p:nvSpPr>
          <p:cNvPr id="29700" name="Slide Number Placeholder 4"/>
          <p:cNvSpPr>
            <a:spLocks noGrp="1"/>
          </p:cNvSpPr>
          <p:nvPr>
            <p:ph type="sldNum" sz="quarter" idx="10"/>
          </p:nvPr>
        </p:nvSpPr>
        <p:spPr>
          <a:noFill/>
        </p:spPr>
        <p:txBody>
          <a:bodyPr/>
          <a:lstStyle/>
          <a:p>
            <a:r>
              <a:rPr lang="en-US" smtClean="0">
                <a:latin typeface="Times New Roman" charset="0"/>
              </a:rPr>
              <a:t>Slide 9 -</a:t>
            </a:r>
            <a:fld id="{91AF06A8-9F7B-4B3F-94D0-FD3C4F08A6FB}" type="slidenum">
              <a:rPr lang="en-US" smtClean="0">
                <a:latin typeface="Times New Roman" charset="0"/>
              </a:rPr>
              <a:pPr/>
              <a:t>200</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nSpc>
                <a:spcPct val="80000"/>
              </a:lnSpc>
            </a:pPr>
            <a:r>
              <a:rPr lang="en-US" dirty="0" smtClean="0"/>
              <a:t>Includes one entry </a:t>
            </a:r>
            <a:r>
              <a:rPr lang="en-US" i="1" dirty="0" smtClean="0"/>
              <a:t>for each record</a:t>
            </a:r>
            <a:r>
              <a:rPr lang="en-US" dirty="0" smtClean="0"/>
              <a:t>  in the data file; hence, it is a </a:t>
            </a:r>
            <a:r>
              <a:rPr lang="en-US" i="1" dirty="0" smtClean="0">
                <a:solidFill>
                  <a:srgbClr val="FF0000"/>
                </a:solidFill>
              </a:rPr>
              <a:t>dense index</a:t>
            </a:r>
          </a:p>
          <a:p>
            <a:pPr lvl="1">
              <a:lnSpc>
                <a:spcPct val="80000"/>
              </a:lnSpc>
            </a:pPr>
            <a:r>
              <a:rPr lang="en-US" dirty="0" smtClean="0"/>
              <a:t>A </a:t>
            </a:r>
            <a:r>
              <a:rPr lang="en-US" sz="3200" dirty="0" smtClean="0"/>
              <a:t>secondary</a:t>
            </a:r>
            <a:r>
              <a:rPr lang="en-US" dirty="0" smtClean="0"/>
              <a:t> index usually needs</a:t>
            </a:r>
            <a:r>
              <a:rPr lang="en-US" dirty="0" smtClean="0">
                <a:solidFill>
                  <a:srgbClr val="FF0000"/>
                </a:solidFill>
              </a:rPr>
              <a:t> more storage</a:t>
            </a:r>
            <a:r>
              <a:rPr lang="en-US" dirty="0" smtClean="0"/>
              <a:t> space and longer search time than does a primary index, because of its larger number of entries.</a:t>
            </a:r>
            <a:endParaRPr lang="en-US" sz="9600" i="1" dirty="0" smtClean="0"/>
          </a:p>
          <a:p>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066800" y="1524000"/>
          <a:ext cx="2850776" cy="5258574"/>
        </p:xfrm>
        <a:graphic>
          <a:graphicData uri="http://schemas.openxmlformats.org/drawingml/2006/table">
            <a:tbl>
              <a:tblPr lastRow="1"/>
              <a:tblGrid>
                <a:gridCol w="1425388"/>
                <a:gridCol w="1425388"/>
              </a:tblGrid>
              <a:tr h="464949">
                <a:tc>
                  <a:txBody>
                    <a:bodyPr/>
                    <a:lstStyle/>
                    <a:p>
                      <a:r>
                        <a:rPr lang="en-US" dirty="0" err="1" smtClean="0"/>
                        <a:t>Indexfield</a:t>
                      </a:r>
                      <a:r>
                        <a:rPr lang="en-US" baseline="0" dirty="0" smtClean="0"/>
                        <a:t> value</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Block pointer</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533400">
                <a:tc>
                  <a:txBody>
                    <a:bodyPr/>
                    <a:lstStyle/>
                    <a:p>
                      <a:r>
                        <a:rPr lang="en-US" dirty="0" smtClean="0"/>
                        <a:t>4</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5</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7</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28</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21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32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349">
                <a:tc>
                  <a:txBody>
                    <a:bodyPr/>
                    <a:lstStyle/>
                    <a:p>
                      <a:r>
                        <a:rPr lang="en-US" dirty="0" smtClean="0"/>
                        <a:t>42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5105400" y="140484"/>
          <a:ext cx="2926974" cy="1612116"/>
        </p:xfrm>
        <a:graphic>
          <a:graphicData uri="http://schemas.openxmlformats.org/drawingml/2006/table">
            <a:tbl>
              <a:tblPr lastRow="1"/>
              <a:tblGrid>
                <a:gridCol w="975658"/>
                <a:gridCol w="975658"/>
                <a:gridCol w="975658"/>
              </a:tblGrid>
              <a:tr h="408727">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233559">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272943">
                <a:tc>
                  <a:txBody>
                    <a:bodyPr/>
                    <a:lstStyle/>
                    <a:p>
                      <a:r>
                        <a:rPr lang="en-US" dirty="0" smtClean="0"/>
                        <a:t>4</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869">
                <a:tc>
                  <a:txBody>
                    <a:bodyPr/>
                    <a:lstStyle/>
                    <a:p>
                      <a:r>
                        <a:rPr lang="en-US" dirty="0" smtClean="0"/>
                        <a:t>5</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graphicFrame>
        <p:nvGraphicFramePr>
          <p:cNvPr id="12" name="Table 11"/>
          <p:cNvGraphicFramePr>
            <a:graphicFrameLocks noGrp="1"/>
          </p:cNvGraphicFramePr>
          <p:nvPr/>
        </p:nvGraphicFramePr>
        <p:xfrm>
          <a:off x="5257800" y="2590800"/>
          <a:ext cx="2895600" cy="1463040"/>
        </p:xfrm>
        <a:graphic>
          <a:graphicData uri="http://schemas.openxmlformats.org/drawingml/2006/table">
            <a:tbl>
              <a:tblPr lastRow="1"/>
              <a:tblGrid>
                <a:gridCol w="965200"/>
                <a:gridCol w="965200"/>
                <a:gridCol w="965200"/>
              </a:tblGrid>
              <a:tr h="323850">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23850">
                <a:tc>
                  <a:txBody>
                    <a:bodyPr/>
                    <a:lstStyle/>
                    <a:p>
                      <a:r>
                        <a:rPr lang="en-US" dirty="0" smtClean="0"/>
                        <a:t>7</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323850">
                <a:tc>
                  <a:txBody>
                    <a:bodyPr/>
                    <a:lstStyle/>
                    <a:p>
                      <a:r>
                        <a:rPr lang="en-US" dirty="0" smtClean="0"/>
                        <a:t>28</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850">
                <a:tc>
                  <a:txBody>
                    <a:bodyPr/>
                    <a:lstStyle/>
                    <a:p>
                      <a:r>
                        <a:rPr lang="en-US" dirty="0" smtClean="0"/>
                        <a:t>21</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15" name="Straight Arrow Connector 14"/>
          <p:cNvCxnSpPr/>
          <p:nvPr/>
        </p:nvCxnSpPr>
        <p:spPr>
          <a:xfrm flipV="1">
            <a:off x="3352800" y="762000"/>
            <a:ext cx="1752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162300" y="1104900"/>
            <a:ext cx="1905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3086100" y="1638300"/>
            <a:ext cx="2133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257800" y="4937760"/>
          <a:ext cx="2895600" cy="1463040"/>
        </p:xfrm>
        <a:graphic>
          <a:graphicData uri="http://schemas.openxmlformats.org/drawingml/2006/table">
            <a:tbl>
              <a:tblPr lastRow="1"/>
              <a:tblGrid>
                <a:gridCol w="965200"/>
                <a:gridCol w="965200"/>
                <a:gridCol w="965200"/>
              </a:tblGrid>
              <a:tr h="308610">
                <a:tc>
                  <a:txBody>
                    <a:bodyPr/>
                    <a:lstStyle/>
                    <a:p>
                      <a:r>
                        <a:rPr lang="en-US" dirty="0" err="1" smtClean="0"/>
                        <a:t>Rollno</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t>age</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8610">
                <a:tc>
                  <a:txBody>
                    <a:bodyPr/>
                    <a:lstStyle/>
                    <a:p>
                      <a:r>
                        <a:rPr lang="en-US" dirty="0" smtClean="0"/>
                        <a:t>32</a:t>
                      </a:r>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r h="308610">
                <a:tc>
                  <a:txBody>
                    <a:bodyPr/>
                    <a:lstStyle/>
                    <a:p>
                      <a:r>
                        <a:rPr lang="en-US" dirty="0" smtClean="0"/>
                        <a:t>42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8610">
                <a:tc>
                  <a:txBody>
                    <a:bodyPr/>
                    <a:lstStyle/>
                    <a:p>
                      <a:endParaRPr lang="en-US" dirty="0"/>
                    </a:p>
                  </a:txBody>
                  <a:tcPr>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cxnSp>
        <p:nvCxnSpPr>
          <p:cNvPr id="20" name="Straight Arrow Connector 19"/>
          <p:cNvCxnSpPr/>
          <p:nvPr/>
        </p:nvCxnSpPr>
        <p:spPr>
          <a:xfrm flipV="1">
            <a:off x="3429000" y="31242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5814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52800" y="3886200"/>
            <a:ext cx="1828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276600" y="5562600"/>
            <a:ext cx="1905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76600" y="5867400"/>
            <a:ext cx="1905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2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685800" y="457200"/>
            <a:ext cx="8077199"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descr="31755_FIG0605n.gif                                             0001035BEeyore                         B91DCF3B:"/>
          <p:cNvPicPr>
            <a:picLocks noGrp="1" noChangeAspect="1" noChangeArrowheads="1"/>
          </p:cNvPicPr>
          <p:nvPr>
            <p:ph idx="1"/>
          </p:nvPr>
        </p:nvPicPr>
        <p:blipFill>
          <a:blip r:embed="rId2"/>
          <a:srcRect/>
          <a:stretch>
            <a:fillRect/>
          </a:stretch>
        </p:blipFill>
        <p:spPr>
          <a:xfrm>
            <a:off x="228600" y="609600"/>
            <a:ext cx="8890000" cy="6164263"/>
          </a:xfrm>
        </p:spPr>
      </p:pic>
      <p:sp>
        <p:nvSpPr>
          <p:cNvPr id="31747" name="Rectangle 2"/>
          <p:cNvSpPr>
            <a:spLocks noGrp="1" noChangeArrowheads="1"/>
          </p:cNvSpPr>
          <p:nvPr>
            <p:ph type="title"/>
          </p:nvPr>
        </p:nvSpPr>
        <p:spPr>
          <a:xfrm>
            <a:off x="0" y="0"/>
            <a:ext cx="4343400" cy="2068513"/>
          </a:xfrm>
        </p:spPr>
        <p:txBody>
          <a:bodyPr/>
          <a:lstStyle/>
          <a:p>
            <a:pPr eaLnBrk="1" hangingPunct="1"/>
            <a:r>
              <a:rPr lang="en-US" sz="1400" smtClean="0"/>
              <a:t>A secondary index (with recored pointers) on a nonkey field implemented using one level of indirection so that index entries are of fixed length and have unique field values.</a:t>
            </a:r>
          </a:p>
        </p:txBody>
      </p:sp>
      <p:sp>
        <p:nvSpPr>
          <p:cNvPr id="31748" name="Slide Number Placeholder 4"/>
          <p:cNvSpPr>
            <a:spLocks noGrp="1"/>
          </p:cNvSpPr>
          <p:nvPr>
            <p:ph type="sldNum" sz="quarter" idx="10"/>
          </p:nvPr>
        </p:nvSpPr>
        <p:spPr>
          <a:noFill/>
        </p:spPr>
        <p:txBody>
          <a:bodyPr/>
          <a:lstStyle/>
          <a:p>
            <a:r>
              <a:rPr lang="en-US" smtClean="0">
                <a:latin typeface="Times New Roman" charset="0"/>
              </a:rPr>
              <a:t>Slide 9 -</a:t>
            </a:r>
            <a:fld id="{915B170A-AB09-483D-8E01-3F046177E98F}" type="slidenum">
              <a:rPr lang="en-US" smtClean="0">
                <a:latin typeface="Times New Roman" charset="0"/>
              </a:rPr>
              <a:pPr/>
              <a:t>204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0"/>
          </p:nvPr>
        </p:nvSpPr>
        <p:spPr>
          <a:noFill/>
        </p:spPr>
        <p:txBody>
          <a:bodyPr/>
          <a:lstStyle/>
          <a:p>
            <a:r>
              <a:rPr lang="en-US" smtClean="0">
                <a:latin typeface="Times New Roman" charset="0"/>
              </a:rPr>
              <a:t>Slide 9 -</a:t>
            </a:r>
            <a:fld id="{1F85C2E3-B05E-46F0-8919-D4A7069377F0}" type="slidenum">
              <a:rPr lang="en-US" smtClean="0">
                <a:latin typeface="Times New Roman" charset="0"/>
              </a:rPr>
              <a:pPr/>
              <a:t>205</a:t>
            </a:fld>
            <a:endParaRPr lang="en-US" smtClean="0">
              <a:latin typeface="Times New Roman" charset="0"/>
            </a:endParaRPr>
          </a:p>
        </p:txBody>
      </p:sp>
      <p:pic>
        <p:nvPicPr>
          <p:cNvPr id="7170" name="Picture 2"/>
          <p:cNvPicPr>
            <a:picLocks noChangeAspect="1" noChangeArrowheads="1"/>
          </p:cNvPicPr>
          <p:nvPr/>
        </p:nvPicPr>
        <p:blipFill>
          <a:blip r:embed="rId2"/>
          <a:srcRect/>
          <a:stretch>
            <a:fillRect/>
          </a:stretch>
        </p:blipFill>
        <p:spPr bwMode="auto">
          <a:xfrm>
            <a:off x="685800" y="533400"/>
            <a:ext cx="78486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04888" y="628650"/>
            <a:ext cx="7173912" cy="571500"/>
          </a:xfrm>
        </p:spPr>
        <p:txBody>
          <a:bodyPr>
            <a:normAutofit fontScale="90000"/>
          </a:bodyPr>
          <a:lstStyle/>
          <a:p>
            <a:pPr eaLnBrk="1" hangingPunct="1"/>
            <a:r>
              <a:rPr lang="en-US" smtClean="0"/>
              <a:t>Multi-Level Indexes </a:t>
            </a:r>
          </a:p>
        </p:txBody>
      </p:sp>
      <p:sp>
        <p:nvSpPr>
          <p:cNvPr id="33795" name="Rectangle 3"/>
          <p:cNvSpPr>
            <a:spLocks noGrp="1" noChangeArrowheads="1"/>
          </p:cNvSpPr>
          <p:nvPr>
            <p:ph type="body" idx="1"/>
          </p:nvPr>
        </p:nvSpPr>
        <p:spPr>
          <a:xfrm>
            <a:off x="444500" y="1511300"/>
            <a:ext cx="8509000" cy="4838700"/>
          </a:xfrm>
        </p:spPr>
        <p:txBody>
          <a:bodyPr>
            <a:normAutofit lnSpcReduction="10000"/>
          </a:bodyPr>
          <a:lstStyle/>
          <a:p>
            <a:pPr eaLnBrk="1" hangingPunct="1">
              <a:lnSpc>
                <a:spcPct val="80000"/>
              </a:lnSpc>
            </a:pPr>
            <a:r>
              <a:rPr lang="en-US" dirty="0" smtClean="0"/>
              <a:t>Because a single-level index is an ordered file, we can create a primary index </a:t>
            </a:r>
            <a:r>
              <a:rPr lang="en-US" i="1" dirty="0" smtClean="0"/>
              <a:t>to the index itself</a:t>
            </a:r>
            <a:r>
              <a:rPr lang="en-US" dirty="0" smtClean="0"/>
              <a:t> ; in this case, the original index file is called the </a:t>
            </a:r>
            <a:r>
              <a:rPr lang="en-US" i="1" dirty="0" smtClean="0">
                <a:solidFill>
                  <a:srgbClr val="FF0000"/>
                </a:solidFill>
              </a:rPr>
              <a:t>first-level index</a:t>
            </a:r>
            <a:r>
              <a:rPr lang="en-US" dirty="0" smtClean="0"/>
              <a:t>  and the index to the index is called the </a:t>
            </a:r>
            <a:r>
              <a:rPr lang="en-US" i="1" dirty="0" smtClean="0">
                <a:solidFill>
                  <a:srgbClr val="FF0000"/>
                </a:solidFill>
              </a:rPr>
              <a:t>second-level index</a:t>
            </a:r>
            <a:r>
              <a:rPr lang="en-US" i="1" dirty="0" smtClean="0"/>
              <a:t>.</a:t>
            </a:r>
          </a:p>
          <a:p>
            <a:pPr eaLnBrk="1" hangingPunct="1">
              <a:lnSpc>
                <a:spcPct val="80000"/>
              </a:lnSpc>
            </a:pPr>
            <a:endParaRPr lang="en-US" sz="900" dirty="0" smtClean="0"/>
          </a:p>
          <a:p>
            <a:pPr eaLnBrk="1" hangingPunct="1">
              <a:lnSpc>
                <a:spcPct val="80000"/>
              </a:lnSpc>
            </a:pPr>
            <a:r>
              <a:rPr lang="en-US" dirty="0" smtClean="0"/>
              <a:t>We can repeat the process, creating a third, fourth, ..., </a:t>
            </a:r>
            <a:r>
              <a:rPr lang="en-US" dirty="0" smtClean="0">
                <a:solidFill>
                  <a:srgbClr val="FF0000"/>
                </a:solidFill>
              </a:rPr>
              <a:t>top level until all entries of the </a:t>
            </a:r>
            <a:r>
              <a:rPr lang="en-US" i="1" dirty="0" smtClean="0">
                <a:solidFill>
                  <a:srgbClr val="FF0000"/>
                </a:solidFill>
              </a:rPr>
              <a:t>top level</a:t>
            </a:r>
            <a:r>
              <a:rPr lang="en-US" dirty="0" smtClean="0">
                <a:solidFill>
                  <a:srgbClr val="FF0000"/>
                </a:solidFill>
              </a:rPr>
              <a:t>  fit in one disk block</a:t>
            </a:r>
          </a:p>
          <a:p>
            <a:pPr eaLnBrk="1" hangingPunct="1">
              <a:lnSpc>
                <a:spcPct val="80000"/>
              </a:lnSpc>
            </a:pPr>
            <a:endParaRPr lang="en-US" sz="900" dirty="0" smtClean="0"/>
          </a:p>
          <a:p>
            <a:pPr eaLnBrk="1" hangingPunct="1">
              <a:lnSpc>
                <a:spcPct val="80000"/>
              </a:lnSpc>
            </a:pPr>
            <a:r>
              <a:rPr lang="en-US" dirty="0" smtClean="0"/>
              <a:t>A multi-level index can be created for any type of first-level index (primary, secondary, clustering) as long as the first-level index consists of </a:t>
            </a:r>
            <a:r>
              <a:rPr lang="en-US" i="1" dirty="0" smtClean="0">
                <a:solidFill>
                  <a:srgbClr val="FF0000"/>
                </a:solidFill>
              </a:rPr>
              <a:t>more than one</a:t>
            </a:r>
            <a:r>
              <a:rPr lang="en-US" dirty="0" smtClean="0">
                <a:solidFill>
                  <a:srgbClr val="FF0000"/>
                </a:solidFill>
              </a:rPr>
              <a:t>  disk block</a:t>
            </a:r>
            <a:endParaRPr lang="en-US" sz="1000" dirty="0" smtClean="0">
              <a:solidFill>
                <a:srgbClr val="FF0000"/>
              </a:solidFill>
            </a:endParaRPr>
          </a:p>
        </p:txBody>
      </p:sp>
      <p:sp>
        <p:nvSpPr>
          <p:cNvPr id="33796" name="Slide Number Placeholder 4"/>
          <p:cNvSpPr>
            <a:spLocks noGrp="1"/>
          </p:cNvSpPr>
          <p:nvPr>
            <p:ph type="sldNum" sz="quarter" idx="10"/>
          </p:nvPr>
        </p:nvSpPr>
        <p:spPr>
          <a:noFill/>
        </p:spPr>
        <p:txBody>
          <a:bodyPr/>
          <a:lstStyle/>
          <a:p>
            <a:r>
              <a:rPr lang="en-US" smtClean="0">
                <a:latin typeface="Times New Roman" charset="0"/>
              </a:rPr>
              <a:t>Slide 9 -</a:t>
            </a:r>
            <a:fld id="{B5BC1D93-3899-4597-B93C-460FD1FB0EF6}" type="slidenum">
              <a:rPr lang="en-US" smtClean="0">
                <a:latin typeface="Times New Roman" charset="0"/>
              </a:rPr>
              <a:pPr/>
              <a:t>206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31755_FIG0606.gif                                              0001035BEeyore                         B91DCF3B:"/>
          <p:cNvPicPr>
            <a:picLocks noGrp="1" noChangeAspect="1" noChangeArrowheads="1"/>
          </p:cNvPicPr>
          <p:nvPr>
            <p:ph idx="1"/>
          </p:nvPr>
        </p:nvPicPr>
        <p:blipFill>
          <a:blip r:embed="rId2"/>
          <a:srcRect/>
          <a:stretch>
            <a:fillRect/>
          </a:stretch>
        </p:blipFill>
        <p:spPr>
          <a:xfrm>
            <a:off x="1946275" y="88900"/>
            <a:ext cx="7112000" cy="6753225"/>
          </a:xfrm>
        </p:spPr>
      </p:pic>
      <p:sp>
        <p:nvSpPr>
          <p:cNvPr id="34819" name="Rectangle 2"/>
          <p:cNvSpPr>
            <a:spLocks noGrp="1" noChangeArrowheads="1"/>
          </p:cNvSpPr>
          <p:nvPr>
            <p:ph type="title"/>
          </p:nvPr>
        </p:nvSpPr>
        <p:spPr>
          <a:xfrm>
            <a:off x="457200" y="228600"/>
            <a:ext cx="3251200" cy="1320800"/>
          </a:xfrm>
        </p:spPr>
        <p:txBody>
          <a:bodyPr>
            <a:normAutofit fontScale="90000"/>
          </a:bodyPr>
          <a:lstStyle/>
          <a:p>
            <a:pPr eaLnBrk="1" hangingPunct="1"/>
            <a:r>
              <a:rPr lang="en-US" sz="1800" b="0" smtClean="0"/>
              <a:t/>
            </a:r>
            <a:br>
              <a:rPr lang="en-US" sz="1800" b="0" smtClean="0"/>
            </a:br>
            <a:r>
              <a:rPr lang="en-US" sz="1800" smtClean="0"/>
              <a:t>A two-level primary index resembling ISAM (Indexed Sequential Access Method) organization</a:t>
            </a:r>
          </a:p>
        </p:txBody>
      </p:sp>
      <p:sp>
        <p:nvSpPr>
          <p:cNvPr id="34820" name="Slide Number Placeholder 4"/>
          <p:cNvSpPr>
            <a:spLocks noGrp="1"/>
          </p:cNvSpPr>
          <p:nvPr>
            <p:ph type="sldNum" sz="quarter" idx="10"/>
          </p:nvPr>
        </p:nvSpPr>
        <p:spPr>
          <a:noFill/>
        </p:spPr>
        <p:txBody>
          <a:bodyPr/>
          <a:lstStyle/>
          <a:p>
            <a:r>
              <a:rPr lang="en-US" smtClean="0">
                <a:latin typeface="Times New Roman" charset="0"/>
              </a:rPr>
              <a:t>Slide 9 -</a:t>
            </a:r>
            <a:fld id="{F8634697-D194-4725-880D-01ED2CCB605A}" type="slidenum">
              <a:rPr lang="en-US" smtClean="0">
                <a:latin typeface="Times New Roman" charset="0"/>
              </a:rPr>
              <a:pPr/>
              <a:t>207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a multilevel index reduces the number of blocks accessed when searching for a record, given its indexing field value.</a:t>
            </a:r>
          </a:p>
          <a:p>
            <a:r>
              <a:rPr lang="en-US" dirty="0" smtClean="0"/>
              <a:t>index insertions and deletions problem , because all index levels are </a:t>
            </a:r>
            <a:r>
              <a:rPr lang="en-US" i="1" dirty="0" smtClean="0">
                <a:solidFill>
                  <a:srgbClr val="FF0000"/>
                </a:solidFill>
              </a:rPr>
              <a:t>physically ordered files</a:t>
            </a:r>
          </a:p>
          <a:p>
            <a:r>
              <a:rPr lang="en-US" dirty="0" smtClean="0"/>
              <a:t>reducing index insertion and deletion problems, designers adopted a multilevel index called a </a:t>
            </a:r>
            <a:r>
              <a:rPr lang="en-US" b="1" dirty="0" smtClean="0"/>
              <a:t>dynamic multilevel index .</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4888" y="342900"/>
            <a:ext cx="7173912" cy="571500"/>
          </a:xfrm>
        </p:spPr>
        <p:txBody>
          <a:bodyPr>
            <a:normAutofit fontScale="90000"/>
          </a:bodyPr>
          <a:lstStyle/>
          <a:p>
            <a:pPr eaLnBrk="1" hangingPunct="1"/>
            <a:r>
              <a:rPr lang="en-US" smtClean="0"/>
              <a:t>Dynamic Multi-Level Indexes </a:t>
            </a:r>
          </a:p>
        </p:txBody>
      </p:sp>
      <p:sp>
        <p:nvSpPr>
          <p:cNvPr id="35843" name="Rectangle 3"/>
          <p:cNvSpPr>
            <a:spLocks noGrp="1" noChangeArrowheads="1"/>
          </p:cNvSpPr>
          <p:nvPr>
            <p:ph type="body" idx="1"/>
          </p:nvPr>
        </p:nvSpPr>
        <p:spPr>
          <a:xfrm>
            <a:off x="444500" y="1231900"/>
            <a:ext cx="8509000" cy="5118100"/>
          </a:xfrm>
        </p:spPr>
        <p:txBody>
          <a:bodyPr>
            <a:normAutofit lnSpcReduction="10000"/>
          </a:bodyPr>
          <a:lstStyle/>
          <a:p>
            <a:pPr eaLnBrk="1" hangingPunct="1"/>
            <a:r>
              <a:rPr lang="en-AU" smtClean="0"/>
              <a:t>To retain the benefits of using multilevel indexing while reducing index insertion and deletion problems</a:t>
            </a:r>
          </a:p>
          <a:p>
            <a:pPr eaLnBrk="1" hangingPunct="1"/>
            <a:r>
              <a:rPr lang="en-AU" smtClean="0"/>
              <a:t>Leaves some space in each of its blocks for inserting new entries and uses appropriate insertion/deletion algorithms for creating and deleting new index blocks when the data file grows and shrinks.</a:t>
            </a:r>
          </a:p>
          <a:p>
            <a:pPr eaLnBrk="1" hangingPunct="1"/>
            <a:r>
              <a:rPr lang="en-AU" smtClean="0"/>
              <a:t> Often implemented by using data structures called B-trees and B+-trees</a:t>
            </a:r>
            <a:endParaRPr lang="en-US" sz="1800" smtClean="0"/>
          </a:p>
        </p:txBody>
      </p:sp>
      <p:sp>
        <p:nvSpPr>
          <p:cNvPr id="35844" name="Slide Number Placeholder 4"/>
          <p:cNvSpPr>
            <a:spLocks noGrp="1"/>
          </p:cNvSpPr>
          <p:nvPr>
            <p:ph type="sldNum" sz="quarter" idx="10"/>
          </p:nvPr>
        </p:nvSpPr>
        <p:spPr>
          <a:noFill/>
        </p:spPr>
        <p:txBody>
          <a:bodyPr/>
          <a:lstStyle/>
          <a:p>
            <a:r>
              <a:rPr lang="en-US" smtClean="0">
                <a:latin typeface="Times New Roman" charset="0"/>
              </a:rPr>
              <a:t>Slide 9 -</a:t>
            </a:r>
            <a:fld id="{56ADFD0E-A2D9-48A3-853F-C483E027A074}" type="slidenum">
              <a:rPr lang="en-US" smtClean="0">
                <a:latin typeface="Times New Roman" charset="0"/>
              </a:rPr>
              <a:pPr/>
              <a:t>209</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smtClean="0"/>
              <a:t>University Database</a:t>
            </a:r>
          </a:p>
        </p:txBody>
      </p:sp>
      <p:pic>
        <p:nvPicPr>
          <p:cNvPr id="10243" name="Picture 5"/>
          <p:cNvPicPr>
            <a:picLocks noChangeAspect="1" noChangeArrowheads="1"/>
          </p:cNvPicPr>
          <p:nvPr/>
        </p:nvPicPr>
        <p:blipFill>
          <a:blip r:embed="rId2"/>
          <a:srcRect/>
          <a:stretch>
            <a:fillRect/>
          </a:stretch>
        </p:blipFill>
        <p:spPr bwMode="auto">
          <a:xfrm>
            <a:off x="2895600" y="1905000"/>
            <a:ext cx="3306763"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B-trees and B+-trees are special cases of the well-known search data structure known as a </a:t>
            </a:r>
            <a:r>
              <a:rPr lang="en-US" b="1" dirty="0" smtClean="0"/>
              <a:t>tree.</a:t>
            </a:r>
          </a:p>
          <a:p>
            <a:r>
              <a:rPr lang="en-US" dirty="0" smtClean="0"/>
              <a:t>A </a:t>
            </a:r>
            <a:r>
              <a:rPr lang="en-US" b="1" dirty="0" smtClean="0"/>
              <a:t>tree</a:t>
            </a:r>
            <a:r>
              <a:rPr lang="en-US" dirty="0" smtClean="0"/>
              <a:t> is formed of </a:t>
            </a:r>
            <a:r>
              <a:rPr lang="en-US" b="1" dirty="0" smtClean="0"/>
              <a:t>nodes</a:t>
            </a:r>
            <a:r>
              <a:rPr lang="en-US" dirty="0" smtClean="0"/>
              <a:t>.</a:t>
            </a:r>
          </a:p>
          <a:p>
            <a:r>
              <a:rPr lang="en-US" dirty="0" smtClean="0"/>
              <a:t> Each node in the tree, except for a special node called the</a:t>
            </a:r>
            <a:r>
              <a:rPr lang="en-US" b="1" dirty="0" smtClean="0"/>
              <a:t> root</a:t>
            </a:r>
            <a:r>
              <a:rPr lang="en-US" dirty="0" smtClean="0"/>
              <a:t>, has one parent node and zero or more child nodes. </a:t>
            </a:r>
          </a:p>
          <a:p>
            <a:r>
              <a:rPr lang="en-US" dirty="0" smtClean="0"/>
              <a:t>The root node has no parent. A node that does not have any child nodes is called a</a:t>
            </a:r>
            <a:r>
              <a:rPr lang="en-US" b="1" dirty="0" smtClean="0"/>
              <a:t> leaf node</a:t>
            </a:r>
            <a:r>
              <a:rPr lang="en-US" dirty="0" smtClean="0"/>
              <a:t>;</a:t>
            </a:r>
          </a:p>
          <a:p>
            <a:r>
              <a:rPr lang="en-US" dirty="0" smtClean="0"/>
              <a:t>a </a:t>
            </a:r>
            <a:r>
              <a:rPr lang="en-US" dirty="0" err="1" smtClean="0"/>
              <a:t>nonleaf</a:t>
            </a:r>
            <a:r>
              <a:rPr lang="en-US" dirty="0" smtClean="0"/>
              <a:t> node is called an </a:t>
            </a:r>
            <a:r>
              <a:rPr lang="en-US" b="1" dirty="0" smtClean="0"/>
              <a:t>internal node</a:t>
            </a:r>
            <a:r>
              <a:rPr lang="en-US" dirty="0" smtClean="0"/>
              <a:t>.</a:t>
            </a:r>
          </a:p>
          <a:p>
            <a:r>
              <a:rPr lang="en-US" dirty="0" smtClean="0"/>
              <a:t> The level of a node is always one more than the level of its parent, with the level of the root node being </a:t>
            </a:r>
            <a:r>
              <a:rPr lang="en-US" i="1" dirty="0" smtClean="0"/>
              <a:t>zero.</a:t>
            </a:r>
          </a:p>
          <a:p>
            <a:r>
              <a:rPr lang="en-US" i="1" dirty="0" smtClean="0"/>
              <a:t> A </a:t>
            </a:r>
            <a:r>
              <a:rPr lang="en-US" b="1" dirty="0" err="1" smtClean="0"/>
              <a:t>subtree</a:t>
            </a:r>
            <a:r>
              <a:rPr lang="en-US" i="1" dirty="0" smtClean="0"/>
              <a:t> of </a:t>
            </a:r>
            <a:r>
              <a:rPr lang="en-US" dirty="0" smtClean="0"/>
              <a:t>a node consists of that node and all its descendant nodes</a:t>
            </a:r>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smtClean="0"/>
              <a:t>In this figure the root node is A, and its child nodes are B, C, and D. Nodes E, J, C, G, H, and K are leaf nodes. </a:t>
            </a:r>
          </a:p>
          <a:p>
            <a:r>
              <a:rPr lang="en-US" sz="2000" dirty="0" smtClean="0"/>
              <a:t>Since the leaf nodes are at different levels of the tree, this tree is called </a:t>
            </a:r>
            <a:r>
              <a:rPr lang="en-US" sz="2000" b="1" dirty="0" smtClean="0"/>
              <a:t>unbalanced.</a:t>
            </a:r>
          </a:p>
          <a:p>
            <a:pPr>
              <a:buNone/>
            </a:pPr>
            <a:endParaRPr lang="en-US" sz="2000" b="1" dirty="0" smtClean="0"/>
          </a:p>
          <a:p>
            <a:endParaRPr lang="en-US" sz="2000" b="1" dirty="0" smtClean="0"/>
          </a:p>
          <a:p>
            <a:endParaRPr lang="en-US" sz="2000" b="1" dirty="0" smtClean="0"/>
          </a:p>
          <a:p>
            <a:endParaRPr lang="en-US" sz="2000" b="1" dirty="0" smtClean="0"/>
          </a:p>
          <a:p>
            <a:endParaRPr lang="en-US" sz="2000" dirty="0"/>
          </a:p>
        </p:txBody>
      </p:sp>
      <p:pic>
        <p:nvPicPr>
          <p:cNvPr id="7" name="Picture 3"/>
          <p:cNvPicPr>
            <a:picLocks noChangeAspect="1" noChangeArrowheads="1"/>
          </p:cNvPicPr>
          <p:nvPr/>
        </p:nvPicPr>
        <p:blipFill>
          <a:blip r:embed="rId2"/>
          <a:srcRect/>
          <a:stretch>
            <a:fillRect/>
          </a:stretch>
        </p:blipFill>
        <p:spPr bwMode="auto">
          <a:xfrm>
            <a:off x="1309688" y="2476500"/>
            <a:ext cx="652462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215900"/>
            <a:ext cx="7173912" cy="596900"/>
          </a:xfrm>
        </p:spPr>
        <p:txBody>
          <a:bodyPr>
            <a:normAutofit fontScale="90000"/>
          </a:bodyPr>
          <a:lstStyle/>
          <a:p>
            <a:pPr eaLnBrk="1" hangingPunct="1"/>
            <a:r>
              <a:rPr lang="en-US" b="0" smtClean="0"/>
              <a:t/>
            </a:r>
            <a:br>
              <a:rPr lang="en-US" b="0" smtClean="0"/>
            </a:br>
            <a:r>
              <a:rPr lang="en-US" smtClean="0"/>
              <a:t>Search Tree</a:t>
            </a:r>
          </a:p>
        </p:txBody>
      </p:sp>
      <p:sp>
        <p:nvSpPr>
          <p:cNvPr id="36867" name="Content Placeholder 4"/>
          <p:cNvSpPr>
            <a:spLocks noGrp="1"/>
          </p:cNvSpPr>
          <p:nvPr>
            <p:ph idx="1"/>
          </p:nvPr>
        </p:nvSpPr>
        <p:spPr>
          <a:xfrm>
            <a:off x="304800" y="1079500"/>
            <a:ext cx="8839200" cy="4837113"/>
          </a:xfrm>
        </p:spPr>
        <p:txBody>
          <a:bodyPr/>
          <a:lstStyle/>
          <a:p>
            <a:pPr eaLnBrk="1" hangingPunct="1"/>
            <a:r>
              <a:rPr lang="en-AU" smtClean="0"/>
              <a:t>A search tree of order p is a tree such that each node contains at most p − 1 search values and p pointers in the order &lt;P1, K1, P2, K2, ..., Pq−1, Kq−1, Pq&gt;, where q ≤ p. Each Pi is a pointer to a child node (or a NULL pointer), and each Ki is a search value from some ordered set of values. All search values are assumed to be unique</a:t>
            </a:r>
            <a:endParaRPr lang="vi-VN" smtClean="0"/>
          </a:p>
        </p:txBody>
      </p:sp>
      <p:pic>
        <p:nvPicPr>
          <p:cNvPr id="36868" name="Picture 2"/>
          <p:cNvPicPr>
            <a:picLocks noChangeAspect="1" noChangeArrowheads="1"/>
          </p:cNvPicPr>
          <p:nvPr/>
        </p:nvPicPr>
        <p:blipFill>
          <a:blip r:embed="rId2"/>
          <a:srcRect l="20399"/>
          <a:stretch>
            <a:fillRect/>
          </a:stretch>
        </p:blipFill>
        <p:spPr bwMode="auto">
          <a:xfrm>
            <a:off x="1096963" y="4627562"/>
            <a:ext cx="7285037" cy="2306638"/>
          </a:xfrm>
          <a:prstGeom prst="rect">
            <a:avLst/>
          </a:prstGeom>
          <a:noFill/>
          <a:ln w="9525">
            <a:noFill/>
            <a:miter lim="800000"/>
            <a:headEnd/>
            <a:tailEnd/>
          </a:ln>
        </p:spPr>
      </p:pic>
      <p:sp>
        <p:nvSpPr>
          <p:cNvPr id="36869" name="Slide Number Placeholder 6"/>
          <p:cNvSpPr>
            <a:spLocks noGrp="1"/>
          </p:cNvSpPr>
          <p:nvPr>
            <p:ph type="sldNum" sz="quarter" idx="10"/>
          </p:nvPr>
        </p:nvSpPr>
        <p:spPr>
          <a:noFill/>
        </p:spPr>
        <p:txBody>
          <a:bodyPr/>
          <a:lstStyle/>
          <a:p>
            <a:r>
              <a:rPr lang="en-US" smtClean="0">
                <a:latin typeface="Times New Roman" charset="0"/>
              </a:rPr>
              <a:t>Slide 9 -</a:t>
            </a:r>
            <a:fld id="{BD485335-BA31-4F5E-979B-EA4295E9AAAC}" type="slidenum">
              <a:rPr lang="en-US" smtClean="0">
                <a:latin typeface="Times New Roman" charset="0"/>
              </a:rPr>
              <a:pPr/>
              <a:t>212</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2400" b="0" smtClean="0"/>
              <a:t/>
            </a:r>
            <a:br>
              <a:rPr lang="en-US" sz="2400" b="0" smtClean="0"/>
            </a:br>
            <a:r>
              <a:rPr lang="en-US" sz="2400" smtClean="0"/>
              <a:t>A search tree of order p = 3.</a:t>
            </a:r>
            <a:endParaRPr lang="en-US" smtClean="0"/>
          </a:p>
        </p:txBody>
      </p:sp>
      <p:pic>
        <p:nvPicPr>
          <p:cNvPr id="37891" name="Picture 3" descr="31755_FIG0609.gif                                              0001035BEeyore                         B91DCF3B:"/>
          <p:cNvPicPr>
            <a:picLocks noGrp="1" noChangeAspect="1" noChangeArrowheads="1"/>
          </p:cNvPicPr>
          <p:nvPr>
            <p:ph idx="1"/>
          </p:nvPr>
        </p:nvPicPr>
        <p:blipFill>
          <a:blip r:embed="rId2"/>
          <a:srcRect/>
          <a:stretch>
            <a:fillRect/>
          </a:stretch>
        </p:blipFill>
        <p:spPr>
          <a:xfrm>
            <a:off x="596900" y="1524000"/>
            <a:ext cx="8245475" cy="3611563"/>
          </a:xfrm>
        </p:spPr>
      </p:pic>
      <p:sp>
        <p:nvSpPr>
          <p:cNvPr id="37892" name="Slide Number Placeholder 4"/>
          <p:cNvSpPr>
            <a:spLocks noGrp="1"/>
          </p:cNvSpPr>
          <p:nvPr>
            <p:ph type="sldNum" sz="quarter" idx="10"/>
          </p:nvPr>
        </p:nvSpPr>
        <p:spPr>
          <a:noFill/>
        </p:spPr>
        <p:txBody>
          <a:bodyPr/>
          <a:lstStyle/>
          <a:p>
            <a:r>
              <a:rPr lang="en-US" smtClean="0">
                <a:latin typeface="Times New Roman" charset="0"/>
              </a:rPr>
              <a:t>Slide 9 -</a:t>
            </a:r>
            <a:fld id="{2D2B7545-C6C7-45B7-B324-D4B682D8316A}" type="slidenum">
              <a:rPr lang="en-US" smtClean="0">
                <a:latin typeface="Times New Roman" charset="0"/>
              </a:rPr>
              <a:pPr/>
              <a:t>213</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2300" y="850900"/>
            <a:ext cx="8331200" cy="660400"/>
          </a:xfrm>
        </p:spPr>
        <p:txBody>
          <a:bodyPr>
            <a:normAutofit fontScale="90000"/>
          </a:bodyPr>
          <a:lstStyle/>
          <a:p>
            <a:pPr eaLnBrk="1" hangingPunct="1"/>
            <a:r>
              <a:rPr lang="en-US" dirty="0" smtClean="0"/>
              <a:t>Dynamic Multilevel Indexes Using B-Trees and B+-Trees</a:t>
            </a:r>
            <a:br>
              <a:rPr lang="en-US" dirty="0" smtClean="0"/>
            </a:br>
            <a:endParaRPr lang="en-US" dirty="0" smtClean="0"/>
          </a:p>
        </p:txBody>
      </p:sp>
      <p:sp>
        <p:nvSpPr>
          <p:cNvPr id="38915" name="Rectangle 3"/>
          <p:cNvSpPr>
            <a:spLocks noGrp="1" noChangeArrowheads="1"/>
          </p:cNvSpPr>
          <p:nvPr>
            <p:ph type="body" idx="1"/>
          </p:nvPr>
        </p:nvSpPr>
        <p:spPr>
          <a:xfrm>
            <a:off x="457200" y="1739900"/>
            <a:ext cx="8496300" cy="4610100"/>
          </a:xfrm>
        </p:spPr>
        <p:txBody>
          <a:bodyPr>
            <a:normAutofit lnSpcReduction="10000"/>
          </a:bodyPr>
          <a:lstStyle/>
          <a:p>
            <a:pPr eaLnBrk="1" hangingPunct="1">
              <a:lnSpc>
                <a:spcPct val="80000"/>
              </a:lnSpc>
            </a:pPr>
            <a:r>
              <a:rPr lang="en-US" dirty="0" smtClean="0"/>
              <a:t>Because of the insertion and deletion problem, most multi-level indexes use B-tree or B+-tree data structures, which leave space in each tree node (disk block) to allow for new index entries</a:t>
            </a:r>
          </a:p>
          <a:p>
            <a:pPr eaLnBrk="1" hangingPunct="1">
              <a:lnSpc>
                <a:spcPct val="80000"/>
              </a:lnSpc>
            </a:pPr>
            <a:endParaRPr lang="en-US" sz="800" dirty="0" smtClean="0"/>
          </a:p>
          <a:p>
            <a:pPr eaLnBrk="1" hangingPunct="1">
              <a:lnSpc>
                <a:spcPct val="80000"/>
              </a:lnSpc>
            </a:pPr>
            <a:r>
              <a:rPr lang="en-US" dirty="0" smtClean="0"/>
              <a:t>These data structures are variations of search trees that allow efficient insertion and deletion of new search values.</a:t>
            </a:r>
          </a:p>
          <a:p>
            <a:pPr eaLnBrk="1" hangingPunct="1">
              <a:lnSpc>
                <a:spcPct val="80000"/>
              </a:lnSpc>
            </a:pPr>
            <a:endParaRPr lang="en-US" sz="800" dirty="0" smtClean="0"/>
          </a:p>
          <a:p>
            <a:pPr eaLnBrk="1" hangingPunct="1">
              <a:lnSpc>
                <a:spcPct val="80000"/>
              </a:lnSpc>
            </a:pPr>
            <a:r>
              <a:rPr lang="en-US" dirty="0" smtClean="0"/>
              <a:t>In B-Tree and B+-Tree data structures, each node corresponds to a disk block</a:t>
            </a:r>
          </a:p>
          <a:p>
            <a:pPr eaLnBrk="1" hangingPunct="1">
              <a:lnSpc>
                <a:spcPct val="80000"/>
              </a:lnSpc>
            </a:pPr>
            <a:endParaRPr lang="en-US" sz="800" dirty="0" smtClean="0"/>
          </a:p>
          <a:p>
            <a:pPr eaLnBrk="1" hangingPunct="1">
              <a:lnSpc>
                <a:spcPct val="80000"/>
              </a:lnSpc>
            </a:pPr>
            <a:r>
              <a:rPr lang="en-US" dirty="0" smtClean="0"/>
              <a:t>Each node is kept between half-full and completely full</a:t>
            </a:r>
          </a:p>
          <a:p>
            <a:pPr eaLnBrk="1" hangingPunct="1">
              <a:lnSpc>
                <a:spcPct val="80000"/>
              </a:lnSpc>
              <a:buFont typeface="Wingdings" pitchFamily="2" charset="2"/>
              <a:buNone/>
            </a:pPr>
            <a:endParaRPr lang="en-US" dirty="0" smtClean="0"/>
          </a:p>
        </p:txBody>
      </p:sp>
      <p:sp>
        <p:nvSpPr>
          <p:cNvPr id="38916" name="Slide Number Placeholder 4"/>
          <p:cNvSpPr>
            <a:spLocks noGrp="1"/>
          </p:cNvSpPr>
          <p:nvPr>
            <p:ph type="sldNum" sz="quarter" idx="10"/>
          </p:nvPr>
        </p:nvSpPr>
        <p:spPr>
          <a:noFill/>
        </p:spPr>
        <p:txBody>
          <a:bodyPr/>
          <a:lstStyle/>
          <a:p>
            <a:r>
              <a:rPr lang="en-US" smtClean="0">
                <a:latin typeface="Times New Roman" charset="0"/>
              </a:rPr>
              <a:t>Slide 9 -</a:t>
            </a:r>
            <a:fld id="{961F7E34-BE67-48BB-8FB2-424EB1DD7FA5}" type="slidenum">
              <a:rPr lang="en-US" smtClean="0">
                <a:latin typeface="Times New Roman" charset="0"/>
              </a:rPr>
              <a:pPr/>
              <a:t>214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2300" y="850900"/>
            <a:ext cx="8331200" cy="660400"/>
          </a:xfrm>
        </p:spPr>
        <p:txBody>
          <a:bodyPr>
            <a:normAutofit fontScale="90000"/>
          </a:bodyPr>
          <a:lstStyle/>
          <a:p>
            <a:pPr eaLnBrk="1" hangingPunct="1"/>
            <a:r>
              <a:rPr lang="en-US" smtClean="0"/>
              <a:t>Dynamic Multilevel Indexes Using B-Trees  and B+-Trees (contd.)</a:t>
            </a:r>
            <a:br>
              <a:rPr lang="en-US" smtClean="0"/>
            </a:br>
            <a:endParaRPr lang="en-US" smtClean="0"/>
          </a:p>
        </p:txBody>
      </p:sp>
      <p:sp>
        <p:nvSpPr>
          <p:cNvPr id="39939" name="Rectangle 3"/>
          <p:cNvSpPr>
            <a:spLocks noGrp="1" noChangeArrowheads="1"/>
          </p:cNvSpPr>
          <p:nvPr>
            <p:ph type="body" idx="1"/>
          </p:nvPr>
        </p:nvSpPr>
        <p:spPr>
          <a:xfrm>
            <a:off x="622300" y="1765300"/>
            <a:ext cx="8331200" cy="4584700"/>
          </a:xfrm>
        </p:spPr>
        <p:txBody>
          <a:bodyPr>
            <a:normAutofit fontScale="92500" lnSpcReduction="10000"/>
          </a:bodyPr>
          <a:lstStyle/>
          <a:p>
            <a:pPr eaLnBrk="1" hangingPunct="1"/>
            <a:r>
              <a:rPr lang="en-US" smtClean="0"/>
              <a:t>An insertion into a node that is not full is quite efficient; if a node is full the insertion causes a split into two nodes</a:t>
            </a:r>
          </a:p>
          <a:p>
            <a:pPr eaLnBrk="1" hangingPunct="1"/>
            <a:endParaRPr lang="en-US" sz="800" smtClean="0"/>
          </a:p>
          <a:p>
            <a:pPr eaLnBrk="1" hangingPunct="1"/>
            <a:r>
              <a:rPr lang="en-US" smtClean="0"/>
              <a:t>Splitting may propagate to other tree levels</a:t>
            </a:r>
          </a:p>
          <a:p>
            <a:pPr eaLnBrk="1" hangingPunct="1"/>
            <a:endParaRPr lang="en-US" sz="800" smtClean="0"/>
          </a:p>
          <a:p>
            <a:pPr eaLnBrk="1" hangingPunct="1"/>
            <a:r>
              <a:rPr lang="en-US" smtClean="0"/>
              <a:t>A deletion is quite efficient if a node does not become less than half full</a:t>
            </a:r>
          </a:p>
          <a:p>
            <a:pPr eaLnBrk="1" hangingPunct="1"/>
            <a:endParaRPr lang="en-US" sz="800" smtClean="0"/>
          </a:p>
          <a:p>
            <a:pPr eaLnBrk="1" hangingPunct="1"/>
            <a:r>
              <a:rPr lang="en-US" smtClean="0"/>
              <a:t>If a deletion causes a node to become less than half full, it must be merged with neighboring nodes</a:t>
            </a:r>
          </a:p>
        </p:txBody>
      </p:sp>
      <p:sp>
        <p:nvSpPr>
          <p:cNvPr id="39940" name="Slide Number Placeholder 4"/>
          <p:cNvSpPr>
            <a:spLocks noGrp="1"/>
          </p:cNvSpPr>
          <p:nvPr>
            <p:ph type="sldNum" sz="quarter" idx="10"/>
          </p:nvPr>
        </p:nvSpPr>
        <p:spPr>
          <a:noFill/>
        </p:spPr>
        <p:txBody>
          <a:bodyPr/>
          <a:lstStyle/>
          <a:p>
            <a:r>
              <a:rPr lang="en-US" smtClean="0">
                <a:latin typeface="Times New Roman" charset="0"/>
              </a:rPr>
              <a:t>Slide 9 -</a:t>
            </a:r>
            <a:fld id="{5A72782F-0442-4A8F-8483-5385C0A5B2C6}" type="slidenum">
              <a:rPr lang="en-US" smtClean="0">
                <a:latin typeface="Times New Roman" charset="0"/>
              </a:rPr>
              <a:pPr/>
              <a:t>215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22300" y="685800"/>
            <a:ext cx="8331200" cy="660400"/>
          </a:xfrm>
        </p:spPr>
        <p:txBody>
          <a:bodyPr>
            <a:normAutofit fontScale="90000"/>
          </a:bodyPr>
          <a:lstStyle/>
          <a:p>
            <a:pPr eaLnBrk="1" hangingPunct="1"/>
            <a:r>
              <a:rPr lang="en-US" smtClean="0"/>
              <a:t>Difference between B-tree and B+-tree</a:t>
            </a:r>
          </a:p>
        </p:txBody>
      </p:sp>
      <p:sp>
        <p:nvSpPr>
          <p:cNvPr id="40963" name="Rectangle 3"/>
          <p:cNvSpPr>
            <a:spLocks noGrp="1" noChangeArrowheads="1"/>
          </p:cNvSpPr>
          <p:nvPr>
            <p:ph type="body" idx="1"/>
          </p:nvPr>
        </p:nvSpPr>
        <p:spPr>
          <a:xfrm>
            <a:off x="622300" y="1752600"/>
            <a:ext cx="8331200" cy="4597400"/>
          </a:xfrm>
        </p:spPr>
        <p:txBody>
          <a:bodyPr/>
          <a:lstStyle/>
          <a:p>
            <a:pPr eaLnBrk="1" hangingPunct="1"/>
            <a:r>
              <a:rPr lang="en-US" smtClean="0"/>
              <a:t> In a B-tree, pointers to data records exist at all levels of the tree</a:t>
            </a:r>
          </a:p>
          <a:p>
            <a:pPr eaLnBrk="1" hangingPunct="1"/>
            <a:endParaRPr lang="en-US" sz="1400" smtClean="0"/>
          </a:p>
          <a:p>
            <a:pPr eaLnBrk="1" hangingPunct="1"/>
            <a:r>
              <a:rPr lang="en-US" smtClean="0"/>
              <a:t> In a B+-tree, all pointers to data records exists at the leaf-level nodes</a:t>
            </a:r>
          </a:p>
          <a:p>
            <a:pPr eaLnBrk="1" hangingPunct="1"/>
            <a:endParaRPr lang="en-US" sz="1400" smtClean="0"/>
          </a:p>
          <a:p>
            <a:pPr eaLnBrk="1" hangingPunct="1"/>
            <a:r>
              <a:rPr lang="en-US" smtClean="0"/>
              <a:t> A B+-tree can have less levels (or higher capacity of search values) than the corresponding B-tree</a:t>
            </a:r>
          </a:p>
        </p:txBody>
      </p:sp>
      <p:sp>
        <p:nvSpPr>
          <p:cNvPr id="40964" name="Slide Number Placeholder 4"/>
          <p:cNvSpPr>
            <a:spLocks noGrp="1"/>
          </p:cNvSpPr>
          <p:nvPr>
            <p:ph type="sldNum" sz="quarter" idx="10"/>
          </p:nvPr>
        </p:nvSpPr>
        <p:spPr>
          <a:noFill/>
        </p:spPr>
        <p:txBody>
          <a:bodyPr/>
          <a:lstStyle/>
          <a:p>
            <a:r>
              <a:rPr lang="en-US" smtClean="0">
                <a:latin typeface="Times New Roman" charset="0"/>
              </a:rPr>
              <a:t>Slide 9 -</a:t>
            </a:r>
            <a:fld id="{C3B31219-0DD8-4BDA-B981-442F9EF9E0F7}" type="slidenum">
              <a:rPr lang="en-US" smtClean="0">
                <a:latin typeface="Times New Roman" charset="0"/>
              </a:rPr>
              <a:pPr/>
              <a:t>216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5"/>
          <p:cNvSpPr>
            <a:spLocks noGrp="1"/>
          </p:cNvSpPr>
          <p:nvPr>
            <p:ph idx="1"/>
          </p:nvPr>
        </p:nvSpPr>
        <p:spPr/>
        <p:txBody>
          <a:bodyPr/>
          <a:lstStyle/>
          <a:p>
            <a:pPr eaLnBrk="1" hangingPunct="1"/>
            <a:endParaRPr lang="vi-VN" smtClean="0"/>
          </a:p>
        </p:txBody>
      </p:sp>
      <p:pic>
        <p:nvPicPr>
          <p:cNvPr id="41987" name="Picture 2"/>
          <p:cNvPicPr>
            <a:picLocks noChangeAspect="1" noChangeArrowheads="1"/>
          </p:cNvPicPr>
          <p:nvPr/>
        </p:nvPicPr>
        <p:blipFill>
          <a:blip r:embed="rId2"/>
          <a:srcRect/>
          <a:stretch>
            <a:fillRect/>
          </a:stretch>
        </p:blipFill>
        <p:spPr bwMode="auto">
          <a:xfrm>
            <a:off x="304800" y="161925"/>
            <a:ext cx="8856663" cy="6224588"/>
          </a:xfrm>
          <a:prstGeom prst="rect">
            <a:avLst/>
          </a:prstGeom>
          <a:noFill/>
          <a:ln w="9525">
            <a:noFill/>
            <a:miter lim="800000"/>
            <a:headEnd/>
            <a:tailEnd/>
          </a:ln>
        </p:spPr>
      </p:pic>
      <p:sp>
        <p:nvSpPr>
          <p:cNvPr id="41988" name="Slide Number Placeholder 7"/>
          <p:cNvSpPr>
            <a:spLocks noGrp="1"/>
          </p:cNvSpPr>
          <p:nvPr>
            <p:ph type="sldNum" sz="quarter" idx="10"/>
          </p:nvPr>
        </p:nvSpPr>
        <p:spPr>
          <a:noFill/>
        </p:spPr>
        <p:txBody>
          <a:bodyPr/>
          <a:lstStyle/>
          <a:p>
            <a:r>
              <a:rPr lang="en-US" smtClean="0">
                <a:latin typeface="Times New Roman" charset="0"/>
              </a:rPr>
              <a:t>Slide 9 -</a:t>
            </a:r>
            <a:fld id="{75709E2A-BE46-45AA-A519-124BA2E72D7C}" type="slidenum">
              <a:rPr lang="en-US" smtClean="0">
                <a:latin typeface="Times New Roman" charset="0"/>
              </a:rPr>
              <a:pPr/>
              <a:t>217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pPr eaLnBrk="1" hangingPunct="1"/>
            <a:endParaRPr lang="vi-VN" smtClean="0"/>
          </a:p>
        </p:txBody>
      </p:sp>
      <p:sp>
        <p:nvSpPr>
          <p:cNvPr id="43011" name="Content Placeholder 5"/>
          <p:cNvSpPr>
            <a:spLocks noGrp="1"/>
          </p:cNvSpPr>
          <p:nvPr>
            <p:ph idx="1"/>
          </p:nvPr>
        </p:nvSpPr>
        <p:spPr/>
        <p:txBody>
          <a:bodyPr/>
          <a:lstStyle/>
          <a:p>
            <a:pPr eaLnBrk="1" hangingPunct="1"/>
            <a:endParaRPr lang="vi-VN" smtClean="0"/>
          </a:p>
        </p:txBody>
      </p:sp>
      <p:pic>
        <p:nvPicPr>
          <p:cNvPr id="43012" name="Picture 2"/>
          <p:cNvPicPr>
            <a:picLocks noChangeAspect="1" noChangeArrowheads="1"/>
          </p:cNvPicPr>
          <p:nvPr/>
        </p:nvPicPr>
        <p:blipFill>
          <a:blip r:embed="rId2"/>
          <a:srcRect/>
          <a:stretch>
            <a:fillRect/>
          </a:stretch>
        </p:blipFill>
        <p:spPr bwMode="auto">
          <a:xfrm>
            <a:off x="0" y="673100"/>
            <a:ext cx="9145588" cy="4826000"/>
          </a:xfrm>
          <a:prstGeom prst="rect">
            <a:avLst/>
          </a:prstGeom>
          <a:noFill/>
          <a:ln w="9525">
            <a:noFill/>
            <a:miter lim="800000"/>
            <a:headEnd/>
            <a:tailEnd/>
          </a:ln>
        </p:spPr>
      </p:pic>
      <p:sp>
        <p:nvSpPr>
          <p:cNvPr id="43013" name="Slide Number Placeholder 7"/>
          <p:cNvSpPr>
            <a:spLocks noGrp="1"/>
          </p:cNvSpPr>
          <p:nvPr>
            <p:ph type="sldNum" sz="quarter" idx="10"/>
          </p:nvPr>
        </p:nvSpPr>
        <p:spPr>
          <a:noFill/>
        </p:spPr>
        <p:txBody>
          <a:bodyPr/>
          <a:lstStyle/>
          <a:p>
            <a:r>
              <a:rPr lang="en-US" smtClean="0">
                <a:latin typeface="Times New Roman" charset="0"/>
              </a:rPr>
              <a:t>Slide 9 -</a:t>
            </a:r>
            <a:fld id="{D154CE54-8AA2-4442-921F-844D7A0F36C6}" type="slidenum">
              <a:rPr lang="en-US" smtClean="0">
                <a:latin typeface="Times New Roman" charset="0"/>
              </a:rPr>
              <a:pPr/>
              <a:t>218</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5400" b="1" dirty="0" smtClean="0"/>
          </a:p>
          <a:p>
            <a:pPr algn="ctr">
              <a:buNone/>
            </a:pPr>
            <a:endParaRPr lang="en-US" sz="5400" b="1" dirty="0" smtClean="0"/>
          </a:p>
          <a:p>
            <a:pPr algn="ctr">
              <a:buNone/>
            </a:pPr>
            <a:r>
              <a:rPr lang="en-US" sz="5400" b="1" smtClean="0"/>
              <a:t>MODULE </a:t>
            </a:r>
            <a:r>
              <a:rPr lang="en-US" sz="5400" b="1" dirty="0" smtClean="0"/>
              <a:t>3</a:t>
            </a:r>
            <a:endParaRPr lang="en-US" sz="5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smtClean="0"/>
              <a:t>Example of a Database Schema</a:t>
            </a:r>
          </a:p>
        </p:txBody>
      </p:sp>
      <p:pic>
        <p:nvPicPr>
          <p:cNvPr id="11267" name="Picture 3" descr="fig02_01"/>
          <p:cNvPicPr>
            <a:picLocks noChangeAspect="1" noChangeArrowheads="1"/>
          </p:cNvPicPr>
          <p:nvPr/>
        </p:nvPicPr>
        <p:blipFill>
          <a:blip r:embed="rId2"/>
          <a:srcRect/>
          <a:stretch>
            <a:fillRect/>
          </a:stretch>
        </p:blipFill>
        <p:spPr bwMode="auto">
          <a:xfrm>
            <a:off x="762000" y="1905000"/>
            <a:ext cx="7772400" cy="4203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Three-Schema Architecture</a:t>
            </a:r>
            <a:endParaRPr lang="en-US" dirty="0"/>
          </a:p>
        </p:txBody>
      </p:sp>
      <p:sp>
        <p:nvSpPr>
          <p:cNvPr id="3" name="Content Placeholder 2"/>
          <p:cNvSpPr>
            <a:spLocks noGrp="1"/>
          </p:cNvSpPr>
          <p:nvPr>
            <p:ph idx="1"/>
          </p:nvPr>
        </p:nvSpPr>
        <p:spPr/>
        <p:txBody>
          <a:bodyPr>
            <a:normAutofit lnSpcReduction="10000"/>
          </a:bodyPr>
          <a:lstStyle/>
          <a:p>
            <a:pPr>
              <a:lnSpc>
                <a:spcPct val="90000"/>
              </a:lnSpc>
              <a:buFont typeface="Times"/>
              <a:buChar char="•"/>
            </a:pPr>
            <a:r>
              <a:rPr lang="en-US" sz="2800" dirty="0" smtClean="0">
                <a:solidFill>
                  <a:srgbClr val="000000"/>
                </a:solidFill>
              </a:rPr>
              <a:t>Defines DBMS schemas at </a:t>
            </a:r>
            <a:r>
              <a:rPr lang="en-US" sz="2800" i="1" dirty="0" smtClean="0">
                <a:solidFill>
                  <a:srgbClr val="000000"/>
                </a:solidFill>
              </a:rPr>
              <a:t>three levels</a:t>
            </a:r>
            <a:r>
              <a:rPr lang="en-US" sz="2800" dirty="0" smtClean="0">
                <a:solidFill>
                  <a:srgbClr val="000000"/>
                </a:solidFill>
              </a:rPr>
              <a:t>:	</a:t>
            </a:r>
          </a:p>
          <a:p>
            <a:pPr lvl="1">
              <a:lnSpc>
                <a:spcPct val="90000"/>
              </a:lnSpc>
              <a:buFont typeface="Times"/>
              <a:buChar char="•"/>
            </a:pPr>
            <a:r>
              <a:rPr lang="en-US" b="1" dirty="0" smtClean="0">
                <a:solidFill>
                  <a:srgbClr val="000000"/>
                </a:solidFill>
              </a:rPr>
              <a:t>Internal schema</a:t>
            </a:r>
            <a:r>
              <a:rPr lang="en-US" dirty="0" smtClean="0">
                <a:solidFill>
                  <a:srgbClr val="000000"/>
                </a:solidFill>
              </a:rPr>
              <a:t> at the internal level to describe physical storage structures and access paths. Typically uses a </a:t>
            </a:r>
            <a:r>
              <a:rPr lang="en-US" i="1" dirty="0" smtClean="0">
                <a:solidFill>
                  <a:srgbClr val="000000"/>
                </a:solidFill>
              </a:rPr>
              <a:t>physical</a:t>
            </a:r>
            <a:r>
              <a:rPr lang="en-US" dirty="0" smtClean="0">
                <a:solidFill>
                  <a:srgbClr val="000000"/>
                </a:solidFill>
              </a:rPr>
              <a:t> data model.</a:t>
            </a:r>
          </a:p>
          <a:p>
            <a:pPr lvl="1">
              <a:lnSpc>
                <a:spcPct val="90000"/>
              </a:lnSpc>
              <a:buFont typeface="Times"/>
              <a:buChar char="•"/>
            </a:pPr>
            <a:r>
              <a:rPr lang="en-US" b="1" dirty="0" smtClean="0">
                <a:solidFill>
                  <a:srgbClr val="000000"/>
                </a:solidFill>
              </a:rPr>
              <a:t>Conceptual schema</a:t>
            </a:r>
            <a:r>
              <a:rPr lang="en-US" dirty="0" smtClean="0">
                <a:solidFill>
                  <a:srgbClr val="000000"/>
                </a:solidFill>
              </a:rPr>
              <a:t> at the conceptual level to describe the structure and constraints for the </a:t>
            </a:r>
            <a:r>
              <a:rPr lang="en-US" i="1" dirty="0" smtClean="0">
                <a:solidFill>
                  <a:srgbClr val="000000"/>
                </a:solidFill>
              </a:rPr>
              <a:t>whole</a:t>
            </a:r>
            <a:r>
              <a:rPr lang="en-US" dirty="0" smtClean="0">
                <a:solidFill>
                  <a:srgbClr val="000000"/>
                </a:solidFill>
              </a:rPr>
              <a:t> database for a community of users. Uses a </a:t>
            </a:r>
            <a:r>
              <a:rPr lang="en-US" i="1" dirty="0" smtClean="0">
                <a:solidFill>
                  <a:srgbClr val="000000"/>
                </a:solidFill>
              </a:rPr>
              <a:t>conceptual</a:t>
            </a:r>
            <a:r>
              <a:rPr lang="en-US" dirty="0" smtClean="0">
                <a:solidFill>
                  <a:srgbClr val="000000"/>
                </a:solidFill>
              </a:rPr>
              <a:t> or an </a:t>
            </a:r>
            <a:r>
              <a:rPr lang="en-US" i="1" dirty="0" smtClean="0">
                <a:solidFill>
                  <a:srgbClr val="000000"/>
                </a:solidFill>
              </a:rPr>
              <a:t>implementation</a:t>
            </a:r>
            <a:r>
              <a:rPr lang="en-US" dirty="0" smtClean="0">
                <a:solidFill>
                  <a:srgbClr val="000000"/>
                </a:solidFill>
              </a:rPr>
              <a:t> data model.</a:t>
            </a:r>
          </a:p>
          <a:p>
            <a:pPr lvl="1">
              <a:lnSpc>
                <a:spcPct val="90000"/>
              </a:lnSpc>
              <a:buFont typeface="Times"/>
              <a:buChar char="•"/>
            </a:pPr>
            <a:r>
              <a:rPr lang="en-US" b="1" dirty="0" smtClean="0">
                <a:solidFill>
                  <a:srgbClr val="000000"/>
                </a:solidFill>
              </a:rPr>
              <a:t>External schemas</a:t>
            </a:r>
            <a:r>
              <a:rPr lang="en-US" dirty="0" smtClean="0">
                <a:solidFill>
                  <a:srgbClr val="000000"/>
                </a:solidFill>
              </a:rPr>
              <a:t> at the external level to describe the various user views. Usually uses the same data model as the conceptual level.</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a:p>
        </p:txBody>
      </p:sp>
      <p:pic>
        <p:nvPicPr>
          <p:cNvPr id="1026" name="Picture 2" descr="http://iete-elan.ac.in/samplesolution/DC-10_files/image009.gif"/>
          <p:cNvPicPr>
            <a:picLocks noChangeAspect="1" noChangeArrowheads="1"/>
          </p:cNvPicPr>
          <p:nvPr/>
        </p:nvPicPr>
        <p:blipFill>
          <a:blip r:embed="rId2"/>
          <a:srcRect/>
          <a:stretch>
            <a:fillRect/>
          </a:stretch>
        </p:blipFill>
        <p:spPr bwMode="auto">
          <a:xfrm>
            <a:off x="381000" y="1066800"/>
            <a:ext cx="8458200" cy="5029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solidFill>
                  <a:srgbClr val="000000"/>
                </a:solidFill>
              </a:rPr>
              <a:t>Mappings</a:t>
            </a:r>
            <a:r>
              <a:rPr lang="en-US" dirty="0" smtClean="0">
                <a:solidFill>
                  <a:srgbClr val="000000"/>
                </a:solidFill>
              </a:rPr>
              <a:t> among schema levels are needed to transform requests and data. Programs refer to an external schema, and are mapped by the DBMS to the internal schema for execution.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normAutofit lnSpcReduction="10000"/>
          </a:bodyPr>
          <a:lstStyle/>
          <a:p>
            <a:r>
              <a:rPr lang="en-US" dirty="0" smtClean="0"/>
              <a:t>Change schema at one level without changing next higher level</a:t>
            </a:r>
          </a:p>
          <a:p>
            <a:pPr>
              <a:buFont typeface="Times"/>
              <a:buChar char="•"/>
            </a:pPr>
            <a:r>
              <a:rPr lang="en-US" b="1" dirty="0" smtClean="0">
                <a:solidFill>
                  <a:srgbClr val="000000"/>
                </a:solidFill>
              </a:rPr>
              <a:t>Logical Data Independence</a:t>
            </a:r>
            <a:r>
              <a:rPr lang="en-US" dirty="0" smtClean="0">
                <a:solidFill>
                  <a:srgbClr val="000000"/>
                </a:solidFill>
              </a:rPr>
              <a:t>: The capacity to change the conceptual schema without having to change the external schemas and their application programs.</a:t>
            </a:r>
          </a:p>
          <a:p>
            <a:pPr>
              <a:buFont typeface="Times"/>
              <a:buChar char="•"/>
            </a:pPr>
            <a:r>
              <a:rPr lang="en-US" b="1" dirty="0" smtClean="0">
                <a:solidFill>
                  <a:srgbClr val="000000"/>
                </a:solidFill>
              </a:rPr>
              <a:t>Physical Data Independence</a:t>
            </a:r>
            <a:r>
              <a:rPr lang="en-US" dirty="0" smtClean="0">
                <a:solidFill>
                  <a:srgbClr val="000000"/>
                </a:solidFill>
              </a:rPr>
              <a:t>: The capacity to change the internal schema without having to change the conceptual schema.</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LANGUAGES </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sz="3400" b="1" u="sng" dirty="0" smtClean="0"/>
              <a:t>	</a:t>
            </a:r>
            <a:r>
              <a:rPr lang="en-US" sz="4400" b="1" u="sng" dirty="0" smtClean="0"/>
              <a:t>Data Definition Language (DDL)</a:t>
            </a:r>
          </a:p>
          <a:p>
            <a:r>
              <a:rPr lang="en-US" sz="4400" dirty="0" smtClean="0"/>
              <a:t> to Specify the database schema</a:t>
            </a:r>
          </a:p>
          <a:p>
            <a:pPr>
              <a:buNone/>
            </a:pPr>
            <a:r>
              <a:rPr lang="en-US" sz="4400" dirty="0" smtClean="0"/>
              <a:t> </a:t>
            </a:r>
            <a:r>
              <a:rPr lang="en-US" sz="4400" dirty="0" err="1" smtClean="0"/>
              <a:t>E.g.</a:t>
            </a:r>
            <a:r>
              <a:rPr lang="en-US" sz="4400" b="1" dirty="0" err="1" smtClean="0"/>
              <a:t>create</a:t>
            </a:r>
            <a:r>
              <a:rPr lang="en-US" sz="4400" b="1" dirty="0" smtClean="0"/>
              <a:t> table </a:t>
            </a:r>
            <a:r>
              <a:rPr lang="en-US" sz="4400" b="1" i="1" dirty="0" smtClean="0"/>
              <a:t>account (</a:t>
            </a:r>
            <a:r>
              <a:rPr lang="en-US" sz="4400" i="1" dirty="0" smtClean="0"/>
              <a:t>account-number </a:t>
            </a:r>
            <a:r>
              <a:rPr lang="en-US" sz="4400" b="1" i="1" dirty="0" smtClean="0"/>
              <a:t>char(10),</a:t>
            </a:r>
            <a:r>
              <a:rPr lang="en-US" sz="4400" i="1" dirty="0" smtClean="0"/>
              <a:t>balance </a:t>
            </a:r>
            <a:r>
              <a:rPr lang="en-US" sz="4400" b="1" i="1" dirty="0" smtClean="0"/>
              <a:t>integer)</a:t>
            </a:r>
          </a:p>
          <a:p>
            <a:r>
              <a:rPr lang="en-US" sz="4400" dirty="0" smtClean="0"/>
              <a:t> DDL compiler generates a set of tables stored in a </a:t>
            </a:r>
            <a:r>
              <a:rPr lang="en-US" sz="4400" i="1" dirty="0" smtClean="0"/>
              <a:t>data dictionary.</a:t>
            </a:r>
          </a:p>
          <a:p>
            <a:r>
              <a:rPr lang="en-US" sz="4400" dirty="0" smtClean="0"/>
              <a:t> Data dictionary contains metadata (i.e., data about data) database schema</a:t>
            </a:r>
          </a:p>
          <a:p>
            <a:pPr>
              <a:buNone/>
            </a:pPr>
            <a:r>
              <a:rPr lang="en-US" sz="4400" b="1" dirty="0" smtClean="0"/>
              <a:t>  </a:t>
            </a:r>
            <a:r>
              <a:rPr lang="en-US" sz="4400" b="1" i="1" dirty="0" smtClean="0"/>
              <a:t>S</a:t>
            </a:r>
            <a:r>
              <a:rPr lang="en-US" sz="4400" b="1" i="1" u="sng" dirty="0" smtClean="0"/>
              <a:t>torage and Definition language(SDL)</a:t>
            </a:r>
          </a:p>
          <a:p>
            <a:r>
              <a:rPr lang="en-US" sz="4400" dirty="0" smtClean="0"/>
              <a:t> language in which the storage structure and access methods used by the database system are specified</a:t>
            </a:r>
          </a:p>
          <a:p>
            <a:r>
              <a:rPr lang="en-US" sz="4400" dirty="0" smtClean="0"/>
              <a:t>Usually an extension of the data definition language</a:t>
            </a:r>
          </a:p>
          <a:p>
            <a:pPr>
              <a:buNone/>
            </a:pPr>
            <a:r>
              <a:rPr lang="en-US" sz="4400" b="1" u="sng" dirty="0" smtClean="0"/>
              <a:t>View Definition Language (VDL)</a:t>
            </a:r>
            <a:r>
              <a:rPr lang="en-US" sz="4400" dirty="0" smtClean="0"/>
              <a:t>: is to specify user views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Manipulation Language (DML)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Language for accessing and manipulating the data organized by the appropriate data model</a:t>
            </a:r>
          </a:p>
          <a:p>
            <a:r>
              <a:rPr lang="en-US" dirty="0" smtClean="0"/>
              <a:t>  DML also known as query language(Query is a </a:t>
            </a:r>
            <a:r>
              <a:rPr lang="en-US" dirty="0" err="1" smtClean="0"/>
              <a:t>stmnt</a:t>
            </a:r>
            <a:r>
              <a:rPr lang="en-US" dirty="0" smtClean="0"/>
              <a:t> requesting retrieval of information)</a:t>
            </a:r>
          </a:p>
          <a:p>
            <a:r>
              <a:rPr lang="en-US" dirty="0" smtClean="0"/>
              <a:t> Two classes of languages</a:t>
            </a:r>
          </a:p>
          <a:p>
            <a:r>
              <a:rPr lang="en-US" dirty="0" smtClean="0"/>
              <a:t> </a:t>
            </a:r>
            <a:r>
              <a:rPr lang="en-US" u="sng" dirty="0" smtClean="0"/>
              <a:t> Procedura</a:t>
            </a:r>
            <a:r>
              <a:rPr lang="en-US" dirty="0" smtClean="0"/>
              <a:t>l – user specifies what data is required and how to get those data</a:t>
            </a:r>
          </a:p>
          <a:p>
            <a:r>
              <a:rPr lang="en-US" u="sng" dirty="0" smtClean="0"/>
              <a:t> Nonprocedural</a:t>
            </a:r>
            <a:r>
              <a:rPr lang="en-US" dirty="0" smtClean="0"/>
              <a:t> – user specifies what data is required without specifying how to get those data</a:t>
            </a:r>
          </a:p>
          <a:p>
            <a:r>
              <a:rPr lang="en-US" dirty="0" smtClean="0"/>
              <a:t> SQL is the most widely used query language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Administrator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Coordinates all the activities of the database system;</a:t>
            </a:r>
          </a:p>
          <a:p>
            <a:r>
              <a:rPr lang="en-US" dirty="0" smtClean="0"/>
              <a:t> the database administrator has a good understanding of the enterprise’s information resources and needs.</a:t>
            </a:r>
          </a:p>
          <a:p>
            <a:r>
              <a:rPr lang="en-US" b="1" dirty="0" smtClean="0"/>
              <a:t> </a:t>
            </a:r>
            <a:r>
              <a:rPr lang="en-US" b="1" dirty="0" smtClean="0">
                <a:solidFill>
                  <a:srgbClr val="FF0000"/>
                </a:solidFill>
              </a:rPr>
              <a:t>Database administrator's duties include</a:t>
            </a:r>
            <a:r>
              <a:rPr lang="en-US" dirty="0" smtClean="0"/>
              <a:t>:</a:t>
            </a:r>
          </a:p>
          <a:p>
            <a:r>
              <a:rPr lang="en-US" dirty="0" smtClean="0"/>
              <a:t> Schema definition</a:t>
            </a:r>
          </a:p>
          <a:p>
            <a:r>
              <a:rPr lang="en-US" dirty="0" smtClean="0"/>
              <a:t> Storage structure and access method definition</a:t>
            </a:r>
          </a:p>
          <a:p>
            <a:r>
              <a:rPr lang="en-US" dirty="0" smtClean="0"/>
              <a:t> Schema and physical organization modification</a:t>
            </a:r>
          </a:p>
          <a:p>
            <a:r>
              <a:rPr lang="en-US" dirty="0" smtClean="0"/>
              <a:t> Granting user authority to access the database</a:t>
            </a:r>
          </a:p>
          <a:p>
            <a:r>
              <a:rPr lang="en-US" dirty="0" smtClean="0"/>
              <a:t> Specifying integrity constraints</a:t>
            </a:r>
          </a:p>
          <a:p>
            <a:r>
              <a:rPr lang="en-US" dirty="0" smtClean="0"/>
              <a:t> Monitoring performance and responding to changes in requirements</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Drawbacks of using file systems to store data:</a:t>
            </a:r>
            <a:endParaRPr lang="en-US" dirty="0"/>
          </a:p>
        </p:txBody>
      </p:sp>
      <p:sp>
        <p:nvSpPr>
          <p:cNvPr id="3" name="Content Placeholder 2"/>
          <p:cNvSpPr>
            <a:spLocks noGrp="1"/>
          </p:cNvSpPr>
          <p:nvPr>
            <p:ph idx="1"/>
          </p:nvPr>
        </p:nvSpPr>
        <p:spPr/>
        <p:txBody>
          <a:bodyPr>
            <a:normAutofit fontScale="25000" lnSpcReduction="20000"/>
          </a:bodyPr>
          <a:lstStyle/>
          <a:p>
            <a:pPr>
              <a:buNone/>
            </a:pPr>
            <a:endParaRPr lang="en-US" sz="9600" b="1" dirty="0">
              <a:solidFill>
                <a:srgbClr val="FF0000"/>
              </a:solidFill>
            </a:endParaRPr>
          </a:p>
          <a:p>
            <a:r>
              <a:rPr lang="en-US" sz="8000" dirty="0">
                <a:latin typeface="Times New Roman" pitchFamily="18" charset="0"/>
                <a:cs typeface="Times New Roman" pitchFamily="18" charset="0"/>
              </a:rPr>
              <a:t> </a:t>
            </a:r>
            <a:r>
              <a:rPr lang="en-US" sz="9600" u="sng" dirty="0">
                <a:latin typeface="+mj-lt"/>
                <a:cs typeface="Times New Roman" pitchFamily="18" charset="0"/>
              </a:rPr>
              <a:t>Data redundancy and inconsistency</a:t>
            </a:r>
          </a:p>
          <a:p>
            <a:pPr>
              <a:buNone/>
            </a:pPr>
            <a:r>
              <a:rPr lang="en-US" sz="9600" dirty="0" smtClean="0">
                <a:latin typeface="+mj-lt"/>
                <a:cs typeface="Times New Roman" pitchFamily="18" charset="0"/>
              </a:rPr>
              <a:t>      ✔ </a:t>
            </a:r>
            <a:r>
              <a:rPr lang="en-US" sz="9600" dirty="0">
                <a:latin typeface="+mj-lt"/>
                <a:cs typeface="Times New Roman" pitchFamily="18" charset="0"/>
              </a:rPr>
              <a:t>Multiple file formats, duplication of information in different files</a:t>
            </a:r>
          </a:p>
          <a:p>
            <a:r>
              <a:rPr lang="en-US" sz="9600" dirty="0">
                <a:latin typeface="+mj-lt"/>
                <a:cs typeface="Times New Roman" pitchFamily="18" charset="0"/>
              </a:rPr>
              <a:t> </a:t>
            </a:r>
            <a:r>
              <a:rPr lang="en-US" sz="9600" u="sng" dirty="0">
                <a:latin typeface="+mj-lt"/>
                <a:cs typeface="Times New Roman" pitchFamily="18" charset="0"/>
              </a:rPr>
              <a:t>Difficulty in accessing </a:t>
            </a:r>
            <a:r>
              <a:rPr lang="en-US" sz="9600" u="sng" dirty="0" smtClean="0">
                <a:latin typeface="+mj-lt"/>
                <a:cs typeface="Times New Roman" pitchFamily="18" charset="0"/>
              </a:rPr>
              <a:t>data</a:t>
            </a:r>
          </a:p>
          <a:p>
            <a:pPr>
              <a:buNone/>
            </a:pPr>
            <a:r>
              <a:rPr lang="en-US" sz="9600" dirty="0">
                <a:latin typeface="+mj-lt"/>
                <a:cs typeface="Times New Roman" pitchFamily="18" charset="0"/>
              </a:rPr>
              <a:t>	</a:t>
            </a:r>
            <a:r>
              <a:rPr lang="en-US" sz="9600" dirty="0" smtClean="0">
                <a:latin typeface="+mj-lt"/>
                <a:cs typeface="Times New Roman" pitchFamily="18" charset="0"/>
              </a:rPr>
              <a:t>✔ </a:t>
            </a:r>
            <a:r>
              <a:rPr lang="en-US" sz="9600" dirty="0">
                <a:latin typeface="+mj-lt"/>
                <a:cs typeface="Times New Roman" pitchFamily="18" charset="0"/>
              </a:rPr>
              <a:t>Need to write a new program to carry out each new task</a:t>
            </a:r>
          </a:p>
          <a:p>
            <a:r>
              <a:rPr lang="en-US" sz="9600" dirty="0">
                <a:latin typeface="+mj-lt"/>
                <a:cs typeface="Times New Roman" pitchFamily="18" charset="0"/>
              </a:rPr>
              <a:t> </a:t>
            </a:r>
            <a:r>
              <a:rPr lang="en-US" sz="9600" u="sng" dirty="0">
                <a:latin typeface="+mj-lt"/>
                <a:cs typeface="Times New Roman" pitchFamily="18" charset="0"/>
              </a:rPr>
              <a:t>Data isolation</a:t>
            </a:r>
            <a:r>
              <a:rPr lang="en-US" sz="9600" dirty="0">
                <a:latin typeface="+mj-lt"/>
                <a:cs typeface="Times New Roman" pitchFamily="18" charset="0"/>
              </a:rPr>
              <a:t> — multiple files and formats</a:t>
            </a:r>
          </a:p>
          <a:p>
            <a:r>
              <a:rPr lang="en-US" sz="9600" dirty="0">
                <a:latin typeface="+mj-lt"/>
                <a:cs typeface="Times New Roman" pitchFamily="18" charset="0"/>
              </a:rPr>
              <a:t> </a:t>
            </a:r>
            <a:r>
              <a:rPr lang="en-US" sz="9600" u="sng" dirty="0">
                <a:latin typeface="+mj-lt"/>
                <a:cs typeface="Times New Roman" pitchFamily="18" charset="0"/>
              </a:rPr>
              <a:t>Integrity problems</a:t>
            </a:r>
          </a:p>
          <a:p>
            <a:pPr>
              <a:buNone/>
            </a:pPr>
            <a:r>
              <a:rPr lang="en-US" sz="9600" dirty="0" smtClean="0">
                <a:latin typeface="+mj-lt"/>
                <a:cs typeface="Times New Roman" pitchFamily="18" charset="0"/>
              </a:rPr>
              <a:t>	✔ </a:t>
            </a:r>
            <a:r>
              <a:rPr lang="en-US" sz="9600" dirty="0">
                <a:latin typeface="+mj-lt"/>
                <a:cs typeface="Times New Roman" pitchFamily="18" charset="0"/>
              </a:rPr>
              <a:t>Integrity constraints (e.g. account balance &gt; 0) become </a:t>
            </a:r>
            <a:r>
              <a:rPr lang="en-US" sz="9600" dirty="0" smtClean="0">
                <a:latin typeface="+mj-lt"/>
                <a:cs typeface="Times New Roman" pitchFamily="18" charset="0"/>
              </a:rPr>
              <a:t>part  of </a:t>
            </a:r>
            <a:r>
              <a:rPr lang="en-US" sz="9600" dirty="0">
                <a:latin typeface="+mj-lt"/>
                <a:cs typeface="Times New Roman" pitchFamily="18" charset="0"/>
              </a:rPr>
              <a:t>program code</a:t>
            </a:r>
          </a:p>
          <a:p>
            <a:pPr>
              <a:buNone/>
            </a:pPr>
            <a:r>
              <a:rPr lang="en-US" sz="9600" dirty="0" smtClean="0">
                <a:latin typeface="+mj-lt"/>
                <a:cs typeface="Times New Roman" pitchFamily="18" charset="0"/>
              </a:rPr>
              <a:t>	✔ </a:t>
            </a:r>
            <a:r>
              <a:rPr lang="en-US" sz="9600" dirty="0">
                <a:latin typeface="+mj-lt"/>
                <a:cs typeface="Times New Roman" pitchFamily="18" charset="0"/>
              </a:rPr>
              <a:t>Hard to add new constraints or change existing </a:t>
            </a:r>
            <a:r>
              <a:rPr lang="en-US" sz="9600" dirty="0" smtClean="0">
                <a:latin typeface="+mj-lt"/>
                <a:cs typeface="Times New Roman" pitchFamily="18" charset="0"/>
              </a:rPr>
              <a:t>ones</a:t>
            </a:r>
            <a:endParaRPr lang="en-US" sz="9600" dirty="0">
              <a:latin typeface="+mj-lt"/>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Interfaces</a:t>
            </a:r>
            <a:endParaRPr lang="en-US" dirty="0"/>
          </a:p>
        </p:txBody>
      </p:sp>
      <p:sp>
        <p:nvSpPr>
          <p:cNvPr id="3" name="Content Placeholder 2"/>
          <p:cNvSpPr>
            <a:spLocks noGrp="1"/>
          </p:cNvSpPr>
          <p:nvPr>
            <p:ph idx="1"/>
          </p:nvPr>
        </p:nvSpPr>
        <p:spPr/>
        <p:txBody>
          <a:bodyPr>
            <a:normAutofit/>
          </a:bodyPr>
          <a:lstStyle/>
          <a:p>
            <a:pPr>
              <a:lnSpc>
                <a:spcPct val="90000"/>
              </a:lnSpc>
              <a:buFont typeface="Times"/>
              <a:buChar char="•"/>
            </a:pPr>
            <a:r>
              <a:rPr lang="en-US" sz="2800" dirty="0" smtClean="0">
                <a:solidFill>
                  <a:srgbClr val="000000"/>
                </a:solidFill>
              </a:rPr>
              <a:t>User-friendly interfaces:</a:t>
            </a:r>
          </a:p>
          <a:p>
            <a:pPr lvl="1">
              <a:lnSpc>
                <a:spcPct val="90000"/>
              </a:lnSpc>
              <a:buFont typeface="Times"/>
              <a:buChar char="•"/>
            </a:pPr>
            <a:r>
              <a:rPr lang="en-US" sz="2600" b="1" u="sng" dirty="0" smtClean="0">
                <a:solidFill>
                  <a:srgbClr val="000000"/>
                </a:solidFill>
              </a:rPr>
              <a:t>Menu-based</a:t>
            </a:r>
            <a:r>
              <a:rPr lang="en-US" sz="2400" dirty="0" smtClean="0">
                <a:solidFill>
                  <a:srgbClr val="000000"/>
                </a:solidFill>
              </a:rPr>
              <a:t>, popular for browsing on the </a:t>
            </a:r>
            <a:r>
              <a:rPr lang="en-US" sz="2400" dirty="0" err="1" smtClean="0">
                <a:solidFill>
                  <a:srgbClr val="000000"/>
                </a:solidFill>
              </a:rPr>
              <a:t>web.</a:t>
            </a:r>
            <a:r>
              <a:rPr lang="en-US" sz="2400" dirty="0" err="1" smtClean="0"/>
              <a:t>These</a:t>
            </a:r>
            <a:r>
              <a:rPr lang="en-US" sz="2400" dirty="0" smtClean="0"/>
              <a:t> interfaces present the user with lists of options, called </a:t>
            </a:r>
            <a:r>
              <a:rPr lang="en-US" sz="2400" b="1" dirty="0" smtClean="0"/>
              <a:t>menus, </a:t>
            </a:r>
            <a:r>
              <a:rPr lang="en-US" sz="2400" dirty="0" smtClean="0"/>
              <a:t>that lead the user through the formulation of a request</a:t>
            </a:r>
            <a:r>
              <a:rPr lang="en-US" sz="2400" b="1" dirty="0" smtClean="0"/>
              <a:t>. </a:t>
            </a:r>
            <a:endParaRPr lang="en-US" sz="2400" dirty="0" smtClean="0">
              <a:solidFill>
                <a:srgbClr val="000000"/>
              </a:solidFill>
            </a:endParaRPr>
          </a:p>
          <a:p>
            <a:pPr lvl="1">
              <a:lnSpc>
                <a:spcPct val="90000"/>
              </a:lnSpc>
              <a:buFont typeface="Times"/>
              <a:buChar char="•"/>
            </a:pPr>
            <a:r>
              <a:rPr lang="en-US" sz="2600" b="1" u="sng" dirty="0" smtClean="0">
                <a:solidFill>
                  <a:srgbClr val="000000"/>
                </a:solidFill>
              </a:rPr>
              <a:t>Forms-based</a:t>
            </a:r>
            <a:r>
              <a:rPr lang="en-US" sz="2400" dirty="0" smtClean="0">
                <a:solidFill>
                  <a:srgbClr val="000000"/>
                </a:solidFill>
              </a:rPr>
              <a:t>, .</a:t>
            </a:r>
            <a:r>
              <a:rPr lang="en-US" sz="2400" dirty="0" smtClean="0"/>
              <a:t> A forms-based interface displays a form to each user. Users can fill out all of the form entries to insert new data, or they fill out only certain entries, in which case the DBMS will retrieve matching data for the remaining entries</a:t>
            </a:r>
            <a:endParaRPr lang="en-US" sz="2600" b="1" dirty="0" smtClean="0">
              <a:solidFill>
                <a:srgbClr val="000000"/>
              </a:solidFill>
            </a:endParaRPr>
          </a:p>
          <a:p>
            <a:pPr lvl="1">
              <a:lnSpc>
                <a:spcPct val="90000"/>
              </a:lnSpc>
              <a:buFont typeface="Times"/>
              <a:buChar char="•"/>
            </a:pPr>
            <a:endParaRPr lang="en-US" sz="2400" dirty="0" smtClean="0">
              <a:solidFill>
                <a:srgbClr val="000000"/>
              </a:solidFill>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lvl="1">
              <a:lnSpc>
                <a:spcPct val="90000"/>
              </a:lnSpc>
              <a:buFont typeface="Times"/>
              <a:buChar char="•"/>
            </a:pPr>
            <a:r>
              <a:rPr lang="en-US" sz="2600" b="1" u="sng" dirty="0" smtClean="0">
                <a:solidFill>
                  <a:srgbClr val="000000"/>
                </a:solidFill>
              </a:rPr>
              <a:t>Graphics-based</a:t>
            </a:r>
            <a:r>
              <a:rPr lang="en-US" sz="2600" b="1" dirty="0" smtClean="0">
                <a:solidFill>
                  <a:srgbClr val="000000"/>
                </a:solidFill>
              </a:rPr>
              <a:t> :</a:t>
            </a:r>
            <a:r>
              <a:rPr lang="en-US" sz="2400" dirty="0" smtClean="0">
                <a:solidFill>
                  <a:srgbClr val="000000"/>
                </a:solidFill>
              </a:rPr>
              <a:t>(Point and Click, Drag and Drop etc.).</a:t>
            </a:r>
            <a:r>
              <a:rPr lang="en-US" sz="2400" dirty="0" smtClean="0"/>
              <a:t> A graphical interface (GUI) typically displays a schema to the user in</a:t>
            </a:r>
            <a:r>
              <a:rPr lang="en-US" sz="2400" b="1" dirty="0" smtClean="0"/>
              <a:t> diagrammatic f</a:t>
            </a:r>
            <a:r>
              <a:rPr lang="en-US" sz="2400" dirty="0" smtClean="0"/>
              <a:t>orm. The user can then specify a query by manipulating the diagram. In many cases, GUIs utilize both </a:t>
            </a:r>
            <a:r>
              <a:rPr lang="en-US" sz="2400" b="1" dirty="0" smtClean="0"/>
              <a:t>menus and forms</a:t>
            </a:r>
            <a:r>
              <a:rPr lang="en-US" sz="2400" dirty="0" smtClean="0"/>
              <a:t>. Most GUIs use a pointing device, such as a mouse, to pick certain parts of the displayed schema diagram.</a:t>
            </a:r>
            <a:r>
              <a:rPr lang="en-US" sz="2400" b="1" dirty="0" smtClean="0"/>
              <a:t> </a:t>
            </a:r>
          </a:p>
          <a:p>
            <a:pPr lvl="1">
              <a:lnSpc>
                <a:spcPct val="90000"/>
              </a:lnSpc>
              <a:buNone/>
            </a:pPr>
            <a:endParaRPr lang="en-US" sz="2400" dirty="0" smtClean="0">
              <a:solidFill>
                <a:srgbClr val="000000"/>
              </a:solidFill>
            </a:endParaRPr>
          </a:p>
          <a:p>
            <a:pPr lvl="1">
              <a:lnSpc>
                <a:spcPct val="90000"/>
              </a:lnSpc>
              <a:buFont typeface="Times"/>
              <a:buChar char="•"/>
            </a:pPr>
            <a:r>
              <a:rPr lang="en-US" sz="2400" b="1" u="sng" dirty="0" smtClean="0">
                <a:solidFill>
                  <a:srgbClr val="000000"/>
                </a:solidFill>
              </a:rPr>
              <a:t>Na</a:t>
            </a:r>
            <a:r>
              <a:rPr lang="en-US" sz="2600" b="1" u="sng" dirty="0" smtClean="0">
                <a:solidFill>
                  <a:srgbClr val="000000"/>
                </a:solidFill>
              </a:rPr>
              <a:t>tural language</a:t>
            </a:r>
            <a:r>
              <a:rPr lang="en-US" sz="2400" dirty="0" smtClean="0">
                <a:solidFill>
                  <a:srgbClr val="000000"/>
                </a:solidFill>
              </a:rPr>
              <a:t>: requests in written English </a:t>
            </a:r>
          </a:p>
          <a:p>
            <a:pPr lvl="1">
              <a:buFont typeface="Times"/>
              <a:buChar char="•"/>
            </a:pPr>
            <a:r>
              <a:rPr lang="en-US" b="1" u="sng" dirty="0" smtClean="0">
                <a:solidFill>
                  <a:srgbClr val="000000"/>
                </a:solidFill>
              </a:rPr>
              <a:t>I</a:t>
            </a:r>
            <a:r>
              <a:rPr lang="en-US" sz="2400" b="1" u="sng" dirty="0" smtClean="0">
                <a:solidFill>
                  <a:srgbClr val="000000"/>
                </a:solidFill>
              </a:rPr>
              <a:t>nterfaces for the DBA</a:t>
            </a:r>
            <a:r>
              <a:rPr lang="en-US" u="sng" dirty="0" smtClean="0">
                <a:solidFill>
                  <a:srgbClr val="000000"/>
                </a:solidFill>
              </a:rPr>
              <a:t>:</a:t>
            </a:r>
          </a:p>
          <a:p>
            <a:pPr lvl="2">
              <a:buFont typeface="Times"/>
              <a:buChar char="•"/>
            </a:pPr>
            <a:r>
              <a:rPr lang="en-US" dirty="0" smtClean="0">
                <a:solidFill>
                  <a:srgbClr val="000000"/>
                </a:solidFill>
              </a:rPr>
              <a:t>Creating accounts, granting authorizations</a:t>
            </a:r>
          </a:p>
          <a:p>
            <a:pPr lvl="2">
              <a:buFont typeface="Times"/>
              <a:buChar char="•"/>
            </a:pPr>
            <a:r>
              <a:rPr lang="en-US" dirty="0" smtClean="0">
                <a:solidFill>
                  <a:srgbClr val="000000"/>
                </a:solidFill>
              </a:rPr>
              <a:t>Setting system parameters</a:t>
            </a:r>
          </a:p>
          <a:p>
            <a:pPr lvl="2">
              <a:buFont typeface="Times"/>
              <a:buChar char="•"/>
            </a:pPr>
            <a:r>
              <a:rPr lang="en-US" dirty="0" smtClean="0">
                <a:solidFill>
                  <a:srgbClr val="000000"/>
                </a:solidFill>
              </a:rPr>
              <a:t>Changing schemas or access path</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Modeling Using Entity-Relationship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E-R data model perceive real world as basic objects called </a:t>
            </a:r>
            <a:r>
              <a:rPr lang="en-US" dirty="0" err="1" smtClean="0"/>
              <a:t>Entities,relationship</a:t>
            </a:r>
            <a:r>
              <a:rPr lang="en-US" dirty="0" smtClean="0"/>
              <a:t> among these objects.</a:t>
            </a:r>
          </a:p>
          <a:p>
            <a:r>
              <a:rPr lang="en-US" dirty="0" smtClean="0">
                <a:solidFill>
                  <a:srgbClr val="FF0000"/>
                </a:solidFill>
              </a:rPr>
              <a:t>Basic concepts</a:t>
            </a:r>
            <a:r>
              <a:rPr lang="en-US" dirty="0" smtClean="0"/>
              <a:t> </a:t>
            </a:r>
          </a:p>
          <a:p>
            <a:r>
              <a:rPr lang="en-US" altLang="zh-CN" b="1" dirty="0" smtClean="0">
                <a:ea typeface="SimSun" pitchFamily="2" charset="-122"/>
              </a:rPr>
              <a:t>Entity set</a:t>
            </a:r>
            <a:r>
              <a:rPr lang="en-US" altLang="zh-CN" dirty="0" smtClean="0">
                <a:ea typeface="SimSun" pitchFamily="2" charset="-122"/>
              </a:rPr>
              <a:t> – Set of entities of same type having same properties, e.g. customers, students </a:t>
            </a:r>
          </a:p>
          <a:p>
            <a:r>
              <a:rPr lang="en-US" altLang="zh-CN" b="1" dirty="0" smtClean="0">
                <a:ea typeface="SimSun" pitchFamily="2" charset="-122"/>
              </a:rPr>
              <a:t>Attributes</a:t>
            </a:r>
            <a:r>
              <a:rPr lang="en-US" altLang="zh-CN" dirty="0" smtClean="0">
                <a:ea typeface="SimSun" pitchFamily="2" charset="-122"/>
              </a:rPr>
              <a:t>: common properties of the entities in a entity sets</a:t>
            </a:r>
            <a:endParaRPr lang="en-US" altLang="zh-CN" b="1" dirty="0" smtClean="0">
              <a:ea typeface="SimSun" pitchFamily="2" charset="-122"/>
            </a:endParaRPr>
          </a:p>
          <a:p>
            <a:r>
              <a:rPr lang="en-US" altLang="zh-CN" b="1" dirty="0" smtClean="0">
                <a:ea typeface="SimSun" pitchFamily="2" charset="-122"/>
              </a:rPr>
              <a:t>Relationship</a:t>
            </a:r>
            <a:r>
              <a:rPr lang="en-US" altLang="zh-CN" dirty="0" smtClean="0">
                <a:ea typeface="SimSun" pitchFamily="2" charset="-122"/>
              </a:rPr>
              <a:t> – specify the relations among entities from two or more entity sets</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Picture 4"/>
          <p:cNvPicPr>
            <a:picLocks noGrp="1" noChangeAspect="1" noChangeArrowheads="1"/>
          </p:cNvPicPr>
          <p:nvPr>
            <p:ph idx="1"/>
          </p:nvPr>
        </p:nvPicPr>
        <p:blipFill>
          <a:blip r:embed="rId2"/>
          <a:srcRect l="1064" t="30733" r="1064" b="30733"/>
          <a:stretch>
            <a:fillRect/>
          </a:stretch>
        </p:blipFill>
        <p:spPr>
          <a:xfrm>
            <a:off x="457200" y="2648127"/>
            <a:ext cx="8229600" cy="2430108"/>
          </a:xfrm>
          <a:noFill/>
          <a:ln w="76200" cmpd="tri">
            <a:solidFill>
              <a:srgbClr val="CC3300"/>
            </a:solid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lnSpcReduction="10000"/>
          </a:bodyPr>
          <a:lstStyle/>
          <a:p>
            <a:r>
              <a:rPr lang="en-US" altLang="zh-CN" b="1" dirty="0" smtClean="0">
                <a:solidFill>
                  <a:srgbClr val="FF0000"/>
                </a:solidFill>
                <a:ea typeface="SimSun" pitchFamily="2" charset="-122"/>
              </a:rPr>
              <a:t>Attributes may be</a:t>
            </a:r>
          </a:p>
          <a:p>
            <a:pPr lvl="1"/>
            <a:r>
              <a:rPr lang="en-US" altLang="zh-CN" dirty="0" err="1" smtClean="0">
                <a:ea typeface="SimSun" pitchFamily="2" charset="-122"/>
              </a:rPr>
              <a:t>Simple,Composite</a:t>
            </a:r>
            <a:r>
              <a:rPr lang="en-US" altLang="zh-CN" dirty="0" smtClean="0">
                <a:ea typeface="SimSun" pitchFamily="2" charset="-122"/>
              </a:rPr>
              <a:t> </a:t>
            </a:r>
            <a:endParaRPr lang="en-US" altLang="zh-CN" b="1" dirty="0" smtClean="0">
              <a:ea typeface="SimSun" pitchFamily="2" charset="-122"/>
            </a:endParaRPr>
          </a:p>
          <a:p>
            <a:pPr lvl="1"/>
            <a:r>
              <a:rPr lang="en-US" altLang="zh-CN" dirty="0" smtClean="0">
                <a:ea typeface="SimSun" pitchFamily="2" charset="-122"/>
              </a:rPr>
              <a:t>Single –</a:t>
            </a:r>
            <a:r>
              <a:rPr lang="en-US" altLang="zh-CN" dirty="0" err="1" smtClean="0">
                <a:ea typeface="SimSun" pitchFamily="2" charset="-122"/>
              </a:rPr>
              <a:t>valued,Multi</a:t>
            </a:r>
            <a:r>
              <a:rPr lang="en-US" altLang="zh-CN" dirty="0" smtClean="0">
                <a:ea typeface="SimSun" pitchFamily="2" charset="-122"/>
              </a:rPr>
              <a:t>-valued (double ellipse)</a:t>
            </a:r>
          </a:p>
          <a:p>
            <a:pPr lvl="1"/>
            <a:r>
              <a:rPr lang="en-US" altLang="zh-CN" dirty="0" smtClean="0">
                <a:ea typeface="SimSun" pitchFamily="2" charset="-122"/>
              </a:rPr>
              <a:t>Stored –Derive d(dashed ellipse)</a:t>
            </a:r>
          </a:p>
          <a:p>
            <a:r>
              <a:rPr lang="en-US" u="sng" dirty="0" smtClean="0"/>
              <a:t>Simple or atomic</a:t>
            </a:r>
            <a:r>
              <a:rPr lang="en-US" dirty="0" smtClean="0"/>
              <a:t>:-attribute are not divided into </a:t>
            </a:r>
            <a:r>
              <a:rPr lang="en-US" dirty="0" err="1" smtClean="0"/>
              <a:t>subparts.represented</a:t>
            </a:r>
            <a:r>
              <a:rPr lang="en-US" dirty="0" smtClean="0"/>
              <a:t> by ellipse </a:t>
            </a:r>
            <a:r>
              <a:rPr lang="en-US" dirty="0" err="1" smtClean="0"/>
              <a:t>ex:sex,age</a:t>
            </a:r>
            <a:endParaRPr lang="en-US" u="sng" dirty="0" smtClean="0"/>
          </a:p>
          <a:p>
            <a:r>
              <a:rPr lang="en-US" u="sng" dirty="0" smtClean="0"/>
              <a:t>Composite</a:t>
            </a:r>
            <a:r>
              <a:rPr lang="en-US" dirty="0" smtClean="0"/>
              <a:t>:-can be divided into subparts</a:t>
            </a:r>
          </a:p>
          <a:p>
            <a:pPr>
              <a:buNone/>
            </a:pPr>
            <a:r>
              <a:rPr lang="en-US" dirty="0" smtClean="0"/>
              <a:t>	</a:t>
            </a:r>
            <a:r>
              <a:rPr lang="en-US" dirty="0" err="1" smtClean="0"/>
              <a:t>Ex:address,name,dob</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lstStyle/>
          <a:p>
            <a:r>
              <a:rPr lang="en-US" u="sng" dirty="0" smtClean="0"/>
              <a:t>Single-valued:-</a:t>
            </a:r>
            <a:r>
              <a:rPr lang="en-US" dirty="0" smtClean="0"/>
              <a:t>attributes having single value for particular </a:t>
            </a:r>
            <a:r>
              <a:rPr lang="en-US" dirty="0" err="1" smtClean="0"/>
              <a:t>entity.ex:dob,sex</a:t>
            </a:r>
            <a:endParaRPr lang="en-US" dirty="0" smtClean="0"/>
          </a:p>
          <a:p>
            <a:r>
              <a:rPr lang="en-US" u="sng" dirty="0" smtClean="0"/>
              <a:t>Multi-valued:-</a:t>
            </a:r>
            <a:r>
              <a:rPr lang="en-US" dirty="0" smtClean="0"/>
              <a:t>attributes has set of values for specific </a:t>
            </a:r>
            <a:r>
              <a:rPr lang="en-US" dirty="0" err="1" smtClean="0"/>
              <a:t>entity.double</a:t>
            </a:r>
            <a:r>
              <a:rPr lang="en-US" dirty="0" smtClean="0"/>
              <a:t> ellipse</a:t>
            </a:r>
          </a:p>
          <a:p>
            <a:pPr>
              <a:buNone/>
            </a:pPr>
            <a:r>
              <a:rPr lang="en-US" dirty="0" smtClean="0"/>
              <a:t>     </a:t>
            </a:r>
            <a:r>
              <a:rPr lang="en-US" dirty="0" err="1" smtClean="0"/>
              <a:t>Ex:phno,email</a:t>
            </a:r>
            <a:r>
              <a:rPr lang="en-US" dirty="0" smtClean="0"/>
              <a:t> id</a:t>
            </a:r>
          </a:p>
          <a:p>
            <a:r>
              <a:rPr lang="en-US" u="sng" dirty="0" smtClean="0"/>
              <a:t>Derived attribute</a:t>
            </a:r>
            <a:r>
              <a:rPr lang="en-US" dirty="0" smtClean="0"/>
              <a:t>:-value for this attribute can be derived from values of other related </a:t>
            </a:r>
            <a:r>
              <a:rPr lang="en-US" dirty="0" err="1" smtClean="0"/>
              <a:t>attributes.ex:age</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4"/>
          <p:cNvPicPr>
            <a:picLocks noGrp="1" noChangeAspect="1" noChangeArrowheads="1"/>
          </p:cNvPicPr>
          <p:nvPr>
            <p:ph idx="1"/>
          </p:nvPr>
        </p:nvPicPr>
        <p:blipFill>
          <a:blip r:embed="rId2"/>
          <a:srcRect l="948" t="14647" r="1704" b="16919"/>
          <a:stretch>
            <a:fillRect/>
          </a:stretch>
        </p:blipFill>
        <p:spPr>
          <a:xfrm>
            <a:off x="457200" y="1693705"/>
            <a:ext cx="8229600" cy="4338952"/>
          </a:xfrm>
          <a:noFill/>
          <a:ln w="76200" cmpd="tri">
            <a:solidFill>
              <a:schemeClr val="tx2"/>
            </a:solid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Relation ship</a:t>
            </a:r>
            <a:r>
              <a:rPr lang="en-US" dirty="0" smtClean="0"/>
              <a:t>-Is an association among several entities.</a:t>
            </a:r>
          </a:p>
          <a:p>
            <a:r>
              <a:rPr lang="en-US" dirty="0" smtClean="0"/>
              <a:t>ex: Hayes is customer with loan number L-15</a:t>
            </a:r>
          </a:p>
          <a:p>
            <a:r>
              <a:rPr lang="en-US" dirty="0" smtClean="0">
                <a:solidFill>
                  <a:srgbClr val="FF0000"/>
                </a:solidFill>
              </a:rPr>
              <a:t>Relationship set</a:t>
            </a:r>
            <a:r>
              <a:rPr lang="en-US" dirty="0" smtClean="0"/>
              <a:t>-is a set of relationship of same type</a:t>
            </a:r>
          </a:p>
          <a:p>
            <a:r>
              <a:rPr lang="en-US" dirty="0" smtClean="0"/>
              <a:t>ex-borrower is relationship set to denote association between customers and bank loan</a:t>
            </a:r>
          </a:p>
          <a:p>
            <a:r>
              <a:rPr lang="en-US" altLang="zh-CN" dirty="0" smtClean="0">
                <a:ea typeface="SimSun" pitchFamily="2" charset="-122"/>
              </a:rPr>
              <a:t>The </a:t>
            </a:r>
            <a:r>
              <a:rPr lang="en-US" altLang="zh-CN" b="1" dirty="0" smtClean="0">
                <a:solidFill>
                  <a:srgbClr val="FF0000"/>
                </a:solidFill>
                <a:ea typeface="SimSun" pitchFamily="2" charset="-122"/>
              </a:rPr>
              <a:t>degree of a relationship</a:t>
            </a:r>
            <a:r>
              <a:rPr lang="en-US" altLang="zh-CN" dirty="0" smtClean="0">
                <a:ea typeface="SimSun" pitchFamily="2" charset="-122"/>
              </a:rPr>
              <a:t> = the number of entity sets that participate in the relationship</a:t>
            </a:r>
          </a:p>
          <a:p>
            <a:pPr lvl="1"/>
            <a:r>
              <a:rPr lang="en-US" altLang="zh-CN" dirty="0" smtClean="0">
                <a:ea typeface="SimSun" pitchFamily="2" charset="-122"/>
              </a:rPr>
              <a:t>Mostly binary relationships</a:t>
            </a:r>
            <a:endParaRPr lang="en-US" altLang="zh-CN" b="1" dirty="0" smtClean="0">
              <a:ea typeface="SimSun" pitchFamily="2" charset="-122"/>
            </a:endParaRPr>
          </a:p>
          <a:p>
            <a:pPr lvl="1"/>
            <a:r>
              <a:rPr lang="en-US" altLang="zh-CN" dirty="0" smtClean="0">
                <a:ea typeface="SimSun" pitchFamily="2" charset="-122"/>
              </a:rPr>
              <a:t>Sometimes more</a:t>
            </a:r>
            <a:endParaRPr lang="en-US" altLang="zh-CN" b="1" dirty="0" smtClean="0">
              <a:ea typeface="SimSun" pitchFamily="2" charset="-122"/>
            </a:endParaRP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5" name="Picture 4"/>
          <p:cNvPicPr>
            <a:picLocks noChangeAspect="1" noChangeArrowheads="1"/>
          </p:cNvPicPr>
          <p:nvPr/>
        </p:nvPicPr>
        <p:blipFill>
          <a:blip r:embed="rId2"/>
          <a:srcRect l="1250" t="7619" r="1428" b="8809"/>
          <a:stretch>
            <a:fillRect/>
          </a:stretch>
        </p:blipFill>
        <p:spPr bwMode="auto">
          <a:xfrm>
            <a:off x="914400" y="1676400"/>
            <a:ext cx="6921500" cy="44577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278563"/>
          </a:xfrm>
        </p:spPr>
        <p:txBody>
          <a:bodyPr>
            <a:noAutofit/>
          </a:bodyPr>
          <a:lstStyle/>
          <a:p>
            <a:r>
              <a:rPr lang="en-US" altLang="zh-CN" sz="2400" b="1" u="sng" dirty="0" smtClean="0">
                <a:latin typeface="+mj-lt"/>
                <a:ea typeface="SimSun" pitchFamily="2" charset="-122"/>
                <a:cs typeface="Times New Roman" pitchFamily="18" charset="0"/>
              </a:rPr>
              <a:t>Mapping cardinality</a:t>
            </a:r>
            <a:r>
              <a:rPr lang="en-US" altLang="zh-CN" sz="2400" dirty="0" smtClean="0">
                <a:latin typeface="+mj-lt"/>
                <a:ea typeface="SimSun" pitchFamily="2" charset="-122"/>
                <a:cs typeface="Times New Roman" pitchFamily="18" charset="0"/>
              </a:rPr>
              <a:t>-</a:t>
            </a:r>
          </a:p>
          <a:p>
            <a:pPr>
              <a:buNone/>
            </a:pPr>
            <a:r>
              <a:rPr lang="en-US" altLang="zh-CN" sz="2400" dirty="0" smtClean="0">
                <a:latin typeface="+mj-lt"/>
                <a:ea typeface="SimSun" pitchFamily="2" charset="-122"/>
                <a:cs typeface="Times New Roman" pitchFamily="18" charset="0"/>
              </a:rPr>
              <a:t>	number of entities to which another entity can be associated via a relationship set .</a:t>
            </a:r>
          </a:p>
          <a:p>
            <a:r>
              <a:rPr lang="en-US" altLang="zh-CN" sz="2400" b="1" dirty="0" smtClean="0">
                <a:solidFill>
                  <a:srgbClr val="FF0000"/>
                </a:solidFill>
                <a:latin typeface="+mj-lt"/>
                <a:ea typeface="SimSun" pitchFamily="2" charset="-122"/>
                <a:cs typeface="Times New Roman" pitchFamily="18" charset="0"/>
              </a:rPr>
              <a:t>1 –1</a:t>
            </a:r>
            <a:r>
              <a:rPr lang="en-US" altLang="zh-CN" sz="2400" dirty="0" smtClean="0">
                <a:latin typeface="+mj-lt"/>
                <a:ea typeface="SimSun" pitchFamily="2" charset="-122"/>
                <a:cs typeface="Times New Roman" pitchFamily="18" charset="0"/>
              </a:rPr>
              <a:t>:-An entity in A is associated with at most      </a:t>
            </a:r>
          </a:p>
          <a:p>
            <a:pPr>
              <a:buNone/>
            </a:pPr>
            <a:r>
              <a:rPr lang="en-US" altLang="zh-CN" sz="2400" dirty="0" smtClean="0">
                <a:latin typeface="+mj-lt"/>
                <a:ea typeface="SimSun" pitchFamily="2" charset="-122"/>
                <a:cs typeface="Times New Roman" pitchFamily="18" charset="0"/>
              </a:rPr>
              <a:t>          one entity in B </a:t>
            </a:r>
            <a:endParaRPr lang="en-US" altLang="zh-CN" sz="2400" b="1" dirty="0" smtClean="0">
              <a:latin typeface="+mj-lt"/>
              <a:ea typeface="SimSun" pitchFamily="2" charset="-122"/>
              <a:cs typeface="Times New Roman" pitchFamily="18" charset="0"/>
            </a:endParaRPr>
          </a:p>
          <a:p>
            <a:r>
              <a:rPr lang="en-US" altLang="zh-CN" sz="2400" b="1" dirty="0" smtClean="0">
                <a:solidFill>
                  <a:srgbClr val="FF0000"/>
                </a:solidFill>
                <a:latin typeface="+mj-lt"/>
                <a:ea typeface="SimSun" pitchFamily="2" charset="-122"/>
                <a:cs typeface="Times New Roman" pitchFamily="18" charset="0"/>
              </a:rPr>
              <a:t>1 – many</a:t>
            </a:r>
            <a:r>
              <a:rPr lang="en-US" altLang="zh-CN" sz="2400" dirty="0" smtClean="0">
                <a:solidFill>
                  <a:srgbClr val="FF0000"/>
                </a:solidFill>
                <a:latin typeface="+mj-lt"/>
                <a:ea typeface="SimSun" pitchFamily="2" charset="-122"/>
                <a:cs typeface="Times New Roman" pitchFamily="18" charset="0"/>
              </a:rPr>
              <a:t>:-</a:t>
            </a:r>
            <a:r>
              <a:rPr lang="en-US" altLang="zh-CN" sz="2400" dirty="0" smtClean="0">
                <a:latin typeface="+mj-lt"/>
                <a:ea typeface="SimSun" pitchFamily="2" charset="-122"/>
                <a:cs typeface="Times New Roman" pitchFamily="18" charset="0"/>
              </a:rPr>
              <a:t>an entity in A is associated with zero or more entities in </a:t>
            </a:r>
            <a:r>
              <a:rPr lang="en-US" altLang="zh-CN" sz="2400" dirty="0" err="1" smtClean="0">
                <a:latin typeface="+mj-lt"/>
                <a:ea typeface="SimSun" pitchFamily="2" charset="-122"/>
                <a:cs typeface="Times New Roman" pitchFamily="18" charset="0"/>
              </a:rPr>
              <a:t>B.An</a:t>
            </a:r>
            <a:r>
              <a:rPr lang="en-US" altLang="zh-CN" sz="2400" dirty="0" smtClean="0">
                <a:latin typeface="+mj-lt"/>
                <a:ea typeface="SimSun" pitchFamily="2" charset="-122"/>
                <a:cs typeface="Times New Roman" pitchFamily="18" charset="0"/>
              </a:rPr>
              <a:t> entity in B has at most one entity in A. </a:t>
            </a:r>
            <a:endParaRPr lang="en-US" altLang="zh-CN" sz="2400" b="1" dirty="0" smtClean="0">
              <a:solidFill>
                <a:srgbClr val="FF0000"/>
              </a:solidFill>
              <a:latin typeface="+mj-lt"/>
              <a:ea typeface="SimSun" pitchFamily="2" charset="-122"/>
              <a:cs typeface="Times New Roman" pitchFamily="18" charset="0"/>
            </a:endParaRPr>
          </a:p>
          <a:p>
            <a:r>
              <a:rPr lang="en-US" altLang="zh-CN" sz="2400" b="1" dirty="0" smtClean="0">
                <a:solidFill>
                  <a:srgbClr val="FF0000"/>
                </a:solidFill>
                <a:latin typeface="+mj-lt"/>
                <a:ea typeface="SimSun" pitchFamily="2" charset="-122"/>
                <a:cs typeface="Times New Roman" pitchFamily="18" charset="0"/>
              </a:rPr>
              <a:t>many – 1</a:t>
            </a:r>
            <a:r>
              <a:rPr lang="en-US" altLang="zh-CN" sz="2400" dirty="0" smtClean="0">
                <a:solidFill>
                  <a:srgbClr val="FF0000"/>
                </a:solidFill>
                <a:latin typeface="+mj-lt"/>
                <a:ea typeface="SimSun" pitchFamily="2" charset="-122"/>
                <a:cs typeface="Times New Roman" pitchFamily="18" charset="0"/>
              </a:rPr>
              <a:t>:-</a:t>
            </a:r>
            <a:r>
              <a:rPr lang="en-US" altLang="zh-CN" sz="2400" dirty="0" smtClean="0">
                <a:latin typeface="+mj-lt"/>
                <a:ea typeface="SimSun" pitchFamily="2" charset="-122"/>
                <a:cs typeface="Times New Roman" pitchFamily="18" charset="0"/>
              </a:rPr>
              <a:t> An entity in A is associated with at most      </a:t>
            </a:r>
          </a:p>
          <a:p>
            <a:pPr>
              <a:buNone/>
            </a:pPr>
            <a:r>
              <a:rPr lang="en-US" altLang="zh-CN" sz="2400" dirty="0" smtClean="0">
                <a:latin typeface="+mj-lt"/>
                <a:ea typeface="SimSun" pitchFamily="2" charset="-122"/>
                <a:cs typeface="Times New Roman" pitchFamily="18" charset="0"/>
              </a:rPr>
              <a:t>          	one entity in B. an entity in B is associated with zero or more(any) entities in A.</a:t>
            </a:r>
            <a:endParaRPr lang="en-US" altLang="zh-CN" sz="2400" dirty="0" smtClean="0">
              <a:solidFill>
                <a:srgbClr val="FF0000"/>
              </a:solidFill>
              <a:latin typeface="+mj-lt"/>
              <a:ea typeface="SimSun" pitchFamily="2" charset="-122"/>
              <a:cs typeface="Times New Roman" pitchFamily="18" charset="0"/>
            </a:endParaRPr>
          </a:p>
          <a:p>
            <a:r>
              <a:rPr lang="en-US" altLang="zh-CN" sz="2400" b="1" dirty="0" smtClean="0">
                <a:solidFill>
                  <a:srgbClr val="FF0000"/>
                </a:solidFill>
                <a:latin typeface="+mj-lt"/>
                <a:ea typeface="SimSun" pitchFamily="2" charset="-122"/>
                <a:cs typeface="Times New Roman" pitchFamily="18" charset="0"/>
              </a:rPr>
              <a:t>Many-many</a:t>
            </a:r>
            <a:r>
              <a:rPr lang="en-US" altLang="zh-CN" sz="2400" dirty="0" smtClean="0">
                <a:solidFill>
                  <a:srgbClr val="FF0000"/>
                </a:solidFill>
                <a:latin typeface="+mj-lt"/>
                <a:ea typeface="SimSun" pitchFamily="2" charset="-122"/>
                <a:cs typeface="Times New Roman" pitchFamily="18" charset="0"/>
              </a:rPr>
              <a:t>:-</a:t>
            </a:r>
            <a:r>
              <a:rPr lang="en-US" altLang="zh-CN" sz="2400" dirty="0" smtClean="0">
                <a:latin typeface="+mj-lt"/>
                <a:ea typeface="SimSun" pitchFamily="2" charset="-122"/>
                <a:cs typeface="Times New Roman" pitchFamily="18" charset="0"/>
              </a:rPr>
              <a:t>an entity in A is associated with zero or more entities in B. an entity in B is associated with zero or more entities in A.</a:t>
            </a:r>
            <a:endParaRPr lang="en-US" altLang="zh-CN" sz="2400" b="1" dirty="0" smtClean="0">
              <a:solidFill>
                <a:srgbClr val="FF0000"/>
              </a:solidFill>
              <a:latin typeface="+mj-lt"/>
              <a:ea typeface="SimSun" pitchFamily="2" charset="-122"/>
              <a:cs typeface="Times New Roman" pitchFamily="18" charset="0"/>
            </a:endParaRPr>
          </a:p>
          <a:p>
            <a:endParaRPr lang="en-US" sz="2400" dirty="0" smtClean="0">
              <a:latin typeface="Times New Roman" pitchFamily="18" charset="0"/>
              <a:cs typeface="Times New Roman" pitchFamily="18" charset="0"/>
            </a:endParaRPr>
          </a:p>
          <a:p>
            <a:pPr>
              <a:buNone/>
            </a:pPr>
            <a:r>
              <a:rPr lang="en-US" altLang="zh-CN" sz="2400" dirty="0" smtClean="0">
                <a:latin typeface="Times New Roman" pitchFamily="18" charset="0"/>
                <a:ea typeface="SimSun" pitchFamily="2" charset="-122"/>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400" u="sng" dirty="0"/>
              <a:t>Atomicity of updates</a:t>
            </a:r>
          </a:p>
          <a:p>
            <a:pPr>
              <a:buNone/>
            </a:pPr>
            <a:r>
              <a:rPr lang="en-US" sz="2400" dirty="0" smtClean="0"/>
              <a:t>	✔ </a:t>
            </a:r>
            <a:r>
              <a:rPr lang="en-US" sz="2400" dirty="0"/>
              <a:t>Failures may leave database in an inconsistent state with partial</a:t>
            </a:r>
          </a:p>
          <a:p>
            <a:pPr>
              <a:buNone/>
            </a:pPr>
            <a:r>
              <a:rPr lang="en-US" sz="2400" dirty="0" smtClean="0"/>
              <a:t>	updates </a:t>
            </a:r>
            <a:r>
              <a:rPr lang="en-US" sz="2400" dirty="0"/>
              <a:t>carried out</a:t>
            </a:r>
          </a:p>
          <a:p>
            <a:pPr>
              <a:buNone/>
            </a:pPr>
            <a:r>
              <a:rPr lang="en-US" sz="2400" dirty="0" smtClean="0"/>
              <a:t>	✔ </a:t>
            </a:r>
            <a:r>
              <a:rPr lang="en-US" sz="2400" dirty="0"/>
              <a:t>E.g. transfer of funds from one account to another should either</a:t>
            </a:r>
          </a:p>
          <a:p>
            <a:pPr>
              <a:buNone/>
            </a:pPr>
            <a:r>
              <a:rPr lang="en-US" sz="2400" dirty="0" smtClean="0"/>
              <a:t>	complete </a:t>
            </a:r>
            <a:r>
              <a:rPr lang="en-US" sz="2400" dirty="0"/>
              <a:t>or not happen at all</a:t>
            </a:r>
          </a:p>
          <a:p>
            <a:r>
              <a:rPr lang="en-US" sz="2400" dirty="0"/>
              <a:t> </a:t>
            </a:r>
            <a:r>
              <a:rPr lang="en-US" sz="2400" u="sng" dirty="0"/>
              <a:t>Concurrent access by multiple users</a:t>
            </a:r>
          </a:p>
          <a:p>
            <a:pPr>
              <a:buNone/>
            </a:pPr>
            <a:r>
              <a:rPr lang="en-US" sz="2400" dirty="0" smtClean="0"/>
              <a:t>	✔ </a:t>
            </a:r>
            <a:r>
              <a:rPr lang="en-US" sz="2400" dirty="0"/>
              <a:t>Concurrent accessed needed for performance</a:t>
            </a:r>
          </a:p>
          <a:p>
            <a:pPr>
              <a:buNone/>
            </a:pPr>
            <a:r>
              <a:rPr lang="en-US" sz="2400" dirty="0" smtClean="0"/>
              <a:t>	✔ </a:t>
            </a:r>
            <a:r>
              <a:rPr lang="en-US" sz="2400" dirty="0"/>
              <a:t>Uncontrolled concurrent accesses can lead to inconsistencies</a:t>
            </a:r>
          </a:p>
          <a:p>
            <a:pPr>
              <a:buNone/>
            </a:pPr>
            <a:r>
              <a:rPr lang="en-US" sz="2400" dirty="0" smtClean="0"/>
              <a:t>	 </a:t>
            </a:r>
            <a:r>
              <a:rPr lang="en-US" sz="2400" dirty="0"/>
              <a:t>E.g. two people reading a balance and updating it at the same</a:t>
            </a:r>
          </a:p>
          <a:p>
            <a:pPr>
              <a:buNone/>
            </a:pPr>
            <a:r>
              <a:rPr lang="en-US" sz="2400" dirty="0" smtClean="0"/>
              <a:t>	time</a:t>
            </a:r>
            <a:endParaRPr lang="en-US" sz="2400" dirty="0"/>
          </a:p>
          <a:p>
            <a:r>
              <a:rPr lang="en-US" sz="2400" dirty="0"/>
              <a:t> </a:t>
            </a:r>
            <a:r>
              <a:rPr lang="en-US" sz="2400" u="sng" dirty="0"/>
              <a:t>Security problems</a:t>
            </a:r>
          </a:p>
          <a:p>
            <a:pPr>
              <a:buNone/>
            </a:pPr>
            <a:r>
              <a:rPr lang="en-US" sz="2400" dirty="0" smtClean="0"/>
              <a:t>	 </a:t>
            </a:r>
            <a:r>
              <a:rPr lang="en-US" sz="2400" dirty="0"/>
              <a:t>Database systems offer solutions to all the above problems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One-One and One-Many</a:t>
            </a:r>
            <a:endParaRPr lang="en-US" dirty="0"/>
          </a:p>
        </p:txBody>
      </p:sp>
      <p:pic>
        <p:nvPicPr>
          <p:cNvPr id="4" name="Picture 4"/>
          <p:cNvPicPr>
            <a:picLocks noGrp="1" noChangeAspect="1" noChangeArrowheads="1"/>
          </p:cNvPicPr>
          <p:nvPr>
            <p:ph idx="1"/>
          </p:nvPr>
        </p:nvPicPr>
        <p:blipFill>
          <a:blip r:embed="rId2"/>
          <a:srcRect l="1100" t="10025" r="1834" b="10269"/>
          <a:stretch>
            <a:fillRect/>
          </a:stretch>
        </p:blipFill>
        <p:spPr>
          <a:xfrm>
            <a:off x="897520" y="1600200"/>
            <a:ext cx="7348959" cy="4525963"/>
          </a:xfrm>
          <a:noFill/>
          <a:ln w="76200" cmpd="tri">
            <a:solidFill>
              <a:schemeClr val="tx2"/>
            </a:solid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Many-one and many-many</a:t>
            </a:r>
            <a:endParaRPr lang="en-US" dirty="0"/>
          </a:p>
        </p:txBody>
      </p:sp>
      <p:pic>
        <p:nvPicPr>
          <p:cNvPr id="4" name="Picture 4"/>
          <p:cNvPicPr>
            <a:picLocks noGrp="1" noChangeAspect="1" noChangeArrowheads="1"/>
          </p:cNvPicPr>
          <p:nvPr>
            <p:ph idx="1"/>
          </p:nvPr>
        </p:nvPicPr>
        <p:blipFill>
          <a:blip r:embed="rId2"/>
          <a:srcRect l="2472" t="10165" r="1236" b="8791"/>
          <a:stretch>
            <a:fillRect/>
          </a:stretch>
        </p:blipFill>
        <p:spPr>
          <a:xfrm>
            <a:off x="987001" y="1600200"/>
            <a:ext cx="7169998" cy="4525963"/>
          </a:xfrm>
          <a:noFill/>
          <a:ln w="76200" cmpd="tri">
            <a:solidFill>
              <a:schemeClr val="tx2"/>
            </a:solid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many</a:t>
            </a:r>
            <a:endParaRPr lang="en-US" dirty="0"/>
          </a:p>
        </p:txBody>
      </p:sp>
      <p:pic>
        <p:nvPicPr>
          <p:cNvPr id="4" name="Picture 4"/>
          <p:cNvPicPr>
            <a:picLocks noGrp="1" noChangeAspect="1" noChangeArrowheads="1"/>
          </p:cNvPicPr>
          <p:nvPr>
            <p:ph idx="1"/>
          </p:nvPr>
        </p:nvPicPr>
        <p:blipFill>
          <a:blip r:embed="rId2"/>
          <a:srcRect l="16525" t="847" r="16737" b="72424"/>
          <a:stretch>
            <a:fillRect/>
          </a:stretch>
        </p:blipFill>
        <p:spPr bwMode="auto">
          <a:xfrm>
            <a:off x="910944" y="2763474"/>
            <a:ext cx="7322112" cy="2199415"/>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- 1</a:t>
            </a:r>
            <a:endParaRPr lang="en-US" dirty="0"/>
          </a:p>
        </p:txBody>
      </p:sp>
      <p:pic>
        <p:nvPicPr>
          <p:cNvPr id="4" name="Picture 4"/>
          <p:cNvPicPr>
            <a:picLocks noGrp="1" noChangeAspect="1" noChangeArrowheads="1"/>
          </p:cNvPicPr>
          <p:nvPr>
            <p:ph idx="1"/>
          </p:nvPr>
        </p:nvPicPr>
        <p:blipFill>
          <a:blip r:embed="rId2"/>
          <a:srcRect l="16525" t="31747" r="16737" b="39993"/>
          <a:stretch>
            <a:fillRect/>
          </a:stretch>
        </p:blipFill>
        <p:spPr>
          <a:xfrm>
            <a:off x="910944" y="2700484"/>
            <a:ext cx="7322112" cy="2325394"/>
          </a:xfrm>
          <a:noFill/>
          <a:ln w="76200" cmpd="tri">
            <a:solidFill>
              <a:schemeClr val="tx2"/>
            </a:solid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Many - many</a:t>
            </a:r>
            <a:endParaRPr lang="en-US" dirty="0"/>
          </a:p>
        </p:txBody>
      </p:sp>
      <p:pic>
        <p:nvPicPr>
          <p:cNvPr id="4" name="Picture 4"/>
          <p:cNvPicPr>
            <a:picLocks noGrp="1" noChangeAspect="1" noChangeArrowheads="1"/>
          </p:cNvPicPr>
          <p:nvPr>
            <p:ph idx="1"/>
          </p:nvPr>
        </p:nvPicPr>
        <p:blipFill>
          <a:blip r:embed="rId2"/>
          <a:srcRect l="1064" t="30733" r="1064" b="30733"/>
          <a:stretch>
            <a:fillRect/>
          </a:stretch>
        </p:blipFill>
        <p:spPr>
          <a:xfrm>
            <a:off x="457200" y="2648127"/>
            <a:ext cx="8229600" cy="2430108"/>
          </a:xfrm>
        </p:spPr>
      </p:pic>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Participation</a:t>
            </a:r>
            <a:endParaRPr lang="en-US" dirty="0"/>
          </a:p>
        </p:txBody>
      </p:sp>
      <p:sp>
        <p:nvSpPr>
          <p:cNvPr id="3" name="Content Placeholder 2"/>
          <p:cNvSpPr>
            <a:spLocks noGrp="1"/>
          </p:cNvSpPr>
          <p:nvPr>
            <p:ph idx="1"/>
          </p:nvPr>
        </p:nvSpPr>
        <p:spPr>
          <a:xfrm>
            <a:off x="381000" y="1219200"/>
            <a:ext cx="8305800" cy="5410200"/>
          </a:xfrm>
        </p:spPr>
        <p:txBody>
          <a:bodyPr/>
          <a:lstStyle/>
          <a:p>
            <a:r>
              <a:rPr lang="en-US" dirty="0" smtClean="0"/>
              <a:t>When we require all entities to participate in the relationship (total participation), we use double lines to specify</a:t>
            </a:r>
          </a:p>
          <a:p>
            <a:r>
              <a:rPr lang="en-US" dirty="0" err="1" smtClean="0"/>
              <a:t>Ex:Every</a:t>
            </a:r>
            <a:r>
              <a:rPr lang="en-US" dirty="0" smtClean="0"/>
              <a:t> loan has to have at least one customer</a:t>
            </a:r>
          </a:p>
          <a:p>
            <a:endParaRPr lang="en-US" dirty="0"/>
          </a:p>
        </p:txBody>
      </p:sp>
      <p:pic>
        <p:nvPicPr>
          <p:cNvPr id="4" name="Picture 4"/>
          <p:cNvPicPr>
            <a:picLocks noChangeAspect="1" noChangeArrowheads="1"/>
          </p:cNvPicPr>
          <p:nvPr/>
        </p:nvPicPr>
        <p:blipFill>
          <a:blip r:embed="rId2"/>
          <a:srcRect l="1141" t="32826" r="978" b="34566"/>
          <a:stretch>
            <a:fillRect/>
          </a:stretch>
        </p:blipFill>
        <p:spPr>
          <a:xfrm>
            <a:off x="1295400" y="3886200"/>
            <a:ext cx="6294438" cy="2239963"/>
          </a:xfrm>
          <a:prstGeom prst="rect">
            <a:avLst/>
          </a:prstGeom>
          <a:noFill/>
          <a:ln w="76200" cmpd="tri">
            <a:solidFill>
              <a:schemeClr val="tx2"/>
            </a:solid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Relationship</a:t>
            </a:r>
            <a:endParaRPr lang="en-US" dirty="0"/>
          </a:p>
        </p:txBody>
      </p:sp>
      <p:sp>
        <p:nvSpPr>
          <p:cNvPr id="3" name="Content Placeholder 2"/>
          <p:cNvSpPr>
            <a:spLocks noGrp="1"/>
          </p:cNvSpPr>
          <p:nvPr>
            <p:ph idx="1"/>
          </p:nvPr>
        </p:nvSpPr>
        <p:spPr>
          <a:xfrm>
            <a:off x="457200" y="1219200"/>
            <a:ext cx="8686800" cy="4906963"/>
          </a:xfrm>
        </p:spPr>
        <p:txBody>
          <a:bodyPr/>
          <a:lstStyle/>
          <a:p>
            <a:r>
              <a:rPr lang="en-US" dirty="0" smtClean="0"/>
              <a:t>Sometimes entities in a entity set may relate to other entities in the same set. Thus self relationship</a:t>
            </a:r>
          </a:p>
          <a:p>
            <a:r>
              <a:rPr lang="en-US" dirty="0" smtClean="0"/>
              <a:t>Here employees mange some other employees</a:t>
            </a:r>
          </a:p>
          <a:p>
            <a:r>
              <a:rPr lang="en-US" dirty="0" smtClean="0"/>
              <a:t>The labels “manger” and “worker” are called </a:t>
            </a:r>
            <a:r>
              <a:rPr lang="en-US" i="1" dirty="0" smtClean="0"/>
              <a:t>roles </a:t>
            </a:r>
            <a:r>
              <a:rPr lang="en-US" dirty="0" smtClean="0"/>
              <a:t>the self relationship</a:t>
            </a:r>
            <a:endParaRPr lang="en-US" i="1" dirty="0" smtClean="0"/>
          </a:p>
          <a:p>
            <a:endParaRPr lang="en-US" dirty="0"/>
          </a:p>
        </p:txBody>
      </p:sp>
      <p:pic>
        <p:nvPicPr>
          <p:cNvPr id="4" name="Picture 4"/>
          <p:cNvPicPr>
            <a:picLocks noChangeAspect="1" noChangeArrowheads="1"/>
          </p:cNvPicPr>
          <p:nvPr/>
        </p:nvPicPr>
        <p:blipFill>
          <a:blip r:embed="rId2"/>
          <a:srcRect l="1768" t="22791" r="2357" b="23051"/>
          <a:stretch>
            <a:fillRect/>
          </a:stretch>
        </p:blipFill>
        <p:spPr bwMode="auto">
          <a:xfrm>
            <a:off x="3048000" y="4572000"/>
            <a:ext cx="5334000" cy="1876425"/>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participation</a:t>
            </a:r>
            <a:endParaRPr lang="en-US" dirty="0"/>
          </a:p>
        </p:txBody>
      </p:sp>
      <p:sp>
        <p:nvSpPr>
          <p:cNvPr id="3" name="Content Placeholder 2"/>
          <p:cNvSpPr>
            <a:spLocks noGrp="1"/>
          </p:cNvSpPr>
          <p:nvPr>
            <p:ph idx="1"/>
          </p:nvPr>
        </p:nvSpPr>
        <p:spPr/>
        <p:txBody>
          <a:bodyPr/>
          <a:lstStyle/>
          <a:p>
            <a:r>
              <a:rPr lang="en-US" dirty="0" smtClean="0"/>
              <a:t>When we require some entities to participate in the relationship . we use single line to specify</a:t>
            </a:r>
          </a:p>
          <a:p>
            <a:endParaRPr lang="en-US" dirty="0"/>
          </a:p>
        </p:txBody>
      </p:sp>
      <p:pic>
        <p:nvPicPr>
          <p:cNvPr id="4" name="Picture 4"/>
          <p:cNvPicPr>
            <a:picLocks noChangeAspect="1" noChangeArrowheads="1"/>
          </p:cNvPicPr>
          <p:nvPr/>
        </p:nvPicPr>
        <p:blipFill>
          <a:blip r:embed="rId2"/>
          <a:srcRect l="1064" t="30733" r="1064" b="30733"/>
          <a:stretch>
            <a:fillRect/>
          </a:stretch>
        </p:blipFill>
        <p:spPr>
          <a:xfrm>
            <a:off x="457200" y="3361092"/>
            <a:ext cx="8229600" cy="243010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b="1" dirty="0" smtClean="0"/>
              <a:t>Keys</a:t>
            </a:r>
            <a:r>
              <a:rPr lang="en-US" dirty="0" smtClean="0"/>
              <a:t> help to uniquely identify entities and relationship</a:t>
            </a:r>
          </a:p>
          <a:p>
            <a:pPr>
              <a:defRPr/>
            </a:pPr>
            <a:r>
              <a:rPr lang="en-US" dirty="0" smtClean="0"/>
              <a:t>A </a:t>
            </a:r>
            <a:r>
              <a:rPr lang="en-US" b="1" i="1" dirty="0" smtClean="0">
                <a:solidFill>
                  <a:srgbClr val="FF0000"/>
                </a:solidFill>
              </a:rPr>
              <a:t>super key</a:t>
            </a:r>
            <a:r>
              <a:rPr lang="en-US" dirty="0" smtClean="0"/>
              <a:t> of an entity set is a set of one or more attributes whose values uniquely determine each entity.</a:t>
            </a:r>
          </a:p>
          <a:p>
            <a:pPr>
              <a:defRPr/>
            </a:pPr>
            <a:r>
              <a:rPr lang="en-US" b="1" dirty="0" smtClean="0">
                <a:solidFill>
                  <a:srgbClr val="FF0000"/>
                </a:solidFill>
              </a:rPr>
              <a:t>Super key</a:t>
            </a:r>
            <a:r>
              <a:rPr lang="en-US" dirty="0" smtClean="0"/>
              <a:t> can be simple or composite</a:t>
            </a:r>
          </a:p>
          <a:p>
            <a:pPr>
              <a:defRPr/>
            </a:pPr>
            <a:r>
              <a:rPr lang="en-US" dirty="0" smtClean="0"/>
              <a:t>A relation can more than one </a:t>
            </a:r>
            <a:r>
              <a:rPr lang="en-US" dirty="0" err="1" smtClean="0"/>
              <a:t>superkey</a:t>
            </a:r>
            <a:endParaRPr lang="en-US" dirty="0" smtClean="0"/>
          </a:p>
          <a:p>
            <a:pPr>
              <a:defRPr/>
            </a:pPr>
            <a:r>
              <a:rPr lang="en-US" dirty="0" smtClean="0"/>
              <a:t>ex:{customer-id}{customer-</a:t>
            </a:r>
            <a:r>
              <a:rPr lang="en-US" dirty="0" err="1" smtClean="0"/>
              <a:t>id,customer</a:t>
            </a:r>
            <a:r>
              <a:rPr lang="en-US" dirty="0" smtClean="0"/>
              <a:t>-name}</a:t>
            </a:r>
          </a:p>
          <a:p>
            <a:pPr>
              <a:defRPr/>
            </a:pPr>
            <a:r>
              <a:rPr lang="en-US" dirty="0" smtClean="0"/>
              <a:t>A</a:t>
            </a:r>
            <a:r>
              <a:rPr lang="en-US" b="1" dirty="0" smtClean="0"/>
              <a:t> </a:t>
            </a:r>
            <a:r>
              <a:rPr lang="en-US" b="1" i="1" dirty="0" smtClean="0">
                <a:solidFill>
                  <a:srgbClr val="FF0000"/>
                </a:solidFill>
              </a:rPr>
              <a:t>candidate key</a:t>
            </a:r>
            <a:r>
              <a:rPr lang="en-US" dirty="0" smtClean="0">
                <a:solidFill>
                  <a:srgbClr val="FF0000"/>
                </a:solidFill>
              </a:rPr>
              <a:t> </a:t>
            </a:r>
            <a:r>
              <a:rPr lang="en-US" dirty="0" smtClean="0"/>
              <a:t>of an entity set is a minimal super key.</a:t>
            </a:r>
          </a:p>
          <a:p>
            <a:pPr>
              <a:defRPr/>
            </a:pPr>
            <a:r>
              <a:rPr lang="en-US" dirty="0" smtClean="0"/>
              <a:t>Ex:{customer-id}{customer-</a:t>
            </a:r>
            <a:r>
              <a:rPr lang="en-US" dirty="0" err="1" smtClean="0"/>
              <a:t>name,customer</a:t>
            </a:r>
            <a:r>
              <a:rPr lang="en-US" dirty="0" smtClean="0"/>
              <a:t>-street}</a:t>
            </a:r>
          </a:p>
          <a:p>
            <a:pPr>
              <a:defRPr/>
            </a:pPr>
            <a:r>
              <a:rPr lang="en-US" dirty="0" smtClean="0"/>
              <a:t>Although several candidate keys may exist, one of the candidate keys is selected to be the </a:t>
            </a:r>
            <a:r>
              <a:rPr lang="en-US" b="1" i="1" dirty="0" smtClean="0">
                <a:solidFill>
                  <a:srgbClr val="FF0000"/>
                </a:solidFill>
              </a:rPr>
              <a:t>primary key</a:t>
            </a:r>
            <a:r>
              <a:rPr lang="en-US" i="1" dirty="0" smtClean="0">
                <a:solidFill>
                  <a:srgbClr val="FF0000"/>
                </a:solidFill>
              </a:rPr>
              <a:t>.</a:t>
            </a:r>
          </a:p>
          <a:p>
            <a:pPr>
              <a:buNone/>
              <a:defRPr/>
            </a:pPr>
            <a:r>
              <a:rPr lang="en-US" i="1" dirty="0" smtClean="0">
                <a:solidFill>
                  <a:schemeClr val="tx2"/>
                </a:solidFill>
              </a:rPr>
              <a:t>	</a:t>
            </a:r>
            <a:r>
              <a:rPr lang="en-US" dirty="0" smtClean="0"/>
              <a:t>ex:{customer-id}</a:t>
            </a:r>
          </a:p>
          <a:p>
            <a:pPr>
              <a:buNone/>
              <a:defRPr/>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400" dirty="0" smtClean="0"/>
              <a:t> A</a:t>
            </a:r>
            <a:r>
              <a:rPr lang="en-US" sz="2400" dirty="0" smtClean="0">
                <a:solidFill>
                  <a:srgbClr val="FF0000"/>
                </a:solidFill>
              </a:rPr>
              <a:t> </a:t>
            </a:r>
            <a:r>
              <a:rPr lang="en-US" sz="2400" b="1" dirty="0" smtClean="0">
                <a:solidFill>
                  <a:srgbClr val="FF0000"/>
                </a:solidFill>
              </a:rPr>
              <a:t>Foreign key</a:t>
            </a:r>
            <a:r>
              <a:rPr lang="en-US" sz="2400" dirty="0" smtClean="0"/>
              <a:t> is used when we must represent the relationship between two tables and relations</a:t>
            </a:r>
          </a:p>
          <a:p>
            <a:r>
              <a:rPr lang="en-US" sz="2400" dirty="0" smtClean="0"/>
              <a:t>A</a:t>
            </a:r>
            <a:r>
              <a:rPr lang="en-US" sz="2400" b="1" dirty="0" smtClean="0">
                <a:solidFill>
                  <a:srgbClr val="FF0000"/>
                </a:solidFill>
              </a:rPr>
              <a:t> foreign key</a:t>
            </a:r>
            <a:r>
              <a:rPr lang="en-US" sz="2400" dirty="0" smtClean="0"/>
              <a:t> is an attribute (possibly composite) in a relation of a database that serves as the primary key of another relation in the same database</a:t>
            </a:r>
          </a:p>
          <a:p>
            <a:r>
              <a:rPr lang="en-US" sz="2400" dirty="0" smtClean="0"/>
              <a:t>A </a:t>
            </a:r>
            <a:r>
              <a:rPr lang="en-US" sz="2400" b="1" dirty="0" smtClean="0">
                <a:solidFill>
                  <a:srgbClr val="FF0000"/>
                </a:solidFill>
              </a:rPr>
              <a:t>Composite key</a:t>
            </a:r>
            <a:r>
              <a:rPr lang="en-US" sz="2400" dirty="0" smtClean="0"/>
              <a:t> is a primary key that consists of more than one attribute. </a:t>
            </a:r>
          </a:p>
          <a:p>
            <a:r>
              <a:rPr lang="en-GB" sz="2400" dirty="0" smtClean="0"/>
              <a:t>Here is a text description for four relations:</a:t>
            </a:r>
          </a:p>
          <a:p>
            <a:r>
              <a:rPr lang="en-GB" sz="2400" dirty="0" smtClean="0"/>
              <a:t>CUSTOMER(</a:t>
            </a:r>
            <a:r>
              <a:rPr lang="en-GB" sz="2400" u="sng" dirty="0" err="1" smtClean="0"/>
              <a:t>Customer_ID</a:t>
            </a:r>
            <a:r>
              <a:rPr lang="en-GB" sz="2400" dirty="0" smtClean="0"/>
              <a:t>, </a:t>
            </a:r>
            <a:r>
              <a:rPr lang="en-GB" sz="2400" dirty="0" err="1" smtClean="0"/>
              <a:t>Customer_Name</a:t>
            </a:r>
            <a:r>
              <a:rPr lang="en-GB" sz="2400" dirty="0" smtClean="0"/>
              <a:t>, Address, City, State, Zip)</a:t>
            </a:r>
          </a:p>
          <a:p>
            <a:r>
              <a:rPr lang="en-GB" sz="2400" dirty="0" smtClean="0"/>
              <a:t>ORDER(</a:t>
            </a:r>
            <a:r>
              <a:rPr lang="en-GB" sz="2400" u="sng" dirty="0" err="1" smtClean="0"/>
              <a:t>Order_ID</a:t>
            </a:r>
            <a:r>
              <a:rPr lang="en-GB" sz="2400" dirty="0" smtClean="0"/>
              <a:t>, </a:t>
            </a:r>
            <a:r>
              <a:rPr lang="en-GB" sz="2400" dirty="0" err="1" smtClean="0"/>
              <a:t>Order_Date</a:t>
            </a:r>
            <a:r>
              <a:rPr lang="en-GB" sz="2400" dirty="0" smtClean="0"/>
              <a:t>, </a:t>
            </a:r>
            <a:r>
              <a:rPr lang="en-GB" sz="2400" dirty="0" err="1" smtClean="0"/>
              <a:t>Customer_ID</a:t>
            </a:r>
            <a:r>
              <a:rPr lang="en-GB" sz="2400" dirty="0" smtClean="0"/>
              <a:t>)</a:t>
            </a:r>
          </a:p>
          <a:p>
            <a:r>
              <a:rPr lang="en-GB" sz="2400" dirty="0" smtClean="0"/>
              <a:t>ORDER_LINE(</a:t>
            </a:r>
            <a:r>
              <a:rPr lang="en-GB" sz="2400" u="sng" dirty="0" err="1" smtClean="0"/>
              <a:t>Order_ID</a:t>
            </a:r>
            <a:r>
              <a:rPr lang="en-GB" sz="2400" dirty="0" smtClean="0"/>
              <a:t>, </a:t>
            </a:r>
            <a:r>
              <a:rPr lang="en-GB" sz="2400" u="sng" dirty="0" err="1" smtClean="0"/>
              <a:t>Product_ID</a:t>
            </a:r>
            <a:r>
              <a:rPr lang="en-GB" sz="2400" dirty="0" smtClean="0"/>
              <a:t>, Quantity)</a:t>
            </a:r>
          </a:p>
          <a:p>
            <a:r>
              <a:rPr lang="en-GB" sz="2400" dirty="0" smtClean="0"/>
              <a:t>PRODUCT(</a:t>
            </a:r>
            <a:r>
              <a:rPr lang="en-GB" sz="2400" u="sng" dirty="0" err="1" smtClean="0"/>
              <a:t>Product_ID</a:t>
            </a:r>
            <a:r>
              <a:rPr lang="en-GB" sz="2400" dirty="0" smtClean="0"/>
              <a:t>, </a:t>
            </a:r>
            <a:r>
              <a:rPr lang="en-GB" sz="2400" dirty="0" err="1" smtClean="0"/>
              <a:t>Product_Description</a:t>
            </a:r>
            <a:r>
              <a:rPr lang="en-GB" sz="2400" dirty="0" smtClean="0"/>
              <a:t>, </a:t>
            </a:r>
            <a:r>
              <a:rPr lang="en-GB" sz="2400" dirty="0" err="1" smtClean="0"/>
              <a:t>Product_Finish</a:t>
            </a:r>
            <a:r>
              <a:rPr lang="en-GB" sz="2400" dirty="0" smtClean="0"/>
              <a:t>, </a:t>
            </a:r>
            <a:r>
              <a:rPr lang="en-GB" sz="2400" dirty="0" err="1" smtClean="0"/>
              <a:t>Standard_Price</a:t>
            </a:r>
            <a:r>
              <a:rPr lang="en-GB" sz="2400" dirty="0" smtClean="0"/>
              <a:t>, </a:t>
            </a:r>
            <a:r>
              <a:rPr lang="en-GB" sz="2400" dirty="0" err="1" smtClean="0"/>
              <a:t>On_Hand</a:t>
            </a:r>
            <a:r>
              <a:rPr lang="en-GB" sz="2400" dirty="0" smtClean="0"/>
              <a:t>)</a:t>
            </a:r>
          </a:p>
          <a:p>
            <a:endParaRPr lang="en-US" sz="24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dirty="0"/>
              <a:t>Slide 1- </a:t>
            </a:r>
            <a:fld id="{1D1348BC-DD9D-4131-A5BA-D1018CF7E000}" type="slidenum">
              <a:rPr lang="en-US"/>
              <a:pPr/>
              <a:t>5</a:t>
            </a:fld>
            <a:endParaRPr lang="en-CA" dirty="0"/>
          </a:p>
        </p:txBody>
      </p:sp>
      <p:sp>
        <p:nvSpPr>
          <p:cNvPr id="44035" name="Rectangle 2"/>
          <p:cNvSpPr>
            <a:spLocks noGrp="1" noChangeArrowheads="1"/>
          </p:cNvSpPr>
          <p:nvPr>
            <p:ph type="title"/>
          </p:nvPr>
        </p:nvSpPr>
        <p:spPr/>
        <p:txBody>
          <a:bodyPr/>
          <a:lstStyle/>
          <a:p>
            <a:pPr eaLnBrk="1" hangingPunct="1"/>
            <a:r>
              <a:rPr lang="en-US" dirty="0" smtClean="0"/>
              <a:t>Example of a simple database</a:t>
            </a:r>
          </a:p>
        </p:txBody>
      </p:sp>
      <p:pic>
        <p:nvPicPr>
          <p:cNvPr id="44036" name="Picture 4" descr="fig01_02"/>
          <p:cNvPicPr>
            <a:picLocks noChangeAspect="1" noChangeArrowheads="1"/>
          </p:cNvPicPr>
          <p:nvPr/>
        </p:nvPicPr>
        <p:blipFill>
          <a:blip r:embed="rId2"/>
          <a:srcRect/>
          <a:stretch>
            <a:fillRect/>
          </a:stretch>
        </p:blipFill>
        <p:spPr bwMode="auto">
          <a:xfrm>
            <a:off x="1889125" y="1524000"/>
            <a:ext cx="4370388" cy="502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026" descr="E:\bgfiller.gif"/>
          <p:cNvPicPr>
            <a:picLocks noChangeAspect="1" noChangeArrowheads="1"/>
          </p:cNvPicPr>
          <p:nvPr/>
        </p:nvPicPr>
        <p:blipFill>
          <a:blip r:embed="rId2"/>
          <a:srcRect/>
          <a:stretch>
            <a:fillRect/>
          </a:stretch>
        </p:blipFill>
        <p:spPr bwMode="auto">
          <a:xfrm>
            <a:off x="6635750" y="762000"/>
            <a:ext cx="2208213" cy="5421313"/>
          </a:xfrm>
          <a:prstGeom prst="rect">
            <a:avLst/>
          </a:prstGeom>
          <a:noFill/>
        </p:spPr>
      </p:pic>
      <p:pic>
        <p:nvPicPr>
          <p:cNvPr id="87043" name="Picture 1027" descr="C:\MyData\MIS\Hoffer6e\Hoffer 6e figures\chapter 05\FIG5-3.gif"/>
          <p:cNvPicPr>
            <a:picLocks noChangeAspect="1" noChangeArrowheads="1"/>
          </p:cNvPicPr>
          <p:nvPr/>
        </p:nvPicPr>
        <p:blipFill>
          <a:blip r:embed="rId3"/>
          <a:srcRect/>
          <a:stretch>
            <a:fillRect/>
          </a:stretch>
        </p:blipFill>
        <p:spPr bwMode="auto">
          <a:xfrm>
            <a:off x="388938" y="762000"/>
            <a:ext cx="7840662" cy="5419725"/>
          </a:xfrm>
          <a:prstGeom prst="rect">
            <a:avLst/>
          </a:prstGeom>
          <a:noFill/>
        </p:spPr>
      </p:pic>
      <p:grpSp>
        <p:nvGrpSpPr>
          <p:cNvPr id="2" name="Group 1029"/>
          <p:cNvGrpSpPr>
            <a:grpSpLocks/>
          </p:cNvGrpSpPr>
          <p:nvPr/>
        </p:nvGrpSpPr>
        <p:grpSpPr bwMode="auto">
          <a:xfrm>
            <a:off x="446088" y="1066800"/>
            <a:ext cx="5497512" cy="1289050"/>
            <a:chOff x="336" y="672"/>
            <a:chExt cx="3632" cy="945"/>
          </a:xfrm>
        </p:grpSpPr>
        <p:sp>
          <p:nvSpPr>
            <p:cNvPr id="87046" name="Oval 1030"/>
            <p:cNvSpPr>
              <a:spLocks noChangeArrowheads="1"/>
            </p:cNvSpPr>
            <p:nvPr/>
          </p:nvSpPr>
          <p:spPr bwMode="auto">
            <a:xfrm>
              <a:off x="336" y="672"/>
              <a:ext cx="1152" cy="624"/>
            </a:xfrm>
            <a:prstGeom prst="ellipse">
              <a:avLst/>
            </a:prstGeom>
            <a:noFill/>
            <a:ln w="28575">
              <a:solidFill>
                <a:schemeClr val="hlink"/>
              </a:solidFill>
              <a:round/>
              <a:headEnd/>
              <a:tailEnd/>
            </a:ln>
            <a:effectLst/>
          </p:spPr>
          <p:txBody>
            <a:bodyPr wrap="none" anchor="ctr"/>
            <a:lstStyle/>
            <a:p>
              <a:endParaRPr lang="en-US"/>
            </a:p>
          </p:txBody>
        </p:sp>
        <p:grpSp>
          <p:nvGrpSpPr>
            <p:cNvPr id="3" name="Group 1031"/>
            <p:cNvGrpSpPr>
              <a:grpSpLocks/>
            </p:cNvGrpSpPr>
            <p:nvPr/>
          </p:nvGrpSpPr>
          <p:grpSpPr bwMode="auto">
            <a:xfrm>
              <a:off x="1248" y="1200"/>
              <a:ext cx="2720" cy="417"/>
              <a:chOff x="1248" y="1200"/>
              <a:chExt cx="2720" cy="417"/>
            </a:xfrm>
          </p:grpSpPr>
          <p:sp>
            <p:nvSpPr>
              <p:cNvPr id="87048" name="Line 1032"/>
              <p:cNvSpPr>
                <a:spLocks noChangeShapeType="1"/>
              </p:cNvSpPr>
              <p:nvPr/>
            </p:nvSpPr>
            <p:spPr bwMode="auto">
              <a:xfrm flipH="1" flipV="1">
                <a:off x="1248" y="1200"/>
                <a:ext cx="1392" cy="240"/>
              </a:xfrm>
              <a:prstGeom prst="line">
                <a:avLst/>
              </a:prstGeom>
              <a:noFill/>
              <a:ln w="28575">
                <a:solidFill>
                  <a:schemeClr val="hlink"/>
                </a:solidFill>
                <a:round/>
                <a:headEnd/>
                <a:tailEnd type="triangle" w="lg" len="lg"/>
              </a:ln>
              <a:effectLst/>
            </p:spPr>
            <p:txBody>
              <a:bodyPr/>
              <a:lstStyle/>
              <a:p>
                <a:endParaRPr lang="en-US"/>
              </a:p>
            </p:txBody>
          </p:sp>
          <p:sp>
            <p:nvSpPr>
              <p:cNvPr id="87049" name="Text Box 1033"/>
              <p:cNvSpPr txBox="1">
                <a:spLocks noChangeArrowheads="1"/>
              </p:cNvSpPr>
              <p:nvPr/>
            </p:nvSpPr>
            <p:spPr bwMode="auto">
              <a:xfrm>
                <a:off x="2726" y="1259"/>
                <a:ext cx="1242" cy="358"/>
              </a:xfrm>
              <a:prstGeom prst="rect">
                <a:avLst/>
              </a:prstGeom>
              <a:noFill/>
              <a:ln w="9525">
                <a:noFill/>
                <a:miter lim="800000"/>
                <a:headEnd/>
                <a:tailEnd/>
              </a:ln>
              <a:effectLst/>
            </p:spPr>
            <p:txBody>
              <a:bodyPr wrap="none">
                <a:spAutoFit/>
              </a:bodyPr>
              <a:lstStyle/>
              <a:p>
                <a:r>
                  <a:rPr lang="en-US">
                    <a:solidFill>
                      <a:srgbClr val="FF3300"/>
                    </a:solidFill>
                  </a:rPr>
                  <a:t>Primary Key</a:t>
                </a:r>
              </a:p>
            </p:txBody>
          </p:sp>
        </p:grpSp>
      </p:grpSp>
      <p:grpSp>
        <p:nvGrpSpPr>
          <p:cNvPr id="4" name="Group 1034"/>
          <p:cNvGrpSpPr>
            <a:grpSpLocks/>
          </p:cNvGrpSpPr>
          <p:nvPr/>
        </p:nvGrpSpPr>
        <p:grpSpPr bwMode="auto">
          <a:xfrm>
            <a:off x="2362200" y="2374900"/>
            <a:ext cx="6096000" cy="1054100"/>
            <a:chOff x="1920" y="1584"/>
            <a:chExt cx="3840" cy="664"/>
          </a:xfrm>
        </p:grpSpPr>
        <p:sp>
          <p:nvSpPr>
            <p:cNvPr id="87051" name="Oval 1035"/>
            <p:cNvSpPr>
              <a:spLocks noChangeArrowheads="1"/>
            </p:cNvSpPr>
            <p:nvPr/>
          </p:nvSpPr>
          <p:spPr bwMode="auto">
            <a:xfrm>
              <a:off x="1920" y="1584"/>
              <a:ext cx="1145" cy="451"/>
            </a:xfrm>
            <a:prstGeom prst="ellipse">
              <a:avLst/>
            </a:prstGeom>
            <a:noFill/>
            <a:ln w="28575">
              <a:solidFill>
                <a:schemeClr val="hlink"/>
              </a:solidFill>
              <a:round/>
              <a:headEnd/>
              <a:tailEnd/>
            </a:ln>
            <a:effectLst/>
          </p:spPr>
          <p:txBody>
            <a:bodyPr wrap="none" anchor="ctr"/>
            <a:lstStyle/>
            <a:p>
              <a:endParaRPr lang="en-US"/>
            </a:p>
          </p:txBody>
        </p:sp>
        <p:sp>
          <p:nvSpPr>
            <p:cNvPr id="87052" name="Line 1036"/>
            <p:cNvSpPr>
              <a:spLocks noChangeShapeType="1"/>
            </p:cNvSpPr>
            <p:nvPr/>
          </p:nvSpPr>
          <p:spPr bwMode="auto">
            <a:xfrm flipH="1" flipV="1">
              <a:off x="3024" y="1824"/>
              <a:ext cx="966" cy="2"/>
            </a:xfrm>
            <a:prstGeom prst="line">
              <a:avLst/>
            </a:prstGeom>
            <a:noFill/>
            <a:ln w="28575">
              <a:solidFill>
                <a:schemeClr val="hlink"/>
              </a:solidFill>
              <a:round/>
              <a:headEnd/>
              <a:tailEnd type="triangle" w="lg" len="lg"/>
            </a:ln>
            <a:effectLst/>
          </p:spPr>
          <p:txBody>
            <a:bodyPr/>
            <a:lstStyle/>
            <a:p>
              <a:endParaRPr lang="en-US"/>
            </a:p>
          </p:txBody>
        </p:sp>
        <p:sp>
          <p:nvSpPr>
            <p:cNvPr id="87053" name="Text Box 1037"/>
            <p:cNvSpPr txBox="1">
              <a:spLocks noChangeArrowheads="1"/>
            </p:cNvSpPr>
            <p:nvPr/>
          </p:nvSpPr>
          <p:spPr bwMode="auto">
            <a:xfrm>
              <a:off x="3944" y="1632"/>
              <a:ext cx="1816" cy="616"/>
            </a:xfrm>
            <a:prstGeom prst="rect">
              <a:avLst/>
            </a:prstGeom>
            <a:noFill/>
            <a:ln w="9525">
              <a:noFill/>
              <a:miter lim="800000"/>
              <a:headEnd/>
              <a:tailEnd/>
            </a:ln>
            <a:effectLst/>
          </p:spPr>
          <p:txBody>
            <a:bodyPr>
              <a:spAutoFit/>
            </a:bodyPr>
            <a:lstStyle/>
            <a:p>
              <a:r>
                <a:rPr lang="en-US">
                  <a:solidFill>
                    <a:srgbClr val="FF3300"/>
                  </a:solidFill>
                </a:rPr>
                <a:t>Foreign Key </a:t>
              </a:r>
              <a:r>
                <a:rPr lang="en-US" sz="1600">
                  <a:solidFill>
                    <a:srgbClr val="FF3300"/>
                  </a:solidFill>
                </a:rPr>
                <a:t>(implements 1:N relationship between customer and order)</a:t>
              </a:r>
            </a:p>
          </p:txBody>
        </p:sp>
      </p:grpSp>
      <p:grpSp>
        <p:nvGrpSpPr>
          <p:cNvPr id="5" name="Group 1038"/>
          <p:cNvGrpSpPr>
            <a:grpSpLocks/>
          </p:cNvGrpSpPr>
          <p:nvPr/>
        </p:nvGrpSpPr>
        <p:grpSpPr bwMode="auto">
          <a:xfrm>
            <a:off x="381000" y="3444875"/>
            <a:ext cx="7832725" cy="1739900"/>
            <a:chOff x="288" y="2496"/>
            <a:chExt cx="4934" cy="1096"/>
          </a:xfrm>
        </p:grpSpPr>
        <p:sp>
          <p:nvSpPr>
            <p:cNvPr id="87055" name="Oval 1039"/>
            <p:cNvSpPr>
              <a:spLocks noChangeArrowheads="1"/>
            </p:cNvSpPr>
            <p:nvPr/>
          </p:nvSpPr>
          <p:spPr bwMode="auto">
            <a:xfrm>
              <a:off x="288" y="2592"/>
              <a:ext cx="1872" cy="528"/>
            </a:xfrm>
            <a:prstGeom prst="ellipse">
              <a:avLst/>
            </a:prstGeom>
            <a:noFill/>
            <a:ln w="28575">
              <a:solidFill>
                <a:schemeClr val="hlink"/>
              </a:solidFill>
              <a:round/>
              <a:headEnd/>
              <a:tailEnd/>
            </a:ln>
            <a:effectLst/>
          </p:spPr>
          <p:txBody>
            <a:bodyPr wrap="none" anchor="ctr"/>
            <a:lstStyle/>
            <a:p>
              <a:endParaRPr lang="en-US"/>
            </a:p>
          </p:txBody>
        </p:sp>
        <p:sp>
          <p:nvSpPr>
            <p:cNvPr id="87056" name="Line 1040"/>
            <p:cNvSpPr>
              <a:spLocks noChangeShapeType="1"/>
            </p:cNvSpPr>
            <p:nvPr/>
          </p:nvSpPr>
          <p:spPr bwMode="auto">
            <a:xfrm flipH="1" flipV="1">
              <a:off x="1824" y="3024"/>
              <a:ext cx="1061" cy="240"/>
            </a:xfrm>
            <a:prstGeom prst="line">
              <a:avLst/>
            </a:prstGeom>
            <a:noFill/>
            <a:ln w="28575">
              <a:solidFill>
                <a:schemeClr val="hlink"/>
              </a:solidFill>
              <a:round/>
              <a:headEnd/>
              <a:tailEnd type="triangle" w="lg" len="lg"/>
            </a:ln>
            <a:effectLst/>
          </p:spPr>
          <p:txBody>
            <a:bodyPr/>
            <a:lstStyle/>
            <a:p>
              <a:endParaRPr lang="en-US"/>
            </a:p>
          </p:txBody>
        </p:sp>
        <p:sp>
          <p:nvSpPr>
            <p:cNvPr id="87057" name="Text Box 1041"/>
            <p:cNvSpPr txBox="1">
              <a:spLocks noChangeArrowheads="1"/>
            </p:cNvSpPr>
            <p:nvPr/>
          </p:nvSpPr>
          <p:spPr bwMode="auto">
            <a:xfrm>
              <a:off x="2928" y="2496"/>
              <a:ext cx="2294" cy="1096"/>
            </a:xfrm>
            <a:prstGeom prst="rect">
              <a:avLst/>
            </a:prstGeom>
            <a:noFill/>
            <a:ln w="9525">
              <a:noFill/>
              <a:miter lim="800000"/>
              <a:headEnd/>
              <a:tailEnd/>
            </a:ln>
            <a:effectLst/>
          </p:spPr>
          <p:txBody>
            <a:bodyPr>
              <a:spAutoFit/>
            </a:bodyPr>
            <a:lstStyle/>
            <a:p>
              <a:r>
                <a:rPr lang="en-US" sz="1800">
                  <a:solidFill>
                    <a:srgbClr val="FF3300"/>
                  </a:solidFill>
                </a:rPr>
                <a:t>Combined, these are a </a:t>
              </a:r>
              <a:r>
                <a:rPr lang="en-US" sz="1800" i="1">
                  <a:solidFill>
                    <a:srgbClr val="FF3300"/>
                  </a:solidFill>
                </a:rPr>
                <a:t>composite primary key</a:t>
              </a:r>
              <a:r>
                <a:rPr lang="en-US" sz="1800">
                  <a:solidFill>
                    <a:srgbClr val="FF3300"/>
                  </a:solidFill>
                </a:rPr>
                <a:t> (uniquely identifies the order line)…individually they are </a:t>
              </a:r>
              <a:r>
                <a:rPr lang="en-US" sz="1800" i="1">
                  <a:solidFill>
                    <a:srgbClr val="FF3300"/>
                  </a:solidFill>
                </a:rPr>
                <a:t>foreign keys</a:t>
              </a:r>
              <a:r>
                <a:rPr lang="en-US" sz="1800">
                  <a:solidFill>
                    <a:srgbClr val="FF3300"/>
                  </a:solidFill>
                </a:rPr>
                <a:t> (implement M:N relationship between order and product)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Relationship</a:t>
            </a:r>
            <a:endParaRPr lang="en-US" dirty="0"/>
          </a:p>
        </p:txBody>
      </p:sp>
      <p:pic>
        <p:nvPicPr>
          <p:cNvPr id="4" name="Picture 4"/>
          <p:cNvPicPr>
            <a:picLocks noGrp="1" noChangeAspect="1" noChangeArrowheads="1"/>
          </p:cNvPicPr>
          <p:nvPr>
            <p:ph idx="1"/>
          </p:nvPr>
        </p:nvPicPr>
        <p:blipFill>
          <a:blip r:embed="rId2"/>
          <a:srcRect l="1160" t="27061" r="774" b="26804"/>
          <a:stretch>
            <a:fillRect/>
          </a:stretch>
        </p:blipFill>
        <p:spPr>
          <a:xfrm>
            <a:off x="457200" y="2411330"/>
            <a:ext cx="8229600" cy="2903702"/>
          </a:xfrm>
          <a:noFill/>
          <a:ln w="76200" cmpd="tri">
            <a:solidFill>
              <a:schemeClr val="tx2"/>
            </a:solid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Entity Set</a:t>
            </a:r>
            <a:endParaRPr lang="en-US" dirty="0"/>
          </a:p>
        </p:txBody>
      </p:sp>
      <p:sp>
        <p:nvSpPr>
          <p:cNvPr id="3" name="Content Placeholder 2"/>
          <p:cNvSpPr>
            <a:spLocks noGrp="1"/>
          </p:cNvSpPr>
          <p:nvPr>
            <p:ph idx="1"/>
          </p:nvPr>
        </p:nvSpPr>
        <p:spPr/>
        <p:txBody>
          <a:bodyPr>
            <a:normAutofit fontScale="92500"/>
          </a:bodyPr>
          <a:lstStyle/>
          <a:p>
            <a:pPr marL="342900" lvl="1" indent="-342900">
              <a:buFont typeface="Arial" pitchFamily="34" charset="0"/>
              <a:buChar char="•"/>
            </a:pPr>
            <a:r>
              <a:rPr lang="en-US" dirty="0" smtClean="0"/>
              <a:t>An entity set may not have sufficient attribute to form a primary key.</a:t>
            </a:r>
          </a:p>
          <a:p>
            <a:pPr marL="342900" lvl="1" indent="-342900">
              <a:buFont typeface="Arial" pitchFamily="34" charset="0"/>
              <a:buChar char="•"/>
            </a:pPr>
            <a:r>
              <a:rPr lang="en-US" dirty="0" smtClean="0"/>
              <a:t>So depend on some other entity set(owner entity). They can be uniquely identified only if combined with another entity set. Such an entity is termed as</a:t>
            </a:r>
            <a:r>
              <a:rPr lang="en-US" dirty="0" smtClean="0">
                <a:solidFill>
                  <a:srgbClr val="FF0000"/>
                </a:solidFill>
              </a:rPr>
              <a:t> weak entity set</a:t>
            </a:r>
          </a:p>
          <a:p>
            <a:r>
              <a:rPr lang="en-US" dirty="0" smtClean="0"/>
              <a:t>An entity set that has primary key-</a:t>
            </a:r>
            <a:r>
              <a:rPr lang="en-US" dirty="0" smtClean="0">
                <a:solidFill>
                  <a:srgbClr val="FF0000"/>
                </a:solidFill>
              </a:rPr>
              <a:t>strong entity</a:t>
            </a:r>
          </a:p>
          <a:p>
            <a:r>
              <a:rPr lang="en-US" dirty="0" err="1" smtClean="0">
                <a:solidFill>
                  <a:srgbClr val="FF0000"/>
                </a:solidFill>
              </a:rPr>
              <a:t>Descriminator</a:t>
            </a:r>
            <a:r>
              <a:rPr lang="en-US" dirty="0" smtClean="0"/>
              <a:t> of a weak entity set is used to uniquely identify each entity in weak entity set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Entity Set Notations</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800" dirty="0" smtClean="0"/>
              <a:t>Double rectangles for weak entity set</a:t>
            </a:r>
          </a:p>
          <a:p>
            <a:r>
              <a:rPr lang="en-US" sz="2800" dirty="0" smtClean="0"/>
              <a:t>Double diamond for weak entity relationship</a:t>
            </a:r>
          </a:p>
          <a:p>
            <a:r>
              <a:rPr lang="en-US" sz="2800" dirty="0" smtClean="0"/>
              <a:t>Dashed underscore for </a:t>
            </a:r>
            <a:r>
              <a:rPr lang="en-US" sz="2800" dirty="0" smtClean="0">
                <a:solidFill>
                  <a:srgbClr val="FF0000"/>
                </a:solidFill>
              </a:rPr>
              <a:t>discriminator or partial key</a:t>
            </a:r>
          </a:p>
          <a:p>
            <a:r>
              <a:rPr lang="en-US" dirty="0" smtClean="0"/>
              <a:t>{payment-</a:t>
            </a:r>
            <a:r>
              <a:rPr lang="en-US" dirty="0" err="1" smtClean="0"/>
              <a:t>number,loan</a:t>
            </a:r>
            <a:r>
              <a:rPr lang="en-US" dirty="0" smtClean="0"/>
              <a:t>-number}-</a:t>
            </a:r>
            <a:r>
              <a:rPr lang="en-US" dirty="0" err="1" smtClean="0"/>
              <a:t>pk</a:t>
            </a:r>
            <a:r>
              <a:rPr lang="en-US" dirty="0" smtClean="0"/>
              <a:t> of weak entity</a:t>
            </a:r>
            <a:endParaRPr lang="en-US" dirty="0"/>
          </a:p>
        </p:txBody>
      </p:sp>
      <p:pic>
        <p:nvPicPr>
          <p:cNvPr id="4" name="Picture 4"/>
          <p:cNvPicPr>
            <a:picLocks noChangeAspect="1" noChangeArrowheads="1"/>
          </p:cNvPicPr>
          <p:nvPr/>
        </p:nvPicPr>
        <p:blipFill>
          <a:blip r:embed="rId2"/>
          <a:srcRect l="900" t="27867" r="1082" b="27628"/>
          <a:stretch>
            <a:fillRect/>
          </a:stretch>
        </p:blipFill>
        <p:spPr>
          <a:xfrm>
            <a:off x="1554163" y="3886200"/>
            <a:ext cx="6035675" cy="2133600"/>
          </a:xfrm>
          <a:prstGeom prst="rect">
            <a:avLst/>
          </a:prstGeom>
          <a:noFill/>
          <a:ln w="76200" cmpd="tri">
            <a:solidFill>
              <a:schemeClr val="tx2"/>
            </a:solid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76200" y="198438"/>
            <a:ext cx="9067800" cy="776287"/>
          </a:xfrm>
          <a:noFill/>
          <a:ln/>
        </p:spPr>
        <p:txBody>
          <a:bodyPr tIns="0">
            <a:spAutoFit/>
          </a:bodyPr>
          <a:lstStyle/>
          <a:p>
            <a:r>
              <a:rPr lang="en-US" sz="2400" b="1" dirty="0"/>
              <a:t>SUMMARY OF ER-DIAGRAM </a:t>
            </a:r>
            <a:br>
              <a:rPr lang="en-US" sz="2400" b="1" dirty="0"/>
            </a:br>
            <a:r>
              <a:rPr lang="en-US" sz="2400" b="1" dirty="0"/>
              <a:t>NOTATION FOR ER SCHEMAS</a:t>
            </a:r>
          </a:p>
        </p:txBody>
      </p:sp>
      <p:sp>
        <p:nvSpPr>
          <p:cNvPr id="5123" name="Rectangle 1027"/>
          <p:cNvSpPr>
            <a:spLocks noGrp="1" noChangeArrowheads="1"/>
          </p:cNvSpPr>
          <p:nvPr>
            <p:ph type="body" idx="1"/>
          </p:nvPr>
        </p:nvSpPr>
        <p:spPr>
          <a:xfrm>
            <a:off x="4686300" y="955675"/>
            <a:ext cx="4419600" cy="5505450"/>
          </a:xfrm>
          <a:noFill/>
          <a:ln/>
        </p:spPr>
        <p:txBody>
          <a:bodyPr>
            <a:spAutoFit/>
          </a:bodyPr>
          <a:lstStyle/>
          <a:p>
            <a:pPr marL="0" indent="0">
              <a:spcBef>
                <a:spcPct val="60000"/>
              </a:spcBef>
              <a:spcAft>
                <a:spcPct val="70000"/>
              </a:spcAft>
              <a:buSzPct val="70000"/>
              <a:buFont typeface="Monotype Sorts" pitchFamily="2" charset="2"/>
              <a:buNone/>
            </a:pPr>
            <a:r>
              <a:rPr lang="en-US" sz="1200" u="sng" dirty="0"/>
              <a:t>Meaning</a:t>
            </a:r>
          </a:p>
          <a:p>
            <a:pPr marL="0" indent="0">
              <a:spcBef>
                <a:spcPct val="60000"/>
              </a:spcBef>
              <a:spcAft>
                <a:spcPct val="70000"/>
              </a:spcAft>
              <a:buSzPct val="70000"/>
              <a:buFont typeface="Monotype Sorts" pitchFamily="2" charset="2"/>
              <a:buNone/>
            </a:pPr>
            <a:r>
              <a:rPr lang="en-US" sz="1200" dirty="0"/>
              <a:t>ENTITY TYPE</a:t>
            </a:r>
          </a:p>
          <a:p>
            <a:pPr marL="0" indent="0">
              <a:spcBef>
                <a:spcPct val="60000"/>
              </a:spcBef>
              <a:spcAft>
                <a:spcPct val="70000"/>
              </a:spcAft>
              <a:buSzPct val="70000"/>
              <a:buFont typeface="Monotype Sorts" pitchFamily="2" charset="2"/>
              <a:buNone/>
            </a:pPr>
            <a:r>
              <a:rPr lang="en-US" sz="1200" dirty="0"/>
              <a:t>WEAK ENTITY TYPE</a:t>
            </a:r>
          </a:p>
          <a:p>
            <a:pPr marL="0" indent="0">
              <a:spcBef>
                <a:spcPct val="60000"/>
              </a:spcBef>
              <a:spcAft>
                <a:spcPct val="70000"/>
              </a:spcAft>
              <a:buSzPct val="70000"/>
              <a:buFont typeface="Monotype Sorts" pitchFamily="2" charset="2"/>
              <a:buNone/>
            </a:pPr>
            <a:r>
              <a:rPr lang="en-US" sz="1200" dirty="0"/>
              <a:t>RELATIONSHIP TYPE</a:t>
            </a:r>
          </a:p>
          <a:p>
            <a:pPr marL="0" indent="0">
              <a:spcBef>
                <a:spcPct val="60000"/>
              </a:spcBef>
              <a:spcAft>
                <a:spcPct val="70000"/>
              </a:spcAft>
              <a:buSzPct val="70000"/>
              <a:buFont typeface="Monotype Sorts" pitchFamily="2" charset="2"/>
              <a:buNone/>
            </a:pPr>
            <a:r>
              <a:rPr lang="en-US" sz="1200" dirty="0"/>
              <a:t>IDENTIFYING RELATIONSHIP TYPE</a:t>
            </a:r>
          </a:p>
          <a:p>
            <a:pPr marL="0" indent="0">
              <a:spcBef>
                <a:spcPct val="60000"/>
              </a:spcBef>
              <a:spcAft>
                <a:spcPct val="70000"/>
              </a:spcAft>
              <a:buSzPct val="70000"/>
              <a:buFont typeface="Monotype Sorts" pitchFamily="2" charset="2"/>
              <a:buNone/>
            </a:pPr>
            <a:r>
              <a:rPr lang="en-US" sz="1200" dirty="0"/>
              <a:t>ATTRIBUTE</a:t>
            </a:r>
          </a:p>
          <a:p>
            <a:pPr marL="0" indent="0">
              <a:spcBef>
                <a:spcPct val="60000"/>
              </a:spcBef>
              <a:spcAft>
                <a:spcPct val="70000"/>
              </a:spcAft>
              <a:buSzPct val="70000"/>
              <a:buFont typeface="Monotype Sorts" pitchFamily="2" charset="2"/>
              <a:buNone/>
            </a:pPr>
            <a:r>
              <a:rPr lang="en-US" sz="1200" dirty="0"/>
              <a:t>KEY ATTRIBUTE</a:t>
            </a:r>
          </a:p>
          <a:p>
            <a:pPr marL="0" indent="0">
              <a:spcBef>
                <a:spcPct val="60000"/>
              </a:spcBef>
              <a:spcAft>
                <a:spcPct val="70000"/>
              </a:spcAft>
              <a:buSzPct val="70000"/>
              <a:buFont typeface="Monotype Sorts" pitchFamily="2" charset="2"/>
              <a:buNone/>
            </a:pPr>
            <a:r>
              <a:rPr lang="en-US" sz="1200" dirty="0"/>
              <a:t>MULTIVALUED ATTRIBUTE</a:t>
            </a:r>
          </a:p>
          <a:p>
            <a:pPr marL="0" indent="0">
              <a:spcBef>
                <a:spcPct val="60000"/>
              </a:spcBef>
              <a:spcAft>
                <a:spcPct val="70000"/>
              </a:spcAft>
              <a:buSzPct val="70000"/>
              <a:buFont typeface="Monotype Sorts" pitchFamily="2" charset="2"/>
              <a:buNone/>
            </a:pPr>
            <a:r>
              <a:rPr lang="en-US" sz="1200" dirty="0"/>
              <a:t>COMPOSITE ATTRIBUTE</a:t>
            </a:r>
          </a:p>
          <a:p>
            <a:pPr marL="0" indent="0">
              <a:spcBef>
                <a:spcPct val="60000"/>
              </a:spcBef>
              <a:spcAft>
                <a:spcPct val="70000"/>
              </a:spcAft>
              <a:buSzPct val="70000"/>
              <a:buFont typeface="Monotype Sorts" pitchFamily="2" charset="2"/>
              <a:buNone/>
            </a:pPr>
            <a:r>
              <a:rPr lang="en-US" sz="1200" dirty="0"/>
              <a:t>DERIVED ATTRIBUTE</a:t>
            </a:r>
          </a:p>
          <a:p>
            <a:pPr marL="0" indent="0">
              <a:spcBef>
                <a:spcPct val="60000"/>
              </a:spcBef>
              <a:spcAft>
                <a:spcPct val="70000"/>
              </a:spcAft>
              <a:buSzPct val="70000"/>
              <a:buFont typeface="Monotype Sorts" pitchFamily="2" charset="2"/>
              <a:buNone/>
            </a:pPr>
            <a:r>
              <a:rPr lang="en-US" sz="1200" dirty="0"/>
              <a:t>TOTAL PARTICIPATION OF E</a:t>
            </a:r>
            <a:r>
              <a:rPr lang="en-US" sz="1200" baseline="-25000" dirty="0"/>
              <a:t>2</a:t>
            </a:r>
            <a:r>
              <a:rPr lang="en-US" sz="1200" dirty="0"/>
              <a:t> IN R</a:t>
            </a:r>
          </a:p>
          <a:p>
            <a:pPr marL="0" indent="0">
              <a:spcBef>
                <a:spcPct val="60000"/>
              </a:spcBef>
              <a:spcAft>
                <a:spcPct val="70000"/>
              </a:spcAft>
              <a:buSzPct val="70000"/>
              <a:buFont typeface="Monotype Sorts" pitchFamily="2" charset="2"/>
              <a:buNone/>
            </a:pPr>
            <a:r>
              <a:rPr lang="en-US" sz="1200" dirty="0"/>
              <a:t>CARDINALITY RATIO 1:N FOR E</a:t>
            </a:r>
            <a:r>
              <a:rPr lang="en-US" sz="1200" baseline="-25000" dirty="0"/>
              <a:t>1</a:t>
            </a:r>
            <a:r>
              <a:rPr lang="en-US" sz="1200" dirty="0"/>
              <a:t>:E</a:t>
            </a:r>
            <a:r>
              <a:rPr lang="en-US" sz="1200" baseline="-25000" dirty="0"/>
              <a:t>2 </a:t>
            </a:r>
            <a:r>
              <a:rPr lang="en-US" sz="1200" dirty="0"/>
              <a:t>IN R</a:t>
            </a:r>
          </a:p>
          <a:p>
            <a:pPr marL="0" indent="0">
              <a:spcBef>
                <a:spcPct val="60000"/>
              </a:spcBef>
              <a:spcAft>
                <a:spcPct val="70000"/>
              </a:spcAft>
              <a:buSzPct val="70000"/>
              <a:buFont typeface="Monotype Sorts" pitchFamily="2" charset="2"/>
              <a:buNone/>
            </a:pPr>
            <a:endParaRPr lang="en-US" sz="1200" dirty="0"/>
          </a:p>
        </p:txBody>
      </p:sp>
      <p:sp>
        <p:nvSpPr>
          <p:cNvPr id="5124" name="Text Box 1028"/>
          <p:cNvSpPr txBox="1">
            <a:spLocks noChangeArrowheads="1"/>
          </p:cNvSpPr>
          <p:nvPr/>
        </p:nvSpPr>
        <p:spPr bwMode="auto">
          <a:xfrm>
            <a:off x="2728913" y="955675"/>
            <a:ext cx="656975" cy="184666"/>
          </a:xfrm>
          <a:prstGeom prst="rect">
            <a:avLst/>
          </a:prstGeom>
          <a:noFill/>
          <a:ln w="9525">
            <a:solidFill>
              <a:schemeClr val="tx1"/>
            </a:solidFill>
            <a:miter lim="800000"/>
            <a:headEnd/>
            <a:tailEnd/>
          </a:ln>
          <a:effectLst/>
        </p:spPr>
        <p:txBody>
          <a:bodyPr wrap="none" tIns="0" bIns="0">
            <a:spAutoFit/>
          </a:bodyPr>
          <a:lstStyle/>
          <a:p>
            <a:pPr eaLnBrk="0" hangingPunct="0"/>
            <a:r>
              <a:rPr lang="en-US" sz="1200" u="sng" dirty="0"/>
              <a:t>Symbol</a:t>
            </a:r>
          </a:p>
        </p:txBody>
      </p:sp>
      <p:sp>
        <p:nvSpPr>
          <p:cNvPr id="5125" name="Rectangle 1029"/>
          <p:cNvSpPr>
            <a:spLocks noChangeArrowheads="1"/>
          </p:cNvSpPr>
          <p:nvPr/>
        </p:nvSpPr>
        <p:spPr bwMode="auto">
          <a:xfrm>
            <a:off x="2620963" y="1293813"/>
            <a:ext cx="901700" cy="314325"/>
          </a:xfrm>
          <a:prstGeom prst="rect">
            <a:avLst/>
          </a:prstGeom>
          <a:noFill/>
          <a:ln w="9525">
            <a:solidFill>
              <a:schemeClr val="tx1"/>
            </a:solidFill>
            <a:miter lim="800000"/>
            <a:headEnd/>
            <a:tailEnd/>
          </a:ln>
          <a:effectLst/>
        </p:spPr>
        <p:txBody>
          <a:bodyPr wrap="none" anchor="ctr"/>
          <a:lstStyle/>
          <a:p>
            <a:endParaRPr lang="en-US"/>
          </a:p>
        </p:txBody>
      </p:sp>
      <p:grpSp>
        <p:nvGrpSpPr>
          <p:cNvPr id="2" name="Group 1030"/>
          <p:cNvGrpSpPr>
            <a:grpSpLocks/>
          </p:cNvGrpSpPr>
          <p:nvPr/>
        </p:nvGrpSpPr>
        <p:grpSpPr bwMode="auto">
          <a:xfrm>
            <a:off x="2576513" y="1725613"/>
            <a:ext cx="990600" cy="400050"/>
            <a:chOff x="1085" y="1108"/>
            <a:chExt cx="624" cy="252"/>
          </a:xfrm>
        </p:grpSpPr>
        <p:sp>
          <p:nvSpPr>
            <p:cNvPr id="5127" name="Rectangle 1031"/>
            <p:cNvSpPr>
              <a:spLocks noChangeArrowheads="1"/>
            </p:cNvSpPr>
            <p:nvPr/>
          </p:nvSpPr>
          <p:spPr bwMode="auto">
            <a:xfrm>
              <a:off x="1109" y="1130"/>
              <a:ext cx="576" cy="202"/>
            </a:xfrm>
            <a:prstGeom prst="rect">
              <a:avLst/>
            </a:prstGeom>
            <a:noFill/>
            <a:ln w="9525">
              <a:solidFill>
                <a:schemeClr val="tx1"/>
              </a:solidFill>
              <a:miter lim="800000"/>
              <a:headEnd/>
              <a:tailEnd/>
            </a:ln>
            <a:effectLst/>
          </p:spPr>
          <p:txBody>
            <a:bodyPr wrap="none" anchor="ctr"/>
            <a:lstStyle/>
            <a:p>
              <a:endParaRPr lang="en-US"/>
            </a:p>
          </p:txBody>
        </p:sp>
        <p:sp>
          <p:nvSpPr>
            <p:cNvPr id="5128" name="Rectangle 1032"/>
            <p:cNvSpPr>
              <a:spLocks noChangeArrowheads="1"/>
            </p:cNvSpPr>
            <p:nvPr/>
          </p:nvSpPr>
          <p:spPr bwMode="auto">
            <a:xfrm>
              <a:off x="1085" y="1108"/>
              <a:ext cx="624" cy="252"/>
            </a:xfrm>
            <a:prstGeom prst="rect">
              <a:avLst/>
            </a:prstGeom>
            <a:noFill/>
            <a:ln w="9525">
              <a:solidFill>
                <a:schemeClr val="tx1"/>
              </a:solidFill>
              <a:miter lim="800000"/>
              <a:headEnd/>
              <a:tailEnd/>
            </a:ln>
            <a:effectLst/>
          </p:spPr>
          <p:txBody>
            <a:bodyPr wrap="none" anchor="ctr"/>
            <a:lstStyle/>
            <a:p>
              <a:endParaRPr lang="en-US"/>
            </a:p>
          </p:txBody>
        </p:sp>
      </p:grpSp>
      <p:sp>
        <p:nvSpPr>
          <p:cNvPr id="5129" name="Rectangle 1033"/>
          <p:cNvSpPr>
            <a:spLocks noChangeArrowheads="1"/>
          </p:cNvSpPr>
          <p:nvPr/>
        </p:nvSpPr>
        <p:spPr bwMode="auto">
          <a:xfrm rot="2723072">
            <a:off x="2892425" y="2246313"/>
            <a:ext cx="254000" cy="254000"/>
          </a:xfrm>
          <a:prstGeom prst="rect">
            <a:avLst/>
          </a:prstGeom>
          <a:noFill/>
          <a:ln w="9525">
            <a:solidFill>
              <a:schemeClr val="tx1"/>
            </a:solidFill>
            <a:miter lim="800000"/>
            <a:headEnd/>
            <a:tailEnd/>
          </a:ln>
          <a:effectLst/>
        </p:spPr>
        <p:txBody>
          <a:bodyPr wrap="none" anchor="ctr"/>
          <a:lstStyle/>
          <a:p>
            <a:endParaRPr lang="en-US"/>
          </a:p>
        </p:txBody>
      </p:sp>
      <p:grpSp>
        <p:nvGrpSpPr>
          <p:cNvPr id="3" name="Group 1034"/>
          <p:cNvGrpSpPr>
            <a:grpSpLocks/>
          </p:cNvGrpSpPr>
          <p:nvPr/>
        </p:nvGrpSpPr>
        <p:grpSpPr bwMode="auto">
          <a:xfrm>
            <a:off x="2859088" y="2651125"/>
            <a:ext cx="320675" cy="320675"/>
            <a:chOff x="1263" y="1691"/>
            <a:chExt cx="202" cy="202"/>
          </a:xfrm>
        </p:grpSpPr>
        <p:sp>
          <p:nvSpPr>
            <p:cNvPr id="5131" name="Rectangle 1035"/>
            <p:cNvSpPr>
              <a:spLocks noChangeArrowheads="1"/>
            </p:cNvSpPr>
            <p:nvPr/>
          </p:nvSpPr>
          <p:spPr bwMode="auto">
            <a:xfrm rot="2723072">
              <a:off x="1284" y="1717"/>
              <a:ext cx="160" cy="160"/>
            </a:xfrm>
            <a:prstGeom prst="rect">
              <a:avLst/>
            </a:prstGeom>
            <a:noFill/>
            <a:ln w="9525">
              <a:solidFill>
                <a:schemeClr val="tx1"/>
              </a:solidFill>
              <a:miter lim="800000"/>
              <a:headEnd/>
              <a:tailEnd/>
            </a:ln>
            <a:effectLst/>
          </p:spPr>
          <p:txBody>
            <a:bodyPr wrap="none" anchor="ctr"/>
            <a:lstStyle/>
            <a:p>
              <a:endParaRPr lang="en-US"/>
            </a:p>
          </p:txBody>
        </p:sp>
        <p:sp>
          <p:nvSpPr>
            <p:cNvPr id="5132" name="Rectangle 1036"/>
            <p:cNvSpPr>
              <a:spLocks noChangeArrowheads="1"/>
            </p:cNvSpPr>
            <p:nvPr/>
          </p:nvSpPr>
          <p:spPr bwMode="auto">
            <a:xfrm rot="2723072">
              <a:off x="1263" y="1691"/>
              <a:ext cx="202" cy="202"/>
            </a:xfrm>
            <a:prstGeom prst="rect">
              <a:avLst/>
            </a:prstGeom>
            <a:noFill/>
            <a:ln w="9525">
              <a:solidFill>
                <a:schemeClr val="tx1"/>
              </a:solidFill>
              <a:miter lim="800000"/>
              <a:headEnd/>
              <a:tailEnd/>
            </a:ln>
            <a:effectLst/>
          </p:spPr>
          <p:txBody>
            <a:bodyPr wrap="none" anchor="ctr"/>
            <a:lstStyle/>
            <a:p>
              <a:endParaRPr lang="en-US"/>
            </a:p>
          </p:txBody>
        </p:sp>
      </p:grpSp>
      <p:grpSp>
        <p:nvGrpSpPr>
          <p:cNvPr id="4" name="Group 1037"/>
          <p:cNvGrpSpPr>
            <a:grpSpLocks/>
          </p:cNvGrpSpPr>
          <p:nvPr/>
        </p:nvGrpSpPr>
        <p:grpSpPr bwMode="auto">
          <a:xfrm>
            <a:off x="2332038" y="3135313"/>
            <a:ext cx="1143000" cy="211137"/>
            <a:chOff x="931" y="2046"/>
            <a:chExt cx="720" cy="133"/>
          </a:xfrm>
        </p:grpSpPr>
        <p:sp>
          <p:nvSpPr>
            <p:cNvPr id="5134" name="Oval 1038"/>
            <p:cNvSpPr>
              <a:spLocks noChangeArrowheads="1"/>
            </p:cNvSpPr>
            <p:nvPr/>
          </p:nvSpPr>
          <p:spPr bwMode="auto">
            <a:xfrm>
              <a:off x="1181" y="2046"/>
              <a:ext cx="470" cy="133"/>
            </a:xfrm>
            <a:prstGeom prst="ellipse">
              <a:avLst/>
            </a:prstGeom>
            <a:noFill/>
            <a:ln w="9525">
              <a:solidFill>
                <a:schemeClr val="tx1"/>
              </a:solidFill>
              <a:round/>
              <a:headEnd/>
              <a:tailEnd/>
            </a:ln>
            <a:effectLst/>
          </p:spPr>
          <p:txBody>
            <a:bodyPr wrap="none" anchor="ctr"/>
            <a:lstStyle/>
            <a:p>
              <a:endParaRPr lang="en-US"/>
            </a:p>
          </p:txBody>
        </p:sp>
        <p:sp>
          <p:nvSpPr>
            <p:cNvPr id="5135" name="Line 1039"/>
            <p:cNvSpPr>
              <a:spLocks noChangeShapeType="1"/>
            </p:cNvSpPr>
            <p:nvPr/>
          </p:nvSpPr>
          <p:spPr bwMode="auto">
            <a:xfrm flipH="1">
              <a:off x="931" y="2113"/>
              <a:ext cx="250" cy="0"/>
            </a:xfrm>
            <a:prstGeom prst="line">
              <a:avLst/>
            </a:prstGeom>
            <a:noFill/>
            <a:ln w="9525">
              <a:solidFill>
                <a:schemeClr val="tx1"/>
              </a:solidFill>
              <a:round/>
              <a:headEnd/>
              <a:tailEnd/>
            </a:ln>
            <a:effectLst/>
          </p:spPr>
          <p:txBody>
            <a:bodyPr wrap="none" anchor="ctr"/>
            <a:lstStyle/>
            <a:p>
              <a:endParaRPr lang="en-US"/>
            </a:p>
          </p:txBody>
        </p:sp>
      </p:grpSp>
      <p:grpSp>
        <p:nvGrpSpPr>
          <p:cNvPr id="5" name="Group 1040"/>
          <p:cNvGrpSpPr>
            <a:grpSpLocks/>
          </p:cNvGrpSpPr>
          <p:nvPr/>
        </p:nvGrpSpPr>
        <p:grpSpPr bwMode="auto">
          <a:xfrm>
            <a:off x="2332038" y="3511550"/>
            <a:ext cx="1143000" cy="211138"/>
            <a:chOff x="931" y="2213"/>
            <a:chExt cx="720" cy="133"/>
          </a:xfrm>
        </p:grpSpPr>
        <p:grpSp>
          <p:nvGrpSpPr>
            <p:cNvPr id="6" name="Group 1041"/>
            <p:cNvGrpSpPr>
              <a:grpSpLocks/>
            </p:cNvGrpSpPr>
            <p:nvPr/>
          </p:nvGrpSpPr>
          <p:grpSpPr bwMode="auto">
            <a:xfrm>
              <a:off x="931" y="2213"/>
              <a:ext cx="720" cy="133"/>
              <a:chOff x="931" y="2046"/>
              <a:chExt cx="720" cy="133"/>
            </a:xfrm>
          </p:grpSpPr>
          <p:sp>
            <p:nvSpPr>
              <p:cNvPr id="5138" name="Oval 1042"/>
              <p:cNvSpPr>
                <a:spLocks noChangeArrowheads="1"/>
              </p:cNvSpPr>
              <p:nvPr/>
            </p:nvSpPr>
            <p:spPr bwMode="auto">
              <a:xfrm>
                <a:off x="1181" y="2046"/>
                <a:ext cx="470" cy="133"/>
              </a:xfrm>
              <a:prstGeom prst="ellipse">
                <a:avLst/>
              </a:prstGeom>
              <a:noFill/>
              <a:ln w="9525">
                <a:solidFill>
                  <a:schemeClr val="tx1"/>
                </a:solidFill>
                <a:round/>
                <a:headEnd/>
                <a:tailEnd/>
              </a:ln>
              <a:effectLst/>
            </p:spPr>
            <p:txBody>
              <a:bodyPr wrap="none" anchor="ctr"/>
              <a:lstStyle/>
              <a:p>
                <a:endParaRPr lang="en-US"/>
              </a:p>
            </p:txBody>
          </p:sp>
          <p:sp>
            <p:nvSpPr>
              <p:cNvPr id="5139" name="Line 1043"/>
              <p:cNvSpPr>
                <a:spLocks noChangeShapeType="1"/>
              </p:cNvSpPr>
              <p:nvPr/>
            </p:nvSpPr>
            <p:spPr bwMode="auto">
              <a:xfrm flipH="1">
                <a:off x="931" y="2113"/>
                <a:ext cx="250" cy="0"/>
              </a:xfrm>
              <a:prstGeom prst="line">
                <a:avLst/>
              </a:prstGeom>
              <a:noFill/>
              <a:ln w="9525">
                <a:solidFill>
                  <a:schemeClr val="tx1"/>
                </a:solidFill>
                <a:round/>
                <a:headEnd/>
                <a:tailEnd/>
              </a:ln>
              <a:effectLst/>
            </p:spPr>
            <p:txBody>
              <a:bodyPr wrap="none" anchor="ctr"/>
              <a:lstStyle/>
              <a:p>
                <a:endParaRPr lang="en-US"/>
              </a:p>
            </p:txBody>
          </p:sp>
        </p:grpSp>
        <p:sp>
          <p:nvSpPr>
            <p:cNvPr id="5140" name="Line 1044"/>
            <p:cNvSpPr>
              <a:spLocks noChangeShapeType="1"/>
            </p:cNvSpPr>
            <p:nvPr/>
          </p:nvSpPr>
          <p:spPr bwMode="auto">
            <a:xfrm>
              <a:off x="1277" y="2306"/>
              <a:ext cx="269" cy="0"/>
            </a:xfrm>
            <a:prstGeom prst="line">
              <a:avLst/>
            </a:prstGeom>
            <a:noFill/>
            <a:ln w="9525">
              <a:solidFill>
                <a:schemeClr val="tx1"/>
              </a:solidFill>
              <a:round/>
              <a:headEnd/>
              <a:tailEnd/>
            </a:ln>
            <a:effectLst/>
          </p:spPr>
          <p:txBody>
            <a:bodyPr wrap="none" anchor="ctr"/>
            <a:lstStyle/>
            <a:p>
              <a:endParaRPr lang="en-US"/>
            </a:p>
          </p:txBody>
        </p:sp>
      </p:grpSp>
      <p:grpSp>
        <p:nvGrpSpPr>
          <p:cNvPr id="7" name="Group 1045"/>
          <p:cNvGrpSpPr>
            <a:grpSpLocks/>
          </p:cNvGrpSpPr>
          <p:nvPr/>
        </p:nvGrpSpPr>
        <p:grpSpPr bwMode="auto">
          <a:xfrm>
            <a:off x="2332038" y="3895725"/>
            <a:ext cx="1249362" cy="273050"/>
            <a:chOff x="931" y="2475"/>
            <a:chExt cx="787" cy="172"/>
          </a:xfrm>
        </p:grpSpPr>
        <p:sp>
          <p:nvSpPr>
            <p:cNvPr id="5142" name="Oval 1046"/>
            <p:cNvSpPr>
              <a:spLocks noChangeArrowheads="1"/>
            </p:cNvSpPr>
            <p:nvPr/>
          </p:nvSpPr>
          <p:spPr bwMode="auto">
            <a:xfrm>
              <a:off x="1181" y="2492"/>
              <a:ext cx="470" cy="133"/>
            </a:xfrm>
            <a:prstGeom prst="ellipse">
              <a:avLst/>
            </a:prstGeom>
            <a:noFill/>
            <a:ln w="9525">
              <a:solidFill>
                <a:schemeClr val="tx1"/>
              </a:solidFill>
              <a:round/>
              <a:headEnd/>
              <a:tailEnd/>
            </a:ln>
            <a:effectLst/>
          </p:spPr>
          <p:txBody>
            <a:bodyPr wrap="none" anchor="ctr"/>
            <a:lstStyle/>
            <a:p>
              <a:endParaRPr lang="en-US"/>
            </a:p>
          </p:txBody>
        </p:sp>
        <p:sp>
          <p:nvSpPr>
            <p:cNvPr id="5143" name="Line 1047"/>
            <p:cNvSpPr>
              <a:spLocks noChangeShapeType="1"/>
            </p:cNvSpPr>
            <p:nvPr/>
          </p:nvSpPr>
          <p:spPr bwMode="auto">
            <a:xfrm flipH="1">
              <a:off x="931" y="2559"/>
              <a:ext cx="250" cy="0"/>
            </a:xfrm>
            <a:prstGeom prst="line">
              <a:avLst/>
            </a:prstGeom>
            <a:noFill/>
            <a:ln w="9525">
              <a:solidFill>
                <a:schemeClr val="tx1"/>
              </a:solidFill>
              <a:round/>
              <a:headEnd/>
              <a:tailEnd/>
            </a:ln>
            <a:effectLst/>
          </p:spPr>
          <p:txBody>
            <a:bodyPr wrap="none" anchor="ctr"/>
            <a:lstStyle/>
            <a:p>
              <a:endParaRPr lang="en-US"/>
            </a:p>
          </p:txBody>
        </p:sp>
        <p:sp>
          <p:nvSpPr>
            <p:cNvPr id="5144" name="Oval 1048"/>
            <p:cNvSpPr>
              <a:spLocks noChangeArrowheads="1"/>
            </p:cNvSpPr>
            <p:nvPr/>
          </p:nvSpPr>
          <p:spPr bwMode="auto">
            <a:xfrm>
              <a:off x="1114" y="2475"/>
              <a:ext cx="604" cy="172"/>
            </a:xfrm>
            <a:prstGeom prst="ellipse">
              <a:avLst/>
            </a:prstGeom>
            <a:noFill/>
            <a:ln w="9525">
              <a:solidFill>
                <a:schemeClr val="tx1"/>
              </a:solidFill>
              <a:round/>
              <a:headEnd/>
              <a:tailEnd/>
            </a:ln>
            <a:effectLst/>
          </p:spPr>
          <p:txBody>
            <a:bodyPr wrap="none" anchor="ctr"/>
            <a:lstStyle/>
            <a:p>
              <a:endParaRPr lang="en-US"/>
            </a:p>
          </p:txBody>
        </p:sp>
      </p:grpSp>
      <p:grpSp>
        <p:nvGrpSpPr>
          <p:cNvPr id="8" name="Group 1049"/>
          <p:cNvGrpSpPr>
            <a:grpSpLocks/>
          </p:cNvGrpSpPr>
          <p:nvPr/>
        </p:nvGrpSpPr>
        <p:grpSpPr bwMode="auto">
          <a:xfrm>
            <a:off x="2332038" y="4765675"/>
            <a:ext cx="1143000" cy="211138"/>
            <a:chOff x="931" y="2046"/>
            <a:chExt cx="720" cy="133"/>
          </a:xfrm>
        </p:grpSpPr>
        <p:sp>
          <p:nvSpPr>
            <p:cNvPr id="5146" name="Oval 1050"/>
            <p:cNvSpPr>
              <a:spLocks noChangeArrowheads="1"/>
            </p:cNvSpPr>
            <p:nvPr/>
          </p:nvSpPr>
          <p:spPr bwMode="auto">
            <a:xfrm>
              <a:off x="1181" y="2046"/>
              <a:ext cx="470" cy="133"/>
            </a:xfrm>
            <a:prstGeom prst="ellipse">
              <a:avLst/>
            </a:prstGeom>
            <a:noFill/>
            <a:ln w="9525" cap="rnd">
              <a:solidFill>
                <a:schemeClr val="tx1"/>
              </a:solidFill>
              <a:prstDash val="sysDot"/>
              <a:round/>
              <a:headEnd/>
              <a:tailEnd/>
            </a:ln>
            <a:effectLst/>
          </p:spPr>
          <p:txBody>
            <a:bodyPr wrap="none" anchor="ctr"/>
            <a:lstStyle/>
            <a:p>
              <a:endParaRPr lang="en-US"/>
            </a:p>
          </p:txBody>
        </p:sp>
        <p:sp>
          <p:nvSpPr>
            <p:cNvPr id="5147" name="Line 1051"/>
            <p:cNvSpPr>
              <a:spLocks noChangeShapeType="1"/>
            </p:cNvSpPr>
            <p:nvPr/>
          </p:nvSpPr>
          <p:spPr bwMode="auto">
            <a:xfrm flipH="1">
              <a:off x="931" y="2113"/>
              <a:ext cx="250" cy="0"/>
            </a:xfrm>
            <a:prstGeom prst="line">
              <a:avLst/>
            </a:prstGeom>
            <a:noFill/>
            <a:ln w="9525" cap="rnd">
              <a:solidFill>
                <a:schemeClr val="tx1"/>
              </a:solidFill>
              <a:prstDash val="sysDot"/>
              <a:round/>
              <a:headEnd/>
              <a:tailEnd/>
            </a:ln>
            <a:effectLst/>
          </p:spPr>
          <p:txBody>
            <a:bodyPr wrap="none" anchor="ctr"/>
            <a:lstStyle/>
            <a:p>
              <a:endParaRPr lang="en-US"/>
            </a:p>
          </p:txBody>
        </p:sp>
      </p:grpSp>
      <p:grpSp>
        <p:nvGrpSpPr>
          <p:cNvPr id="9" name="Group 1052"/>
          <p:cNvGrpSpPr>
            <a:grpSpLocks/>
          </p:cNvGrpSpPr>
          <p:nvPr/>
        </p:nvGrpSpPr>
        <p:grpSpPr bwMode="auto">
          <a:xfrm>
            <a:off x="838200" y="5191125"/>
            <a:ext cx="1143000" cy="241300"/>
            <a:chOff x="528" y="3291"/>
            <a:chExt cx="720" cy="152"/>
          </a:xfrm>
        </p:grpSpPr>
        <p:sp>
          <p:nvSpPr>
            <p:cNvPr id="5149" name="Rectangle 1053"/>
            <p:cNvSpPr>
              <a:spLocks noChangeArrowheads="1"/>
            </p:cNvSpPr>
            <p:nvPr/>
          </p:nvSpPr>
          <p:spPr bwMode="auto">
            <a:xfrm>
              <a:off x="528" y="3291"/>
              <a:ext cx="403" cy="152"/>
            </a:xfrm>
            <a:prstGeom prst="rect">
              <a:avLst/>
            </a:prstGeom>
            <a:noFill/>
            <a:ln w="9525">
              <a:solidFill>
                <a:schemeClr val="tx1"/>
              </a:solidFill>
              <a:miter lim="800000"/>
              <a:headEnd/>
              <a:tailEnd/>
            </a:ln>
            <a:effectLst/>
          </p:spPr>
          <p:txBody>
            <a:bodyPr wrap="none" anchor="ctr"/>
            <a:lstStyle/>
            <a:p>
              <a:pPr algn="ctr" eaLnBrk="0" hangingPunct="0"/>
              <a:r>
                <a:rPr lang="en-US" sz="1400" b="1" dirty="0"/>
                <a:t>E</a:t>
              </a:r>
              <a:r>
                <a:rPr lang="en-US" sz="1400" b="1" baseline="-25000" dirty="0"/>
                <a:t>1</a:t>
              </a:r>
              <a:endParaRPr lang="en-US" sz="1400" b="1" dirty="0"/>
            </a:p>
          </p:txBody>
        </p:sp>
        <p:sp>
          <p:nvSpPr>
            <p:cNvPr id="5150" name="Line 1054"/>
            <p:cNvSpPr>
              <a:spLocks noChangeShapeType="1"/>
            </p:cNvSpPr>
            <p:nvPr/>
          </p:nvSpPr>
          <p:spPr bwMode="auto">
            <a:xfrm>
              <a:off x="941" y="3371"/>
              <a:ext cx="307" cy="0"/>
            </a:xfrm>
            <a:prstGeom prst="line">
              <a:avLst/>
            </a:prstGeom>
            <a:noFill/>
            <a:ln w="9525">
              <a:solidFill>
                <a:schemeClr val="tx1"/>
              </a:solidFill>
              <a:round/>
              <a:headEnd/>
              <a:tailEnd/>
            </a:ln>
            <a:effectLst/>
          </p:spPr>
          <p:txBody>
            <a:bodyPr wrap="none" anchor="ctr"/>
            <a:lstStyle/>
            <a:p>
              <a:endParaRPr lang="en-US"/>
            </a:p>
          </p:txBody>
        </p:sp>
      </p:grpSp>
      <p:sp>
        <p:nvSpPr>
          <p:cNvPr id="5151" name="Text Box 1055"/>
          <p:cNvSpPr txBox="1">
            <a:spLocks noChangeArrowheads="1"/>
          </p:cNvSpPr>
          <p:nvPr/>
        </p:nvSpPr>
        <p:spPr bwMode="auto">
          <a:xfrm>
            <a:off x="1989403" y="5184775"/>
            <a:ext cx="268022" cy="276999"/>
          </a:xfrm>
          <a:prstGeom prst="rect">
            <a:avLst/>
          </a:prstGeom>
          <a:noFill/>
          <a:ln w="9525">
            <a:solidFill>
              <a:schemeClr val="tx1"/>
            </a:solidFill>
            <a:miter lim="800000"/>
            <a:headEnd/>
            <a:tailEnd/>
          </a:ln>
          <a:effectLst/>
        </p:spPr>
        <p:txBody>
          <a:bodyPr wrap="none">
            <a:spAutoFit/>
          </a:bodyPr>
          <a:lstStyle/>
          <a:p>
            <a:pPr algn="r" eaLnBrk="0" hangingPunct="0"/>
            <a:r>
              <a:rPr lang="en-US" sz="1200" dirty="0"/>
              <a:t>R</a:t>
            </a:r>
          </a:p>
        </p:txBody>
      </p:sp>
      <p:sp>
        <p:nvSpPr>
          <p:cNvPr id="5152" name="Line 1056"/>
          <p:cNvSpPr>
            <a:spLocks noChangeShapeType="1"/>
          </p:cNvSpPr>
          <p:nvPr/>
        </p:nvSpPr>
        <p:spPr bwMode="auto">
          <a:xfrm>
            <a:off x="2252663" y="5284788"/>
            <a:ext cx="1176337" cy="0"/>
          </a:xfrm>
          <a:prstGeom prst="line">
            <a:avLst/>
          </a:prstGeom>
          <a:noFill/>
          <a:ln w="9525">
            <a:solidFill>
              <a:schemeClr val="tx1"/>
            </a:solidFill>
            <a:round/>
            <a:headEnd/>
            <a:tailEnd/>
          </a:ln>
          <a:effectLst/>
        </p:spPr>
        <p:txBody>
          <a:bodyPr wrap="none" anchor="ctr"/>
          <a:lstStyle/>
          <a:p>
            <a:endParaRPr lang="en-US"/>
          </a:p>
        </p:txBody>
      </p:sp>
      <p:sp>
        <p:nvSpPr>
          <p:cNvPr id="5153" name="Line 1057"/>
          <p:cNvSpPr>
            <a:spLocks noChangeShapeType="1"/>
          </p:cNvSpPr>
          <p:nvPr/>
        </p:nvSpPr>
        <p:spPr bwMode="auto">
          <a:xfrm>
            <a:off x="2292350" y="5330825"/>
            <a:ext cx="1136650" cy="0"/>
          </a:xfrm>
          <a:prstGeom prst="line">
            <a:avLst/>
          </a:prstGeom>
          <a:noFill/>
          <a:ln w="9525">
            <a:solidFill>
              <a:schemeClr val="tx1"/>
            </a:solidFill>
            <a:round/>
            <a:headEnd/>
            <a:tailEnd/>
          </a:ln>
          <a:effectLst/>
        </p:spPr>
        <p:txBody>
          <a:bodyPr wrap="none" anchor="ctr"/>
          <a:lstStyle/>
          <a:p>
            <a:endParaRPr lang="en-US"/>
          </a:p>
        </p:txBody>
      </p:sp>
      <p:sp>
        <p:nvSpPr>
          <p:cNvPr id="5154" name="Rectangle 1058"/>
          <p:cNvSpPr>
            <a:spLocks noChangeArrowheads="1"/>
          </p:cNvSpPr>
          <p:nvPr/>
        </p:nvSpPr>
        <p:spPr bwMode="auto">
          <a:xfrm>
            <a:off x="3429000" y="5191125"/>
            <a:ext cx="639763" cy="241300"/>
          </a:xfrm>
          <a:prstGeom prst="rect">
            <a:avLst/>
          </a:prstGeom>
          <a:noFill/>
          <a:ln w="9525">
            <a:solidFill>
              <a:schemeClr val="tx1"/>
            </a:solidFill>
            <a:miter lim="800000"/>
            <a:headEnd/>
            <a:tailEnd/>
          </a:ln>
          <a:effectLst/>
        </p:spPr>
        <p:txBody>
          <a:bodyPr wrap="none" anchor="ctr"/>
          <a:lstStyle/>
          <a:p>
            <a:pPr algn="ctr" eaLnBrk="0" hangingPunct="0"/>
            <a:r>
              <a:rPr lang="en-US" sz="1400" dirty="0"/>
              <a:t>E</a:t>
            </a:r>
            <a:r>
              <a:rPr lang="en-US" sz="1400" baseline="-25000" dirty="0"/>
              <a:t>2</a:t>
            </a:r>
            <a:endParaRPr lang="en-US" sz="1400" dirty="0"/>
          </a:p>
        </p:txBody>
      </p:sp>
      <p:sp>
        <p:nvSpPr>
          <p:cNvPr id="5155" name="Rectangle 1059"/>
          <p:cNvSpPr>
            <a:spLocks noChangeArrowheads="1"/>
          </p:cNvSpPr>
          <p:nvPr/>
        </p:nvSpPr>
        <p:spPr bwMode="auto">
          <a:xfrm>
            <a:off x="838200" y="5616575"/>
            <a:ext cx="639763" cy="241300"/>
          </a:xfrm>
          <a:prstGeom prst="rect">
            <a:avLst/>
          </a:prstGeom>
          <a:noFill/>
          <a:ln w="9525">
            <a:solidFill>
              <a:schemeClr val="tx1"/>
            </a:solidFill>
            <a:miter lim="800000"/>
            <a:headEnd/>
            <a:tailEnd/>
          </a:ln>
          <a:effectLst/>
        </p:spPr>
        <p:txBody>
          <a:bodyPr wrap="none" anchor="ctr"/>
          <a:lstStyle/>
          <a:p>
            <a:pPr algn="ctr" eaLnBrk="0" hangingPunct="0"/>
            <a:r>
              <a:rPr lang="en-US" sz="1400" dirty="0"/>
              <a:t>E</a:t>
            </a:r>
            <a:r>
              <a:rPr lang="en-US" sz="1400" baseline="-25000" dirty="0"/>
              <a:t>1</a:t>
            </a:r>
            <a:endParaRPr lang="en-US" sz="1400" dirty="0"/>
          </a:p>
        </p:txBody>
      </p:sp>
      <p:sp>
        <p:nvSpPr>
          <p:cNvPr id="5156" name="Line 1060"/>
          <p:cNvSpPr>
            <a:spLocks noChangeShapeType="1"/>
          </p:cNvSpPr>
          <p:nvPr/>
        </p:nvSpPr>
        <p:spPr bwMode="auto">
          <a:xfrm>
            <a:off x="1493838" y="5743575"/>
            <a:ext cx="487362" cy="0"/>
          </a:xfrm>
          <a:prstGeom prst="line">
            <a:avLst/>
          </a:prstGeom>
          <a:noFill/>
          <a:ln w="9525">
            <a:solidFill>
              <a:schemeClr val="tx1"/>
            </a:solidFill>
            <a:round/>
            <a:headEnd/>
            <a:tailEnd/>
          </a:ln>
          <a:effectLst/>
        </p:spPr>
        <p:txBody>
          <a:bodyPr wrap="none" anchor="ctr"/>
          <a:lstStyle/>
          <a:p>
            <a:endParaRPr lang="en-US"/>
          </a:p>
        </p:txBody>
      </p:sp>
      <p:sp>
        <p:nvSpPr>
          <p:cNvPr id="5157" name="Rectangle 1061"/>
          <p:cNvSpPr>
            <a:spLocks noChangeArrowheads="1"/>
          </p:cNvSpPr>
          <p:nvPr/>
        </p:nvSpPr>
        <p:spPr bwMode="auto">
          <a:xfrm rot="2723072">
            <a:off x="2038350" y="5614988"/>
            <a:ext cx="254000" cy="254000"/>
          </a:xfrm>
          <a:prstGeom prst="rect">
            <a:avLst/>
          </a:prstGeom>
          <a:noFill/>
          <a:ln w="9525">
            <a:solidFill>
              <a:schemeClr val="bg2"/>
            </a:solidFill>
            <a:miter lim="800000"/>
            <a:headEnd/>
            <a:tailEnd/>
          </a:ln>
          <a:effectLst/>
        </p:spPr>
        <p:txBody>
          <a:bodyPr rot="10800000" vert="eaVert" wrap="none" anchor="ctr"/>
          <a:lstStyle/>
          <a:p>
            <a:pPr algn="ctr" eaLnBrk="0" hangingPunct="0"/>
            <a:endParaRPr lang="en-US" sz="1400" dirty="0"/>
          </a:p>
        </p:txBody>
      </p:sp>
      <p:sp>
        <p:nvSpPr>
          <p:cNvPr id="5158" name="Text Box 1062"/>
          <p:cNvSpPr txBox="1">
            <a:spLocks noChangeArrowheads="1"/>
          </p:cNvSpPr>
          <p:nvPr/>
        </p:nvSpPr>
        <p:spPr bwMode="auto">
          <a:xfrm>
            <a:off x="2049728" y="5611813"/>
            <a:ext cx="268022" cy="276999"/>
          </a:xfrm>
          <a:prstGeom prst="rect">
            <a:avLst/>
          </a:prstGeom>
          <a:noFill/>
          <a:ln w="9525">
            <a:solidFill>
              <a:schemeClr val="tx1"/>
            </a:solidFill>
            <a:miter lim="800000"/>
            <a:headEnd/>
            <a:tailEnd/>
          </a:ln>
          <a:effectLst/>
        </p:spPr>
        <p:txBody>
          <a:bodyPr wrap="none">
            <a:spAutoFit/>
          </a:bodyPr>
          <a:lstStyle/>
          <a:p>
            <a:pPr algn="r" eaLnBrk="0" hangingPunct="0"/>
            <a:r>
              <a:rPr lang="en-US" sz="1200" dirty="0"/>
              <a:t>R</a:t>
            </a:r>
          </a:p>
        </p:txBody>
      </p:sp>
      <p:sp>
        <p:nvSpPr>
          <p:cNvPr id="5159" name="Line 1063"/>
          <p:cNvSpPr>
            <a:spLocks noChangeShapeType="1"/>
          </p:cNvSpPr>
          <p:nvPr/>
        </p:nvSpPr>
        <p:spPr bwMode="auto">
          <a:xfrm>
            <a:off x="2362200" y="5746750"/>
            <a:ext cx="731838" cy="0"/>
          </a:xfrm>
          <a:prstGeom prst="line">
            <a:avLst/>
          </a:prstGeom>
          <a:noFill/>
          <a:ln w="9525">
            <a:solidFill>
              <a:schemeClr val="tx1"/>
            </a:solidFill>
            <a:round/>
            <a:headEnd/>
            <a:tailEnd/>
          </a:ln>
          <a:effectLst/>
        </p:spPr>
        <p:txBody>
          <a:bodyPr wrap="none" anchor="ctr"/>
          <a:lstStyle/>
          <a:p>
            <a:endParaRPr lang="en-US"/>
          </a:p>
        </p:txBody>
      </p:sp>
      <p:sp>
        <p:nvSpPr>
          <p:cNvPr id="5160" name="Rectangle 1064"/>
          <p:cNvSpPr>
            <a:spLocks noChangeArrowheads="1"/>
          </p:cNvSpPr>
          <p:nvPr/>
        </p:nvSpPr>
        <p:spPr bwMode="auto">
          <a:xfrm>
            <a:off x="3094038" y="5627688"/>
            <a:ext cx="639762" cy="241300"/>
          </a:xfrm>
          <a:prstGeom prst="rect">
            <a:avLst/>
          </a:prstGeom>
          <a:noFill/>
          <a:ln w="9525">
            <a:solidFill>
              <a:schemeClr val="tx1"/>
            </a:solidFill>
            <a:miter lim="800000"/>
            <a:headEnd/>
            <a:tailEnd/>
          </a:ln>
          <a:effectLst/>
        </p:spPr>
        <p:txBody>
          <a:bodyPr wrap="none" anchor="ctr"/>
          <a:lstStyle/>
          <a:p>
            <a:pPr algn="ctr" eaLnBrk="0" hangingPunct="0"/>
            <a:r>
              <a:rPr lang="en-US" sz="1400" dirty="0"/>
              <a:t>E</a:t>
            </a:r>
            <a:r>
              <a:rPr lang="en-US" sz="1400" baseline="-25000" dirty="0"/>
              <a:t>2</a:t>
            </a:r>
            <a:endParaRPr lang="en-US" sz="1400" dirty="0"/>
          </a:p>
        </p:txBody>
      </p:sp>
      <p:grpSp>
        <p:nvGrpSpPr>
          <p:cNvPr id="10" name="Group 1071"/>
          <p:cNvGrpSpPr>
            <a:grpSpLocks/>
          </p:cNvGrpSpPr>
          <p:nvPr/>
        </p:nvGrpSpPr>
        <p:grpSpPr bwMode="auto">
          <a:xfrm>
            <a:off x="2552700" y="4279900"/>
            <a:ext cx="990600" cy="346075"/>
            <a:chOff x="0" y="1560"/>
            <a:chExt cx="1200" cy="420"/>
          </a:xfrm>
        </p:grpSpPr>
        <p:sp>
          <p:nvSpPr>
            <p:cNvPr id="5168" name="Oval 1072"/>
            <p:cNvSpPr>
              <a:spLocks noChangeArrowheads="1"/>
            </p:cNvSpPr>
            <p:nvPr/>
          </p:nvSpPr>
          <p:spPr bwMode="auto">
            <a:xfrm>
              <a:off x="0" y="1560"/>
              <a:ext cx="288" cy="168"/>
            </a:xfrm>
            <a:prstGeom prst="ellipse">
              <a:avLst/>
            </a:prstGeom>
            <a:noFill/>
            <a:ln w="9525">
              <a:solidFill>
                <a:schemeClr val="tx1"/>
              </a:solidFill>
              <a:round/>
              <a:headEnd/>
              <a:tailEnd/>
            </a:ln>
            <a:effectLst/>
          </p:spPr>
          <p:txBody>
            <a:bodyPr wrap="none" anchor="ctr"/>
            <a:lstStyle/>
            <a:p>
              <a:endParaRPr lang="en-US"/>
            </a:p>
          </p:txBody>
        </p:sp>
        <p:sp>
          <p:nvSpPr>
            <p:cNvPr id="5169" name="Oval 1073"/>
            <p:cNvSpPr>
              <a:spLocks noChangeArrowheads="1"/>
            </p:cNvSpPr>
            <p:nvPr/>
          </p:nvSpPr>
          <p:spPr bwMode="auto">
            <a:xfrm>
              <a:off x="396" y="1560"/>
              <a:ext cx="288" cy="168"/>
            </a:xfrm>
            <a:prstGeom prst="ellipse">
              <a:avLst/>
            </a:prstGeom>
            <a:noFill/>
            <a:ln w="9525">
              <a:solidFill>
                <a:schemeClr val="tx1"/>
              </a:solidFill>
              <a:round/>
              <a:headEnd/>
              <a:tailEnd/>
            </a:ln>
            <a:effectLst/>
          </p:spPr>
          <p:txBody>
            <a:bodyPr wrap="none" anchor="ctr"/>
            <a:lstStyle/>
            <a:p>
              <a:endParaRPr lang="en-US"/>
            </a:p>
          </p:txBody>
        </p:sp>
        <p:sp>
          <p:nvSpPr>
            <p:cNvPr id="5170" name="Oval 1074"/>
            <p:cNvSpPr>
              <a:spLocks noChangeArrowheads="1"/>
            </p:cNvSpPr>
            <p:nvPr/>
          </p:nvSpPr>
          <p:spPr bwMode="auto">
            <a:xfrm>
              <a:off x="912" y="1560"/>
              <a:ext cx="288" cy="168"/>
            </a:xfrm>
            <a:prstGeom prst="ellipse">
              <a:avLst/>
            </a:prstGeom>
            <a:noFill/>
            <a:ln w="9525">
              <a:solidFill>
                <a:schemeClr val="tx1"/>
              </a:solidFill>
              <a:round/>
              <a:headEnd/>
              <a:tailEnd/>
            </a:ln>
            <a:effectLst/>
          </p:spPr>
          <p:txBody>
            <a:bodyPr wrap="none" anchor="ctr"/>
            <a:lstStyle/>
            <a:p>
              <a:endParaRPr lang="en-US"/>
            </a:p>
          </p:txBody>
        </p:sp>
        <p:sp>
          <p:nvSpPr>
            <p:cNvPr id="5171" name="Oval 1075"/>
            <p:cNvSpPr>
              <a:spLocks noChangeArrowheads="1"/>
            </p:cNvSpPr>
            <p:nvPr/>
          </p:nvSpPr>
          <p:spPr bwMode="auto">
            <a:xfrm>
              <a:off x="516" y="1812"/>
              <a:ext cx="288" cy="168"/>
            </a:xfrm>
            <a:prstGeom prst="ellipse">
              <a:avLst/>
            </a:prstGeom>
            <a:noFill/>
            <a:ln w="9525">
              <a:solidFill>
                <a:schemeClr val="tx1"/>
              </a:solidFill>
              <a:round/>
              <a:headEnd/>
              <a:tailEnd/>
            </a:ln>
            <a:effectLst/>
          </p:spPr>
          <p:txBody>
            <a:bodyPr wrap="none" anchor="ctr"/>
            <a:lstStyle/>
            <a:p>
              <a:endParaRPr lang="en-US"/>
            </a:p>
          </p:txBody>
        </p:sp>
        <p:sp>
          <p:nvSpPr>
            <p:cNvPr id="5172" name="Line 1076"/>
            <p:cNvSpPr>
              <a:spLocks noChangeShapeType="1"/>
            </p:cNvSpPr>
            <p:nvPr/>
          </p:nvSpPr>
          <p:spPr bwMode="auto">
            <a:xfrm flipH="1">
              <a:off x="264" y="1896"/>
              <a:ext cx="264" cy="0"/>
            </a:xfrm>
            <a:prstGeom prst="line">
              <a:avLst/>
            </a:prstGeom>
            <a:noFill/>
            <a:ln w="9525">
              <a:solidFill>
                <a:schemeClr val="tx1"/>
              </a:solidFill>
              <a:round/>
              <a:headEnd/>
              <a:tailEnd/>
            </a:ln>
            <a:effectLst/>
          </p:spPr>
          <p:txBody>
            <a:bodyPr wrap="none" anchor="ctr"/>
            <a:lstStyle/>
            <a:p>
              <a:endParaRPr lang="en-US"/>
            </a:p>
          </p:txBody>
        </p:sp>
        <p:sp>
          <p:nvSpPr>
            <p:cNvPr id="5173" name="Line 1077"/>
            <p:cNvSpPr>
              <a:spLocks noChangeShapeType="1"/>
            </p:cNvSpPr>
            <p:nvPr/>
          </p:nvSpPr>
          <p:spPr bwMode="auto">
            <a:xfrm>
              <a:off x="288" y="1668"/>
              <a:ext cx="264" cy="173"/>
            </a:xfrm>
            <a:prstGeom prst="line">
              <a:avLst/>
            </a:prstGeom>
            <a:noFill/>
            <a:ln w="9525">
              <a:solidFill>
                <a:schemeClr val="tx1"/>
              </a:solidFill>
              <a:round/>
              <a:headEnd/>
              <a:tailEnd/>
            </a:ln>
            <a:effectLst/>
          </p:spPr>
          <p:txBody>
            <a:bodyPr wrap="none" anchor="ctr"/>
            <a:lstStyle/>
            <a:p>
              <a:endParaRPr lang="en-US"/>
            </a:p>
          </p:txBody>
        </p:sp>
        <p:sp>
          <p:nvSpPr>
            <p:cNvPr id="5174" name="Line 1078"/>
            <p:cNvSpPr>
              <a:spLocks noChangeShapeType="1"/>
            </p:cNvSpPr>
            <p:nvPr/>
          </p:nvSpPr>
          <p:spPr bwMode="auto">
            <a:xfrm>
              <a:off x="528" y="1717"/>
              <a:ext cx="84" cy="107"/>
            </a:xfrm>
            <a:prstGeom prst="line">
              <a:avLst/>
            </a:prstGeom>
            <a:noFill/>
            <a:ln w="9525">
              <a:solidFill>
                <a:schemeClr val="tx1"/>
              </a:solidFill>
              <a:round/>
              <a:headEnd/>
              <a:tailEnd/>
            </a:ln>
            <a:effectLst/>
          </p:spPr>
          <p:txBody>
            <a:bodyPr wrap="none" anchor="ctr"/>
            <a:lstStyle/>
            <a:p>
              <a:endParaRPr lang="en-US"/>
            </a:p>
          </p:txBody>
        </p:sp>
        <p:sp>
          <p:nvSpPr>
            <p:cNvPr id="5175" name="Line 1079"/>
            <p:cNvSpPr>
              <a:spLocks noChangeShapeType="1"/>
            </p:cNvSpPr>
            <p:nvPr/>
          </p:nvSpPr>
          <p:spPr bwMode="auto">
            <a:xfrm flipV="1">
              <a:off x="792" y="1728"/>
              <a:ext cx="228" cy="132"/>
            </a:xfrm>
            <a:prstGeom prst="line">
              <a:avLst/>
            </a:prstGeom>
            <a:noFill/>
            <a:ln w="9525">
              <a:solidFill>
                <a:schemeClr val="tx1"/>
              </a:solidFill>
              <a:round/>
              <a:headEnd/>
              <a:tailEnd/>
            </a:ln>
            <a:effectLst/>
          </p:spPr>
          <p:txBody>
            <a:bodyPr wrap="none" anchor="ctr"/>
            <a:lstStyle/>
            <a:p>
              <a:endParaRPr lang="en-US"/>
            </a:p>
          </p:txBody>
        </p:sp>
        <p:sp>
          <p:nvSpPr>
            <p:cNvPr id="5176" name="Line 1080"/>
            <p:cNvSpPr>
              <a:spLocks noChangeShapeType="1"/>
            </p:cNvSpPr>
            <p:nvPr/>
          </p:nvSpPr>
          <p:spPr bwMode="auto">
            <a:xfrm>
              <a:off x="720" y="1644"/>
              <a:ext cx="180" cy="0"/>
            </a:xfrm>
            <a:prstGeom prst="line">
              <a:avLst/>
            </a:prstGeom>
            <a:noFill/>
            <a:ln w="9525" cap="rnd">
              <a:solidFill>
                <a:schemeClr val="tx1"/>
              </a:solidFill>
              <a:prstDash val="sysDot"/>
              <a:round/>
              <a:headEnd/>
              <a:tailEnd/>
            </a:ln>
            <a:effectLst/>
          </p:spPr>
          <p:txBody>
            <a:bodyPr wrap="none" anchor="ctr"/>
            <a:lstStyle/>
            <a:p>
              <a:endParaRPr lang="en-US"/>
            </a:p>
          </p:txBody>
        </p:sp>
      </p:grpSp>
      <p:sp>
        <p:nvSpPr>
          <p:cNvPr id="5177" name="Text Box 1081"/>
          <p:cNvSpPr txBox="1">
            <a:spLocks noChangeArrowheads="1"/>
          </p:cNvSpPr>
          <p:nvPr/>
        </p:nvSpPr>
        <p:spPr bwMode="auto">
          <a:xfrm>
            <a:off x="2268538" y="5521325"/>
            <a:ext cx="293687" cy="274638"/>
          </a:xfrm>
          <a:prstGeom prst="rect">
            <a:avLst/>
          </a:prstGeom>
          <a:noFill/>
          <a:ln w="9525">
            <a:noFill/>
            <a:miter lim="800000"/>
            <a:headEnd/>
            <a:tailEnd/>
          </a:ln>
          <a:effectLst/>
        </p:spPr>
        <p:txBody>
          <a:bodyPr wrap="none">
            <a:spAutoFit/>
          </a:bodyPr>
          <a:lstStyle/>
          <a:p>
            <a:pPr algn="r" eaLnBrk="0" hangingPunct="0"/>
            <a:r>
              <a:rPr lang="en-US" sz="1200" dirty="0"/>
              <a:t>N</a:t>
            </a:r>
          </a:p>
        </p:txBody>
      </p:sp>
      <p:sp>
        <p:nvSpPr>
          <p:cNvPr id="5178" name="Rectangle 1082"/>
          <p:cNvSpPr>
            <a:spLocks noChangeArrowheads="1"/>
          </p:cNvSpPr>
          <p:nvPr/>
        </p:nvSpPr>
        <p:spPr bwMode="auto">
          <a:xfrm rot="2723072">
            <a:off x="1998663" y="5189538"/>
            <a:ext cx="254000" cy="254000"/>
          </a:xfrm>
          <a:prstGeom prst="rect">
            <a:avLst/>
          </a:prstGeom>
          <a:noFill/>
          <a:ln w="9525">
            <a:solidFill>
              <a:schemeClr val="bg2"/>
            </a:solidFill>
            <a:miter lim="800000"/>
            <a:headEnd/>
            <a:tailEnd/>
          </a:ln>
          <a:effectLst/>
        </p:spPr>
        <p:txBody>
          <a:bodyPr rot="10800000" vert="eaVert" wrap="none" anchor="ctr"/>
          <a:lstStyle/>
          <a:p>
            <a:pPr algn="ctr" eaLnBrk="0" hangingPunct="0"/>
            <a:endParaRPr lang="en-US" sz="1400">
              <a:solidFill>
                <a:schemeClr val="bg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7772400" cy="381000"/>
          </a:xfrm>
        </p:spPr>
        <p:txBody>
          <a:bodyPr>
            <a:normAutofit fontScale="90000"/>
          </a:bodyPr>
          <a:lstStyle/>
          <a:p>
            <a:r>
              <a:rPr lang="en-US"/>
              <a:t>University ER Diagram</a:t>
            </a:r>
          </a:p>
        </p:txBody>
      </p:sp>
      <p:sp>
        <p:nvSpPr>
          <p:cNvPr id="14339" name="Rectangle 3"/>
          <p:cNvSpPr>
            <a:spLocks noChangeArrowheads="1"/>
          </p:cNvSpPr>
          <p:nvPr/>
        </p:nvSpPr>
        <p:spPr bwMode="auto">
          <a:xfrm>
            <a:off x="1524000" y="1600200"/>
            <a:ext cx="1219200" cy="381000"/>
          </a:xfrm>
          <a:prstGeom prst="rect">
            <a:avLst/>
          </a:prstGeom>
          <a:noFill/>
          <a:ln w="3175">
            <a:solidFill>
              <a:schemeClr val="tx1"/>
            </a:solidFill>
            <a:miter lim="800000"/>
            <a:headEnd/>
            <a:tailEnd/>
          </a:ln>
          <a:effectLst/>
        </p:spPr>
        <p:txBody>
          <a:bodyPr wrap="none" anchor="ctr"/>
          <a:lstStyle/>
          <a:p>
            <a:pPr algn="ctr"/>
            <a:r>
              <a:rPr lang="en-US" sz="1100" dirty="0"/>
              <a:t>Student</a:t>
            </a:r>
          </a:p>
        </p:txBody>
      </p:sp>
      <p:sp>
        <p:nvSpPr>
          <p:cNvPr id="14340" name="Oval 4"/>
          <p:cNvSpPr>
            <a:spLocks noChangeArrowheads="1"/>
          </p:cNvSpPr>
          <p:nvPr/>
        </p:nvSpPr>
        <p:spPr bwMode="auto">
          <a:xfrm>
            <a:off x="609600" y="2057400"/>
            <a:ext cx="533400" cy="304800"/>
          </a:xfrm>
          <a:prstGeom prst="ellipse">
            <a:avLst/>
          </a:prstGeom>
          <a:noFill/>
          <a:ln w="9525">
            <a:solidFill>
              <a:schemeClr val="tx1"/>
            </a:solidFill>
            <a:round/>
            <a:headEnd/>
            <a:tailEnd/>
          </a:ln>
          <a:effectLst/>
        </p:spPr>
        <p:txBody>
          <a:bodyPr wrap="none" anchor="ctr"/>
          <a:lstStyle/>
          <a:p>
            <a:pPr algn="ctr"/>
            <a:r>
              <a:rPr lang="en-US" sz="1000"/>
              <a:t>Class</a:t>
            </a:r>
          </a:p>
        </p:txBody>
      </p:sp>
      <p:sp>
        <p:nvSpPr>
          <p:cNvPr id="14341" name="Oval 5"/>
          <p:cNvSpPr>
            <a:spLocks noChangeArrowheads="1"/>
          </p:cNvSpPr>
          <p:nvPr/>
        </p:nvSpPr>
        <p:spPr bwMode="auto">
          <a:xfrm>
            <a:off x="1905000" y="1143000"/>
            <a:ext cx="685800" cy="304800"/>
          </a:xfrm>
          <a:prstGeom prst="ellipse">
            <a:avLst/>
          </a:prstGeom>
          <a:noFill/>
          <a:ln w="9525">
            <a:solidFill>
              <a:schemeClr val="tx1"/>
            </a:solidFill>
            <a:round/>
            <a:headEnd/>
            <a:tailEnd/>
          </a:ln>
          <a:effectLst/>
        </p:spPr>
        <p:txBody>
          <a:bodyPr wrap="none" anchor="ctr"/>
          <a:lstStyle/>
          <a:p>
            <a:pPr algn="ctr"/>
            <a:r>
              <a:rPr lang="en-US" sz="1000" u="sng"/>
              <a:t>StudentID</a:t>
            </a:r>
          </a:p>
        </p:txBody>
      </p:sp>
      <p:sp>
        <p:nvSpPr>
          <p:cNvPr id="14342" name="Oval 6"/>
          <p:cNvSpPr>
            <a:spLocks noChangeArrowheads="1"/>
          </p:cNvSpPr>
          <p:nvPr/>
        </p:nvSpPr>
        <p:spPr bwMode="auto">
          <a:xfrm>
            <a:off x="2667000" y="1143000"/>
            <a:ext cx="609600" cy="228600"/>
          </a:xfrm>
          <a:prstGeom prst="ellipse">
            <a:avLst/>
          </a:prstGeom>
          <a:noFill/>
          <a:ln w="9525">
            <a:solidFill>
              <a:schemeClr val="tx1"/>
            </a:solidFill>
            <a:round/>
            <a:headEnd/>
            <a:tailEnd/>
          </a:ln>
          <a:effectLst/>
        </p:spPr>
        <p:txBody>
          <a:bodyPr wrap="none" anchor="ctr"/>
          <a:lstStyle/>
          <a:p>
            <a:pPr algn="ctr"/>
            <a:r>
              <a:rPr lang="en-US" sz="1000" u="sng"/>
              <a:t>SSN</a:t>
            </a:r>
          </a:p>
        </p:txBody>
      </p:sp>
      <p:sp>
        <p:nvSpPr>
          <p:cNvPr id="14343" name="Oval 7"/>
          <p:cNvSpPr>
            <a:spLocks noChangeArrowheads="1"/>
          </p:cNvSpPr>
          <p:nvPr/>
        </p:nvSpPr>
        <p:spPr bwMode="auto">
          <a:xfrm>
            <a:off x="533400" y="1676400"/>
            <a:ext cx="609600" cy="304800"/>
          </a:xfrm>
          <a:prstGeom prst="ellipse">
            <a:avLst/>
          </a:prstGeom>
          <a:noFill/>
          <a:ln w="9525">
            <a:solidFill>
              <a:schemeClr val="tx1"/>
            </a:solidFill>
            <a:round/>
            <a:headEnd/>
            <a:tailEnd/>
          </a:ln>
          <a:effectLst/>
        </p:spPr>
        <p:txBody>
          <a:bodyPr wrap="none" anchor="ctr"/>
          <a:lstStyle/>
          <a:p>
            <a:pPr algn="ctr"/>
            <a:r>
              <a:rPr lang="en-US" sz="1000"/>
              <a:t>Sex</a:t>
            </a:r>
          </a:p>
        </p:txBody>
      </p:sp>
      <p:sp>
        <p:nvSpPr>
          <p:cNvPr id="14344" name="Oval 8"/>
          <p:cNvSpPr>
            <a:spLocks noChangeArrowheads="1"/>
          </p:cNvSpPr>
          <p:nvPr/>
        </p:nvSpPr>
        <p:spPr bwMode="auto">
          <a:xfrm>
            <a:off x="1371600" y="2819400"/>
            <a:ext cx="533400" cy="228600"/>
          </a:xfrm>
          <a:prstGeom prst="ellipse">
            <a:avLst/>
          </a:prstGeom>
          <a:noFill/>
          <a:ln w="9525">
            <a:solidFill>
              <a:schemeClr val="tx1"/>
            </a:solidFill>
            <a:round/>
            <a:headEnd/>
            <a:tailEnd/>
          </a:ln>
          <a:effectLst/>
        </p:spPr>
        <p:txBody>
          <a:bodyPr wrap="none" anchor="ctr"/>
          <a:lstStyle/>
          <a:p>
            <a:pPr algn="ctr"/>
            <a:r>
              <a:rPr lang="en-US" sz="1000"/>
              <a:t>Zip</a:t>
            </a:r>
          </a:p>
        </p:txBody>
      </p:sp>
      <p:sp>
        <p:nvSpPr>
          <p:cNvPr id="14346" name="Oval 10"/>
          <p:cNvSpPr>
            <a:spLocks noChangeArrowheads="1"/>
          </p:cNvSpPr>
          <p:nvPr/>
        </p:nvSpPr>
        <p:spPr bwMode="auto">
          <a:xfrm>
            <a:off x="609600" y="990600"/>
            <a:ext cx="533400" cy="228600"/>
          </a:xfrm>
          <a:prstGeom prst="ellipse">
            <a:avLst/>
          </a:prstGeom>
          <a:noFill/>
          <a:ln w="9525">
            <a:solidFill>
              <a:schemeClr val="tx1"/>
            </a:solidFill>
            <a:round/>
            <a:headEnd/>
            <a:tailEnd/>
          </a:ln>
          <a:effectLst/>
        </p:spPr>
        <p:txBody>
          <a:bodyPr wrap="none" anchor="ctr"/>
          <a:lstStyle/>
          <a:p>
            <a:pPr algn="ctr"/>
            <a:r>
              <a:rPr lang="en-US" sz="1000"/>
              <a:t>Degree</a:t>
            </a:r>
          </a:p>
        </p:txBody>
      </p:sp>
      <p:sp>
        <p:nvSpPr>
          <p:cNvPr id="14347" name="Oval 11"/>
          <p:cNvSpPr>
            <a:spLocks noChangeArrowheads="1"/>
          </p:cNvSpPr>
          <p:nvPr/>
        </p:nvSpPr>
        <p:spPr bwMode="auto">
          <a:xfrm>
            <a:off x="304800" y="2819400"/>
            <a:ext cx="457200" cy="228600"/>
          </a:xfrm>
          <a:prstGeom prst="ellipse">
            <a:avLst/>
          </a:prstGeom>
          <a:noFill/>
          <a:ln w="9525">
            <a:solidFill>
              <a:schemeClr val="tx1"/>
            </a:solidFill>
            <a:round/>
            <a:headEnd/>
            <a:tailEnd/>
          </a:ln>
          <a:effectLst/>
        </p:spPr>
        <p:txBody>
          <a:bodyPr wrap="none" anchor="ctr"/>
          <a:lstStyle/>
          <a:p>
            <a:pPr algn="ctr"/>
            <a:r>
              <a:rPr lang="en-US" sz="1000"/>
              <a:t>City</a:t>
            </a:r>
          </a:p>
        </p:txBody>
      </p:sp>
      <p:sp>
        <p:nvSpPr>
          <p:cNvPr id="14349" name="Oval 13"/>
          <p:cNvSpPr>
            <a:spLocks noChangeArrowheads="1"/>
          </p:cNvSpPr>
          <p:nvPr/>
        </p:nvSpPr>
        <p:spPr bwMode="auto">
          <a:xfrm>
            <a:off x="533400" y="1295400"/>
            <a:ext cx="609600" cy="304800"/>
          </a:xfrm>
          <a:prstGeom prst="ellipse">
            <a:avLst/>
          </a:prstGeom>
          <a:noFill/>
          <a:ln w="9525">
            <a:solidFill>
              <a:schemeClr val="tx1"/>
            </a:solidFill>
            <a:round/>
            <a:headEnd/>
            <a:tailEnd/>
          </a:ln>
          <a:effectLst/>
        </p:spPr>
        <p:txBody>
          <a:bodyPr wrap="none" anchor="ctr"/>
          <a:lstStyle/>
          <a:p>
            <a:pPr algn="ctr"/>
            <a:r>
              <a:rPr lang="en-US" sz="1000" dirty="0"/>
              <a:t>Birth date</a:t>
            </a:r>
          </a:p>
        </p:txBody>
      </p:sp>
      <p:sp>
        <p:nvSpPr>
          <p:cNvPr id="14350" name="Oval 14"/>
          <p:cNvSpPr>
            <a:spLocks noChangeArrowheads="1"/>
          </p:cNvSpPr>
          <p:nvPr/>
        </p:nvSpPr>
        <p:spPr bwMode="auto">
          <a:xfrm>
            <a:off x="838200" y="2819400"/>
            <a:ext cx="457200" cy="228600"/>
          </a:xfrm>
          <a:prstGeom prst="ellipse">
            <a:avLst/>
          </a:prstGeom>
          <a:noFill/>
          <a:ln w="9525">
            <a:solidFill>
              <a:schemeClr val="tx1"/>
            </a:solidFill>
            <a:round/>
            <a:headEnd/>
            <a:tailEnd/>
          </a:ln>
          <a:effectLst/>
        </p:spPr>
        <p:txBody>
          <a:bodyPr wrap="none" anchor="ctr"/>
          <a:lstStyle/>
          <a:p>
            <a:pPr algn="ctr"/>
            <a:r>
              <a:rPr lang="en-US" sz="1000"/>
              <a:t>State</a:t>
            </a:r>
          </a:p>
        </p:txBody>
      </p:sp>
      <p:sp>
        <p:nvSpPr>
          <p:cNvPr id="14351" name="Oval 15"/>
          <p:cNvSpPr>
            <a:spLocks noChangeArrowheads="1"/>
          </p:cNvSpPr>
          <p:nvPr/>
        </p:nvSpPr>
        <p:spPr bwMode="auto">
          <a:xfrm>
            <a:off x="1219200" y="1143000"/>
            <a:ext cx="609600" cy="228600"/>
          </a:xfrm>
          <a:prstGeom prst="ellipse">
            <a:avLst/>
          </a:prstGeom>
          <a:noFill/>
          <a:ln w="9525">
            <a:solidFill>
              <a:schemeClr val="tx1"/>
            </a:solidFill>
            <a:round/>
            <a:headEnd/>
            <a:tailEnd/>
          </a:ln>
          <a:effectLst/>
        </p:spPr>
        <p:txBody>
          <a:bodyPr wrap="none" anchor="ctr"/>
          <a:lstStyle/>
          <a:p>
            <a:pPr algn="ctr"/>
            <a:r>
              <a:rPr lang="en-US" sz="1000"/>
              <a:t>Name</a:t>
            </a:r>
          </a:p>
        </p:txBody>
      </p:sp>
      <p:sp>
        <p:nvSpPr>
          <p:cNvPr id="14352" name="Oval 16"/>
          <p:cNvSpPr>
            <a:spLocks noChangeArrowheads="1"/>
          </p:cNvSpPr>
          <p:nvPr/>
        </p:nvSpPr>
        <p:spPr bwMode="auto">
          <a:xfrm>
            <a:off x="762000" y="2438400"/>
            <a:ext cx="685800" cy="228600"/>
          </a:xfrm>
          <a:prstGeom prst="ellipse">
            <a:avLst/>
          </a:prstGeom>
          <a:noFill/>
          <a:ln w="9525">
            <a:solidFill>
              <a:schemeClr val="tx1"/>
            </a:solidFill>
            <a:round/>
            <a:headEnd/>
            <a:tailEnd/>
          </a:ln>
          <a:effectLst/>
        </p:spPr>
        <p:txBody>
          <a:bodyPr wrap="none" anchor="ctr"/>
          <a:lstStyle/>
          <a:p>
            <a:pPr algn="ctr"/>
            <a:r>
              <a:rPr lang="en-US" sz="1000"/>
              <a:t>Address</a:t>
            </a:r>
          </a:p>
        </p:txBody>
      </p:sp>
      <p:sp>
        <p:nvSpPr>
          <p:cNvPr id="14353" name="Line 17"/>
          <p:cNvSpPr>
            <a:spLocks noChangeShapeType="1"/>
          </p:cNvSpPr>
          <p:nvPr/>
        </p:nvSpPr>
        <p:spPr bwMode="auto">
          <a:xfrm flipV="1">
            <a:off x="609600" y="2667000"/>
            <a:ext cx="304800" cy="152400"/>
          </a:xfrm>
          <a:prstGeom prst="line">
            <a:avLst/>
          </a:prstGeom>
          <a:noFill/>
          <a:ln w="9525">
            <a:solidFill>
              <a:schemeClr val="tx1"/>
            </a:solidFill>
            <a:round/>
            <a:headEnd/>
            <a:tailEnd/>
          </a:ln>
          <a:effectLst/>
        </p:spPr>
        <p:txBody>
          <a:bodyPr/>
          <a:lstStyle/>
          <a:p>
            <a:endParaRPr lang="en-US"/>
          </a:p>
        </p:txBody>
      </p:sp>
      <p:sp>
        <p:nvSpPr>
          <p:cNvPr id="14354" name="Line 18"/>
          <p:cNvSpPr>
            <a:spLocks noChangeShapeType="1"/>
          </p:cNvSpPr>
          <p:nvPr/>
        </p:nvSpPr>
        <p:spPr bwMode="auto">
          <a:xfrm>
            <a:off x="1066800" y="2667000"/>
            <a:ext cx="0" cy="152400"/>
          </a:xfrm>
          <a:prstGeom prst="line">
            <a:avLst/>
          </a:prstGeom>
          <a:noFill/>
          <a:ln w="9525">
            <a:solidFill>
              <a:schemeClr val="tx1"/>
            </a:solidFill>
            <a:round/>
            <a:headEnd/>
            <a:tailEnd/>
          </a:ln>
          <a:effectLst/>
        </p:spPr>
        <p:txBody>
          <a:bodyPr/>
          <a:lstStyle/>
          <a:p>
            <a:endParaRPr lang="en-US"/>
          </a:p>
        </p:txBody>
      </p:sp>
      <p:sp>
        <p:nvSpPr>
          <p:cNvPr id="14355" name="Line 19"/>
          <p:cNvSpPr>
            <a:spLocks noChangeShapeType="1"/>
          </p:cNvSpPr>
          <p:nvPr/>
        </p:nvSpPr>
        <p:spPr bwMode="auto">
          <a:xfrm>
            <a:off x="1295400" y="2667000"/>
            <a:ext cx="228600" cy="152400"/>
          </a:xfrm>
          <a:prstGeom prst="line">
            <a:avLst/>
          </a:prstGeom>
          <a:noFill/>
          <a:ln w="9525">
            <a:solidFill>
              <a:schemeClr val="tx1"/>
            </a:solidFill>
            <a:round/>
            <a:headEnd/>
            <a:tailEnd/>
          </a:ln>
          <a:effectLst/>
        </p:spPr>
        <p:txBody>
          <a:bodyPr/>
          <a:lstStyle/>
          <a:p>
            <a:endParaRPr lang="en-US"/>
          </a:p>
        </p:txBody>
      </p:sp>
      <p:sp>
        <p:nvSpPr>
          <p:cNvPr id="14356" name="Line 20"/>
          <p:cNvSpPr>
            <a:spLocks noChangeShapeType="1"/>
          </p:cNvSpPr>
          <p:nvPr/>
        </p:nvSpPr>
        <p:spPr bwMode="auto">
          <a:xfrm>
            <a:off x="1066800" y="1219200"/>
            <a:ext cx="457200" cy="381000"/>
          </a:xfrm>
          <a:prstGeom prst="line">
            <a:avLst/>
          </a:prstGeom>
          <a:noFill/>
          <a:ln w="9525">
            <a:solidFill>
              <a:schemeClr val="tx1"/>
            </a:solidFill>
            <a:round/>
            <a:headEnd/>
            <a:tailEnd/>
          </a:ln>
          <a:effectLst/>
        </p:spPr>
        <p:txBody>
          <a:bodyPr/>
          <a:lstStyle/>
          <a:p>
            <a:endParaRPr lang="en-US"/>
          </a:p>
        </p:txBody>
      </p:sp>
      <p:sp>
        <p:nvSpPr>
          <p:cNvPr id="14358" name="Line 22"/>
          <p:cNvSpPr>
            <a:spLocks noChangeShapeType="1"/>
          </p:cNvSpPr>
          <p:nvPr/>
        </p:nvSpPr>
        <p:spPr bwMode="auto">
          <a:xfrm flipV="1">
            <a:off x="1219200" y="1981200"/>
            <a:ext cx="609600" cy="457200"/>
          </a:xfrm>
          <a:prstGeom prst="line">
            <a:avLst/>
          </a:prstGeom>
          <a:noFill/>
          <a:ln w="9525">
            <a:solidFill>
              <a:schemeClr val="tx1"/>
            </a:solidFill>
            <a:round/>
            <a:headEnd/>
            <a:tailEnd/>
          </a:ln>
          <a:effectLst/>
        </p:spPr>
        <p:txBody>
          <a:bodyPr/>
          <a:lstStyle/>
          <a:p>
            <a:endParaRPr lang="en-US"/>
          </a:p>
        </p:txBody>
      </p:sp>
      <p:sp>
        <p:nvSpPr>
          <p:cNvPr id="14359" name="Line 23"/>
          <p:cNvSpPr>
            <a:spLocks noChangeShapeType="1"/>
          </p:cNvSpPr>
          <p:nvPr/>
        </p:nvSpPr>
        <p:spPr bwMode="auto">
          <a:xfrm flipV="1">
            <a:off x="1143000" y="1905000"/>
            <a:ext cx="381000" cy="228600"/>
          </a:xfrm>
          <a:prstGeom prst="line">
            <a:avLst/>
          </a:prstGeom>
          <a:noFill/>
          <a:ln w="9525">
            <a:solidFill>
              <a:schemeClr val="tx1"/>
            </a:solidFill>
            <a:round/>
            <a:headEnd/>
            <a:tailEnd/>
          </a:ln>
          <a:effectLst/>
        </p:spPr>
        <p:txBody>
          <a:bodyPr/>
          <a:lstStyle/>
          <a:p>
            <a:endParaRPr lang="en-US"/>
          </a:p>
        </p:txBody>
      </p:sp>
      <p:sp>
        <p:nvSpPr>
          <p:cNvPr id="14360" name="Line 24"/>
          <p:cNvSpPr>
            <a:spLocks noChangeShapeType="1"/>
          </p:cNvSpPr>
          <p:nvPr/>
        </p:nvSpPr>
        <p:spPr bwMode="auto">
          <a:xfrm>
            <a:off x="1143000" y="1828800"/>
            <a:ext cx="381000" cy="0"/>
          </a:xfrm>
          <a:prstGeom prst="line">
            <a:avLst/>
          </a:prstGeom>
          <a:noFill/>
          <a:ln w="9525">
            <a:solidFill>
              <a:schemeClr val="tx1"/>
            </a:solidFill>
            <a:round/>
            <a:headEnd/>
            <a:tailEnd/>
          </a:ln>
          <a:effectLst/>
        </p:spPr>
        <p:txBody>
          <a:bodyPr/>
          <a:lstStyle/>
          <a:p>
            <a:endParaRPr lang="en-US"/>
          </a:p>
        </p:txBody>
      </p:sp>
      <p:sp>
        <p:nvSpPr>
          <p:cNvPr id="14362" name="Line 26"/>
          <p:cNvSpPr>
            <a:spLocks noChangeShapeType="1"/>
          </p:cNvSpPr>
          <p:nvPr/>
        </p:nvSpPr>
        <p:spPr bwMode="auto">
          <a:xfrm>
            <a:off x="1143000" y="1524000"/>
            <a:ext cx="381000" cy="152400"/>
          </a:xfrm>
          <a:prstGeom prst="line">
            <a:avLst/>
          </a:prstGeom>
          <a:noFill/>
          <a:ln w="9525">
            <a:solidFill>
              <a:schemeClr val="tx1"/>
            </a:solidFill>
            <a:round/>
            <a:headEnd/>
            <a:tailEnd/>
          </a:ln>
          <a:effectLst/>
        </p:spPr>
        <p:txBody>
          <a:bodyPr/>
          <a:lstStyle/>
          <a:p>
            <a:endParaRPr lang="en-US"/>
          </a:p>
        </p:txBody>
      </p:sp>
      <p:sp>
        <p:nvSpPr>
          <p:cNvPr id="14363" name="Line 27"/>
          <p:cNvSpPr>
            <a:spLocks noChangeShapeType="1"/>
          </p:cNvSpPr>
          <p:nvPr/>
        </p:nvSpPr>
        <p:spPr bwMode="auto">
          <a:xfrm>
            <a:off x="1600200" y="1371600"/>
            <a:ext cx="152400" cy="228600"/>
          </a:xfrm>
          <a:prstGeom prst="line">
            <a:avLst/>
          </a:prstGeom>
          <a:noFill/>
          <a:ln w="9525">
            <a:solidFill>
              <a:schemeClr val="tx1"/>
            </a:solidFill>
            <a:round/>
            <a:headEnd/>
            <a:tailEnd/>
          </a:ln>
          <a:effectLst/>
        </p:spPr>
        <p:txBody>
          <a:bodyPr/>
          <a:lstStyle/>
          <a:p>
            <a:endParaRPr lang="en-US"/>
          </a:p>
        </p:txBody>
      </p:sp>
      <p:sp>
        <p:nvSpPr>
          <p:cNvPr id="14364" name="Line 28"/>
          <p:cNvSpPr>
            <a:spLocks noChangeShapeType="1"/>
          </p:cNvSpPr>
          <p:nvPr/>
        </p:nvSpPr>
        <p:spPr bwMode="auto">
          <a:xfrm>
            <a:off x="2209800" y="1447800"/>
            <a:ext cx="0" cy="152400"/>
          </a:xfrm>
          <a:prstGeom prst="line">
            <a:avLst/>
          </a:prstGeom>
          <a:noFill/>
          <a:ln w="9525">
            <a:solidFill>
              <a:schemeClr val="tx1"/>
            </a:solidFill>
            <a:round/>
            <a:headEnd/>
            <a:tailEnd/>
          </a:ln>
          <a:effectLst/>
        </p:spPr>
        <p:txBody>
          <a:bodyPr/>
          <a:lstStyle/>
          <a:p>
            <a:endParaRPr lang="en-US"/>
          </a:p>
        </p:txBody>
      </p:sp>
      <p:sp>
        <p:nvSpPr>
          <p:cNvPr id="14365" name="Line 29"/>
          <p:cNvSpPr>
            <a:spLocks noChangeShapeType="1"/>
          </p:cNvSpPr>
          <p:nvPr/>
        </p:nvSpPr>
        <p:spPr bwMode="auto">
          <a:xfrm flipH="1">
            <a:off x="2590800" y="1371600"/>
            <a:ext cx="152400" cy="228600"/>
          </a:xfrm>
          <a:prstGeom prst="line">
            <a:avLst/>
          </a:prstGeom>
          <a:noFill/>
          <a:ln w="9525">
            <a:solidFill>
              <a:schemeClr val="tx1"/>
            </a:solidFill>
            <a:round/>
            <a:headEnd/>
            <a:tailEnd/>
          </a:ln>
          <a:effectLst/>
        </p:spPr>
        <p:txBody>
          <a:bodyPr/>
          <a:lstStyle/>
          <a:p>
            <a:endParaRPr lang="en-US"/>
          </a:p>
        </p:txBody>
      </p:sp>
      <p:grpSp>
        <p:nvGrpSpPr>
          <p:cNvPr id="2" name="Group 65"/>
          <p:cNvGrpSpPr>
            <a:grpSpLocks/>
          </p:cNvGrpSpPr>
          <p:nvPr/>
        </p:nvGrpSpPr>
        <p:grpSpPr bwMode="auto">
          <a:xfrm>
            <a:off x="5791200" y="990600"/>
            <a:ext cx="2971800" cy="1143000"/>
            <a:chOff x="3648" y="624"/>
            <a:chExt cx="1872" cy="720"/>
          </a:xfrm>
        </p:grpSpPr>
        <p:sp>
          <p:nvSpPr>
            <p:cNvPr id="14366" name="Rectangle 30"/>
            <p:cNvSpPr>
              <a:spLocks noChangeArrowheads="1"/>
            </p:cNvSpPr>
            <p:nvPr/>
          </p:nvSpPr>
          <p:spPr bwMode="auto">
            <a:xfrm>
              <a:off x="3744" y="960"/>
              <a:ext cx="768" cy="240"/>
            </a:xfrm>
            <a:prstGeom prst="rect">
              <a:avLst/>
            </a:prstGeom>
            <a:noFill/>
            <a:ln w="3175">
              <a:solidFill>
                <a:schemeClr val="tx1"/>
              </a:solidFill>
              <a:miter lim="800000"/>
              <a:headEnd/>
              <a:tailEnd/>
            </a:ln>
            <a:effectLst/>
          </p:spPr>
          <p:txBody>
            <a:bodyPr wrap="none" anchor="ctr"/>
            <a:lstStyle/>
            <a:p>
              <a:pPr algn="ctr"/>
              <a:r>
                <a:rPr lang="en-US" sz="1100"/>
                <a:t>Department</a:t>
              </a:r>
            </a:p>
          </p:txBody>
        </p:sp>
        <p:sp>
          <p:nvSpPr>
            <p:cNvPr id="14367" name="Oval 31"/>
            <p:cNvSpPr>
              <a:spLocks noChangeArrowheads="1"/>
            </p:cNvSpPr>
            <p:nvPr/>
          </p:nvSpPr>
          <p:spPr bwMode="auto">
            <a:xfrm>
              <a:off x="3648" y="624"/>
              <a:ext cx="528" cy="192"/>
            </a:xfrm>
            <a:prstGeom prst="ellipse">
              <a:avLst/>
            </a:prstGeom>
            <a:noFill/>
            <a:ln w="9525">
              <a:solidFill>
                <a:schemeClr val="tx1"/>
              </a:solidFill>
              <a:round/>
              <a:headEnd/>
              <a:tailEnd/>
            </a:ln>
            <a:effectLst/>
          </p:spPr>
          <p:txBody>
            <a:bodyPr wrap="none" anchor="ctr"/>
            <a:lstStyle/>
            <a:p>
              <a:pPr algn="ctr"/>
              <a:r>
                <a:rPr lang="en-US" sz="1000" u="sng"/>
                <a:t>DName</a:t>
              </a:r>
            </a:p>
          </p:txBody>
        </p:sp>
        <p:sp>
          <p:nvSpPr>
            <p:cNvPr id="14368" name="Oval 32"/>
            <p:cNvSpPr>
              <a:spLocks noChangeArrowheads="1"/>
            </p:cNvSpPr>
            <p:nvPr/>
          </p:nvSpPr>
          <p:spPr bwMode="auto">
            <a:xfrm>
              <a:off x="4272" y="624"/>
              <a:ext cx="480" cy="192"/>
            </a:xfrm>
            <a:prstGeom prst="ellipse">
              <a:avLst/>
            </a:prstGeom>
            <a:noFill/>
            <a:ln w="9525">
              <a:solidFill>
                <a:schemeClr val="tx1"/>
              </a:solidFill>
              <a:round/>
              <a:headEnd/>
              <a:tailEnd/>
            </a:ln>
            <a:effectLst/>
          </p:spPr>
          <p:txBody>
            <a:bodyPr wrap="none" anchor="ctr"/>
            <a:lstStyle/>
            <a:p>
              <a:pPr algn="ctr"/>
              <a:r>
                <a:rPr lang="en-US" sz="1000" u="sng"/>
                <a:t>DCode</a:t>
              </a:r>
            </a:p>
          </p:txBody>
        </p:sp>
        <p:sp>
          <p:nvSpPr>
            <p:cNvPr id="14369" name="Oval 33"/>
            <p:cNvSpPr>
              <a:spLocks noChangeArrowheads="1"/>
            </p:cNvSpPr>
            <p:nvPr/>
          </p:nvSpPr>
          <p:spPr bwMode="auto">
            <a:xfrm>
              <a:off x="4800" y="624"/>
              <a:ext cx="720" cy="240"/>
            </a:xfrm>
            <a:prstGeom prst="ellipse">
              <a:avLst/>
            </a:prstGeom>
            <a:noFill/>
            <a:ln w="9525">
              <a:solidFill>
                <a:schemeClr val="tx1"/>
              </a:solidFill>
              <a:round/>
              <a:headEnd/>
              <a:tailEnd/>
            </a:ln>
            <a:effectLst/>
          </p:spPr>
          <p:txBody>
            <a:bodyPr wrap="none" anchor="ctr"/>
            <a:lstStyle/>
            <a:p>
              <a:pPr algn="ctr"/>
              <a:r>
                <a:rPr lang="en-US" sz="1000"/>
                <a:t>OfficeNumber</a:t>
              </a:r>
            </a:p>
          </p:txBody>
        </p:sp>
        <p:sp>
          <p:nvSpPr>
            <p:cNvPr id="14370" name="Oval 34"/>
            <p:cNvSpPr>
              <a:spLocks noChangeArrowheads="1"/>
            </p:cNvSpPr>
            <p:nvPr/>
          </p:nvSpPr>
          <p:spPr bwMode="auto">
            <a:xfrm>
              <a:off x="4848" y="912"/>
              <a:ext cx="624" cy="192"/>
            </a:xfrm>
            <a:prstGeom prst="ellipse">
              <a:avLst/>
            </a:prstGeom>
            <a:noFill/>
            <a:ln w="9525">
              <a:solidFill>
                <a:schemeClr val="tx1"/>
              </a:solidFill>
              <a:round/>
              <a:headEnd/>
              <a:tailEnd/>
            </a:ln>
            <a:effectLst/>
          </p:spPr>
          <p:txBody>
            <a:bodyPr wrap="none" anchor="ctr"/>
            <a:lstStyle/>
            <a:p>
              <a:pPr algn="ctr"/>
              <a:r>
                <a:rPr lang="en-US" sz="1000"/>
                <a:t>OfficePhone</a:t>
              </a:r>
            </a:p>
          </p:txBody>
        </p:sp>
        <p:sp>
          <p:nvSpPr>
            <p:cNvPr id="14371" name="Oval 35"/>
            <p:cNvSpPr>
              <a:spLocks noChangeArrowheads="1"/>
            </p:cNvSpPr>
            <p:nvPr/>
          </p:nvSpPr>
          <p:spPr bwMode="auto">
            <a:xfrm>
              <a:off x="4848" y="1152"/>
              <a:ext cx="624" cy="192"/>
            </a:xfrm>
            <a:prstGeom prst="ellipse">
              <a:avLst/>
            </a:prstGeom>
            <a:noFill/>
            <a:ln w="9525">
              <a:solidFill>
                <a:schemeClr val="tx1"/>
              </a:solidFill>
              <a:round/>
              <a:headEnd/>
              <a:tailEnd/>
            </a:ln>
            <a:effectLst/>
          </p:spPr>
          <p:txBody>
            <a:bodyPr wrap="none" anchor="ctr"/>
            <a:lstStyle/>
            <a:p>
              <a:pPr algn="ctr"/>
              <a:r>
                <a:rPr lang="en-US" sz="1000"/>
                <a:t>College</a:t>
              </a:r>
            </a:p>
          </p:txBody>
        </p:sp>
        <p:sp>
          <p:nvSpPr>
            <p:cNvPr id="14372" name="Line 36"/>
            <p:cNvSpPr>
              <a:spLocks noChangeShapeType="1"/>
            </p:cNvSpPr>
            <p:nvPr/>
          </p:nvSpPr>
          <p:spPr bwMode="auto">
            <a:xfrm flipV="1">
              <a:off x="3984" y="816"/>
              <a:ext cx="0" cy="144"/>
            </a:xfrm>
            <a:prstGeom prst="line">
              <a:avLst/>
            </a:prstGeom>
            <a:noFill/>
            <a:ln w="9525">
              <a:solidFill>
                <a:schemeClr val="tx1"/>
              </a:solidFill>
              <a:round/>
              <a:headEnd/>
              <a:tailEnd/>
            </a:ln>
            <a:effectLst/>
          </p:spPr>
          <p:txBody>
            <a:bodyPr/>
            <a:lstStyle/>
            <a:p>
              <a:endParaRPr lang="en-US"/>
            </a:p>
          </p:txBody>
        </p:sp>
        <p:sp>
          <p:nvSpPr>
            <p:cNvPr id="14373" name="Line 37"/>
            <p:cNvSpPr>
              <a:spLocks noChangeShapeType="1"/>
            </p:cNvSpPr>
            <p:nvPr/>
          </p:nvSpPr>
          <p:spPr bwMode="auto">
            <a:xfrm flipV="1">
              <a:off x="4368" y="816"/>
              <a:ext cx="96" cy="144"/>
            </a:xfrm>
            <a:prstGeom prst="line">
              <a:avLst/>
            </a:prstGeom>
            <a:noFill/>
            <a:ln w="9525">
              <a:solidFill>
                <a:schemeClr val="tx1"/>
              </a:solidFill>
              <a:round/>
              <a:headEnd/>
              <a:tailEnd/>
            </a:ln>
            <a:effectLst/>
          </p:spPr>
          <p:txBody>
            <a:bodyPr/>
            <a:lstStyle/>
            <a:p>
              <a:endParaRPr lang="en-US"/>
            </a:p>
          </p:txBody>
        </p:sp>
        <p:sp>
          <p:nvSpPr>
            <p:cNvPr id="14374" name="Line 38"/>
            <p:cNvSpPr>
              <a:spLocks noChangeShapeType="1"/>
            </p:cNvSpPr>
            <p:nvPr/>
          </p:nvSpPr>
          <p:spPr bwMode="auto">
            <a:xfrm flipV="1">
              <a:off x="4512" y="768"/>
              <a:ext cx="288" cy="288"/>
            </a:xfrm>
            <a:prstGeom prst="line">
              <a:avLst/>
            </a:prstGeom>
            <a:noFill/>
            <a:ln w="9525">
              <a:solidFill>
                <a:schemeClr val="tx1"/>
              </a:solidFill>
              <a:round/>
              <a:headEnd/>
              <a:tailEnd/>
            </a:ln>
            <a:effectLst/>
          </p:spPr>
          <p:txBody>
            <a:bodyPr/>
            <a:lstStyle/>
            <a:p>
              <a:endParaRPr lang="en-US"/>
            </a:p>
          </p:txBody>
        </p:sp>
        <p:sp>
          <p:nvSpPr>
            <p:cNvPr id="14375" name="Line 39"/>
            <p:cNvSpPr>
              <a:spLocks noChangeShapeType="1"/>
            </p:cNvSpPr>
            <p:nvPr/>
          </p:nvSpPr>
          <p:spPr bwMode="auto">
            <a:xfrm flipV="1">
              <a:off x="4512" y="1008"/>
              <a:ext cx="336" cy="144"/>
            </a:xfrm>
            <a:prstGeom prst="line">
              <a:avLst/>
            </a:prstGeom>
            <a:noFill/>
            <a:ln w="9525">
              <a:solidFill>
                <a:schemeClr val="tx1"/>
              </a:solidFill>
              <a:round/>
              <a:headEnd/>
              <a:tailEnd/>
            </a:ln>
            <a:effectLst/>
          </p:spPr>
          <p:txBody>
            <a:bodyPr/>
            <a:lstStyle/>
            <a:p>
              <a:endParaRPr lang="en-US"/>
            </a:p>
          </p:txBody>
        </p:sp>
        <p:sp>
          <p:nvSpPr>
            <p:cNvPr id="14376" name="Line 40"/>
            <p:cNvSpPr>
              <a:spLocks noChangeShapeType="1"/>
            </p:cNvSpPr>
            <p:nvPr/>
          </p:nvSpPr>
          <p:spPr bwMode="auto">
            <a:xfrm>
              <a:off x="4464" y="1200"/>
              <a:ext cx="384" cy="48"/>
            </a:xfrm>
            <a:prstGeom prst="line">
              <a:avLst/>
            </a:prstGeom>
            <a:noFill/>
            <a:ln w="9525">
              <a:solidFill>
                <a:schemeClr val="tx1"/>
              </a:solidFill>
              <a:round/>
              <a:headEnd/>
              <a:tailEnd/>
            </a:ln>
            <a:effectLst/>
          </p:spPr>
          <p:txBody>
            <a:bodyPr/>
            <a:lstStyle/>
            <a:p>
              <a:endParaRPr lang="en-US"/>
            </a:p>
          </p:txBody>
        </p:sp>
      </p:grpSp>
      <p:grpSp>
        <p:nvGrpSpPr>
          <p:cNvPr id="3" name="Group 64"/>
          <p:cNvGrpSpPr>
            <a:grpSpLocks/>
          </p:cNvGrpSpPr>
          <p:nvPr/>
        </p:nvGrpSpPr>
        <p:grpSpPr bwMode="auto">
          <a:xfrm>
            <a:off x="6477000" y="3657600"/>
            <a:ext cx="2362200" cy="1447800"/>
            <a:chOff x="3840" y="2592"/>
            <a:chExt cx="1488" cy="912"/>
          </a:xfrm>
        </p:grpSpPr>
        <p:sp>
          <p:nvSpPr>
            <p:cNvPr id="14377" name="Rectangle 41"/>
            <p:cNvSpPr>
              <a:spLocks noChangeArrowheads="1"/>
            </p:cNvSpPr>
            <p:nvPr/>
          </p:nvSpPr>
          <p:spPr bwMode="auto">
            <a:xfrm>
              <a:off x="3840" y="2928"/>
              <a:ext cx="768" cy="240"/>
            </a:xfrm>
            <a:prstGeom prst="rect">
              <a:avLst/>
            </a:prstGeom>
            <a:noFill/>
            <a:ln w="3175">
              <a:solidFill>
                <a:schemeClr val="tx1"/>
              </a:solidFill>
              <a:miter lim="800000"/>
              <a:headEnd/>
              <a:tailEnd/>
            </a:ln>
            <a:effectLst/>
          </p:spPr>
          <p:txBody>
            <a:bodyPr wrap="none" anchor="ctr"/>
            <a:lstStyle/>
            <a:p>
              <a:pPr algn="ctr"/>
              <a:r>
                <a:rPr lang="en-US" sz="1100"/>
                <a:t>Course</a:t>
              </a:r>
            </a:p>
          </p:txBody>
        </p:sp>
        <p:sp>
          <p:nvSpPr>
            <p:cNvPr id="14378" name="Oval 42"/>
            <p:cNvSpPr>
              <a:spLocks noChangeArrowheads="1"/>
            </p:cNvSpPr>
            <p:nvPr/>
          </p:nvSpPr>
          <p:spPr bwMode="auto">
            <a:xfrm>
              <a:off x="4608" y="2592"/>
              <a:ext cx="528" cy="192"/>
            </a:xfrm>
            <a:prstGeom prst="ellipse">
              <a:avLst/>
            </a:prstGeom>
            <a:noFill/>
            <a:ln w="9525">
              <a:solidFill>
                <a:schemeClr val="tx1"/>
              </a:solidFill>
              <a:round/>
              <a:headEnd/>
              <a:tailEnd/>
            </a:ln>
            <a:effectLst/>
          </p:spPr>
          <p:txBody>
            <a:bodyPr wrap="none" anchor="ctr"/>
            <a:lstStyle/>
            <a:p>
              <a:pPr algn="ctr"/>
              <a:r>
                <a:rPr lang="en-US" sz="1000"/>
                <a:t>CName</a:t>
              </a:r>
            </a:p>
          </p:txBody>
        </p:sp>
        <p:sp>
          <p:nvSpPr>
            <p:cNvPr id="14379" name="Oval 43"/>
            <p:cNvSpPr>
              <a:spLocks noChangeArrowheads="1"/>
            </p:cNvSpPr>
            <p:nvPr/>
          </p:nvSpPr>
          <p:spPr bwMode="auto">
            <a:xfrm>
              <a:off x="4800" y="2832"/>
              <a:ext cx="528" cy="192"/>
            </a:xfrm>
            <a:prstGeom prst="ellipse">
              <a:avLst/>
            </a:prstGeom>
            <a:noFill/>
            <a:ln w="9525">
              <a:solidFill>
                <a:schemeClr val="tx1"/>
              </a:solidFill>
              <a:round/>
              <a:headEnd/>
              <a:tailEnd/>
            </a:ln>
            <a:effectLst/>
          </p:spPr>
          <p:txBody>
            <a:bodyPr wrap="none" anchor="ctr"/>
            <a:lstStyle/>
            <a:p>
              <a:pPr algn="ctr"/>
              <a:r>
                <a:rPr lang="en-US" sz="1000"/>
                <a:t>CourseDesc</a:t>
              </a:r>
            </a:p>
          </p:txBody>
        </p:sp>
        <p:sp>
          <p:nvSpPr>
            <p:cNvPr id="14380" name="Oval 44"/>
            <p:cNvSpPr>
              <a:spLocks noChangeArrowheads="1"/>
            </p:cNvSpPr>
            <p:nvPr/>
          </p:nvSpPr>
          <p:spPr bwMode="auto">
            <a:xfrm>
              <a:off x="4752" y="3120"/>
              <a:ext cx="528" cy="192"/>
            </a:xfrm>
            <a:prstGeom prst="ellipse">
              <a:avLst/>
            </a:prstGeom>
            <a:noFill/>
            <a:ln w="9525">
              <a:solidFill>
                <a:schemeClr val="tx1"/>
              </a:solidFill>
              <a:round/>
              <a:headEnd/>
              <a:tailEnd/>
            </a:ln>
            <a:effectLst/>
          </p:spPr>
          <p:txBody>
            <a:bodyPr wrap="none" anchor="ctr"/>
            <a:lstStyle/>
            <a:p>
              <a:pPr algn="ctr"/>
              <a:r>
                <a:rPr lang="en-US" sz="1000" u="sng"/>
                <a:t>CNumber</a:t>
              </a:r>
            </a:p>
          </p:txBody>
        </p:sp>
        <p:sp>
          <p:nvSpPr>
            <p:cNvPr id="14381" name="Oval 45"/>
            <p:cNvSpPr>
              <a:spLocks noChangeArrowheads="1"/>
            </p:cNvSpPr>
            <p:nvPr/>
          </p:nvSpPr>
          <p:spPr bwMode="auto">
            <a:xfrm>
              <a:off x="4320" y="3312"/>
              <a:ext cx="528" cy="192"/>
            </a:xfrm>
            <a:prstGeom prst="ellipse">
              <a:avLst/>
            </a:prstGeom>
            <a:noFill/>
            <a:ln w="9525">
              <a:solidFill>
                <a:schemeClr val="tx1"/>
              </a:solidFill>
              <a:round/>
              <a:headEnd/>
              <a:tailEnd/>
            </a:ln>
            <a:effectLst/>
          </p:spPr>
          <p:txBody>
            <a:bodyPr wrap="none" anchor="ctr"/>
            <a:lstStyle/>
            <a:p>
              <a:pPr algn="ctr"/>
              <a:r>
                <a:rPr lang="en-US" sz="1000"/>
                <a:t>Credits</a:t>
              </a:r>
            </a:p>
          </p:txBody>
        </p:sp>
        <p:sp>
          <p:nvSpPr>
            <p:cNvPr id="14382" name="Line 46"/>
            <p:cNvSpPr>
              <a:spLocks noChangeShapeType="1"/>
            </p:cNvSpPr>
            <p:nvPr/>
          </p:nvSpPr>
          <p:spPr bwMode="auto">
            <a:xfrm flipV="1">
              <a:off x="4416" y="2736"/>
              <a:ext cx="240" cy="192"/>
            </a:xfrm>
            <a:prstGeom prst="line">
              <a:avLst/>
            </a:prstGeom>
            <a:noFill/>
            <a:ln w="9525">
              <a:solidFill>
                <a:schemeClr val="tx1"/>
              </a:solidFill>
              <a:round/>
              <a:headEnd/>
              <a:tailEnd/>
            </a:ln>
            <a:effectLst/>
          </p:spPr>
          <p:txBody>
            <a:bodyPr/>
            <a:lstStyle/>
            <a:p>
              <a:endParaRPr lang="en-US"/>
            </a:p>
          </p:txBody>
        </p:sp>
        <p:sp>
          <p:nvSpPr>
            <p:cNvPr id="14383" name="Line 47"/>
            <p:cNvSpPr>
              <a:spLocks noChangeShapeType="1"/>
            </p:cNvSpPr>
            <p:nvPr/>
          </p:nvSpPr>
          <p:spPr bwMode="auto">
            <a:xfrm flipV="1">
              <a:off x="4608" y="2928"/>
              <a:ext cx="192" cy="96"/>
            </a:xfrm>
            <a:prstGeom prst="line">
              <a:avLst/>
            </a:prstGeom>
            <a:noFill/>
            <a:ln w="9525">
              <a:solidFill>
                <a:schemeClr val="tx1"/>
              </a:solidFill>
              <a:round/>
              <a:headEnd/>
              <a:tailEnd/>
            </a:ln>
            <a:effectLst/>
          </p:spPr>
          <p:txBody>
            <a:bodyPr/>
            <a:lstStyle/>
            <a:p>
              <a:endParaRPr lang="en-US"/>
            </a:p>
          </p:txBody>
        </p:sp>
        <p:sp>
          <p:nvSpPr>
            <p:cNvPr id="14384" name="Line 48"/>
            <p:cNvSpPr>
              <a:spLocks noChangeShapeType="1"/>
            </p:cNvSpPr>
            <p:nvPr/>
          </p:nvSpPr>
          <p:spPr bwMode="auto">
            <a:xfrm>
              <a:off x="4608" y="3072"/>
              <a:ext cx="192" cy="96"/>
            </a:xfrm>
            <a:prstGeom prst="line">
              <a:avLst/>
            </a:prstGeom>
            <a:noFill/>
            <a:ln w="9525">
              <a:solidFill>
                <a:schemeClr val="tx1"/>
              </a:solidFill>
              <a:round/>
              <a:headEnd/>
              <a:tailEnd/>
            </a:ln>
            <a:effectLst/>
          </p:spPr>
          <p:txBody>
            <a:bodyPr/>
            <a:lstStyle/>
            <a:p>
              <a:endParaRPr lang="en-US"/>
            </a:p>
          </p:txBody>
        </p:sp>
        <p:sp>
          <p:nvSpPr>
            <p:cNvPr id="14385" name="Line 49"/>
            <p:cNvSpPr>
              <a:spLocks noChangeShapeType="1"/>
            </p:cNvSpPr>
            <p:nvPr/>
          </p:nvSpPr>
          <p:spPr bwMode="auto">
            <a:xfrm>
              <a:off x="4416" y="3168"/>
              <a:ext cx="144" cy="144"/>
            </a:xfrm>
            <a:prstGeom prst="line">
              <a:avLst/>
            </a:prstGeom>
            <a:noFill/>
            <a:ln w="9525">
              <a:solidFill>
                <a:schemeClr val="tx1"/>
              </a:solidFill>
              <a:round/>
              <a:headEnd/>
              <a:tailEnd/>
            </a:ln>
            <a:effectLst/>
          </p:spPr>
          <p:txBody>
            <a:bodyPr/>
            <a:lstStyle/>
            <a:p>
              <a:endParaRPr lang="en-US"/>
            </a:p>
          </p:txBody>
        </p:sp>
      </p:grpSp>
      <p:sp>
        <p:nvSpPr>
          <p:cNvPr id="14386" name="Rectangle 50"/>
          <p:cNvSpPr>
            <a:spLocks noChangeArrowheads="1"/>
          </p:cNvSpPr>
          <p:nvPr/>
        </p:nvSpPr>
        <p:spPr bwMode="auto">
          <a:xfrm>
            <a:off x="3810000" y="4953000"/>
            <a:ext cx="1219200" cy="381000"/>
          </a:xfrm>
          <a:prstGeom prst="rect">
            <a:avLst/>
          </a:prstGeom>
          <a:noFill/>
          <a:ln w="38100" cmpd="dbl">
            <a:solidFill>
              <a:schemeClr val="tx1"/>
            </a:solidFill>
            <a:miter lim="800000"/>
            <a:headEnd/>
            <a:tailEnd/>
          </a:ln>
          <a:effectLst/>
        </p:spPr>
        <p:txBody>
          <a:bodyPr wrap="none" anchor="ctr"/>
          <a:lstStyle/>
          <a:p>
            <a:pPr algn="ctr"/>
            <a:r>
              <a:rPr lang="en-US" sz="1100"/>
              <a:t>Section</a:t>
            </a:r>
          </a:p>
        </p:txBody>
      </p:sp>
      <p:sp>
        <p:nvSpPr>
          <p:cNvPr id="14387" name="Oval 51"/>
          <p:cNvSpPr>
            <a:spLocks noChangeArrowheads="1"/>
          </p:cNvSpPr>
          <p:nvPr/>
        </p:nvSpPr>
        <p:spPr bwMode="auto">
          <a:xfrm>
            <a:off x="3657600" y="4191000"/>
            <a:ext cx="838200" cy="304800"/>
          </a:xfrm>
          <a:prstGeom prst="ellipse">
            <a:avLst/>
          </a:prstGeom>
          <a:noFill/>
          <a:ln w="9525">
            <a:solidFill>
              <a:schemeClr val="tx1"/>
            </a:solidFill>
            <a:round/>
            <a:headEnd/>
            <a:tailEnd/>
          </a:ln>
          <a:effectLst/>
        </p:spPr>
        <p:txBody>
          <a:bodyPr wrap="none" anchor="ctr"/>
          <a:lstStyle/>
          <a:p>
            <a:pPr algn="ctr"/>
            <a:r>
              <a:rPr lang="en-US" sz="1000"/>
              <a:t>Instructor</a:t>
            </a:r>
          </a:p>
        </p:txBody>
      </p:sp>
      <p:sp>
        <p:nvSpPr>
          <p:cNvPr id="14388" name="Oval 52"/>
          <p:cNvSpPr>
            <a:spLocks noChangeArrowheads="1"/>
          </p:cNvSpPr>
          <p:nvPr/>
        </p:nvSpPr>
        <p:spPr bwMode="auto">
          <a:xfrm>
            <a:off x="4572000" y="4191000"/>
            <a:ext cx="838200" cy="304800"/>
          </a:xfrm>
          <a:prstGeom prst="ellipse">
            <a:avLst/>
          </a:prstGeom>
          <a:noFill/>
          <a:ln w="9525">
            <a:solidFill>
              <a:schemeClr val="tx1"/>
            </a:solidFill>
            <a:round/>
            <a:headEnd/>
            <a:tailEnd/>
          </a:ln>
          <a:effectLst/>
        </p:spPr>
        <p:txBody>
          <a:bodyPr wrap="none" anchor="ctr"/>
          <a:lstStyle/>
          <a:p>
            <a:pPr algn="ctr"/>
            <a:r>
              <a:rPr lang="en-US" sz="1000"/>
              <a:t>Year</a:t>
            </a:r>
          </a:p>
        </p:txBody>
      </p:sp>
      <p:sp>
        <p:nvSpPr>
          <p:cNvPr id="14389" name="Oval 53"/>
          <p:cNvSpPr>
            <a:spLocks noChangeArrowheads="1"/>
          </p:cNvSpPr>
          <p:nvPr/>
        </p:nvSpPr>
        <p:spPr bwMode="auto">
          <a:xfrm>
            <a:off x="4572000" y="5715000"/>
            <a:ext cx="838200" cy="304800"/>
          </a:xfrm>
          <a:prstGeom prst="ellipse">
            <a:avLst/>
          </a:prstGeom>
          <a:noFill/>
          <a:ln w="9525">
            <a:solidFill>
              <a:schemeClr val="tx1"/>
            </a:solidFill>
            <a:round/>
            <a:headEnd/>
            <a:tailEnd/>
          </a:ln>
          <a:effectLst/>
        </p:spPr>
        <p:txBody>
          <a:bodyPr wrap="none" anchor="ctr"/>
          <a:lstStyle/>
          <a:p>
            <a:pPr algn="ctr"/>
            <a:r>
              <a:rPr lang="en-US" sz="1000"/>
              <a:t>Semester</a:t>
            </a:r>
          </a:p>
        </p:txBody>
      </p:sp>
      <p:sp>
        <p:nvSpPr>
          <p:cNvPr id="14390" name="Oval 54"/>
          <p:cNvSpPr>
            <a:spLocks noChangeArrowheads="1"/>
          </p:cNvSpPr>
          <p:nvPr/>
        </p:nvSpPr>
        <p:spPr bwMode="auto">
          <a:xfrm>
            <a:off x="3048000" y="5715000"/>
            <a:ext cx="1371600" cy="381000"/>
          </a:xfrm>
          <a:prstGeom prst="ellipse">
            <a:avLst/>
          </a:prstGeom>
          <a:noFill/>
          <a:ln w="9525">
            <a:solidFill>
              <a:schemeClr val="tx1"/>
            </a:solidFill>
            <a:round/>
            <a:headEnd/>
            <a:tailEnd/>
          </a:ln>
          <a:effectLst/>
        </p:spPr>
        <p:txBody>
          <a:bodyPr wrap="none" anchor="ctr"/>
          <a:lstStyle/>
          <a:p>
            <a:pPr algn="ctr"/>
            <a:r>
              <a:rPr lang="en-US" sz="1000">
                <a:cs typeface="Times New Roman" pitchFamily="18" charset="0"/>
              </a:rPr>
              <a:t>SectionNumber</a:t>
            </a:r>
            <a:r>
              <a:rPr lang="en-US" sz="1000"/>
              <a:t> </a:t>
            </a:r>
          </a:p>
        </p:txBody>
      </p:sp>
      <p:sp>
        <p:nvSpPr>
          <p:cNvPr id="14391" name="Line 55"/>
          <p:cNvSpPr>
            <a:spLocks noChangeShapeType="1"/>
          </p:cNvSpPr>
          <p:nvPr/>
        </p:nvSpPr>
        <p:spPr bwMode="auto">
          <a:xfrm flipV="1">
            <a:off x="4038600" y="4495800"/>
            <a:ext cx="0" cy="457200"/>
          </a:xfrm>
          <a:prstGeom prst="line">
            <a:avLst/>
          </a:prstGeom>
          <a:noFill/>
          <a:ln w="9525">
            <a:solidFill>
              <a:schemeClr val="tx1"/>
            </a:solidFill>
            <a:round/>
            <a:headEnd/>
            <a:tailEnd/>
          </a:ln>
          <a:effectLst/>
        </p:spPr>
        <p:txBody>
          <a:bodyPr/>
          <a:lstStyle/>
          <a:p>
            <a:endParaRPr lang="en-US"/>
          </a:p>
        </p:txBody>
      </p:sp>
      <p:sp>
        <p:nvSpPr>
          <p:cNvPr id="14393" name="Line 57"/>
          <p:cNvSpPr>
            <a:spLocks noChangeShapeType="1"/>
          </p:cNvSpPr>
          <p:nvPr/>
        </p:nvSpPr>
        <p:spPr bwMode="auto">
          <a:xfrm>
            <a:off x="4800600" y="5334000"/>
            <a:ext cx="76200" cy="381000"/>
          </a:xfrm>
          <a:prstGeom prst="line">
            <a:avLst/>
          </a:prstGeom>
          <a:noFill/>
          <a:ln w="9525">
            <a:solidFill>
              <a:schemeClr val="tx1"/>
            </a:solidFill>
            <a:round/>
            <a:headEnd/>
            <a:tailEnd/>
          </a:ln>
          <a:effectLst/>
        </p:spPr>
        <p:txBody>
          <a:bodyPr/>
          <a:lstStyle/>
          <a:p>
            <a:endParaRPr lang="en-US"/>
          </a:p>
        </p:txBody>
      </p:sp>
      <p:sp>
        <p:nvSpPr>
          <p:cNvPr id="14394" name="Line 58"/>
          <p:cNvSpPr>
            <a:spLocks noChangeShapeType="1"/>
          </p:cNvSpPr>
          <p:nvPr/>
        </p:nvSpPr>
        <p:spPr bwMode="auto">
          <a:xfrm flipH="1">
            <a:off x="3810000" y="5334000"/>
            <a:ext cx="152400" cy="381000"/>
          </a:xfrm>
          <a:prstGeom prst="line">
            <a:avLst/>
          </a:prstGeom>
          <a:noFill/>
          <a:ln w="9525">
            <a:solidFill>
              <a:schemeClr val="tx1"/>
            </a:solidFill>
            <a:round/>
            <a:headEnd/>
            <a:tailEnd/>
          </a:ln>
          <a:effectLst/>
        </p:spPr>
        <p:txBody>
          <a:bodyPr/>
          <a:lstStyle/>
          <a:p>
            <a:endParaRPr lang="en-US"/>
          </a:p>
        </p:txBody>
      </p:sp>
      <p:sp>
        <p:nvSpPr>
          <p:cNvPr id="14395" name="Line 59"/>
          <p:cNvSpPr>
            <a:spLocks noChangeShapeType="1"/>
          </p:cNvSpPr>
          <p:nvPr/>
        </p:nvSpPr>
        <p:spPr bwMode="auto">
          <a:xfrm>
            <a:off x="3352800" y="6019800"/>
            <a:ext cx="762000" cy="0"/>
          </a:xfrm>
          <a:prstGeom prst="line">
            <a:avLst/>
          </a:prstGeom>
          <a:noFill/>
          <a:ln w="9525">
            <a:solidFill>
              <a:schemeClr val="tx1"/>
            </a:solidFill>
            <a:prstDash val="dash"/>
            <a:round/>
            <a:headEnd/>
            <a:tailEnd/>
          </a:ln>
          <a:effectLst/>
        </p:spPr>
        <p:txBody>
          <a:bodyPr/>
          <a:lstStyle/>
          <a:p>
            <a:endParaRPr lang="en-US"/>
          </a:p>
        </p:txBody>
      </p:sp>
      <p:sp>
        <p:nvSpPr>
          <p:cNvPr id="14396" name="Line 60"/>
          <p:cNvSpPr>
            <a:spLocks noChangeShapeType="1"/>
          </p:cNvSpPr>
          <p:nvPr/>
        </p:nvSpPr>
        <p:spPr bwMode="auto">
          <a:xfrm>
            <a:off x="4800600" y="4419600"/>
            <a:ext cx="381000" cy="0"/>
          </a:xfrm>
          <a:prstGeom prst="line">
            <a:avLst/>
          </a:prstGeom>
          <a:noFill/>
          <a:ln w="9525">
            <a:solidFill>
              <a:schemeClr val="tx1"/>
            </a:solidFill>
            <a:prstDash val="dash"/>
            <a:round/>
            <a:headEnd/>
            <a:tailEnd/>
          </a:ln>
          <a:effectLst/>
        </p:spPr>
        <p:txBody>
          <a:bodyPr/>
          <a:lstStyle/>
          <a:p>
            <a:endParaRPr lang="en-US"/>
          </a:p>
        </p:txBody>
      </p:sp>
      <p:sp>
        <p:nvSpPr>
          <p:cNvPr id="14397" name="Line 61"/>
          <p:cNvSpPr>
            <a:spLocks noChangeShapeType="1"/>
          </p:cNvSpPr>
          <p:nvPr/>
        </p:nvSpPr>
        <p:spPr bwMode="auto">
          <a:xfrm>
            <a:off x="4724400" y="5943600"/>
            <a:ext cx="533400" cy="0"/>
          </a:xfrm>
          <a:prstGeom prst="line">
            <a:avLst/>
          </a:prstGeom>
          <a:noFill/>
          <a:ln w="9525">
            <a:solidFill>
              <a:schemeClr val="tx1"/>
            </a:solidFill>
            <a:prstDash val="dash"/>
            <a:round/>
            <a:headEnd/>
            <a:tailEnd/>
          </a:ln>
          <a:effectLst/>
        </p:spPr>
        <p:txBody>
          <a:bodyPr/>
          <a:lstStyle/>
          <a:p>
            <a:endParaRPr lang="en-US"/>
          </a:p>
        </p:txBody>
      </p:sp>
      <p:sp>
        <p:nvSpPr>
          <p:cNvPr id="14398" name="Line 62"/>
          <p:cNvSpPr>
            <a:spLocks noChangeShapeType="1"/>
          </p:cNvSpPr>
          <p:nvPr/>
        </p:nvSpPr>
        <p:spPr bwMode="auto">
          <a:xfrm flipV="1">
            <a:off x="4724400" y="4495800"/>
            <a:ext cx="152400" cy="457200"/>
          </a:xfrm>
          <a:prstGeom prst="line">
            <a:avLst/>
          </a:prstGeom>
          <a:noFill/>
          <a:ln w="9525">
            <a:solidFill>
              <a:schemeClr val="tx1"/>
            </a:solidFill>
            <a:round/>
            <a:headEnd/>
            <a:tailEnd/>
          </a:ln>
          <a:effectLst/>
        </p:spPr>
        <p:txBody>
          <a:bodyPr/>
          <a:lstStyle/>
          <a:p>
            <a:endParaRPr lang="en-US"/>
          </a:p>
        </p:txBody>
      </p:sp>
      <p:sp>
        <p:nvSpPr>
          <p:cNvPr id="14405" name="Oval 69"/>
          <p:cNvSpPr>
            <a:spLocks noChangeArrowheads="1"/>
          </p:cNvSpPr>
          <p:nvPr/>
        </p:nvSpPr>
        <p:spPr bwMode="auto">
          <a:xfrm>
            <a:off x="1143000" y="4572000"/>
            <a:ext cx="533400" cy="304800"/>
          </a:xfrm>
          <a:prstGeom prst="ellipse">
            <a:avLst/>
          </a:prstGeom>
          <a:noFill/>
          <a:ln w="9525">
            <a:solidFill>
              <a:schemeClr val="tx1"/>
            </a:solidFill>
            <a:prstDash val="dash"/>
            <a:round/>
            <a:headEnd/>
            <a:tailEnd/>
          </a:ln>
          <a:effectLst/>
        </p:spPr>
        <p:txBody>
          <a:bodyPr wrap="none" anchor="ctr"/>
          <a:lstStyle/>
          <a:p>
            <a:pPr algn="ctr"/>
            <a:r>
              <a:rPr lang="en-US" sz="1000"/>
              <a:t>GPA</a:t>
            </a:r>
          </a:p>
        </p:txBody>
      </p:sp>
      <p:sp>
        <p:nvSpPr>
          <p:cNvPr id="14408" name="Oval 72"/>
          <p:cNvSpPr>
            <a:spLocks noChangeArrowheads="1"/>
          </p:cNvSpPr>
          <p:nvPr/>
        </p:nvSpPr>
        <p:spPr bwMode="auto">
          <a:xfrm>
            <a:off x="990600" y="4953000"/>
            <a:ext cx="990600" cy="381000"/>
          </a:xfrm>
          <a:prstGeom prst="ellipse">
            <a:avLst/>
          </a:prstGeom>
          <a:noFill/>
          <a:ln w="9525">
            <a:solidFill>
              <a:schemeClr val="tx1"/>
            </a:solidFill>
            <a:round/>
            <a:headEnd/>
            <a:tailEnd/>
          </a:ln>
          <a:effectLst/>
        </p:spPr>
        <p:txBody>
          <a:bodyPr wrap="none" anchor="ctr"/>
          <a:lstStyle/>
          <a:p>
            <a:pPr algn="ctr"/>
            <a:r>
              <a:rPr lang="en-US" sz="1000"/>
              <a:t>Numeric Grade</a:t>
            </a:r>
          </a:p>
        </p:txBody>
      </p:sp>
      <p:sp>
        <p:nvSpPr>
          <p:cNvPr id="14412" name="Oval 76"/>
          <p:cNvSpPr>
            <a:spLocks noChangeArrowheads="1"/>
          </p:cNvSpPr>
          <p:nvPr/>
        </p:nvSpPr>
        <p:spPr bwMode="auto">
          <a:xfrm>
            <a:off x="533400" y="4191000"/>
            <a:ext cx="838200" cy="304800"/>
          </a:xfrm>
          <a:prstGeom prst="ellipse">
            <a:avLst/>
          </a:prstGeom>
          <a:noFill/>
          <a:ln w="9525">
            <a:solidFill>
              <a:schemeClr val="tx1"/>
            </a:solidFill>
            <a:round/>
            <a:headEnd/>
            <a:tailEnd/>
          </a:ln>
          <a:effectLst/>
        </p:spPr>
        <p:txBody>
          <a:bodyPr wrap="none" anchor="ctr"/>
          <a:lstStyle/>
          <a:p>
            <a:pPr algn="ctr"/>
            <a:r>
              <a:rPr lang="en-US" sz="1000"/>
              <a:t>Letter Grade</a:t>
            </a:r>
          </a:p>
        </p:txBody>
      </p:sp>
      <p:sp>
        <p:nvSpPr>
          <p:cNvPr id="14427" name="AutoShape 91"/>
          <p:cNvSpPr>
            <a:spLocks noChangeArrowheads="1"/>
          </p:cNvSpPr>
          <p:nvPr/>
        </p:nvSpPr>
        <p:spPr bwMode="auto">
          <a:xfrm>
            <a:off x="1752600" y="3657600"/>
            <a:ext cx="1066800" cy="914400"/>
          </a:xfrm>
          <a:prstGeom prst="diamond">
            <a:avLst/>
          </a:prstGeom>
          <a:noFill/>
          <a:ln w="9525">
            <a:solidFill>
              <a:schemeClr val="tx1"/>
            </a:solidFill>
            <a:miter lim="800000"/>
            <a:headEnd/>
            <a:tailEnd/>
          </a:ln>
          <a:effectLst/>
        </p:spPr>
        <p:txBody>
          <a:bodyPr wrap="none" anchor="ctr"/>
          <a:lstStyle/>
          <a:p>
            <a:pPr algn="ctr"/>
            <a:r>
              <a:rPr lang="en-US" sz="1000"/>
              <a:t>Grade_Report</a:t>
            </a:r>
          </a:p>
        </p:txBody>
      </p:sp>
      <p:sp>
        <p:nvSpPr>
          <p:cNvPr id="14430" name="Line 94"/>
          <p:cNvSpPr>
            <a:spLocks noChangeShapeType="1"/>
          </p:cNvSpPr>
          <p:nvPr/>
        </p:nvSpPr>
        <p:spPr bwMode="auto">
          <a:xfrm flipV="1">
            <a:off x="1676400" y="4419600"/>
            <a:ext cx="457200" cy="533400"/>
          </a:xfrm>
          <a:prstGeom prst="line">
            <a:avLst/>
          </a:prstGeom>
          <a:noFill/>
          <a:ln w="9525">
            <a:solidFill>
              <a:schemeClr val="tx1"/>
            </a:solidFill>
            <a:round/>
            <a:headEnd/>
            <a:tailEnd/>
          </a:ln>
          <a:effectLst/>
        </p:spPr>
        <p:txBody>
          <a:bodyPr/>
          <a:lstStyle/>
          <a:p>
            <a:endParaRPr lang="en-US"/>
          </a:p>
        </p:txBody>
      </p:sp>
      <p:sp>
        <p:nvSpPr>
          <p:cNvPr id="14431" name="Line 95"/>
          <p:cNvSpPr>
            <a:spLocks noChangeShapeType="1"/>
          </p:cNvSpPr>
          <p:nvPr/>
        </p:nvSpPr>
        <p:spPr bwMode="auto">
          <a:xfrm flipH="1">
            <a:off x="1295400" y="4191000"/>
            <a:ext cx="533400" cy="76200"/>
          </a:xfrm>
          <a:prstGeom prst="line">
            <a:avLst/>
          </a:prstGeom>
          <a:noFill/>
          <a:ln w="9525">
            <a:solidFill>
              <a:schemeClr val="tx1"/>
            </a:solidFill>
            <a:round/>
            <a:headEnd/>
            <a:tailEnd/>
          </a:ln>
          <a:effectLst/>
        </p:spPr>
        <p:txBody>
          <a:bodyPr/>
          <a:lstStyle/>
          <a:p>
            <a:endParaRPr lang="en-US"/>
          </a:p>
        </p:txBody>
      </p:sp>
      <p:sp>
        <p:nvSpPr>
          <p:cNvPr id="14432" name="Line 96"/>
          <p:cNvSpPr>
            <a:spLocks noChangeShapeType="1"/>
          </p:cNvSpPr>
          <p:nvPr/>
        </p:nvSpPr>
        <p:spPr bwMode="auto">
          <a:xfrm flipV="1">
            <a:off x="1600200" y="4267200"/>
            <a:ext cx="381000" cy="381000"/>
          </a:xfrm>
          <a:prstGeom prst="line">
            <a:avLst/>
          </a:prstGeom>
          <a:noFill/>
          <a:ln w="9525">
            <a:solidFill>
              <a:schemeClr val="tx1"/>
            </a:solidFill>
            <a:round/>
            <a:headEnd/>
            <a:tailEnd/>
          </a:ln>
          <a:effectLst/>
        </p:spPr>
        <p:txBody>
          <a:bodyPr/>
          <a:lstStyle/>
          <a:p>
            <a:endParaRPr lang="en-US"/>
          </a:p>
        </p:txBody>
      </p:sp>
      <p:sp>
        <p:nvSpPr>
          <p:cNvPr id="14436" name="Line 100"/>
          <p:cNvSpPr>
            <a:spLocks noChangeShapeType="1"/>
          </p:cNvSpPr>
          <p:nvPr/>
        </p:nvSpPr>
        <p:spPr bwMode="auto">
          <a:xfrm>
            <a:off x="2667000" y="4267200"/>
            <a:ext cx="1143000" cy="838200"/>
          </a:xfrm>
          <a:prstGeom prst="line">
            <a:avLst/>
          </a:prstGeom>
          <a:noFill/>
          <a:ln w="9525">
            <a:solidFill>
              <a:schemeClr val="tx1"/>
            </a:solidFill>
            <a:round/>
            <a:headEnd/>
            <a:tailEnd/>
          </a:ln>
          <a:effectLst/>
        </p:spPr>
        <p:txBody>
          <a:bodyPr/>
          <a:lstStyle/>
          <a:p>
            <a:endParaRPr lang="en-US"/>
          </a:p>
        </p:txBody>
      </p:sp>
      <p:sp>
        <p:nvSpPr>
          <p:cNvPr id="14437" name="Line 101"/>
          <p:cNvSpPr>
            <a:spLocks noChangeShapeType="1"/>
          </p:cNvSpPr>
          <p:nvPr/>
        </p:nvSpPr>
        <p:spPr bwMode="auto">
          <a:xfrm flipV="1">
            <a:off x="2286000" y="1981200"/>
            <a:ext cx="0" cy="1676400"/>
          </a:xfrm>
          <a:prstGeom prst="line">
            <a:avLst/>
          </a:prstGeom>
          <a:noFill/>
          <a:ln w="9525">
            <a:solidFill>
              <a:schemeClr val="tx1"/>
            </a:solidFill>
            <a:round/>
            <a:headEnd/>
            <a:tailEnd/>
          </a:ln>
          <a:effectLst/>
        </p:spPr>
        <p:txBody>
          <a:bodyPr/>
          <a:lstStyle/>
          <a:p>
            <a:endParaRPr lang="en-US"/>
          </a:p>
        </p:txBody>
      </p:sp>
      <p:sp>
        <p:nvSpPr>
          <p:cNvPr id="14438" name="AutoShape 102"/>
          <p:cNvSpPr>
            <a:spLocks noChangeArrowheads="1"/>
          </p:cNvSpPr>
          <p:nvPr/>
        </p:nvSpPr>
        <p:spPr bwMode="auto">
          <a:xfrm>
            <a:off x="5562600" y="4724400"/>
            <a:ext cx="1066800" cy="914400"/>
          </a:xfrm>
          <a:prstGeom prst="diamond">
            <a:avLst/>
          </a:prstGeom>
          <a:noFill/>
          <a:ln w="38100" cmpd="dbl">
            <a:solidFill>
              <a:schemeClr val="tx1"/>
            </a:solidFill>
            <a:miter lim="800000"/>
            <a:headEnd/>
            <a:tailEnd/>
          </a:ln>
          <a:effectLst/>
        </p:spPr>
        <p:txBody>
          <a:bodyPr wrap="none" anchor="ctr"/>
          <a:lstStyle/>
          <a:p>
            <a:pPr algn="ctr"/>
            <a:r>
              <a:rPr lang="en-US" sz="1000"/>
              <a:t>Belong_To</a:t>
            </a:r>
          </a:p>
        </p:txBody>
      </p:sp>
      <p:sp>
        <p:nvSpPr>
          <p:cNvPr id="14439" name="Line 103"/>
          <p:cNvSpPr>
            <a:spLocks noChangeShapeType="1"/>
          </p:cNvSpPr>
          <p:nvPr/>
        </p:nvSpPr>
        <p:spPr bwMode="auto">
          <a:xfrm>
            <a:off x="5029200" y="5181600"/>
            <a:ext cx="533400" cy="0"/>
          </a:xfrm>
          <a:prstGeom prst="line">
            <a:avLst/>
          </a:prstGeom>
          <a:noFill/>
          <a:ln w="38100" cmpd="dbl">
            <a:solidFill>
              <a:schemeClr val="tx1"/>
            </a:solidFill>
            <a:round/>
            <a:headEnd/>
            <a:tailEnd/>
          </a:ln>
          <a:effectLst/>
        </p:spPr>
        <p:txBody>
          <a:bodyPr/>
          <a:lstStyle/>
          <a:p>
            <a:endParaRPr lang="en-US"/>
          </a:p>
        </p:txBody>
      </p:sp>
      <p:sp>
        <p:nvSpPr>
          <p:cNvPr id="14440" name="Line 104"/>
          <p:cNvSpPr>
            <a:spLocks noChangeShapeType="1"/>
          </p:cNvSpPr>
          <p:nvPr/>
        </p:nvSpPr>
        <p:spPr bwMode="auto">
          <a:xfrm>
            <a:off x="7010400" y="4572000"/>
            <a:ext cx="0" cy="609600"/>
          </a:xfrm>
          <a:prstGeom prst="line">
            <a:avLst/>
          </a:prstGeom>
          <a:noFill/>
          <a:ln w="3175">
            <a:solidFill>
              <a:schemeClr val="tx1"/>
            </a:solidFill>
            <a:round/>
            <a:headEnd/>
            <a:tailEnd/>
          </a:ln>
          <a:effectLst/>
        </p:spPr>
        <p:txBody>
          <a:bodyPr/>
          <a:lstStyle/>
          <a:p>
            <a:endParaRPr lang="en-US"/>
          </a:p>
        </p:txBody>
      </p:sp>
      <p:sp>
        <p:nvSpPr>
          <p:cNvPr id="14441" name="Line 105"/>
          <p:cNvSpPr>
            <a:spLocks noChangeShapeType="1"/>
          </p:cNvSpPr>
          <p:nvPr/>
        </p:nvSpPr>
        <p:spPr bwMode="auto">
          <a:xfrm>
            <a:off x="6629400" y="5181600"/>
            <a:ext cx="381000" cy="0"/>
          </a:xfrm>
          <a:prstGeom prst="line">
            <a:avLst/>
          </a:prstGeom>
          <a:noFill/>
          <a:ln w="9525">
            <a:solidFill>
              <a:schemeClr val="tx1"/>
            </a:solidFill>
            <a:round/>
            <a:headEnd/>
            <a:tailEnd/>
          </a:ln>
          <a:effectLst/>
        </p:spPr>
        <p:txBody>
          <a:bodyPr/>
          <a:lstStyle/>
          <a:p>
            <a:endParaRPr lang="en-US"/>
          </a:p>
        </p:txBody>
      </p:sp>
      <p:sp>
        <p:nvSpPr>
          <p:cNvPr id="14443" name="Line 107"/>
          <p:cNvSpPr>
            <a:spLocks noChangeShapeType="1"/>
          </p:cNvSpPr>
          <p:nvPr/>
        </p:nvSpPr>
        <p:spPr bwMode="auto">
          <a:xfrm flipV="1">
            <a:off x="6553200" y="3352800"/>
            <a:ext cx="0" cy="838200"/>
          </a:xfrm>
          <a:prstGeom prst="line">
            <a:avLst/>
          </a:prstGeom>
          <a:noFill/>
          <a:ln w="38100" cmpd="dbl">
            <a:solidFill>
              <a:schemeClr val="tx1"/>
            </a:solidFill>
            <a:round/>
            <a:headEnd/>
            <a:tailEnd/>
          </a:ln>
          <a:effectLst/>
        </p:spPr>
        <p:txBody>
          <a:bodyPr/>
          <a:lstStyle/>
          <a:p>
            <a:endParaRPr lang="en-US"/>
          </a:p>
        </p:txBody>
      </p:sp>
      <p:sp>
        <p:nvSpPr>
          <p:cNvPr id="14442" name="AutoShape 106"/>
          <p:cNvSpPr>
            <a:spLocks noChangeArrowheads="1"/>
          </p:cNvSpPr>
          <p:nvPr/>
        </p:nvSpPr>
        <p:spPr bwMode="auto">
          <a:xfrm>
            <a:off x="6019800" y="2590800"/>
            <a:ext cx="990600" cy="838200"/>
          </a:xfrm>
          <a:prstGeom prst="diamond">
            <a:avLst/>
          </a:prstGeom>
          <a:solidFill>
            <a:schemeClr val="bg1"/>
          </a:solidFill>
          <a:ln w="9525">
            <a:solidFill>
              <a:schemeClr val="tx1"/>
            </a:solidFill>
            <a:miter lim="800000"/>
            <a:headEnd/>
            <a:tailEnd/>
          </a:ln>
          <a:effectLst/>
        </p:spPr>
        <p:txBody>
          <a:bodyPr wrap="none" anchor="ctr"/>
          <a:lstStyle/>
          <a:p>
            <a:pPr algn="ctr"/>
            <a:r>
              <a:rPr lang="en-US" sz="1000"/>
              <a:t>Offer</a:t>
            </a:r>
          </a:p>
        </p:txBody>
      </p:sp>
      <p:sp>
        <p:nvSpPr>
          <p:cNvPr id="14444" name="Line 108"/>
          <p:cNvSpPr>
            <a:spLocks noChangeShapeType="1"/>
          </p:cNvSpPr>
          <p:nvPr/>
        </p:nvSpPr>
        <p:spPr bwMode="auto">
          <a:xfrm flipV="1">
            <a:off x="6477000" y="1905000"/>
            <a:ext cx="0" cy="685800"/>
          </a:xfrm>
          <a:prstGeom prst="line">
            <a:avLst/>
          </a:prstGeom>
          <a:noFill/>
          <a:ln w="38100" cmpd="dbl">
            <a:solidFill>
              <a:schemeClr val="tx1"/>
            </a:solidFill>
            <a:round/>
            <a:headEnd/>
            <a:tailEnd/>
          </a:ln>
          <a:effectLst/>
        </p:spPr>
        <p:txBody>
          <a:bodyPr/>
          <a:lstStyle/>
          <a:p>
            <a:endParaRPr lang="en-US"/>
          </a:p>
        </p:txBody>
      </p:sp>
      <p:sp>
        <p:nvSpPr>
          <p:cNvPr id="14445" name="AutoShape 109"/>
          <p:cNvSpPr>
            <a:spLocks noChangeArrowheads="1"/>
          </p:cNvSpPr>
          <p:nvPr/>
        </p:nvSpPr>
        <p:spPr bwMode="auto">
          <a:xfrm>
            <a:off x="3733800" y="1905000"/>
            <a:ext cx="1143000" cy="685800"/>
          </a:xfrm>
          <a:prstGeom prst="diamond">
            <a:avLst/>
          </a:prstGeom>
          <a:noFill/>
          <a:ln w="9525">
            <a:solidFill>
              <a:schemeClr val="tx1"/>
            </a:solidFill>
            <a:miter lim="800000"/>
            <a:headEnd/>
            <a:tailEnd/>
          </a:ln>
          <a:effectLst/>
        </p:spPr>
        <p:txBody>
          <a:bodyPr wrap="none" anchor="ctr"/>
          <a:lstStyle/>
          <a:p>
            <a:pPr algn="ctr"/>
            <a:r>
              <a:rPr lang="en-US" sz="1000" dirty="0"/>
              <a:t>Minor In</a:t>
            </a:r>
          </a:p>
        </p:txBody>
      </p:sp>
      <p:sp>
        <p:nvSpPr>
          <p:cNvPr id="14446" name="AutoShape 110"/>
          <p:cNvSpPr>
            <a:spLocks noChangeArrowheads="1"/>
          </p:cNvSpPr>
          <p:nvPr/>
        </p:nvSpPr>
        <p:spPr bwMode="auto">
          <a:xfrm>
            <a:off x="3733800" y="990600"/>
            <a:ext cx="1143000" cy="685800"/>
          </a:xfrm>
          <a:prstGeom prst="diamond">
            <a:avLst/>
          </a:prstGeom>
          <a:noFill/>
          <a:ln w="9525">
            <a:solidFill>
              <a:schemeClr val="tx1"/>
            </a:solidFill>
            <a:miter lim="800000"/>
            <a:headEnd/>
            <a:tailEnd/>
          </a:ln>
          <a:effectLst/>
        </p:spPr>
        <p:txBody>
          <a:bodyPr wrap="none" anchor="ctr"/>
          <a:lstStyle/>
          <a:p>
            <a:pPr algn="ctr"/>
            <a:r>
              <a:rPr lang="en-US" sz="1000"/>
              <a:t>Major In</a:t>
            </a:r>
          </a:p>
        </p:txBody>
      </p:sp>
      <p:sp>
        <p:nvSpPr>
          <p:cNvPr id="14447" name="Line 111"/>
          <p:cNvSpPr>
            <a:spLocks noChangeShapeType="1"/>
          </p:cNvSpPr>
          <p:nvPr/>
        </p:nvSpPr>
        <p:spPr bwMode="auto">
          <a:xfrm flipV="1">
            <a:off x="2743200" y="1371600"/>
            <a:ext cx="1066800" cy="304800"/>
          </a:xfrm>
          <a:prstGeom prst="line">
            <a:avLst/>
          </a:prstGeom>
          <a:noFill/>
          <a:ln w="38100" cmpd="dbl">
            <a:solidFill>
              <a:schemeClr val="tx1"/>
            </a:solidFill>
            <a:round/>
            <a:headEnd/>
            <a:tailEnd/>
          </a:ln>
          <a:effectLst/>
        </p:spPr>
        <p:txBody>
          <a:bodyPr/>
          <a:lstStyle/>
          <a:p>
            <a:endParaRPr lang="en-US"/>
          </a:p>
        </p:txBody>
      </p:sp>
      <p:sp>
        <p:nvSpPr>
          <p:cNvPr id="14448" name="Line 112"/>
          <p:cNvSpPr>
            <a:spLocks noChangeShapeType="1"/>
          </p:cNvSpPr>
          <p:nvPr/>
        </p:nvSpPr>
        <p:spPr bwMode="auto">
          <a:xfrm>
            <a:off x="2743200" y="1981200"/>
            <a:ext cx="990600" cy="228600"/>
          </a:xfrm>
          <a:prstGeom prst="line">
            <a:avLst/>
          </a:prstGeom>
          <a:noFill/>
          <a:ln w="9525">
            <a:solidFill>
              <a:schemeClr val="tx1"/>
            </a:solidFill>
            <a:round/>
            <a:headEnd/>
            <a:tailEnd/>
          </a:ln>
          <a:effectLst/>
        </p:spPr>
        <p:txBody>
          <a:bodyPr/>
          <a:lstStyle/>
          <a:p>
            <a:endParaRPr lang="en-US"/>
          </a:p>
        </p:txBody>
      </p:sp>
      <p:sp>
        <p:nvSpPr>
          <p:cNvPr id="14449" name="Line 113"/>
          <p:cNvSpPr>
            <a:spLocks noChangeShapeType="1"/>
          </p:cNvSpPr>
          <p:nvPr/>
        </p:nvSpPr>
        <p:spPr bwMode="auto">
          <a:xfrm>
            <a:off x="4876800" y="1371600"/>
            <a:ext cx="1066800" cy="228600"/>
          </a:xfrm>
          <a:prstGeom prst="line">
            <a:avLst/>
          </a:prstGeom>
          <a:noFill/>
          <a:ln w="38100" cmpd="dbl">
            <a:solidFill>
              <a:schemeClr val="tx1"/>
            </a:solidFill>
            <a:round/>
            <a:headEnd/>
            <a:tailEnd/>
          </a:ln>
          <a:effectLst/>
        </p:spPr>
        <p:txBody>
          <a:bodyPr/>
          <a:lstStyle/>
          <a:p>
            <a:endParaRPr lang="en-US"/>
          </a:p>
        </p:txBody>
      </p:sp>
      <p:sp>
        <p:nvSpPr>
          <p:cNvPr id="14451" name="Line 115"/>
          <p:cNvSpPr>
            <a:spLocks noChangeShapeType="1"/>
          </p:cNvSpPr>
          <p:nvPr/>
        </p:nvSpPr>
        <p:spPr bwMode="auto">
          <a:xfrm flipV="1">
            <a:off x="4876800" y="1828800"/>
            <a:ext cx="1066800" cy="38100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2300" y="215900"/>
            <a:ext cx="7940675" cy="768350"/>
          </a:xfrm>
          <a:noFill/>
          <a:ln/>
        </p:spPr>
        <p:txBody>
          <a:bodyPr>
            <a:normAutofit fontScale="90000"/>
          </a:bodyPr>
          <a:lstStyle/>
          <a:p>
            <a:pPr>
              <a:lnSpc>
                <a:spcPct val="90000"/>
              </a:lnSpc>
            </a:pPr>
            <a:r>
              <a:rPr lang="en-US" sz="2800" b="1" dirty="0"/>
              <a:t>ER DIAGRAM – Entity Types are:</a:t>
            </a:r>
            <a:br>
              <a:rPr lang="en-US" sz="2800" b="1" dirty="0"/>
            </a:br>
            <a:r>
              <a:rPr lang="en-US" sz="2400" b="1" dirty="0"/>
              <a:t>EMPLOYEE, DEPARTMENT, PROJECT, DEPENDENT</a:t>
            </a:r>
          </a:p>
        </p:txBody>
      </p:sp>
      <p:pic>
        <p:nvPicPr>
          <p:cNvPr id="3075" name="Picture 3" descr="C:\WINDOWS\Desktop\Elmasri and Navathe ppt\3-7.gif"/>
          <p:cNvPicPr>
            <a:picLocks noChangeAspect="1" noChangeArrowheads="1"/>
          </p:cNvPicPr>
          <p:nvPr/>
        </p:nvPicPr>
        <p:blipFill>
          <a:blip r:embed="rId2"/>
          <a:srcRect/>
          <a:stretch>
            <a:fillRect/>
          </a:stretch>
        </p:blipFill>
        <p:spPr bwMode="auto">
          <a:xfrm>
            <a:off x="990600" y="914400"/>
            <a:ext cx="7620000" cy="5605463"/>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8" y="-44450"/>
            <a:ext cx="8289925" cy="1052513"/>
          </a:xfrm>
          <a:noFill/>
          <a:ln/>
        </p:spPr>
        <p:txBody>
          <a:bodyPr tIns="0">
            <a:spAutoFit/>
          </a:bodyPr>
          <a:lstStyle/>
          <a:p>
            <a:r>
              <a:rPr lang="en-US" sz="3300" b="1"/>
              <a:t>ER DIAGRAM FOR A BANK </a:t>
            </a:r>
            <a:br>
              <a:rPr lang="en-US" sz="3300" b="1"/>
            </a:br>
            <a:r>
              <a:rPr lang="en-US" sz="3300" b="1"/>
              <a:t>DATABASE</a:t>
            </a:r>
          </a:p>
        </p:txBody>
      </p:sp>
      <p:sp>
        <p:nvSpPr>
          <p:cNvPr id="6147" name="Text Box 3"/>
          <p:cNvSpPr txBox="1">
            <a:spLocks noChangeArrowheads="1"/>
          </p:cNvSpPr>
          <p:nvPr/>
        </p:nvSpPr>
        <p:spPr bwMode="auto">
          <a:xfrm>
            <a:off x="1792288" y="6127750"/>
            <a:ext cx="5554662" cy="214313"/>
          </a:xfrm>
          <a:prstGeom prst="rect">
            <a:avLst/>
          </a:prstGeom>
          <a:noFill/>
          <a:ln w="9525">
            <a:noFill/>
            <a:miter lim="800000"/>
            <a:headEnd/>
            <a:tailEnd/>
          </a:ln>
          <a:effectLst/>
        </p:spPr>
        <p:txBody>
          <a:bodyPr wrap="none">
            <a:spAutoFit/>
          </a:bodyPr>
          <a:lstStyle/>
          <a:p>
            <a:pPr eaLnBrk="0" hangingPunct="0"/>
            <a:r>
              <a:rPr lang="en-US" sz="800">
                <a:solidFill>
                  <a:schemeClr val="bg2"/>
                </a:solidFill>
              </a:rPr>
              <a:t>© The Benjamin/Cummings Publishing Company, Inc. 1994, Elmasri/Navathe, Fundamentals of Database Systems, Second Edition</a:t>
            </a:r>
          </a:p>
        </p:txBody>
      </p:sp>
      <p:pic>
        <p:nvPicPr>
          <p:cNvPr id="6148" name="Picture 4" descr="C:\Georgia Tech\SHAM\July 17\ch03_17.jpg"/>
          <p:cNvPicPr>
            <a:picLocks noChangeAspect="1" noChangeArrowheads="1"/>
          </p:cNvPicPr>
          <p:nvPr/>
        </p:nvPicPr>
        <p:blipFill>
          <a:blip r:embed="rId2"/>
          <a:srcRect/>
          <a:stretch>
            <a:fillRect/>
          </a:stretch>
        </p:blipFill>
        <p:spPr bwMode="auto">
          <a:xfrm>
            <a:off x="1022350" y="1208088"/>
            <a:ext cx="7077075" cy="46863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 y="0"/>
            <a:ext cx="2487613" cy="3238500"/>
          </a:xfrm>
        </p:spPr>
        <p:txBody>
          <a:bodyPr/>
          <a:lstStyle/>
          <a:p>
            <a:r>
              <a:rPr lang="en-US" sz="2400" b="1" dirty="0"/>
              <a:t>FIGURE 3.17</a:t>
            </a:r>
            <a:r>
              <a:rPr lang="en-US" sz="2400" dirty="0"/>
              <a:t/>
            </a:r>
            <a:br>
              <a:rPr lang="en-US" sz="2400" dirty="0"/>
            </a:br>
            <a:r>
              <a:rPr lang="en-US" sz="2400" dirty="0"/>
              <a:t>An ER diagram for an AIRLINE database schema.</a:t>
            </a:r>
          </a:p>
        </p:txBody>
      </p:sp>
      <p:pic>
        <p:nvPicPr>
          <p:cNvPr id="7171" name="Picture 3" descr="31755_FIG0316.gif                                              0001035BEeyore                         B91DCF3B:"/>
          <p:cNvPicPr>
            <a:picLocks noGrp="1" noChangeAspect="1" noChangeArrowheads="1"/>
          </p:cNvPicPr>
          <p:nvPr>
            <p:ph idx="1"/>
          </p:nvPr>
        </p:nvPicPr>
        <p:blipFill>
          <a:blip r:embed="rId2"/>
          <a:srcRect/>
          <a:stretch>
            <a:fillRect/>
          </a:stretch>
        </p:blipFill>
        <p:spPr>
          <a:xfrm>
            <a:off x="2843213" y="342900"/>
            <a:ext cx="5435600" cy="5791200"/>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ER(EER)MODEL</a:t>
            </a:r>
            <a:endParaRPr lang="en-US" dirty="0"/>
          </a:p>
        </p:txBody>
      </p:sp>
      <p:sp>
        <p:nvSpPr>
          <p:cNvPr id="3" name="Content Placeholder 2"/>
          <p:cNvSpPr>
            <a:spLocks noGrp="1"/>
          </p:cNvSpPr>
          <p:nvPr>
            <p:ph idx="1"/>
          </p:nvPr>
        </p:nvSpPr>
        <p:spPr/>
        <p:txBody>
          <a:bodyPr/>
          <a:lstStyle/>
          <a:p>
            <a:pPr>
              <a:lnSpc>
                <a:spcPct val="90000"/>
              </a:lnSpc>
            </a:pPr>
            <a:r>
              <a:rPr lang="en-US" dirty="0" smtClean="0">
                <a:latin typeface="Times New Roman" pitchFamily="18" charset="0"/>
                <a:cs typeface="Times New Roman" pitchFamily="18" charset="0"/>
              </a:rPr>
              <a:t>Includes all modeling concepts of basic ER </a:t>
            </a:r>
          </a:p>
          <a:p>
            <a:pPr>
              <a:lnSpc>
                <a:spcPct val="90000"/>
              </a:lnSpc>
            </a:pPr>
            <a:r>
              <a:rPr lang="en-US" dirty="0" smtClean="0">
                <a:latin typeface="Times New Roman" pitchFamily="18" charset="0"/>
                <a:cs typeface="Times New Roman" pitchFamily="18" charset="0"/>
              </a:rPr>
              <a:t>Additional concepts: </a:t>
            </a:r>
            <a:r>
              <a:rPr lang="en-US" b="1" dirty="0" smtClean="0">
                <a:latin typeface="Times New Roman" pitchFamily="18" charset="0"/>
                <a:cs typeface="Times New Roman" pitchFamily="18" charset="0"/>
              </a:rPr>
              <a:t>subclasses/</a:t>
            </a:r>
            <a:r>
              <a:rPr lang="en-US" b="1" dirty="0" err="1" smtClean="0">
                <a:latin typeface="Times New Roman" pitchFamily="18" charset="0"/>
                <a:cs typeface="Times New Roman" pitchFamily="18" charset="0"/>
              </a:rPr>
              <a:t>superclasses</a:t>
            </a:r>
            <a:r>
              <a:rPr lang="en-US" b="1" dirty="0" smtClean="0">
                <a:latin typeface="Times New Roman" pitchFamily="18" charset="0"/>
                <a:cs typeface="Times New Roman" pitchFamily="18" charset="0"/>
              </a:rPr>
              <a:t>, specialization/generalization, categories, attribute inheritance</a:t>
            </a:r>
          </a:p>
          <a:p>
            <a:pPr>
              <a:lnSpc>
                <a:spcPct val="90000"/>
              </a:lnSpc>
            </a:pPr>
            <a:r>
              <a:rPr lang="en-US" dirty="0" smtClean="0">
                <a:latin typeface="Times New Roman" pitchFamily="18" charset="0"/>
                <a:cs typeface="Times New Roman" pitchFamily="18" charset="0"/>
              </a:rPr>
              <a:t>The resulting model is called the enhanced-ER or Extended ER (E2R or EER) model</a:t>
            </a:r>
          </a:p>
          <a:p>
            <a:pPr>
              <a:lnSpc>
                <a:spcPct val="90000"/>
              </a:lnSpc>
            </a:pPr>
            <a:r>
              <a:rPr lang="en-US" dirty="0" smtClean="0">
                <a:latin typeface="Times New Roman" pitchFamily="18" charset="0"/>
                <a:cs typeface="Times New Roman" pitchFamily="18" charset="0"/>
              </a:rPr>
              <a:t>It is used to model applications more completely and accurately if needed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Characteristics of the Database Approach</a:t>
            </a:r>
            <a:endParaRPr lang="en-US" dirty="0"/>
          </a:p>
        </p:txBody>
      </p:sp>
      <p:sp>
        <p:nvSpPr>
          <p:cNvPr id="3" name="Content Placeholder 2"/>
          <p:cNvSpPr>
            <a:spLocks noGrp="1"/>
          </p:cNvSpPr>
          <p:nvPr>
            <p:ph idx="1"/>
          </p:nvPr>
        </p:nvSpPr>
        <p:spPr/>
        <p:txBody>
          <a:bodyPr>
            <a:normAutofit fontScale="32500" lnSpcReduction="20000"/>
          </a:bodyPr>
          <a:lstStyle/>
          <a:p>
            <a:r>
              <a:rPr lang="en-US" sz="7400" b="1" dirty="0" smtClean="0"/>
              <a:t>Self-describing nature of a database system</a:t>
            </a:r>
          </a:p>
          <a:p>
            <a:pPr>
              <a:buNone/>
            </a:pPr>
            <a:endParaRPr lang="en-US" sz="7400" b="1" dirty="0" smtClean="0"/>
          </a:p>
          <a:p>
            <a:r>
              <a:rPr lang="en-US" sz="7400" b="1" dirty="0" smtClean="0"/>
              <a:t>Insulation between programs and data:</a:t>
            </a:r>
          </a:p>
          <a:p>
            <a:endParaRPr lang="en-US" sz="7400" b="1" dirty="0" smtClean="0"/>
          </a:p>
          <a:p>
            <a:r>
              <a:rPr lang="en-US" sz="7400" b="1" dirty="0" smtClean="0"/>
              <a:t>Data Abstraction: </a:t>
            </a:r>
          </a:p>
          <a:p>
            <a:endParaRPr lang="en-US" sz="7400" b="1" dirty="0" smtClean="0"/>
          </a:p>
          <a:p>
            <a:r>
              <a:rPr lang="en-US" sz="7400" b="1" dirty="0" smtClean="0"/>
              <a:t>Support of multiple views of the data:</a:t>
            </a:r>
          </a:p>
          <a:p>
            <a:endParaRPr lang="en-US" sz="7400" b="1" dirty="0" smtClean="0"/>
          </a:p>
          <a:p>
            <a:r>
              <a:rPr lang="en-US" sz="7400" b="1" dirty="0" smtClean="0"/>
              <a:t>Sharing of data and multi-user transaction processing:</a:t>
            </a:r>
          </a:p>
          <a:p>
            <a:endParaRPr lang="en-US" sz="3400" b="1" dirty="0" smtClean="0"/>
          </a:p>
          <a:p>
            <a:endParaRPr lang="en-US" b="1" dirty="0" smtClean="0"/>
          </a:p>
          <a:p>
            <a:endParaRPr lang="en-US" b="1" dirty="0" smtClean="0"/>
          </a:p>
          <a:p>
            <a:endParaRPr lang="en-US" b="1" dirty="0" smtClean="0"/>
          </a:p>
          <a:p>
            <a:endParaRPr lang="en-US" b="1" dirty="0" smtClean="0"/>
          </a:p>
          <a:p>
            <a:endParaRPr lang="en-US" b="1" dirty="0" smtClean="0"/>
          </a:p>
          <a:p>
            <a:pPr marL="457200" indent="-457200">
              <a:buNone/>
            </a:pPr>
            <a:r>
              <a:rPr lang="en-US" b="1" dirty="0" smtClean="0"/>
              <a:t>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Subclasses and </a:t>
            </a:r>
            <a:r>
              <a:rPr lang="en-US" dirty="0" err="1" smtClean="0"/>
              <a:t>Superclasses</a:t>
            </a:r>
            <a:r>
              <a:rPr lang="en-US" dirty="0" smtClean="0"/>
              <a:t> </a:t>
            </a:r>
            <a:endParaRPr lang="en-US" dirty="0"/>
          </a:p>
        </p:txBody>
      </p:sp>
      <p:sp>
        <p:nvSpPr>
          <p:cNvPr id="3" name="Content Placeholder 2"/>
          <p:cNvSpPr>
            <a:spLocks noGrp="1"/>
          </p:cNvSpPr>
          <p:nvPr>
            <p:ph idx="1"/>
          </p:nvPr>
        </p:nvSpPr>
        <p:spPr>
          <a:xfrm>
            <a:off x="457200" y="1219200"/>
            <a:ext cx="8229600" cy="5257800"/>
          </a:xfrm>
        </p:spPr>
        <p:txBody>
          <a:bodyPr>
            <a:noAutofit/>
          </a:bodyPr>
          <a:lstStyle/>
          <a:p>
            <a:pPr>
              <a:lnSpc>
                <a:spcPct val="90000"/>
              </a:lnSpc>
            </a:pPr>
            <a:r>
              <a:rPr lang="en-US" sz="2800" dirty="0" smtClean="0">
                <a:latin typeface="Times New Roman" pitchFamily="18" charset="0"/>
                <a:cs typeface="Times New Roman" pitchFamily="18" charset="0"/>
              </a:rPr>
              <a:t>An entity type may have additional meaningful </a:t>
            </a:r>
            <a:r>
              <a:rPr lang="en-US" sz="2800" dirty="0" err="1" smtClean="0">
                <a:latin typeface="Times New Roman" pitchFamily="18" charset="0"/>
                <a:cs typeface="Times New Roman" pitchFamily="18" charset="0"/>
              </a:rPr>
              <a:t>subgroupings</a:t>
            </a:r>
            <a:r>
              <a:rPr lang="en-US" sz="2800" dirty="0" smtClean="0">
                <a:latin typeface="Times New Roman" pitchFamily="18" charset="0"/>
                <a:cs typeface="Times New Roman" pitchFamily="18" charset="0"/>
              </a:rPr>
              <a:t> of its entities</a:t>
            </a:r>
          </a:p>
          <a:p>
            <a:pPr>
              <a:lnSpc>
                <a:spcPct val="90000"/>
              </a:lnSpc>
            </a:pPr>
            <a:r>
              <a:rPr lang="en-US" sz="2800" dirty="0" smtClean="0">
                <a:latin typeface="Times New Roman" pitchFamily="18" charset="0"/>
                <a:cs typeface="Times New Roman" pitchFamily="18" charset="0"/>
              </a:rPr>
              <a:t>Example: EMPLOYEE may be further grouped into SECRETARY, ENGINEER, MANAGER, TECHNICIAN, SALARIED_EMPLOYEE, HOURLY_EMPLOYEE,…</a:t>
            </a:r>
          </a:p>
          <a:p>
            <a:pPr lvl="1">
              <a:lnSpc>
                <a:spcPct val="90000"/>
              </a:lnSpc>
            </a:pPr>
            <a:r>
              <a:rPr lang="en-US" dirty="0" smtClean="0">
                <a:latin typeface="Times New Roman" pitchFamily="18" charset="0"/>
                <a:cs typeface="Times New Roman" pitchFamily="18" charset="0"/>
              </a:rPr>
              <a:t>Each of these groupings is a subset of EMPLOYEE entities </a:t>
            </a:r>
          </a:p>
          <a:p>
            <a:pPr lvl="1">
              <a:lnSpc>
                <a:spcPct val="90000"/>
              </a:lnSpc>
            </a:pPr>
            <a:r>
              <a:rPr lang="en-US" dirty="0" smtClean="0">
                <a:latin typeface="Times New Roman" pitchFamily="18" charset="0"/>
                <a:cs typeface="Times New Roman" pitchFamily="18" charset="0"/>
              </a:rPr>
              <a:t>Each is called a subclass of EMPLOYEE </a:t>
            </a:r>
          </a:p>
          <a:p>
            <a:pPr lvl="1">
              <a:lnSpc>
                <a:spcPct val="90000"/>
              </a:lnSpc>
            </a:pPr>
            <a:r>
              <a:rPr lang="en-US" dirty="0" smtClean="0">
                <a:latin typeface="Times New Roman" pitchFamily="18" charset="0"/>
                <a:cs typeface="Times New Roman" pitchFamily="18" charset="0"/>
              </a:rPr>
              <a:t>EMPLOYEE is the </a:t>
            </a:r>
            <a:r>
              <a:rPr lang="en-US" dirty="0" err="1" smtClean="0">
                <a:latin typeface="Times New Roman" pitchFamily="18" charset="0"/>
                <a:cs typeface="Times New Roman" pitchFamily="18" charset="0"/>
              </a:rPr>
              <a:t>superclass</a:t>
            </a:r>
            <a:r>
              <a:rPr lang="en-US" dirty="0" smtClean="0">
                <a:latin typeface="Times New Roman" pitchFamily="18" charset="0"/>
                <a:cs typeface="Times New Roman" pitchFamily="18" charset="0"/>
              </a:rPr>
              <a:t> for each of these subclasses </a:t>
            </a:r>
          </a:p>
          <a:p>
            <a:pPr>
              <a:lnSpc>
                <a:spcPct val="90000"/>
              </a:lnSpc>
            </a:pPr>
            <a:r>
              <a:rPr lang="en-US" sz="2800" dirty="0" smtClean="0">
                <a:latin typeface="Times New Roman" pitchFamily="18" charset="0"/>
                <a:cs typeface="Times New Roman" pitchFamily="18" charset="0"/>
              </a:rPr>
              <a:t>These are called </a:t>
            </a:r>
            <a:r>
              <a:rPr lang="en-US" sz="2800" dirty="0" err="1" smtClean="0">
                <a:latin typeface="Times New Roman" pitchFamily="18" charset="0"/>
                <a:cs typeface="Times New Roman" pitchFamily="18" charset="0"/>
              </a:rPr>
              <a:t>superclass</a:t>
            </a:r>
            <a:r>
              <a:rPr lang="en-US" sz="2800" dirty="0" smtClean="0">
                <a:latin typeface="Times New Roman" pitchFamily="18" charset="0"/>
                <a:cs typeface="Times New Roman" pitchFamily="18" charset="0"/>
              </a:rPr>
              <a:t>/subclass relationships.</a:t>
            </a:r>
          </a:p>
          <a:p>
            <a:pPr>
              <a:lnSpc>
                <a:spcPct val="90000"/>
              </a:lnSpc>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nSpc>
                <a:spcPct val="80000"/>
              </a:lnSpc>
            </a:pPr>
            <a:r>
              <a:rPr lang="en-US" sz="2800" b="1" dirty="0" smtClean="0"/>
              <a:t>Specialization</a:t>
            </a:r>
            <a:r>
              <a:rPr lang="en-US" sz="2800" dirty="0" smtClean="0"/>
              <a:t> is the process of defining </a:t>
            </a:r>
            <a:r>
              <a:rPr lang="en-US" sz="2800" i="1" u="sng" dirty="0" smtClean="0">
                <a:solidFill>
                  <a:srgbClr val="FF0000"/>
                </a:solidFill>
              </a:rPr>
              <a:t>a set of subclasses</a:t>
            </a:r>
            <a:r>
              <a:rPr lang="en-US" sz="2800" dirty="0" smtClean="0">
                <a:solidFill>
                  <a:srgbClr val="FF0000"/>
                </a:solidFill>
              </a:rPr>
              <a:t> </a:t>
            </a:r>
            <a:r>
              <a:rPr lang="en-US" sz="2800" dirty="0" smtClean="0"/>
              <a:t>of an entity type</a:t>
            </a:r>
          </a:p>
          <a:p>
            <a:pPr>
              <a:lnSpc>
                <a:spcPct val="80000"/>
              </a:lnSpc>
            </a:pPr>
            <a:endParaRPr lang="en-US" sz="2800" dirty="0" smtClean="0"/>
          </a:p>
          <a:p>
            <a:pPr>
              <a:lnSpc>
                <a:spcPct val="80000"/>
              </a:lnSpc>
            </a:pPr>
            <a:r>
              <a:rPr lang="en-US" sz="2800" dirty="0" smtClean="0"/>
              <a:t>The set of subclasses is based upon some distinguishing characteristics of the entities in the </a:t>
            </a:r>
            <a:r>
              <a:rPr lang="en-US" sz="2800" dirty="0" err="1" smtClean="0"/>
              <a:t>superclass</a:t>
            </a:r>
            <a:endParaRPr lang="en-US" sz="2800" dirty="0" smtClean="0"/>
          </a:p>
          <a:p>
            <a:pPr>
              <a:lnSpc>
                <a:spcPct val="80000"/>
              </a:lnSpc>
            </a:pPr>
            <a:endParaRPr lang="en-US" sz="2800" dirty="0" smtClean="0"/>
          </a:p>
          <a:p>
            <a:pPr>
              <a:lnSpc>
                <a:spcPct val="80000"/>
              </a:lnSpc>
            </a:pPr>
            <a:r>
              <a:rPr lang="en-US" sz="2800" dirty="0" smtClean="0">
                <a:cs typeface="Times New Roman" pitchFamily="18" charset="0"/>
              </a:rPr>
              <a:t>Example: {SECRETARY, ENGINEER, TECHNICIAN} is a specialization of EMPLOYEE based upon </a:t>
            </a:r>
            <a:r>
              <a:rPr lang="en-US" sz="2800" i="1" dirty="0" smtClean="0">
                <a:solidFill>
                  <a:srgbClr val="FF0000"/>
                </a:solidFill>
                <a:cs typeface="Times New Roman" pitchFamily="18" charset="0"/>
              </a:rPr>
              <a:t>job type</a:t>
            </a:r>
            <a:r>
              <a:rPr lang="en-US" sz="2800" dirty="0" smtClean="0">
                <a:solidFill>
                  <a:srgbClr val="FF0000"/>
                </a:solidFill>
                <a:cs typeface="Times New Roman" pitchFamily="18" charset="0"/>
              </a:rPr>
              <a:t>.</a:t>
            </a:r>
          </a:p>
          <a:p>
            <a:pPr lvl="1">
              <a:lnSpc>
                <a:spcPct val="80000"/>
              </a:lnSpc>
            </a:pPr>
            <a:r>
              <a:rPr lang="en-US" dirty="0" smtClean="0">
                <a:cs typeface="Times New Roman" pitchFamily="18" charset="0"/>
              </a:rPr>
              <a:t>May have several specializations of the same </a:t>
            </a:r>
            <a:r>
              <a:rPr lang="en-US" dirty="0" err="1" smtClean="0">
                <a:cs typeface="Times New Roman" pitchFamily="18" charset="0"/>
              </a:rPr>
              <a:t>superclass</a:t>
            </a:r>
            <a:r>
              <a:rPr lang="en-US" dirty="0" smtClean="0">
                <a:cs typeface="Times New Roman" pitchFamily="18" charset="0"/>
              </a:rPr>
              <a:t> </a:t>
            </a:r>
          </a:p>
          <a:p>
            <a:pPr lvl="1">
              <a:lnSpc>
                <a:spcPct val="80000"/>
              </a:lnSpc>
              <a:buNone/>
            </a:pPr>
            <a:endParaRPr lang="en-US" dirty="0" smtClean="0">
              <a:cs typeface="Times New Roman" pitchFamily="18" charset="0"/>
            </a:endParaRPr>
          </a:p>
          <a:p>
            <a:pPr>
              <a:lnSpc>
                <a:spcPct val="80000"/>
              </a:lnSpc>
            </a:pPr>
            <a:r>
              <a:rPr lang="en-US" sz="2800" dirty="0" smtClean="0">
                <a:cs typeface="Times New Roman" pitchFamily="18" charset="0"/>
              </a:rPr>
              <a:t>Example: Another specialization of EMPLOYEE based in </a:t>
            </a:r>
            <a:r>
              <a:rPr lang="en-US" sz="2800" i="1" dirty="0" smtClean="0">
                <a:solidFill>
                  <a:srgbClr val="FF0000"/>
                </a:solidFill>
                <a:cs typeface="Times New Roman" pitchFamily="18" charset="0"/>
              </a:rPr>
              <a:t>method of pay</a:t>
            </a:r>
            <a:r>
              <a:rPr lang="en-US" sz="2800" dirty="0" smtClean="0">
                <a:cs typeface="Times New Roman" pitchFamily="18" charset="0"/>
              </a:rPr>
              <a:t> is</a:t>
            </a:r>
          </a:p>
          <a:p>
            <a:pPr>
              <a:lnSpc>
                <a:spcPct val="80000"/>
              </a:lnSpc>
              <a:buNone/>
            </a:pPr>
            <a:r>
              <a:rPr lang="en-US" sz="2800" dirty="0" smtClean="0">
                <a:cs typeface="Times New Roman" pitchFamily="18" charset="0"/>
              </a:rPr>
              <a:t>	 {SALARIED_EMPLOYEE, HOURLY_EMPLOYEE}.</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pic>
        <p:nvPicPr>
          <p:cNvPr id="4" name="Picture 2" descr="fig04_01"/>
          <p:cNvPicPr>
            <a:picLocks noGrp="1" noChangeAspect="1" noChangeArrowheads="1"/>
          </p:cNvPicPr>
          <p:nvPr>
            <p:ph idx="1"/>
          </p:nvPr>
        </p:nvPicPr>
        <p:blipFill>
          <a:blip r:embed="rId2"/>
          <a:srcRect/>
          <a:stretch>
            <a:fillRect/>
          </a:stretch>
        </p:blipFill>
        <p:spPr bwMode="auto">
          <a:xfrm>
            <a:off x="1009133" y="1600200"/>
            <a:ext cx="7125733" cy="4525963"/>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Specialization</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pPr lvl="1"/>
            <a:r>
              <a:rPr lang="en-US" sz="2400" dirty="0" err="1" smtClean="0">
                <a:cs typeface="Times New Roman" pitchFamily="18" charset="0"/>
              </a:rPr>
              <a:t>Superclass</a:t>
            </a:r>
            <a:r>
              <a:rPr lang="en-US" sz="2400" dirty="0" smtClean="0">
                <a:cs typeface="Times New Roman" pitchFamily="18" charset="0"/>
              </a:rPr>
              <a:t>/subclass relationships and specialization can be diagrammatically represented in EER diagrams</a:t>
            </a:r>
          </a:p>
          <a:p>
            <a:pPr lvl="1"/>
            <a:r>
              <a:rPr lang="en-US" sz="2400" dirty="0" smtClean="0"/>
              <a:t>The subset symbol on each line connecting a subclass to </a:t>
            </a:r>
            <a:r>
              <a:rPr lang="el-GR" sz="2400" dirty="0" smtClean="0">
                <a:solidFill>
                  <a:srgbClr val="FF0000"/>
                </a:solidFill>
                <a:cs typeface="Tahoma" pitchFamily="34" charset="0"/>
              </a:rPr>
              <a:t>ϵ</a:t>
            </a:r>
            <a:r>
              <a:rPr lang="en-US" sz="2400" dirty="0" smtClean="0"/>
              <a:t> indicates the </a:t>
            </a:r>
            <a:r>
              <a:rPr lang="en-US" sz="2400" dirty="0" smtClean="0">
                <a:solidFill>
                  <a:srgbClr val="FF0000"/>
                </a:solidFill>
              </a:rPr>
              <a:t>direction</a:t>
            </a:r>
            <a:r>
              <a:rPr lang="en-US" sz="2400" dirty="0" smtClean="0"/>
              <a:t> of the </a:t>
            </a:r>
            <a:r>
              <a:rPr lang="en-US" sz="2400" dirty="0" err="1" smtClean="0"/>
              <a:t>superclass</a:t>
            </a:r>
            <a:r>
              <a:rPr lang="en-US" sz="2400" dirty="0" smtClean="0"/>
              <a:t>/subclass relationship</a:t>
            </a:r>
          </a:p>
          <a:p>
            <a:pPr lvl="1"/>
            <a:r>
              <a:rPr lang="en-US" sz="2400" dirty="0" smtClean="0"/>
              <a:t>Attributes of a subclass are called </a:t>
            </a:r>
            <a:r>
              <a:rPr lang="en-US" sz="2400" i="1" dirty="0" smtClean="0">
                <a:solidFill>
                  <a:srgbClr val="FF0000"/>
                </a:solidFill>
              </a:rPr>
              <a:t>specific</a:t>
            </a:r>
            <a:r>
              <a:rPr lang="en-US" sz="2400" dirty="0" smtClean="0">
                <a:solidFill>
                  <a:srgbClr val="FF0000"/>
                </a:solidFill>
              </a:rPr>
              <a:t> or </a:t>
            </a:r>
            <a:r>
              <a:rPr lang="en-US" sz="2400" i="1" dirty="0" smtClean="0">
                <a:solidFill>
                  <a:srgbClr val="FF0000"/>
                </a:solidFill>
              </a:rPr>
              <a:t>local</a:t>
            </a:r>
            <a:r>
              <a:rPr lang="en-US" sz="2400" dirty="0" smtClean="0">
                <a:solidFill>
                  <a:srgbClr val="FF0000"/>
                </a:solidFill>
              </a:rPr>
              <a:t> attributes.</a:t>
            </a:r>
          </a:p>
          <a:p>
            <a:pPr lvl="2"/>
            <a:r>
              <a:rPr lang="en-US" dirty="0" smtClean="0"/>
              <a:t>For example, the attribute </a:t>
            </a:r>
            <a:r>
              <a:rPr lang="en-US" dirty="0" err="1" smtClean="0"/>
              <a:t>TypingSpeed</a:t>
            </a:r>
            <a:r>
              <a:rPr lang="en-US" dirty="0" smtClean="0"/>
              <a:t> of SECRETARY</a:t>
            </a:r>
          </a:p>
          <a:p>
            <a:pPr lvl="1"/>
            <a:r>
              <a:rPr lang="en-US" sz="2400" dirty="0" smtClean="0"/>
              <a:t>The subclass can also participate in specific relationship types.</a:t>
            </a:r>
          </a:p>
          <a:p>
            <a:pPr lvl="2"/>
            <a:r>
              <a:rPr lang="en-US" dirty="0" smtClean="0"/>
              <a:t>For example, a relationship BELONGS_TO of HOURLY_EMPLOYEE</a:t>
            </a:r>
          </a:p>
          <a:p>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Subclasses and </a:t>
            </a:r>
            <a:r>
              <a:rPr lang="en-US" dirty="0" err="1" smtClean="0"/>
              <a:t>Superclasses</a:t>
            </a:r>
            <a:r>
              <a:rPr lang="en-US" dirty="0" smtClean="0"/>
              <a:t> </a:t>
            </a:r>
            <a:endParaRPr lang="en-US" dirty="0"/>
          </a:p>
        </p:txBody>
      </p:sp>
      <p:sp>
        <p:nvSpPr>
          <p:cNvPr id="3" name="Content Placeholder 2"/>
          <p:cNvSpPr>
            <a:spLocks noGrp="1"/>
          </p:cNvSpPr>
          <p:nvPr>
            <p:ph idx="1"/>
          </p:nvPr>
        </p:nvSpPr>
        <p:spPr/>
        <p:txBody>
          <a:bodyPr/>
          <a:lstStyle/>
          <a:p>
            <a:pPr>
              <a:lnSpc>
                <a:spcPct val="90000"/>
              </a:lnSpc>
            </a:pPr>
            <a:r>
              <a:rPr lang="en-US" dirty="0" smtClean="0">
                <a:latin typeface="Times New Roman" pitchFamily="18" charset="0"/>
                <a:cs typeface="Times New Roman" pitchFamily="18" charset="0"/>
              </a:rPr>
              <a:t>These are called </a:t>
            </a:r>
            <a:r>
              <a:rPr lang="en-US" dirty="0" err="1" smtClean="0">
                <a:latin typeface="Times New Roman" pitchFamily="18" charset="0"/>
                <a:cs typeface="Times New Roman" pitchFamily="18" charset="0"/>
              </a:rPr>
              <a:t>superclass</a:t>
            </a:r>
            <a:r>
              <a:rPr lang="en-US" dirty="0" smtClean="0">
                <a:latin typeface="Times New Roman" pitchFamily="18" charset="0"/>
                <a:cs typeface="Times New Roman" pitchFamily="18" charset="0"/>
              </a:rPr>
              <a:t>/subclass relationships.</a:t>
            </a:r>
          </a:p>
          <a:p>
            <a:pPr>
              <a:lnSpc>
                <a:spcPct val="90000"/>
              </a:lnSpc>
            </a:pPr>
            <a:r>
              <a:rPr lang="en-US" dirty="0" smtClean="0">
                <a:latin typeface="Times New Roman" pitchFamily="18" charset="0"/>
                <a:cs typeface="Times New Roman" pitchFamily="18" charset="0"/>
              </a:rPr>
              <a:t>Example: EMPLOYEE/SECRETARY, EMPLOYEE/TECHNICIAN</a:t>
            </a:r>
          </a:p>
          <a:p>
            <a:pPr>
              <a:lnSpc>
                <a:spcPct val="90000"/>
              </a:lnSpc>
            </a:pPr>
            <a:r>
              <a:rPr lang="en-US" dirty="0" smtClean="0">
                <a:latin typeface="Times New Roman" pitchFamily="18" charset="0"/>
                <a:cs typeface="Times New Roman" pitchFamily="18" charset="0"/>
              </a:rPr>
              <a:t>These are also called IS-A relationships (SECRETARY </a:t>
            </a:r>
            <a:r>
              <a:rPr lang="en-US" dirty="0" smtClean="0">
                <a:solidFill>
                  <a:srgbClr val="FF0000"/>
                </a:solidFill>
                <a:latin typeface="Times New Roman" pitchFamily="18" charset="0"/>
                <a:cs typeface="Times New Roman" pitchFamily="18" charset="0"/>
              </a:rPr>
              <a:t>IS-A</a:t>
            </a:r>
            <a:r>
              <a:rPr lang="en-US" dirty="0" smtClean="0">
                <a:latin typeface="Times New Roman" pitchFamily="18" charset="0"/>
                <a:cs typeface="Times New Roman" pitchFamily="18" charset="0"/>
              </a:rPr>
              <a:t> EMPLOYEE, TECHNICIAN </a:t>
            </a:r>
            <a:r>
              <a:rPr lang="en-US" dirty="0" smtClean="0">
                <a:solidFill>
                  <a:srgbClr val="FF0000"/>
                </a:solidFill>
                <a:latin typeface="Times New Roman" pitchFamily="18" charset="0"/>
                <a:cs typeface="Times New Roman" pitchFamily="18" charset="0"/>
              </a:rPr>
              <a:t>IS-A</a:t>
            </a:r>
            <a:r>
              <a:rPr lang="en-US" dirty="0" smtClean="0">
                <a:latin typeface="Times New Roman" pitchFamily="18" charset="0"/>
                <a:cs typeface="Times New Roman" pitchFamily="18" charset="0"/>
              </a:rPr>
              <a:t> EMPLOYEE,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Subclasses and </a:t>
            </a:r>
            <a:r>
              <a:rPr lang="en-US" dirty="0" err="1" smtClean="0"/>
              <a:t>Superclasses</a:t>
            </a:r>
            <a:r>
              <a:rPr lang="en-US" dirty="0" smtClean="0"/>
              <a:t> </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srcRect l="12401" t="1050" r="12599" b="787"/>
          <a:stretch>
            <a:fillRect/>
          </a:stretch>
        </p:blipFill>
        <p:spPr bwMode="auto">
          <a:xfrm>
            <a:off x="1371600" y="1066800"/>
            <a:ext cx="5689600" cy="55848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nSpc>
                <a:spcPct val="80000"/>
              </a:lnSpc>
            </a:pPr>
            <a:r>
              <a:rPr lang="en-US" sz="2800" dirty="0" smtClean="0"/>
              <a:t>There are two major reasons for including class/subclass relationship and specialization in a data model:</a:t>
            </a:r>
          </a:p>
          <a:p>
            <a:pPr>
              <a:lnSpc>
                <a:spcPct val="80000"/>
              </a:lnSpc>
            </a:pPr>
            <a:endParaRPr lang="en-US" sz="2800" dirty="0" smtClean="0"/>
          </a:p>
          <a:p>
            <a:pPr>
              <a:lnSpc>
                <a:spcPct val="80000"/>
              </a:lnSpc>
              <a:buFont typeface="Wingdings" pitchFamily="2" charset="2"/>
              <a:buNone/>
            </a:pPr>
            <a:r>
              <a:rPr lang="en-US" sz="2800" dirty="0" smtClean="0"/>
              <a:t>	1. Certain attributes may apply to some but not all entities of the </a:t>
            </a:r>
            <a:r>
              <a:rPr lang="en-US" sz="2800" dirty="0" err="1" smtClean="0"/>
              <a:t>superclass</a:t>
            </a:r>
            <a:r>
              <a:rPr lang="en-US" sz="2800" dirty="0" smtClean="0"/>
              <a:t> (secretary subclass has local attribute Typing speed where engineer has </a:t>
            </a:r>
            <a:r>
              <a:rPr lang="en-US" sz="2800" dirty="0" err="1" smtClean="0"/>
              <a:t>eng_type</a:t>
            </a:r>
            <a:r>
              <a:rPr lang="en-US" sz="2800" dirty="0" smtClean="0"/>
              <a:t>)</a:t>
            </a:r>
          </a:p>
          <a:p>
            <a:pPr>
              <a:lnSpc>
                <a:spcPct val="80000"/>
              </a:lnSpc>
              <a:buFont typeface="Wingdings" pitchFamily="2" charset="2"/>
              <a:buNone/>
            </a:pPr>
            <a:endParaRPr lang="en-US" sz="2800" dirty="0" smtClean="0"/>
          </a:p>
          <a:p>
            <a:pPr>
              <a:lnSpc>
                <a:spcPct val="80000"/>
              </a:lnSpc>
              <a:buFont typeface="Wingdings" pitchFamily="2" charset="2"/>
              <a:buNone/>
            </a:pPr>
            <a:r>
              <a:rPr lang="en-US" sz="2800" dirty="0" smtClean="0"/>
              <a:t>	2. some relationship types may be participate in only by entities that are members of the subclass (</a:t>
            </a:r>
            <a:r>
              <a:rPr lang="en-US" sz="2800" dirty="0" err="1" smtClean="0"/>
              <a:t>Hourly_employees</a:t>
            </a:r>
            <a:r>
              <a:rPr lang="en-US" sz="2800" dirty="0" smtClean="0"/>
              <a:t> are related to </a:t>
            </a:r>
            <a:r>
              <a:rPr lang="en-US" sz="2800" dirty="0" err="1" smtClean="0"/>
              <a:t>Trade_union</a:t>
            </a:r>
            <a:r>
              <a:rPr lang="en-US" sz="2800" dirty="0" smtClean="0"/>
              <a:t> via </a:t>
            </a:r>
            <a:r>
              <a:rPr lang="en-US" sz="2800" dirty="0" err="1" smtClean="0"/>
              <a:t>belongs_to</a:t>
            </a:r>
            <a:r>
              <a:rPr lang="en-US" sz="2800" dirty="0" smtClean="0"/>
              <a:t>)</a:t>
            </a:r>
          </a:p>
          <a:p>
            <a:pPr>
              <a:lnSpc>
                <a:spcPct val="80000"/>
              </a:lnSpc>
              <a:buFont typeface="Wingdings" pitchFamily="2" charset="2"/>
              <a:buNone/>
            </a:pP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Inheritance in </a:t>
            </a:r>
            <a:r>
              <a:rPr lang="en-US" dirty="0" err="1" smtClean="0"/>
              <a:t>Superclass</a:t>
            </a:r>
            <a:r>
              <a:rPr lang="en-US" dirty="0" smtClean="0"/>
              <a:t> / Subclass Relationships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entity that is member of a subclass </a:t>
            </a:r>
            <a:r>
              <a:rPr lang="en-US" i="1" dirty="0" smtClean="0">
                <a:solidFill>
                  <a:srgbClr val="FF0000"/>
                </a:solidFill>
              </a:rPr>
              <a:t>inherits</a:t>
            </a:r>
            <a:r>
              <a:rPr lang="en-US" dirty="0" smtClean="0"/>
              <a:t> all attributes of the entity as a member of the </a:t>
            </a:r>
            <a:r>
              <a:rPr lang="en-US" dirty="0" err="1" smtClean="0"/>
              <a:t>superclass</a:t>
            </a:r>
            <a:r>
              <a:rPr lang="en-US" dirty="0" smtClean="0"/>
              <a:t> </a:t>
            </a:r>
          </a:p>
          <a:p>
            <a:r>
              <a:rPr lang="en-US" dirty="0" smtClean="0"/>
              <a:t>It also inherits all relationships</a:t>
            </a:r>
          </a:p>
          <a:p>
            <a:r>
              <a:rPr lang="en-US" dirty="0" smtClean="0"/>
              <a:t>Example:</a:t>
            </a:r>
          </a:p>
          <a:p>
            <a:pPr lvl="1"/>
            <a:r>
              <a:rPr lang="en-US" dirty="0" smtClean="0"/>
              <a:t>SECRETARY (as well as TECHNICIAN and ENGINEER) inherit the attributes Name, SSN, …, from EMPLOYEE</a:t>
            </a:r>
          </a:p>
          <a:p>
            <a:pPr lvl="1"/>
            <a:r>
              <a:rPr lang="en-US" dirty="0" smtClean="0"/>
              <a:t>Every SECRETARY entity will have values for the inherited attributes</a:t>
            </a:r>
          </a:p>
          <a:p>
            <a:pPr lvl="1"/>
            <a:r>
              <a:rPr lang="en-US" dirty="0" smtClean="0"/>
              <a:t>Every SECRETARY entity will also keep all relationships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dirty="0" smtClean="0"/>
              <a:t>Generalization is the reverse of the specialization process</a:t>
            </a:r>
          </a:p>
          <a:p>
            <a:endParaRPr lang="en-US" dirty="0" smtClean="0"/>
          </a:p>
          <a:p>
            <a:r>
              <a:rPr lang="en-US" dirty="0" smtClean="0"/>
              <a:t>Several classes with common features are generalized into a </a:t>
            </a:r>
            <a:r>
              <a:rPr lang="en-US" dirty="0" err="1" smtClean="0"/>
              <a:t>superclass</a:t>
            </a:r>
            <a:r>
              <a:rPr lang="en-US" dirty="0" smtClean="0"/>
              <a:t>; </a:t>
            </a:r>
          </a:p>
          <a:p>
            <a:pPr lvl="1"/>
            <a:r>
              <a:rPr lang="en-US" dirty="0" smtClean="0"/>
              <a:t>original classes become its subclasses</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dirty="0" smtClean="0"/>
              <a:t>Example: CAR, TRUCK generalized into VEHICLE; </a:t>
            </a:r>
          </a:p>
          <a:p>
            <a:pPr lvl="1"/>
            <a:r>
              <a:rPr lang="en-US" dirty="0" smtClean="0"/>
              <a:t>both CAR, TRUCK become subclasses of the </a:t>
            </a:r>
            <a:r>
              <a:rPr lang="en-US" dirty="0" err="1" smtClean="0"/>
              <a:t>superclass</a:t>
            </a:r>
            <a:r>
              <a:rPr lang="en-US" dirty="0" smtClean="0"/>
              <a:t> VEHICLE.</a:t>
            </a:r>
          </a:p>
          <a:p>
            <a:pPr lvl="1"/>
            <a:r>
              <a:rPr lang="en-US" dirty="0" smtClean="0"/>
              <a:t>We can view {CAR, TRUCK} as a specialization of VEHICLE </a:t>
            </a:r>
          </a:p>
          <a:p>
            <a:pPr lvl="1"/>
            <a:r>
              <a:rPr lang="en-US" dirty="0" smtClean="0"/>
              <a:t>Alternatively, we can view VEHICLE as a generalization of CAR and TRUCK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dirty="0"/>
              <a:t>Slide 1- </a:t>
            </a:r>
            <a:fld id="{C8A027DF-CFFE-4A4B-BD07-ED5B1A35D655}" type="slidenum">
              <a:rPr lang="en-US"/>
              <a:pPr/>
              <a:t>7</a:t>
            </a:fld>
            <a:endParaRPr lang="en-CA" dirty="0"/>
          </a:p>
        </p:txBody>
      </p:sp>
      <p:sp>
        <p:nvSpPr>
          <p:cNvPr id="45059" name="Rectangle 4"/>
          <p:cNvSpPr>
            <a:spLocks noGrp="1" noChangeArrowheads="1"/>
          </p:cNvSpPr>
          <p:nvPr>
            <p:ph type="title"/>
          </p:nvPr>
        </p:nvSpPr>
        <p:spPr/>
        <p:txBody>
          <a:bodyPr>
            <a:normAutofit fontScale="90000"/>
          </a:bodyPr>
          <a:lstStyle/>
          <a:p>
            <a:pPr eaLnBrk="1" hangingPunct="1"/>
            <a:r>
              <a:rPr lang="en-US" dirty="0" smtClean="0"/>
              <a:t>Main Characteristics of the Database Approach</a:t>
            </a:r>
          </a:p>
        </p:txBody>
      </p:sp>
      <p:sp>
        <p:nvSpPr>
          <p:cNvPr id="45060" name="Rectangle 5"/>
          <p:cNvSpPr>
            <a:spLocks noGrp="1" noChangeArrowheads="1"/>
          </p:cNvSpPr>
          <p:nvPr>
            <p:ph type="body" idx="1"/>
          </p:nvPr>
        </p:nvSpPr>
        <p:spPr>
          <a:xfrm>
            <a:off x="457200" y="1600200"/>
            <a:ext cx="8229600" cy="4724400"/>
          </a:xfrm>
        </p:spPr>
        <p:txBody>
          <a:bodyPr>
            <a:noAutofit/>
          </a:bodyPr>
          <a:lstStyle/>
          <a:p>
            <a:pPr marL="457200" indent="-457200" eaLnBrk="1" hangingPunct="1">
              <a:buFont typeface="+mj-lt"/>
              <a:buAutoNum type="arabicPeriod"/>
            </a:pPr>
            <a:r>
              <a:rPr lang="en-US" sz="2400" b="1" dirty="0" smtClean="0"/>
              <a:t>Self-describing nature of a database system:</a:t>
            </a:r>
          </a:p>
          <a:p>
            <a:pPr marL="457200" indent="-457200"/>
            <a:r>
              <a:rPr lang="en-US" sz="2400" dirty="0" smtClean="0"/>
              <a:t>the database system contains not only the database itself but also a complete definition or description of the database structure and constraints. This definition is stored in the system </a:t>
            </a:r>
            <a:r>
              <a:rPr lang="en-US" sz="2400" b="1" dirty="0" smtClean="0"/>
              <a:t>catalog </a:t>
            </a:r>
          </a:p>
          <a:p>
            <a:pPr lvl="1"/>
            <a:r>
              <a:rPr lang="en-US" sz="2400" dirty="0" smtClean="0">
                <a:ea typeface="ＭＳ Ｐゴシック" pitchFamily="34" charset="-128"/>
              </a:rPr>
              <a:t>A DBMS </a:t>
            </a:r>
            <a:r>
              <a:rPr lang="en-US" sz="2400" b="1" dirty="0" smtClean="0">
                <a:ea typeface="ＭＳ Ｐゴシック" pitchFamily="34" charset="-128"/>
              </a:rPr>
              <a:t>catalog</a:t>
            </a:r>
            <a:r>
              <a:rPr lang="en-US" sz="2400" dirty="0" smtClean="0">
                <a:ea typeface="ＭＳ Ｐゴシック" pitchFamily="34" charset="-128"/>
              </a:rPr>
              <a:t> stores the description of a particular database (e.g. data structures and types)</a:t>
            </a:r>
          </a:p>
          <a:p>
            <a:pPr lvl="1" eaLnBrk="1" hangingPunct="1"/>
            <a:r>
              <a:rPr lang="en-US" sz="2400" dirty="0" smtClean="0">
                <a:ea typeface="ＭＳ Ｐゴシック" pitchFamily="34" charset="-128"/>
              </a:rPr>
              <a:t>The description is called </a:t>
            </a:r>
            <a:r>
              <a:rPr lang="en-US" sz="2400" b="1" dirty="0" smtClean="0">
                <a:ea typeface="ＭＳ Ｐゴシック" pitchFamily="34" charset="-128"/>
              </a:rPr>
              <a:t>meta-data</a:t>
            </a:r>
            <a:r>
              <a:rPr lang="en-US" sz="2400" dirty="0" smtClean="0">
                <a:ea typeface="ＭＳ Ｐゴシック" pitchFamily="34" charset="-128"/>
              </a:rPr>
              <a:t>.</a:t>
            </a:r>
          </a:p>
          <a:p>
            <a:pPr lvl="1" eaLnBrk="1" hangingPunct="1"/>
            <a:r>
              <a:rPr lang="en-US" sz="2400" dirty="0" smtClean="0">
                <a:ea typeface="ＭＳ Ｐゴシック" pitchFamily="34" charset="-128"/>
              </a:rPr>
              <a:t>This allows the DBMS software to work with different database applications.</a:t>
            </a:r>
          </a:p>
          <a:p>
            <a:pPr lvl="1" eaLnBrk="1" hangingPunct="1">
              <a:buNone/>
            </a:pPr>
            <a:endParaRPr lang="en-US" sz="2400"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fig04_03"/>
          <p:cNvPicPr>
            <a:picLocks noGrp="1" noChangeAspect="1" noChangeArrowheads="1"/>
          </p:cNvPicPr>
          <p:nvPr>
            <p:ph idx="1"/>
          </p:nvPr>
        </p:nvPicPr>
        <p:blipFill>
          <a:blip r:embed="rId2"/>
          <a:srcRect/>
          <a:stretch>
            <a:fillRect/>
          </a:stretch>
        </p:blipFill>
        <p:spPr bwMode="auto">
          <a:xfrm>
            <a:off x="1193199" y="1600200"/>
            <a:ext cx="6757601" cy="4525963"/>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on Specialization and Generalization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Two basic constraints can apply to a specialization/generalization:</a:t>
            </a:r>
          </a:p>
          <a:p>
            <a:pPr lvl="1"/>
            <a:r>
              <a:rPr lang="en-US" dirty="0" err="1" smtClean="0">
                <a:solidFill>
                  <a:srgbClr val="FF0000"/>
                </a:solidFill>
              </a:rPr>
              <a:t>Disjointness</a:t>
            </a:r>
            <a:r>
              <a:rPr lang="en-US" dirty="0" smtClean="0">
                <a:solidFill>
                  <a:srgbClr val="FF0000"/>
                </a:solidFill>
              </a:rPr>
              <a:t> Constraint: </a:t>
            </a:r>
          </a:p>
          <a:p>
            <a:pPr lvl="1"/>
            <a:r>
              <a:rPr lang="en-US" dirty="0" smtClean="0">
                <a:solidFill>
                  <a:srgbClr val="FF0000"/>
                </a:solidFill>
              </a:rPr>
              <a:t>Completeness Constraint: </a:t>
            </a:r>
          </a:p>
          <a:p>
            <a:r>
              <a:rPr lang="en-US" dirty="0" err="1" smtClean="0">
                <a:solidFill>
                  <a:srgbClr val="FF0000"/>
                </a:solidFill>
              </a:rPr>
              <a:t>Disjointness</a:t>
            </a:r>
            <a:r>
              <a:rPr lang="en-US" dirty="0" smtClean="0">
                <a:solidFill>
                  <a:srgbClr val="FF0000"/>
                </a:solidFill>
              </a:rPr>
              <a:t> Constraint: </a:t>
            </a:r>
          </a:p>
          <a:p>
            <a:pPr lvl="1"/>
            <a:r>
              <a:rPr lang="en-US" dirty="0" smtClean="0"/>
              <a:t>Specifies that the subclasses of the specialization must be </a:t>
            </a:r>
            <a:r>
              <a:rPr lang="en-US" i="1" dirty="0" smtClean="0"/>
              <a:t>disjoint</a:t>
            </a:r>
            <a:r>
              <a:rPr lang="en-US" dirty="0" smtClean="0"/>
              <a:t>: an entity can be a member of at most one of the subclasses of the specialization</a:t>
            </a:r>
          </a:p>
          <a:p>
            <a:pPr lvl="1"/>
            <a:r>
              <a:rPr lang="en-US" dirty="0" smtClean="0"/>
              <a:t>Specified by </a:t>
            </a:r>
            <a:r>
              <a:rPr lang="en-US" b="1" i="1" u="sng" dirty="0" smtClean="0">
                <a:solidFill>
                  <a:srgbClr val="FF0000"/>
                </a:solidFill>
              </a:rPr>
              <a:t>d</a:t>
            </a:r>
            <a:r>
              <a:rPr lang="en-US" dirty="0" smtClean="0"/>
              <a:t> in EER diagram </a:t>
            </a:r>
          </a:p>
          <a:p>
            <a:pPr lvl="1">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endParaRPr lang="en-US" dirty="0"/>
          </a:p>
        </p:txBody>
      </p:sp>
      <p:pic>
        <p:nvPicPr>
          <p:cNvPr id="4" name="Picture 3" descr="fig04_04"/>
          <p:cNvPicPr>
            <a:picLocks noChangeAspect="1" noChangeArrowheads="1"/>
          </p:cNvPicPr>
          <p:nvPr/>
        </p:nvPicPr>
        <p:blipFill>
          <a:blip r:embed="rId2"/>
          <a:srcRect/>
          <a:stretch>
            <a:fillRect/>
          </a:stretch>
        </p:blipFill>
        <p:spPr bwMode="auto">
          <a:xfrm>
            <a:off x="304800" y="2103437"/>
            <a:ext cx="8413750" cy="3916363"/>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lvl="1"/>
            <a:r>
              <a:rPr lang="en-US" dirty="0" smtClean="0"/>
              <a:t>If not disjoint, specialization is </a:t>
            </a:r>
            <a:r>
              <a:rPr lang="en-US" i="1" dirty="0" smtClean="0">
                <a:solidFill>
                  <a:srgbClr val="FF0000"/>
                </a:solidFill>
              </a:rPr>
              <a:t>overlapping</a:t>
            </a:r>
            <a:endParaRPr lang="en-US" dirty="0" smtClean="0">
              <a:solidFill>
                <a:srgbClr val="FF0000"/>
              </a:solidFill>
            </a:endParaRPr>
          </a:p>
          <a:p>
            <a:pPr lvl="2"/>
            <a:r>
              <a:rPr lang="en-US" dirty="0" smtClean="0"/>
              <a:t>that is the same entity may be a member of more than one subclass of the specialization</a:t>
            </a:r>
          </a:p>
          <a:p>
            <a:pPr lvl="1"/>
            <a:r>
              <a:rPr lang="en-US" dirty="0" smtClean="0"/>
              <a:t>Specified by </a:t>
            </a:r>
            <a:r>
              <a:rPr lang="en-US" b="1" i="1" u="sng" dirty="0" smtClean="0"/>
              <a:t>o</a:t>
            </a:r>
            <a:r>
              <a:rPr lang="en-US" dirty="0" smtClean="0"/>
              <a:t> in EER diagram </a:t>
            </a:r>
          </a:p>
          <a:p>
            <a:endParaRPr lang="en-US" dirty="0"/>
          </a:p>
        </p:txBody>
      </p:sp>
      <p:pic>
        <p:nvPicPr>
          <p:cNvPr id="4" name="Picture 2" descr="fig04_05"/>
          <p:cNvPicPr>
            <a:picLocks noChangeAspect="1" noChangeArrowheads="1"/>
          </p:cNvPicPr>
          <p:nvPr/>
        </p:nvPicPr>
        <p:blipFill>
          <a:blip r:embed="rId2"/>
          <a:srcRect/>
          <a:stretch>
            <a:fillRect/>
          </a:stretch>
        </p:blipFill>
        <p:spPr bwMode="auto">
          <a:xfrm>
            <a:off x="147638" y="2432050"/>
            <a:ext cx="8539162" cy="2376488"/>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Completeness Constraint: </a:t>
            </a:r>
          </a:p>
          <a:p>
            <a:pPr lvl="1"/>
            <a:r>
              <a:rPr lang="en-US" i="1" dirty="0" smtClean="0">
                <a:solidFill>
                  <a:srgbClr val="FF0000"/>
                </a:solidFill>
              </a:rPr>
              <a:t>Total</a:t>
            </a:r>
            <a:r>
              <a:rPr lang="en-US" dirty="0" smtClean="0"/>
              <a:t> specifies that every entity in the </a:t>
            </a:r>
            <a:r>
              <a:rPr lang="en-US" dirty="0" err="1" smtClean="0"/>
              <a:t>superclass</a:t>
            </a:r>
            <a:r>
              <a:rPr lang="en-US" dirty="0" smtClean="0"/>
              <a:t> must be a member of some subclass in the specialization/generalization </a:t>
            </a:r>
          </a:p>
          <a:p>
            <a:pPr lvl="1"/>
            <a:r>
              <a:rPr lang="en-US" dirty="0" smtClean="0"/>
              <a:t>Shown in EER diagrams by a </a:t>
            </a:r>
            <a:r>
              <a:rPr lang="en-US" b="1" i="1" u="sng" dirty="0" smtClean="0"/>
              <a:t>double line</a:t>
            </a:r>
            <a:r>
              <a:rPr lang="en-US" dirty="0" smtClean="0"/>
              <a:t> </a:t>
            </a:r>
          </a:p>
          <a:p>
            <a:pPr lvl="1"/>
            <a:r>
              <a:rPr lang="en-US" i="1" dirty="0" smtClean="0">
                <a:solidFill>
                  <a:srgbClr val="FF0000"/>
                </a:solidFill>
              </a:rPr>
              <a:t>Partial</a:t>
            </a:r>
            <a:r>
              <a:rPr lang="en-US" dirty="0" smtClean="0">
                <a:solidFill>
                  <a:srgbClr val="FF0000"/>
                </a:solidFill>
              </a:rPr>
              <a:t> </a:t>
            </a:r>
            <a:r>
              <a:rPr lang="en-US" dirty="0" smtClean="0"/>
              <a:t>allows an entity not to belong to any of the subclasses </a:t>
            </a:r>
          </a:p>
          <a:p>
            <a:pPr lvl="1"/>
            <a:r>
              <a:rPr lang="en-US" dirty="0" smtClean="0"/>
              <a:t>Shown in EER diagrams by a single line</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sz="2800" dirty="0" smtClean="0">
                <a:cs typeface="Times New Roman" pitchFamily="18" charset="0"/>
              </a:rPr>
              <a:t>Some general rules:</a:t>
            </a:r>
          </a:p>
          <a:p>
            <a:pPr lvl="1"/>
            <a:r>
              <a:rPr lang="en-US" dirty="0" smtClean="0">
                <a:cs typeface="Times New Roman" pitchFamily="18" charset="0"/>
              </a:rPr>
              <a:t>Deleting an entity from </a:t>
            </a:r>
            <a:r>
              <a:rPr lang="en-US" dirty="0" err="1" smtClean="0">
                <a:cs typeface="Times New Roman" pitchFamily="18" charset="0"/>
              </a:rPr>
              <a:t>superclass</a:t>
            </a:r>
            <a:r>
              <a:rPr lang="en-US" dirty="0" smtClean="0">
                <a:cs typeface="Times New Roman" pitchFamily="18" charset="0"/>
              </a:rPr>
              <a:t> implies that it is automatically deleted from all the subclasses to which it belongs</a:t>
            </a:r>
          </a:p>
          <a:p>
            <a:pPr lvl="1"/>
            <a:r>
              <a:rPr lang="en-US" dirty="0" smtClean="0">
                <a:cs typeface="Times New Roman" pitchFamily="18" charset="0"/>
              </a:rPr>
              <a:t>Inserting an entity in a </a:t>
            </a:r>
            <a:r>
              <a:rPr lang="en-US" dirty="0" err="1" smtClean="0">
                <a:cs typeface="Times New Roman" pitchFamily="18" charset="0"/>
              </a:rPr>
              <a:t>superclass</a:t>
            </a:r>
            <a:r>
              <a:rPr lang="en-US" dirty="0" smtClean="0">
                <a:cs typeface="Times New Roman" pitchFamily="18" charset="0"/>
              </a:rPr>
              <a:t> of a total specialization implies that the entity is mandatorily inserted in at least one of the subclasses of the specialization </a:t>
            </a:r>
          </a:p>
          <a:p>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Specialization/Generalization Hierarchies, Lattices</a:t>
            </a:r>
            <a:endParaRPr lang="en-US" dirty="0"/>
          </a:p>
        </p:txBody>
      </p:sp>
      <p:sp>
        <p:nvSpPr>
          <p:cNvPr id="3" name="Content Placeholder 2"/>
          <p:cNvSpPr>
            <a:spLocks noGrp="1"/>
          </p:cNvSpPr>
          <p:nvPr>
            <p:ph idx="1"/>
          </p:nvPr>
        </p:nvSpPr>
        <p:spPr/>
        <p:txBody>
          <a:bodyPr>
            <a:normAutofit/>
          </a:bodyPr>
          <a:lstStyle/>
          <a:p>
            <a:pPr>
              <a:lnSpc>
                <a:spcPct val="80000"/>
              </a:lnSpc>
            </a:pPr>
            <a:r>
              <a:rPr lang="en-US" sz="2800" dirty="0" smtClean="0">
                <a:cs typeface="Times New Roman" pitchFamily="18" charset="0"/>
              </a:rPr>
              <a:t>In a </a:t>
            </a:r>
            <a:r>
              <a:rPr lang="en-US" sz="2800" dirty="0" smtClean="0">
                <a:solidFill>
                  <a:srgbClr val="FF0000"/>
                </a:solidFill>
                <a:cs typeface="Times New Roman" pitchFamily="18" charset="0"/>
              </a:rPr>
              <a:t>lattice or hierarchy,</a:t>
            </a:r>
            <a:r>
              <a:rPr lang="en-US" sz="2800" dirty="0" smtClean="0">
                <a:cs typeface="Times New Roman" pitchFamily="18" charset="0"/>
              </a:rPr>
              <a:t> a subclass inherits attributes not only of its direct </a:t>
            </a:r>
            <a:r>
              <a:rPr lang="en-US" sz="2800" dirty="0" err="1" smtClean="0">
                <a:cs typeface="Times New Roman" pitchFamily="18" charset="0"/>
              </a:rPr>
              <a:t>superclass</a:t>
            </a:r>
            <a:r>
              <a:rPr lang="en-US" sz="2800" dirty="0" smtClean="0">
                <a:cs typeface="Times New Roman" pitchFamily="18" charset="0"/>
              </a:rPr>
              <a:t>, but also of all its predecessor </a:t>
            </a:r>
            <a:r>
              <a:rPr lang="en-US" sz="2800" dirty="0" err="1" smtClean="0">
                <a:cs typeface="Times New Roman" pitchFamily="18" charset="0"/>
              </a:rPr>
              <a:t>superclasses</a:t>
            </a:r>
            <a:endParaRPr lang="en-US" sz="2800" dirty="0" smtClean="0">
              <a:cs typeface="Times New Roman" pitchFamily="18" charset="0"/>
            </a:endParaRPr>
          </a:p>
          <a:p>
            <a:pPr>
              <a:lnSpc>
                <a:spcPct val="80000"/>
              </a:lnSpc>
            </a:pPr>
            <a:endParaRPr lang="en-US" sz="2800" dirty="0" smtClean="0">
              <a:cs typeface="Times New Roman" pitchFamily="18" charset="0"/>
            </a:endParaRPr>
          </a:p>
          <a:p>
            <a:pPr>
              <a:lnSpc>
                <a:spcPct val="80000"/>
              </a:lnSpc>
            </a:pPr>
            <a:r>
              <a:rPr lang="en-US" sz="2800" dirty="0" smtClean="0">
                <a:cs typeface="Times New Roman" pitchFamily="18" charset="0"/>
              </a:rPr>
              <a:t>A subclass with more than one </a:t>
            </a:r>
            <a:r>
              <a:rPr lang="en-US" sz="2800" dirty="0" err="1" smtClean="0">
                <a:cs typeface="Times New Roman" pitchFamily="18" charset="0"/>
              </a:rPr>
              <a:t>superclass</a:t>
            </a:r>
            <a:r>
              <a:rPr lang="en-US" sz="2800" dirty="0" smtClean="0">
                <a:cs typeface="Times New Roman" pitchFamily="18" charset="0"/>
              </a:rPr>
              <a:t> is called a </a:t>
            </a:r>
            <a:r>
              <a:rPr lang="en-US" sz="2800" dirty="0" smtClean="0">
                <a:solidFill>
                  <a:srgbClr val="FF0000"/>
                </a:solidFill>
                <a:cs typeface="Times New Roman" pitchFamily="18" charset="0"/>
              </a:rPr>
              <a:t>shared subclass</a:t>
            </a:r>
          </a:p>
          <a:p>
            <a:pPr>
              <a:lnSpc>
                <a:spcPct val="80000"/>
              </a:lnSpc>
            </a:pPr>
            <a:endParaRPr lang="en-US" sz="2800" dirty="0" smtClean="0">
              <a:cs typeface="Times New Roman" pitchFamily="18" charset="0"/>
            </a:endParaRPr>
          </a:p>
          <a:p>
            <a:pPr>
              <a:lnSpc>
                <a:spcPct val="80000"/>
              </a:lnSpc>
            </a:pPr>
            <a:r>
              <a:rPr lang="en-US" sz="2800" dirty="0" smtClean="0">
                <a:cs typeface="Times New Roman" pitchFamily="18" charset="0"/>
              </a:rPr>
              <a:t>Can have specialization hierarchies or lattices, or generalization hierarchies or lattices</a:t>
            </a:r>
          </a:p>
          <a:p>
            <a:pPr>
              <a:lnSpc>
                <a:spcPct val="80000"/>
              </a:lnSpc>
              <a:buNone/>
            </a:pPr>
            <a:endParaRPr lang="en-US" sz="2800" dirty="0" smtClean="0">
              <a:cs typeface="Times New Roman" pitchFamily="18" charset="0"/>
            </a:endParaRPr>
          </a:p>
          <a:p>
            <a:pPr>
              <a:lnSpc>
                <a:spcPct val="80000"/>
              </a:lnSpc>
            </a:pPr>
            <a:r>
              <a:rPr lang="en-US" sz="2800" b="1" dirty="0" smtClean="0"/>
              <a:t>Leaf node</a:t>
            </a:r>
            <a:r>
              <a:rPr lang="en-US" sz="2800" dirty="0" smtClean="0"/>
              <a:t> is a class that has no subclasses of its own</a:t>
            </a:r>
          </a:p>
          <a:p>
            <a:pPr>
              <a:lnSpc>
                <a:spcPct val="80000"/>
              </a:lnSpc>
            </a:pPr>
            <a:endParaRPr lang="en-US" sz="2800" dirty="0" smtClean="0">
              <a:cs typeface="Times New Roman" pitchFamily="18" charset="0"/>
            </a:endParaRPr>
          </a:p>
          <a:p>
            <a:pPr>
              <a:lnSpc>
                <a:spcPct val="90000"/>
              </a:lnSpc>
            </a:pPr>
            <a:endParaRPr lang="en-US" sz="2800" dirty="0" smtClean="0">
              <a:cs typeface="Times New Roman" pitchFamily="18" charset="0"/>
            </a:endParaRPr>
          </a:p>
          <a:p>
            <a:endParaRPr lang="en-US" sz="2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Specialization/Generalization Hierarchies, Lattices</a:t>
            </a:r>
            <a:endParaRPr lang="en-US" dirty="0"/>
          </a:p>
        </p:txBody>
      </p:sp>
      <p:sp>
        <p:nvSpPr>
          <p:cNvPr id="3" name="Content Placeholder 2"/>
          <p:cNvSpPr>
            <a:spLocks noGrp="1"/>
          </p:cNvSpPr>
          <p:nvPr>
            <p:ph idx="1"/>
          </p:nvPr>
        </p:nvSpPr>
        <p:spPr/>
        <p:txBody>
          <a:bodyPr/>
          <a:lstStyle/>
          <a:p>
            <a:pPr>
              <a:lnSpc>
                <a:spcPct val="80000"/>
              </a:lnSpc>
            </a:pPr>
            <a:r>
              <a:rPr lang="en-US" sz="2800" dirty="0" smtClean="0">
                <a:cs typeface="Times New Roman" pitchFamily="18" charset="0"/>
              </a:rPr>
              <a:t>In </a:t>
            </a:r>
            <a:r>
              <a:rPr lang="en-US" sz="2800" dirty="0" smtClean="0">
                <a:solidFill>
                  <a:srgbClr val="FF0000"/>
                </a:solidFill>
                <a:cs typeface="Times New Roman" pitchFamily="18" charset="0"/>
              </a:rPr>
              <a:t>specialization</a:t>
            </a:r>
            <a:r>
              <a:rPr lang="en-US" sz="2800" dirty="0" smtClean="0">
                <a:cs typeface="Times New Roman" pitchFamily="18" charset="0"/>
              </a:rPr>
              <a:t>, start with an entity type and then define subclasses of the entity type by successive specialization (</a:t>
            </a:r>
            <a:r>
              <a:rPr lang="en-US" sz="2800" dirty="0" smtClean="0">
                <a:solidFill>
                  <a:srgbClr val="FF0000"/>
                </a:solidFill>
                <a:cs typeface="Times New Roman" pitchFamily="18" charset="0"/>
              </a:rPr>
              <a:t>top down conceptual refinement process</a:t>
            </a:r>
            <a:r>
              <a:rPr lang="en-US" sz="2800" dirty="0" smtClean="0">
                <a:cs typeface="Times New Roman" pitchFamily="18" charset="0"/>
              </a:rPr>
              <a:t>)</a:t>
            </a:r>
          </a:p>
          <a:p>
            <a:pPr>
              <a:lnSpc>
                <a:spcPct val="80000"/>
              </a:lnSpc>
              <a:buNone/>
            </a:pPr>
            <a:endParaRPr lang="en-US" sz="2800" dirty="0" smtClean="0">
              <a:cs typeface="Times New Roman" pitchFamily="18" charset="0"/>
            </a:endParaRPr>
          </a:p>
          <a:p>
            <a:pPr>
              <a:lnSpc>
                <a:spcPct val="80000"/>
              </a:lnSpc>
            </a:pPr>
            <a:r>
              <a:rPr lang="en-US" sz="2800" dirty="0" smtClean="0">
                <a:cs typeface="Times New Roman" pitchFamily="18" charset="0"/>
              </a:rPr>
              <a:t>In </a:t>
            </a:r>
            <a:r>
              <a:rPr lang="en-US" sz="2800" dirty="0" smtClean="0">
                <a:solidFill>
                  <a:srgbClr val="FF0000"/>
                </a:solidFill>
                <a:cs typeface="Times New Roman" pitchFamily="18" charset="0"/>
              </a:rPr>
              <a:t>generalization</a:t>
            </a:r>
            <a:r>
              <a:rPr lang="en-US" sz="2800" dirty="0" smtClean="0">
                <a:cs typeface="Times New Roman" pitchFamily="18" charset="0"/>
              </a:rPr>
              <a:t>, start with many entity types and generalize those that have common properties (</a:t>
            </a:r>
            <a:r>
              <a:rPr lang="en-US" sz="2800" dirty="0" smtClean="0">
                <a:solidFill>
                  <a:srgbClr val="FF0000"/>
                </a:solidFill>
                <a:cs typeface="Times New Roman" pitchFamily="18" charset="0"/>
              </a:rPr>
              <a:t>bottom up conceptual synthesis process</a:t>
            </a:r>
            <a:r>
              <a:rPr lang="en-US" sz="2800" dirty="0" smtClean="0">
                <a:cs typeface="Times New Roman" pitchFamily="18" charset="0"/>
              </a:rPr>
              <a:t>)</a:t>
            </a:r>
          </a:p>
          <a:p>
            <a:pPr>
              <a:lnSpc>
                <a:spcPct val="80000"/>
              </a:lnSpc>
            </a:pPr>
            <a:r>
              <a:rPr lang="en-US" sz="2800" dirty="0" smtClean="0">
                <a:cs typeface="Times New Roman" pitchFamily="18" charset="0"/>
              </a:rPr>
              <a:t>In practice, the combination of two processes is employed </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Specialization/Generalization Hierarchies, Lattices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latin typeface="Times New Roman" pitchFamily="18" charset="0"/>
                <a:cs typeface="Times New Roman" pitchFamily="18" charset="0"/>
              </a:rPr>
              <a:t>A subclass may itself have further subclasses specified on it </a:t>
            </a:r>
          </a:p>
          <a:p>
            <a:pPr>
              <a:lnSpc>
                <a:spcPct val="90000"/>
              </a:lnSpc>
            </a:pPr>
            <a:endParaRPr lang="en-US" dirty="0" smtClean="0">
              <a:latin typeface="Times New Roman" pitchFamily="18" charset="0"/>
              <a:cs typeface="Times New Roman" pitchFamily="18" charset="0"/>
            </a:endParaRPr>
          </a:p>
          <a:p>
            <a:pPr>
              <a:lnSpc>
                <a:spcPct val="90000"/>
              </a:lnSpc>
            </a:pPr>
            <a:r>
              <a:rPr lang="en-US" b="1" i="1" dirty="0" smtClean="0">
                <a:solidFill>
                  <a:srgbClr val="FF0000"/>
                </a:solidFill>
                <a:latin typeface="Times New Roman" pitchFamily="18" charset="0"/>
                <a:cs typeface="Times New Roman" pitchFamily="18" charset="0"/>
              </a:rPr>
              <a:t>Hierarchy</a:t>
            </a:r>
            <a:r>
              <a:rPr lang="en-US" dirty="0" smtClean="0">
                <a:latin typeface="Times New Roman" pitchFamily="18" charset="0"/>
                <a:cs typeface="Times New Roman" pitchFamily="18" charset="0"/>
              </a:rPr>
              <a:t> has a constraint that</a:t>
            </a:r>
            <a:r>
              <a:rPr lang="en-US" dirty="0" smtClean="0">
                <a:solidFill>
                  <a:srgbClr val="FF0000"/>
                </a:solidFill>
                <a:latin typeface="Times New Roman" pitchFamily="18" charset="0"/>
                <a:cs typeface="Times New Roman" pitchFamily="18" charset="0"/>
              </a:rPr>
              <a:t> every subclass</a:t>
            </a:r>
            <a:r>
              <a:rPr lang="en-US" dirty="0" smtClean="0">
                <a:latin typeface="Times New Roman" pitchFamily="18" charset="0"/>
                <a:cs typeface="Times New Roman" pitchFamily="18" charset="0"/>
              </a:rPr>
              <a:t> has only </a:t>
            </a:r>
            <a:r>
              <a:rPr lang="en-US" dirty="0" smtClean="0">
                <a:solidFill>
                  <a:srgbClr val="FF0000"/>
                </a:solidFill>
                <a:latin typeface="Times New Roman" pitchFamily="18" charset="0"/>
                <a:cs typeface="Times New Roman" pitchFamily="18" charset="0"/>
              </a:rPr>
              <a:t>one </a:t>
            </a:r>
            <a:r>
              <a:rPr lang="en-US" dirty="0" err="1" smtClean="0">
                <a:solidFill>
                  <a:srgbClr val="FF0000"/>
                </a:solidFill>
                <a:latin typeface="Times New Roman" pitchFamily="18" charset="0"/>
                <a:cs typeface="Times New Roman" pitchFamily="18" charset="0"/>
              </a:rPr>
              <a:t>superclass</a:t>
            </a:r>
            <a:r>
              <a:rPr lang="en-US" dirty="0" smtClean="0">
                <a:latin typeface="Times New Roman" pitchFamily="18" charset="0"/>
                <a:cs typeface="Times New Roman" pitchFamily="18" charset="0"/>
              </a:rPr>
              <a:t> (called </a:t>
            </a:r>
            <a:r>
              <a:rPr lang="en-US" b="1" i="1" dirty="0" smtClean="0">
                <a:latin typeface="Times New Roman" pitchFamily="18" charset="0"/>
                <a:cs typeface="Times New Roman" pitchFamily="18" charset="0"/>
              </a:rPr>
              <a:t>single inheritance</a:t>
            </a:r>
            <a:r>
              <a:rPr lang="en-US" dirty="0" smtClean="0">
                <a:latin typeface="Times New Roman" pitchFamily="18" charset="0"/>
                <a:cs typeface="Times New Roman" pitchFamily="18" charset="0"/>
              </a:rPr>
              <a:t>); this is basically a </a:t>
            </a:r>
            <a:r>
              <a:rPr lang="en-US" b="1" i="1" dirty="0" smtClean="0">
                <a:latin typeface="Times New Roman" pitchFamily="18" charset="0"/>
                <a:cs typeface="Times New Roman" pitchFamily="18" charset="0"/>
              </a:rPr>
              <a:t>tree structure</a:t>
            </a:r>
          </a:p>
          <a:p>
            <a:pPr>
              <a:lnSpc>
                <a:spcPct val="90000"/>
              </a:lnSpc>
            </a:pPr>
            <a:endParaRPr lang="en-US" b="1" i="1" dirty="0" smtClean="0">
              <a:latin typeface="Times New Roman" pitchFamily="18" charset="0"/>
              <a:cs typeface="Times New Roman" pitchFamily="18" charset="0"/>
            </a:endParaRPr>
          </a:p>
          <a:p>
            <a:pPr>
              <a:lnSpc>
                <a:spcPct val="90000"/>
              </a:lnSpc>
            </a:pPr>
            <a:r>
              <a:rPr lang="en-US" dirty="0" smtClean="0">
                <a:latin typeface="Times New Roman" pitchFamily="18" charset="0"/>
                <a:cs typeface="Times New Roman" pitchFamily="18" charset="0"/>
              </a:rPr>
              <a:t>In a</a:t>
            </a:r>
            <a:r>
              <a:rPr lang="en-US" dirty="0" smtClean="0">
                <a:solidFill>
                  <a:srgbClr val="FF0000"/>
                </a:solidFill>
                <a:latin typeface="Times New Roman" pitchFamily="18" charset="0"/>
                <a:cs typeface="Times New Roman" pitchFamily="18" charset="0"/>
              </a:rPr>
              <a:t> </a:t>
            </a:r>
            <a:r>
              <a:rPr lang="en-US" b="1" i="1" dirty="0" smtClean="0">
                <a:solidFill>
                  <a:srgbClr val="FF0000"/>
                </a:solidFill>
                <a:latin typeface="Times New Roman" pitchFamily="18" charset="0"/>
                <a:cs typeface="Times New Roman" pitchFamily="18" charset="0"/>
              </a:rPr>
              <a:t>lattice</a:t>
            </a:r>
            <a:r>
              <a:rPr lang="en-US" dirty="0" smtClean="0">
                <a:solidFill>
                  <a:srgbClr val="FF00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 subclass can be </a:t>
            </a:r>
            <a:r>
              <a:rPr lang="en-US" dirty="0" smtClean="0">
                <a:solidFill>
                  <a:srgbClr val="FF0000"/>
                </a:solidFill>
                <a:latin typeface="Times New Roman" pitchFamily="18" charset="0"/>
                <a:cs typeface="Times New Roman" pitchFamily="18" charset="0"/>
              </a:rPr>
              <a:t>subclass </a:t>
            </a:r>
            <a:r>
              <a:rPr lang="en-US" dirty="0" smtClean="0">
                <a:latin typeface="Times New Roman" pitchFamily="18" charset="0"/>
                <a:cs typeface="Times New Roman" pitchFamily="18" charset="0"/>
              </a:rPr>
              <a:t>of </a:t>
            </a:r>
            <a:r>
              <a:rPr lang="en-US" dirty="0" smtClean="0">
                <a:solidFill>
                  <a:srgbClr val="FF0000"/>
                </a:solidFill>
                <a:latin typeface="Times New Roman" pitchFamily="18" charset="0"/>
                <a:cs typeface="Times New Roman" pitchFamily="18" charset="0"/>
              </a:rPr>
              <a:t>more than one </a:t>
            </a:r>
            <a:r>
              <a:rPr lang="en-US" dirty="0" err="1" smtClean="0">
                <a:solidFill>
                  <a:srgbClr val="FF0000"/>
                </a:solidFill>
                <a:latin typeface="Times New Roman" pitchFamily="18" charset="0"/>
                <a:cs typeface="Times New Roman" pitchFamily="18" charset="0"/>
              </a:rPr>
              <a:t>superclass</a:t>
            </a:r>
            <a:r>
              <a:rPr lang="en-US" dirty="0" smtClean="0">
                <a:latin typeface="Times New Roman" pitchFamily="18" charset="0"/>
                <a:cs typeface="Times New Roman" pitchFamily="18" charset="0"/>
              </a:rPr>
              <a:t> (called </a:t>
            </a:r>
            <a:r>
              <a:rPr lang="en-US" b="1" i="1" dirty="0" smtClean="0">
                <a:latin typeface="Times New Roman" pitchFamily="18" charset="0"/>
                <a:cs typeface="Times New Roman" pitchFamily="18" charset="0"/>
              </a:rPr>
              <a:t>multiple inheritance</a:t>
            </a:r>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800000"/>
                </a:solidFill>
                <a:latin typeface="Arial" charset="0"/>
              </a:rPr>
              <a:t/>
            </a:r>
            <a:br>
              <a:rPr lang="en-US" dirty="0" smtClean="0">
                <a:solidFill>
                  <a:srgbClr val="800000"/>
                </a:solidFill>
                <a:latin typeface="Arial" charset="0"/>
              </a:rPr>
            </a:br>
            <a:r>
              <a:rPr lang="en-US" dirty="0" smtClean="0">
                <a:latin typeface="Arial" charset="0"/>
              </a:rPr>
              <a:t>Shared Subclass “</a:t>
            </a:r>
            <a:r>
              <a:rPr lang="en-US" dirty="0" err="1" smtClean="0">
                <a:latin typeface="Arial" charset="0"/>
              </a:rPr>
              <a:t>Engineering_Manager</a:t>
            </a:r>
            <a:r>
              <a:rPr lang="en-US" dirty="0" smtClean="0">
                <a:latin typeface="Arial" charset="0"/>
              </a:rPr>
              <a:t>”</a:t>
            </a:r>
            <a:br>
              <a:rPr lang="en-US" dirty="0" smtClean="0">
                <a:latin typeface="Arial" charset="0"/>
              </a:rPr>
            </a:br>
            <a:endParaRPr lang="en-US" dirty="0"/>
          </a:p>
        </p:txBody>
      </p:sp>
      <p:pic>
        <p:nvPicPr>
          <p:cNvPr id="4" name="Picture 2" descr="fig04_06"/>
          <p:cNvPicPr>
            <a:picLocks noGrp="1" noChangeAspect="1" noChangeArrowheads="1"/>
          </p:cNvPicPr>
          <p:nvPr>
            <p:ph idx="1"/>
          </p:nvPr>
        </p:nvPicPr>
        <p:blipFill>
          <a:blip r:embed="rId2"/>
          <a:srcRect/>
          <a:stretch>
            <a:fillRect/>
          </a:stretch>
        </p:blipFill>
        <p:spPr bwMode="auto">
          <a:xfrm>
            <a:off x="457200" y="2194002"/>
            <a:ext cx="8229600" cy="397819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r>
              <a:rPr lang="en-US" dirty="0"/>
              <a:t>Slide 1- </a:t>
            </a:r>
            <a:fld id="{0080FE54-881F-4087-874C-5889831847A1}" type="slidenum">
              <a:rPr lang="en-US"/>
              <a:pPr/>
              <a:t>8</a:t>
            </a:fld>
            <a:endParaRPr lang="en-CA" dirty="0"/>
          </a:p>
        </p:txBody>
      </p:sp>
      <p:sp>
        <p:nvSpPr>
          <p:cNvPr id="47107" name="Rectangle 2"/>
          <p:cNvSpPr>
            <a:spLocks noGrp="1" noChangeArrowheads="1"/>
          </p:cNvSpPr>
          <p:nvPr>
            <p:ph type="title"/>
          </p:nvPr>
        </p:nvSpPr>
        <p:spPr/>
        <p:txBody>
          <a:bodyPr/>
          <a:lstStyle/>
          <a:p>
            <a:pPr eaLnBrk="1" hangingPunct="1"/>
            <a:r>
              <a:rPr lang="en-US" sz="3200" dirty="0" smtClean="0"/>
              <a:t>Example of a simplified database catalog</a:t>
            </a:r>
          </a:p>
        </p:txBody>
      </p:sp>
      <p:pic>
        <p:nvPicPr>
          <p:cNvPr id="47108" name="Picture 4" descr="fig01_03"/>
          <p:cNvPicPr>
            <a:picLocks noChangeAspect="1" noChangeArrowheads="1"/>
          </p:cNvPicPr>
          <p:nvPr/>
        </p:nvPicPr>
        <p:blipFill>
          <a:blip r:embed="rId2"/>
          <a:srcRect/>
          <a:stretch>
            <a:fillRect/>
          </a:stretch>
        </p:blipFill>
        <p:spPr bwMode="auto">
          <a:xfrm>
            <a:off x="1143000" y="1600200"/>
            <a:ext cx="6172200" cy="49514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Specialization / Generalization Lattice Example </a:t>
            </a:r>
            <a:r>
              <a:rPr lang="en-US" sz="3600" dirty="0" smtClean="0"/>
              <a:t>(UNIVERSITY)</a:t>
            </a:r>
            <a:endParaRPr lang="en-US" dirty="0"/>
          </a:p>
        </p:txBody>
      </p:sp>
      <p:pic>
        <p:nvPicPr>
          <p:cNvPr id="4" name="Content Placeholder 3" descr="fig04_07"/>
          <p:cNvPicPr>
            <a:picLocks noGrp="1" noChangeAspect="1" noChangeArrowheads="1"/>
          </p:cNvPicPr>
          <p:nvPr>
            <p:ph idx="1"/>
          </p:nvPr>
        </p:nvPicPr>
        <p:blipFill>
          <a:blip r:embed="rId2"/>
          <a:srcRect/>
          <a:stretch>
            <a:fillRect/>
          </a:stretch>
        </p:blipFill>
        <p:spPr bwMode="auto">
          <a:xfrm>
            <a:off x="1848432" y="1600200"/>
            <a:ext cx="5447135" cy="4525963"/>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Union(category)</a:t>
            </a:r>
            <a:endParaRPr lang="en-US" dirty="0"/>
          </a:p>
        </p:txBody>
      </p:sp>
      <p:sp>
        <p:nvSpPr>
          <p:cNvPr id="3" name="Content Placeholder 2"/>
          <p:cNvSpPr>
            <a:spLocks noGrp="1"/>
          </p:cNvSpPr>
          <p:nvPr>
            <p:ph idx="1"/>
          </p:nvPr>
        </p:nvSpPr>
        <p:spPr>
          <a:xfrm>
            <a:off x="457200" y="1143000"/>
            <a:ext cx="8229600" cy="5257800"/>
          </a:xfrm>
        </p:spPr>
        <p:txBody>
          <a:bodyPr>
            <a:normAutofit lnSpcReduction="10000"/>
          </a:bodyPr>
          <a:lstStyle/>
          <a:p>
            <a:pPr>
              <a:lnSpc>
                <a:spcPct val="80000"/>
              </a:lnSpc>
            </a:pPr>
            <a:r>
              <a:rPr lang="en-US" dirty="0" smtClean="0"/>
              <a:t>All of the </a:t>
            </a:r>
            <a:r>
              <a:rPr lang="en-US" dirty="0" err="1" smtClean="0"/>
              <a:t>superclass</a:t>
            </a:r>
            <a:r>
              <a:rPr lang="en-US" dirty="0" smtClean="0"/>
              <a:t>/subclass relationships we have seen so far origin from a </a:t>
            </a:r>
            <a:r>
              <a:rPr lang="en-US" i="1" u="sng" dirty="0" smtClean="0"/>
              <a:t>single </a:t>
            </a:r>
            <a:r>
              <a:rPr lang="en-US" i="1" u="sng" dirty="0" err="1" smtClean="0"/>
              <a:t>superclass</a:t>
            </a:r>
            <a:endParaRPr lang="en-US" i="1" u="sng" dirty="0" smtClean="0"/>
          </a:p>
          <a:p>
            <a:pPr>
              <a:lnSpc>
                <a:spcPct val="80000"/>
              </a:lnSpc>
            </a:pPr>
            <a:endParaRPr lang="en-US" i="1" u="sng" dirty="0" smtClean="0"/>
          </a:p>
          <a:p>
            <a:pPr>
              <a:lnSpc>
                <a:spcPct val="80000"/>
              </a:lnSpc>
            </a:pPr>
            <a:r>
              <a:rPr lang="en-US" dirty="0" smtClean="0"/>
              <a:t>Sometimes we may need </a:t>
            </a:r>
            <a:r>
              <a:rPr lang="en-US" i="1" u="sng" dirty="0" smtClean="0"/>
              <a:t>more than one </a:t>
            </a:r>
            <a:r>
              <a:rPr lang="en-US" i="1" u="sng" dirty="0" err="1" smtClean="0"/>
              <a:t>superclass</a:t>
            </a:r>
            <a:endParaRPr lang="en-US" i="1" u="sng" dirty="0" smtClean="0"/>
          </a:p>
          <a:p>
            <a:pPr>
              <a:lnSpc>
                <a:spcPct val="80000"/>
              </a:lnSpc>
              <a:buNone/>
            </a:pPr>
            <a:endParaRPr lang="en-US" i="1" u="sng" dirty="0" smtClean="0"/>
          </a:p>
          <a:p>
            <a:pPr>
              <a:lnSpc>
                <a:spcPct val="80000"/>
              </a:lnSpc>
            </a:pPr>
            <a:r>
              <a:rPr lang="en-US" dirty="0" smtClean="0"/>
              <a:t>In this case, the subclass will represent a collection of objects that is a subset of the UNION of distinct entity types</a:t>
            </a:r>
          </a:p>
          <a:p>
            <a:pPr>
              <a:lnSpc>
                <a:spcPct val="80000"/>
              </a:lnSpc>
              <a:buNone/>
            </a:pPr>
            <a:endParaRPr lang="en-US" dirty="0" smtClean="0"/>
          </a:p>
          <a:p>
            <a:pPr>
              <a:lnSpc>
                <a:spcPct val="80000"/>
              </a:lnSpc>
            </a:pPr>
            <a:r>
              <a:rPr lang="en-US" dirty="0" smtClean="0"/>
              <a:t>We call such a </a:t>
            </a:r>
            <a:r>
              <a:rPr lang="en-US" i="1" dirty="0" smtClean="0"/>
              <a:t>subclass</a:t>
            </a:r>
            <a:r>
              <a:rPr lang="en-US" dirty="0" smtClean="0"/>
              <a:t> a </a:t>
            </a:r>
            <a:r>
              <a:rPr lang="en-US" b="1" dirty="0" smtClean="0"/>
              <a:t>UNION TYPE</a:t>
            </a:r>
            <a:endParaRPr lang="en-US"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In a database for vehicle registration, a vehicle owner can be a PERSON, a BANK (holding a lien on a vehicle) or a COMPANY.</a:t>
            </a:r>
          </a:p>
          <a:p>
            <a:pPr lvl="1"/>
            <a:r>
              <a:rPr lang="en-US" dirty="0" smtClean="0"/>
              <a:t>A UNION type called OWNER is created to represent a subset of the </a:t>
            </a:r>
            <a:r>
              <a:rPr lang="en-US" i="1" dirty="0" smtClean="0"/>
              <a:t>union</a:t>
            </a:r>
            <a:r>
              <a:rPr lang="en-US" dirty="0" smtClean="0"/>
              <a:t> of the three </a:t>
            </a:r>
            <a:r>
              <a:rPr lang="en-US" dirty="0" err="1" smtClean="0"/>
              <a:t>superclasses</a:t>
            </a:r>
            <a:r>
              <a:rPr lang="en-US" dirty="0" smtClean="0"/>
              <a:t> COMPANY, BANK, and PERSON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categories (UNION types): OWNER, REGISTERED_VEHICLE</a:t>
            </a:r>
            <a:endParaRPr lang="en-US" dirty="0"/>
          </a:p>
        </p:txBody>
      </p:sp>
      <p:pic>
        <p:nvPicPr>
          <p:cNvPr id="4" name="Content Placeholder 3" descr="fig04_08"/>
          <p:cNvPicPr>
            <a:picLocks noGrp="1" noChangeAspect="1" noChangeArrowheads="1"/>
          </p:cNvPicPr>
          <p:nvPr>
            <p:ph idx="1"/>
          </p:nvPr>
        </p:nvPicPr>
        <p:blipFill>
          <a:blip r:embed="rId2"/>
          <a:srcRect/>
          <a:stretch>
            <a:fillRect/>
          </a:stretch>
        </p:blipFill>
        <p:spPr bwMode="auto">
          <a:xfrm>
            <a:off x="381001" y="1600200"/>
            <a:ext cx="8000999" cy="48006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a:srcRect l="22081" t="1402" r="22781" b="53848"/>
          <a:stretch>
            <a:fillRect/>
          </a:stretch>
        </p:blipFill>
        <p:spPr>
          <a:xfrm>
            <a:off x="1524000" y="1905000"/>
            <a:ext cx="6035675" cy="3657600"/>
          </a:xfrm>
          <a:prstGeom prst="rect">
            <a:avLst/>
          </a:prstGeom>
          <a:noFill/>
          <a:ln w="76200" cmpd="tri">
            <a:solidFill>
              <a:schemeClr val="tx2"/>
            </a:solidFill>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a:srcRect l="22081" t="46487" r="22781" b="6075"/>
          <a:stretch>
            <a:fillRect/>
          </a:stretch>
        </p:blipFill>
        <p:spPr>
          <a:xfrm>
            <a:off x="1554163" y="1600200"/>
            <a:ext cx="6035675" cy="4038600"/>
          </a:xfrm>
          <a:prstGeom prst="rect">
            <a:avLst/>
          </a:prstGeom>
          <a:noFill/>
          <a:ln w="76200" cmpd="tri">
            <a:solidFill>
              <a:srgbClr val="CC3300"/>
            </a:solid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Databases are stored physically as files of records typically stored on magnetic disks.</a:t>
            </a:r>
          </a:p>
          <a:p>
            <a:pPr>
              <a:buNone/>
            </a:pPr>
            <a:r>
              <a:rPr lang="en-US" dirty="0" smtClean="0"/>
              <a:t>• This chapter will deal with the organization of databases in storage and the techniques for accessing them efficiently</a:t>
            </a:r>
          </a:p>
          <a:p>
            <a:r>
              <a:rPr lang="en-US" dirty="0" smtClean="0"/>
              <a:t>using various algorithms some of which require auxiliary data structures called Indexes.</a:t>
            </a:r>
          </a:p>
          <a:p>
            <a:r>
              <a:rPr lang="en-US" dirty="0" smtClean="0"/>
              <a:t> Emphasize on search process ; deletion, update, and insertion issues will not be covered.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68506FCC-035C-4BC4-B0E1-CBD0E5F12FEF}" type="slidenum">
              <a:rPr lang="en-US" altLang="zh-TW"/>
              <a:pPr/>
              <a:t>88</a:t>
            </a:fld>
            <a:endParaRPr lang="en-US" altLang="zh-TW"/>
          </a:p>
        </p:txBody>
      </p:sp>
      <p:sp>
        <p:nvSpPr>
          <p:cNvPr id="472066" name="Rectangle 2"/>
          <p:cNvSpPr>
            <a:spLocks noGrp="1" noChangeArrowheads="1"/>
          </p:cNvSpPr>
          <p:nvPr>
            <p:ph type="title"/>
          </p:nvPr>
        </p:nvSpPr>
        <p:spPr>
          <a:xfrm>
            <a:off x="685800" y="381000"/>
            <a:ext cx="7772400" cy="1143000"/>
          </a:xfrm>
        </p:spPr>
        <p:txBody>
          <a:bodyPr>
            <a:normAutofit fontScale="90000"/>
          </a:bodyPr>
          <a:lstStyle/>
          <a:p>
            <a:r>
              <a:rPr lang="en-US" altLang="zh-TW" sz="4000">
                <a:ea typeface="新細明體" pitchFamily="18" charset="-120"/>
              </a:rPr>
              <a:t>Memory Hierarchies and Storage Devices (1/6)</a:t>
            </a:r>
          </a:p>
        </p:txBody>
      </p:sp>
      <p:sp>
        <p:nvSpPr>
          <p:cNvPr id="472067" name="Rectangle 3"/>
          <p:cNvSpPr>
            <a:spLocks noGrp="1" noChangeArrowheads="1"/>
          </p:cNvSpPr>
          <p:nvPr>
            <p:ph type="body" idx="1"/>
          </p:nvPr>
        </p:nvSpPr>
        <p:spPr>
          <a:xfrm>
            <a:off x="685800" y="1752600"/>
            <a:ext cx="7772400" cy="4495800"/>
          </a:xfrm>
        </p:spPr>
        <p:txBody>
          <a:bodyPr/>
          <a:lstStyle/>
          <a:p>
            <a:r>
              <a:rPr lang="en-US" altLang="zh-TW" sz="2400" b="1">
                <a:ea typeface="新細明體" pitchFamily="18" charset="-120"/>
              </a:rPr>
              <a:t>Primary storage</a:t>
            </a:r>
          </a:p>
          <a:p>
            <a:pPr lvl="1"/>
            <a:r>
              <a:rPr lang="en-US" altLang="zh-TW" sz="2000">
                <a:ea typeface="新細明體" pitchFamily="18" charset="-120"/>
              </a:rPr>
              <a:t>This category includes storage media that can be operated on directly by the computer CPU. </a:t>
            </a:r>
          </a:p>
          <a:p>
            <a:pPr lvl="1"/>
            <a:r>
              <a:rPr lang="en-US" altLang="zh-TW" sz="2000">
                <a:ea typeface="新細明體" pitchFamily="18" charset="-120"/>
              </a:rPr>
              <a:t>Primary storage usually provides fast access to data but is of limited storage capacity. </a:t>
            </a:r>
            <a:endParaRPr lang="en-US" altLang="zh-TW" sz="2400">
              <a:ea typeface="新細明體" pitchFamily="18" charset="-120"/>
            </a:endParaRPr>
          </a:p>
          <a:p>
            <a:r>
              <a:rPr lang="en-US" altLang="zh-TW" sz="2400" b="1">
                <a:ea typeface="新細明體" pitchFamily="18" charset="-120"/>
              </a:rPr>
              <a:t>Secondary storage</a:t>
            </a:r>
          </a:p>
          <a:p>
            <a:pPr lvl="1"/>
            <a:r>
              <a:rPr lang="en-US" altLang="zh-TW" sz="2000">
                <a:ea typeface="新細明體" pitchFamily="18" charset="-120"/>
              </a:rPr>
              <a:t>The secondary storage devices usually have a larger capacity, cost less, and provide slower access to data than do primary storage devices. </a:t>
            </a:r>
          </a:p>
          <a:p>
            <a:pPr lvl="1"/>
            <a:r>
              <a:rPr lang="en-US" altLang="zh-TW" sz="2000">
                <a:ea typeface="新細明體" pitchFamily="18" charset="-120"/>
              </a:rPr>
              <a:t>Data in secondary storage cannot be processed directly by the CPU; it must first be copied into primary storage.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EFED452A-74B7-4CD4-AC3E-D55D439C01E8}" type="slidenum">
              <a:rPr lang="en-US" altLang="zh-TW"/>
              <a:pPr/>
              <a:t>89</a:t>
            </a:fld>
            <a:endParaRPr lang="en-US" altLang="zh-TW"/>
          </a:p>
        </p:txBody>
      </p:sp>
      <p:sp>
        <p:nvSpPr>
          <p:cNvPr id="473090" name="Rectangle 2"/>
          <p:cNvSpPr>
            <a:spLocks noGrp="1" noChangeArrowheads="1"/>
          </p:cNvSpPr>
          <p:nvPr>
            <p:ph type="title"/>
          </p:nvPr>
        </p:nvSpPr>
        <p:spPr/>
        <p:txBody>
          <a:bodyPr>
            <a:normAutofit fontScale="90000"/>
          </a:bodyPr>
          <a:lstStyle/>
          <a:p>
            <a:r>
              <a:rPr lang="en-US" altLang="zh-TW" sz="4000">
                <a:ea typeface="新細明體" pitchFamily="18" charset="-120"/>
              </a:rPr>
              <a:t>Memory Hierarchies and Storage Devices (2/6)</a:t>
            </a:r>
          </a:p>
        </p:txBody>
      </p:sp>
      <p:sp>
        <p:nvSpPr>
          <p:cNvPr id="473091" name="Rectangle 3"/>
          <p:cNvSpPr>
            <a:spLocks noGrp="1" noChangeArrowheads="1"/>
          </p:cNvSpPr>
          <p:nvPr>
            <p:ph type="body" idx="1"/>
          </p:nvPr>
        </p:nvSpPr>
        <p:spPr/>
        <p:txBody>
          <a:bodyPr/>
          <a:lstStyle/>
          <a:p>
            <a:pPr eaLnBrk="0" hangingPunct="0"/>
            <a:r>
              <a:rPr lang="en-US" altLang="zh-TW" sz="2400">
                <a:ea typeface="新細明體" pitchFamily="18" charset="-120"/>
              </a:rPr>
              <a:t>Primary storage</a:t>
            </a:r>
            <a:endParaRPr lang="en-US" altLang="zh-TW" sz="2000">
              <a:ea typeface="新細明體" pitchFamily="18" charset="-120"/>
            </a:endParaRPr>
          </a:p>
          <a:p>
            <a:pPr lvl="1" eaLnBrk="0" hangingPunct="0"/>
            <a:r>
              <a:rPr lang="en-US" altLang="zh-TW" sz="2000" b="1">
                <a:ea typeface="新細明體" pitchFamily="18" charset="-120"/>
              </a:rPr>
              <a:t>Cache memory</a:t>
            </a:r>
          </a:p>
          <a:p>
            <a:pPr lvl="2" eaLnBrk="0" hangingPunct="0"/>
            <a:r>
              <a:rPr lang="en-US" altLang="zh-TW" sz="1800">
                <a:ea typeface="新細明體" pitchFamily="18" charset="-120"/>
              </a:rPr>
              <a:t>Static RAM</a:t>
            </a:r>
          </a:p>
          <a:p>
            <a:pPr lvl="1" eaLnBrk="0" hangingPunct="0"/>
            <a:r>
              <a:rPr lang="en-US" altLang="zh-TW" sz="2000" b="1">
                <a:ea typeface="新細明體" pitchFamily="18" charset="-120"/>
              </a:rPr>
              <a:t>Main memory </a:t>
            </a:r>
            <a:endParaRPr lang="en-US" altLang="zh-TW" sz="1800" b="1">
              <a:ea typeface="新細明體" pitchFamily="18" charset="-120"/>
            </a:endParaRPr>
          </a:p>
          <a:p>
            <a:pPr lvl="2" eaLnBrk="0" hangingPunct="0"/>
            <a:r>
              <a:rPr lang="en-US" altLang="zh-TW" sz="1800">
                <a:ea typeface="新細明體" pitchFamily="18" charset="-120"/>
              </a:rPr>
              <a:t>DRAM</a:t>
            </a:r>
            <a:endParaRPr lang="en-US" altLang="zh-TW" sz="1800" b="1">
              <a:ea typeface="新細明體" pitchFamily="18" charset="-120"/>
            </a:endParaRPr>
          </a:p>
          <a:p>
            <a:pPr lvl="2" eaLnBrk="0" hangingPunct="0"/>
            <a:r>
              <a:rPr lang="en-US" altLang="zh-TW" sz="1800">
                <a:ea typeface="新細明體" pitchFamily="18" charset="-120"/>
              </a:rPr>
              <a:t>Advantage</a:t>
            </a:r>
          </a:p>
          <a:p>
            <a:pPr lvl="3" eaLnBrk="0" hangingPunct="0"/>
            <a:r>
              <a:rPr lang="en-US" altLang="zh-TW" sz="1600">
                <a:ea typeface="新細明體" pitchFamily="18" charset="-120"/>
              </a:rPr>
              <a:t>Low cost</a:t>
            </a:r>
          </a:p>
          <a:p>
            <a:pPr lvl="2" eaLnBrk="0" hangingPunct="0"/>
            <a:r>
              <a:rPr lang="en-US" altLang="zh-TW" sz="1800">
                <a:ea typeface="新細明體" pitchFamily="18" charset="-120"/>
              </a:rPr>
              <a:t>Drawbacks</a:t>
            </a:r>
          </a:p>
          <a:p>
            <a:pPr lvl="3" eaLnBrk="0" hangingPunct="0"/>
            <a:r>
              <a:rPr lang="en-US" altLang="zh-TW" sz="1600">
                <a:ea typeface="新細明體" pitchFamily="18" charset="-120"/>
              </a:rPr>
              <a:t>Volatility</a:t>
            </a:r>
          </a:p>
          <a:p>
            <a:pPr lvl="3" eaLnBrk="0" hangingPunct="0"/>
            <a:r>
              <a:rPr lang="en-US" altLang="zh-TW" sz="1600">
                <a:ea typeface="新細明體" pitchFamily="18" charset="-120"/>
              </a:rPr>
              <a:t>Lower speed compared with static 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Characteristics of the Database Approach (continued)</a:t>
            </a:r>
            <a:endParaRPr lang="en-US" dirty="0"/>
          </a:p>
        </p:txBody>
      </p:sp>
      <p:sp>
        <p:nvSpPr>
          <p:cNvPr id="3" name="Content Placeholder 2"/>
          <p:cNvSpPr>
            <a:spLocks noGrp="1"/>
          </p:cNvSpPr>
          <p:nvPr>
            <p:ph idx="1"/>
          </p:nvPr>
        </p:nvSpPr>
        <p:spPr/>
        <p:txBody>
          <a:bodyPr/>
          <a:lstStyle/>
          <a:p>
            <a:pPr marL="457200" indent="-457200">
              <a:buNone/>
            </a:pPr>
            <a:r>
              <a:rPr lang="en-US" sz="2400" b="1" dirty="0" smtClean="0"/>
              <a:t>2.	Insulation between programs and data:</a:t>
            </a:r>
          </a:p>
          <a:p>
            <a:r>
              <a:rPr lang="en-US" sz="2400" dirty="0" smtClean="0"/>
              <a:t>The structure of data files is stored in the DBMS catalog separately from the access programs. </a:t>
            </a:r>
            <a:endParaRPr lang="en-US" sz="2400" b="1" dirty="0" smtClean="0"/>
          </a:p>
          <a:p>
            <a:pPr lvl="1"/>
            <a:r>
              <a:rPr lang="en-US" sz="2400" dirty="0" smtClean="0">
                <a:ea typeface="ＭＳ Ｐゴシック" pitchFamily="34" charset="-128"/>
              </a:rPr>
              <a:t>Called </a:t>
            </a:r>
            <a:r>
              <a:rPr lang="en-US" sz="2400" b="1" dirty="0" smtClean="0">
                <a:ea typeface="ＭＳ Ｐゴシック" pitchFamily="34" charset="-128"/>
              </a:rPr>
              <a:t>program-data independence</a:t>
            </a:r>
            <a:r>
              <a:rPr lang="en-US" sz="2400" dirty="0" smtClean="0">
                <a:ea typeface="ＭＳ Ｐゴシック" pitchFamily="34" charset="-128"/>
              </a:rPr>
              <a:t>.</a:t>
            </a:r>
          </a:p>
          <a:p>
            <a:pPr lvl="1"/>
            <a:r>
              <a:rPr lang="en-US" sz="2400" dirty="0" smtClean="0">
                <a:ea typeface="ＭＳ Ｐゴシック" pitchFamily="34" charset="-128"/>
              </a:rPr>
              <a:t>Allows changing data structures and storage organization without having to change the DBMS access programs.</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51DD27F9-3786-4668-85AB-7C6D3948548C}" type="slidenum">
              <a:rPr lang="en-US" altLang="zh-TW"/>
              <a:pPr/>
              <a:t>90</a:t>
            </a:fld>
            <a:endParaRPr lang="en-US" altLang="zh-TW"/>
          </a:p>
        </p:txBody>
      </p:sp>
      <p:sp>
        <p:nvSpPr>
          <p:cNvPr id="474114" name="Rectangle 2"/>
          <p:cNvSpPr>
            <a:spLocks noGrp="1" noChangeArrowheads="1"/>
          </p:cNvSpPr>
          <p:nvPr>
            <p:ph type="title"/>
          </p:nvPr>
        </p:nvSpPr>
        <p:spPr/>
        <p:txBody>
          <a:bodyPr>
            <a:normAutofit fontScale="90000"/>
          </a:bodyPr>
          <a:lstStyle/>
          <a:p>
            <a:r>
              <a:rPr lang="en-US" altLang="zh-TW" sz="4000">
                <a:ea typeface="新細明體" pitchFamily="18" charset="-120"/>
              </a:rPr>
              <a:t>Memory Hierarchies and Storage Devices (3/6)</a:t>
            </a:r>
          </a:p>
        </p:txBody>
      </p:sp>
      <p:sp>
        <p:nvSpPr>
          <p:cNvPr id="474115" name="Rectangle 3"/>
          <p:cNvSpPr>
            <a:spLocks noGrp="1" noChangeArrowheads="1"/>
          </p:cNvSpPr>
          <p:nvPr>
            <p:ph type="body" idx="1"/>
          </p:nvPr>
        </p:nvSpPr>
        <p:spPr/>
        <p:txBody>
          <a:bodyPr/>
          <a:lstStyle/>
          <a:p>
            <a:pPr eaLnBrk="0" hangingPunct="0"/>
            <a:r>
              <a:rPr lang="en-US" altLang="zh-TW" sz="2400" b="1">
                <a:ea typeface="新細明體" pitchFamily="18" charset="-120"/>
              </a:rPr>
              <a:t>Main memory databases</a:t>
            </a:r>
            <a:endParaRPr lang="en-US" altLang="zh-TW" sz="2000" b="1">
              <a:ea typeface="新細明體" pitchFamily="18" charset="-120"/>
            </a:endParaRPr>
          </a:p>
          <a:p>
            <a:pPr lvl="1" eaLnBrk="0" hangingPunct="0"/>
            <a:r>
              <a:rPr lang="en-US" altLang="zh-TW" sz="2000">
                <a:ea typeface="新細明體" pitchFamily="18" charset="-120"/>
              </a:rPr>
              <a:t>In some cases, entire databases can be kept in main memory (with a backup copy on magnetic disk). </a:t>
            </a:r>
          </a:p>
          <a:p>
            <a:pPr lvl="1" eaLnBrk="0" hangingPunct="0"/>
            <a:r>
              <a:rPr lang="en-US" altLang="zh-TW" sz="2000">
                <a:ea typeface="新細明體" pitchFamily="18" charset="-120"/>
              </a:rPr>
              <a:t>These are particularly useful in real-time applications that require extremely fast response times.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9085556E-B856-47B1-8C11-65B4AE5FFB49}" type="slidenum">
              <a:rPr lang="en-US" altLang="zh-TW"/>
              <a:pPr/>
              <a:t>91</a:t>
            </a:fld>
            <a:endParaRPr lang="en-US" altLang="zh-TW"/>
          </a:p>
        </p:txBody>
      </p:sp>
      <p:sp>
        <p:nvSpPr>
          <p:cNvPr id="475138" name="Rectangle 2"/>
          <p:cNvSpPr>
            <a:spLocks noGrp="1" noChangeArrowheads="1"/>
          </p:cNvSpPr>
          <p:nvPr>
            <p:ph type="title"/>
          </p:nvPr>
        </p:nvSpPr>
        <p:spPr/>
        <p:txBody>
          <a:bodyPr>
            <a:normAutofit fontScale="90000"/>
          </a:bodyPr>
          <a:lstStyle/>
          <a:p>
            <a:r>
              <a:rPr lang="en-US" altLang="zh-TW" sz="4000">
                <a:ea typeface="新細明體" pitchFamily="18" charset="-120"/>
              </a:rPr>
              <a:t>Memory Hierarchies and Storage Devices (4/6)</a:t>
            </a:r>
          </a:p>
        </p:txBody>
      </p:sp>
      <p:sp>
        <p:nvSpPr>
          <p:cNvPr id="475139" name="Rectangle 3"/>
          <p:cNvSpPr>
            <a:spLocks noGrp="1" noChangeArrowheads="1"/>
          </p:cNvSpPr>
          <p:nvPr>
            <p:ph type="body" idx="1"/>
          </p:nvPr>
        </p:nvSpPr>
        <p:spPr/>
        <p:txBody>
          <a:bodyPr/>
          <a:lstStyle/>
          <a:p>
            <a:pPr eaLnBrk="0" hangingPunct="0"/>
            <a:r>
              <a:rPr lang="en-US" altLang="zh-TW" sz="2400" b="1">
                <a:ea typeface="新細明體" pitchFamily="18" charset="-120"/>
              </a:rPr>
              <a:t>Flash memory</a:t>
            </a:r>
            <a:r>
              <a:rPr lang="en-US" altLang="zh-TW" sz="2800">
                <a:ea typeface="新細明體" pitchFamily="18" charset="-120"/>
              </a:rPr>
              <a:t> </a:t>
            </a:r>
            <a:endParaRPr lang="en-US" altLang="zh-TW" sz="2000">
              <a:ea typeface="新細明體" pitchFamily="18" charset="-120"/>
            </a:endParaRPr>
          </a:p>
          <a:p>
            <a:pPr lvl="1" eaLnBrk="0" hangingPunct="0"/>
            <a:r>
              <a:rPr lang="en-US" altLang="zh-TW" sz="2000">
                <a:ea typeface="新細明體" pitchFamily="18" charset="-120"/>
              </a:rPr>
              <a:t>Another form of memory between DRAM and magnetic disk storage. </a:t>
            </a:r>
          </a:p>
          <a:p>
            <a:pPr lvl="1" eaLnBrk="0" hangingPunct="0"/>
            <a:r>
              <a:rPr lang="en-US" altLang="zh-TW" sz="2000">
                <a:ea typeface="新細明體" pitchFamily="18" charset="-120"/>
              </a:rPr>
              <a:t>Using EEPROM (Electrically Erasable Programmable Read-Only Memory) technology. </a:t>
            </a:r>
          </a:p>
          <a:p>
            <a:pPr lvl="1" eaLnBrk="0" hangingPunct="0"/>
            <a:r>
              <a:rPr lang="en-US" altLang="zh-TW" sz="2000">
                <a:ea typeface="新細明體" pitchFamily="18" charset="-120"/>
              </a:rPr>
              <a:t>Advantages</a:t>
            </a:r>
            <a:r>
              <a:rPr lang="en-US" altLang="zh-TW" sz="2400">
                <a:ea typeface="新細明體" pitchFamily="18" charset="-120"/>
              </a:rPr>
              <a:t> </a:t>
            </a:r>
            <a:endParaRPr lang="en-US" altLang="zh-TW" sz="1800">
              <a:ea typeface="新細明體" pitchFamily="18" charset="-120"/>
            </a:endParaRPr>
          </a:p>
          <a:p>
            <a:pPr lvl="2" eaLnBrk="0" hangingPunct="0"/>
            <a:r>
              <a:rPr lang="en-US" altLang="zh-TW" sz="1800">
                <a:ea typeface="新細明體" pitchFamily="18" charset="-120"/>
              </a:rPr>
              <a:t>Nonvolatile</a:t>
            </a:r>
          </a:p>
          <a:p>
            <a:pPr lvl="2" eaLnBrk="0" hangingPunct="0"/>
            <a:r>
              <a:rPr lang="en-US" altLang="zh-TW" sz="1800">
                <a:ea typeface="新細明體" pitchFamily="18" charset="-120"/>
              </a:rPr>
              <a:t>Fast access speed</a:t>
            </a:r>
          </a:p>
          <a:p>
            <a:pPr lvl="1" eaLnBrk="0" hangingPunct="0"/>
            <a:r>
              <a:rPr lang="en-US" altLang="zh-TW" sz="2000">
                <a:ea typeface="新細明體" pitchFamily="18" charset="-120"/>
              </a:rPr>
              <a:t>Disadvantage</a:t>
            </a:r>
            <a:r>
              <a:rPr lang="en-US" altLang="zh-TW" sz="2400">
                <a:ea typeface="新細明體" pitchFamily="18" charset="-120"/>
              </a:rPr>
              <a:t> </a:t>
            </a:r>
          </a:p>
          <a:p>
            <a:pPr lvl="2" eaLnBrk="0" hangingPunct="0"/>
            <a:r>
              <a:rPr lang="en-US" altLang="zh-TW" sz="1800">
                <a:ea typeface="新細明體" pitchFamily="18" charset="-120"/>
              </a:rPr>
              <a:t>An entire block must be erased and written over at a time.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DC5CE2C2-348B-4DCA-9831-F8DFB0A11CDD}" type="slidenum">
              <a:rPr lang="en-US" altLang="zh-TW"/>
              <a:pPr/>
              <a:t>92</a:t>
            </a:fld>
            <a:endParaRPr lang="en-US" altLang="zh-TW"/>
          </a:p>
        </p:txBody>
      </p:sp>
      <p:sp>
        <p:nvSpPr>
          <p:cNvPr id="476162" name="Rectangle 2"/>
          <p:cNvSpPr>
            <a:spLocks noGrp="1" noChangeArrowheads="1"/>
          </p:cNvSpPr>
          <p:nvPr>
            <p:ph type="title"/>
          </p:nvPr>
        </p:nvSpPr>
        <p:spPr/>
        <p:txBody>
          <a:bodyPr>
            <a:normAutofit fontScale="90000"/>
          </a:bodyPr>
          <a:lstStyle/>
          <a:p>
            <a:r>
              <a:rPr lang="en-US" altLang="zh-TW" sz="4000">
                <a:ea typeface="新細明體" pitchFamily="18" charset="-120"/>
              </a:rPr>
              <a:t>Memory Hierarchies and Storage Devices (5/6)</a:t>
            </a:r>
          </a:p>
        </p:txBody>
      </p:sp>
      <p:sp>
        <p:nvSpPr>
          <p:cNvPr id="476163" name="Rectangle 3"/>
          <p:cNvSpPr>
            <a:spLocks noGrp="1" noChangeArrowheads="1"/>
          </p:cNvSpPr>
          <p:nvPr>
            <p:ph type="body" idx="1"/>
          </p:nvPr>
        </p:nvSpPr>
        <p:spPr>
          <a:xfrm>
            <a:off x="685800" y="1981200"/>
            <a:ext cx="7772400" cy="4267200"/>
          </a:xfrm>
        </p:spPr>
        <p:txBody>
          <a:bodyPr/>
          <a:lstStyle/>
          <a:p>
            <a:pPr eaLnBrk="0" hangingPunct="0">
              <a:lnSpc>
                <a:spcPct val="90000"/>
              </a:lnSpc>
            </a:pPr>
            <a:r>
              <a:rPr lang="en-US" altLang="zh-TW" sz="2400">
                <a:ea typeface="新細明體" pitchFamily="18" charset="-120"/>
              </a:rPr>
              <a:t>Optical storage</a:t>
            </a:r>
            <a:endParaRPr lang="en-US" altLang="zh-TW" sz="2000">
              <a:ea typeface="新細明體" pitchFamily="18" charset="-120"/>
            </a:endParaRPr>
          </a:p>
          <a:p>
            <a:pPr lvl="1" eaLnBrk="0" hangingPunct="0">
              <a:lnSpc>
                <a:spcPct val="90000"/>
              </a:lnSpc>
            </a:pPr>
            <a:r>
              <a:rPr lang="en-US" altLang="zh-TW" sz="2000">
                <a:ea typeface="新細明體" pitchFamily="18" charset="-120"/>
              </a:rPr>
              <a:t>CD-ROM </a:t>
            </a:r>
            <a:endParaRPr lang="en-US" altLang="zh-TW" sz="1600">
              <a:ea typeface="新細明體" pitchFamily="18" charset="-120"/>
            </a:endParaRPr>
          </a:p>
          <a:p>
            <a:pPr lvl="2" eaLnBrk="0" hangingPunct="0">
              <a:lnSpc>
                <a:spcPct val="90000"/>
              </a:lnSpc>
            </a:pPr>
            <a:r>
              <a:rPr lang="en-US" altLang="zh-TW" sz="1600">
                <a:ea typeface="新細明體" pitchFamily="18" charset="-120"/>
              </a:rPr>
              <a:t>Contains prerecorded data that cannot be overwritten. </a:t>
            </a:r>
          </a:p>
          <a:p>
            <a:pPr lvl="2" eaLnBrk="0" hangingPunct="0">
              <a:lnSpc>
                <a:spcPct val="90000"/>
              </a:lnSpc>
            </a:pPr>
            <a:r>
              <a:rPr lang="en-US" altLang="zh-TW" sz="1600">
                <a:ea typeface="新細明體" pitchFamily="18" charset="-120"/>
              </a:rPr>
              <a:t>Holds about half a gigabyte of data per disk and last much longer than magnetic disks.</a:t>
            </a:r>
          </a:p>
          <a:p>
            <a:pPr lvl="1" eaLnBrk="0" hangingPunct="0">
              <a:lnSpc>
                <a:spcPct val="90000"/>
              </a:lnSpc>
            </a:pPr>
            <a:r>
              <a:rPr lang="en-US" altLang="zh-TW" sz="2000">
                <a:ea typeface="新細明體" pitchFamily="18" charset="-120"/>
              </a:rPr>
              <a:t>WORM (Write-Once-Read-Many) </a:t>
            </a:r>
          </a:p>
          <a:p>
            <a:pPr lvl="2" eaLnBrk="0" hangingPunct="0">
              <a:lnSpc>
                <a:spcPct val="90000"/>
              </a:lnSpc>
            </a:pPr>
            <a:r>
              <a:rPr lang="en-US" altLang="zh-TW" sz="1600">
                <a:ea typeface="新細明體" pitchFamily="18" charset="-120"/>
              </a:rPr>
              <a:t>Allows data to be written once and read any number of times without the possibility of erasing. </a:t>
            </a:r>
          </a:p>
          <a:p>
            <a:pPr lvl="1" eaLnBrk="0" hangingPunct="0">
              <a:lnSpc>
                <a:spcPct val="90000"/>
              </a:lnSpc>
            </a:pPr>
            <a:r>
              <a:rPr lang="en-US" altLang="zh-TW" sz="2000">
                <a:ea typeface="新細明體" pitchFamily="18" charset="-120"/>
              </a:rPr>
              <a:t>Optical juke box memories</a:t>
            </a:r>
            <a:r>
              <a:rPr lang="en-US" altLang="zh-TW" sz="2000" b="1">
                <a:ea typeface="新細明體" pitchFamily="18" charset="-120"/>
              </a:rPr>
              <a:t> </a:t>
            </a:r>
            <a:endParaRPr lang="en-US" altLang="zh-TW" sz="1600" b="1">
              <a:ea typeface="新細明體" pitchFamily="18" charset="-120"/>
            </a:endParaRPr>
          </a:p>
          <a:p>
            <a:pPr lvl="2" eaLnBrk="0" hangingPunct="0">
              <a:lnSpc>
                <a:spcPct val="90000"/>
              </a:lnSpc>
            </a:pPr>
            <a:r>
              <a:rPr lang="en-US" altLang="zh-TW" sz="1600">
                <a:ea typeface="新細明體" pitchFamily="18" charset="-120"/>
              </a:rPr>
              <a:t>Use an array of CD-ROM platters, which are loaded onto drives on demand. </a:t>
            </a:r>
          </a:p>
          <a:p>
            <a:pPr lvl="2" eaLnBrk="0" hangingPunct="0">
              <a:lnSpc>
                <a:spcPct val="90000"/>
              </a:lnSpc>
            </a:pPr>
            <a:r>
              <a:rPr lang="en-US" altLang="zh-TW" sz="1600">
                <a:ea typeface="新細明體" pitchFamily="18" charset="-120"/>
              </a:rPr>
              <a:t>Although optical juke boxes have capacities in the hundreds of gigabytes, their retrieval times are in the hundreds of milliseconds, quite a bit slower than magnetic disks. </a:t>
            </a:r>
          </a:p>
          <a:p>
            <a:pPr lvl="1" eaLnBrk="0" hangingPunct="0">
              <a:lnSpc>
                <a:spcPct val="90000"/>
              </a:lnSpc>
            </a:pPr>
            <a:r>
              <a:rPr lang="en-US" altLang="zh-TW" sz="2000">
                <a:ea typeface="新細明體" pitchFamily="18" charset="-120"/>
              </a:rPr>
              <a:t>DVD (Digital Video Disk) </a:t>
            </a:r>
          </a:p>
          <a:p>
            <a:pPr lvl="2" eaLnBrk="0" hangingPunct="0">
              <a:lnSpc>
                <a:spcPct val="90000"/>
              </a:lnSpc>
            </a:pPr>
            <a:r>
              <a:rPr lang="en-US" altLang="zh-TW" sz="1600">
                <a:ea typeface="新細明體" pitchFamily="18" charset="-120"/>
              </a:rPr>
              <a:t>Allows four to fifteen gigabytes of storage per disk.</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B248AC90-1E20-45B6-8A7E-45BB93FF3B35}" type="slidenum">
              <a:rPr lang="en-US" altLang="zh-TW"/>
              <a:pPr/>
              <a:t>93</a:t>
            </a:fld>
            <a:endParaRPr lang="en-US" altLang="zh-TW"/>
          </a:p>
        </p:txBody>
      </p:sp>
      <p:sp>
        <p:nvSpPr>
          <p:cNvPr id="477186" name="Rectangle 2"/>
          <p:cNvSpPr>
            <a:spLocks noGrp="1" noChangeArrowheads="1"/>
          </p:cNvSpPr>
          <p:nvPr>
            <p:ph type="title"/>
          </p:nvPr>
        </p:nvSpPr>
        <p:spPr/>
        <p:txBody>
          <a:bodyPr>
            <a:normAutofit fontScale="90000"/>
          </a:bodyPr>
          <a:lstStyle/>
          <a:p>
            <a:r>
              <a:rPr lang="en-US" altLang="zh-TW" sz="4000">
                <a:ea typeface="新細明體" pitchFamily="18" charset="-120"/>
              </a:rPr>
              <a:t>Memory Hierarchies and Storage Devices (6/6)</a:t>
            </a:r>
          </a:p>
        </p:txBody>
      </p:sp>
      <p:sp>
        <p:nvSpPr>
          <p:cNvPr id="477187" name="Rectangle 3"/>
          <p:cNvSpPr>
            <a:spLocks noGrp="1" noChangeArrowheads="1"/>
          </p:cNvSpPr>
          <p:nvPr>
            <p:ph type="body" idx="1"/>
          </p:nvPr>
        </p:nvSpPr>
        <p:spPr/>
        <p:txBody>
          <a:bodyPr/>
          <a:lstStyle/>
          <a:p>
            <a:pPr eaLnBrk="0" hangingPunct="0"/>
            <a:r>
              <a:rPr lang="en-US" altLang="zh-TW" sz="2400" b="1">
                <a:ea typeface="新細明體" pitchFamily="18" charset="-120"/>
              </a:rPr>
              <a:t>Magnetic tapes </a:t>
            </a:r>
            <a:r>
              <a:rPr lang="en-US" altLang="zh-TW" sz="2400">
                <a:ea typeface="新細明體" pitchFamily="18" charset="-120"/>
              </a:rPr>
              <a:t>are used for archiving and backup storage of data. </a:t>
            </a:r>
          </a:p>
          <a:p>
            <a:pPr eaLnBrk="0" hangingPunct="0"/>
            <a:r>
              <a:rPr lang="en-US" altLang="zh-TW" sz="2400" b="1">
                <a:ea typeface="新細明體" pitchFamily="18" charset="-120"/>
              </a:rPr>
              <a:t>Tape jukeboxes—</a:t>
            </a:r>
            <a:r>
              <a:rPr lang="en-US" altLang="zh-TW" sz="2400">
                <a:ea typeface="新細明體" pitchFamily="18" charset="-120"/>
              </a:rPr>
              <a:t>which contain a bank of tapes that are catalogued and can be automatically loaded onto tape drives—are becoming popular as </a:t>
            </a:r>
            <a:r>
              <a:rPr lang="en-US" altLang="zh-TW" sz="2400" b="1">
                <a:ea typeface="新細明體" pitchFamily="18" charset="-120"/>
              </a:rPr>
              <a:t>tertiary storage </a:t>
            </a:r>
            <a:r>
              <a:rPr lang="en-US" altLang="zh-TW" sz="2400">
                <a:ea typeface="新細明體" pitchFamily="18" charset="-120"/>
              </a:rPr>
              <a:t>to hold terabytes of data.</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862E1D58-BE25-470F-B8D2-22F26FACB10C}" type="slidenum">
              <a:rPr lang="en-US" altLang="zh-TW"/>
              <a:pPr/>
              <a:t>94</a:t>
            </a:fld>
            <a:endParaRPr lang="en-US" altLang="zh-TW"/>
          </a:p>
        </p:txBody>
      </p:sp>
      <p:sp>
        <p:nvSpPr>
          <p:cNvPr id="478210" name="Rectangle 2"/>
          <p:cNvSpPr>
            <a:spLocks noGrp="1" noChangeArrowheads="1"/>
          </p:cNvSpPr>
          <p:nvPr>
            <p:ph type="title"/>
          </p:nvPr>
        </p:nvSpPr>
        <p:spPr/>
        <p:txBody>
          <a:bodyPr/>
          <a:lstStyle/>
          <a:p>
            <a:r>
              <a:rPr lang="en-US" altLang="zh-TW" sz="4000">
                <a:ea typeface="新細明體" pitchFamily="18" charset="-120"/>
              </a:rPr>
              <a:t>Storage of Databases (1/5)</a:t>
            </a:r>
          </a:p>
        </p:txBody>
      </p:sp>
      <p:sp>
        <p:nvSpPr>
          <p:cNvPr id="478211" name="Rectangle 3"/>
          <p:cNvSpPr>
            <a:spLocks noGrp="1" noChangeArrowheads="1"/>
          </p:cNvSpPr>
          <p:nvPr>
            <p:ph type="body" idx="1"/>
          </p:nvPr>
        </p:nvSpPr>
        <p:spPr/>
        <p:txBody>
          <a:bodyPr/>
          <a:lstStyle/>
          <a:p>
            <a:r>
              <a:rPr lang="en-US" altLang="zh-TW" sz="2400">
                <a:ea typeface="新細明體" pitchFamily="18" charset="-120"/>
              </a:rPr>
              <a:t>Most databases are stored permanently (or persistently) on magnetic disk secondary storage, for the following reasons: </a:t>
            </a:r>
          </a:p>
          <a:p>
            <a:pPr lvl="1"/>
            <a:r>
              <a:rPr lang="en-US" altLang="zh-TW" sz="2000">
                <a:ea typeface="新細明體" pitchFamily="18" charset="-120"/>
              </a:rPr>
              <a:t>Generally, databases are too large to fit entirely in main memory. </a:t>
            </a:r>
          </a:p>
          <a:p>
            <a:pPr lvl="1"/>
            <a:r>
              <a:rPr lang="en-US" altLang="zh-TW" sz="2000">
                <a:ea typeface="新細明體" pitchFamily="18" charset="-120"/>
              </a:rPr>
              <a:t>The circumstances that cause permanent loss of stored data arise less frequently for disk secondary storage than for primary storage. </a:t>
            </a:r>
          </a:p>
          <a:p>
            <a:pPr lvl="1"/>
            <a:r>
              <a:rPr lang="en-US" altLang="zh-TW" sz="2000">
                <a:ea typeface="新細明體" pitchFamily="18" charset="-120"/>
              </a:rPr>
              <a:t>The cost of storage per unit of data is an order of magnitude less for disk than for primary storage.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76C2A9AD-DD5F-4130-99EF-B08CB0D20E11}" type="slidenum">
              <a:rPr lang="en-US" altLang="zh-TW"/>
              <a:pPr/>
              <a:t>95</a:t>
            </a:fld>
            <a:endParaRPr lang="en-US" altLang="zh-TW"/>
          </a:p>
        </p:txBody>
      </p:sp>
      <p:sp>
        <p:nvSpPr>
          <p:cNvPr id="479234" name="Rectangle 2"/>
          <p:cNvSpPr>
            <a:spLocks noGrp="1" noChangeArrowheads="1"/>
          </p:cNvSpPr>
          <p:nvPr>
            <p:ph type="title"/>
          </p:nvPr>
        </p:nvSpPr>
        <p:spPr/>
        <p:txBody>
          <a:bodyPr/>
          <a:lstStyle/>
          <a:p>
            <a:r>
              <a:rPr lang="en-US" altLang="zh-TW" sz="4000">
                <a:ea typeface="新細明體" pitchFamily="18" charset="-120"/>
              </a:rPr>
              <a:t>Storage of Databases (2/5)</a:t>
            </a:r>
          </a:p>
        </p:txBody>
      </p:sp>
      <p:sp>
        <p:nvSpPr>
          <p:cNvPr id="479235" name="Rectangle 3"/>
          <p:cNvSpPr>
            <a:spLocks noGrp="1" noChangeArrowheads="1"/>
          </p:cNvSpPr>
          <p:nvPr>
            <p:ph type="body" idx="1"/>
          </p:nvPr>
        </p:nvSpPr>
        <p:spPr/>
        <p:txBody>
          <a:bodyPr/>
          <a:lstStyle/>
          <a:p>
            <a:r>
              <a:rPr lang="en-US" altLang="zh-TW" sz="2400">
                <a:ea typeface="新細明體" pitchFamily="18" charset="-120"/>
              </a:rPr>
              <a:t>The techniques used to store large amounts of structured data on disk are important for database designers, the DBA, and implementers of a DBMS.</a:t>
            </a:r>
          </a:p>
          <a:p>
            <a:pPr lvl="1"/>
            <a:r>
              <a:rPr lang="en-US" altLang="zh-TW" sz="2000">
                <a:ea typeface="新細明體" pitchFamily="18" charset="-120"/>
              </a:rPr>
              <a:t>Database designers and the DBA must know the advantages and disadvantages of each storage technique when they design, implement, and operate a database on a specific DBMS. </a:t>
            </a:r>
          </a:p>
          <a:p>
            <a:pPr lvl="2" eaLnBrk="0" hangingPunct="0"/>
            <a:r>
              <a:rPr lang="en-US" altLang="zh-TW" sz="1800" b="1">
                <a:ea typeface="新細明體" pitchFamily="18" charset="-120"/>
              </a:rPr>
              <a:t>Physical database design</a:t>
            </a:r>
            <a:r>
              <a:rPr lang="en-US" altLang="zh-TW" sz="1800">
                <a:ea typeface="新細明體" pitchFamily="18" charset="-120"/>
              </a:rPr>
              <a:t> </a:t>
            </a:r>
          </a:p>
          <a:p>
            <a:pPr lvl="1"/>
            <a:r>
              <a:rPr lang="en-US" altLang="zh-TW" sz="2000">
                <a:ea typeface="新細明體" pitchFamily="18" charset="-120"/>
              </a:rPr>
              <a:t>DBMS system implementers must study data organization techniques so that they can implement them efficiently and thus provide the DBA and users of the DBMS with sufficient options.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36685CE4-4EF3-480B-87FD-94B636958B71}" type="slidenum">
              <a:rPr lang="en-US" altLang="zh-TW"/>
              <a:pPr/>
              <a:t>96</a:t>
            </a:fld>
            <a:endParaRPr lang="en-US" altLang="zh-TW"/>
          </a:p>
        </p:txBody>
      </p:sp>
      <p:sp>
        <p:nvSpPr>
          <p:cNvPr id="480258" name="Rectangle 2"/>
          <p:cNvSpPr>
            <a:spLocks noGrp="1" noChangeArrowheads="1"/>
          </p:cNvSpPr>
          <p:nvPr>
            <p:ph type="title"/>
          </p:nvPr>
        </p:nvSpPr>
        <p:spPr/>
        <p:txBody>
          <a:bodyPr/>
          <a:lstStyle/>
          <a:p>
            <a:r>
              <a:rPr lang="en-US" altLang="zh-TW" sz="4000">
                <a:ea typeface="新細明體" pitchFamily="18" charset="-120"/>
              </a:rPr>
              <a:t>Storage of Databases (3/5)</a:t>
            </a:r>
          </a:p>
        </p:txBody>
      </p:sp>
      <p:sp>
        <p:nvSpPr>
          <p:cNvPr id="480259" name="Rectangle 3"/>
          <p:cNvSpPr>
            <a:spLocks noGrp="1" noChangeArrowheads="1"/>
          </p:cNvSpPr>
          <p:nvPr>
            <p:ph type="body" idx="1"/>
          </p:nvPr>
        </p:nvSpPr>
        <p:spPr/>
        <p:txBody>
          <a:bodyPr/>
          <a:lstStyle/>
          <a:p>
            <a:pPr eaLnBrk="0" hangingPunct="0"/>
            <a:r>
              <a:rPr lang="en-US" altLang="zh-TW" sz="2400">
                <a:ea typeface="新細明體" pitchFamily="18" charset="-120"/>
              </a:rPr>
              <a:t>Typical database applications need only a small portion of the database at a time for processing. </a:t>
            </a:r>
          </a:p>
          <a:p>
            <a:pPr eaLnBrk="0" hangingPunct="0"/>
            <a:r>
              <a:rPr lang="en-US" altLang="zh-TW" sz="2400">
                <a:ea typeface="新細明體" pitchFamily="18" charset="-120"/>
              </a:rPr>
              <a:t>Whenever a certain portion of the data is needed, it must be located on disk, copied to main memory for processing, and then rewritten to the disk if the data is changed. </a:t>
            </a:r>
          </a:p>
          <a:p>
            <a:pPr eaLnBrk="0" hangingPunct="0"/>
            <a:r>
              <a:rPr lang="en-US" altLang="zh-TW" sz="2400">
                <a:ea typeface="新細明體" pitchFamily="18" charset="-120"/>
              </a:rPr>
              <a:t>The data stored on disk is organized as </a:t>
            </a:r>
            <a:r>
              <a:rPr lang="en-US" altLang="zh-TW" sz="2400" b="1">
                <a:ea typeface="新細明體" pitchFamily="18" charset="-120"/>
              </a:rPr>
              <a:t>files </a:t>
            </a:r>
            <a:r>
              <a:rPr lang="en-US" altLang="zh-TW" sz="2400">
                <a:ea typeface="新細明體" pitchFamily="18" charset="-120"/>
              </a:rPr>
              <a:t>of </a:t>
            </a:r>
            <a:r>
              <a:rPr lang="en-US" altLang="zh-TW" sz="2400" b="1">
                <a:ea typeface="新細明體" pitchFamily="18" charset="-120"/>
              </a:rPr>
              <a:t>records.</a:t>
            </a:r>
            <a:endParaRPr lang="en-US" altLang="zh-TW" sz="2400">
              <a:ea typeface="新細明體" pitchFamily="18" charset="-12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7D680582-B299-4DB8-9723-208A7733D1E1}" type="slidenum">
              <a:rPr lang="en-US" altLang="zh-TW"/>
              <a:pPr/>
              <a:t>97</a:t>
            </a:fld>
            <a:endParaRPr lang="en-US" altLang="zh-TW"/>
          </a:p>
        </p:txBody>
      </p:sp>
      <p:sp>
        <p:nvSpPr>
          <p:cNvPr id="481282" name="Rectangle 2"/>
          <p:cNvSpPr>
            <a:spLocks noGrp="1" noChangeArrowheads="1"/>
          </p:cNvSpPr>
          <p:nvPr>
            <p:ph type="title"/>
          </p:nvPr>
        </p:nvSpPr>
        <p:spPr/>
        <p:txBody>
          <a:bodyPr/>
          <a:lstStyle/>
          <a:p>
            <a:r>
              <a:rPr lang="en-US" altLang="zh-TW" sz="4000">
                <a:ea typeface="新細明體" pitchFamily="18" charset="-120"/>
              </a:rPr>
              <a:t>Storage of Databases (4/5)</a:t>
            </a:r>
          </a:p>
        </p:txBody>
      </p:sp>
      <p:sp>
        <p:nvSpPr>
          <p:cNvPr id="481283" name="Rectangle 3"/>
          <p:cNvSpPr>
            <a:spLocks noGrp="1" noChangeArrowheads="1"/>
          </p:cNvSpPr>
          <p:nvPr>
            <p:ph type="body" idx="1"/>
          </p:nvPr>
        </p:nvSpPr>
        <p:spPr/>
        <p:txBody>
          <a:bodyPr/>
          <a:lstStyle/>
          <a:p>
            <a:pPr eaLnBrk="0" hangingPunct="0"/>
            <a:r>
              <a:rPr lang="en-US" altLang="zh-TW" sz="2400" b="1">
                <a:ea typeface="新細明體" pitchFamily="18" charset="-120"/>
              </a:rPr>
              <a:t>Primary file organizations </a:t>
            </a:r>
            <a:r>
              <a:rPr lang="en-US" altLang="zh-TW" sz="2400">
                <a:ea typeface="新細明體" pitchFamily="18" charset="-120"/>
              </a:rPr>
              <a:t>determine how the records of a file are </a:t>
            </a:r>
            <a:r>
              <a:rPr lang="en-US" altLang="zh-TW" sz="2400" i="1">
                <a:ea typeface="新細明體" pitchFamily="18" charset="-120"/>
              </a:rPr>
              <a:t>physically placed </a:t>
            </a:r>
            <a:r>
              <a:rPr lang="en-US" altLang="zh-TW" sz="2400">
                <a:ea typeface="新細明體" pitchFamily="18" charset="-120"/>
              </a:rPr>
              <a:t>on the disk, </a:t>
            </a:r>
            <a:r>
              <a:rPr lang="en-US" altLang="zh-TW" sz="2400" i="1">
                <a:ea typeface="新細明體" pitchFamily="18" charset="-120"/>
              </a:rPr>
              <a:t>and hence how the records can be accessed. </a:t>
            </a:r>
            <a:endParaRPr lang="en-US" altLang="zh-TW" sz="2000" i="1">
              <a:ea typeface="新細明體" pitchFamily="18" charset="-120"/>
            </a:endParaRPr>
          </a:p>
          <a:p>
            <a:pPr lvl="1" eaLnBrk="0" hangingPunct="0"/>
            <a:r>
              <a:rPr lang="en-US" altLang="zh-TW" sz="2000">
                <a:ea typeface="新細明體" pitchFamily="18" charset="-120"/>
              </a:rPr>
              <a:t>A </a:t>
            </a:r>
            <a:r>
              <a:rPr lang="en-US" altLang="zh-TW" sz="2000" i="1">
                <a:ea typeface="新細明體" pitchFamily="18" charset="-120"/>
              </a:rPr>
              <a:t>heap file </a:t>
            </a:r>
            <a:r>
              <a:rPr lang="en-US" altLang="zh-TW" sz="2000">
                <a:ea typeface="新細明體" pitchFamily="18" charset="-120"/>
              </a:rPr>
              <a:t>(or </a:t>
            </a:r>
            <a:r>
              <a:rPr lang="en-US" altLang="zh-TW" sz="2000" i="1">
                <a:ea typeface="新細明體" pitchFamily="18" charset="-120"/>
              </a:rPr>
              <a:t>unordered file</a:t>
            </a:r>
            <a:r>
              <a:rPr lang="en-US" altLang="zh-TW" sz="2000">
                <a:ea typeface="新細明體" pitchFamily="18" charset="-120"/>
              </a:rPr>
              <a:t>) places the records on disk in no particular order by appending new records at the end of the file. </a:t>
            </a:r>
          </a:p>
          <a:p>
            <a:pPr lvl="1" eaLnBrk="0" hangingPunct="0"/>
            <a:r>
              <a:rPr lang="en-US" altLang="zh-TW" sz="2000">
                <a:ea typeface="新細明體" pitchFamily="18" charset="-120"/>
              </a:rPr>
              <a:t>A </a:t>
            </a:r>
            <a:r>
              <a:rPr lang="en-US" altLang="zh-TW" sz="2000" i="1">
                <a:ea typeface="新細明體" pitchFamily="18" charset="-120"/>
              </a:rPr>
              <a:t>sorted file </a:t>
            </a:r>
            <a:r>
              <a:rPr lang="en-US" altLang="zh-TW" sz="2000">
                <a:ea typeface="新細明體" pitchFamily="18" charset="-120"/>
              </a:rPr>
              <a:t>(or </a:t>
            </a:r>
            <a:r>
              <a:rPr lang="en-US" altLang="zh-TW" sz="2000" i="1">
                <a:ea typeface="新細明體" pitchFamily="18" charset="-120"/>
              </a:rPr>
              <a:t>sequential file</a:t>
            </a:r>
            <a:r>
              <a:rPr lang="en-US" altLang="zh-TW" sz="2000">
                <a:ea typeface="新細明體" pitchFamily="18" charset="-120"/>
              </a:rPr>
              <a:t>) keeps the records ordered by the value of a particular field (called the sort key). </a:t>
            </a:r>
          </a:p>
          <a:p>
            <a:pPr lvl="1" eaLnBrk="0" hangingPunct="0"/>
            <a:r>
              <a:rPr lang="en-US" altLang="zh-TW" sz="2000">
                <a:ea typeface="新細明體" pitchFamily="18" charset="-120"/>
              </a:rPr>
              <a:t>A </a:t>
            </a:r>
            <a:r>
              <a:rPr lang="en-US" altLang="zh-TW" sz="2000" i="1">
                <a:ea typeface="新細明體" pitchFamily="18" charset="-120"/>
              </a:rPr>
              <a:t>hashed file </a:t>
            </a:r>
            <a:r>
              <a:rPr lang="en-US" altLang="zh-TW" sz="2000">
                <a:ea typeface="新細明體" pitchFamily="18" charset="-120"/>
              </a:rPr>
              <a:t>uses a hash function applied to a particular field (called the hash key) to determine a record’s placement on disk. </a:t>
            </a:r>
          </a:p>
          <a:p>
            <a:pPr lvl="1" eaLnBrk="0" hangingPunct="0"/>
            <a:r>
              <a:rPr lang="en-US" altLang="zh-TW" sz="2000" i="1">
                <a:ea typeface="新細明體" pitchFamily="18" charset="-120"/>
              </a:rPr>
              <a:t>B-trees </a:t>
            </a:r>
            <a:r>
              <a:rPr lang="en-US" altLang="zh-TW" sz="2000">
                <a:ea typeface="新細明體" pitchFamily="18" charset="-120"/>
              </a:rPr>
              <a:t>use tree structures.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zh-TW"/>
              <a:t>Slide 13-</a:t>
            </a:r>
            <a:fld id="{12903CE9-1586-4E0D-93AC-B3C4A07974C6}" type="slidenum">
              <a:rPr lang="en-US" altLang="zh-TW"/>
              <a:pPr/>
              <a:t>98</a:t>
            </a:fld>
            <a:endParaRPr lang="en-US" altLang="zh-TW"/>
          </a:p>
        </p:txBody>
      </p:sp>
      <p:sp>
        <p:nvSpPr>
          <p:cNvPr id="482306" name="Rectangle 2"/>
          <p:cNvSpPr>
            <a:spLocks noGrp="1" noChangeArrowheads="1"/>
          </p:cNvSpPr>
          <p:nvPr>
            <p:ph type="title"/>
          </p:nvPr>
        </p:nvSpPr>
        <p:spPr/>
        <p:txBody>
          <a:bodyPr/>
          <a:lstStyle/>
          <a:p>
            <a:r>
              <a:rPr lang="en-US" altLang="zh-TW" sz="4000">
                <a:ea typeface="新細明體" pitchFamily="18" charset="-120"/>
              </a:rPr>
              <a:t>Storage of Databases (5/5)</a:t>
            </a:r>
          </a:p>
        </p:txBody>
      </p:sp>
      <p:sp>
        <p:nvSpPr>
          <p:cNvPr id="482307" name="Rectangle 3"/>
          <p:cNvSpPr>
            <a:spLocks noGrp="1" noChangeArrowheads="1"/>
          </p:cNvSpPr>
          <p:nvPr>
            <p:ph type="body" idx="1"/>
          </p:nvPr>
        </p:nvSpPr>
        <p:spPr/>
        <p:txBody>
          <a:bodyPr/>
          <a:lstStyle/>
          <a:p>
            <a:pPr eaLnBrk="0" hangingPunct="0"/>
            <a:r>
              <a:rPr lang="en-US" altLang="zh-TW" sz="2400">
                <a:ea typeface="新細明體" pitchFamily="18" charset="-120"/>
              </a:rPr>
              <a:t>A </a:t>
            </a:r>
            <a:r>
              <a:rPr lang="en-US" altLang="zh-TW" sz="2400" b="1">
                <a:ea typeface="新細明體" pitchFamily="18" charset="-120"/>
              </a:rPr>
              <a:t>secondary organization </a:t>
            </a:r>
            <a:r>
              <a:rPr lang="en-US" altLang="zh-TW" sz="2400">
                <a:ea typeface="新細明體" pitchFamily="18" charset="-120"/>
              </a:rPr>
              <a:t>or </a:t>
            </a:r>
            <a:r>
              <a:rPr lang="en-US" altLang="zh-TW" sz="2400" b="1">
                <a:ea typeface="新細明體" pitchFamily="18" charset="-120"/>
              </a:rPr>
              <a:t>auxiliary access structure </a:t>
            </a:r>
            <a:r>
              <a:rPr lang="en-US" altLang="zh-TW" sz="2400">
                <a:ea typeface="新細明體" pitchFamily="18" charset="-120"/>
              </a:rPr>
              <a:t>allows efficient access to the records of a file based on </a:t>
            </a:r>
            <a:r>
              <a:rPr lang="en-US" altLang="zh-TW" sz="2400" i="1">
                <a:ea typeface="新細明體" pitchFamily="18" charset="-120"/>
              </a:rPr>
              <a:t>alternate fields</a:t>
            </a:r>
            <a:r>
              <a:rPr lang="en-US" altLang="zh-TW" sz="2400">
                <a:ea typeface="新細明體" pitchFamily="18" charset="-120"/>
              </a:rPr>
              <a:t> than those that have been used for the primary file organization.</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ltLang="zh-TW"/>
              <a:t>Slide 13-</a:t>
            </a:r>
            <a:fld id="{E5EBFE63-F8FF-4339-9C14-21C492CE0E4D}" type="slidenum">
              <a:rPr lang="en-US" altLang="zh-TW"/>
              <a:pPr/>
              <a:t>99</a:t>
            </a:fld>
            <a:endParaRPr lang="en-US" altLang="zh-TW"/>
          </a:p>
        </p:txBody>
      </p:sp>
      <p:sp>
        <p:nvSpPr>
          <p:cNvPr id="483330" name="Rectangle 2"/>
          <p:cNvSpPr>
            <a:spLocks noGrp="1" noChangeArrowheads="1"/>
          </p:cNvSpPr>
          <p:nvPr>
            <p:ph type="title"/>
          </p:nvPr>
        </p:nvSpPr>
        <p:spPr/>
        <p:txBody>
          <a:bodyPr/>
          <a:lstStyle/>
          <a:p>
            <a:r>
              <a:rPr lang="en-US" altLang="zh-TW" sz="4000">
                <a:solidFill>
                  <a:srgbClr val="000000"/>
                </a:solidFill>
                <a:ea typeface="新細明體" pitchFamily="18" charset="-120"/>
              </a:rPr>
              <a:t>Secondary Storage Devices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4368</TotalTime>
  <Words>10791</Words>
  <Application>Microsoft Office PowerPoint</Application>
  <PresentationFormat>On-screen Show (4:3)</PresentationFormat>
  <Paragraphs>1174</Paragraphs>
  <Slides>224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224</vt:i4>
      </vt:variant>
    </vt:vector>
  </HeadingPairs>
  <TitlesOfParts>
    <vt:vector size="226" baseType="lpstr">
      <vt:lpstr>Office Theme</vt:lpstr>
      <vt:lpstr>Worksheet</vt:lpstr>
      <vt:lpstr>MODULE-1</vt:lpstr>
      <vt:lpstr>Database Management System (DBMS)</vt:lpstr>
      <vt:lpstr>Drawbacks of using file systems to store data:</vt:lpstr>
      <vt:lpstr>Slide 4</vt:lpstr>
      <vt:lpstr>Example of a simple database</vt:lpstr>
      <vt:lpstr>Main Characteristics of the Database Approach</vt:lpstr>
      <vt:lpstr>Main Characteristics of the Database Approach</vt:lpstr>
      <vt:lpstr>Example of a simplified database catalog</vt:lpstr>
      <vt:lpstr>Main Characteristics of the Database Approach (continued)</vt:lpstr>
      <vt:lpstr>Main Characteristics of the Database Approach (continued)</vt:lpstr>
      <vt:lpstr>Main Characteristics of the Database Approach (continued)</vt:lpstr>
      <vt:lpstr>Advantages of Using a DBMS </vt:lpstr>
      <vt:lpstr>ABSTRACTION </vt:lpstr>
      <vt:lpstr> View of Data An architecture for a database system </vt:lpstr>
      <vt:lpstr>Data Models</vt:lpstr>
      <vt:lpstr>   Entity-Relationship Model   Example of schema in the entity-relationship model</vt:lpstr>
      <vt:lpstr>Slide 17</vt:lpstr>
      <vt:lpstr>Example of a Relation</vt:lpstr>
      <vt:lpstr>SCHEMA AND INSTANCE</vt:lpstr>
      <vt:lpstr>Database Schema Vs. Database State</vt:lpstr>
      <vt:lpstr>University Database</vt:lpstr>
      <vt:lpstr>Example of a Database Schema</vt:lpstr>
      <vt:lpstr>Three-Schema Architecture</vt:lpstr>
      <vt:lpstr>Slide 24</vt:lpstr>
      <vt:lpstr>Slide 25</vt:lpstr>
      <vt:lpstr>Data Independence</vt:lpstr>
      <vt:lpstr>DBMS LANGUAGES </vt:lpstr>
      <vt:lpstr>Data Manipulation Language (DML)</vt:lpstr>
      <vt:lpstr>Database Administrator</vt:lpstr>
      <vt:lpstr>DBMS Interfaces</vt:lpstr>
      <vt:lpstr>Slide 31</vt:lpstr>
      <vt:lpstr>Data Modeling Using Entity-Relationship</vt:lpstr>
      <vt:lpstr>An Example</vt:lpstr>
      <vt:lpstr>Attributes</vt:lpstr>
      <vt:lpstr>Slide 35</vt:lpstr>
      <vt:lpstr>example</vt:lpstr>
      <vt:lpstr>RELATIONSHIP</vt:lpstr>
      <vt:lpstr>RELATIONSHIP</vt:lpstr>
      <vt:lpstr>Slide 39</vt:lpstr>
      <vt:lpstr>One-One and One-Many</vt:lpstr>
      <vt:lpstr>Many-one and many-many</vt:lpstr>
      <vt:lpstr>1- many</vt:lpstr>
      <vt:lpstr>Many - 1</vt:lpstr>
      <vt:lpstr>Many - many</vt:lpstr>
      <vt:lpstr>Total Participation</vt:lpstr>
      <vt:lpstr>Self Relationship</vt:lpstr>
      <vt:lpstr>Partial participation</vt:lpstr>
      <vt:lpstr>Keys</vt:lpstr>
      <vt:lpstr>Slide 49</vt:lpstr>
      <vt:lpstr>Slide 50</vt:lpstr>
      <vt:lpstr>Ternary Relationship</vt:lpstr>
      <vt:lpstr>Weak Entity Set</vt:lpstr>
      <vt:lpstr>Weak Entity Set Notations</vt:lpstr>
      <vt:lpstr>SUMMARY OF ER-DIAGRAM  NOTATION FOR ER SCHEMAS</vt:lpstr>
      <vt:lpstr>University ER Diagram</vt:lpstr>
      <vt:lpstr>ER DIAGRAM – Entity Types are: EMPLOYEE, DEPARTMENT, PROJECT, DEPENDENT</vt:lpstr>
      <vt:lpstr>ER DIAGRAM FOR A BANK  DATABASE</vt:lpstr>
      <vt:lpstr>FIGURE 3.17 An ER diagram for an AIRLINE database schema.</vt:lpstr>
      <vt:lpstr>ENHANCED ER(EER)MODEL</vt:lpstr>
      <vt:lpstr>Subclasses and Superclasses </vt:lpstr>
      <vt:lpstr>Specialization</vt:lpstr>
      <vt:lpstr>Specialization</vt:lpstr>
      <vt:lpstr>Specialization</vt:lpstr>
      <vt:lpstr>Subclasses and Superclasses </vt:lpstr>
      <vt:lpstr>Subclasses and Superclasses </vt:lpstr>
      <vt:lpstr>Slide 66</vt:lpstr>
      <vt:lpstr>Attribute Inheritance in Superclass / Subclass Relationships </vt:lpstr>
      <vt:lpstr>Generalization</vt:lpstr>
      <vt:lpstr>Generalization</vt:lpstr>
      <vt:lpstr>Slide 70</vt:lpstr>
      <vt:lpstr>Constraints on Specialization and Generalization</vt:lpstr>
      <vt:lpstr>Slide 72</vt:lpstr>
      <vt:lpstr>Slide 73</vt:lpstr>
      <vt:lpstr>Slide 74</vt:lpstr>
      <vt:lpstr>Slide 75</vt:lpstr>
      <vt:lpstr>Specialization/Generalization Hierarchies, Lattices</vt:lpstr>
      <vt:lpstr>Specialization/Generalization Hierarchies, Lattices</vt:lpstr>
      <vt:lpstr>Specialization/Generalization Hierarchies, Lattices</vt:lpstr>
      <vt:lpstr> Shared Subclass “Engineering_Manager” </vt:lpstr>
      <vt:lpstr>Specialization / Generalization Lattice Example (UNIVERSITY)</vt:lpstr>
      <vt:lpstr>Union(category)</vt:lpstr>
      <vt:lpstr>Slide 82</vt:lpstr>
      <vt:lpstr>Two categories (UNION types): OWNER, REGISTERED_VEHICLE</vt:lpstr>
      <vt:lpstr>notations</vt:lpstr>
      <vt:lpstr>Slide 85</vt:lpstr>
      <vt:lpstr>MODULE-2</vt:lpstr>
      <vt:lpstr>Slide 87</vt:lpstr>
      <vt:lpstr>Memory Hierarchies and Storage Devices (1/6)</vt:lpstr>
      <vt:lpstr>Memory Hierarchies and Storage Devices (2/6)</vt:lpstr>
      <vt:lpstr>Memory Hierarchies and Storage Devices (3/6)</vt:lpstr>
      <vt:lpstr>Memory Hierarchies and Storage Devices (4/6)</vt:lpstr>
      <vt:lpstr>Memory Hierarchies and Storage Devices (5/6)</vt:lpstr>
      <vt:lpstr>Memory Hierarchies and Storage Devices (6/6)</vt:lpstr>
      <vt:lpstr>Storage of Databases (1/5)</vt:lpstr>
      <vt:lpstr>Storage of Databases (2/5)</vt:lpstr>
      <vt:lpstr>Storage of Databases (3/5)</vt:lpstr>
      <vt:lpstr>Storage of Databases (4/5)</vt:lpstr>
      <vt:lpstr>Storage of Databases (5/5)</vt:lpstr>
      <vt:lpstr>Secondary Storage Devices</vt:lpstr>
      <vt:lpstr>Slide 100</vt:lpstr>
      <vt:lpstr>Hardware Description of Disk Devices (1/8)</vt:lpstr>
      <vt:lpstr>Hardware Description of Disk Devices (2/8)</vt:lpstr>
      <vt:lpstr>Slide 103</vt:lpstr>
      <vt:lpstr>Hardware Description of Disk Devices (3/8)</vt:lpstr>
      <vt:lpstr>Hardware Description of Disk Devices (4/8)</vt:lpstr>
      <vt:lpstr>Hardware Description of Disk Devices (5/8)</vt:lpstr>
      <vt:lpstr>Hardware Description of Disk Devices (6/8)</vt:lpstr>
      <vt:lpstr>Hardware Description of Disk Devices (7/8)</vt:lpstr>
      <vt:lpstr>Hardware Description of Disk Devices (8/8)</vt:lpstr>
      <vt:lpstr>Magnetic Tape Storage Devices (1/3)</vt:lpstr>
      <vt:lpstr>Magnetic Tape Storage Devices (2/3)</vt:lpstr>
      <vt:lpstr>Magnetic Tape Storage Devices (3/3)</vt:lpstr>
      <vt:lpstr>Parallelizing Disk Access Using RAID Technology</vt:lpstr>
      <vt:lpstr>Slide 114</vt:lpstr>
      <vt:lpstr>Slide 115</vt:lpstr>
      <vt:lpstr>Slide 116</vt:lpstr>
      <vt:lpstr>Slide 117</vt:lpstr>
      <vt:lpstr>Improving Reliability with RAID (1/3)</vt:lpstr>
      <vt:lpstr>Improving Reliability with RAID (2/3)</vt:lpstr>
      <vt:lpstr>Improving Reliability with RAID (3/3)</vt:lpstr>
      <vt:lpstr>Improving Performance with RAID (1/2)</vt:lpstr>
      <vt:lpstr>Improving Performance with RAID (2/2)</vt:lpstr>
      <vt:lpstr>RAID Organizations and Levels (1/4)</vt:lpstr>
      <vt:lpstr>Slide 124</vt:lpstr>
      <vt:lpstr>RAID Organizations and Levels (2/4)</vt:lpstr>
      <vt:lpstr>RAID Organizations and Levels (3/4)</vt:lpstr>
      <vt:lpstr>RAID Organizations and Levels (4/4)</vt:lpstr>
      <vt:lpstr>Slide 128</vt:lpstr>
      <vt:lpstr>Placing File Records on Disk</vt:lpstr>
      <vt:lpstr> Records and Record Types </vt:lpstr>
      <vt:lpstr> Files, Fixed-Length Records,and Variable-Length Records </vt:lpstr>
      <vt:lpstr>Slide 132</vt:lpstr>
      <vt:lpstr>Slide 133</vt:lpstr>
      <vt:lpstr>Record Blocking and Spanned versus Unspanned Records</vt:lpstr>
      <vt:lpstr>Slide 135</vt:lpstr>
      <vt:lpstr>Slide 136</vt:lpstr>
      <vt:lpstr>Types of record organization. (a) Unspanned.(b) Spanned.</vt:lpstr>
      <vt:lpstr>Allocating File Blocks on Disk</vt:lpstr>
      <vt:lpstr>Slide 139</vt:lpstr>
      <vt:lpstr>FILES OF ORDERED RECORDS(Sorted Files)</vt:lpstr>
      <vt:lpstr>Slide 141</vt:lpstr>
      <vt:lpstr>Slide 142</vt:lpstr>
      <vt:lpstr>DISADVANTAGE</vt:lpstr>
      <vt:lpstr>Slide 144</vt:lpstr>
      <vt:lpstr>Slide 145</vt:lpstr>
      <vt:lpstr>FILES OF UNORDERED RECORDS(HEAP FILES)</vt:lpstr>
      <vt:lpstr>Slide 147</vt:lpstr>
      <vt:lpstr>Slide 148</vt:lpstr>
      <vt:lpstr>Slide 149</vt:lpstr>
      <vt:lpstr>Slide 150</vt:lpstr>
      <vt:lpstr>HASHING</vt:lpstr>
      <vt:lpstr>Slide 152</vt:lpstr>
      <vt:lpstr>INTERNAL HASHING</vt:lpstr>
      <vt:lpstr>Slide 154</vt:lpstr>
      <vt:lpstr>Slide 155</vt:lpstr>
      <vt:lpstr>There are numerous methods for collision resolution, including the following:</vt:lpstr>
      <vt:lpstr>Slide 157</vt:lpstr>
      <vt:lpstr>Slide 158</vt:lpstr>
      <vt:lpstr>Goals of the Hash Function</vt:lpstr>
      <vt:lpstr>External Hashing for Disk Files (1/7)</vt:lpstr>
      <vt:lpstr>Slide 161</vt:lpstr>
      <vt:lpstr>External Hashing for Disk Files (2/7)</vt:lpstr>
      <vt:lpstr>Slide 163</vt:lpstr>
      <vt:lpstr>External Hashing for Disk Files (3/7)</vt:lpstr>
      <vt:lpstr>External Hashing for Disk Files (4/7)</vt:lpstr>
      <vt:lpstr>External Hashing for Disk Files (5/7)</vt:lpstr>
      <vt:lpstr>External Hashing for Disk Files (6/7)</vt:lpstr>
      <vt:lpstr>External Hashing for Disk Files (7/7)</vt:lpstr>
      <vt:lpstr>Hashing Techniques That Allow Dynamic File Expansion</vt:lpstr>
      <vt:lpstr>Extendible Hashing (1/5)</vt:lpstr>
      <vt:lpstr>Extendible Hashing (2/5)</vt:lpstr>
      <vt:lpstr>Slide 172</vt:lpstr>
      <vt:lpstr>Extendible Hashing (3/5)</vt:lpstr>
      <vt:lpstr>Extendible Hashing (4/5)</vt:lpstr>
      <vt:lpstr>Extendible Hashing (5/5)</vt:lpstr>
      <vt:lpstr>Linear Hashing (1/9)</vt:lpstr>
      <vt:lpstr>Linear Hashing (2/9)</vt:lpstr>
      <vt:lpstr>Linear Hashing (3/9)</vt:lpstr>
      <vt:lpstr>Linear Hashing (4/9)</vt:lpstr>
      <vt:lpstr>Linear Hashing (5/9)</vt:lpstr>
      <vt:lpstr>Linear Hashing (6/9)</vt:lpstr>
      <vt:lpstr>Linear Hashing (7/9)</vt:lpstr>
      <vt:lpstr>Linear Hashing (8/9)</vt:lpstr>
      <vt:lpstr>Linear Hashing (9/9)</vt:lpstr>
      <vt:lpstr>Indexes as Access Paths</vt:lpstr>
      <vt:lpstr>Indexes as Access Paths (contd.)</vt:lpstr>
      <vt:lpstr>Dense Index Files</vt:lpstr>
      <vt:lpstr>Example of Sparse Index Files</vt:lpstr>
      <vt:lpstr>Indexing Structures for Files</vt:lpstr>
      <vt:lpstr>Types of Single-Level ordered Indexes</vt:lpstr>
      <vt:lpstr>Slide 191</vt:lpstr>
      <vt:lpstr>Slide 192</vt:lpstr>
      <vt:lpstr>Slide 193</vt:lpstr>
      <vt:lpstr>Slide 194</vt:lpstr>
      <vt:lpstr>Types of Single-Level Indexes</vt:lpstr>
      <vt:lpstr>Slide 196</vt:lpstr>
      <vt:lpstr>Slide 197</vt:lpstr>
      <vt:lpstr>Slide 198</vt:lpstr>
      <vt:lpstr>Slide 199</vt:lpstr>
      <vt:lpstr>Types of Single-Level Indexes</vt:lpstr>
      <vt:lpstr>Slide 201</vt:lpstr>
      <vt:lpstr>Slide 202</vt:lpstr>
      <vt:lpstr>Slide 203</vt:lpstr>
      <vt:lpstr>A secondary index (with recored pointers) on a nonkey field implemented using one level of indirection so that index entries are of fixed length and have unique field values.</vt:lpstr>
      <vt:lpstr>Slide 205</vt:lpstr>
      <vt:lpstr>Multi-Level Indexes </vt:lpstr>
      <vt:lpstr> A two-level primary index resembling ISAM (Indexed Sequential Access Method) organization</vt:lpstr>
      <vt:lpstr>Slide 208</vt:lpstr>
      <vt:lpstr>Dynamic Multi-Level Indexes </vt:lpstr>
      <vt:lpstr>Slide 210</vt:lpstr>
      <vt:lpstr>Slide 211</vt:lpstr>
      <vt:lpstr> Search Tree</vt:lpstr>
      <vt:lpstr> A search tree of order p = 3.</vt:lpstr>
      <vt:lpstr>Dynamic Multilevel Indexes Using B-Trees and B+-Trees </vt:lpstr>
      <vt:lpstr>Dynamic Multilevel Indexes Using B-Trees  and B+-Trees (contd.) </vt:lpstr>
      <vt:lpstr>Difference between B-tree and B+-tree</vt:lpstr>
      <vt:lpstr>Slide 217</vt:lpstr>
      <vt:lpstr>Slide 218</vt:lpstr>
      <vt:lpstr>Slide 219</vt:lpstr>
      <vt:lpstr>Slide 220</vt:lpstr>
      <vt:lpstr>Slide 221</vt:lpstr>
      <vt:lpstr>Slide 222</vt:lpstr>
      <vt:lpstr>Slide 223</vt:lpstr>
      <vt:lpstr>Slide 224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deepthi</dc:creator>
  <cp:lastModifiedBy>deepthi</cp:lastModifiedBy>
  <cp:revision>336</cp:revision>
  <dcterms:created xsi:type="dcterms:W3CDTF">2013-12-22T05:43:56Z</dcterms:created>
  <dcterms:modified xsi:type="dcterms:W3CDTF">2014-01-27T06:11:20Z</dcterms:modified>
</cp:coreProperties>
</file>