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Jha" initials="PJ" lastIdx="1" clrIdx="0">
    <p:extLst>
      <p:ext uri="{19B8F6BF-5375-455C-9EA6-DF929625EA0E}">
        <p15:presenceInfo xmlns:p15="http://schemas.microsoft.com/office/powerpoint/2012/main" userId="beff1015b7e893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BB685-7905-4B7A-8BC3-DA7B082343F4}" v="446" dt="2020-10-30T01:45:04.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Introduction to Random Forest</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9EF41CC5-EF3B-4A6D-8229-3F1333EADFB3}">
      <dgm:prSet/>
      <dgm:spPr/>
      <dgm:t>
        <a:bodyPr/>
        <a:lstStyle/>
        <a:p>
          <a:pPr>
            <a:defRPr cap="all"/>
          </a:pPr>
          <a:r>
            <a:rPr lang="en-US" dirty="0"/>
            <a:t>Introduction to Decision Trees</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CAEAD04E-A19E-4668-94E2-DF1C49555084}">
      <dgm:prSet/>
      <dgm:spPr/>
      <dgm:t>
        <a:bodyPr/>
        <a:lstStyle/>
        <a:p>
          <a:pPr>
            <a:defRPr cap="all"/>
          </a:pPr>
          <a:r>
            <a:rPr lang="en-US" dirty="0"/>
            <a:t>Random Forest in depth intuition</a:t>
          </a:r>
        </a:p>
      </dgm:t>
    </dgm:pt>
    <dgm:pt modelId="{BE62436D-51D6-443A-8CE3-29247AA02314}" type="parTrans" cxnId="{EBD7051F-0084-4F8A-A068-F3AFF74D3816}">
      <dgm:prSet/>
      <dgm:spPr/>
      <dgm:t>
        <a:bodyPr/>
        <a:lstStyle/>
        <a:p>
          <a:endParaRPr lang="en-US"/>
        </a:p>
      </dgm:t>
    </dgm:pt>
    <dgm:pt modelId="{AE991B91-996B-4F5F-ADE1-091C59A49C5D}" type="sibTrans" cxnId="{EBD7051F-0084-4F8A-A068-F3AFF74D3816}">
      <dgm:prSet phldrT="04" phldr="0"/>
      <dgm:spPr/>
      <dgm:t>
        <a:bodyPr/>
        <a:lstStyle/>
        <a:p>
          <a:r>
            <a:rPr lang="en-US"/>
            <a:t>04</a:t>
          </a:r>
        </a:p>
      </dgm:t>
    </dgm:pt>
    <dgm:pt modelId="{89B61A44-CC98-4B6D-8C58-C0AE56B35541}">
      <dgm:prSet/>
      <dgm:spPr/>
      <dgm:t>
        <a:bodyPr/>
        <a:lstStyle/>
        <a:p>
          <a:pPr>
            <a:defRPr cap="all"/>
          </a:pPr>
          <a:r>
            <a:rPr lang="en-US" dirty="0"/>
            <a:t>Classification using Random Forest. scikit-learn</a:t>
          </a:r>
        </a:p>
      </dgm:t>
    </dgm:pt>
    <dgm:pt modelId="{5B9F9161-D577-4575-8AFA-919D6B1C1ED0}" type="parTrans" cxnId="{AB7F13FE-F41A-42B8-BF29-EA2F212E4B34}">
      <dgm:prSet/>
      <dgm:spPr/>
      <dgm:t>
        <a:bodyPr/>
        <a:lstStyle/>
        <a:p>
          <a:endParaRPr lang="en-US"/>
        </a:p>
      </dgm:t>
    </dgm:pt>
    <dgm:pt modelId="{9718C444-FE91-4D3B-A69B-AF4F40AE943A}" type="sibTrans" cxnId="{AB7F13FE-F41A-42B8-BF29-EA2F212E4B34}">
      <dgm:prSet phldrT="05" phldr="0"/>
      <dgm:spPr/>
      <dgm:t>
        <a:bodyPr/>
        <a:lstStyle/>
        <a:p>
          <a:r>
            <a:rPr lang="en-US"/>
            <a:t>05</a:t>
          </a:r>
        </a:p>
      </dgm:t>
    </dgm:pt>
    <dgm:pt modelId="{53742231-981F-480A-940F-203EC2F7423F}">
      <dgm:prSet/>
      <dgm:spPr/>
      <dgm:t>
        <a:bodyPr/>
        <a:lstStyle/>
        <a:p>
          <a:pPr>
            <a:defRPr cap="all"/>
          </a:pPr>
          <a:r>
            <a:rPr lang="en-US" dirty="0"/>
            <a:t>Ensemble Techniques</a:t>
          </a:r>
        </a:p>
      </dgm:t>
    </dgm:pt>
    <dgm:pt modelId="{EF449C32-A7AE-4099-9E9B-9E2F736A89CE}" type="sibTrans" cxnId="{F226B1C2-5D99-403A-8240-EAD6BD4D8534}">
      <dgm:prSet phldrT="02" phldr="0"/>
      <dgm:spPr/>
      <dgm:t>
        <a:bodyPr/>
        <a:lstStyle/>
        <a:p>
          <a:r>
            <a:rPr lang="en-US"/>
            <a:t>02</a:t>
          </a:r>
        </a:p>
      </dgm:t>
    </dgm:pt>
    <dgm:pt modelId="{2FC75195-FBA1-43DE-85DD-40B4B3A2F1F3}" type="parTrans" cxnId="{F226B1C2-5D99-403A-8240-EAD6BD4D8534}">
      <dgm:prSet/>
      <dgm:spPr/>
      <dgm:t>
        <a:bodyPr/>
        <a:lstStyle/>
        <a:p>
          <a:endParaRPr lang="en-US"/>
        </a:p>
      </dgm:t>
    </dgm:pt>
    <dgm:pt modelId="{919958E5-C634-4892-A424-036ED7810E18}">
      <dgm:prSet/>
      <dgm:spPr/>
      <dgm:t>
        <a:bodyPr/>
        <a:lstStyle/>
        <a:p>
          <a:pPr>
            <a:defRPr cap="all"/>
          </a:pPr>
          <a:r>
            <a:rPr lang="en-US" dirty="0"/>
            <a:t>Hyperparameter Tuning of Random Forest using Grid search and Randomized Search</a:t>
          </a:r>
        </a:p>
      </dgm:t>
    </dgm:pt>
    <dgm:pt modelId="{60234DC8-8876-4F40-84B3-F447053151E5}" type="parTrans" cxnId="{571C158B-0821-48E2-9DE3-C4BABAF4B7A4}">
      <dgm:prSet/>
      <dgm:spPr/>
      <dgm:t>
        <a:bodyPr/>
        <a:lstStyle/>
        <a:p>
          <a:endParaRPr lang="en-US"/>
        </a:p>
      </dgm:t>
    </dgm:pt>
    <dgm:pt modelId="{EE7FCD5C-36E7-45A7-BAAC-21C2309BE173}" type="sibTrans" cxnId="{571C158B-0821-48E2-9DE3-C4BABAF4B7A4}">
      <dgm:prSet phldrT="06" phldr="0"/>
      <dgm:spPr/>
      <dgm:t>
        <a:bodyPr/>
        <a:lstStyle/>
        <a:p>
          <a:r>
            <a:rPr lang="en-US"/>
            <a:t>06</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6"/>
      <dgm:spPr/>
    </dgm:pt>
    <dgm:pt modelId="{BBA91679-4684-4A04-8AEB-03038C78A75C}" type="pres">
      <dgm:prSet presAssocID="{9C64CC83-643C-4E12-8F97-BC19DC031190}" presName="sibTransNodeRect" presStyleLbl="alignNode1" presStyleIdx="0" presStyleCnt="6">
        <dgm:presLayoutVars>
          <dgm:chMax val="0"/>
          <dgm:bulletEnabled val="1"/>
        </dgm:presLayoutVars>
      </dgm:prSet>
      <dgm:spPr/>
    </dgm:pt>
    <dgm:pt modelId="{5F398AEE-BC0F-4F30-99FA-92D67A176C2D}" type="pres">
      <dgm:prSet presAssocID="{DC13AB6D-DEA2-4CBB-AC69-1EF1A6AD1512}" presName="nodeRect" presStyleLbl="alignNode1" presStyleIdx="0" presStyleCnt="6">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6"/>
      <dgm:spPr/>
    </dgm:pt>
    <dgm:pt modelId="{975C752B-C37A-4BA6-A3AE-2202A141404A}" type="pres">
      <dgm:prSet presAssocID="{EF449C32-A7AE-4099-9E9B-9E2F736A89CE}" presName="sibTransNodeRect" presStyleLbl="alignNode1" presStyleIdx="1" presStyleCnt="6">
        <dgm:presLayoutVars>
          <dgm:chMax val="0"/>
          <dgm:bulletEnabled val="1"/>
        </dgm:presLayoutVars>
      </dgm:prSet>
      <dgm:spPr/>
    </dgm:pt>
    <dgm:pt modelId="{C5BDCA19-B754-421E-A6CC-628F80FC74CB}" type="pres">
      <dgm:prSet presAssocID="{53742231-981F-480A-940F-203EC2F7423F}" presName="nodeRect" presStyleLbl="alignNode1" presStyleIdx="1" presStyleCnt="6">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6"/>
      <dgm:spPr/>
    </dgm:pt>
    <dgm:pt modelId="{E20811D6-E5D4-4C9E-AABF-9E0E1902CA2C}" type="pres">
      <dgm:prSet presAssocID="{98E6DD7C-B953-4119-9F64-9914E467ECBF}" presName="sibTransNodeRect" presStyleLbl="alignNode1" presStyleIdx="2" presStyleCnt="6">
        <dgm:presLayoutVars>
          <dgm:chMax val="0"/>
          <dgm:bulletEnabled val="1"/>
        </dgm:presLayoutVars>
      </dgm:prSet>
      <dgm:spPr/>
    </dgm:pt>
    <dgm:pt modelId="{67D48337-9200-42EF-A956-8FC92E9B78D2}" type="pres">
      <dgm:prSet presAssocID="{9EF41CC5-EF3B-4A6D-8229-3F1333EADFB3}" presName="nodeRect" presStyleLbl="alignNode1" presStyleIdx="2" presStyleCnt="6">
        <dgm:presLayoutVars>
          <dgm:bulletEnabled val="1"/>
        </dgm:presLayoutVars>
      </dgm:prSet>
      <dgm:spPr/>
    </dgm:pt>
    <dgm:pt modelId="{D410AF7E-1EEA-4D90-AF7E-F2A0B4FAC2F2}" type="pres">
      <dgm:prSet presAssocID="{98E6DD7C-B953-4119-9F64-9914E467ECBF}" presName="sibTrans" presStyleCnt="0"/>
      <dgm:spPr/>
    </dgm:pt>
    <dgm:pt modelId="{23C5D1DA-32AD-46C8-9394-FFA5E8D075A0}" type="pres">
      <dgm:prSet presAssocID="{CAEAD04E-A19E-4668-94E2-DF1C49555084}" presName="compositeNode" presStyleCnt="0">
        <dgm:presLayoutVars>
          <dgm:bulletEnabled val="1"/>
        </dgm:presLayoutVars>
      </dgm:prSet>
      <dgm:spPr/>
    </dgm:pt>
    <dgm:pt modelId="{6144752D-BE48-4B9C-BD79-6422D7821183}" type="pres">
      <dgm:prSet presAssocID="{CAEAD04E-A19E-4668-94E2-DF1C49555084}" presName="bgRect" presStyleLbl="alignNode1" presStyleIdx="3" presStyleCnt="6"/>
      <dgm:spPr/>
    </dgm:pt>
    <dgm:pt modelId="{694F078B-95AE-45B0-852F-93985EAC02E7}" type="pres">
      <dgm:prSet presAssocID="{AE991B91-996B-4F5F-ADE1-091C59A49C5D}" presName="sibTransNodeRect" presStyleLbl="alignNode1" presStyleIdx="3" presStyleCnt="6">
        <dgm:presLayoutVars>
          <dgm:chMax val="0"/>
          <dgm:bulletEnabled val="1"/>
        </dgm:presLayoutVars>
      </dgm:prSet>
      <dgm:spPr/>
    </dgm:pt>
    <dgm:pt modelId="{A9AE7F02-3D93-4694-8677-8169A61E3A3E}" type="pres">
      <dgm:prSet presAssocID="{CAEAD04E-A19E-4668-94E2-DF1C49555084}" presName="nodeRect" presStyleLbl="alignNode1" presStyleIdx="3" presStyleCnt="6">
        <dgm:presLayoutVars>
          <dgm:bulletEnabled val="1"/>
        </dgm:presLayoutVars>
      </dgm:prSet>
      <dgm:spPr/>
    </dgm:pt>
    <dgm:pt modelId="{7E554E54-848A-4A12-AD70-C8BC0713A4A3}" type="pres">
      <dgm:prSet presAssocID="{AE991B91-996B-4F5F-ADE1-091C59A49C5D}" presName="sibTrans" presStyleCnt="0"/>
      <dgm:spPr/>
    </dgm:pt>
    <dgm:pt modelId="{ABC06003-23E4-4A93-AD84-0E5F660EC346}" type="pres">
      <dgm:prSet presAssocID="{89B61A44-CC98-4B6D-8C58-C0AE56B35541}" presName="compositeNode" presStyleCnt="0">
        <dgm:presLayoutVars>
          <dgm:bulletEnabled val="1"/>
        </dgm:presLayoutVars>
      </dgm:prSet>
      <dgm:spPr/>
    </dgm:pt>
    <dgm:pt modelId="{F31284E9-CEEF-4D3C-A6FF-9C7BFA09D821}" type="pres">
      <dgm:prSet presAssocID="{89B61A44-CC98-4B6D-8C58-C0AE56B35541}" presName="bgRect" presStyleLbl="alignNode1" presStyleIdx="4" presStyleCnt="6"/>
      <dgm:spPr/>
    </dgm:pt>
    <dgm:pt modelId="{7DD02234-5274-45BD-9F60-5D9AA1498E52}" type="pres">
      <dgm:prSet presAssocID="{9718C444-FE91-4D3B-A69B-AF4F40AE943A}" presName="sibTransNodeRect" presStyleLbl="alignNode1" presStyleIdx="4" presStyleCnt="6">
        <dgm:presLayoutVars>
          <dgm:chMax val="0"/>
          <dgm:bulletEnabled val="1"/>
        </dgm:presLayoutVars>
      </dgm:prSet>
      <dgm:spPr/>
    </dgm:pt>
    <dgm:pt modelId="{1C16BE26-2C9A-4FF5-A98E-F2C383351CD7}" type="pres">
      <dgm:prSet presAssocID="{89B61A44-CC98-4B6D-8C58-C0AE56B35541}" presName="nodeRect" presStyleLbl="alignNode1" presStyleIdx="4" presStyleCnt="6">
        <dgm:presLayoutVars>
          <dgm:bulletEnabled val="1"/>
        </dgm:presLayoutVars>
      </dgm:prSet>
      <dgm:spPr/>
    </dgm:pt>
    <dgm:pt modelId="{55BA441E-66C7-45B4-8B75-927C6476CEEC}" type="pres">
      <dgm:prSet presAssocID="{9718C444-FE91-4D3B-A69B-AF4F40AE943A}" presName="sibTrans" presStyleCnt="0"/>
      <dgm:spPr/>
    </dgm:pt>
    <dgm:pt modelId="{3EDA673E-A9A4-4D6E-BD40-1AEF6C851E66}" type="pres">
      <dgm:prSet presAssocID="{919958E5-C634-4892-A424-036ED7810E18}" presName="compositeNode" presStyleCnt="0">
        <dgm:presLayoutVars>
          <dgm:bulletEnabled val="1"/>
        </dgm:presLayoutVars>
      </dgm:prSet>
      <dgm:spPr/>
    </dgm:pt>
    <dgm:pt modelId="{E22E3885-004E-489A-96A6-FB0889C1EE66}" type="pres">
      <dgm:prSet presAssocID="{919958E5-C634-4892-A424-036ED7810E18}" presName="bgRect" presStyleLbl="alignNode1" presStyleIdx="5" presStyleCnt="6"/>
      <dgm:spPr/>
    </dgm:pt>
    <dgm:pt modelId="{A5DCE700-30DD-4986-B123-7C95EDA57BB3}" type="pres">
      <dgm:prSet presAssocID="{EE7FCD5C-36E7-45A7-BAAC-21C2309BE173}" presName="sibTransNodeRect" presStyleLbl="alignNode1" presStyleIdx="5" presStyleCnt="6">
        <dgm:presLayoutVars>
          <dgm:chMax val="0"/>
          <dgm:bulletEnabled val="1"/>
        </dgm:presLayoutVars>
      </dgm:prSet>
      <dgm:spPr/>
    </dgm:pt>
    <dgm:pt modelId="{DEFAF032-25B2-417E-883E-74FB60FE1AE3}" type="pres">
      <dgm:prSet presAssocID="{919958E5-C634-4892-A424-036ED7810E18}" presName="nodeRect" presStyleLbl="alignNode1" presStyleIdx="5" presStyleCnt="6">
        <dgm:presLayoutVars>
          <dgm:bulletEnabled val="1"/>
        </dgm:presLayoutVars>
      </dgm:prSet>
      <dgm:spPr/>
    </dgm:pt>
  </dgm:ptLst>
  <dgm:cxnLst>
    <dgm:cxn modelId="{EBD7051F-0084-4F8A-A068-F3AFF74D3816}" srcId="{8AA20905-3954-474B-A606-562BCA026DC1}" destId="{CAEAD04E-A19E-4668-94E2-DF1C49555084}" srcOrd="3" destOrd="0" parTransId="{BE62436D-51D6-443A-8CE3-29247AA02314}" sibTransId="{AE991B91-996B-4F5F-ADE1-091C59A49C5D}"/>
    <dgm:cxn modelId="{43B61840-F115-4174-96B9-DA0C0E83489E}" type="presOf" srcId="{9EF41CC5-EF3B-4A6D-8229-3F1333EADFB3}" destId="{CAD62F17-E99D-4FEF-B376-961CA4CB20EB}" srcOrd="0" destOrd="0" presId="urn:microsoft.com/office/officeart/2016/7/layout/LinearBlockProcessNumbered"/>
    <dgm:cxn modelId="{C243A449-5D47-4A46-AE03-14E9F852DA3F}" type="presOf" srcId="{CAEAD04E-A19E-4668-94E2-DF1C49555084}" destId="{A9AE7F02-3D93-4694-8677-8169A61E3A3E}"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E7B7AE72-8520-45F4-BFAA-7A53A42C27F4}" type="presOf" srcId="{9718C444-FE91-4D3B-A69B-AF4F40AE943A}" destId="{7DD02234-5274-45BD-9F60-5D9AA1498E52}"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571C158B-0821-48E2-9DE3-C4BABAF4B7A4}" srcId="{8AA20905-3954-474B-A606-562BCA026DC1}" destId="{919958E5-C634-4892-A424-036ED7810E18}" srcOrd="5" destOrd="0" parTransId="{60234DC8-8876-4F40-84B3-F447053151E5}" sibTransId="{EE7FCD5C-36E7-45A7-BAAC-21C2309BE173}"/>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48922A9E-4DF7-4672-AB49-3C52A3329395}" type="presOf" srcId="{89B61A44-CC98-4B6D-8C58-C0AE56B35541}" destId="{1C16BE26-2C9A-4FF5-A98E-F2C383351CD7}" srcOrd="1" destOrd="0" presId="urn:microsoft.com/office/officeart/2016/7/layout/LinearBlockProcessNumbered"/>
    <dgm:cxn modelId="{5D2B3CA1-6DE9-4C9B-BE6A-45006C7C905E}" type="presOf" srcId="{919958E5-C634-4892-A424-036ED7810E18}" destId="{DEFAF032-25B2-417E-883E-74FB60FE1AE3}" srcOrd="1"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4D6E2CAC-CAC4-4163-B934-76C06B93FCE3}" type="presOf" srcId="{919958E5-C634-4892-A424-036ED7810E18}" destId="{E22E3885-004E-489A-96A6-FB0889C1EE66}" srcOrd="0"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306482BE-7E29-4C6A-A16A-6FFDC9FF1838}" type="presOf" srcId="{CAEAD04E-A19E-4668-94E2-DF1C49555084}" destId="{6144752D-BE48-4B9C-BD79-6422D7821183}" srcOrd="0"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381B5AC7-0672-48B1-A749-879F4609642E}" type="presOf" srcId="{89B61A44-CC98-4B6D-8C58-C0AE56B35541}" destId="{F31284E9-CEEF-4D3C-A6FF-9C7BFA09D821}" srcOrd="0" destOrd="0" presId="urn:microsoft.com/office/officeart/2016/7/layout/LinearBlockProcessNumbered"/>
    <dgm:cxn modelId="{C7B09DCD-FB81-4982-B1D3-B14124259FE6}" type="presOf" srcId="{EE7FCD5C-36E7-45A7-BAAC-21C2309BE173}" destId="{A5DCE700-30DD-4986-B123-7C95EDA57BB3}" srcOrd="0" destOrd="0" presId="urn:microsoft.com/office/officeart/2016/7/layout/LinearBlockProcessNumbered"/>
    <dgm:cxn modelId="{AA854CD3-C2B7-4795-90D2-6F2C941DA9A7}" type="presOf" srcId="{AE991B91-996B-4F5F-ADE1-091C59A49C5D}" destId="{694F078B-95AE-45B0-852F-93985EAC02E7}"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AB7F13FE-F41A-42B8-BF29-EA2F212E4B34}" srcId="{8AA20905-3954-474B-A606-562BCA026DC1}" destId="{89B61A44-CC98-4B6D-8C58-C0AE56B35541}" srcOrd="4" destOrd="0" parTransId="{5B9F9161-D577-4575-8AFA-919D6B1C1ED0}" sibTransId="{9718C444-FE91-4D3B-A69B-AF4F40AE943A}"/>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 modelId="{08AA072F-27FA-41C8-B5B3-27457C5BEF57}" type="presParOf" srcId="{579698BD-D232-4926-8D7B-29A69B90858B}" destId="{D410AF7E-1EEA-4D90-AF7E-F2A0B4FAC2F2}" srcOrd="5" destOrd="0" presId="urn:microsoft.com/office/officeart/2016/7/layout/LinearBlockProcessNumbered"/>
    <dgm:cxn modelId="{71BA2408-2114-491A-AE08-4A7E64DABB82}" type="presParOf" srcId="{579698BD-D232-4926-8D7B-29A69B90858B}" destId="{23C5D1DA-32AD-46C8-9394-FFA5E8D075A0}" srcOrd="6" destOrd="0" presId="urn:microsoft.com/office/officeart/2016/7/layout/LinearBlockProcessNumbered"/>
    <dgm:cxn modelId="{BE02492C-2E84-413F-A5FE-A90DADCF09EB}" type="presParOf" srcId="{23C5D1DA-32AD-46C8-9394-FFA5E8D075A0}" destId="{6144752D-BE48-4B9C-BD79-6422D7821183}" srcOrd="0" destOrd="0" presId="urn:microsoft.com/office/officeart/2016/7/layout/LinearBlockProcessNumbered"/>
    <dgm:cxn modelId="{2E5E4125-A3A4-497E-A463-0E21E64A91ED}" type="presParOf" srcId="{23C5D1DA-32AD-46C8-9394-FFA5E8D075A0}" destId="{694F078B-95AE-45B0-852F-93985EAC02E7}" srcOrd="1" destOrd="0" presId="urn:microsoft.com/office/officeart/2016/7/layout/LinearBlockProcessNumbered"/>
    <dgm:cxn modelId="{CE40DFC9-9D2A-40F3-8806-8F5758EE89ED}" type="presParOf" srcId="{23C5D1DA-32AD-46C8-9394-FFA5E8D075A0}" destId="{A9AE7F02-3D93-4694-8677-8169A61E3A3E}" srcOrd="2" destOrd="0" presId="urn:microsoft.com/office/officeart/2016/7/layout/LinearBlockProcessNumbered"/>
    <dgm:cxn modelId="{8B65FC12-AFA7-49CD-B1F9-C05F4C7FCCAB}" type="presParOf" srcId="{579698BD-D232-4926-8D7B-29A69B90858B}" destId="{7E554E54-848A-4A12-AD70-C8BC0713A4A3}" srcOrd="7" destOrd="0" presId="urn:microsoft.com/office/officeart/2016/7/layout/LinearBlockProcessNumbered"/>
    <dgm:cxn modelId="{A89DFB22-EA11-4626-92F6-C7A2FC78389D}" type="presParOf" srcId="{579698BD-D232-4926-8D7B-29A69B90858B}" destId="{ABC06003-23E4-4A93-AD84-0E5F660EC346}" srcOrd="8" destOrd="0" presId="urn:microsoft.com/office/officeart/2016/7/layout/LinearBlockProcessNumbered"/>
    <dgm:cxn modelId="{C3DFDC35-DD9E-4A80-8C26-C7BAB316F236}" type="presParOf" srcId="{ABC06003-23E4-4A93-AD84-0E5F660EC346}" destId="{F31284E9-CEEF-4D3C-A6FF-9C7BFA09D821}" srcOrd="0" destOrd="0" presId="urn:microsoft.com/office/officeart/2016/7/layout/LinearBlockProcessNumbered"/>
    <dgm:cxn modelId="{7DBEEAB4-F483-4594-9F73-F50B5060FC53}" type="presParOf" srcId="{ABC06003-23E4-4A93-AD84-0E5F660EC346}" destId="{7DD02234-5274-45BD-9F60-5D9AA1498E52}" srcOrd="1" destOrd="0" presId="urn:microsoft.com/office/officeart/2016/7/layout/LinearBlockProcessNumbered"/>
    <dgm:cxn modelId="{051BA3F6-175E-4E86-91D9-3968273F4DE0}" type="presParOf" srcId="{ABC06003-23E4-4A93-AD84-0E5F660EC346}" destId="{1C16BE26-2C9A-4FF5-A98E-F2C383351CD7}" srcOrd="2" destOrd="0" presId="urn:microsoft.com/office/officeart/2016/7/layout/LinearBlockProcessNumbered"/>
    <dgm:cxn modelId="{3B57B058-D3AB-40EB-BF56-972ACD6B310F}" type="presParOf" srcId="{579698BD-D232-4926-8D7B-29A69B90858B}" destId="{55BA441E-66C7-45B4-8B75-927C6476CEEC}" srcOrd="9" destOrd="0" presId="urn:microsoft.com/office/officeart/2016/7/layout/LinearBlockProcessNumbered"/>
    <dgm:cxn modelId="{46A08956-1351-43DB-BFB3-0AEF20CA6972}" type="presParOf" srcId="{579698BD-D232-4926-8D7B-29A69B90858B}" destId="{3EDA673E-A9A4-4D6E-BD40-1AEF6C851E66}" srcOrd="10" destOrd="0" presId="urn:microsoft.com/office/officeart/2016/7/layout/LinearBlockProcessNumbered"/>
    <dgm:cxn modelId="{D0A48C8B-0953-4477-89B7-03842F351E64}" type="presParOf" srcId="{3EDA673E-A9A4-4D6E-BD40-1AEF6C851E66}" destId="{E22E3885-004E-489A-96A6-FB0889C1EE66}" srcOrd="0" destOrd="0" presId="urn:microsoft.com/office/officeart/2016/7/layout/LinearBlockProcessNumbered"/>
    <dgm:cxn modelId="{A5979587-524A-4744-A3AD-88D4A364E0A5}" type="presParOf" srcId="{3EDA673E-A9A4-4D6E-BD40-1AEF6C851E66}" destId="{A5DCE700-30DD-4986-B123-7C95EDA57BB3}" srcOrd="1" destOrd="0" presId="urn:microsoft.com/office/officeart/2016/7/layout/LinearBlockProcessNumbered"/>
    <dgm:cxn modelId="{6DFDC05E-0B7E-4F65-88F2-8A79075A31F9}" type="presParOf" srcId="{3EDA673E-A9A4-4D6E-BD40-1AEF6C851E66}" destId="{DEFAF032-25B2-417E-883E-74FB60FE1AE3}"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9B9B12-7E4C-4427-874F-8FA5AF62DEA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66A6257-E99C-4A98-ACCD-FDE8124FC8FD}">
      <dgm:prSet phldrT="[Text]"/>
      <dgm:spPr/>
      <dgm:t>
        <a:bodyPr/>
        <a:lstStyle/>
        <a:p>
          <a:r>
            <a:rPr lang="en-US" dirty="0"/>
            <a:t>Data with M columns and D Rows</a:t>
          </a:r>
        </a:p>
      </dgm:t>
    </dgm:pt>
    <dgm:pt modelId="{B98FFEA3-C260-4D4D-82B1-60AB5B715059}" type="parTrans" cxnId="{7016E7A2-D860-4CFE-A436-2A3253019394}">
      <dgm:prSet/>
      <dgm:spPr/>
      <dgm:t>
        <a:bodyPr/>
        <a:lstStyle/>
        <a:p>
          <a:endParaRPr lang="en-US"/>
        </a:p>
      </dgm:t>
    </dgm:pt>
    <dgm:pt modelId="{9EC5776E-6204-44B7-8050-2676109B20E8}" type="sibTrans" cxnId="{7016E7A2-D860-4CFE-A436-2A3253019394}">
      <dgm:prSet/>
      <dgm:spPr/>
      <dgm:t>
        <a:bodyPr/>
        <a:lstStyle/>
        <a:p>
          <a:endParaRPr lang="en-US"/>
        </a:p>
      </dgm:t>
    </dgm:pt>
    <dgm:pt modelId="{C891EE6A-5848-4C45-948A-2B68A6F6CC2E}">
      <dgm:prSet phldrT="[Text]"/>
      <dgm:spPr/>
      <dgm:t>
        <a:bodyPr/>
        <a:lstStyle/>
        <a:p>
          <a:r>
            <a:rPr lang="en-US" dirty="0"/>
            <a:t>DT1(Base Learner 1)</a:t>
          </a:r>
        </a:p>
      </dgm:t>
    </dgm:pt>
    <dgm:pt modelId="{020B622C-668B-4FAF-8B75-F639693686A0}" type="parTrans" cxnId="{5E77804F-6D63-4BAF-99BC-E819D1E186FB}">
      <dgm:prSet/>
      <dgm:spPr/>
      <dgm:t>
        <a:bodyPr/>
        <a:lstStyle/>
        <a:p>
          <a:r>
            <a:rPr lang="en-US" dirty="0"/>
            <a:t>RS+FS</a:t>
          </a:r>
        </a:p>
      </dgm:t>
    </dgm:pt>
    <dgm:pt modelId="{E36D7CF6-A1A1-4AB4-903D-5E4D86F9CB58}" type="sibTrans" cxnId="{5E77804F-6D63-4BAF-99BC-E819D1E186FB}">
      <dgm:prSet/>
      <dgm:spPr/>
      <dgm:t>
        <a:bodyPr/>
        <a:lstStyle/>
        <a:p>
          <a:endParaRPr lang="en-US"/>
        </a:p>
      </dgm:t>
    </dgm:pt>
    <dgm:pt modelId="{24B32447-1890-42AC-9D94-1D0BFE972A8B}">
      <dgm:prSet phldrT="[Text]"/>
      <dgm:spPr/>
      <dgm:t>
        <a:bodyPr/>
        <a:lstStyle/>
        <a:p>
          <a:r>
            <a:rPr lang="en-US" dirty="0"/>
            <a:t>DT2(Base Learner 2)</a:t>
          </a:r>
        </a:p>
      </dgm:t>
    </dgm:pt>
    <dgm:pt modelId="{118C6DB7-9EF1-4DFC-AEDD-4EB2B1CD7563}" type="parTrans" cxnId="{AFE6BCCD-20CE-4CEC-99DD-FCC6AEECD288}">
      <dgm:prSet/>
      <dgm:spPr/>
      <dgm:t>
        <a:bodyPr/>
        <a:lstStyle/>
        <a:p>
          <a:endParaRPr lang="en-US"/>
        </a:p>
      </dgm:t>
    </dgm:pt>
    <dgm:pt modelId="{8DE7A571-A6AD-46D6-9B98-13BD420DD2D0}" type="sibTrans" cxnId="{AFE6BCCD-20CE-4CEC-99DD-FCC6AEECD288}">
      <dgm:prSet/>
      <dgm:spPr/>
      <dgm:t>
        <a:bodyPr/>
        <a:lstStyle/>
        <a:p>
          <a:endParaRPr lang="en-US"/>
        </a:p>
      </dgm:t>
    </dgm:pt>
    <dgm:pt modelId="{0DE7DA13-E6F0-4C72-A499-D8FC749694B3}">
      <dgm:prSet phldrT="[Text]"/>
      <dgm:spPr/>
      <dgm:t>
        <a:bodyPr/>
        <a:lstStyle/>
        <a:p>
          <a:r>
            <a:rPr lang="en-US" dirty="0"/>
            <a:t>DT3(Base Learner 3)</a:t>
          </a:r>
        </a:p>
      </dgm:t>
    </dgm:pt>
    <dgm:pt modelId="{A3BE51C3-495B-402E-B704-1E8AC2D52522}" type="parTrans" cxnId="{9EBCF05C-A7F8-45CF-943E-1BD4186EF070}">
      <dgm:prSet/>
      <dgm:spPr/>
      <dgm:t>
        <a:bodyPr/>
        <a:lstStyle/>
        <a:p>
          <a:r>
            <a:rPr lang="en-US" dirty="0"/>
            <a:t>RS+FS</a:t>
          </a:r>
        </a:p>
      </dgm:t>
    </dgm:pt>
    <dgm:pt modelId="{4199E449-329A-4335-98CC-00427BF9A3B0}" type="sibTrans" cxnId="{9EBCF05C-A7F8-45CF-943E-1BD4186EF070}">
      <dgm:prSet/>
      <dgm:spPr/>
      <dgm:t>
        <a:bodyPr/>
        <a:lstStyle/>
        <a:p>
          <a:endParaRPr lang="en-US"/>
        </a:p>
      </dgm:t>
    </dgm:pt>
    <dgm:pt modelId="{D57F17D2-9CFC-44D4-A48B-A44AB670E1C8}" type="pres">
      <dgm:prSet presAssocID="{289B9B12-7E4C-4427-874F-8FA5AF62DEA3}" presName="Name0" presStyleCnt="0">
        <dgm:presLayoutVars>
          <dgm:chPref val="1"/>
          <dgm:dir/>
          <dgm:animOne val="branch"/>
          <dgm:animLvl val="lvl"/>
          <dgm:resizeHandles val="exact"/>
        </dgm:presLayoutVars>
      </dgm:prSet>
      <dgm:spPr/>
    </dgm:pt>
    <dgm:pt modelId="{7F705E7B-FB0C-4E58-A4FC-F765584770C1}" type="pres">
      <dgm:prSet presAssocID="{166A6257-E99C-4A98-ACCD-FDE8124FC8FD}" presName="root1" presStyleCnt="0"/>
      <dgm:spPr/>
    </dgm:pt>
    <dgm:pt modelId="{DF43E0A7-04EA-494D-8172-16B36CD1A5DF}" type="pres">
      <dgm:prSet presAssocID="{166A6257-E99C-4A98-ACCD-FDE8124FC8FD}" presName="LevelOneTextNode" presStyleLbl="node0" presStyleIdx="0" presStyleCnt="1" custLinFactX="-31373" custLinFactNeighborX="-100000">
        <dgm:presLayoutVars>
          <dgm:chPref val="3"/>
        </dgm:presLayoutVars>
      </dgm:prSet>
      <dgm:spPr/>
    </dgm:pt>
    <dgm:pt modelId="{B1B8FA38-C1A6-4200-A3BE-AF05E1FDC9D5}" type="pres">
      <dgm:prSet presAssocID="{166A6257-E99C-4A98-ACCD-FDE8124FC8FD}" presName="level2hierChild" presStyleCnt="0"/>
      <dgm:spPr/>
    </dgm:pt>
    <dgm:pt modelId="{DCB7CCBD-4279-42B2-8D16-CC1DCE512C62}" type="pres">
      <dgm:prSet presAssocID="{020B622C-668B-4FAF-8B75-F639693686A0}" presName="conn2-1" presStyleLbl="parChTrans1D2" presStyleIdx="0" presStyleCnt="3"/>
      <dgm:spPr/>
    </dgm:pt>
    <dgm:pt modelId="{F04D5556-CE3F-4B03-8382-422425E54604}" type="pres">
      <dgm:prSet presAssocID="{020B622C-668B-4FAF-8B75-F639693686A0}" presName="connTx" presStyleLbl="parChTrans1D2" presStyleIdx="0" presStyleCnt="3"/>
      <dgm:spPr/>
    </dgm:pt>
    <dgm:pt modelId="{0C2E98CE-0D36-4F05-8CF2-46B2F7F39E2B}" type="pres">
      <dgm:prSet presAssocID="{C891EE6A-5848-4C45-948A-2B68A6F6CC2E}" presName="root2" presStyleCnt="0"/>
      <dgm:spPr/>
    </dgm:pt>
    <dgm:pt modelId="{A565BF30-D37E-45A5-AFE7-7D719AEF796A}" type="pres">
      <dgm:prSet presAssocID="{C891EE6A-5848-4C45-948A-2B68A6F6CC2E}" presName="LevelTwoTextNode" presStyleLbl="node2" presStyleIdx="0" presStyleCnt="3" custLinFactNeighborX="-19180" custLinFactNeighborY="-84190">
        <dgm:presLayoutVars>
          <dgm:chPref val="3"/>
        </dgm:presLayoutVars>
      </dgm:prSet>
      <dgm:spPr/>
    </dgm:pt>
    <dgm:pt modelId="{FCCA9AA8-A969-47D6-8831-4B6063F25E9E}" type="pres">
      <dgm:prSet presAssocID="{C891EE6A-5848-4C45-948A-2B68A6F6CC2E}" presName="level3hierChild" presStyleCnt="0"/>
      <dgm:spPr/>
    </dgm:pt>
    <dgm:pt modelId="{4408642A-F6BE-43A3-9B97-D83313A7247E}" type="pres">
      <dgm:prSet presAssocID="{118C6DB7-9EF1-4DFC-AEDD-4EB2B1CD7563}" presName="conn2-1" presStyleLbl="parChTrans1D2" presStyleIdx="1" presStyleCnt="3"/>
      <dgm:spPr/>
    </dgm:pt>
    <dgm:pt modelId="{7DE5008A-DEFD-447D-8382-E7D984715D7B}" type="pres">
      <dgm:prSet presAssocID="{118C6DB7-9EF1-4DFC-AEDD-4EB2B1CD7563}" presName="connTx" presStyleLbl="parChTrans1D2" presStyleIdx="1" presStyleCnt="3"/>
      <dgm:spPr/>
    </dgm:pt>
    <dgm:pt modelId="{4796254A-0917-4C51-BD44-5EE3EC6BF9B0}" type="pres">
      <dgm:prSet presAssocID="{24B32447-1890-42AC-9D94-1D0BFE972A8B}" presName="root2" presStyleCnt="0"/>
      <dgm:spPr/>
    </dgm:pt>
    <dgm:pt modelId="{EACA97F8-812B-4647-B888-304D33BAA628}" type="pres">
      <dgm:prSet presAssocID="{24B32447-1890-42AC-9D94-1D0BFE972A8B}" presName="LevelTwoTextNode" presStyleLbl="node2" presStyleIdx="1" presStyleCnt="3" custLinFactNeighborX="-16924" custLinFactNeighborY="0">
        <dgm:presLayoutVars>
          <dgm:chPref val="3"/>
        </dgm:presLayoutVars>
      </dgm:prSet>
      <dgm:spPr/>
    </dgm:pt>
    <dgm:pt modelId="{6CD72340-49B1-4C8C-BE55-F6E0D06AB116}" type="pres">
      <dgm:prSet presAssocID="{24B32447-1890-42AC-9D94-1D0BFE972A8B}" presName="level3hierChild" presStyleCnt="0"/>
      <dgm:spPr/>
    </dgm:pt>
    <dgm:pt modelId="{FC58C287-54F2-416F-B593-304C52C241C3}" type="pres">
      <dgm:prSet presAssocID="{A3BE51C3-495B-402E-B704-1E8AC2D52522}" presName="conn2-1" presStyleLbl="parChTrans1D2" presStyleIdx="2" presStyleCnt="3"/>
      <dgm:spPr/>
    </dgm:pt>
    <dgm:pt modelId="{F1538251-8995-4888-9731-CCFBF3935D41}" type="pres">
      <dgm:prSet presAssocID="{A3BE51C3-495B-402E-B704-1E8AC2D52522}" presName="connTx" presStyleLbl="parChTrans1D2" presStyleIdx="2" presStyleCnt="3"/>
      <dgm:spPr/>
    </dgm:pt>
    <dgm:pt modelId="{5AA57E5F-1E59-4C53-B0FE-145188FFE07B}" type="pres">
      <dgm:prSet presAssocID="{0DE7DA13-E6F0-4C72-A499-D8FC749694B3}" presName="root2" presStyleCnt="0"/>
      <dgm:spPr/>
    </dgm:pt>
    <dgm:pt modelId="{C2070CD2-BC29-4CD3-A1DE-9BD773EC2307}" type="pres">
      <dgm:prSet presAssocID="{0DE7DA13-E6F0-4C72-A499-D8FC749694B3}" presName="LevelTwoTextNode" presStyleLbl="node2" presStyleIdx="2" presStyleCnt="3" custLinFactNeighborX="-19744" custLinFactNeighborY="93442">
        <dgm:presLayoutVars>
          <dgm:chPref val="3"/>
        </dgm:presLayoutVars>
      </dgm:prSet>
      <dgm:spPr/>
    </dgm:pt>
    <dgm:pt modelId="{CB8EEEDC-42F2-42B9-B055-8CBBA86D8180}" type="pres">
      <dgm:prSet presAssocID="{0DE7DA13-E6F0-4C72-A499-D8FC749694B3}" presName="level3hierChild" presStyleCnt="0"/>
      <dgm:spPr/>
    </dgm:pt>
  </dgm:ptLst>
  <dgm:cxnLst>
    <dgm:cxn modelId="{C60FB80E-D086-4EA7-A956-0878FD806C1D}" type="presOf" srcId="{24B32447-1890-42AC-9D94-1D0BFE972A8B}" destId="{EACA97F8-812B-4647-B888-304D33BAA628}" srcOrd="0" destOrd="0" presId="urn:microsoft.com/office/officeart/2008/layout/HorizontalMultiLevelHierarchy"/>
    <dgm:cxn modelId="{9EBCF05C-A7F8-45CF-943E-1BD4186EF070}" srcId="{166A6257-E99C-4A98-ACCD-FDE8124FC8FD}" destId="{0DE7DA13-E6F0-4C72-A499-D8FC749694B3}" srcOrd="2" destOrd="0" parTransId="{A3BE51C3-495B-402E-B704-1E8AC2D52522}" sibTransId="{4199E449-329A-4335-98CC-00427BF9A3B0}"/>
    <dgm:cxn modelId="{D97A9E41-4A25-4050-9F13-895EA21E3818}" type="presOf" srcId="{118C6DB7-9EF1-4DFC-AEDD-4EB2B1CD7563}" destId="{4408642A-F6BE-43A3-9B97-D83313A7247E}" srcOrd="0" destOrd="0" presId="urn:microsoft.com/office/officeart/2008/layout/HorizontalMultiLevelHierarchy"/>
    <dgm:cxn modelId="{6DE8534E-A03A-48C4-B298-66556A3FBCA2}" type="presOf" srcId="{166A6257-E99C-4A98-ACCD-FDE8124FC8FD}" destId="{DF43E0A7-04EA-494D-8172-16B36CD1A5DF}" srcOrd="0" destOrd="0" presId="urn:microsoft.com/office/officeart/2008/layout/HorizontalMultiLevelHierarchy"/>
    <dgm:cxn modelId="{5E77804F-6D63-4BAF-99BC-E819D1E186FB}" srcId="{166A6257-E99C-4A98-ACCD-FDE8124FC8FD}" destId="{C891EE6A-5848-4C45-948A-2B68A6F6CC2E}" srcOrd="0" destOrd="0" parTransId="{020B622C-668B-4FAF-8B75-F639693686A0}" sibTransId="{E36D7CF6-A1A1-4AB4-903D-5E4D86F9CB58}"/>
    <dgm:cxn modelId="{F227889A-6DE3-4FF2-B755-51A616B9F66F}" type="presOf" srcId="{A3BE51C3-495B-402E-B704-1E8AC2D52522}" destId="{F1538251-8995-4888-9731-CCFBF3935D41}" srcOrd="1" destOrd="0" presId="urn:microsoft.com/office/officeart/2008/layout/HorizontalMultiLevelHierarchy"/>
    <dgm:cxn modelId="{5CEFB89D-36C8-4BD4-8ADF-7C2F564825DC}" type="presOf" srcId="{C891EE6A-5848-4C45-948A-2B68A6F6CC2E}" destId="{A565BF30-D37E-45A5-AFE7-7D719AEF796A}" srcOrd="0" destOrd="0" presId="urn:microsoft.com/office/officeart/2008/layout/HorizontalMultiLevelHierarchy"/>
    <dgm:cxn modelId="{7016E7A2-D860-4CFE-A436-2A3253019394}" srcId="{289B9B12-7E4C-4427-874F-8FA5AF62DEA3}" destId="{166A6257-E99C-4A98-ACCD-FDE8124FC8FD}" srcOrd="0" destOrd="0" parTransId="{B98FFEA3-C260-4D4D-82B1-60AB5B715059}" sibTransId="{9EC5776E-6204-44B7-8050-2676109B20E8}"/>
    <dgm:cxn modelId="{234752A7-7A5D-4899-B576-6E4607135333}" type="presOf" srcId="{020B622C-668B-4FAF-8B75-F639693686A0}" destId="{F04D5556-CE3F-4B03-8382-422425E54604}" srcOrd="1" destOrd="0" presId="urn:microsoft.com/office/officeart/2008/layout/HorizontalMultiLevelHierarchy"/>
    <dgm:cxn modelId="{3D386AC5-AD66-46F8-BB60-190D50C0FE33}" type="presOf" srcId="{0DE7DA13-E6F0-4C72-A499-D8FC749694B3}" destId="{C2070CD2-BC29-4CD3-A1DE-9BD773EC2307}" srcOrd="0" destOrd="0" presId="urn:microsoft.com/office/officeart/2008/layout/HorizontalMultiLevelHierarchy"/>
    <dgm:cxn modelId="{53A031C6-CCC7-413C-B2EB-FC0969E6A8DD}" type="presOf" srcId="{A3BE51C3-495B-402E-B704-1E8AC2D52522}" destId="{FC58C287-54F2-416F-B593-304C52C241C3}" srcOrd="0" destOrd="0" presId="urn:microsoft.com/office/officeart/2008/layout/HorizontalMultiLevelHierarchy"/>
    <dgm:cxn modelId="{AFE6BCCD-20CE-4CEC-99DD-FCC6AEECD288}" srcId="{166A6257-E99C-4A98-ACCD-FDE8124FC8FD}" destId="{24B32447-1890-42AC-9D94-1D0BFE972A8B}" srcOrd="1" destOrd="0" parTransId="{118C6DB7-9EF1-4DFC-AEDD-4EB2B1CD7563}" sibTransId="{8DE7A571-A6AD-46D6-9B98-13BD420DD2D0}"/>
    <dgm:cxn modelId="{BA8A69F1-91F0-4135-940D-78806D9E5A5B}" type="presOf" srcId="{289B9B12-7E4C-4427-874F-8FA5AF62DEA3}" destId="{D57F17D2-9CFC-44D4-A48B-A44AB670E1C8}" srcOrd="0" destOrd="0" presId="urn:microsoft.com/office/officeart/2008/layout/HorizontalMultiLevelHierarchy"/>
    <dgm:cxn modelId="{94EE02F3-8C5A-4349-A178-190469513BA4}" type="presOf" srcId="{020B622C-668B-4FAF-8B75-F639693686A0}" destId="{DCB7CCBD-4279-42B2-8D16-CC1DCE512C62}" srcOrd="0" destOrd="0" presId="urn:microsoft.com/office/officeart/2008/layout/HorizontalMultiLevelHierarchy"/>
    <dgm:cxn modelId="{C2D9A6F9-C0E0-455C-A22C-8F43043DFE71}" type="presOf" srcId="{118C6DB7-9EF1-4DFC-AEDD-4EB2B1CD7563}" destId="{7DE5008A-DEFD-447D-8382-E7D984715D7B}" srcOrd="1" destOrd="0" presId="urn:microsoft.com/office/officeart/2008/layout/HorizontalMultiLevelHierarchy"/>
    <dgm:cxn modelId="{59663217-5D52-40C1-8E8C-2FD3C1441BBF}" type="presParOf" srcId="{D57F17D2-9CFC-44D4-A48B-A44AB670E1C8}" destId="{7F705E7B-FB0C-4E58-A4FC-F765584770C1}" srcOrd="0" destOrd="0" presId="urn:microsoft.com/office/officeart/2008/layout/HorizontalMultiLevelHierarchy"/>
    <dgm:cxn modelId="{2D0497F3-7F1A-4678-8202-9A626F5CC192}" type="presParOf" srcId="{7F705E7B-FB0C-4E58-A4FC-F765584770C1}" destId="{DF43E0A7-04EA-494D-8172-16B36CD1A5DF}" srcOrd="0" destOrd="0" presId="urn:microsoft.com/office/officeart/2008/layout/HorizontalMultiLevelHierarchy"/>
    <dgm:cxn modelId="{616B9EB9-F5A4-4BE6-AAA9-3CA91AD26D00}" type="presParOf" srcId="{7F705E7B-FB0C-4E58-A4FC-F765584770C1}" destId="{B1B8FA38-C1A6-4200-A3BE-AF05E1FDC9D5}" srcOrd="1" destOrd="0" presId="urn:microsoft.com/office/officeart/2008/layout/HorizontalMultiLevelHierarchy"/>
    <dgm:cxn modelId="{4916F4F9-8577-4793-B01B-EFF45DEAEF8C}" type="presParOf" srcId="{B1B8FA38-C1A6-4200-A3BE-AF05E1FDC9D5}" destId="{DCB7CCBD-4279-42B2-8D16-CC1DCE512C62}" srcOrd="0" destOrd="0" presId="urn:microsoft.com/office/officeart/2008/layout/HorizontalMultiLevelHierarchy"/>
    <dgm:cxn modelId="{0BB51A75-88FB-4EDB-A8BE-294969A1E84E}" type="presParOf" srcId="{DCB7CCBD-4279-42B2-8D16-CC1DCE512C62}" destId="{F04D5556-CE3F-4B03-8382-422425E54604}" srcOrd="0" destOrd="0" presId="urn:microsoft.com/office/officeart/2008/layout/HorizontalMultiLevelHierarchy"/>
    <dgm:cxn modelId="{DA0027F2-094B-41AD-A0D1-7FC2F901006B}" type="presParOf" srcId="{B1B8FA38-C1A6-4200-A3BE-AF05E1FDC9D5}" destId="{0C2E98CE-0D36-4F05-8CF2-46B2F7F39E2B}" srcOrd="1" destOrd="0" presId="urn:microsoft.com/office/officeart/2008/layout/HorizontalMultiLevelHierarchy"/>
    <dgm:cxn modelId="{EBC1F0A0-386A-4309-920E-4E5E150EEFE1}" type="presParOf" srcId="{0C2E98CE-0D36-4F05-8CF2-46B2F7F39E2B}" destId="{A565BF30-D37E-45A5-AFE7-7D719AEF796A}" srcOrd="0" destOrd="0" presId="urn:microsoft.com/office/officeart/2008/layout/HorizontalMultiLevelHierarchy"/>
    <dgm:cxn modelId="{AF18456F-E0C2-41FA-9CEA-6B9EDD62FB7D}" type="presParOf" srcId="{0C2E98CE-0D36-4F05-8CF2-46B2F7F39E2B}" destId="{FCCA9AA8-A969-47D6-8831-4B6063F25E9E}" srcOrd="1" destOrd="0" presId="urn:microsoft.com/office/officeart/2008/layout/HorizontalMultiLevelHierarchy"/>
    <dgm:cxn modelId="{4301D907-1CCF-4ED7-A90A-5DC83CF56D0B}" type="presParOf" srcId="{B1B8FA38-C1A6-4200-A3BE-AF05E1FDC9D5}" destId="{4408642A-F6BE-43A3-9B97-D83313A7247E}" srcOrd="2" destOrd="0" presId="urn:microsoft.com/office/officeart/2008/layout/HorizontalMultiLevelHierarchy"/>
    <dgm:cxn modelId="{1E071212-B4DB-4B50-BAAE-E3CEFBC86A9C}" type="presParOf" srcId="{4408642A-F6BE-43A3-9B97-D83313A7247E}" destId="{7DE5008A-DEFD-447D-8382-E7D984715D7B}" srcOrd="0" destOrd="0" presId="urn:microsoft.com/office/officeart/2008/layout/HorizontalMultiLevelHierarchy"/>
    <dgm:cxn modelId="{CA7EDC57-DBF3-445D-B1CE-8D32EF4F0FD7}" type="presParOf" srcId="{B1B8FA38-C1A6-4200-A3BE-AF05E1FDC9D5}" destId="{4796254A-0917-4C51-BD44-5EE3EC6BF9B0}" srcOrd="3" destOrd="0" presId="urn:microsoft.com/office/officeart/2008/layout/HorizontalMultiLevelHierarchy"/>
    <dgm:cxn modelId="{C08E1C58-1D1F-4E7A-B39D-ADA2C0DC1339}" type="presParOf" srcId="{4796254A-0917-4C51-BD44-5EE3EC6BF9B0}" destId="{EACA97F8-812B-4647-B888-304D33BAA628}" srcOrd="0" destOrd="0" presId="urn:microsoft.com/office/officeart/2008/layout/HorizontalMultiLevelHierarchy"/>
    <dgm:cxn modelId="{C86A5557-46EC-4731-A7EE-279094254811}" type="presParOf" srcId="{4796254A-0917-4C51-BD44-5EE3EC6BF9B0}" destId="{6CD72340-49B1-4C8C-BE55-F6E0D06AB116}" srcOrd="1" destOrd="0" presId="urn:microsoft.com/office/officeart/2008/layout/HorizontalMultiLevelHierarchy"/>
    <dgm:cxn modelId="{621D5887-4B08-4715-87BB-CDA5641FC620}" type="presParOf" srcId="{B1B8FA38-C1A6-4200-A3BE-AF05E1FDC9D5}" destId="{FC58C287-54F2-416F-B593-304C52C241C3}" srcOrd="4" destOrd="0" presId="urn:microsoft.com/office/officeart/2008/layout/HorizontalMultiLevelHierarchy"/>
    <dgm:cxn modelId="{906BBF1B-96DC-444B-9149-E139EC6CDA66}" type="presParOf" srcId="{FC58C287-54F2-416F-B593-304C52C241C3}" destId="{F1538251-8995-4888-9731-CCFBF3935D41}" srcOrd="0" destOrd="0" presId="urn:microsoft.com/office/officeart/2008/layout/HorizontalMultiLevelHierarchy"/>
    <dgm:cxn modelId="{E51A5286-9D68-49EE-BA12-493E8CD845BB}" type="presParOf" srcId="{B1B8FA38-C1A6-4200-A3BE-AF05E1FDC9D5}" destId="{5AA57E5F-1E59-4C53-B0FE-145188FFE07B}" srcOrd="5" destOrd="0" presId="urn:microsoft.com/office/officeart/2008/layout/HorizontalMultiLevelHierarchy"/>
    <dgm:cxn modelId="{E887D66D-1F56-4104-9B59-BC917D181830}" type="presParOf" srcId="{5AA57E5F-1E59-4C53-B0FE-145188FFE07B}" destId="{C2070CD2-BC29-4CD3-A1DE-9BD773EC2307}" srcOrd="0" destOrd="0" presId="urn:microsoft.com/office/officeart/2008/layout/HorizontalMultiLevelHierarchy"/>
    <dgm:cxn modelId="{DCEE66AD-B7A7-4E7B-BC44-5048F3344B91}" type="presParOf" srcId="{5AA57E5F-1E59-4C53-B0FE-145188FFE07B}" destId="{CB8EEEDC-42F2-42B9-B055-8CBBA86D818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886717"/>
          <a:ext cx="1617761" cy="194131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99" tIns="0" rIns="159799"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Introduction to Random Forest</a:t>
          </a:r>
        </a:p>
      </dsp:txBody>
      <dsp:txXfrm>
        <a:off x="0" y="1663243"/>
        <a:ext cx="1617761" cy="1164788"/>
      </dsp:txXfrm>
    </dsp:sp>
    <dsp:sp modelId="{BBA91679-4684-4A04-8AEB-03038C78A75C}">
      <dsp:nvSpPr>
        <dsp:cNvPr id="0" name=""/>
        <dsp:cNvSpPr/>
      </dsp:nvSpPr>
      <dsp:spPr>
        <a:xfrm>
          <a:off x="0" y="886717"/>
          <a:ext cx="1617761" cy="77652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799" tIns="165100" rIns="159799" bIns="165100" numCol="1" spcCol="1270" anchor="ctr" anchorCtr="0">
          <a:noAutofit/>
        </a:bodyPr>
        <a:lstStyle/>
        <a:p>
          <a:pPr marL="0" lvl="0" indent="0" algn="l" defTabSz="1422400">
            <a:lnSpc>
              <a:spcPct val="90000"/>
            </a:lnSpc>
            <a:spcBef>
              <a:spcPct val="0"/>
            </a:spcBef>
            <a:spcAft>
              <a:spcPct val="35000"/>
            </a:spcAft>
            <a:buNone/>
          </a:pPr>
          <a:r>
            <a:rPr lang="en-US" sz="3200" kern="1200"/>
            <a:t>01</a:t>
          </a:r>
          <a:endParaRPr lang="en-US" sz="3200" kern="1200" dirty="0"/>
        </a:p>
      </dsp:txBody>
      <dsp:txXfrm>
        <a:off x="0" y="886717"/>
        <a:ext cx="1617761" cy="776525"/>
      </dsp:txXfrm>
    </dsp:sp>
    <dsp:sp modelId="{00AE7F27-0E5D-4AFB-ACD6-B5A19E79EA42}">
      <dsp:nvSpPr>
        <dsp:cNvPr id="0" name=""/>
        <dsp:cNvSpPr/>
      </dsp:nvSpPr>
      <dsp:spPr>
        <a:xfrm>
          <a:off x="1747182" y="886717"/>
          <a:ext cx="1617761" cy="1941314"/>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99" tIns="0" rIns="159799"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Ensemble Techniques</a:t>
          </a:r>
        </a:p>
      </dsp:txBody>
      <dsp:txXfrm>
        <a:off x="1747182" y="1663243"/>
        <a:ext cx="1617761" cy="1164788"/>
      </dsp:txXfrm>
    </dsp:sp>
    <dsp:sp modelId="{975C752B-C37A-4BA6-A3AE-2202A141404A}">
      <dsp:nvSpPr>
        <dsp:cNvPr id="0" name=""/>
        <dsp:cNvSpPr/>
      </dsp:nvSpPr>
      <dsp:spPr>
        <a:xfrm>
          <a:off x="1747182" y="886717"/>
          <a:ext cx="1617761" cy="77652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799" tIns="165100" rIns="159799" bIns="165100" numCol="1" spcCol="1270" anchor="ctr" anchorCtr="0">
          <a:noAutofit/>
        </a:bodyPr>
        <a:lstStyle/>
        <a:p>
          <a:pPr marL="0" lvl="0" indent="0" algn="l" defTabSz="1422400">
            <a:lnSpc>
              <a:spcPct val="90000"/>
            </a:lnSpc>
            <a:spcBef>
              <a:spcPct val="0"/>
            </a:spcBef>
            <a:spcAft>
              <a:spcPct val="35000"/>
            </a:spcAft>
            <a:buNone/>
          </a:pPr>
          <a:r>
            <a:rPr lang="en-US" sz="3200" kern="1200"/>
            <a:t>02</a:t>
          </a:r>
        </a:p>
      </dsp:txBody>
      <dsp:txXfrm>
        <a:off x="1747182" y="886717"/>
        <a:ext cx="1617761" cy="776525"/>
      </dsp:txXfrm>
    </dsp:sp>
    <dsp:sp modelId="{CAD62F17-E99D-4FEF-B376-961CA4CB20EB}">
      <dsp:nvSpPr>
        <dsp:cNvPr id="0" name=""/>
        <dsp:cNvSpPr/>
      </dsp:nvSpPr>
      <dsp:spPr>
        <a:xfrm>
          <a:off x="3494365" y="886717"/>
          <a:ext cx="1617761" cy="1941314"/>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99" tIns="0" rIns="159799"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Introduction to Decision Trees</a:t>
          </a:r>
        </a:p>
      </dsp:txBody>
      <dsp:txXfrm>
        <a:off x="3494365" y="1663243"/>
        <a:ext cx="1617761" cy="1164788"/>
      </dsp:txXfrm>
    </dsp:sp>
    <dsp:sp modelId="{E20811D6-E5D4-4C9E-AABF-9E0E1902CA2C}">
      <dsp:nvSpPr>
        <dsp:cNvPr id="0" name=""/>
        <dsp:cNvSpPr/>
      </dsp:nvSpPr>
      <dsp:spPr>
        <a:xfrm>
          <a:off x="3494365" y="886717"/>
          <a:ext cx="1617761" cy="77652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799" tIns="165100" rIns="159799" bIns="165100" numCol="1" spcCol="1270" anchor="ctr" anchorCtr="0">
          <a:noAutofit/>
        </a:bodyPr>
        <a:lstStyle/>
        <a:p>
          <a:pPr marL="0" lvl="0" indent="0" algn="l" defTabSz="1422400">
            <a:lnSpc>
              <a:spcPct val="90000"/>
            </a:lnSpc>
            <a:spcBef>
              <a:spcPct val="0"/>
            </a:spcBef>
            <a:spcAft>
              <a:spcPct val="35000"/>
            </a:spcAft>
            <a:buNone/>
          </a:pPr>
          <a:r>
            <a:rPr lang="en-US" sz="3200" kern="1200"/>
            <a:t>03</a:t>
          </a:r>
        </a:p>
      </dsp:txBody>
      <dsp:txXfrm>
        <a:off x="3494365" y="886717"/>
        <a:ext cx="1617761" cy="776525"/>
      </dsp:txXfrm>
    </dsp:sp>
    <dsp:sp modelId="{6144752D-BE48-4B9C-BD79-6422D7821183}">
      <dsp:nvSpPr>
        <dsp:cNvPr id="0" name=""/>
        <dsp:cNvSpPr/>
      </dsp:nvSpPr>
      <dsp:spPr>
        <a:xfrm>
          <a:off x="5241547" y="886717"/>
          <a:ext cx="1617761" cy="1941314"/>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99" tIns="0" rIns="159799"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Random Forest in depth intuition</a:t>
          </a:r>
        </a:p>
      </dsp:txBody>
      <dsp:txXfrm>
        <a:off x="5241547" y="1663243"/>
        <a:ext cx="1617761" cy="1164788"/>
      </dsp:txXfrm>
    </dsp:sp>
    <dsp:sp modelId="{694F078B-95AE-45B0-852F-93985EAC02E7}">
      <dsp:nvSpPr>
        <dsp:cNvPr id="0" name=""/>
        <dsp:cNvSpPr/>
      </dsp:nvSpPr>
      <dsp:spPr>
        <a:xfrm>
          <a:off x="5241547" y="886717"/>
          <a:ext cx="1617761" cy="77652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799" tIns="165100" rIns="159799" bIns="165100" numCol="1" spcCol="1270" anchor="ctr" anchorCtr="0">
          <a:noAutofit/>
        </a:bodyPr>
        <a:lstStyle/>
        <a:p>
          <a:pPr marL="0" lvl="0" indent="0" algn="l" defTabSz="1422400">
            <a:lnSpc>
              <a:spcPct val="90000"/>
            </a:lnSpc>
            <a:spcBef>
              <a:spcPct val="0"/>
            </a:spcBef>
            <a:spcAft>
              <a:spcPct val="35000"/>
            </a:spcAft>
            <a:buNone/>
          </a:pPr>
          <a:r>
            <a:rPr lang="en-US" sz="3200" kern="1200"/>
            <a:t>04</a:t>
          </a:r>
        </a:p>
      </dsp:txBody>
      <dsp:txXfrm>
        <a:off x="5241547" y="886717"/>
        <a:ext cx="1617761" cy="776525"/>
      </dsp:txXfrm>
    </dsp:sp>
    <dsp:sp modelId="{F31284E9-CEEF-4D3C-A6FF-9C7BFA09D821}">
      <dsp:nvSpPr>
        <dsp:cNvPr id="0" name=""/>
        <dsp:cNvSpPr/>
      </dsp:nvSpPr>
      <dsp:spPr>
        <a:xfrm>
          <a:off x="6988730" y="886717"/>
          <a:ext cx="1617761" cy="1941314"/>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99" tIns="0" rIns="159799"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Classification using Random Forest. scikit-learn</a:t>
          </a:r>
        </a:p>
      </dsp:txBody>
      <dsp:txXfrm>
        <a:off x="6988730" y="1663243"/>
        <a:ext cx="1617761" cy="1164788"/>
      </dsp:txXfrm>
    </dsp:sp>
    <dsp:sp modelId="{7DD02234-5274-45BD-9F60-5D9AA1498E52}">
      <dsp:nvSpPr>
        <dsp:cNvPr id="0" name=""/>
        <dsp:cNvSpPr/>
      </dsp:nvSpPr>
      <dsp:spPr>
        <a:xfrm>
          <a:off x="6988730" y="886717"/>
          <a:ext cx="1617761" cy="77652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799" tIns="165100" rIns="159799" bIns="165100" numCol="1" spcCol="1270" anchor="ctr" anchorCtr="0">
          <a:noAutofit/>
        </a:bodyPr>
        <a:lstStyle/>
        <a:p>
          <a:pPr marL="0" lvl="0" indent="0" algn="l" defTabSz="1422400">
            <a:lnSpc>
              <a:spcPct val="90000"/>
            </a:lnSpc>
            <a:spcBef>
              <a:spcPct val="0"/>
            </a:spcBef>
            <a:spcAft>
              <a:spcPct val="35000"/>
            </a:spcAft>
            <a:buNone/>
          </a:pPr>
          <a:r>
            <a:rPr lang="en-US" sz="3200" kern="1200"/>
            <a:t>05</a:t>
          </a:r>
        </a:p>
      </dsp:txBody>
      <dsp:txXfrm>
        <a:off x="6988730" y="886717"/>
        <a:ext cx="1617761" cy="776525"/>
      </dsp:txXfrm>
    </dsp:sp>
    <dsp:sp modelId="{E22E3885-004E-489A-96A6-FB0889C1EE66}">
      <dsp:nvSpPr>
        <dsp:cNvPr id="0" name=""/>
        <dsp:cNvSpPr/>
      </dsp:nvSpPr>
      <dsp:spPr>
        <a:xfrm>
          <a:off x="8735913" y="886717"/>
          <a:ext cx="1617761" cy="194131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799" tIns="0" rIns="159799"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Hyperparameter Tuning of Random Forest using Grid search and Randomized Search</a:t>
          </a:r>
        </a:p>
      </dsp:txBody>
      <dsp:txXfrm>
        <a:off x="8735913" y="1663243"/>
        <a:ext cx="1617761" cy="1164788"/>
      </dsp:txXfrm>
    </dsp:sp>
    <dsp:sp modelId="{A5DCE700-30DD-4986-B123-7C95EDA57BB3}">
      <dsp:nvSpPr>
        <dsp:cNvPr id="0" name=""/>
        <dsp:cNvSpPr/>
      </dsp:nvSpPr>
      <dsp:spPr>
        <a:xfrm>
          <a:off x="8735913" y="886717"/>
          <a:ext cx="1617761" cy="776525"/>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799" tIns="165100" rIns="159799" bIns="165100" numCol="1" spcCol="1270" anchor="ctr" anchorCtr="0">
          <a:noAutofit/>
        </a:bodyPr>
        <a:lstStyle/>
        <a:p>
          <a:pPr marL="0" lvl="0" indent="0" algn="l" defTabSz="1422400">
            <a:lnSpc>
              <a:spcPct val="90000"/>
            </a:lnSpc>
            <a:spcBef>
              <a:spcPct val="0"/>
            </a:spcBef>
            <a:spcAft>
              <a:spcPct val="35000"/>
            </a:spcAft>
            <a:buNone/>
          </a:pPr>
          <a:r>
            <a:rPr lang="en-US" sz="3200" kern="1200"/>
            <a:t>06</a:t>
          </a:r>
        </a:p>
      </dsp:txBody>
      <dsp:txXfrm>
        <a:off x="8735913" y="886717"/>
        <a:ext cx="1617761" cy="776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C287-54F2-416F-B593-304C52C241C3}">
      <dsp:nvSpPr>
        <dsp:cNvPr id="0" name=""/>
        <dsp:cNvSpPr/>
      </dsp:nvSpPr>
      <dsp:spPr>
        <a:xfrm>
          <a:off x="1200078" y="2709333"/>
          <a:ext cx="1361191" cy="2194560"/>
        </a:xfrm>
        <a:custGeom>
          <a:avLst/>
          <a:gdLst/>
          <a:ahLst/>
          <a:cxnLst/>
          <a:rect l="0" t="0" r="0" b="0"/>
          <a:pathLst>
            <a:path>
              <a:moveTo>
                <a:pt x="0" y="0"/>
              </a:moveTo>
              <a:lnTo>
                <a:pt x="680595" y="0"/>
              </a:lnTo>
              <a:lnTo>
                <a:pt x="680595" y="774476"/>
              </a:lnTo>
            </a:path>
            <a:path>
              <a:moveTo>
                <a:pt x="680595" y="1420083"/>
              </a:moveTo>
              <a:lnTo>
                <a:pt x="680595" y="2194560"/>
              </a:lnTo>
              <a:lnTo>
                <a:pt x="1361191" y="21945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r>
            <a:rPr lang="en-US" sz="2800" kern="1200" dirty="0"/>
            <a:t>RS+FS</a:t>
          </a:r>
        </a:p>
      </dsp:txBody>
      <dsp:txXfrm>
        <a:off x="1362171" y="3483810"/>
        <a:ext cx="1037006" cy="645607"/>
      </dsp:txXfrm>
    </dsp:sp>
    <dsp:sp modelId="{4408642A-F6BE-43A3-9B97-D83313A7247E}">
      <dsp:nvSpPr>
        <dsp:cNvPr id="0" name=""/>
        <dsp:cNvSpPr/>
      </dsp:nvSpPr>
      <dsp:spPr>
        <a:xfrm>
          <a:off x="1200078" y="2663613"/>
          <a:ext cx="1456420" cy="91440"/>
        </a:xfrm>
        <a:custGeom>
          <a:avLst/>
          <a:gdLst/>
          <a:ahLst/>
          <a:cxnLst/>
          <a:rect l="0" t="0" r="0" b="0"/>
          <a:pathLst>
            <a:path>
              <a:moveTo>
                <a:pt x="0" y="45720"/>
              </a:moveTo>
              <a:lnTo>
                <a:pt x="1456420"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1878" y="2672922"/>
        <a:ext cx="72821" cy="72821"/>
      </dsp:txXfrm>
    </dsp:sp>
    <dsp:sp modelId="{DCB7CCBD-4279-42B2-8D16-CC1DCE512C62}">
      <dsp:nvSpPr>
        <dsp:cNvPr id="0" name=""/>
        <dsp:cNvSpPr/>
      </dsp:nvSpPr>
      <dsp:spPr>
        <a:xfrm>
          <a:off x="1200078" y="555624"/>
          <a:ext cx="1380237" cy="2153708"/>
        </a:xfrm>
        <a:custGeom>
          <a:avLst/>
          <a:gdLst/>
          <a:ahLst/>
          <a:cxnLst/>
          <a:rect l="0" t="0" r="0" b="0"/>
          <a:pathLst>
            <a:path>
              <a:moveTo>
                <a:pt x="0" y="2153708"/>
              </a:moveTo>
              <a:lnTo>
                <a:pt x="690118" y="2153708"/>
              </a:lnTo>
              <a:lnTo>
                <a:pt x="690118" y="1396608"/>
              </a:lnTo>
            </a:path>
            <a:path>
              <a:moveTo>
                <a:pt x="690118" y="757100"/>
              </a:moveTo>
              <a:lnTo>
                <a:pt x="690118" y="0"/>
              </a:lnTo>
              <a:lnTo>
                <a:pt x="138023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r>
            <a:rPr lang="en-US" sz="2800" kern="1200" dirty="0"/>
            <a:t>RS+FS</a:t>
          </a:r>
        </a:p>
      </dsp:txBody>
      <dsp:txXfrm>
        <a:off x="1376593" y="1312725"/>
        <a:ext cx="1027208" cy="639507"/>
      </dsp:txXfrm>
    </dsp:sp>
    <dsp:sp modelId="{DF43E0A7-04EA-494D-8172-16B36CD1A5DF}">
      <dsp:nvSpPr>
        <dsp:cNvPr id="0" name=""/>
        <dsp:cNvSpPr/>
      </dsp:nvSpPr>
      <dsp:spPr>
        <a:xfrm rot="16200000">
          <a:off x="-2024027" y="2194560"/>
          <a:ext cx="5418667" cy="1029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Data with M columns and D Rows</a:t>
          </a:r>
        </a:p>
      </dsp:txBody>
      <dsp:txXfrm>
        <a:off x="-2024027" y="2194560"/>
        <a:ext cx="5418667" cy="1029546"/>
      </dsp:txXfrm>
    </dsp:sp>
    <dsp:sp modelId="{A565BF30-D37E-45A5-AFE7-7D719AEF796A}">
      <dsp:nvSpPr>
        <dsp:cNvPr id="0" name=""/>
        <dsp:cNvSpPr/>
      </dsp:nvSpPr>
      <dsp:spPr>
        <a:xfrm>
          <a:off x="2580316" y="40851"/>
          <a:ext cx="3376913" cy="1029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DT1(Base Learner 1)</a:t>
          </a:r>
        </a:p>
      </dsp:txBody>
      <dsp:txXfrm>
        <a:off x="2580316" y="40851"/>
        <a:ext cx="3376913" cy="1029546"/>
      </dsp:txXfrm>
    </dsp:sp>
    <dsp:sp modelId="{EACA97F8-812B-4647-B888-304D33BAA628}">
      <dsp:nvSpPr>
        <dsp:cNvPr id="0" name=""/>
        <dsp:cNvSpPr/>
      </dsp:nvSpPr>
      <dsp:spPr>
        <a:xfrm>
          <a:off x="2656499" y="2194560"/>
          <a:ext cx="3376913" cy="1029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DT2(Base Learner 2)</a:t>
          </a:r>
        </a:p>
      </dsp:txBody>
      <dsp:txXfrm>
        <a:off x="2656499" y="2194560"/>
        <a:ext cx="3376913" cy="1029546"/>
      </dsp:txXfrm>
    </dsp:sp>
    <dsp:sp modelId="{C2070CD2-BC29-4CD3-A1DE-9BD773EC2307}">
      <dsp:nvSpPr>
        <dsp:cNvPr id="0" name=""/>
        <dsp:cNvSpPr/>
      </dsp:nvSpPr>
      <dsp:spPr>
        <a:xfrm>
          <a:off x="2561270" y="4389120"/>
          <a:ext cx="3376913" cy="1029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DT3(Base Learner 3)</a:t>
          </a:r>
        </a:p>
      </dsp:txBody>
      <dsp:txXfrm>
        <a:off x="2561270" y="4389120"/>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Regressor.html" TargetMode="External"/><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Random Forest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-b</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4DB6-4AC0-4736-A1E7-3858670FCD82}"/>
              </a:ext>
            </a:extLst>
          </p:cNvPr>
          <p:cNvSpPr>
            <a:spLocks noGrp="1"/>
          </p:cNvSpPr>
          <p:nvPr>
            <p:ph type="title"/>
          </p:nvPr>
        </p:nvSpPr>
        <p:spPr/>
        <p:txBody>
          <a:bodyPr/>
          <a:lstStyle/>
          <a:p>
            <a:r>
              <a:rPr lang="en-US" dirty="0"/>
              <a:t>Random Forest </a:t>
            </a:r>
            <a:r>
              <a:rPr lang="en-US" dirty="0" err="1"/>
              <a:t>Indepth</a:t>
            </a:r>
            <a:r>
              <a:rPr lang="en-US" dirty="0"/>
              <a:t> </a:t>
            </a:r>
            <a:r>
              <a:rPr lang="en-US" dirty="0" err="1"/>
              <a:t>intution</a:t>
            </a:r>
            <a:endParaRPr lang="en-US" dirty="0"/>
          </a:p>
        </p:txBody>
      </p:sp>
      <p:sp>
        <p:nvSpPr>
          <p:cNvPr id="3" name="Content Placeholder 2">
            <a:extLst>
              <a:ext uri="{FF2B5EF4-FFF2-40B4-BE49-F238E27FC236}">
                <a16:creationId xmlns:a16="http://schemas.microsoft.com/office/drawing/2014/main" id="{DF21FA54-8F9C-4AE9-9EBE-B06F24812539}"/>
              </a:ext>
            </a:extLst>
          </p:cNvPr>
          <p:cNvSpPr>
            <a:spLocks noGrp="1"/>
          </p:cNvSpPr>
          <p:nvPr>
            <p:ph idx="1"/>
          </p:nvPr>
        </p:nvSpPr>
        <p:spPr/>
        <p:txBody>
          <a:bodyPr/>
          <a:lstStyle/>
          <a:p>
            <a:r>
              <a:rPr lang="en-US" dirty="0"/>
              <a:t>As discussed previously Random Forest uses Bagging Technique which is also called as Bootstrap aggregation</a:t>
            </a:r>
          </a:p>
          <a:p>
            <a:r>
              <a:rPr lang="en-US" dirty="0"/>
              <a:t>Has Low Bias and Low variance</a:t>
            </a:r>
          </a:p>
          <a:p>
            <a:r>
              <a:rPr lang="en-US" dirty="0"/>
              <a:t>Solves the overfitting and Underfitting problems of the model</a:t>
            </a:r>
          </a:p>
          <a:p>
            <a:r>
              <a:rPr lang="en-US" dirty="0"/>
              <a:t>Is used for both classification and regression problems.</a:t>
            </a:r>
          </a:p>
          <a:p>
            <a:r>
              <a:rPr lang="en-US" dirty="0"/>
              <a:t>we will see with flow diagram how does the Random forest and bagging works </a:t>
            </a:r>
            <a:r>
              <a:rPr lang="en-US" dirty="0" err="1"/>
              <a:t>tohether</a:t>
            </a:r>
            <a:r>
              <a:rPr lang="en-US" dirty="0"/>
              <a:t>:</a:t>
            </a:r>
          </a:p>
        </p:txBody>
      </p:sp>
    </p:spTree>
    <p:extLst>
      <p:ext uri="{BB962C8B-B14F-4D97-AF65-F5344CB8AC3E}">
        <p14:creationId xmlns:p14="http://schemas.microsoft.com/office/powerpoint/2010/main" val="228059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CE348-2351-4C48-AB48-8A1088435C73}"/>
              </a:ext>
            </a:extLst>
          </p:cNvPr>
          <p:cNvSpPr>
            <a:spLocks noGrp="1"/>
          </p:cNvSpPr>
          <p:nvPr>
            <p:ph idx="1"/>
          </p:nvPr>
        </p:nvSpPr>
        <p:spPr/>
        <p:txBody>
          <a:bodyPr/>
          <a:lstStyle/>
          <a:p>
            <a:pPr marL="36900" indent="0">
              <a:buNone/>
            </a:pPr>
            <a:r>
              <a:rPr lang="en-US" dirty="0"/>
              <a:t>              </a:t>
            </a:r>
          </a:p>
        </p:txBody>
      </p:sp>
      <p:graphicFrame>
        <p:nvGraphicFramePr>
          <p:cNvPr id="10" name="Diagram 9">
            <a:extLst>
              <a:ext uri="{FF2B5EF4-FFF2-40B4-BE49-F238E27FC236}">
                <a16:creationId xmlns:a16="http://schemas.microsoft.com/office/drawing/2014/main" id="{437EC587-E283-4026-85F0-DF105473534B}"/>
              </a:ext>
            </a:extLst>
          </p:cNvPr>
          <p:cNvGraphicFramePr/>
          <p:nvPr>
            <p:extLst>
              <p:ext uri="{D42A27DB-BD31-4B8C-83A1-F6EECF244321}">
                <p14:modId xmlns:p14="http://schemas.microsoft.com/office/powerpoint/2010/main" val="306560955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74F8459E-6E2A-4C50-9A3E-37F97B4BA276}"/>
              </a:ext>
            </a:extLst>
          </p:cNvPr>
          <p:cNvSpPr txBox="1"/>
          <p:nvPr/>
        </p:nvSpPr>
        <p:spPr>
          <a:xfrm>
            <a:off x="8239539" y="1066801"/>
            <a:ext cx="655983" cy="369332"/>
          </a:xfrm>
          <a:prstGeom prst="rect">
            <a:avLst/>
          </a:prstGeom>
          <a:noFill/>
        </p:spPr>
        <p:txBody>
          <a:bodyPr wrap="square" rtlCol="0">
            <a:spAutoFit/>
          </a:bodyPr>
          <a:lstStyle/>
          <a:p>
            <a:r>
              <a:rPr lang="en-US" dirty="0"/>
              <a:t>0</a:t>
            </a:r>
          </a:p>
        </p:txBody>
      </p:sp>
      <p:sp>
        <p:nvSpPr>
          <p:cNvPr id="14" name="TextBox 13">
            <a:extLst>
              <a:ext uri="{FF2B5EF4-FFF2-40B4-BE49-F238E27FC236}">
                <a16:creationId xmlns:a16="http://schemas.microsoft.com/office/drawing/2014/main" id="{7A4165AE-1581-409C-8049-D7D9ED2ED321}"/>
              </a:ext>
            </a:extLst>
          </p:cNvPr>
          <p:cNvSpPr txBox="1"/>
          <p:nvPr/>
        </p:nvSpPr>
        <p:spPr>
          <a:xfrm flipH="1">
            <a:off x="8208767" y="3374277"/>
            <a:ext cx="417444" cy="369332"/>
          </a:xfrm>
          <a:prstGeom prst="rect">
            <a:avLst/>
          </a:prstGeom>
          <a:noFill/>
        </p:spPr>
        <p:txBody>
          <a:bodyPr wrap="square" rtlCol="0">
            <a:spAutoFit/>
          </a:bodyPr>
          <a:lstStyle/>
          <a:p>
            <a:r>
              <a:rPr lang="en-US" dirty="0"/>
              <a:t>1</a:t>
            </a:r>
          </a:p>
        </p:txBody>
      </p:sp>
      <p:sp>
        <p:nvSpPr>
          <p:cNvPr id="15" name="TextBox 14">
            <a:extLst>
              <a:ext uri="{FF2B5EF4-FFF2-40B4-BE49-F238E27FC236}">
                <a16:creationId xmlns:a16="http://schemas.microsoft.com/office/drawing/2014/main" id="{5943D401-E578-46ED-94E7-C160048E4BD4}"/>
              </a:ext>
            </a:extLst>
          </p:cNvPr>
          <p:cNvSpPr txBox="1"/>
          <p:nvPr/>
        </p:nvSpPr>
        <p:spPr>
          <a:xfrm>
            <a:off x="8267448" y="5410768"/>
            <a:ext cx="300082" cy="369332"/>
          </a:xfrm>
          <a:prstGeom prst="rect">
            <a:avLst/>
          </a:prstGeom>
          <a:noFill/>
        </p:spPr>
        <p:txBody>
          <a:bodyPr wrap="none" rtlCol="0">
            <a:spAutoFit/>
          </a:bodyPr>
          <a:lstStyle/>
          <a:p>
            <a:r>
              <a:rPr lang="en-US" dirty="0"/>
              <a:t>1</a:t>
            </a:r>
          </a:p>
        </p:txBody>
      </p:sp>
      <p:cxnSp>
        <p:nvCxnSpPr>
          <p:cNvPr id="20" name="Straight Arrow Connector 19">
            <a:extLst>
              <a:ext uri="{FF2B5EF4-FFF2-40B4-BE49-F238E27FC236}">
                <a16:creationId xmlns:a16="http://schemas.microsoft.com/office/drawing/2014/main" id="{36D5D21C-664C-43F0-A03E-98D46996E0DC}"/>
              </a:ext>
            </a:extLst>
          </p:cNvPr>
          <p:cNvCxnSpPr/>
          <p:nvPr/>
        </p:nvCxnSpPr>
        <p:spPr>
          <a:xfrm>
            <a:off x="8476170" y="1321904"/>
            <a:ext cx="2277969" cy="210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74BAEC5-77FD-4D48-A4F1-327FB823CEAF}"/>
              </a:ext>
            </a:extLst>
          </p:cNvPr>
          <p:cNvCxnSpPr/>
          <p:nvPr/>
        </p:nvCxnSpPr>
        <p:spPr>
          <a:xfrm>
            <a:off x="8417489" y="3558943"/>
            <a:ext cx="2227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0F74C7A-56DF-400D-BBC9-0071B091A4D0}"/>
              </a:ext>
            </a:extLst>
          </p:cNvPr>
          <p:cNvCxnSpPr>
            <a:stCxn id="15" idx="3"/>
          </p:cNvCxnSpPr>
          <p:nvPr/>
        </p:nvCxnSpPr>
        <p:spPr>
          <a:xfrm flipV="1">
            <a:off x="8567530" y="3743609"/>
            <a:ext cx="2186609" cy="185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F3031CC-EBB5-49E1-992B-E7C72E59296D}"/>
              </a:ext>
            </a:extLst>
          </p:cNvPr>
          <p:cNvSpPr txBox="1"/>
          <p:nvPr/>
        </p:nvSpPr>
        <p:spPr>
          <a:xfrm>
            <a:off x="10964133" y="3374277"/>
            <a:ext cx="45719"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6059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BEA5-E281-4C91-8EEF-28B83934F445}"/>
              </a:ext>
            </a:extLst>
          </p:cNvPr>
          <p:cNvSpPr>
            <a:spLocks noGrp="1"/>
          </p:cNvSpPr>
          <p:nvPr>
            <p:ph type="title"/>
          </p:nvPr>
        </p:nvSpPr>
        <p:spPr/>
        <p:txBody>
          <a:bodyPr>
            <a:normAutofit fontScale="90000"/>
          </a:bodyPr>
          <a:lstStyle/>
          <a:p>
            <a:r>
              <a:rPr lang="en-US" dirty="0"/>
              <a:t>Classification using Random Forest using </a:t>
            </a:r>
            <a:r>
              <a:rPr lang="en-US" dirty="0" err="1"/>
              <a:t>sklearn</a:t>
            </a:r>
            <a:r>
              <a:rPr lang="en-US" dirty="0"/>
              <a:t> library</a:t>
            </a:r>
          </a:p>
        </p:txBody>
      </p:sp>
      <p:sp>
        <p:nvSpPr>
          <p:cNvPr id="3" name="Content Placeholder 2">
            <a:extLst>
              <a:ext uri="{FF2B5EF4-FFF2-40B4-BE49-F238E27FC236}">
                <a16:creationId xmlns:a16="http://schemas.microsoft.com/office/drawing/2014/main" id="{7F4A6676-58EE-40AF-BFF9-5D11D6ECB12F}"/>
              </a:ext>
            </a:extLst>
          </p:cNvPr>
          <p:cNvSpPr>
            <a:spLocks noGrp="1"/>
          </p:cNvSpPr>
          <p:nvPr>
            <p:ph idx="1"/>
          </p:nvPr>
        </p:nvSpPr>
        <p:spPr/>
        <p:txBody>
          <a:bodyPr/>
          <a:lstStyle/>
          <a:p>
            <a:r>
              <a:rPr lang="en-US" dirty="0"/>
              <a:t>In this Project, we will build and train a model using human cell records, and classify cells to whether the samples are benign or malignant. </a:t>
            </a:r>
          </a:p>
          <a:p>
            <a:r>
              <a:rPr lang="en-US" dirty="0"/>
              <a:t>We will use </a:t>
            </a:r>
            <a:r>
              <a:rPr lang="en-US" dirty="0" err="1"/>
              <a:t>Jupyter</a:t>
            </a:r>
            <a:r>
              <a:rPr lang="en-US" dirty="0"/>
              <a:t> Notebook to demonstrate the Project.</a:t>
            </a:r>
          </a:p>
          <a:p>
            <a:pPr marL="36900" indent="0">
              <a:buNone/>
            </a:pPr>
            <a:endParaRPr lang="en-US" dirty="0"/>
          </a:p>
        </p:txBody>
      </p:sp>
    </p:spTree>
    <p:extLst>
      <p:ext uri="{BB962C8B-B14F-4D97-AF65-F5344CB8AC3E}">
        <p14:creationId xmlns:p14="http://schemas.microsoft.com/office/powerpoint/2010/main" val="317434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6217-882E-4272-8B76-12830DAF9BA6}"/>
              </a:ext>
            </a:extLst>
          </p:cNvPr>
          <p:cNvSpPr>
            <a:spLocks noGrp="1"/>
          </p:cNvSpPr>
          <p:nvPr>
            <p:ph type="title"/>
          </p:nvPr>
        </p:nvSpPr>
        <p:spPr/>
        <p:txBody>
          <a:bodyPr>
            <a:normAutofit fontScale="90000"/>
          </a:bodyPr>
          <a:lstStyle/>
          <a:p>
            <a:r>
              <a:rPr lang="en-US" dirty="0"/>
              <a:t>Hyperparameter Tuning of Random forest Parameters</a:t>
            </a:r>
          </a:p>
        </p:txBody>
      </p:sp>
      <p:sp>
        <p:nvSpPr>
          <p:cNvPr id="3" name="Content Placeholder 2">
            <a:extLst>
              <a:ext uri="{FF2B5EF4-FFF2-40B4-BE49-F238E27FC236}">
                <a16:creationId xmlns:a16="http://schemas.microsoft.com/office/drawing/2014/main" id="{E9794C42-8DDF-4A95-BBE9-5E05055E395F}"/>
              </a:ext>
            </a:extLst>
          </p:cNvPr>
          <p:cNvSpPr>
            <a:spLocks noGrp="1"/>
          </p:cNvSpPr>
          <p:nvPr>
            <p:ph idx="1"/>
          </p:nvPr>
        </p:nvSpPr>
        <p:spPr/>
        <p:txBody>
          <a:bodyPr>
            <a:normAutofit fontScale="85000" lnSpcReduction="20000"/>
          </a:bodyPr>
          <a:lstStyle/>
          <a:p>
            <a:r>
              <a:rPr lang="en-US" dirty="0"/>
              <a:t>Random Forest has multiple parameters to be tuned to obtain the best results.</a:t>
            </a:r>
          </a:p>
          <a:p>
            <a:r>
              <a:rPr lang="en-US" dirty="0" err="1"/>
              <a:t>Sklearn.ensemble.RandomForestClassifier</a:t>
            </a:r>
            <a:r>
              <a:rPr lang="en-US" dirty="0"/>
              <a:t> class has different parameters to be trained on for classification model</a:t>
            </a:r>
          </a:p>
          <a:p>
            <a:r>
              <a:rPr lang="en-US" dirty="0">
                <a:hlinkClick r:id="rId2"/>
              </a:rPr>
              <a:t>https://scikit-learn.org/stable/modules/generated/sklearn.ensemble.RandomForestClassifier.html</a:t>
            </a:r>
            <a:endParaRPr lang="en-US" dirty="0"/>
          </a:p>
          <a:p>
            <a:r>
              <a:rPr lang="en-US" dirty="0"/>
              <a:t> </a:t>
            </a:r>
            <a:r>
              <a:rPr lang="en-US" dirty="0" err="1"/>
              <a:t>Sklearn.ensemble.RandomForestRegressor</a:t>
            </a:r>
            <a:r>
              <a:rPr lang="en-US" dirty="0"/>
              <a:t> has different parameters to be trained on for regression model</a:t>
            </a:r>
          </a:p>
          <a:p>
            <a:r>
              <a:rPr lang="en-US" dirty="0">
                <a:hlinkClick r:id="rId3"/>
              </a:rPr>
              <a:t>https://scikit-learn.org/stable/modules/generated/sklearn.ensemble.RandomForestRegressor.html</a:t>
            </a:r>
            <a:endParaRPr lang="en-US" dirty="0"/>
          </a:p>
          <a:p>
            <a:r>
              <a:rPr lang="en-US" dirty="0"/>
              <a:t>We will use Grid Search and Randomized Search CV to perform hyperparameter tuning.</a:t>
            </a:r>
          </a:p>
          <a:p>
            <a:endParaRPr lang="en-US" dirty="0"/>
          </a:p>
        </p:txBody>
      </p:sp>
    </p:spTree>
    <p:extLst>
      <p:ext uri="{BB962C8B-B14F-4D97-AF65-F5344CB8AC3E}">
        <p14:creationId xmlns:p14="http://schemas.microsoft.com/office/powerpoint/2010/main" val="24181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Contents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802802545"/>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59A6-C425-4A27-B8D2-F7D869A852A8}"/>
              </a:ext>
            </a:extLst>
          </p:cNvPr>
          <p:cNvSpPr>
            <a:spLocks noGrp="1"/>
          </p:cNvSpPr>
          <p:nvPr>
            <p:ph type="title"/>
          </p:nvPr>
        </p:nvSpPr>
        <p:spPr/>
        <p:txBody>
          <a:bodyPr/>
          <a:lstStyle/>
          <a:p>
            <a:r>
              <a:rPr lang="en-US" dirty="0"/>
              <a:t>Introduction to Random Forest</a:t>
            </a:r>
          </a:p>
        </p:txBody>
      </p:sp>
      <p:sp>
        <p:nvSpPr>
          <p:cNvPr id="3" name="Content Placeholder 2">
            <a:extLst>
              <a:ext uri="{FF2B5EF4-FFF2-40B4-BE49-F238E27FC236}">
                <a16:creationId xmlns:a16="http://schemas.microsoft.com/office/drawing/2014/main" id="{6D596C23-2F33-441C-BB3C-ABC18E0C8D53}"/>
              </a:ext>
            </a:extLst>
          </p:cNvPr>
          <p:cNvSpPr>
            <a:spLocks noGrp="1"/>
          </p:cNvSpPr>
          <p:nvPr>
            <p:ph idx="1"/>
          </p:nvPr>
        </p:nvSpPr>
        <p:spPr/>
        <p:txBody>
          <a:bodyPr>
            <a:normAutofit/>
          </a:bodyPr>
          <a:lstStyle/>
          <a:p>
            <a:r>
              <a:rPr lang="en-US" dirty="0"/>
              <a:t>What is Random Forest?</a:t>
            </a:r>
          </a:p>
          <a:p>
            <a:r>
              <a:rPr lang="en-US" dirty="0"/>
              <a:t>Random forest in an ensemble of multiple decision trees, it works on the principal of ensemble technique.</a:t>
            </a:r>
          </a:p>
          <a:p>
            <a:r>
              <a:rPr lang="en-US" dirty="0"/>
              <a:t>Here we need to focus on two key terms :</a:t>
            </a:r>
          </a:p>
          <a:p>
            <a:pPr lvl="1"/>
            <a:r>
              <a:rPr lang="en-US" dirty="0"/>
              <a:t>What is an ensemble technique?</a:t>
            </a:r>
          </a:p>
          <a:p>
            <a:pPr lvl="1"/>
            <a:r>
              <a:rPr lang="en-US" dirty="0"/>
              <a:t>What is a decision tree</a:t>
            </a:r>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8419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8B2F-7307-4430-A04A-7334795450CB}"/>
              </a:ext>
            </a:extLst>
          </p:cNvPr>
          <p:cNvSpPr>
            <a:spLocks noGrp="1"/>
          </p:cNvSpPr>
          <p:nvPr>
            <p:ph type="title"/>
          </p:nvPr>
        </p:nvSpPr>
        <p:spPr/>
        <p:txBody>
          <a:bodyPr>
            <a:normAutofit/>
          </a:bodyPr>
          <a:lstStyle/>
          <a:p>
            <a:r>
              <a:rPr lang="en-US" dirty="0"/>
              <a:t>		Ensemble Technique</a:t>
            </a:r>
          </a:p>
        </p:txBody>
      </p:sp>
      <p:sp>
        <p:nvSpPr>
          <p:cNvPr id="3" name="Content Placeholder 2">
            <a:extLst>
              <a:ext uri="{FF2B5EF4-FFF2-40B4-BE49-F238E27FC236}">
                <a16:creationId xmlns:a16="http://schemas.microsoft.com/office/drawing/2014/main" id="{24D40DC3-7D78-4A01-BBD9-04B8A6EFCFC0}"/>
              </a:ext>
            </a:extLst>
          </p:cNvPr>
          <p:cNvSpPr>
            <a:spLocks noGrp="1"/>
          </p:cNvSpPr>
          <p:nvPr>
            <p:ph idx="1"/>
          </p:nvPr>
        </p:nvSpPr>
        <p:spPr>
          <a:xfrm>
            <a:off x="913795" y="2076450"/>
            <a:ext cx="10735280" cy="4667250"/>
          </a:xfrm>
        </p:spPr>
        <p:txBody>
          <a:bodyPr>
            <a:normAutofit/>
          </a:bodyPr>
          <a:lstStyle/>
          <a:p>
            <a:pPr marL="36900" indent="0">
              <a:buNone/>
            </a:pPr>
            <a:r>
              <a:rPr lang="en-US" dirty="0"/>
              <a:t>Ensemble technique is a way to fine tune the system by grouping the model that performs the best, the group will perform better than the best individual model by reducing the bias, ensemble model generates the results which have low bias and low variance. There are two types of ensemble techniques</a:t>
            </a:r>
          </a:p>
          <a:p>
            <a:pPr marL="36900" indent="0">
              <a:buNone/>
            </a:pPr>
            <a:r>
              <a:rPr lang="en-US" dirty="0"/>
              <a:t>1.)Bagging: Used for random forest</a:t>
            </a:r>
          </a:p>
          <a:p>
            <a:pPr marL="36900" indent="0">
              <a:buNone/>
            </a:pPr>
            <a:r>
              <a:rPr lang="en-US" dirty="0"/>
              <a:t>2.)Boosting: AdaBoost, Gradient </a:t>
            </a:r>
            <a:r>
              <a:rPr lang="en-US" dirty="0" err="1"/>
              <a:t>Boost,XGBoost</a:t>
            </a:r>
            <a:endParaRPr lang="en-US" dirty="0"/>
          </a:p>
          <a:p>
            <a:pPr marL="36900" indent="0">
              <a:buNone/>
            </a:pPr>
            <a:r>
              <a:rPr lang="en-US" dirty="0"/>
              <a:t>There is an election for the post of Governor for a candidate and the people of 5 counties votes, if there are 5 different model which have results of 1 and 0 , where 1 represent the candidate is selected from that county and 0 being person is rejected.</a:t>
            </a:r>
          </a:p>
        </p:txBody>
      </p:sp>
    </p:spTree>
    <p:extLst>
      <p:ext uri="{BB962C8B-B14F-4D97-AF65-F5344CB8AC3E}">
        <p14:creationId xmlns:p14="http://schemas.microsoft.com/office/powerpoint/2010/main" val="103576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E201-5C9A-4271-BB0D-952BED17839B}"/>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A8A5E40D-6F45-4923-AA03-8707295DB50C}"/>
              </a:ext>
            </a:extLst>
          </p:cNvPr>
          <p:cNvGraphicFramePr>
            <a:graphicFrameLocks noGrp="1"/>
          </p:cNvGraphicFramePr>
          <p:nvPr>
            <p:ph idx="1"/>
            <p:extLst>
              <p:ext uri="{D42A27DB-BD31-4B8C-83A1-F6EECF244321}">
                <p14:modId xmlns:p14="http://schemas.microsoft.com/office/powerpoint/2010/main" val="3847561392"/>
              </p:ext>
            </p:extLst>
          </p:nvPr>
        </p:nvGraphicFramePr>
        <p:xfrm>
          <a:off x="914400" y="2076450"/>
          <a:ext cx="2314575" cy="2468880"/>
        </p:xfrm>
        <a:graphic>
          <a:graphicData uri="http://schemas.openxmlformats.org/drawingml/2006/table">
            <a:tbl>
              <a:tblPr firstRow="1" bandRow="1">
                <a:tableStyleId>{5C22544A-7EE6-4342-B048-85BDC9FD1C3A}</a:tableStyleId>
              </a:tblPr>
              <a:tblGrid>
                <a:gridCol w="1435623">
                  <a:extLst>
                    <a:ext uri="{9D8B030D-6E8A-4147-A177-3AD203B41FA5}">
                      <a16:colId xmlns:a16="http://schemas.microsoft.com/office/drawing/2014/main" val="2878435852"/>
                    </a:ext>
                  </a:extLst>
                </a:gridCol>
                <a:gridCol w="878952">
                  <a:extLst>
                    <a:ext uri="{9D8B030D-6E8A-4147-A177-3AD203B41FA5}">
                      <a16:colId xmlns:a16="http://schemas.microsoft.com/office/drawing/2014/main" val="734093245"/>
                    </a:ext>
                  </a:extLst>
                </a:gridCol>
              </a:tblGrid>
              <a:tr h="118110">
                <a:tc>
                  <a:txBody>
                    <a:bodyPr/>
                    <a:lstStyle/>
                    <a:p>
                      <a:r>
                        <a:rPr lang="en-US" dirty="0"/>
                        <a:t>County Model</a:t>
                      </a:r>
                    </a:p>
                  </a:txBody>
                  <a:tcPr/>
                </a:tc>
                <a:tc>
                  <a:txBody>
                    <a:bodyPr/>
                    <a:lstStyle/>
                    <a:p>
                      <a:r>
                        <a:rPr lang="en-US" dirty="0"/>
                        <a:t>Result</a:t>
                      </a:r>
                    </a:p>
                  </a:txBody>
                  <a:tcPr/>
                </a:tc>
                <a:extLst>
                  <a:ext uri="{0D108BD9-81ED-4DB2-BD59-A6C34878D82A}">
                    <a16:rowId xmlns:a16="http://schemas.microsoft.com/office/drawing/2014/main" val="2363300122"/>
                  </a:ext>
                </a:extLst>
              </a:tr>
              <a:tr h="118110">
                <a:tc>
                  <a:txBody>
                    <a:bodyPr/>
                    <a:lstStyle/>
                    <a:p>
                      <a:r>
                        <a:rPr lang="en-US" dirty="0"/>
                        <a:t>Model 1</a:t>
                      </a:r>
                    </a:p>
                  </a:txBody>
                  <a:tcPr/>
                </a:tc>
                <a:tc>
                  <a:txBody>
                    <a:bodyPr/>
                    <a:lstStyle/>
                    <a:p>
                      <a:r>
                        <a:rPr lang="en-US" dirty="0"/>
                        <a:t>0</a:t>
                      </a:r>
                    </a:p>
                  </a:txBody>
                  <a:tcPr/>
                </a:tc>
                <a:extLst>
                  <a:ext uri="{0D108BD9-81ED-4DB2-BD59-A6C34878D82A}">
                    <a16:rowId xmlns:a16="http://schemas.microsoft.com/office/drawing/2014/main" val="4000503051"/>
                  </a:ext>
                </a:extLst>
              </a:tr>
              <a:tr h="118110">
                <a:tc>
                  <a:txBody>
                    <a:bodyPr/>
                    <a:lstStyle/>
                    <a:p>
                      <a:r>
                        <a:rPr lang="en-US" dirty="0"/>
                        <a:t>Model 2</a:t>
                      </a:r>
                    </a:p>
                  </a:txBody>
                  <a:tcPr/>
                </a:tc>
                <a:tc>
                  <a:txBody>
                    <a:bodyPr/>
                    <a:lstStyle/>
                    <a:p>
                      <a:r>
                        <a:rPr lang="en-US" dirty="0"/>
                        <a:t>1</a:t>
                      </a:r>
                    </a:p>
                  </a:txBody>
                  <a:tcPr/>
                </a:tc>
                <a:extLst>
                  <a:ext uri="{0D108BD9-81ED-4DB2-BD59-A6C34878D82A}">
                    <a16:rowId xmlns:a16="http://schemas.microsoft.com/office/drawing/2014/main" val="4144228340"/>
                  </a:ext>
                </a:extLst>
              </a:tr>
              <a:tr h="118110">
                <a:tc>
                  <a:txBody>
                    <a:bodyPr/>
                    <a:lstStyle/>
                    <a:p>
                      <a:r>
                        <a:rPr lang="en-US" dirty="0"/>
                        <a:t>Model 3</a:t>
                      </a:r>
                    </a:p>
                  </a:txBody>
                  <a:tcPr/>
                </a:tc>
                <a:tc>
                  <a:txBody>
                    <a:bodyPr/>
                    <a:lstStyle/>
                    <a:p>
                      <a:r>
                        <a:rPr lang="en-US" dirty="0"/>
                        <a:t>0</a:t>
                      </a:r>
                    </a:p>
                  </a:txBody>
                  <a:tcPr/>
                </a:tc>
                <a:extLst>
                  <a:ext uri="{0D108BD9-81ED-4DB2-BD59-A6C34878D82A}">
                    <a16:rowId xmlns:a16="http://schemas.microsoft.com/office/drawing/2014/main" val="1959821530"/>
                  </a:ext>
                </a:extLst>
              </a:tr>
              <a:tr h="118110">
                <a:tc>
                  <a:txBody>
                    <a:bodyPr/>
                    <a:lstStyle/>
                    <a:p>
                      <a:r>
                        <a:rPr lang="en-US" dirty="0"/>
                        <a:t>Model 4</a:t>
                      </a:r>
                    </a:p>
                  </a:txBody>
                  <a:tcPr/>
                </a:tc>
                <a:tc>
                  <a:txBody>
                    <a:bodyPr/>
                    <a:lstStyle/>
                    <a:p>
                      <a:r>
                        <a:rPr lang="en-US" dirty="0"/>
                        <a:t>1</a:t>
                      </a:r>
                    </a:p>
                  </a:txBody>
                  <a:tcPr/>
                </a:tc>
                <a:extLst>
                  <a:ext uri="{0D108BD9-81ED-4DB2-BD59-A6C34878D82A}">
                    <a16:rowId xmlns:a16="http://schemas.microsoft.com/office/drawing/2014/main" val="1851640553"/>
                  </a:ext>
                </a:extLst>
              </a:tr>
              <a:tr h="118110">
                <a:tc>
                  <a:txBody>
                    <a:bodyPr/>
                    <a:lstStyle/>
                    <a:p>
                      <a:r>
                        <a:rPr lang="en-US" dirty="0"/>
                        <a:t>Model 5</a:t>
                      </a:r>
                    </a:p>
                  </a:txBody>
                  <a:tcPr/>
                </a:tc>
                <a:tc>
                  <a:txBody>
                    <a:bodyPr/>
                    <a:lstStyle/>
                    <a:p>
                      <a:r>
                        <a:rPr lang="en-US" dirty="0"/>
                        <a:t>1</a:t>
                      </a:r>
                    </a:p>
                  </a:txBody>
                  <a:tcPr/>
                </a:tc>
                <a:extLst>
                  <a:ext uri="{0D108BD9-81ED-4DB2-BD59-A6C34878D82A}">
                    <a16:rowId xmlns:a16="http://schemas.microsoft.com/office/drawing/2014/main" val="2769357258"/>
                  </a:ext>
                </a:extLst>
              </a:tr>
            </a:tbl>
          </a:graphicData>
        </a:graphic>
      </p:graphicFrame>
      <p:pic>
        <p:nvPicPr>
          <p:cNvPr id="7" name="Picture 6">
            <a:extLst>
              <a:ext uri="{FF2B5EF4-FFF2-40B4-BE49-F238E27FC236}">
                <a16:creationId xmlns:a16="http://schemas.microsoft.com/office/drawing/2014/main" id="{6A250565-C8B8-4419-AF48-443A02B907DB}"/>
              </a:ext>
            </a:extLst>
          </p:cNvPr>
          <p:cNvPicPr>
            <a:picLocks noChangeAspect="1"/>
          </p:cNvPicPr>
          <p:nvPr/>
        </p:nvPicPr>
        <p:blipFill>
          <a:blip r:embed="rId2"/>
          <a:stretch>
            <a:fillRect/>
          </a:stretch>
        </p:blipFill>
        <p:spPr>
          <a:xfrm>
            <a:off x="3830924" y="2897862"/>
            <a:ext cx="701101" cy="531138"/>
          </a:xfrm>
          <a:prstGeom prst="rect">
            <a:avLst/>
          </a:prstGeom>
        </p:spPr>
      </p:pic>
      <p:sp>
        <p:nvSpPr>
          <p:cNvPr id="9" name="Rectangle 8">
            <a:extLst>
              <a:ext uri="{FF2B5EF4-FFF2-40B4-BE49-F238E27FC236}">
                <a16:creationId xmlns:a16="http://schemas.microsoft.com/office/drawing/2014/main" id="{BAB04F5F-F018-4DD5-87BE-851ECF8D6C10}"/>
              </a:ext>
            </a:extLst>
          </p:cNvPr>
          <p:cNvSpPr/>
          <p:nvPr/>
        </p:nvSpPr>
        <p:spPr>
          <a:xfrm>
            <a:off x="5133974" y="2596693"/>
            <a:ext cx="1285875" cy="113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1</a:t>
            </a:r>
          </a:p>
        </p:txBody>
      </p:sp>
    </p:spTree>
    <p:extLst>
      <p:ext uri="{BB962C8B-B14F-4D97-AF65-F5344CB8AC3E}">
        <p14:creationId xmlns:p14="http://schemas.microsoft.com/office/powerpoint/2010/main" val="373356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15DB-BA7A-450A-A5CC-A30ACED93DFC}"/>
              </a:ext>
            </a:extLst>
          </p:cNvPr>
          <p:cNvSpPr>
            <a:spLocks noGrp="1"/>
          </p:cNvSpPr>
          <p:nvPr>
            <p:ph type="title"/>
          </p:nvPr>
        </p:nvSpPr>
        <p:spPr/>
        <p:txBody>
          <a:bodyPr/>
          <a:lstStyle/>
          <a:p>
            <a:r>
              <a:rPr lang="en-US" dirty="0"/>
              <a:t>Introduction to the Decision Trees</a:t>
            </a:r>
          </a:p>
        </p:txBody>
      </p:sp>
      <p:sp>
        <p:nvSpPr>
          <p:cNvPr id="3" name="Content Placeholder 2">
            <a:extLst>
              <a:ext uri="{FF2B5EF4-FFF2-40B4-BE49-F238E27FC236}">
                <a16:creationId xmlns:a16="http://schemas.microsoft.com/office/drawing/2014/main" id="{709D75E5-20A6-43A7-B248-B9832846C734}"/>
              </a:ext>
            </a:extLst>
          </p:cNvPr>
          <p:cNvSpPr>
            <a:spLocks noGrp="1"/>
          </p:cNvSpPr>
          <p:nvPr>
            <p:ph idx="1"/>
          </p:nvPr>
        </p:nvSpPr>
        <p:spPr/>
        <p:txBody>
          <a:bodyPr/>
          <a:lstStyle/>
          <a:p>
            <a:r>
              <a:rPr lang="en-US" dirty="0"/>
              <a:t>Random forest is an ensemble of multiple Decision Tree</a:t>
            </a:r>
          </a:p>
          <a:p>
            <a:r>
              <a:rPr lang="en-US" dirty="0"/>
              <a:t>What is a Decision tree?</a:t>
            </a:r>
          </a:p>
          <a:p>
            <a:pPr lvl="1"/>
            <a:r>
              <a:rPr lang="en-US" dirty="0"/>
              <a:t>Decision tree is a tree like model, where each leaf or a node represent the class label while the branches represent the conjunction of features leading to class variable. It is used for both classification and  Regression Problem(CART).</a:t>
            </a:r>
          </a:p>
          <a:p>
            <a:pPr lvl="1"/>
            <a:r>
              <a:rPr lang="en-US" dirty="0"/>
              <a:t>  Let us see an example of the decision tree, where a bank has to give loan to someone , based on certain decisions to make.</a:t>
            </a:r>
          </a:p>
          <a:p>
            <a:endParaRPr lang="en-US" dirty="0"/>
          </a:p>
        </p:txBody>
      </p:sp>
    </p:spTree>
    <p:extLst>
      <p:ext uri="{BB962C8B-B14F-4D97-AF65-F5344CB8AC3E}">
        <p14:creationId xmlns:p14="http://schemas.microsoft.com/office/powerpoint/2010/main" val="368332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0A7-138C-4B14-96E3-3B92E26FA9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82C2AE-D547-449F-8EAE-F989F62336BD}"/>
              </a:ext>
            </a:extLst>
          </p:cNvPr>
          <p:cNvSpPr>
            <a:spLocks noGrp="1"/>
          </p:cNvSpPr>
          <p:nvPr>
            <p:ph idx="1"/>
          </p:nvPr>
        </p:nvSpPr>
        <p:spPr>
          <a:xfrm>
            <a:off x="913795" y="2076451"/>
            <a:ext cx="9032845" cy="3430270"/>
          </a:xfrm>
        </p:spPr>
        <p:txBody>
          <a:bodyPr/>
          <a:lstStyle/>
          <a:p>
            <a:endParaRPr lang="en-US" dirty="0"/>
          </a:p>
        </p:txBody>
      </p:sp>
      <p:pic>
        <p:nvPicPr>
          <p:cNvPr id="5" name="Picture 4">
            <a:extLst>
              <a:ext uri="{FF2B5EF4-FFF2-40B4-BE49-F238E27FC236}">
                <a16:creationId xmlns:a16="http://schemas.microsoft.com/office/drawing/2014/main" id="{950AF131-1C62-47C1-9581-7E42A4AD7893}"/>
              </a:ext>
            </a:extLst>
          </p:cNvPr>
          <p:cNvPicPr>
            <a:picLocks noChangeAspect="1"/>
          </p:cNvPicPr>
          <p:nvPr/>
        </p:nvPicPr>
        <p:blipFill>
          <a:blip r:embed="rId2"/>
          <a:stretch>
            <a:fillRect/>
          </a:stretch>
        </p:blipFill>
        <p:spPr>
          <a:xfrm>
            <a:off x="974755" y="579121"/>
            <a:ext cx="7477125" cy="4772025"/>
          </a:xfrm>
          <a:prstGeom prst="rect">
            <a:avLst/>
          </a:prstGeom>
        </p:spPr>
      </p:pic>
    </p:spTree>
    <p:extLst>
      <p:ext uri="{BB962C8B-B14F-4D97-AF65-F5344CB8AC3E}">
        <p14:creationId xmlns:p14="http://schemas.microsoft.com/office/powerpoint/2010/main" val="403870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B72E-AF34-4AF7-AB7F-3ADBFDABA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921A41-A170-4B13-8374-C30B50EAA663}"/>
              </a:ext>
            </a:extLst>
          </p:cNvPr>
          <p:cNvSpPr>
            <a:spLocks noGrp="1"/>
          </p:cNvSpPr>
          <p:nvPr>
            <p:ph idx="1"/>
          </p:nvPr>
        </p:nvSpPr>
        <p:spPr/>
        <p:txBody>
          <a:bodyPr>
            <a:normAutofit lnSpcReduction="10000"/>
          </a:bodyPr>
          <a:lstStyle/>
          <a:p>
            <a:r>
              <a:rPr lang="en-US" dirty="0"/>
              <a:t>There are two things to be understood in decision  tree.</a:t>
            </a:r>
          </a:p>
          <a:p>
            <a:r>
              <a:rPr lang="en-US" dirty="0"/>
              <a:t>Entropy and Information gain</a:t>
            </a:r>
          </a:p>
          <a:p>
            <a:r>
              <a:rPr lang="en-US" dirty="0"/>
              <a:t>Entropy: Measures the purity or measure of disorder of the split</a:t>
            </a:r>
          </a:p>
          <a:p>
            <a:pPr lvl="1"/>
            <a:r>
              <a:rPr lang="en-US" dirty="0"/>
              <a:t>Helps in selection of best attribute or the feature</a:t>
            </a:r>
          </a:p>
          <a:p>
            <a:pPr lvl="1"/>
            <a:r>
              <a:rPr lang="en-US" dirty="0"/>
              <a:t>Entropy value ranges from 0 -1 where 0 is the best case and 1 is the worst case scenario.</a:t>
            </a:r>
          </a:p>
          <a:p>
            <a:pPr lvl="1"/>
            <a:r>
              <a:rPr lang="en-US" dirty="0"/>
              <a:t>In case of 50/50 split entropy is always 1</a:t>
            </a:r>
          </a:p>
          <a:p>
            <a:pPr lvl="1"/>
            <a:r>
              <a:rPr lang="en-US" dirty="0"/>
              <a:t>We always split the feature with lower entropy first and then proceed.</a:t>
            </a:r>
          </a:p>
          <a:p>
            <a:pPr lvl="1"/>
            <a:r>
              <a:rPr lang="en-US" dirty="0"/>
              <a:t>H(s)= -p(+)log(p+) – p(-)log(p-)</a:t>
            </a:r>
          </a:p>
        </p:txBody>
      </p:sp>
    </p:spTree>
    <p:extLst>
      <p:ext uri="{BB962C8B-B14F-4D97-AF65-F5344CB8AC3E}">
        <p14:creationId xmlns:p14="http://schemas.microsoft.com/office/powerpoint/2010/main" val="167774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8685-2126-4277-AE40-06FE98B70F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CF310A-5F55-423A-A471-DA3FC27B7885}"/>
              </a:ext>
            </a:extLst>
          </p:cNvPr>
          <p:cNvSpPr>
            <a:spLocks noGrp="1"/>
          </p:cNvSpPr>
          <p:nvPr>
            <p:ph idx="1"/>
          </p:nvPr>
        </p:nvSpPr>
        <p:spPr/>
        <p:txBody>
          <a:bodyPr/>
          <a:lstStyle/>
          <a:p>
            <a:r>
              <a:rPr lang="en-US" dirty="0"/>
              <a:t>Information gain tells us how important the attribute of feature vector is in other words information gain helps to determine the ordering of attributes in the node.</a:t>
            </a:r>
          </a:p>
          <a:p>
            <a:r>
              <a:rPr lang="en-US" dirty="0"/>
              <a:t>Gain(</a:t>
            </a:r>
            <a:r>
              <a:rPr lang="en-US" dirty="0" err="1"/>
              <a:t>s,a</a:t>
            </a:r>
            <a:r>
              <a:rPr lang="en-US" dirty="0"/>
              <a:t>) = H(s)- (sum(|</a:t>
            </a:r>
            <a:r>
              <a:rPr lang="en-US" dirty="0" err="1"/>
              <a:t>sv</a:t>
            </a:r>
            <a:r>
              <a:rPr lang="en-US" dirty="0"/>
              <a:t>|/s ) *H(</a:t>
            </a:r>
            <a:r>
              <a:rPr lang="en-US" dirty="0" err="1"/>
              <a:t>sv</a:t>
            </a:r>
            <a:r>
              <a:rPr lang="en-US" dirty="0"/>
              <a:t>)</a:t>
            </a:r>
          </a:p>
          <a:p>
            <a:pPr marL="36900" indent="0">
              <a:buNone/>
            </a:pPr>
            <a:endParaRPr lang="en-US" dirty="0"/>
          </a:p>
        </p:txBody>
      </p:sp>
    </p:spTree>
    <p:extLst>
      <p:ext uri="{BB962C8B-B14F-4D97-AF65-F5344CB8AC3E}">
        <p14:creationId xmlns:p14="http://schemas.microsoft.com/office/powerpoint/2010/main" val="298981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{39C48449-6C77-4F3C-A985-A74B382C4CEC}tf12214701_win32</Template>
  <TotalTime>228</TotalTime>
  <Words>721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Goudy Old Style</vt:lpstr>
      <vt:lpstr>Wingdings 2</vt:lpstr>
      <vt:lpstr>SlateVTI</vt:lpstr>
      <vt:lpstr>Random Forest</vt:lpstr>
      <vt:lpstr>Contents</vt:lpstr>
      <vt:lpstr>Introduction to Random Forest</vt:lpstr>
      <vt:lpstr>  Ensemble Technique</vt:lpstr>
      <vt:lpstr>PowerPoint Presentation</vt:lpstr>
      <vt:lpstr>Introduction to the Decision Trees</vt:lpstr>
      <vt:lpstr>PowerPoint Presentation</vt:lpstr>
      <vt:lpstr>PowerPoint Presentation</vt:lpstr>
      <vt:lpstr>PowerPoint Presentation</vt:lpstr>
      <vt:lpstr>Random Forest Indepth intution</vt:lpstr>
      <vt:lpstr>PowerPoint Presentation</vt:lpstr>
      <vt:lpstr>Classification using Random Forest using sklearn library</vt:lpstr>
      <vt:lpstr>Hyperparameter Tuning of Random forest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Prashant Jha</dc:creator>
  <cp:lastModifiedBy>Prashant Jha</cp:lastModifiedBy>
  <cp:revision>2</cp:revision>
  <dcterms:created xsi:type="dcterms:W3CDTF">2020-10-29T21:58:40Z</dcterms:created>
  <dcterms:modified xsi:type="dcterms:W3CDTF">2020-10-30T01:47:17Z</dcterms:modified>
</cp:coreProperties>
</file>