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 id="261" r:id="rId4"/>
    <p:sldId id="259" r:id="rId5"/>
    <p:sldId id="260" r:id="rId6"/>
    <p:sldId id="257" r:id="rId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46"/>
    <p:restoredTop sz="94674"/>
  </p:normalViewPr>
  <p:slideViewPr>
    <p:cSldViewPr snapToGrid="0" snapToObjects="1">
      <p:cViewPr varScale="1">
        <p:scale>
          <a:sx n="183" d="100"/>
          <a:sy n="183" d="100"/>
        </p:scale>
        <p:origin x="9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903D-8DBE-5C42-A864-EDE28801C51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48480BA6-A49B-EC4A-A504-FCB57294C2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60B798E-AB1D-9A4D-A94E-5D5C90DB97C3}"/>
              </a:ext>
            </a:extLst>
          </p:cNvPr>
          <p:cNvSpPr>
            <a:spLocks noGrp="1"/>
          </p:cNvSpPr>
          <p:nvPr>
            <p:ph type="dt" sz="half" idx="10"/>
          </p:nvPr>
        </p:nvSpPr>
        <p:spPr/>
        <p:txBody>
          <a:bodyPr/>
          <a:lstStyle/>
          <a:p>
            <a:fld id="{6D45E873-DE95-AB4F-B757-7D9EFE9E8AF6}" type="datetimeFigureOut">
              <a:rPr lang="en-CH" smtClean="0"/>
              <a:t>20.01.22</a:t>
            </a:fld>
            <a:endParaRPr lang="en-CH"/>
          </a:p>
        </p:txBody>
      </p:sp>
      <p:sp>
        <p:nvSpPr>
          <p:cNvPr id="5" name="Footer Placeholder 4">
            <a:extLst>
              <a:ext uri="{FF2B5EF4-FFF2-40B4-BE49-F238E27FC236}">
                <a16:creationId xmlns:a16="http://schemas.microsoft.com/office/drawing/2014/main" id="{A93E791D-1930-0D43-96A2-2E007CD90DB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1F67E58-5573-6241-90DF-11EECC509AD5}"/>
              </a:ext>
            </a:extLst>
          </p:cNvPr>
          <p:cNvSpPr>
            <a:spLocks noGrp="1"/>
          </p:cNvSpPr>
          <p:nvPr>
            <p:ph type="sldNum" sz="quarter" idx="12"/>
          </p:nvPr>
        </p:nvSpPr>
        <p:spPr/>
        <p:txBody>
          <a:bodyPr/>
          <a:lstStyle/>
          <a:p>
            <a:fld id="{065D9249-8AE4-914C-BFAB-7FF54328C193}" type="slidenum">
              <a:rPr lang="en-CH" smtClean="0"/>
              <a:t>‹#›</a:t>
            </a:fld>
            <a:endParaRPr lang="en-CH"/>
          </a:p>
        </p:txBody>
      </p:sp>
    </p:spTree>
    <p:extLst>
      <p:ext uri="{BB962C8B-B14F-4D97-AF65-F5344CB8AC3E}">
        <p14:creationId xmlns:p14="http://schemas.microsoft.com/office/powerpoint/2010/main" val="16394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3181-AEAF-D248-94D3-28A5F25F1A6C}"/>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049CEBA6-C238-5448-9C8B-661107CA27B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52111F5-AF4F-B747-8BBE-8F1379B5C2C3}"/>
              </a:ext>
            </a:extLst>
          </p:cNvPr>
          <p:cNvSpPr>
            <a:spLocks noGrp="1"/>
          </p:cNvSpPr>
          <p:nvPr>
            <p:ph type="dt" sz="half" idx="10"/>
          </p:nvPr>
        </p:nvSpPr>
        <p:spPr/>
        <p:txBody>
          <a:bodyPr/>
          <a:lstStyle/>
          <a:p>
            <a:fld id="{6D45E873-DE95-AB4F-B757-7D9EFE9E8AF6}" type="datetimeFigureOut">
              <a:rPr lang="en-CH" smtClean="0"/>
              <a:t>20.01.22</a:t>
            </a:fld>
            <a:endParaRPr lang="en-CH"/>
          </a:p>
        </p:txBody>
      </p:sp>
      <p:sp>
        <p:nvSpPr>
          <p:cNvPr id="5" name="Footer Placeholder 4">
            <a:extLst>
              <a:ext uri="{FF2B5EF4-FFF2-40B4-BE49-F238E27FC236}">
                <a16:creationId xmlns:a16="http://schemas.microsoft.com/office/drawing/2014/main" id="{6A3E2F00-5AF4-DC4C-BC4E-D828709673C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47F518A-B19D-9E4C-8C30-20860D095640}"/>
              </a:ext>
            </a:extLst>
          </p:cNvPr>
          <p:cNvSpPr>
            <a:spLocks noGrp="1"/>
          </p:cNvSpPr>
          <p:nvPr>
            <p:ph type="sldNum" sz="quarter" idx="12"/>
          </p:nvPr>
        </p:nvSpPr>
        <p:spPr/>
        <p:txBody>
          <a:bodyPr/>
          <a:lstStyle/>
          <a:p>
            <a:fld id="{065D9249-8AE4-914C-BFAB-7FF54328C193}" type="slidenum">
              <a:rPr lang="en-CH" smtClean="0"/>
              <a:t>‹#›</a:t>
            </a:fld>
            <a:endParaRPr lang="en-CH"/>
          </a:p>
        </p:txBody>
      </p:sp>
    </p:spTree>
    <p:extLst>
      <p:ext uri="{BB962C8B-B14F-4D97-AF65-F5344CB8AC3E}">
        <p14:creationId xmlns:p14="http://schemas.microsoft.com/office/powerpoint/2010/main" val="33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237F4D-CF9C-4A46-A8A9-90A684E332A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3348BB0-363D-CE46-A9B6-8FC0438CD95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C2997E0-D96D-514D-902B-1616854E5319}"/>
              </a:ext>
            </a:extLst>
          </p:cNvPr>
          <p:cNvSpPr>
            <a:spLocks noGrp="1"/>
          </p:cNvSpPr>
          <p:nvPr>
            <p:ph type="dt" sz="half" idx="10"/>
          </p:nvPr>
        </p:nvSpPr>
        <p:spPr/>
        <p:txBody>
          <a:bodyPr/>
          <a:lstStyle/>
          <a:p>
            <a:fld id="{6D45E873-DE95-AB4F-B757-7D9EFE9E8AF6}" type="datetimeFigureOut">
              <a:rPr lang="en-CH" smtClean="0"/>
              <a:t>20.01.22</a:t>
            </a:fld>
            <a:endParaRPr lang="en-CH"/>
          </a:p>
        </p:txBody>
      </p:sp>
      <p:sp>
        <p:nvSpPr>
          <p:cNvPr id="5" name="Footer Placeholder 4">
            <a:extLst>
              <a:ext uri="{FF2B5EF4-FFF2-40B4-BE49-F238E27FC236}">
                <a16:creationId xmlns:a16="http://schemas.microsoft.com/office/drawing/2014/main" id="{A0975DB8-5FDA-9A4E-8066-69E902153A4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8A9425E-FA68-9946-9BAF-6B2FDAE88EA4}"/>
              </a:ext>
            </a:extLst>
          </p:cNvPr>
          <p:cNvSpPr>
            <a:spLocks noGrp="1"/>
          </p:cNvSpPr>
          <p:nvPr>
            <p:ph type="sldNum" sz="quarter" idx="12"/>
          </p:nvPr>
        </p:nvSpPr>
        <p:spPr/>
        <p:txBody>
          <a:bodyPr/>
          <a:lstStyle/>
          <a:p>
            <a:fld id="{065D9249-8AE4-914C-BFAB-7FF54328C193}" type="slidenum">
              <a:rPr lang="en-CH" smtClean="0"/>
              <a:t>‹#›</a:t>
            </a:fld>
            <a:endParaRPr lang="en-CH"/>
          </a:p>
        </p:txBody>
      </p:sp>
    </p:spTree>
    <p:extLst>
      <p:ext uri="{BB962C8B-B14F-4D97-AF65-F5344CB8AC3E}">
        <p14:creationId xmlns:p14="http://schemas.microsoft.com/office/powerpoint/2010/main" val="36789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A34F-245B-2046-A758-CFF9B4CD0CDC}"/>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328A529-D0A5-3243-9DB2-9746539D151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346CA14-D01B-CF4F-90DF-6763B1B8510D}"/>
              </a:ext>
            </a:extLst>
          </p:cNvPr>
          <p:cNvSpPr>
            <a:spLocks noGrp="1"/>
          </p:cNvSpPr>
          <p:nvPr>
            <p:ph type="dt" sz="half" idx="10"/>
          </p:nvPr>
        </p:nvSpPr>
        <p:spPr/>
        <p:txBody>
          <a:bodyPr/>
          <a:lstStyle/>
          <a:p>
            <a:fld id="{6D45E873-DE95-AB4F-B757-7D9EFE9E8AF6}" type="datetimeFigureOut">
              <a:rPr lang="en-CH" smtClean="0"/>
              <a:t>20.01.22</a:t>
            </a:fld>
            <a:endParaRPr lang="en-CH"/>
          </a:p>
        </p:txBody>
      </p:sp>
      <p:sp>
        <p:nvSpPr>
          <p:cNvPr id="5" name="Footer Placeholder 4">
            <a:extLst>
              <a:ext uri="{FF2B5EF4-FFF2-40B4-BE49-F238E27FC236}">
                <a16:creationId xmlns:a16="http://schemas.microsoft.com/office/drawing/2014/main" id="{4D374BD2-6C33-7942-99C6-6B9FD71FC4E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B541440-5529-064C-A7E8-D7A64C2558FF}"/>
              </a:ext>
            </a:extLst>
          </p:cNvPr>
          <p:cNvSpPr>
            <a:spLocks noGrp="1"/>
          </p:cNvSpPr>
          <p:nvPr>
            <p:ph type="sldNum" sz="quarter" idx="12"/>
          </p:nvPr>
        </p:nvSpPr>
        <p:spPr/>
        <p:txBody>
          <a:bodyPr/>
          <a:lstStyle/>
          <a:p>
            <a:fld id="{065D9249-8AE4-914C-BFAB-7FF54328C193}" type="slidenum">
              <a:rPr lang="en-CH" smtClean="0"/>
              <a:t>‹#›</a:t>
            </a:fld>
            <a:endParaRPr lang="en-CH"/>
          </a:p>
        </p:txBody>
      </p:sp>
    </p:spTree>
    <p:extLst>
      <p:ext uri="{BB962C8B-B14F-4D97-AF65-F5344CB8AC3E}">
        <p14:creationId xmlns:p14="http://schemas.microsoft.com/office/powerpoint/2010/main" val="363775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2FEA8-1B35-4F4B-96CC-22BE8015B8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A6822545-10F7-0846-9D69-DCD30A6E89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03143EB-F694-DB43-B10C-A7AB79E3721D}"/>
              </a:ext>
            </a:extLst>
          </p:cNvPr>
          <p:cNvSpPr>
            <a:spLocks noGrp="1"/>
          </p:cNvSpPr>
          <p:nvPr>
            <p:ph type="dt" sz="half" idx="10"/>
          </p:nvPr>
        </p:nvSpPr>
        <p:spPr/>
        <p:txBody>
          <a:bodyPr/>
          <a:lstStyle/>
          <a:p>
            <a:fld id="{6D45E873-DE95-AB4F-B757-7D9EFE9E8AF6}" type="datetimeFigureOut">
              <a:rPr lang="en-CH" smtClean="0"/>
              <a:t>20.01.22</a:t>
            </a:fld>
            <a:endParaRPr lang="en-CH"/>
          </a:p>
        </p:txBody>
      </p:sp>
      <p:sp>
        <p:nvSpPr>
          <p:cNvPr id="5" name="Footer Placeholder 4">
            <a:extLst>
              <a:ext uri="{FF2B5EF4-FFF2-40B4-BE49-F238E27FC236}">
                <a16:creationId xmlns:a16="http://schemas.microsoft.com/office/drawing/2014/main" id="{E48E5906-5679-2849-909E-390627B5760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F365CEA-B2D4-0E4E-8098-9A32285BC1A6}"/>
              </a:ext>
            </a:extLst>
          </p:cNvPr>
          <p:cNvSpPr>
            <a:spLocks noGrp="1"/>
          </p:cNvSpPr>
          <p:nvPr>
            <p:ph type="sldNum" sz="quarter" idx="12"/>
          </p:nvPr>
        </p:nvSpPr>
        <p:spPr/>
        <p:txBody>
          <a:bodyPr/>
          <a:lstStyle/>
          <a:p>
            <a:fld id="{065D9249-8AE4-914C-BFAB-7FF54328C193}" type="slidenum">
              <a:rPr lang="en-CH" smtClean="0"/>
              <a:t>‹#›</a:t>
            </a:fld>
            <a:endParaRPr lang="en-CH"/>
          </a:p>
        </p:txBody>
      </p:sp>
    </p:spTree>
    <p:extLst>
      <p:ext uri="{BB962C8B-B14F-4D97-AF65-F5344CB8AC3E}">
        <p14:creationId xmlns:p14="http://schemas.microsoft.com/office/powerpoint/2010/main" val="3277619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208D-807E-A948-AEFE-57E135EE060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BA6C9A3-CF0A-E84D-A7A8-8DE9C9F1FE6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6B3C4ECC-81DE-934E-A47B-9A148EF93D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C17A1AA6-7EB9-4F4D-A6EE-54EB121F124A}"/>
              </a:ext>
            </a:extLst>
          </p:cNvPr>
          <p:cNvSpPr>
            <a:spLocks noGrp="1"/>
          </p:cNvSpPr>
          <p:nvPr>
            <p:ph type="dt" sz="half" idx="10"/>
          </p:nvPr>
        </p:nvSpPr>
        <p:spPr/>
        <p:txBody>
          <a:bodyPr/>
          <a:lstStyle/>
          <a:p>
            <a:fld id="{6D45E873-DE95-AB4F-B757-7D9EFE9E8AF6}" type="datetimeFigureOut">
              <a:rPr lang="en-CH" smtClean="0"/>
              <a:t>20.01.22</a:t>
            </a:fld>
            <a:endParaRPr lang="en-CH"/>
          </a:p>
        </p:txBody>
      </p:sp>
      <p:sp>
        <p:nvSpPr>
          <p:cNvPr id="6" name="Footer Placeholder 5">
            <a:extLst>
              <a:ext uri="{FF2B5EF4-FFF2-40B4-BE49-F238E27FC236}">
                <a16:creationId xmlns:a16="http://schemas.microsoft.com/office/drawing/2014/main" id="{D49D4132-EA41-FE46-BD16-6E27498F065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09D1B005-CC2C-0C4A-8988-E27E53E9EE50}"/>
              </a:ext>
            </a:extLst>
          </p:cNvPr>
          <p:cNvSpPr>
            <a:spLocks noGrp="1"/>
          </p:cNvSpPr>
          <p:nvPr>
            <p:ph type="sldNum" sz="quarter" idx="12"/>
          </p:nvPr>
        </p:nvSpPr>
        <p:spPr/>
        <p:txBody>
          <a:bodyPr/>
          <a:lstStyle/>
          <a:p>
            <a:fld id="{065D9249-8AE4-914C-BFAB-7FF54328C193}" type="slidenum">
              <a:rPr lang="en-CH" smtClean="0"/>
              <a:t>‹#›</a:t>
            </a:fld>
            <a:endParaRPr lang="en-CH"/>
          </a:p>
        </p:txBody>
      </p:sp>
    </p:spTree>
    <p:extLst>
      <p:ext uri="{BB962C8B-B14F-4D97-AF65-F5344CB8AC3E}">
        <p14:creationId xmlns:p14="http://schemas.microsoft.com/office/powerpoint/2010/main" val="76672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FC64-6DCF-8042-9449-538BF21A762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4ABFEC4-E705-A046-ADEC-02D2FEDF2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CE1FF81-3480-2441-B023-6FEDB26F201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0143EF7E-8465-3F4A-90F8-29B16328DD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92566C-304E-A045-8623-529D24027AC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670259DF-2EF0-0345-A34F-EFB18A5256E0}"/>
              </a:ext>
            </a:extLst>
          </p:cNvPr>
          <p:cNvSpPr>
            <a:spLocks noGrp="1"/>
          </p:cNvSpPr>
          <p:nvPr>
            <p:ph type="dt" sz="half" idx="10"/>
          </p:nvPr>
        </p:nvSpPr>
        <p:spPr/>
        <p:txBody>
          <a:bodyPr/>
          <a:lstStyle/>
          <a:p>
            <a:fld id="{6D45E873-DE95-AB4F-B757-7D9EFE9E8AF6}" type="datetimeFigureOut">
              <a:rPr lang="en-CH" smtClean="0"/>
              <a:t>20.01.22</a:t>
            </a:fld>
            <a:endParaRPr lang="en-CH"/>
          </a:p>
        </p:txBody>
      </p:sp>
      <p:sp>
        <p:nvSpPr>
          <p:cNvPr id="8" name="Footer Placeholder 7">
            <a:extLst>
              <a:ext uri="{FF2B5EF4-FFF2-40B4-BE49-F238E27FC236}">
                <a16:creationId xmlns:a16="http://schemas.microsoft.com/office/drawing/2014/main" id="{98B21813-2F08-E94D-9667-6164D55D7F9C}"/>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04688B5B-7511-7D48-B814-DD49DB247DE4}"/>
              </a:ext>
            </a:extLst>
          </p:cNvPr>
          <p:cNvSpPr>
            <a:spLocks noGrp="1"/>
          </p:cNvSpPr>
          <p:nvPr>
            <p:ph type="sldNum" sz="quarter" idx="12"/>
          </p:nvPr>
        </p:nvSpPr>
        <p:spPr/>
        <p:txBody>
          <a:bodyPr/>
          <a:lstStyle/>
          <a:p>
            <a:fld id="{065D9249-8AE4-914C-BFAB-7FF54328C193}" type="slidenum">
              <a:rPr lang="en-CH" smtClean="0"/>
              <a:t>‹#›</a:t>
            </a:fld>
            <a:endParaRPr lang="en-CH"/>
          </a:p>
        </p:txBody>
      </p:sp>
    </p:spTree>
    <p:extLst>
      <p:ext uri="{BB962C8B-B14F-4D97-AF65-F5344CB8AC3E}">
        <p14:creationId xmlns:p14="http://schemas.microsoft.com/office/powerpoint/2010/main" val="233215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2ED9-3DDA-7F49-8AF4-7904B06F5801}"/>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C9E32F03-B90B-9D46-8645-A98E2AC77B32}"/>
              </a:ext>
            </a:extLst>
          </p:cNvPr>
          <p:cNvSpPr>
            <a:spLocks noGrp="1"/>
          </p:cNvSpPr>
          <p:nvPr>
            <p:ph type="dt" sz="half" idx="10"/>
          </p:nvPr>
        </p:nvSpPr>
        <p:spPr/>
        <p:txBody>
          <a:bodyPr/>
          <a:lstStyle/>
          <a:p>
            <a:fld id="{6D45E873-DE95-AB4F-B757-7D9EFE9E8AF6}" type="datetimeFigureOut">
              <a:rPr lang="en-CH" smtClean="0"/>
              <a:t>20.01.22</a:t>
            </a:fld>
            <a:endParaRPr lang="en-CH"/>
          </a:p>
        </p:txBody>
      </p:sp>
      <p:sp>
        <p:nvSpPr>
          <p:cNvPr id="4" name="Footer Placeholder 3">
            <a:extLst>
              <a:ext uri="{FF2B5EF4-FFF2-40B4-BE49-F238E27FC236}">
                <a16:creationId xmlns:a16="http://schemas.microsoft.com/office/drawing/2014/main" id="{128B0246-8150-E14A-B18D-5AB952ECCC73}"/>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CE6A8EE-711E-D54A-9B22-D829DFBC96C1}"/>
              </a:ext>
            </a:extLst>
          </p:cNvPr>
          <p:cNvSpPr>
            <a:spLocks noGrp="1"/>
          </p:cNvSpPr>
          <p:nvPr>
            <p:ph type="sldNum" sz="quarter" idx="12"/>
          </p:nvPr>
        </p:nvSpPr>
        <p:spPr/>
        <p:txBody>
          <a:bodyPr/>
          <a:lstStyle/>
          <a:p>
            <a:fld id="{065D9249-8AE4-914C-BFAB-7FF54328C193}" type="slidenum">
              <a:rPr lang="en-CH" smtClean="0"/>
              <a:t>‹#›</a:t>
            </a:fld>
            <a:endParaRPr lang="en-CH"/>
          </a:p>
        </p:txBody>
      </p:sp>
    </p:spTree>
    <p:extLst>
      <p:ext uri="{BB962C8B-B14F-4D97-AF65-F5344CB8AC3E}">
        <p14:creationId xmlns:p14="http://schemas.microsoft.com/office/powerpoint/2010/main" val="134274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E9F4C3-03E6-FF4A-9A39-8CF73AB0E676}"/>
              </a:ext>
            </a:extLst>
          </p:cNvPr>
          <p:cNvSpPr>
            <a:spLocks noGrp="1"/>
          </p:cNvSpPr>
          <p:nvPr>
            <p:ph type="dt" sz="half" idx="10"/>
          </p:nvPr>
        </p:nvSpPr>
        <p:spPr/>
        <p:txBody>
          <a:bodyPr/>
          <a:lstStyle/>
          <a:p>
            <a:fld id="{6D45E873-DE95-AB4F-B757-7D9EFE9E8AF6}" type="datetimeFigureOut">
              <a:rPr lang="en-CH" smtClean="0"/>
              <a:t>20.01.22</a:t>
            </a:fld>
            <a:endParaRPr lang="en-CH"/>
          </a:p>
        </p:txBody>
      </p:sp>
      <p:sp>
        <p:nvSpPr>
          <p:cNvPr id="3" name="Footer Placeholder 2">
            <a:extLst>
              <a:ext uri="{FF2B5EF4-FFF2-40B4-BE49-F238E27FC236}">
                <a16:creationId xmlns:a16="http://schemas.microsoft.com/office/drawing/2014/main" id="{7D7118E2-2F6C-FB4C-993F-521CC7CA0ECA}"/>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967E9998-911F-2D4A-890A-FE1D6BF9E90B}"/>
              </a:ext>
            </a:extLst>
          </p:cNvPr>
          <p:cNvSpPr>
            <a:spLocks noGrp="1"/>
          </p:cNvSpPr>
          <p:nvPr>
            <p:ph type="sldNum" sz="quarter" idx="12"/>
          </p:nvPr>
        </p:nvSpPr>
        <p:spPr/>
        <p:txBody>
          <a:bodyPr/>
          <a:lstStyle/>
          <a:p>
            <a:fld id="{065D9249-8AE4-914C-BFAB-7FF54328C193}" type="slidenum">
              <a:rPr lang="en-CH" smtClean="0"/>
              <a:t>‹#›</a:t>
            </a:fld>
            <a:endParaRPr lang="en-CH"/>
          </a:p>
        </p:txBody>
      </p:sp>
    </p:spTree>
    <p:extLst>
      <p:ext uri="{BB962C8B-B14F-4D97-AF65-F5344CB8AC3E}">
        <p14:creationId xmlns:p14="http://schemas.microsoft.com/office/powerpoint/2010/main" val="1673053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3C85-A152-5B4E-9195-1B0AB9952DF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34021108-0E80-BA48-8782-411EA4DA8C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15943FBA-271E-2647-83ED-86828A46A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D3CE81-35E7-F846-9E07-FC7DD66E2EDC}"/>
              </a:ext>
            </a:extLst>
          </p:cNvPr>
          <p:cNvSpPr>
            <a:spLocks noGrp="1"/>
          </p:cNvSpPr>
          <p:nvPr>
            <p:ph type="dt" sz="half" idx="10"/>
          </p:nvPr>
        </p:nvSpPr>
        <p:spPr/>
        <p:txBody>
          <a:bodyPr/>
          <a:lstStyle/>
          <a:p>
            <a:fld id="{6D45E873-DE95-AB4F-B757-7D9EFE9E8AF6}" type="datetimeFigureOut">
              <a:rPr lang="en-CH" smtClean="0"/>
              <a:t>20.01.22</a:t>
            </a:fld>
            <a:endParaRPr lang="en-CH"/>
          </a:p>
        </p:txBody>
      </p:sp>
      <p:sp>
        <p:nvSpPr>
          <p:cNvPr id="6" name="Footer Placeholder 5">
            <a:extLst>
              <a:ext uri="{FF2B5EF4-FFF2-40B4-BE49-F238E27FC236}">
                <a16:creationId xmlns:a16="http://schemas.microsoft.com/office/drawing/2014/main" id="{ADB7D4C2-09EB-FE46-98C7-418066BB541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D050022-AF88-484A-B5B7-3B7CA2AE5FF0}"/>
              </a:ext>
            </a:extLst>
          </p:cNvPr>
          <p:cNvSpPr>
            <a:spLocks noGrp="1"/>
          </p:cNvSpPr>
          <p:nvPr>
            <p:ph type="sldNum" sz="quarter" idx="12"/>
          </p:nvPr>
        </p:nvSpPr>
        <p:spPr/>
        <p:txBody>
          <a:bodyPr/>
          <a:lstStyle/>
          <a:p>
            <a:fld id="{065D9249-8AE4-914C-BFAB-7FF54328C193}" type="slidenum">
              <a:rPr lang="en-CH" smtClean="0"/>
              <a:t>‹#›</a:t>
            </a:fld>
            <a:endParaRPr lang="en-CH"/>
          </a:p>
        </p:txBody>
      </p:sp>
    </p:spTree>
    <p:extLst>
      <p:ext uri="{BB962C8B-B14F-4D97-AF65-F5344CB8AC3E}">
        <p14:creationId xmlns:p14="http://schemas.microsoft.com/office/powerpoint/2010/main" val="2970891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BDB6-7F91-1E41-B7DE-9C68CF766D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DC023B6-0419-B247-B198-E7F7A7B4B9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9C0251FC-AAD8-704D-845F-46F192517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280AA9-0B89-794D-ADEA-6F4D8BC59D3F}"/>
              </a:ext>
            </a:extLst>
          </p:cNvPr>
          <p:cNvSpPr>
            <a:spLocks noGrp="1"/>
          </p:cNvSpPr>
          <p:nvPr>
            <p:ph type="dt" sz="half" idx="10"/>
          </p:nvPr>
        </p:nvSpPr>
        <p:spPr/>
        <p:txBody>
          <a:bodyPr/>
          <a:lstStyle/>
          <a:p>
            <a:fld id="{6D45E873-DE95-AB4F-B757-7D9EFE9E8AF6}" type="datetimeFigureOut">
              <a:rPr lang="en-CH" smtClean="0"/>
              <a:t>20.01.22</a:t>
            </a:fld>
            <a:endParaRPr lang="en-CH"/>
          </a:p>
        </p:txBody>
      </p:sp>
      <p:sp>
        <p:nvSpPr>
          <p:cNvPr id="6" name="Footer Placeholder 5">
            <a:extLst>
              <a:ext uri="{FF2B5EF4-FFF2-40B4-BE49-F238E27FC236}">
                <a16:creationId xmlns:a16="http://schemas.microsoft.com/office/drawing/2014/main" id="{E060A993-F012-364F-8260-68C450F93AD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1E2BBB6-C420-004C-B2D5-BB6194460D21}"/>
              </a:ext>
            </a:extLst>
          </p:cNvPr>
          <p:cNvSpPr>
            <a:spLocks noGrp="1"/>
          </p:cNvSpPr>
          <p:nvPr>
            <p:ph type="sldNum" sz="quarter" idx="12"/>
          </p:nvPr>
        </p:nvSpPr>
        <p:spPr/>
        <p:txBody>
          <a:bodyPr/>
          <a:lstStyle/>
          <a:p>
            <a:fld id="{065D9249-8AE4-914C-BFAB-7FF54328C193}" type="slidenum">
              <a:rPr lang="en-CH" smtClean="0"/>
              <a:t>‹#›</a:t>
            </a:fld>
            <a:endParaRPr lang="en-CH"/>
          </a:p>
        </p:txBody>
      </p:sp>
    </p:spTree>
    <p:extLst>
      <p:ext uri="{BB962C8B-B14F-4D97-AF65-F5344CB8AC3E}">
        <p14:creationId xmlns:p14="http://schemas.microsoft.com/office/powerpoint/2010/main" val="114364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8E7A42-C973-364D-A37C-3830D20538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66FF529C-04BD-1A42-B3EA-B51C23160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52884FB-6D81-A44A-9D22-DBF24A6103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5E873-DE95-AB4F-B757-7D9EFE9E8AF6}" type="datetimeFigureOut">
              <a:rPr lang="en-CH" smtClean="0"/>
              <a:t>20.01.22</a:t>
            </a:fld>
            <a:endParaRPr lang="en-CH"/>
          </a:p>
        </p:txBody>
      </p:sp>
      <p:sp>
        <p:nvSpPr>
          <p:cNvPr id="5" name="Footer Placeholder 4">
            <a:extLst>
              <a:ext uri="{FF2B5EF4-FFF2-40B4-BE49-F238E27FC236}">
                <a16:creationId xmlns:a16="http://schemas.microsoft.com/office/drawing/2014/main" id="{8184B6E8-3B34-8D40-B9F2-E8859BF69E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E39FB2B4-B520-5C44-892A-1A200ED93E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D9249-8AE4-914C-BFAB-7FF54328C193}" type="slidenum">
              <a:rPr lang="en-CH" smtClean="0"/>
              <a:t>‹#›</a:t>
            </a:fld>
            <a:endParaRPr lang="en-CH"/>
          </a:p>
        </p:txBody>
      </p:sp>
    </p:spTree>
    <p:extLst>
      <p:ext uri="{BB962C8B-B14F-4D97-AF65-F5344CB8AC3E}">
        <p14:creationId xmlns:p14="http://schemas.microsoft.com/office/powerpoint/2010/main" val="1391700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verleaf.com/latex/templates/eth-zurich-idsc-thesis-template/cjygdrxgdxck" TargetMode="External"/><Relationship Id="rId2" Type="http://schemas.openxmlformats.org/officeDocument/2006/relationships/hyperlink" Target="https://www.overleaf.com/latex/templates/eth-zurich-cadmo-thesis-template/jfjyzpfjzhg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5AD9-8807-E247-A779-608728D70EB8}"/>
              </a:ext>
            </a:extLst>
          </p:cNvPr>
          <p:cNvSpPr>
            <a:spLocks noGrp="1"/>
          </p:cNvSpPr>
          <p:nvPr>
            <p:ph type="title"/>
          </p:nvPr>
        </p:nvSpPr>
        <p:spPr/>
        <p:txBody>
          <a:bodyPr/>
          <a:lstStyle/>
          <a:p>
            <a:r>
              <a:rPr lang="en-CH" dirty="0"/>
              <a:t>Preliminaries</a:t>
            </a:r>
          </a:p>
        </p:txBody>
      </p:sp>
      <p:sp>
        <p:nvSpPr>
          <p:cNvPr id="3" name="Content Placeholder 2">
            <a:extLst>
              <a:ext uri="{FF2B5EF4-FFF2-40B4-BE49-F238E27FC236}">
                <a16:creationId xmlns:a16="http://schemas.microsoft.com/office/drawing/2014/main" id="{17D17CDE-6CB3-6A42-A08C-C17D061FCC4D}"/>
              </a:ext>
            </a:extLst>
          </p:cNvPr>
          <p:cNvSpPr>
            <a:spLocks noGrp="1"/>
          </p:cNvSpPr>
          <p:nvPr>
            <p:ph idx="1"/>
          </p:nvPr>
        </p:nvSpPr>
        <p:spPr>
          <a:xfrm>
            <a:off x="838200" y="1544105"/>
            <a:ext cx="10515600" cy="4351338"/>
          </a:xfrm>
        </p:spPr>
        <p:txBody>
          <a:bodyPr>
            <a:noAutofit/>
          </a:bodyPr>
          <a:lstStyle/>
          <a:p>
            <a:r>
              <a:rPr lang="en-CH" sz="1200" dirty="0"/>
              <a:t>Weekly meeting</a:t>
            </a:r>
          </a:p>
          <a:p>
            <a:pPr lvl="1"/>
            <a:r>
              <a:rPr lang="en-GB" sz="1200" dirty="0"/>
              <a:t>O</a:t>
            </a:r>
            <a:r>
              <a:rPr lang="en-CH" sz="1200" dirty="0"/>
              <a:t>n Friday </a:t>
            </a:r>
            <a:r>
              <a:rPr lang="en-GB" sz="1200" dirty="0"/>
              <a:t>A</a:t>
            </a:r>
            <a:r>
              <a:rPr lang="en-CH" sz="1200" dirty="0"/>
              <a:t>t 3pm</a:t>
            </a:r>
          </a:p>
          <a:p>
            <a:pPr lvl="1"/>
            <a:r>
              <a:rPr lang="en-CH" sz="1200" dirty="0"/>
              <a:t>Prepare slides of your progress, problems/questions encountered and propose steps until the next meeting</a:t>
            </a:r>
          </a:p>
          <a:p>
            <a:r>
              <a:rPr lang="en-CH" sz="1200" dirty="0"/>
              <a:t>GitHub repository</a:t>
            </a:r>
          </a:p>
          <a:p>
            <a:pPr lvl="1"/>
            <a:r>
              <a:rPr lang="en-CH" sz="1200" dirty="0"/>
              <a:t>Please create a private repository and add me (@timkucera) to it</a:t>
            </a:r>
          </a:p>
          <a:p>
            <a:pPr lvl="1"/>
            <a:r>
              <a:rPr lang="en-CH" sz="1200" dirty="0"/>
              <a:t>Upload your slides there (functions as lab book)</a:t>
            </a:r>
          </a:p>
          <a:p>
            <a:r>
              <a:rPr lang="en-CH" sz="1200" dirty="0"/>
              <a:t>Slack</a:t>
            </a:r>
          </a:p>
          <a:p>
            <a:pPr lvl="1"/>
            <a:r>
              <a:rPr lang="en-CH" sz="1200" dirty="0"/>
              <a:t>Feel free to contact me anytime, we can also arrange additional Zoom meetings when necessary</a:t>
            </a:r>
          </a:p>
          <a:p>
            <a:r>
              <a:rPr lang="en-CH" sz="1200" dirty="0"/>
              <a:t>Cluster</a:t>
            </a:r>
          </a:p>
          <a:p>
            <a:pPr lvl="1"/>
            <a:r>
              <a:rPr lang="en-CH" sz="1200" dirty="0"/>
              <a:t>Keep your usage moderate and ask me if you need to run larger jobs</a:t>
            </a:r>
          </a:p>
          <a:p>
            <a:r>
              <a:rPr lang="en-CH" sz="1200" dirty="0"/>
              <a:t>Lab Meetings</a:t>
            </a:r>
          </a:p>
          <a:p>
            <a:pPr lvl="1"/>
            <a:r>
              <a:rPr lang="en-CH" sz="1200" dirty="0"/>
              <a:t>No lab meetings at the moment (Winter break), I will let you know when we have a schedule. Typically Wednesdays at 11.00am</a:t>
            </a:r>
          </a:p>
          <a:p>
            <a:r>
              <a:rPr lang="en-CH" sz="1200" dirty="0"/>
              <a:t>Midterm presentation</a:t>
            </a:r>
          </a:p>
          <a:p>
            <a:pPr lvl="1"/>
            <a:r>
              <a:rPr lang="en-CH" sz="1200" dirty="0"/>
              <a:t>You will give a 10min presentation in the lab seminar after ca. 3 months. This is a progress update and should give you the opportunity to incorporate feedback from the lab members</a:t>
            </a:r>
          </a:p>
          <a:p>
            <a:r>
              <a:rPr lang="en-CH" sz="1200" dirty="0"/>
              <a:t>Thesis</a:t>
            </a:r>
          </a:p>
          <a:p>
            <a:pPr lvl="1"/>
            <a:r>
              <a:rPr lang="en-CH" sz="1200" dirty="0"/>
              <a:t>Start writing ahead of time. At least two weeks should be reserved entirely for writing . (Template: either </a:t>
            </a:r>
            <a:r>
              <a:rPr lang="en-GB" sz="1200" dirty="0">
                <a:hlinkClick r:id="rId2"/>
              </a:rPr>
              <a:t>https://www.overleaf.com/latex/templates/eth-zurich-cadmo-thesis-template/jfjyzpfjzhgm</a:t>
            </a:r>
            <a:r>
              <a:rPr lang="en-GB" sz="1200" dirty="0"/>
              <a:t> or </a:t>
            </a:r>
            <a:r>
              <a:rPr lang="en-GB" sz="1200" dirty="0">
                <a:hlinkClick r:id="rId3"/>
              </a:rPr>
              <a:t>https://www.overleaf.com/latex/templates/eth-zurich-idsc-thesis-template/cjygdrxgdxck</a:t>
            </a:r>
            <a:r>
              <a:rPr lang="en-GB" sz="1200" dirty="0"/>
              <a:t> </a:t>
            </a:r>
            <a:r>
              <a:rPr lang="en-CH" sz="1200" dirty="0"/>
              <a:t>)</a:t>
            </a:r>
          </a:p>
          <a:p>
            <a:r>
              <a:rPr lang="en-CH" sz="1200" dirty="0"/>
              <a:t>Office</a:t>
            </a:r>
          </a:p>
          <a:p>
            <a:pPr lvl="1"/>
            <a:r>
              <a:rPr lang="en-CH" sz="1200" dirty="0"/>
              <a:t>There is a student office at the department which you can use (in accordance with the ETH regulations for Covid), we might also find space in our offices. Currently, we are however in compulsory home office</a:t>
            </a:r>
          </a:p>
        </p:txBody>
      </p:sp>
    </p:spTree>
    <p:extLst>
      <p:ext uri="{BB962C8B-B14F-4D97-AF65-F5344CB8AC3E}">
        <p14:creationId xmlns:p14="http://schemas.microsoft.com/office/powerpoint/2010/main" val="437227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90F8-9396-7C40-A596-6C57AB559B1A}"/>
              </a:ext>
            </a:extLst>
          </p:cNvPr>
          <p:cNvSpPr>
            <a:spLocks noGrp="1"/>
          </p:cNvSpPr>
          <p:nvPr>
            <p:ph type="title"/>
          </p:nvPr>
        </p:nvSpPr>
        <p:spPr/>
        <p:txBody>
          <a:bodyPr/>
          <a:lstStyle/>
          <a:p>
            <a:r>
              <a:rPr lang="en-CH" dirty="0"/>
              <a:t>Overview</a:t>
            </a:r>
          </a:p>
        </p:txBody>
      </p:sp>
      <p:grpSp>
        <p:nvGrpSpPr>
          <p:cNvPr id="12" name="Group 11">
            <a:extLst>
              <a:ext uri="{FF2B5EF4-FFF2-40B4-BE49-F238E27FC236}">
                <a16:creationId xmlns:a16="http://schemas.microsoft.com/office/drawing/2014/main" id="{3F04D258-D31E-6146-B5E2-CCE73B5684AA}"/>
              </a:ext>
            </a:extLst>
          </p:cNvPr>
          <p:cNvGrpSpPr/>
          <p:nvPr/>
        </p:nvGrpSpPr>
        <p:grpSpPr>
          <a:xfrm>
            <a:off x="5586022" y="2003092"/>
            <a:ext cx="1186626" cy="3521104"/>
            <a:chOff x="4760464" y="2575676"/>
            <a:chExt cx="1186626" cy="1067964"/>
          </a:xfrm>
        </p:grpSpPr>
        <p:sp>
          <p:nvSpPr>
            <p:cNvPr id="13" name="Rectangle 12">
              <a:extLst>
                <a:ext uri="{FF2B5EF4-FFF2-40B4-BE49-F238E27FC236}">
                  <a16:creationId xmlns:a16="http://schemas.microsoft.com/office/drawing/2014/main" id="{F1BEE818-F1AC-6F42-ACEA-61C062CC6125}"/>
                </a:ext>
              </a:extLst>
            </p:cNvPr>
            <p:cNvSpPr/>
            <p:nvPr/>
          </p:nvSpPr>
          <p:spPr>
            <a:xfrm>
              <a:off x="4760464" y="2575676"/>
              <a:ext cx="1186626" cy="1067964"/>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MMD</a:t>
              </a:r>
            </a:p>
          </p:txBody>
        </p:sp>
        <p:sp>
          <p:nvSpPr>
            <p:cNvPr id="14" name="TextBox 13">
              <a:extLst>
                <a:ext uri="{FF2B5EF4-FFF2-40B4-BE49-F238E27FC236}">
                  <a16:creationId xmlns:a16="http://schemas.microsoft.com/office/drawing/2014/main" id="{E0834934-C1F7-654B-BB0C-6215DAF87FFD}"/>
                </a:ext>
              </a:extLst>
            </p:cNvPr>
            <p:cNvSpPr txBox="1"/>
            <p:nvPr/>
          </p:nvSpPr>
          <p:spPr>
            <a:xfrm>
              <a:off x="4760464" y="2575676"/>
              <a:ext cx="1186626" cy="369332"/>
            </a:xfrm>
            <a:prstGeom prst="rect">
              <a:avLst/>
            </a:prstGeom>
            <a:noFill/>
          </p:spPr>
          <p:txBody>
            <a:bodyPr wrap="square" rtlCol="0">
              <a:spAutoFit/>
            </a:bodyPr>
            <a:lstStyle/>
            <a:p>
              <a:pPr algn="ctr"/>
              <a:endParaRPr lang="en-CH" dirty="0"/>
            </a:p>
          </p:txBody>
        </p:sp>
      </p:grpSp>
      <p:grpSp>
        <p:nvGrpSpPr>
          <p:cNvPr id="15" name="Group 14">
            <a:extLst>
              <a:ext uri="{FF2B5EF4-FFF2-40B4-BE49-F238E27FC236}">
                <a16:creationId xmlns:a16="http://schemas.microsoft.com/office/drawing/2014/main" id="{DDCDE99D-F6FC-284C-827D-9A0C19309EC7}"/>
              </a:ext>
            </a:extLst>
          </p:cNvPr>
          <p:cNvGrpSpPr/>
          <p:nvPr/>
        </p:nvGrpSpPr>
        <p:grpSpPr>
          <a:xfrm>
            <a:off x="3603765" y="3533703"/>
            <a:ext cx="1511627" cy="437336"/>
            <a:chOff x="4760464" y="2575676"/>
            <a:chExt cx="1186626" cy="1067964"/>
          </a:xfrm>
        </p:grpSpPr>
        <p:sp>
          <p:nvSpPr>
            <p:cNvPr id="16" name="Rectangle 15">
              <a:extLst>
                <a:ext uri="{FF2B5EF4-FFF2-40B4-BE49-F238E27FC236}">
                  <a16:creationId xmlns:a16="http://schemas.microsoft.com/office/drawing/2014/main" id="{4F537693-73A7-A747-81CF-C5E7B55BCF6E}"/>
                </a:ext>
              </a:extLst>
            </p:cNvPr>
            <p:cNvSpPr/>
            <p:nvPr/>
          </p:nvSpPr>
          <p:spPr>
            <a:xfrm>
              <a:off x="4760464" y="2575676"/>
              <a:ext cx="1186626" cy="1067964"/>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Perturbations</a:t>
              </a:r>
            </a:p>
          </p:txBody>
        </p:sp>
        <p:sp>
          <p:nvSpPr>
            <p:cNvPr id="17" name="TextBox 16">
              <a:extLst>
                <a:ext uri="{FF2B5EF4-FFF2-40B4-BE49-F238E27FC236}">
                  <a16:creationId xmlns:a16="http://schemas.microsoft.com/office/drawing/2014/main" id="{B10772AF-6C40-D64B-A954-CE4B935091D2}"/>
                </a:ext>
              </a:extLst>
            </p:cNvPr>
            <p:cNvSpPr txBox="1"/>
            <p:nvPr/>
          </p:nvSpPr>
          <p:spPr>
            <a:xfrm>
              <a:off x="4760464" y="2575676"/>
              <a:ext cx="1186626" cy="369332"/>
            </a:xfrm>
            <a:prstGeom prst="rect">
              <a:avLst/>
            </a:prstGeom>
            <a:noFill/>
          </p:spPr>
          <p:txBody>
            <a:bodyPr wrap="square" rtlCol="0">
              <a:spAutoFit/>
            </a:bodyPr>
            <a:lstStyle/>
            <a:p>
              <a:pPr algn="ctr"/>
              <a:endParaRPr lang="en-CH" dirty="0"/>
            </a:p>
          </p:txBody>
        </p:sp>
      </p:grpSp>
      <p:sp>
        <p:nvSpPr>
          <p:cNvPr id="22" name="Rectangle 21">
            <a:extLst>
              <a:ext uri="{FF2B5EF4-FFF2-40B4-BE49-F238E27FC236}">
                <a16:creationId xmlns:a16="http://schemas.microsoft.com/office/drawing/2014/main" id="{F0060079-656E-CD47-AF11-BCC4500B2F2F}"/>
              </a:ext>
            </a:extLst>
          </p:cNvPr>
          <p:cNvSpPr/>
          <p:nvPr/>
        </p:nvSpPr>
        <p:spPr>
          <a:xfrm>
            <a:off x="3598768" y="2502968"/>
            <a:ext cx="1511627" cy="437336"/>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Graphs</a:t>
            </a:r>
          </a:p>
        </p:txBody>
      </p:sp>
      <p:sp>
        <p:nvSpPr>
          <p:cNvPr id="23" name="TextBox 22">
            <a:extLst>
              <a:ext uri="{FF2B5EF4-FFF2-40B4-BE49-F238E27FC236}">
                <a16:creationId xmlns:a16="http://schemas.microsoft.com/office/drawing/2014/main" id="{B5C956C5-1D5F-2448-9BD8-D866B2292AC9}"/>
              </a:ext>
            </a:extLst>
          </p:cNvPr>
          <p:cNvSpPr txBox="1"/>
          <p:nvPr/>
        </p:nvSpPr>
        <p:spPr>
          <a:xfrm>
            <a:off x="3041406" y="2570972"/>
            <a:ext cx="1313176" cy="369332"/>
          </a:xfrm>
          <a:prstGeom prst="rect">
            <a:avLst/>
          </a:prstGeom>
          <a:noFill/>
        </p:spPr>
        <p:txBody>
          <a:bodyPr wrap="square" rtlCol="0">
            <a:spAutoFit/>
          </a:bodyPr>
          <a:lstStyle/>
          <a:p>
            <a:pPr algn="ctr"/>
            <a:endParaRPr lang="en-CH" dirty="0"/>
          </a:p>
        </p:txBody>
      </p:sp>
      <p:sp>
        <p:nvSpPr>
          <p:cNvPr id="30" name="Rectangle 29">
            <a:extLst>
              <a:ext uri="{FF2B5EF4-FFF2-40B4-BE49-F238E27FC236}">
                <a16:creationId xmlns:a16="http://schemas.microsoft.com/office/drawing/2014/main" id="{0CDE1584-897C-A443-A193-A4CEE9A2CCB5}"/>
              </a:ext>
            </a:extLst>
          </p:cNvPr>
          <p:cNvSpPr/>
          <p:nvPr/>
        </p:nvSpPr>
        <p:spPr>
          <a:xfrm>
            <a:off x="3603765" y="4674495"/>
            <a:ext cx="1511627" cy="437335"/>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Kernels</a:t>
            </a:r>
          </a:p>
        </p:txBody>
      </p:sp>
      <p:grpSp>
        <p:nvGrpSpPr>
          <p:cNvPr id="24" name="Group 23">
            <a:extLst>
              <a:ext uri="{FF2B5EF4-FFF2-40B4-BE49-F238E27FC236}">
                <a16:creationId xmlns:a16="http://schemas.microsoft.com/office/drawing/2014/main" id="{66C1F1FD-5136-9C4C-8E65-FEA9B0A5AFFA}"/>
              </a:ext>
            </a:extLst>
          </p:cNvPr>
          <p:cNvGrpSpPr/>
          <p:nvPr/>
        </p:nvGrpSpPr>
        <p:grpSpPr>
          <a:xfrm>
            <a:off x="1611514" y="2502969"/>
            <a:ext cx="1511627" cy="437335"/>
            <a:chOff x="4760464" y="2575676"/>
            <a:chExt cx="1186626" cy="1067964"/>
          </a:xfrm>
        </p:grpSpPr>
        <p:sp>
          <p:nvSpPr>
            <p:cNvPr id="25" name="Rectangle 24">
              <a:extLst>
                <a:ext uri="{FF2B5EF4-FFF2-40B4-BE49-F238E27FC236}">
                  <a16:creationId xmlns:a16="http://schemas.microsoft.com/office/drawing/2014/main" id="{4FCF46EE-6E84-5149-8C0F-C2E4A00798E2}"/>
                </a:ext>
              </a:extLst>
            </p:cNvPr>
            <p:cNvSpPr/>
            <p:nvPr/>
          </p:nvSpPr>
          <p:spPr>
            <a:xfrm>
              <a:off x="4760464" y="2575676"/>
              <a:ext cx="1186626" cy="1067964"/>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Proteins</a:t>
              </a:r>
            </a:p>
          </p:txBody>
        </p:sp>
        <p:sp>
          <p:nvSpPr>
            <p:cNvPr id="26" name="TextBox 25">
              <a:extLst>
                <a:ext uri="{FF2B5EF4-FFF2-40B4-BE49-F238E27FC236}">
                  <a16:creationId xmlns:a16="http://schemas.microsoft.com/office/drawing/2014/main" id="{2576427E-88F9-B945-98B7-5F857BAA6AB8}"/>
                </a:ext>
              </a:extLst>
            </p:cNvPr>
            <p:cNvSpPr txBox="1"/>
            <p:nvPr/>
          </p:nvSpPr>
          <p:spPr>
            <a:xfrm>
              <a:off x="4760464" y="2575676"/>
              <a:ext cx="1186626" cy="369332"/>
            </a:xfrm>
            <a:prstGeom prst="rect">
              <a:avLst/>
            </a:prstGeom>
            <a:noFill/>
          </p:spPr>
          <p:txBody>
            <a:bodyPr wrap="square" rtlCol="0">
              <a:spAutoFit/>
            </a:bodyPr>
            <a:lstStyle/>
            <a:p>
              <a:pPr algn="ctr"/>
              <a:endParaRPr lang="en-CH" dirty="0"/>
            </a:p>
          </p:txBody>
        </p:sp>
      </p:grpSp>
      <p:sp>
        <p:nvSpPr>
          <p:cNvPr id="28" name="Rectangle 27">
            <a:extLst>
              <a:ext uri="{FF2B5EF4-FFF2-40B4-BE49-F238E27FC236}">
                <a16:creationId xmlns:a16="http://schemas.microsoft.com/office/drawing/2014/main" id="{8C2BFC0F-D916-F542-BF10-093D8440C2D5}"/>
              </a:ext>
            </a:extLst>
          </p:cNvPr>
          <p:cNvSpPr/>
          <p:nvPr/>
        </p:nvSpPr>
        <p:spPr>
          <a:xfrm>
            <a:off x="7243276" y="3763644"/>
            <a:ext cx="3240911" cy="1283007"/>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H" dirty="0">
                <a:solidFill>
                  <a:schemeClr val="tx1"/>
                </a:solidFill>
              </a:rPr>
              <a:t>Domain specific Eval</a:t>
            </a:r>
          </a:p>
          <a:p>
            <a:pPr marL="285750" indent="-285750">
              <a:buFontTx/>
              <a:buChar char="-"/>
            </a:pPr>
            <a:r>
              <a:rPr lang="en-CH" dirty="0">
                <a:solidFill>
                  <a:schemeClr val="tx1"/>
                </a:solidFill>
              </a:rPr>
              <a:t>Alignment (TM, RMSD)</a:t>
            </a:r>
          </a:p>
          <a:p>
            <a:pPr marL="285750" indent="-285750">
              <a:buFontTx/>
              <a:buChar char="-"/>
            </a:pPr>
            <a:r>
              <a:rPr lang="en-CH" dirty="0">
                <a:solidFill>
                  <a:schemeClr val="tx1"/>
                </a:solidFill>
              </a:rPr>
              <a:t>Folding Energy</a:t>
            </a:r>
          </a:p>
          <a:p>
            <a:pPr marL="285750" indent="-285750">
              <a:buFontTx/>
              <a:buChar char="-"/>
            </a:pPr>
            <a:r>
              <a:rPr lang="en-CH" dirty="0">
                <a:solidFill>
                  <a:schemeClr val="tx1"/>
                </a:solidFill>
              </a:rPr>
              <a:t>…</a:t>
            </a:r>
          </a:p>
        </p:txBody>
      </p:sp>
      <p:sp>
        <p:nvSpPr>
          <p:cNvPr id="31" name="Rectangle 30">
            <a:extLst>
              <a:ext uri="{FF2B5EF4-FFF2-40B4-BE49-F238E27FC236}">
                <a16:creationId xmlns:a16="http://schemas.microsoft.com/office/drawing/2014/main" id="{AF45269C-447E-454B-B965-A99C8DD29879}"/>
              </a:ext>
            </a:extLst>
          </p:cNvPr>
          <p:cNvSpPr/>
          <p:nvPr/>
        </p:nvSpPr>
        <p:spPr>
          <a:xfrm>
            <a:off x="3603765" y="4104099"/>
            <a:ext cx="1511628" cy="437336"/>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Descriptors</a:t>
            </a:r>
          </a:p>
        </p:txBody>
      </p:sp>
      <p:cxnSp>
        <p:nvCxnSpPr>
          <p:cNvPr id="36" name="Straight Arrow Connector 35">
            <a:extLst>
              <a:ext uri="{FF2B5EF4-FFF2-40B4-BE49-F238E27FC236}">
                <a16:creationId xmlns:a16="http://schemas.microsoft.com/office/drawing/2014/main" id="{A45B0C64-D51E-E14A-9B8F-40D18C7B07C9}"/>
              </a:ext>
            </a:extLst>
          </p:cNvPr>
          <p:cNvCxnSpPr>
            <a:cxnSpLocks/>
          </p:cNvCxnSpPr>
          <p:nvPr/>
        </p:nvCxnSpPr>
        <p:spPr>
          <a:xfrm>
            <a:off x="5110395" y="2715881"/>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1F130FA-4122-274F-B8DE-6C2A87810858}"/>
              </a:ext>
            </a:extLst>
          </p:cNvPr>
          <p:cNvCxnSpPr>
            <a:cxnSpLocks/>
          </p:cNvCxnSpPr>
          <p:nvPr/>
        </p:nvCxnSpPr>
        <p:spPr>
          <a:xfrm>
            <a:off x="3123141" y="2736260"/>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271B8DA-6529-8A4F-9502-0A19681C9041}"/>
              </a:ext>
            </a:extLst>
          </p:cNvPr>
          <p:cNvCxnSpPr>
            <a:cxnSpLocks/>
          </p:cNvCxnSpPr>
          <p:nvPr/>
        </p:nvCxnSpPr>
        <p:spPr>
          <a:xfrm>
            <a:off x="5110395" y="3752371"/>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6A27FC6-AF86-0B40-9F96-36F591619BF5}"/>
              </a:ext>
            </a:extLst>
          </p:cNvPr>
          <p:cNvCxnSpPr>
            <a:cxnSpLocks/>
          </p:cNvCxnSpPr>
          <p:nvPr/>
        </p:nvCxnSpPr>
        <p:spPr>
          <a:xfrm>
            <a:off x="5110394" y="4322767"/>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826E71D7-2B36-1043-BA95-8D754AC38764}"/>
              </a:ext>
            </a:extLst>
          </p:cNvPr>
          <p:cNvCxnSpPr>
            <a:cxnSpLocks/>
          </p:cNvCxnSpPr>
          <p:nvPr/>
        </p:nvCxnSpPr>
        <p:spPr>
          <a:xfrm>
            <a:off x="5110393" y="4893163"/>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EF0C237-8965-3943-B3BB-2AC3568338C6}"/>
              </a:ext>
            </a:extLst>
          </p:cNvPr>
          <p:cNvCxnSpPr>
            <a:cxnSpLocks/>
          </p:cNvCxnSpPr>
          <p:nvPr/>
        </p:nvCxnSpPr>
        <p:spPr>
          <a:xfrm>
            <a:off x="6772648" y="2996366"/>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8A84A823-A1A2-EC4C-AD36-F58061835135}"/>
              </a:ext>
            </a:extLst>
          </p:cNvPr>
          <p:cNvCxnSpPr>
            <a:cxnSpLocks/>
          </p:cNvCxnSpPr>
          <p:nvPr/>
        </p:nvCxnSpPr>
        <p:spPr>
          <a:xfrm>
            <a:off x="6772648" y="4408832"/>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EC42D47-05C1-F34E-9CB5-9D0D740A3EE0}"/>
              </a:ext>
            </a:extLst>
          </p:cNvPr>
          <p:cNvCxnSpPr>
            <a:cxnSpLocks/>
            <a:stCxn id="22" idx="2"/>
            <a:endCxn id="16" idx="0"/>
          </p:cNvCxnSpPr>
          <p:nvPr/>
        </p:nvCxnSpPr>
        <p:spPr>
          <a:xfrm>
            <a:off x="4354582" y="2940304"/>
            <a:ext cx="4997" cy="593399"/>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E6E8475D-936C-1D42-B987-99437B51AC6C}"/>
              </a:ext>
            </a:extLst>
          </p:cNvPr>
          <p:cNvSpPr txBox="1"/>
          <p:nvPr/>
        </p:nvSpPr>
        <p:spPr>
          <a:xfrm>
            <a:off x="838200" y="5921427"/>
            <a:ext cx="10548016" cy="369332"/>
          </a:xfrm>
          <a:prstGeom prst="rect">
            <a:avLst/>
          </a:prstGeom>
          <a:noFill/>
        </p:spPr>
        <p:txBody>
          <a:bodyPr wrap="none" rtlCol="0">
            <a:spAutoFit/>
          </a:bodyPr>
          <a:lstStyle/>
          <a:p>
            <a:r>
              <a:rPr lang="en-CH" b="1" dirty="0"/>
              <a:t>Goal: </a:t>
            </a:r>
            <a:r>
              <a:rPr lang="en-CH" dirty="0"/>
              <a:t>Find optimal set of parameters for protein data </a:t>
            </a:r>
            <a:r>
              <a:rPr lang="en-CH" b="1" dirty="0"/>
              <a:t>OR</a:t>
            </a:r>
            <a:r>
              <a:rPr lang="en-CH" dirty="0"/>
              <a:t> show which parameters influence evaluation and how</a:t>
            </a:r>
          </a:p>
        </p:txBody>
      </p:sp>
      <p:sp>
        <p:nvSpPr>
          <p:cNvPr id="49" name="TextBox 48">
            <a:extLst>
              <a:ext uri="{FF2B5EF4-FFF2-40B4-BE49-F238E27FC236}">
                <a16:creationId xmlns:a16="http://schemas.microsoft.com/office/drawing/2014/main" id="{2A54C1EB-68C4-3F4C-94DB-7CE6CC1747AB}"/>
              </a:ext>
            </a:extLst>
          </p:cNvPr>
          <p:cNvSpPr txBox="1"/>
          <p:nvPr/>
        </p:nvSpPr>
        <p:spPr>
          <a:xfrm>
            <a:off x="1707810" y="2974575"/>
            <a:ext cx="1176925" cy="369332"/>
          </a:xfrm>
          <a:prstGeom prst="rect">
            <a:avLst/>
          </a:prstGeom>
          <a:noFill/>
        </p:spPr>
        <p:txBody>
          <a:bodyPr wrap="none" rtlCol="0">
            <a:spAutoFit/>
          </a:bodyPr>
          <a:lstStyle/>
          <a:p>
            <a:r>
              <a:rPr lang="en-CH" sz="900" dirty="0"/>
              <a:t>Different families,</a:t>
            </a:r>
          </a:p>
          <a:p>
            <a:r>
              <a:rPr lang="en-CH" sz="900" dirty="0"/>
              <a:t>organisms, classes, …</a:t>
            </a:r>
          </a:p>
        </p:txBody>
      </p:sp>
      <p:sp>
        <p:nvSpPr>
          <p:cNvPr id="50" name="TextBox 49">
            <a:extLst>
              <a:ext uri="{FF2B5EF4-FFF2-40B4-BE49-F238E27FC236}">
                <a16:creationId xmlns:a16="http://schemas.microsoft.com/office/drawing/2014/main" id="{DB92CF89-822D-C047-8368-33FD102143F0}"/>
              </a:ext>
            </a:extLst>
          </p:cNvPr>
          <p:cNvSpPr txBox="1"/>
          <p:nvPr/>
        </p:nvSpPr>
        <p:spPr>
          <a:xfrm>
            <a:off x="2513691" y="4138769"/>
            <a:ext cx="1090073" cy="369332"/>
          </a:xfrm>
          <a:prstGeom prst="rect">
            <a:avLst/>
          </a:prstGeom>
          <a:noFill/>
        </p:spPr>
        <p:txBody>
          <a:bodyPr wrap="square" rtlCol="0">
            <a:spAutoFit/>
          </a:bodyPr>
          <a:lstStyle/>
          <a:p>
            <a:r>
              <a:rPr lang="en-CH" sz="900" dirty="0"/>
              <a:t>Graph and protein descriptors</a:t>
            </a:r>
          </a:p>
        </p:txBody>
      </p:sp>
      <p:sp>
        <p:nvSpPr>
          <p:cNvPr id="51" name="TextBox 50">
            <a:extLst>
              <a:ext uri="{FF2B5EF4-FFF2-40B4-BE49-F238E27FC236}">
                <a16:creationId xmlns:a16="http://schemas.microsoft.com/office/drawing/2014/main" id="{AA14D91A-18F8-554C-8225-507B5680C2D0}"/>
              </a:ext>
            </a:extLst>
          </p:cNvPr>
          <p:cNvSpPr txBox="1"/>
          <p:nvPr/>
        </p:nvSpPr>
        <p:spPr>
          <a:xfrm>
            <a:off x="3882727" y="2099421"/>
            <a:ext cx="1090073" cy="369332"/>
          </a:xfrm>
          <a:prstGeom prst="rect">
            <a:avLst/>
          </a:prstGeom>
          <a:noFill/>
        </p:spPr>
        <p:txBody>
          <a:bodyPr wrap="square" rtlCol="0">
            <a:spAutoFit/>
          </a:bodyPr>
          <a:lstStyle/>
          <a:p>
            <a:r>
              <a:rPr lang="en-CH" sz="900" dirty="0"/>
              <a:t>Different graph constructions</a:t>
            </a:r>
          </a:p>
        </p:txBody>
      </p:sp>
      <p:sp>
        <p:nvSpPr>
          <p:cNvPr id="52" name="TextBox 51">
            <a:extLst>
              <a:ext uri="{FF2B5EF4-FFF2-40B4-BE49-F238E27FC236}">
                <a16:creationId xmlns:a16="http://schemas.microsoft.com/office/drawing/2014/main" id="{ED78656B-2298-584F-AE12-90EA3165F501}"/>
              </a:ext>
            </a:extLst>
          </p:cNvPr>
          <p:cNvSpPr txBox="1"/>
          <p:nvPr/>
        </p:nvSpPr>
        <p:spPr>
          <a:xfrm>
            <a:off x="3244872" y="2956912"/>
            <a:ext cx="1275710" cy="507831"/>
          </a:xfrm>
          <a:prstGeom prst="rect">
            <a:avLst/>
          </a:prstGeom>
          <a:noFill/>
        </p:spPr>
        <p:txBody>
          <a:bodyPr wrap="square" rtlCol="0">
            <a:spAutoFit/>
          </a:bodyPr>
          <a:lstStyle/>
          <a:p>
            <a:r>
              <a:rPr lang="en-CH" sz="900" dirty="0"/>
              <a:t>Graph theoretic and biologically inspired perturbations</a:t>
            </a:r>
          </a:p>
        </p:txBody>
      </p:sp>
      <p:sp>
        <p:nvSpPr>
          <p:cNvPr id="54" name="TextBox 53">
            <a:extLst>
              <a:ext uri="{FF2B5EF4-FFF2-40B4-BE49-F238E27FC236}">
                <a16:creationId xmlns:a16="http://schemas.microsoft.com/office/drawing/2014/main" id="{48CC5EE6-1D7A-7B4F-8716-EE71188ADA91}"/>
              </a:ext>
            </a:extLst>
          </p:cNvPr>
          <p:cNvSpPr txBox="1"/>
          <p:nvPr/>
        </p:nvSpPr>
        <p:spPr>
          <a:xfrm>
            <a:off x="3725334" y="5143072"/>
            <a:ext cx="1258496" cy="507831"/>
          </a:xfrm>
          <a:prstGeom prst="rect">
            <a:avLst/>
          </a:prstGeom>
          <a:noFill/>
        </p:spPr>
        <p:txBody>
          <a:bodyPr wrap="square" rtlCol="0">
            <a:spAutoFit/>
          </a:bodyPr>
          <a:lstStyle/>
          <a:p>
            <a:r>
              <a:rPr lang="en-CH" sz="900" dirty="0"/>
              <a:t>Graph kernels directly or kernels applied on descriptors</a:t>
            </a:r>
          </a:p>
        </p:txBody>
      </p:sp>
      <p:sp>
        <p:nvSpPr>
          <p:cNvPr id="55" name="Rectangle 54">
            <a:extLst>
              <a:ext uri="{FF2B5EF4-FFF2-40B4-BE49-F238E27FC236}">
                <a16:creationId xmlns:a16="http://schemas.microsoft.com/office/drawing/2014/main" id="{84CD28ED-7F4A-464B-B0EA-9F0AD13AB1BB}"/>
              </a:ext>
            </a:extLst>
          </p:cNvPr>
          <p:cNvSpPr/>
          <p:nvPr/>
        </p:nvSpPr>
        <p:spPr>
          <a:xfrm>
            <a:off x="7243276" y="2354891"/>
            <a:ext cx="3240912" cy="1283007"/>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H" dirty="0">
                <a:solidFill>
                  <a:schemeClr val="tx1"/>
                </a:solidFill>
              </a:rPr>
              <a:t>Domain agnostic Eval</a:t>
            </a:r>
          </a:p>
          <a:p>
            <a:pPr marL="285750" indent="-285750">
              <a:buFontTx/>
              <a:buChar char="-"/>
            </a:pPr>
            <a:r>
              <a:rPr lang="en-CH" dirty="0">
                <a:solidFill>
                  <a:schemeClr val="tx1"/>
                </a:solidFill>
              </a:rPr>
              <a:t>Corr. with perturbation</a:t>
            </a:r>
          </a:p>
          <a:p>
            <a:pPr marL="285750" indent="-285750">
              <a:buFontTx/>
              <a:buChar char="-"/>
            </a:pPr>
            <a:r>
              <a:rPr lang="en-CH" dirty="0">
                <a:solidFill>
                  <a:schemeClr val="tx1"/>
                </a:solidFill>
              </a:rPr>
              <a:t>Corr. </a:t>
            </a:r>
            <a:r>
              <a:rPr lang="en-GB" dirty="0">
                <a:solidFill>
                  <a:schemeClr val="tx1"/>
                </a:solidFill>
              </a:rPr>
              <a:t>w</a:t>
            </a:r>
            <a:r>
              <a:rPr lang="en-CH" dirty="0">
                <a:solidFill>
                  <a:schemeClr val="tx1"/>
                </a:solidFill>
              </a:rPr>
              <a:t>ith graph edit distance</a:t>
            </a:r>
          </a:p>
          <a:p>
            <a:pPr marL="285750" indent="-285750">
              <a:buFontTx/>
              <a:buChar char="-"/>
            </a:pPr>
            <a:r>
              <a:rPr lang="en-CH" dirty="0">
                <a:solidFill>
                  <a:schemeClr val="tx1"/>
                </a:solidFill>
              </a:rPr>
              <a:t>…</a:t>
            </a:r>
          </a:p>
        </p:txBody>
      </p:sp>
    </p:spTree>
    <p:extLst>
      <p:ext uri="{BB962C8B-B14F-4D97-AF65-F5344CB8AC3E}">
        <p14:creationId xmlns:p14="http://schemas.microsoft.com/office/powerpoint/2010/main" val="62226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90F8-9396-7C40-A596-6C57AB559B1A}"/>
              </a:ext>
            </a:extLst>
          </p:cNvPr>
          <p:cNvSpPr>
            <a:spLocks noGrp="1"/>
          </p:cNvSpPr>
          <p:nvPr>
            <p:ph type="title"/>
          </p:nvPr>
        </p:nvSpPr>
        <p:spPr/>
        <p:txBody>
          <a:bodyPr/>
          <a:lstStyle/>
          <a:p>
            <a:r>
              <a:rPr lang="en-CH" dirty="0"/>
              <a:t>Overview</a:t>
            </a:r>
          </a:p>
        </p:txBody>
      </p:sp>
      <p:grpSp>
        <p:nvGrpSpPr>
          <p:cNvPr id="12" name="Group 11">
            <a:extLst>
              <a:ext uri="{FF2B5EF4-FFF2-40B4-BE49-F238E27FC236}">
                <a16:creationId xmlns:a16="http://schemas.microsoft.com/office/drawing/2014/main" id="{3F04D258-D31E-6146-B5E2-CCE73B5684AA}"/>
              </a:ext>
            </a:extLst>
          </p:cNvPr>
          <p:cNvGrpSpPr/>
          <p:nvPr/>
        </p:nvGrpSpPr>
        <p:grpSpPr>
          <a:xfrm>
            <a:off x="5586022" y="2003092"/>
            <a:ext cx="1186626" cy="3521104"/>
            <a:chOff x="4760464" y="2575676"/>
            <a:chExt cx="1186626" cy="1067964"/>
          </a:xfrm>
        </p:grpSpPr>
        <p:sp>
          <p:nvSpPr>
            <p:cNvPr id="13" name="Rectangle 12">
              <a:extLst>
                <a:ext uri="{FF2B5EF4-FFF2-40B4-BE49-F238E27FC236}">
                  <a16:creationId xmlns:a16="http://schemas.microsoft.com/office/drawing/2014/main" id="{F1BEE818-F1AC-6F42-ACEA-61C062CC6125}"/>
                </a:ext>
              </a:extLst>
            </p:cNvPr>
            <p:cNvSpPr/>
            <p:nvPr/>
          </p:nvSpPr>
          <p:spPr>
            <a:xfrm>
              <a:off x="4760464" y="2575676"/>
              <a:ext cx="1186626" cy="1067964"/>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MMD</a:t>
              </a:r>
            </a:p>
          </p:txBody>
        </p:sp>
        <p:sp>
          <p:nvSpPr>
            <p:cNvPr id="14" name="TextBox 13">
              <a:extLst>
                <a:ext uri="{FF2B5EF4-FFF2-40B4-BE49-F238E27FC236}">
                  <a16:creationId xmlns:a16="http://schemas.microsoft.com/office/drawing/2014/main" id="{E0834934-C1F7-654B-BB0C-6215DAF87FFD}"/>
                </a:ext>
              </a:extLst>
            </p:cNvPr>
            <p:cNvSpPr txBox="1"/>
            <p:nvPr/>
          </p:nvSpPr>
          <p:spPr>
            <a:xfrm>
              <a:off x="4760464" y="2575676"/>
              <a:ext cx="1186626" cy="369332"/>
            </a:xfrm>
            <a:prstGeom prst="rect">
              <a:avLst/>
            </a:prstGeom>
            <a:noFill/>
          </p:spPr>
          <p:txBody>
            <a:bodyPr wrap="square" rtlCol="0">
              <a:spAutoFit/>
            </a:bodyPr>
            <a:lstStyle/>
            <a:p>
              <a:pPr algn="ctr"/>
              <a:endParaRPr lang="en-CH" dirty="0"/>
            </a:p>
          </p:txBody>
        </p:sp>
      </p:grpSp>
      <p:grpSp>
        <p:nvGrpSpPr>
          <p:cNvPr id="15" name="Group 14">
            <a:extLst>
              <a:ext uri="{FF2B5EF4-FFF2-40B4-BE49-F238E27FC236}">
                <a16:creationId xmlns:a16="http://schemas.microsoft.com/office/drawing/2014/main" id="{DDCDE99D-F6FC-284C-827D-9A0C19309EC7}"/>
              </a:ext>
            </a:extLst>
          </p:cNvPr>
          <p:cNvGrpSpPr/>
          <p:nvPr/>
        </p:nvGrpSpPr>
        <p:grpSpPr>
          <a:xfrm>
            <a:off x="3603765" y="3533703"/>
            <a:ext cx="1511627" cy="437336"/>
            <a:chOff x="4760464" y="2575676"/>
            <a:chExt cx="1186626" cy="1067964"/>
          </a:xfrm>
        </p:grpSpPr>
        <p:sp>
          <p:nvSpPr>
            <p:cNvPr id="16" name="Rectangle 15">
              <a:extLst>
                <a:ext uri="{FF2B5EF4-FFF2-40B4-BE49-F238E27FC236}">
                  <a16:creationId xmlns:a16="http://schemas.microsoft.com/office/drawing/2014/main" id="{4F537693-73A7-A747-81CF-C5E7B55BCF6E}"/>
                </a:ext>
              </a:extLst>
            </p:cNvPr>
            <p:cNvSpPr/>
            <p:nvPr/>
          </p:nvSpPr>
          <p:spPr>
            <a:xfrm>
              <a:off x="4760464" y="2575676"/>
              <a:ext cx="1186626" cy="1067964"/>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Perturbations</a:t>
              </a:r>
            </a:p>
          </p:txBody>
        </p:sp>
        <p:sp>
          <p:nvSpPr>
            <p:cNvPr id="17" name="TextBox 16">
              <a:extLst>
                <a:ext uri="{FF2B5EF4-FFF2-40B4-BE49-F238E27FC236}">
                  <a16:creationId xmlns:a16="http://schemas.microsoft.com/office/drawing/2014/main" id="{B10772AF-6C40-D64B-A954-CE4B935091D2}"/>
                </a:ext>
              </a:extLst>
            </p:cNvPr>
            <p:cNvSpPr txBox="1"/>
            <p:nvPr/>
          </p:nvSpPr>
          <p:spPr>
            <a:xfrm>
              <a:off x="4760464" y="2575676"/>
              <a:ext cx="1186626" cy="369332"/>
            </a:xfrm>
            <a:prstGeom prst="rect">
              <a:avLst/>
            </a:prstGeom>
            <a:noFill/>
          </p:spPr>
          <p:txBody>
            <a:bodyPr wrap="square" rtlCol="0">
              <a:spAutoFit/>
            </a:bodyPr>
            <a:lstStyle/>
            <a:p>
              <a:pPr algn="ctr"/>
              <a:endParaRPr lang="en-CH" dirty="0"/>
            </a:p>
          </p:txBody>
        </p:sp>
      </p:grpSp>
      <p:sp>
        <p:nvSpPr>
          <p:cNvPr id="22" name="Rectangle 21">
            <a:extLst>
              <a:ext uri="{FF2B5EF4-FFF2-40B4-BE49-F238E27FC236}">
                <a16:creationId xmlns:a16="http://schemas.microsoft.com/office/drawing/2014/main" id="{F0060079-656E-CD47-AF11-BCC4500B2F2F}"/>
              </a:ext>
            </a:extLst>
          </p:cNvPr>
          <p:cNvSpPr/>
          <p:nvPr/>
        </p:nvSpPr>
        <p:spPr>
          <a:xfrm>
            <a:off x="3598768" y="2502968"/>
            <a:ext cx="1511627" cy="437336"/>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Graphs</a:t>
            </a:r>
          </a:p>
        </p:txBody>
      </p:sp>
      <p:sp>
        <p:nvSpPr>
          <p:cNvPr id="23" name="TextBox 22">
            <a:extLst>
              <a:ext uri="{FF2B5EF4-FFF2-40B4-BE49-F238E27FC236}">
                <a16:creationId xmlns:a16="http://schemas.microsoft.com/office/drawing/2014/main" id="{B5C956C5-1D5F-2448-9BD8-D866B2292AC9}"/>
              </a:ext>
            </a:extLst>
          </p:cNvPr>
          <p:cNvSpPr txBox="1"/>
          <p:nvPr/>
        </p:nvSpPr>
        <p:spPr>
          <a:xfrm>
            <a:off x="3041406" y="2570972"/>
            <a:ext cx="1313176" cy="369332"/>
          </a:xfrm>
          <a:prstGeom prst="rect">
            <a:avLst/>
          </a:prstGeom>
          <a:noFill/>
        </p:spPr>
        <p:txBody>
          <a:bodyPr wrap="square" rtlCol="0">
            <a:spAutoFit/>
          </a:bodyPr>
          <a:lstStyle/>
          <a:p>
            <a:pPr algn="ctr"/>
            <a:endParaRPr lang="en-CH" dirty="0"/>
          </a:p>
        </p:txBody>
      </p:sp>
      <p:sp>
        <p:nvSpPr>
          <p:cNvPr id="30" name="Rectangle 29">
            <a:extLst>
              <a:ext uri="{FF2B5EF4-FFF2-40B4-BE49-F238E27FC236}">
                <a16:creationId xmlns:a16="http://schemas.microsoft.com/office/drawing/2014/main" id="{0CDE1584-897C-A443-A193-A4CEE9A2CCB5}"/>
              </a:ext>
            </a:extLst>
          </p:cNvPr>
          <p:cNvSpPr/>
          <p:nvPr/>
        </p:nvSpPr>
        <p:spPr>
          <a:xfrm>
            <a:off x="3603765" y="4674495"/>
            <a:ext cx="1511627" cy="437335"/>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Kernels</a:t>
            </a:r>
          </a:p>
        </p:txBody>
      </p:sp>
      <p:grpSp>
        <p:nvGrpSpPr>
          <p:cNvPr id="24" name="Group 23">
            <a:extLst>
              <a:ext uri="{FF2B5EF4-FFF2-40B4-BE49-F238E27FC236}">
                <a16:creationId xmlns:a16="http://schemas.microsoft.com/office/drawing/2014/main" id="{66C1F1FD-5136-9C4C-8E65-FEA9B0A5AFFA}"/>
              </a:ext>
            </a:extLst>
          </p:cNvPr>
          <p:cNvGrpSpPr/>
          <p:nvPr/>
        </p:nvGrpSpPr>
        <p:grpSpPr>
          <a:xfrm>
            <a:off x="1611514" y="2502969"/>
            <a:ext cx="1511627" cy="437335"/>
            <a:chOff x="4760464" y="2575676"/>
            <a:chExt cx="1186626" cy="1067964"/>
          </a:xfrm>
        </p:grpSpPr>
        <p:sp>
          <p:nvSpPr>
            <p:cNvPr id="25" name="Rectangle 24">
              <a:extLst>
                <a:ext uri="{FF2B5EF4-FFF2-40B4-BE49-F238E27FC236}">
                  <a16:creationId xmlns:a16="http://schemas.microsoft.com/office/drawing/2014/main" id="{4FCF46EE-6E84-5149-8C0F-C2E4A00798E2}"/>
                </a:ext>
              </a:extLst>
            </p:cNvPr>
            <p:cNvSpPr/>
            <p:nvPr/>
          </p:nvSpPr>
          <p:spPr>
            <a:xfrm>
              <a:off x="4760464" y="2575676"/>
              <a:ext cx="1186626" cy="1067964"/>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Proteins</a:t>
              </a:r>
            </a:p>
          </p:txBody>
        </p:sp>
        <p:sp>
          <p:nvSpPr>
            <p:cNvPr id="26" name="TextBox 25">
              <a:extLst>
                <a:ext uri="{FF2B5EF4-FFF2-40B4-BE49-F238E27FC236}">
                  <a16:creationId xmlns:a16="http://schemas.microsoft.com/office/drawing/2014/main" id="{2576427E-88F9-B945-98B7-5F857BAA6AB8}"/>
                </a:ext>
              </a:extLst>
            </p:cNvPr>
            <p:cNvSpPr txBox="1"/>
            <p:nvPr/>
          </p:nvSpPr>
          <p:spPr>
            <a:xfrm>
              <a:off x="4760464" y="2575676"/>
              <a:ext cx="1186626" cy="369332"/>
            </a:xfrm>
            <a:prstGeom prst="rect">
              <a:avLst/>
            </a:prstGeom>
            <a:noFill/>
          </p:spPr>
          <p:txBody>
            <a:bodyPr wrap="square" rtlCol="0">
              <a:spAutoFit/>
            </a:bodyPr>
            <a:lstStyle/>
            <a:p>
              <a:pPr algn="ctr"/>
              <a:endParaRPr lang="en-CH" dirty="0"/>
            </a:p>
          </p:txBody>
        </p:sp>
      </p:grpSp>
      <p:sp>
        <p:nvSpPr>
          <p:cNvPr id="28" name="Rectangle 27">
            <a:extLst>
              <a:ext uri="{FF2B5EF4-FFF2-40B4-BE49-F238E27FC236}">
                <a16:creationId xmlns:a16="http://schemas.microsoft.com/office/drawing/2014/main" id="{8C2BFC0F-D916-F542-BF10-093D8440C2D5}"/>
              </a:ext>
            </a:extLst>
          </p:cNvPr>
          <p:cNvSpPr/>
          <p:nvPr/>
        </p:nvSpPr>
        <p:spPr>
          <a:xfrm>
            <a:off x="7243276" y="3763644"/>
            <a:ext cx="3240911" cy="1283007"/>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H" dirty="0">
                <a:solidFill>
                  <a:schemeClr val="tx1"/>
                </a:solidFill>
              </a:rPr>
              <a:t>Domain specific Eval</a:t>
            </a:r>
          </a:p>
          <a:p>
            <a:pPr marL="285750" indent="-285750">
              <a:buFontTx/>
              <a:buChar char="-"/>
            </a:pPr>
            <a:r>
              <a:rPr lang="en-CH" dirty="0">
                <a:solidFill>
                  <a:schemeClr val="tx1"/>
                </a:solidFill>
              </a:rPr>
              <a:t>Alignment (TM, RMSD)</a:t>
            </a:r>
          </a:p>
          <a:p>
            <a:pPr marL="285750" indent="-285750">
              <a:buFontTx/>
              <a:buChar char="-"/>
            </a:pPr>
            <a:r>
              <a:rPr lang="en-CH" dirty="0">
                <a:solidFill>
                  <a:schemeClr val="tx1"/>
                </a:solidFill>
              </a:rPr>
              <a:t>Folding Energy</a:t>
            </a:r>
          </a:p>
          <a:p>
            <a:pPr marL="285750" indent="-285750">
              <a:buFontTx/>
              <a:buChar char="-"/>
            </a:pPr>
            <a:r>
              <a:rPr lang="en-CH" dirty="0">
                <a:solidFill>
                  <a:schemeClr val="tx1"/>
                </a:solidFill>
              </a:rPr>
              <a:t>…</a:t>
            </a:r>
          </a:p>
        </p:txBody>
      </p:sp>
      <p:sp>
        <p:nvSpPr>
          <p:cNvPr id="31" name="Rectangle 30">
            <a:extLst>
              <a:ext uri="{FF2B5EF4-FFF2-40B4-BE49-F238E27FC236}">
                <a16:creationId xmlns:a16="http://schemas.microsoft.com/office/drawing/2014/main" id="{AF45269C-447E-454B-B965-A99C8DD29879}"/>
              </a:ext>
            </a:extLst>
          </p:cNvPr>
          <p:cNvSpPr/>
          <p:nvPr/>
        </p:nvSpPr>
        <p:spPr>
          <a:xfrm>
            <a:off x="3603765" y="4104099"/>
            <a:ext cx="1511628" cy="437336"/>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Descriptors</a:t>
            </a:r>
          </a:p>
        </p:txBody>
      </p:sp>
      <p:cxnSp>
        <p:nvCxnSpPr>
          <p:cNvPr id="36" name="Straight Arrow Connector 35">
            <a:extLst>
              <a:ext uri="{FF2B5EF4-FFF2-40B4-BE49-F238E27FC236}">
                <a16:creationId xmlns:a16="http://schemas.microsoft.com/office/drawing/2014/main" id="{A45B0C64-D51E-E14A-9B8F-40D18C7B07C9}"/>
              </a:ext>
            </a:extLst>
          </p:cNvPr>
          <p:cNvCxnSpPr>
            <a:cxnSpLocks/>
          </p:cNvCxnSpPr>
          <p:nvPr/>
        </p:nvCxnSpPr>
        <p:spPr>
          <a:xfrm>
            <a:off x="5110395" y="2715881"/>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1F130FA-4122-274F-B8DE-6C2A87810858}"/>
              </a:ext>
            </a:extLst>
          </p:cNvPr>
          <p:cNvCxnSpPr>
            <a:cxnSpLocks/>
          </p:cNvCxnSpPr>
          <p:nvPr/>
        </p:nvCxnSpPr>
        <p:spPr>
          <a:xfrm>
            <a:off x="3123141" y="2736260"/>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271B8DA-6529-8A4F-9502-0A19681C9041}"/>
              </a:ext>
            </a:extLst>
          </p:cNvPr>
          <p:cNvCxnSpPr>
            <a:cxnSpLocks/>
          </p:cNvCxnSpPr>
          <p:nvPr/>
        </p:nvCxnSpPr>
        <p:spPr>
          <a:xfrm>
            <a:off x="5110395" y="3752371"/>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6A27FC6-AF86-0B40-9F96-36F591619BF5}"/>
              </a:ext>
            </a:extLst>
          </p:cNvPr>
          <p:cNvCxnSpPr>
            <a:cxnSpLocks/>
          </p:cNvCxnSpPr>
          <p:nvPr/>
        </p:nvCxnSpPr>
        <p:spPr>
          <a:xfrm>
            <a:off x="5110394" y="4322767"/>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826E71D7-2B36-1043-BA95-8D754AC38764}"/>
              </a:ext>
            </a:extLst>
          </p:cNvPr>
          <p:cNvCxnSpPr>
            <a:cxnSpLocks/>
          </p:cNvCxnSpPr>
          <p:nvPr/>
        </p:nvCxnSpPr>
        <p:spPr>
          <a:xfrm>
            <a:off x="5110393" y="4893163"/>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EF0C237-8965-3943-B3BB-2AC3568338C6}"/>
              </a:ext>
            </a:extLst>
          </p:cNvPr>
          <p:cNvCxnSpPr>
            <a:cxnSpLocks/>
          </p:cNvCxnSpPr>
          <p:nvPr/>
        </p:nvCxnSpPr>
        <p:spPr>
          <a:xfrm>
            <a:off x="6772648" y="2996366"/>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8A84A823-A1A2-EC4C-AD36-F58061835135}"/>
              </a:ext>
            </a:extLst>
          </p:cNvPr>
          <p:cNvCxnSpPr>
            <a:cxnSpLocks/>
          </p:cNvCxnSpPr>
          <p:nvPr/>
        </p:nvCxnSpPr>
        <p:spPr>
          <a:xfrm>
            <a:off x="6772648" y="4408832"/>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EC42D47-05C1-F34E-9CB5-9D0D740A3EE0}"/>
              </a:ext>
            </a:extLst>
          </p:cNvPr>
          <p:cNvCxnSpPr>
            <a:cxnSpLocks/>
            <a:stCxn id="22" idx="2"/>
            <a:endCxn id="16" idx="0"/>
          </p:cNvCxnSpPr>
          <p:nvPr/>
        </p:nvCxnSpPr>
        <p:spPr>
          <a:xfrm>
            <a:off x="4354582" y="2940304"/>
            <a:ext cx="4997" cy="593399"/>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E6E8475D-936C-1D42-B987-99437B51AC6C}"/>
              </a:ext>
            </a:extLst>
          </p:cNvPr>
          <p:cNvSpPr txBox="1"/>
          <p:nvPr/>
        </p:nvSpPr>
        <p:spPr>
          <a:xfrm>
            <a:off x="838200" y="5921427"/>
            <a:ext cx="10548016" cy="369332"/>
          </a:xfrm>
          <a:prstGeom prst="rect">
            <a:avLst/>
          </a:prstGeom>
          <a:noFill/>
        </p:spPr>
        <p:txBody>
          <a:bodyPr wrap="none" rtlCol="0">
            <a:spAutoFit/>
          </a:bodyPr>
          <a:lstStyle/>
          <a:p>
            <a:r>
              <a:rPr lang="en-CH" b="1" dirty="0"/>
              <a:t>Goal: </a:t>
            </a:r>
            <a:r>
              <a:rPr lang="en-CH" dirty="0"/>
              <a:t>Find optimal set of parameters for protein data </a:t>
            </a:r>
            <a:r>
              <a:rPr lang="en-CH" b="1" dirty="0"/>
              <a:t>OR</a:t>
            </a:r>
            <a:r>
              <a:rPr lang="en-CH" dirty="0"/>
              <a:t> show which parameters influence evaluation and how</a:t>
            </a:r>
          </a:p>
        </p:txBody>
      </p:sp>
      <p:sp>
        <p:nvSpPr>
          <p:cNvPr id="49" name="TextBox 48">
            <a:extLst>
              <a:ext uri="{FF2B5EF4-FFF2-40B4-BE49-F238E27FC236}">
                <a16:creationId xmlns:a16="http://schemas.microsoft.com/office/drawing/2014/main" id="{2A54C1EB-68C4-3F4C-94DB-7CE6CC1747AB}"/>
              </a:ext>
            </a:extLst>
          </p:cNvPr>
          <p:cNvSpPr txBox="1"/>
          <p:nvPr/>
        </p:nvSpPr>
        <p:spPr>
          <a:xfrm>
            <a:off x="1707810" y="2974575"/>
            <a:ext cx="1176925" cy="369332"/>
          </a:xfrm>
          <a:prstGeom prst="rect">
            <a:avLst/>
          </a:prstGeom>
          <a:noFill/>
        </p:spPr>
        <p:txBody>
          <a:bodyPr wrap="none" rtlCol="0">
            <a:spAutoFit/>
          </a:bodyPr>
          <a:lstStyle/>
          <a:p>
            <a:r>
              <a:rPr lang="en-CH" sz="900" dirty="0"/>
              <a:t>Different families,</a:t>
            </a:r>
          </a:p>
          <a:p>
            <a:r>
              <a:rPr lang="en-CH" sz="900" dirty="0"/>
              <a:t>organisms, classes, …</a:t>
            </a:r>
          </a:p>
        </p:txBody>
      </p:sp>
      <p:sp>
        <p:nvSpPr>
          <p:cNvPr id="50" name="TextBox 49">
            <a:extLst>
              <a:ext uri="{FF2B5EF4-FFF2-40B4-BE49-F238E27FC236}">
                <a16:creationId xmlns:a16="http://schemas.microsoft.com/office/drawing/2014/main" id="{DB92CF89-822D-C047-8368-33FD102143F0}"/>
              </a:ext>
            </a:extLst>
          </p:cNvPr>
          <p:cNvSpPr txBox="1"/>
          <p:nvPr/>
        </p:nvSpPr>
        <p:spPr>
          <a:xfrm>
            <a:off x="2513691" y="4138769"/>
            <a:ext cx="1090073" cy="369332"/>
          </a:xfrm>
          <a:prstGeom prst="rect">
            <a:avLst/>
          </a:prstGeom>
          <a:noFill/>
        </p:spPr>
        <p:txBody>
          <a:bodyPr wrap="square" rtlCol="0">
            <a:spAutoFit/>
          </a:bodyPr>
          <a:lstStyle/>
          <a:p>
            <a:r>
              <a:rPr lang="en-CH" sz="900" dirty="0"/>
              <a:t>Graph and protein descriptors</a:t>
            </a:r>
          </a:p>
        </p:txBody>
      </p:sp>
      <p:sp>
        <p:nvSpPr>
          <p:cNvPr id="51" name="TextBox 50">
            <a:extLst>
              <a:ext uri="{FF2B5EF4-FFF2-40B4-BE49-F238E27FC236}">
                <a16:creationId xmlns:a16="http://schemas.microsoft.com/office/drawing/2014/main" id="{AA14D91A-18F8-554C-8225-507B5680C2D0}"/>
              </a:ext>
            </a:extLst>
          </p:cNvPr>
          <p:cNvSpPr txBox="1"/>
          <p:nvPr/>
        </p:nvSpPr>
        <p:spPr>
          <a:xfrm>
            <a:off x="3882727" y="2099421"/>
            <a:ext cx="1090073" cy="369332"/>
          </a:xfrm>
          <a:prstGeom prst="rect">
            <a:avLst/>
          </a:prstGeom>
          <a:noFill/>
        </p:spPr>
        <p:txBody>
          <a:bodyPr wrap="square" rtlCol="0">
            <a:spAutoFit/>
          </a:bodyPr>
          <a:lstStyle/>
          <a:p>
            <a:r>
              <a:rPr lang="en-CH" sz="900" dirty="0"/>
              <a:t>Different graph constructions</a:t>
            </a:r>
          </a:p>
        </p:txBody>
      </p:sp>
      <p:sp>
        <p:nvSpPr>
          <p:cNvPr id="52" name="TextBox 51">
            <a:extLst>
              <a:ext uri="{FF2B5EF4-FFF2-40B4-BE49-F238E27FC236}">
                <a16:creationId xmlns:a16="http://schemas.microsoft.com/office/drawing/2014/main" id="{ED78656B-2298-584F-AE12-90EA3165F501}"/>
              </a:ext>
            </a:extLst>
          </p:cNvPr>
          <p:cNvSpPr txBox="1"/>
          <p:nvPr/>
        </p:nvSpPr>
        <p:spPr>
          <a:xfrm>
            <a:off x="3244872" y="2956912"/>
            <a:ext cx="1275710" cy="507831"/>
          </a:xfrm>
          <a:prstGeom prst="rect">
            <a:avLst/>
          </a:prstGeom>
          <a:noFill/>
        </p:spPr>
        <p:txBody>
          <a:bodyPr wrap="square" rtlCol="0">
            <a:spAutoFit/>
          </a:bodyPr>
          <a:lstStyle/>
          <a:p>
            <a:r>
              <a:rPr lang="en-CH" sz="900" dirty="0"/>
              <a:t>Graph theoretic and biologically inspired perturbations</a:t>
            </a:r>
          </a:p>
        </p:txBody>
      </p:sp>
      <p:sp>
        <p:nvSpPr>
          <p:cNvPr id="54" name="TextBox 53">
            <a:extLst>
              <a:ext uri="{FF2B5EF4-FFF2-40B4-BE49-F238E27FC236}">
                <a16:creationId xmlns:a16="http://schemas.microsoft.com/office/drawing/2014/main" id="{48CC5EE6-1D7A-7B4F-8716-EE71188ADA91}"/>
              </a:ext>
            </a:extLst>
          </p:cNvPr>
          <p:cNvSpPr txBox="1"/>
          <p:nvPr/>
        </p:nvSpPr>
        <p:spPr>
          <a:xfrm>
            <a:off x="3725334" y="5143072"/>
            <a:ext cx="1258496" cy="507831"/>
          </a:xfrm>
          <a:prstGeom prst="rect">
            <a:avLst/>
          </a:prstGeom>
          <a:noFill/>
        </p:spPr>
        <p:txBody>
          <a:bodyPr wrap="square" rtlCol="0">
            <a:spAutoFit/>
          </a:bodyPr>
          <a:lstStyle/>
          <a:p>
            <a:r>
              <a:rPr lang="en-CH" sz="900" dirty="0"/>
              <a:t>Graph kernels directly or kernels applied on descriptors</a:t>
            </a:r>
          </a:p>
        </p:txBody>
      </p:sp>
      <p:sp>
        <p:nvSpPr>
          <p:cNvPr id="4" name="TextBox 3">
            <a:extLst>
              <a:ext uri="{FF2B5EF4-FFF2-40B4-BE49-F238E27FC236}">
                <a16:creationId xmlns:a16="http://schemas.microsoft.com/office/drawing/2014/main" id="{B6BE04D7-D209-5343-9CE1-96E52C59251F}"/>
              </a:ext>
            </a:extLst>
          </p:cNvPr>
          <p:cNvSpPr txBox="1"/>
          <p:nvPr/>
        </p:nvSpPr>
        <p:spPr>
          <a:xfrm>
            <a:off x="7243276" y="843240"/>
            <a:ext cx="3719480" cy="369332"/>
          </a:xfrm>
          <a:prstGeom prst="rect">
            <a:avLst/>
          </a:prstGeom>
          <a:noFill/>
        </p:spPr>
        <p:txBody>
          <a:bodyPr wrap="none" rtlCol="0">
            <a:spAutoFit/>
          </a:bodyPr>
          <a:lstStyle/>
          <a:p>
            <a:r>
              <a:rPr lang="en-CH" dirty="0"/>
              <a:t>Focus on reusability and performance</a:t>
            </a:r>
          </a:p>
        </p:txBody>
      </p:sp>
      <p:sp>
        <p:nvSpPr>
          <p:cNvPr id="33" name="Rectangle 32">
            <a:extLst>
              <a:ext uri="{FF2B5EF4-FFF2-40B4-BE49-F238E27FC236}">
                <a16:creationId xmlns:a16="http://schemas.microsoft.com/office/drawing/2014/main" id="{9ACD855F-ED33-BD42-B570-8010A069F928}"/>
              </a:ext>
            </a:extLst>
          </p:cNvPr>
          <p:cNvSpPr/>
          <p:nvPr/>
        </p:nvSpPr>
        <p:spPr>
          <a:xfrm>
            <a:off x="7243276" y="2354891"/>
            <a:ext cx="3240912" cy="1283007"/>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H" dirty="0">
                <a:solidFill>
                  <a:schemeClr val="tx1"/>
                </a:solidFill>
              </a:rPr>
              <a:t>Domain agnostic Eval</a:t>
            </a:r>
          </a:p>
          <a:p>
            <a:pPr marL="285750" indent="-285750">
              <a:buFontTx/>
              <a:buChar char="-"/>
            </a:pPr>
            <a:r>
              <a:rPr lang="en-CH" dirty="0">
                <a:solidFill>
                  <a:schemeClr val="tx1"/>
                </a:solidFill>
              </a:rPr>
              <a:t>Corr. with perturbation</a:t>
            </a:r>
          </a:p>
          <a:p>
            <a:pPr marL="285750" indent="-285750">
              <a:buFontTx/>
              <a:buChar char="-"/>
            </a:pPr>
            <a:r>
              <a:rPr lang="en-CH" dirty="0">
                <a:solidFill>
                  <a:schemeClr val="tx1"/>
                </a:solidFill>
              </a:rPr>
              <a:t>Corr. </a:t>
            </a:r>
            <a:r>
              <a:rPr lang="en-GB" dirty="0">
                <a:solidFill>
                  <a:schemeClr val="tx1"/>
                </a:solidFill>
              </a:rPr>
              <a:t>w</a:t>
            </a:r>
            <a:r>
              <a:rPr lang="en-CH" dirty="0">
                <a:solidFill>
                  <a:schemeClr val="tx1"/>
                </a:solidFill>
              </a:rPr>
              <a:t>ith graph edit distance</a:t>
            </a:r>
          </a:p>
          <a:p>
            <a:pPr marL="285750" indent="-285750">
              <a:buFontTx/>
              <a:buChar char="-"/>
            </a:pPr>
            <a:r>
              <a:rPr lang="en-CH" dirty="0">
                <a:solidFill>
                  <a:schemeClr val="tx1"/>
                </a:solidFill>
              </a:rPr>
              <a:t>…</a:t>
            </a:r>
          </a:p>
        </p:txBody>
      </p:sp>
    </p:spTree>
    <p:extLst>
      <p:ext uri="{BB962C8B-B14F-4D97-AF65-F5344CB8AC3E}">
        <p14:creationId xmlns:p14="http://schemas.microsoft.com/office/powerpoint/2010/main" val="310476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90F8-9396-7C40-A596-6C57AB559B1A}"/>
              </a:ext>
            </a:extLst>
          </p:cNvPr>
          <p:cNvSpPr>
            <a:spLocks noGrp="1"/>
          </p:cNvSpPr>
          <p:nvPr>
            <p:ph type="title"/>
          </p:nvPr>
        </p:nvSpPr>
        <p:spPr/>
        <p:txBody>
          <a:bodyPr/>
          <a:lstStyle/>
          <a:p>
            <a:r>
              <a:rPr lang="en-CH" dirty="0"/>
              <a:t>Overview</a:t>
            </a:r>
          </a:p>
        </p:txBody>
      </p:sp>
      <p:sp>
        <p:nvSpPr>
          <p:cNvPr id="13" name="Rectangle 12">
            <a:extLst>
              <a:ext uri="{FF2B5EF4-FFF2-40B4-BE49-F238E27FC236}">
                <a16:creationId xmlns:a16="http://schemas.microsoft.com/office/drawing/2014/main" id="{F1BEE818-F1AC-6F42-ACEA-61C062CC6125}"/>
              </a:ext>
            </a:extLst>
          </p:cNvPr>
          <p:cNvSpPr/>
          <p:nvPr/>
        </p:nvSpPr>
        <p:spPr>
          <a:xfrm>
            <a:off x="5586022" y="2003092"/>
            <a:ext cx="1186626" cy="3521104"/>
          </a:xfrm>
          <a:prstGeom prst="rect">
            <a:avLst/>
          </a:prstGeom>
          <a:solidFill>
            <a:schemeClr val="bg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MMD</a:t>
            </a:r>
          </a:p>
        </p:txBody>
      </p:sp>
      <p:grpSp>
        <p:nvGrpSpPr>
          <p:cNvPr id="15" name="Group 14">
            <a:extLst>
              <a:ext uri="{FF2B5EF4-FFF2-40B4-BE49-F238E27FC236}">
                <a16:creationId xmlns:a16="http://schemas.microsoft.com/office/drawing/2014/main" id="{DDCDE99D-F6FC-284C-827D-9A0C19309EC7}"/>
              </a:ext>
            </a:extLst>
          </p:cNvPr>
          <p:cNvGrpSpPr/>
          <p:nvPr/>
        </p:nvGrpSpPr>
        <p:grpSpPr>
          <a:xfrm>
            <a:off x="3603765" y="3533703"/>
            <a:ext cx="1511627" cy="437336"/>
            <a:chOff x="4760464" y="2575676"/>
            <a:chExt cx="1186626" cy="1067964"/>
          </a:xfrm>
        </p:grpSpPr>
        <p:sp>
          <p:nvSpPr>
            <p:cNvPr id="16" name="Rectangle 15">
              <a:extLst>
                <a:ext uri="{FF2B5EF4-FFF2-40B4-BE49-F238E27FC236}">
                  <a16:creationId xmlns:a16="http://schemas.microsoft.com/office/drawing/2014/main" id="{4F537693-73A7-A747-81CF-C5E7B55BCF6E}"/>
                </a:ext>
              </a:extLst>
            </p:cNvPr>
            <p:cNvSpPr/>
            <p:nvPr/>
          </p:nvSpPr>
          <p:spPr>
            <a:xfrm>
              <a:off x="4760464" y="2575676"/>
              <a:ext cx="1186626" cy="1067964"/>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Perturbations</a:t>
              </a:r>
            </a:p>
          </p:txBody>
        </p:sp>
        <p:sp>
          <p:nvSpPr>
            <p:cNvPr id="17" name="TextBox 16">
              <a:extLst>
                <a:ext uri="{FF2B5EF4-FFF2-40B4-BE49-F238E27FC236}">
                  <a16:creationId xmlns:a16="http://schemas.microsoft.com/office/drawing/2014/main" id="{B10772AF-6C40-D64B-A954-CE4B935091D2}"/>
                </a:ext>
              </a:extLst>
            </p:cNvPr>
            <p:cNvSpPr txBox="1"/>
            <p:nvPr/>
          </p:nvSpPr>
          <p:spPr>
            <a:xfrm>
              <a:off x="4760464" y="2575676"/>
              <a:ext cx="1186626" cy="369332"/>
            </a:xfrm>
            <a:prstGeom prst="rect">
              <a:avLst/>
            </a:prstGeom>
            <a:noFill/>
          </p:spPr>
          <p:txBody>
            <a:bodyPr wrap="square" rtlCol="0">
              <a:spAutoFit/>
            </a:bodyPr>
            <a:lstStyle/>
            <a:p>
              <a:pPr algn="ctr"/>
              <a:endParaRPr lang="en-CH" dirty="0"/>
            </a:p>
          </p:txBody>
        </p:sp>
      </p:grpSp>
      <p:sp>
        <p:nvSpPr>
          <p:cNvPr id="22" name="Rectangle 21">
            <a:extLst>
              <a:ext uri="{FF2B5EF4-FFF2-40B4-BE49-F238E27FC236}">
                <a16:creationId xmlns:a16="http://schemas.microsoft.com/office/drawing/2014/main" id="{F0060079-656E-CD47-AF11-BCC4500B2F2F}"/>
              </a:ext>
            </a:extLst>
          </p:cNvPr>
          <p:cNvSpPr/>
          <p:nvPr/>
        </p:nvSpPr>
        <p:spPr>
          <a:xfrm>
            <a:off x="3598768" y="2502968"/>
            <a:ext cx="1511627" cy="437336"/>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Graphs</a:t>
            </a:r>
          </a:p>
        </p:txBody>
      </p:sp>
      <p:sp>
        <p:nvSpPr>
          <p:cNvPr id="23" name="TextBox 22">
            <a:extLst>
              <a:ext uri="{FF2B5EF4-FFF2-40B4-BE49-F238E27FC236}">
                <a16:creationId xmlns:a16="http://schemas.microsoft.com/office/drawing/2014/main" id="{B5C956C5-1D5F-2448-9BD8-D866B2292AC9}"/>
              </a:ext>
            </a:extLst>
          </p:cNvPr>
          <p:cNvSpPr txBox="1"/>
          <p:nvPr/>
        </p:nvSpPr>
        <p:spPr>
          <a:xfrm>
            <a:off x="3041406" y="2570972"/>
            <a:ext cx="1313176" cy="369332"/>
          </a:xfrm>
          <a:prstGeom prst="rect">
            <a:avLst/>
          </a:prstGeom>
          <a:noFill/>
        </p:spPr>
        <p:txBody>
          <a:bodyPr wrap="square" rtlCol="0">
            <a:spAutoFit/>
          </a:bodyPr>
          <a:lstStyle/>
          <a:p>
            <a:pPr algn="ctr"/>
            <a:endParaRPr lang="en-CH" dirty="0"/>
          </a:p>
        </p:txBody>
      </p:sp>
      <p:sp>
        <p:nvSpPr>
          <p:cNvPr id="30" name="Rectangle 29">
            <a:extLst>
              <a:ext uri="{FF2B5EF4-FFF2-40B4-BE49-F238E27FC236}">
                <a16:creationId xmlns:a16="http://schemas.microsoft.com/office/drawing/2014/main" id="{0CDE1584-897C-A443-A193-A4CEE9A2CCB5}"/>
              </a:ext>
            </a:extLst>
          </p:cNvPr>
          <p:cNvSpPr/>
          <p:nvPr/>
        </p:nvSpPr>
        <p:spPr>
          <a:xfrm>
            <a:off x="3603765" y="4674495"/>
            <a:ext cx="1511627" cy="437335"/>
          </a:xfrm>
          <a:prstGeom prst="rect">
            <a:avLst/>
          </a:prstGeom>
          <a:solidFill>
            <a:schemeClr val="bg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Kernels</a:t>
            </a:r>
          </a:p>
        </p:txBody>
      </p:sp>
      <p:grpSp>
        <p:nvGrpSpPr>
          <p:cNvPr id="24" name="Group 23">
            <a:extLst>
              <a:ext uri="{FF2B5EF4-FFF2-40B4-BE49-F238E27FC236}">
                <a16:creationId xmlns:a16="http://schemas.microsoft.com/office/drawing/2014/main" id="{66C1F1FD-5136-9C4C-8E65-FEA9B0A5AFFA}"/>
              </a:ext>
            </a:extLst>
          </p:cNvPr>
          <p:cNvGrpSpPr/>
          <p:nvPr/>
        </p:nvGrpSpPr>
        <p:grpSpPr>
          <a:xfrm>
            <a:off x="1611514" y="2502969"/>
            <a:ext cx="1511627" cy="437335"/>
            <a:chOff x="4760464" y="2575676"/>
            <a:chExt cx="1186626" cy="1067964"/>
          </a:xfrm>
        </p:grpSpPr>
        <p:sp>
          <p:nvSpPr>
            <p:cNvPr id="25" name="Rectangle 24">
              <a:extLst>
                <a:ext uri="{FF2B5EF4-FFF2-40B4-BE49-F238E27FC236}">
                  <a16:creationId xmlns:a16="http://schemas.microsoft.com/office/drawing/2014/main" id="{4FCF46EE-6E84-5149-8C0F-C2E4A00798E2}"/>
                </a:ext>
              </a:extLst>
            </p:cNvPr>
            <p:cNvSpPr/>
            <p:nvPr/>
          </p:nvSpPr>
          <p:spPr>
            <a:xfrm>
              <a:off x="4760464" y="2575676"/>
              <a:ext cx="1186626" cy="1067964"/>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Proteins</a:t>
              </a:r>
            </a:p>
          </p:txBody>
        </p:sp>
        <p:sp>
          <p:nvSpPr>
            <p:cNvPr id="26" name="TextBox 25">
              <a:extLst>
                <a:ext uri="{FF2B5EF4-FFF2-40B4-BE49-F238E27FC236}">
                  <a16:creationId xmlns:a16="http://schemas.microsoft.com/office/drawing/2014/main" id="{2576427E-88F9-B945-98B7-5F857BAA6AB8}"/>
                </a:ext>
              </a:extLst>
            </p:cNvPr>
            <p:cNvSpPr txBox="1"/>
            <p:nvPr/>
          </p:nvSpPr>
          <p:spPr>
            <a:xfrm>
              <a:off x="4760464" y="2575676"/>
              <a:ext cx="1186626" cy="369332"/>
            </a:xfrm>
            <a:prstGeom prst="rect">
              <a:avLst/>
            </a:prstGeom>
            <a:noFill/>
          </p:spPr>
          <p:txBody>
            <a:bodyPr wrap="square" rtlCol="0">
              <a:spAutoFit/>
            </a:bodyPr>
            <a:lstStyle/>
            <a:p>
              <a:pPr algn="ctr"/>
              <a:endParaRPr lang="en-CH" dirty="0"/>
            </a:p>
          </p:txBody>
        </p:sp>
      </p:grpSp>
      <p:sp>
        <p:nvSpPr>
          <p:cNvPr id="28" name="Rectangle 27">
            <a:extLst>
              <a:ext uri="{FF2B5EF4-FFF2-40B4-BE49-F238E27FC236}">
                <a16:creationId xmlns:a16="http://schemas.microsoft.com/office/drawing/2014/main" id="{8C2BFC0F-D916-F542-BF10-093D8440C2D5}"/>
              </a:ext>
            </a:extLst>
          </p:cNvPr>
          <p:cNvSpPr/>
          <p:nvPr/>
        </p:nvSpPr>
        <p:spPr>
          <a:xfrm>
            <a:off x="7243276" y="3763644"/>
            <a:ext cx="3240911" cy="1283007"/>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H" dirty="0">
                <a:solidFill>
                  <a:schemeClr val="tx1"/>
                </a:solidFill>
              </a:rPr>
              <a:t>Domain specific Eval</a:t>
            </a:r>
          </a:p>
          <a:p>
            <a:pPr marL="285750" indent="-285750">
              <a:buFontTx/>
              <a:buChar char="-"/>
            </a:pPr>
            <a:r>
              <a:rPr lang="en-CH" dirty="0">
                <a:solidFill>
                  <a:schemeClr val="tx1"/>
                </a:solidFill>
              </a:rPr>
              <a:t>Alignment (TM, RMSD)</a:t>
            </a:r>
          </a:p>
          <a:p>
            <a:pPr marL="285750" indent="-285750">
              <a:buFontTx/>
              <a:buChar char="-"/>
            </a:pPr>
            <a:r>
              <a:rPr lang="en-CH" dirty="0">
                <a:solidFill>
                  <a:schemeClr val="tx1"/>
                </a:solidFill>
              </a:rPr>
              <a:t>Folding Energy</a:t>
            </a:r>
          </a:p>
          <a:p>
            <a:pPr marL="285750" indent="-285750">
              <a:buFontTx/>
              <a:buChar char="-"/>
            </a:pPr>
            <a:r>
              <a:rPr lang="en-CH" dirty="0">
                <a:solidFill>
                  <a:schemeClr val="tx1"/>
                </a:solidFill>
              </a:rPr>
              <a:t>…</a:t>
            </a:r>
          </a:p>
        </p:txBody>
      </p:sp>
      <p:sp>
        <p:nvSpPr>
          <p:cNvPr id="31" name="Rectangle 30">
            <a:extLst>
              <a:ext uri="{FF2B5EF4-FFF2-40B4-BE49-F238E27FC236}">
                <a16:creationId xmlns:a16="http://schemas.microsoft.com/office/drawing/2014/main" id="{AF45269C-447E-454B-B965-A99C8DD29879}"/>
              </a:ext>
            </a:extLst>
          </p:cNvPr>
          <p:cNvSpPr/>
          <p:nvPr/>
        </p:nvSpPr>
        <p:spPr>
          <a:xfrm>
            <a:off x="3603765" y="4104099"/>
            <a:ext cx="1511628" cy="437336"/>
          </a:xfrm>
          <a:prstGeom prst="rect">
            <a:avLst/>
          </a:prstGeom>
          <a:solidFill>
            <a:schemeClr val="bg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Descriptors</a:t>
            </a:r>
          </a:p>
        </p:txBody>
      </p:sp>
      <p:cxnSp>
        <p:nvCxnSpPr>
          <p:cNvPr id="36" name="Straight Arrow Connector 35">
            <a:extLst>
              <a:ext uri="{FF2B5EF4-FFF2-40B4-BE49-F238E27FC236}">
                <a16:creationId xmlns:a16="http://schemas.microsoft.com/office/drawing/2014/main" id="{A45B0C64-D51E-E14A-9B8F-40D18C7B07C9}"/>
              </a:ext>
            </a:extLst>
          </p:cNvPr>
          <p:cNvCxnSpPr>
            <a:cxnSpLocks/>
          </p:cNvCxnSpPr>
          <p:nvPr/>
        </p:nvCxnSpPr>
        <p:spPr>
          <a:xfrm>
            <a:off x="5110395" y="2715881"/>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1F130FA-4122-274F-B8DE-6C2A87810858}"/>
              </a:ext>
            </a:extLst>
          </p:cNvPr>
          <p:cNvCxnSpPr>
            <a:cxnSpLocks/>
          </p:cNvCxnSpPr>
          <p:nvPr/>
        </p:nvCxnSpPr>
        <p:spPr>
          <a:xfrm>
            <a:off x="3123141" y="2736260"/>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271B8DA-6529-8A4F-9502-0A19681C9041}"/>
              </a:ext>
            </a:extLst>
          </p:cNvPr>
          <p:cNvCxnSpPr>
            <a:cxnSpLocks/>
          </p:cNvCxnSpPr>
          <p:nvPr/>
        </p:nvCxnSpPr>
        <p:spPr>
          <a:xfrm>
            <a:off x="5110395" y="3752371"/>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6A27FC6-AF86-0B40-9F96-36F591619BF5}"/>
              </a:ext>
            </a:extLst>
          </p:cNvPr>
          <p:cNvCxnSpPr>
            <a:cxnSpLocks/>
          </p:cNvCxnSpPr>
          <p:nvPr/>
        </p:nvCxnSpPr>
        <p:spPr>
          <a:xfrm>
            <a:off x="5110394" y="4322767"/>
            <a:ext cx="475627" cy="0"/>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826E71D7-2B36-1043-BA95-8D754AC38764}"/>
              </a:ext>
            </a:extLst>
          </p:cNvPr>
          <p:cNvCxnSpPr>
            <a:cxnSpLocks/>
          </p:cNvCxnSpPr>
          <p:nvPr/>
        </p:nvCxnSpPr>
        <p:spPr>
          <a:xfrm>
            <a:off x="5110393" y="4893163"/>
            <a:ext cx="475627" cy="0"/>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EF0C237-8965-3943-B3BB-2AC3568338C6}"/>
              </a:ext>
            </a:extLst>
          </p:cNvPr>
          <p:cNvCxnSpPr>
            <a:cxnSpLocks/>
          </p:cNvCxnSpPr>
          <p:nvPr/>
        </p:nvCxnSpPr>
        <p:spPr>
          <a:xfrm>
            <a:off x="6772648" y="2996366"/>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8A84A823-A1A2-EC4C-AD36-F58061835135}"/>
              </a:ext>
            </a:extLst>
          </p:cNvPr>
          <p:cNvCxnSpPr>
            <a:cxnSpLocks/>
          </p:cNvCxnSpPr>
          <p:nvPr/>
        </p:nvCxnSpPr>
        <p:spPr>
          <a:xfrm>
            <a:off x="6772648" y="4408832"/>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EC42D47-05C1-F34E-9CB5-9D0D740A3EE0}"/>
              </a:ext>
            </a:extLst>
          </p:cNvPr>
          <p:cNvCxnSpPr>
            <a:cxnSpLocks/>
            <a:stCxn id="22" idx="2"/>
            <a:endCxn id="16" idx="0"/>
          </p:cNvCxnSpPr>
          <p:nvPr/>
        </p:nvCxnSpPr>
        <p:spPr>
          <a:xfrm>
            <a:off x="4354582" y="2940304"/>
            <a:ext cx="4997" cy="593399"/>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E6E8475D-936C-1D42-B987-99437B51AC6C}"/>
              </a:ext>
            </a:extLst>
          </p:cNvPr>
          <p:cNvSpPr txBox="1"/>
          <p:nvPr/>
        </p:nvSpPr>
        <p:spPr>
          <a:xfrm>
            <a:off x="838200" y="5921427"/>
            <a:ext cx="10548016" cy="369332"/>
          </a:xfrm>
          <a:prstGeom prst="rect">
            <a:avLst/>
          </a:prstGeom>
          <a:noFill/>
        </p:spPr>
        <p:txBody>
          <a:bodyPr wrap="none" rtlCol="0">
            <a:spAutoFit/>
          </a:bodyPr>
          <a:lstStyle/>
          <a:p>
            <a:r>
              <a:rPr lang="en-CH" b="1" dirty="0"/>
              <a:t>Goal: </a:t>
            </a:r>
            <a:r>
              <a:rPr lang="en-CH" dirty="0"/>
              <a:t>Find optimal set of parameters for protein data </a:t>
            </a:r>
            <a:r>
              <a:rPr lang="en-CH" b="1" dirty="0"/>
              <a:t>OR</a:t>
            </a:r>
            <a:r>
              <a:rPr lang="en-CH" dirty="0"/>
              <a:t> show which parameters influence evaluation and how</a:t>
            </a:r>
          </a:p>
        </p:txBody>
      </p:sp>
      <p:sp>
        <p:nvSpPr>
          <p:cNvPr id="49" name="TextBox 48">
            <a:extLst>
              <a:ext uri="{FF2B5EF4-FFF2-40B4-BE49-F238E27FC236}">
                <a16:creationId xmlns:a16="http://schemas.microsoft.com/office/drawing/2014/main" id="{2A54C1EB-68C4-3F4C-94DB-7CE6CC1747AB}"/>
              </a:ext>
            </a:extLst>
          </p:cNvPr>
          <p:cNvSpPr txBox="1"/>
          <p:nvPr/>
        </p:nvSpPr>
        <p:spPr>
          <a:xfrm>
            <a:off x="1707810" y="2974575"/>
            <a:ext cx="1176925" cy="369332"/>
          </a:xfrm>
          <a:prstGeom prst="rect">
            <a:avLst/>
          </a:prstGeom>
          <a:noFill/>
        </p:spPr>
        <p:txBody>
          <a:bodyPr wrap="none" rtlCol="0">
            <a:spAutoFit/>
          </a:bodyPr>
          <a:lstStyle/>
          <a:p>
            <a:r>
              <a:rPr lang="en-CH" sz="900" dirty="0"/>
              <a:t>Different families,</a:t>
            </a:r>
          </a:p>
          <a:p>
            <a:r>
              <a:rPr lang="en-CH" sz="900" dirty="0"/>
              <a:t>organisms, classes, …</a:t>
            </a:r>
          </a:p>
        </p:txBody>
      </p:sp>
      <p:sp>
        <p:nvSpPr>
          <p:cNvPr id="50" name="TextBox 49">
            <a:extLst>
              <a:ext uri="{FF2B5EF4-FFF2-40B4-BE49-F238E27FC236}">
                <a16:creationId xmlns:a16="http://schemas.microsoft.com/office/drawing/2014/main" id="{DB92CF89-822D-C047-8368-33FD102143F0}"/>
              </a:ext>
            </a:extLst>
          </p:cNvPr>
          <p:cNvSpPr txBox="1"/>
          <p:nvPr/>
        </p:nvSpPr>
        <p:spPr>
          <a:xfrm>
            <a:off x="2513691" y="4138769"/>
            <a:ext cx="1090073" cy="369332"/>
          </a:xfrm>
          <a:prstGeom prst="rect">
            <a:avLst/>
          </a:prstGeom>
          <a:noFill/>
        </p:spPr>
        <p:txBody>
          <a:bodyPr wrap="square" rtlCol="0">
            <a:spAutoFit/>
          </a:bodyPr>
          <a:lstStyle/>
          <a:p>
            <a:r>
              <a:rPr lang="en-CH" sz="900" dirty="0"/>
              <a:t>Graph and protein descriptors</a:t>
            </a:r>
          </a:p>
        </p:txBody>
      </p:sp>
      <p:sp>
        <p:nvSpPr>
          <p:cNvPr id="51" name="TextBox 50">
            <a:extLst>
              <a:ext uri="{FF2B5EF4-FFF2-40B4-BE49-F238E27FC236}">
                <a16:creationId xmlns:a16="http://schemas.microsoft.com/office/drawing/2014/main" id="{AA14D91A-18F8-554C-8225-507B5680C2D0}"/>
              </a:ext>
            </a:extLst>
          </p:cNvPr>
          <p:cNvSpPr txBox="1"/>
          <p:nvPr/>
        </p:nvSpPr>
        <p:spPr>
          <a:xfrm>
            <a:off x="3882727" y="2099421"/>
            <a:ext cx="1090073" cy="369332"/>
          </a:xfrm>
          <a:prstGeom prst="rect">
            <a:avLst/>
          </a:prstGeom>
          <a:noFill/>
        </p:spPr>
        <p:txBody>
          <a:bodyPr wrap="square" rtlCol="0">
            <a:spAutoFit/>
          </a:bodyPr>
          <a:lstStyle/>
          <a:p>
            <a:r>
              <a:rPr lang="en-CH" sz="900" dirty="0"/>
              <a:t>Different graph constructions</a:t>
            </a:r>
          </a:p>
        </p:txBody>
      </p:sp>
      <p:sp>
        <p:nvSpPr>
          <p:cNvPr id="52" name="TextBox 51">
            <a:extLst>
              <a:ext uri="{FF2B5EF4-FFF2-40B4-BE49-F238E27FC236}">
                <a16:creationId xmlns:a16="http://schemas.microsoft.com/office/drawing/2014/main" id="{ED78656B-2298-584F-AE12-90EA3165F501}"/>
              </a:ext>
            </a:extLst>
          </p:cNvPr>
          <p:cNvSpPr txBox="1"/>
          <p:nvPr/>
        </p:nvSpPr>
        <p:spPr>
          <a:xfrm>
            <a:off x="3244872" y="2956912"/>
            <a:ext cx="1275710" cy="507831"/>
          </a:xfrm>
          <a:prstGeom prst="rect">
            <a:avLst/>
          </a:prstGeom>
          <a:noFill/>
        </p:spPr>
        <p:txBody>
          <a:bodyPr wrap="square" rtlCol="0">
            <a:spAutoFit/>
          </a:bodyPr>
          <a:lstStyle/>
          <a:p>
            <a:r>
              <a:rPr lang="en-CH" sz="900" dirty="0"/>
              <a:t>Graph theoretic and biologically inspired perturbations</a:t>
            </a:r>
          </a:p>
        </p:txBody>
      </p:sp>
      <p:sp>
        <p:nvSpPr>
          <p:cNvPr id="54" name="TextBox 53">
            <a:extLst>
              <a:ext uri="{FF2B5EF4-FFF2-40B4-BE49-F238E27FC236}">
                <a16:creationId xmlns:a16="http://schemas.microsoft.com/office/drawing/2014/main" id="{48CC5EE6-1D7A-7B4F-8716-EE71188ADA91}"/>
              </a:ext>
            </a:extLst>
          </p:cNvPr>
          <p:cNvSpPr txBox="1"/>
          <p:nvPr/>
        </p:nvSpPr>
        <p:spPr>
          <a:xfrm>
            <a:off x="3725334" y="5143072"/>
            <a:ext cx="1258496" cy="507831"/>
          </a:xfrm>
          <a:prstGeom prst="rect">
            <a:avLst/>
          </a:prstGeom>
          <a:noFill/>
        </p:spPr>
        <p:txBody>
          <a:bodyPr wrap="square" rtlCol="0">
            <a:spAutoFit/>
          </a:bodyPr>
          <a:lstStyle/>
          <a:p>
            <a:r>
              <a:rPr lang="en-CH" sz="900" dirty="0"/>
              <a:t>Graph kernels directly or kernels applied on descriptors</a:t>
            </a:r>
          </a:p>
        </p:txBody>
      </p:sp>
      <p:sp>
        <p:nvSpPr>
          <p:cNvPr id="32" name="Rectangle 31">
            <a:extLst>
              <a:ext uri="{FF2B5EF4-FFF2-40B4-BE49-F238E27FC236}">
                <a16:creationId xmlns:a16="http://schemas.microsoft.com/office/drawing/2014/main" id="{09EC4080-5A06-9D43-B13B-64E7FFE6F833}"/>
              </a:ext>
            </a:extLst>
          </p:cNvPr>
          <p:cNvSpPr/>
          <p:nvPr/>
        </p:nvSpPr>
        <p:spPr>
          <a:xfrm>
            <a:off x="7243276" y="2354891"/>
            <a:ext cx="3240912" cy="1283007"/>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H" dirty="0">
                <a:solidFill>
                  <a:schemeClr val="tx1"/>
                </a:solidFill>
              </a:rPr>
              <a:t>Domain agnostic Eval</a:t>
            </a:r>
          </a:p>
          <a:p>
            <a:pPr marL="285750" indent="-285750">
              <a:buFontTx/>
              <a:buChar char="-"/>
            </a:pPr>
            <a:r>
              <a:rPr lang="en-CH" dirty="0">
                <a:solidFill>
                  <a:schemeClr val="tx1"/>
                </a:solidFill>
              </a:rPr>
              <a:t>Corr. with perturbation</a:t>
            </a:r>
          </a:p>
          <a:p>
            <a:pPr marL="285750" indent="-285750">
              <a:buFontTx/>
              <a:buChar char="-"/>
            </a:pPr>
            <a:r>
              <a:rPr lang="en-CH" dirty="0">
                <a:solidFill>
                  <a:schemeClr val="tx1"/>
                </a:solidFill>
              </a:rPr>
              <a:t>Corr. </a:t>
            </a:r>
            <a:r>
              <a:rPr lang="en-GB" dirty="0">
                <a:solidFill>
                  <a:schemeClr val="tx1"/>
                </a:solidFill>
              </a:rPr>
              <a:t>w</a:t>
            </a:r>
            <a:r>
              <a:rPr lang="en-CH" dirty="0">
                <a:solidFill>
                  <a:schemeClr val="tx1"/>
                </a:solidFill>
              </a:rPr>
              <a:t>ith graph edit distance</a:t>
            </a:r>
          </a:p>
          <a:p>
            <a:pPr marL="285750" indent="-285750">
              <a:buFontTx/>
              <a:buChar char="-"/>
            </a:pPr>
            <a:r>
              <a:rPr lang="en-CH" dirty="0">
                <a:solidFill>
                  <a:schemeClr val="tx1"/>
                </a:solidFill>
              </a:rPr>
              <a:t>…</a:t>
            </a:r>
          </a:p>
        </p:txBody>
      </p:sp>
    </p:spTree>
    <p:extLst>
      <p:ext uri="{BB962C8B-B14F-4D97-AF65-F5344CB8AC3E}">
        <p14:creationId xmlns:p14="http://schemas.microsoft.com/office/powerpoint/2010/main" val="106575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90F8-9396-7C40-A596-6C57AB559B1A}"/>
              </a:ext>
            </a:extLst>
          </p:cNvPr>
          <p:cNvSpPr>
            <a:spLocks noGrp="1"/>
          </p:cNvSpPr>
          <p:nvPr>
            <p:ph type="title"/>
          </p:nvPr>
        </p:nvSpPr>
        <p:spPr/>
        <p:txBody>
          <a:bodyPr/>
          <a:lstStyle/>
          <a:p>
            <a:r>
              <a:rPr lang="en-CH" dirty="0"/>
              <a:t>Overview</a:t>
            </a:r>
          </a:p>
        </p:txBody>
      </p:sp>
      <p:sp>
        <p:nvSpPr>
          <p:cNvPr id="13" name="Rectangle 12">
            <a:extLst>
              <a:ext uri="{FF2B5EF4-FFF2-40B4-BE49-F238E27FC236}">
                <a16:creationId xmlns:a16="http://schemas.microsoft.com/office/drawing/2014/main" id="{F1BEE818-F1AC-6F42-ACEA-61C062CC6125}"/>
              </a:ext>
            </a:extLst>
          </p:cNvPr>
          <p:cNvSpPr/>
          <p:nvPr/>
        </p:nvSpPr>
        <p:spPr>
          <a:xfrm>
            <a:off x="5586022" y="2003092"/>
            <a:ext cx="1186626" cy="3521104"/>
          </a:xfrm>
          <a:prstGeom prst="rect">
            <a:avLst/>
          </a:prstGeom>
          <a:solidFill>
            <a:schemeClr val="bg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MMD</a:t>
            </a:r>
          </a:p>
        </p:txBody>
      </p:sp>
      <p:sp>
        <p:nvSpPr>
          <p:cNvPr id="16" name="Rectangle 15">
            <a:extLst>
              <a:ext uri="{FF2B5EF4-FFF2-40B4-BE49-F238E27FC236}">
                <a16:creationId xmlns:a16="http://schemas.microsoft.com/office/drawing/2014/main" id="{4F537693-73A7-A747-81CF-C5E7B55BCF6E}"/>
              </a:ext>
            </a:extLst>
          </p:cNvPr>
          <p:cNvSpPr/>
          <p:nvPr/>
        </p:nvSpPr>
        <p:spPr>
          <a:xfrm>
            <a:off x="3603765" y="3533703"/>
            <a:ext cx="1511627" cy="437336"/>
          </a:xfrm>
          <a:prstGeom prst="rect">
            <a:avLst/>
          </a:prstGeom>
          <a:solidFill>
            <a:schemeClr val="bg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Perturbations</a:t>
            </a:r>
          </a:p>
        </p:txBody>
      </p:sp>
      <p:sp>
        <p:nvSpPr>
          <p:cNvPr id="23" name="TextBox 22">
            <a:extLst>
              <a:ext uri="{FF2B5EF4-FFF2-40B4-BE49-F238E27FC236}">
                <a16:creationId xmlns:a16="http://schemas.microsoft.com/office/drawing/2014/main" id="{B5C956C5-1D5F-2448-9BD8-D866B2292AC9}"/>
              </a:ext>
            </a:extLst>
          </p:cNvPr>
          <p:cNvSpPr txBox="1"/>
          <p:nvPr/>
        </p:nvSpPr>
        <p:spPr>
          <a:xfrm>
            <a:off x="3041406" y="2570972"/>
            <a:ext cx="1313176" cy="369332"/>
          </a:xfrm>
          <a:prstGeom prst="rect">
            <a:avLst/>
          </a:prstGeom>
          <a:noFill/>
        </p:spPr>
        <p:txBody>
          <a:bodyPr wrap="square" rtlCol="0">
            <a:spAutoFit/>
          </a:bodyPr>
          <a:lstStyle/>
          <a:p>
            <a:pPr algn="ctr"/>
            <a:endParaRPr lang="en-CH" dirty="0"/>
          </a:p>
        </p:txBody>
      </p:sp>
      <p:sp>
        <p:nvSpPr>
          <p:cNvPr id="30" name="Rectangle 29">
            <a:extLst>
              <a:ext uri="{FF2B5EF4-FFF2-40B4-BE49-F238E27FC236}">
                <a16:creationId xmlns:a16="http://schemas.microsoft.com/office/drawing/2014/main" id="{0CDE1584-897C-A443-A193-A4CEE9A2CCB5}"/>
              </a:ext>
            </a:extLst>
          </p:cNvPr>
          <p:cNvSpPr/>
          <p:nvPr/>
        </p:nvSpPr>
        <p:spPr>
          <a:xfrm>
            <a:off x="3603765" y="4674495"/>
            <a:ext cx="1511627" cy="437335"/>
          </a:xfrm>
          <a:prstGeom prst="rect">
            <a:avLst/>
          </a:prstGeom>
          <a:solidFill>
            <a:schemeClr val="bg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Kernels</a:t>
            </a:r>
          </a:p>
        </p:txBody>
      </p:sp>
      <p:grpSp>
        <p:nvGrpSpPr>
          <p:cNvPr id="24" name="Group 23">
            <a:extLst>
              <a:ext uri="{FF2B5EF4-FFF2-40B4-BE49-F238E27FC236}">
                <a16:creationId xmlns:a16="http://schemas.microsoft.com/office/drawing/2014/main" id="{66C1F1FD-5136-9C4C-8E65-FEA9B0A5AFFA}"/>
              </a:ext>
            </a:extLst>
          </p:cNvPr>
          <p:cNvGrpSpPr/>
          <p:nvPr/>
        </p:nvGrpSpPr>
        <p:grpSpPr>
          <a:xfrm>
            <a:off x="1611514" y="2502969"/>
            <a:ext cx="1511627" cy="437335"/>
            <a:chOff x="4760464" y="2575676"/>
            <a:chExt cx="1186626" cy="1067964"/>
          </a:xfrm>
        </p:grpSpPr>
        <p:sp>
          <p:nvSpPr>
            <p:cNvPr id="25" name="Rectangle 24">
              <a:extLst>
                <a:ext uri="{FF2B5EF4-FFF2-40B4-BE49-F238E27FC236}">
                  <a16:creationId xmlns:a16="http://schemas.microsoft.com/office/drawing/2014/main" id="{4FCF46EE-6E84-5149-8C0F-C2E4A00798E2}"/>
                </a:ext>
              </a:extLst>
            </p:cNvPr>
            <p:cNvSpPr/>
            <p:nvPr/>
          </p:nvSpPr>
          <p:spPr>
            <a:xfrm>
              <a:off x="4760464" y="2575676"/>
              <a:ext cx="1186626" cy="1067964"/>
            </a:xfrm>
            <a:prstGeom prst="rect">
              <a:avLst/>
            </a:prstGeom>
            <a:solidFill>
              <a:schemeClr val="bg2">
                <a:lumMod val="7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Proteins</a:t>
              </a:r>
            </a:p>
          </p:txBody>
        </p:sp>
        <p:sp>
          <p:nvSpPr>
            <p:cNvPr id="26" name="TextBox 25">
              <a:extLst>
                <a:ext uri="{FF2B5EF4-FFF2-40B4-BE49-F238E27FC236}">
                  <a16:creationId xmlns:a16="http://schemas.microsoft.com/office/drawing/2014/main" id="{2576427E-88F9-B945-98B7-5F857BAA6AB8}"/>
                </a:ext>
              </a:extLst>
            </p:cNvPr>
            <p:cNvSpPr txBox="1"/>
            <p:nvPr/>
          </p:nvSpPr>
          <p:spPr>
            <a:xfrm>
              <a:off x="4760464" y="2575676"/>
              <a:ext cx="1186626" cy="369332"/>
            </a:xfrm>
            <a:prstGeom prst="rect">
              <a:avLst/>
            </a:prstGeom>
            <a:noFill/>
          </p:spPr>
          <p:txBody>
            <a:bodyPr wrap="square" rtlCol="0">
              <a:spAutoFit/>
            </a:bodyPr>
            <a:lstStyle/>
            <a:p>
              <a:pPr algn="ctr"/>
              <a:endParaRPr lang="en-CH" dirty="0"/>
            </a:p>
          </p:txBody>
        </p:sp>
      </p:grpSp>
      <p:sp>
        <p:nvSpPr>
          <p:cNvPr id="28" name="Rectangle 27">
            <a:extLst>
              <a:ext uri="{FF2B5EF4-FFF2-40B4-BE49-F238E27FC236}">
                <a16:creationId xmlns:a16="http://schemas.microsoft.com/office/drawing/2014/main" id="{8C2BFC0F-D916-F542-BF10-093D8440C2D5}"/>
              </a:ext>
            </a:extLst>
          </p:cNvPr>
          <p:cNvSpPr/>
          <p:nvPr/>
        </p:nvSpPr>
        <p:spPr>
          <a:xfrm>
            <a:off x="7243276" y="3763644"/>
            <a:ext cx="3240911" cy="1283007"/>
          </a:xfrm>
          <a:prstGeom prst="rect">
            <a:avLst/>
          </a:prstGeom>
          <a:solidFill>
            <a:schemeClr val="bg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H" dirty="0">
                <a:solidFill>
                  <a:schemeClr val="tx1"/>
                </a:solidFill>
              </a:rPr>
              <a:t>Domain specific Eval</a:t>
            </a:r>
          </a:p>
          <a:p>
            <a:pPr marL="285750" indent="-285750">
              <a:buFontTx/>
              <a:buChar char="-"/>
            </a:pPr>
            <a:r>
              <a:rPr lang="en-CH" dirty="0">
                <a:solidFill>
                  <a:schemeClr val="tx1"/>
                </a:solidFill>
              </a:rPr>
              <a:t>Alignment (TM, RMSD)</a:t>
            </a:r>
          </a:p>
          <a:p>
            <a:pPr marL="285750" indent="-285750">
              <a:buFontTx/>
              <a:buChar char="-"/>
            </a:pPr>
            <a:r>
              <a:rPr lang="en-CH" dirty="0">
                <a:solidFill>
                  <a:schemeClr val="tx1"/>
                </a:solidFill>
              </a:rPr>
              <a:t>Folding Energy</a:t>
            </a:r>
          </a:p>
          <a:p>
            <a:pPr marL="285750" indent="-285750">
              <a:buFontTx/>
              <a:buChar char="-"/>
            </a:pPr>
            <a:r>
              <a:rPr lang="en-CH" dirty="0">
                <a:solidFill>
                  <a:schemeClr val="tx1"/>
                </a:solidFill>
              </a:rPr>
              <a:t>…</a:t>
            </a:r>
          </a:p>
        </p:txBody>
      </p:sp>
      <p:sp>
        <p:nvSpPr>
          <p:cNvPr id="31" name="Rectangle 30">
            <a:extLst>
              <a:ext uri="{FF2B5EF4-FFF2-40B4-BE49-F238E27FC236}">
                <a16:creationId xmlns:a16="http://schemas.microsoft.com/office/drawing/2014/main" id="{AF45269C-447E-454B-B965-A99C8DD29879}"/>
              </a:ext>
            </a:extLst>
          </p:cNvPr>
          <p:cNvSpPr/>
          <p:nvPr/>
        </p:nvSpPr>
        <p:spPr>
          <a:xfrm>
            <a:off x="3603765" y="4104099"/>
            <a:ext cx="1511628" cy="437336"/>
          </a:xfrm>
          <a:prstGeom prst="rect">
            <a:avLst/>
          </a:prstGeom>
          <a:solidFill>
            <a:schemeClr val="bg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Descriptors</a:t>
            </a:r>
          </a:p>
        </p:txBody>
      </p:sp>
      <p:cxnSp>
        <p:nvCxnSpPr>
          <p:cNvPr id="36" name="Straight Arrow Connector 35">
            <a:extLst>
              <a:ext uri="{FF2B5EF4-FFF2-40B4-BE49-F238E27FC236}">
                <a16:creationId xmlns:a16="http://schemas.microsoft.com/office/drawing/2014/main" id="{A45B0C64-D51E-E14A-9B8F-40D18C7B07C9}"/>
              </a:ext>
            </a:extLst>
          </p:cNvPr>
          <p:cNvCxnSpPr>
            <a:cxnSpLocks/>
          </p:cNvCxnSpPr>
          <p:nvPr/>
        </p:nvCxnSpPr>
        <p:spPr>
          <a:xfrm>
            <a:off x="5110395" y="2715881"/>
            <a:ext cx="475627" cy="0"/>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1F130FA-4122-274F-B8DE-6C2A87810858}"/>
              </a:ext>
            </a:extLst>
          </p:cNvPr>
          <p:cNvCxnSpPr>
            <a:cxnSpLocks/>
          </p:cNvCxnSpPr>
          <p:nvPr/>
        </p:nvCxnSpPr>
        <p:spPr>
          <a:xfrm>
            <a:off x="3123141" y="2736260"/>
            <a:ext cx="475627" cy="0"/>
          </a:xfrm>
          <a:prstGeom prst="straightConnector1">
            <a:avLst/>
          </a:prstGeom>
          <a:ln w="38100">
            <a:solidFill>
              <a:schemeClr val="tx1">
                <a:lumMod val="85000"/>
                <a:lumOff val="15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271B8DA-6529-8A4F-9502-0A19681C9041}"/>
              </a:ext>
            </a:extLst>
          </p:cNvPr>
          <p:cNvCxnSpPr>
            <a:cxnSpLocks/>
          </p:cNvCxnSpPr>
          <p:nvPr/>
        </p:nvCxnSpPr>
        <p:spPr>
          <a:xfrm>
            <a:off x="5110395" y="3752371"/>
            <a:ext cx="475627" cy="0"/>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6A27FC6-AF86-0B40-9F96-36F591619BF5}"/>
              </a:ext>
            </a:extLst>
          </p:cNvPr>
          <p:cNvCxnSpPr>
            <a:cxnSpLocks/>
          </p:cNvCxnSpPr>
          <p:nvPr/>
        </p:nvCxnSpPr>
        <p:spPr>
          <a:xfrm>
            <a:off x="5110394" y="4322767"/>
            <a:ext cx="475627" cy="0"/>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826E71D7-2B36-1043-BA95-8D754AC38764}"/>
              </a:ext>
            </a:extLst>
          </p:cNvPr>
          <p:cNvCxnSpPr>
            <a:cxnSpLocks/>
          </p:cNvCxnSpPr>
          <p:nvPr/>
        </p:nvCxnSpPr>
        <p:spPr>
          <a:xfrm>
            <a:off x="5110393" y="4893163"/>
            <a:ext cx="475627" cy="0"/>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EF0C237-8965-3943-B3BB-2AC3568338C6}"/>
              </a:ext>
            </a:extLst>
          </p:cNvPr>
          <p:cNvCxnSpPr>
            <a:cxnSpLocks/>
          </p:cNvCxnSpPr>
          <p:nvPr/>
        </p:nvCxnSpPr>
        <p:spPr>
          <a:xfrm>
            <a:off x="6772648" y="2996366"/>
            <a:ext cx="475627" cy="0"/>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8A84A823-A1A2-EC4C-AD36-F58061835135}"/>
              </a:ext>
            </a:extLst>
          </p:cNvPr>
          <p:cNvCxnSpPr>
            <a:cxnSpLocks/>
          </p:cNvCxnSpPr>
          <p:nvPr/>
        </p:nvCxnSpPr>
        <p:spPr>
          <a:xfrm>
            <a:off x="6772648" y="4408832"/>
            <a:ext cx="475627" cy="0"/>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EC42D47-05C1-F34E-9CB5-9D0D740A3EE0}"/>
              </a:ext>
            </a:extLst>
          </p:cNvPr>
          <p:cNvCxnSpPr>
            <a:cxnSpLocks/>
            <a:stCxn id="22" idx="2"/>
            <a:endCxn id="16" idx="0"/>
          </p:cNvCxnSpPr>
          <p:nvPr/>
        </p:nvCxnSpPr>
        <p:spPr>
          <a:xfrm>
            <a:off x="4354582" y="2940304"/>
            <a:ext cx="4997" cy="593399"/>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E6E8475D-936C-1D42-B987-99437B51AC6C}"/>
              </a:ext>
            </a:extLst>
          </p:cNvPr>
          <p:cNvSpPr txBox="1"/>
          <p:nvPr/>
        </p:nvSpPr>
        <p:spPr>
          <a:xfrm>
            <a:off x="838200" y="5921427"/>
            <a:ext cx="10548016" cy="369332"/>
          </a:xfrm>
          <a:prstGeom prst="rect">
            <a:avLst/>
          </a:prstGeom>
          <a:noFill/>
        </p:spPr>
        <p:txBody>
          <a:bodyPr wrap="none" rtlCol="0">
            <a:spAutoFit/>
          </a:bodyPr>
          <a:lstStyle/>
          <a:p>
            <a:r>
              <a:rPr lang="en-CH" b="1" dirty="0"/>
              <a:t>Goal: </a:t>
            </a:r>
            <a:r>
              <a:rPr lang="en-CH" dirty="0"/>
              <a:t>Find optimal set of parameters for protein data </a:t>
            </a:r>
            <a:r>
              <a:rPr lang="en-CH" b="1" dirty="0"/>
              <a:t>OR</a:t>
            </a:r>
            <a:r>
              <a:rPr lang="en-CH" dirty="0"/>
              <a:t> show which parameters influence evaluation and how</a:t>
            </a:r>
          </a:p>
        </p:txBody>
      </p:sp>
      <p:sp>
        <p:nvSpPr>
          <p:cNvPr id="49" name="TextBox 48">
            <a:extLst>
              <a:ext uri="{FF2B5EF4-FFF2-40B4-BE49-F238E27FC236}">
                <a16:creationId xmlns:a16="http://schemas.microsoft.com/office/drawing/2014/main" id="{2A54C1EB-68C4-3F4C-94DB-7CE6CC1747AB}"/>
              </a:ext>
            </a:extLst>
          </p:cNvPr>
          <p:cNvSpPr txBox="1"/>
          <p:nvPr/>
        </p:nvSpPr>
        <p:spPr>
          <a:xfrm>
            <a:off x="1707810" y="2974575"/>
            <a:ext cx="1176925" cy="369332"/>
          </a:xfrm>
          <a:prstGeom prst="rect">
            <a:avLst/>
          </a:prstGeom>
          <a:noFill/>
        </p:spPr>
        <p:txBody>
          <a:bodyPr wrap="none" rtlCol="0">
            <a:spAutoFit/>
          </a:bodyPr>
          <a:lstStyle/>
          <a:p>
            <a:r>
              <a:rPr lang="en-CH" sz="900" dirty="0"/>
              <a:t>Different families,</a:t>
            </a:r>
          </a:p>
          <a:p>
            <a:r>
              <a:rPr lang="en-CH" sz="900" dirty="0"/>
              <a:t>organisms, classes, …</a:t>
            </a:r>
          </a:p>
        </p:txBody>
      </p:sp>
      <p:sp>
        <p:nvSpPr>
          <p:cNvPr id="50" name="TextBox 49">
            <a:extLst>
              <a:ext uri="{FF2B5EF4-FFF2-40B4-BE49-F238E27FC236}">
                <a16:creationId xmlns:a16="http://schemas.microsoft.com/office/drawing/2014/main" id="{DB92CF89-822D-C047-8368-33FD102143F0}"/>
              </a:ext>
            </a:extLst>
          </p:cNvPr>
          <p:cNvSpPr txBox="1"/>
          <p:nvPr/>
        </p:nvSpPr>
        <p:spPr>
          <a:xfrm>
            <a:off x="2513691" y="4138769"/>
            <a:ext cx="1090073" cy="369332"/>
          </a:xfrm>
          <a:prstGeom prst="rect">
            <a:avLst/>
          </a:prstGeom>
          <a:noFill/>
        </p:spPr>
        <p:txBody>
          <a:bodyPr wrap="square" rtlCol="0">
            <a:spAutoFit/>
          </a:bodyPr>
          <a:lstStyle/>
          <a:p>
            <a:r>
              <a:rPr lang="en-CH" sz="900" dirty="0"/>
              <a:t>Graph and protein descriptors</a:t>
            </a:r>
          </a:p>
        </p:txBody>
      </p:sp>
      <p:sp>
        <p:nvSpPr>
          <p:cNvPr id="51" name="TextBox 50">
            <a:extLst>
              <a:ext uri="{FF2B5EF4-FFF2-40B4-BE49-F238E27FC236}">
                <a16:creationId xmlns:a16="http://schemas.microsoft.com/office/drawing/2014/main" id="{AA14D91A-18F8-554C-8225-507B5680C2D0}"/>
              </a:ext>
            </a:extLst>
          </p:cNvPr>
          <p:cNvSpPr txBox="1"/>
          <p:nvPr/>
        </p:nvSpPr>
        <p:spPr>
          <a:xfrm>
            <a:off x="3882727" y="2099421"/>
            <a:ext cx="1090073" cy="369332"/>
          </a:xfrm>
          <a:prstGeom prst="rect">
            <a:avLst/>
          </a:prstGeom>
          <a:noFill/>
        </p:spPr>
        <p:txBody>
          <a:bodyPr wrap="square" rtlCol="0">
            <a:spAutoFit/>
          </a:bodyPr>
          <a:lstStyle/>
          <a:p>
            <a:r>
              <a:rPr lang="en-CH" sz="900" dirty="0"/>
              <a:t>Different graph constructions</a:t>
            </a:r>
          </a:p>
        </p:txBody>
      </p:sp>
      <p:sp>
        <p:nvSpPr>
          <p:cNvPr id="52" name="TextBox 51">
            <a:extLst>
              <a:ext uri="{FF2B5EF4-FFF2-40B4-BE49-F238E27FC236}">
                <a16:creationId xmlns:a16="http://schemas.microsoft.com/office/drawing/2014/main" id="{ED78656B-2298-584F-AE12-90EA3165F501}"/>
              </a:ext>
            </a:extLst>
          </p:cNvPr>
          <p:cNvSpPr txBox="1"/>
          <p:nvPr/>
        </p:nvSpPr>
        <p:spPr>
          <a:xfrm>
            <a:off x="3244872" y="2956912"/>
            <a:ext cx="1275710" cy="507831"/>
          </a:xfrm>
          <a:prstGeom prst="rect">
            <a:avLst/>
          </a:prstGeom>
          <a:noFill/>
        </p:spPr>
        <p:txBody>
          <a:bodyPr wrap="square" rtlCol="0">
            <a:spAutoFit/>
          </a:bodyPr>
          <a:lstStyle/>
          <a:p>
            <a:r>
              <a:rPr lang="en-CH" sz="900" dirty="0"/>
              <a:t>Graph theoretic and biologically inspired perturbations</a:t>
            </a:r>
          </a:p>
        </p:txBody>
      </p:sp>
      <p:sp>
        <p:nvSpPr>
          <p:cNvPr id="54" name="TextBox 53">
            <a:extLst>
              <a:ext uri="{FF2B5EF4-FFF2-40B4-BE49-F238E27FC236}">
                <a16:creationId xmlns:a16="http://schemas.microsoft.com/office/drawing/2014/main" id="{48CC5EE6-1D7A-7B4F-8716-EE71188ADA91}"/>
              </a:ext>
            </a:extLst>
          </p:cNvPr>
          <p:cNvSpPr txBox="1"/>
          <p:nvPr/>
        </p:nvSpPr>
        <p:spPr>
          <a:xfrm>
            <a:off x="3725334" y="5143072"/>
            <a:ext cx="1258496" cy="507831"/>
          </a:xfrm>
          <a:prstGeom prst="rect">
            <a:avLst/>
          </a:prstGeom>
          <a:noFill/>
        </p:spPr>
        <p:txBody>
          <a:bodyPr wrap="square" rtlCol="0">
            <a:spAutoFit/>
          </a:bodyPr>
          <a:lstStyle/>
          <a:p>
            <a:r>
              <a:rPr lang="en-CH" sz="900" dirty="0"/>
              <a:t>Graph kernels directly or kernels applied on descriptors</a:t>
            </a:r>
          </a:p>
        </p:txBody>
      </p:sp>
      <p:sp>
        <p:nvSpPr>
          <p:cNvPr id="22" name="Rectangle 21">
            <a:extLst>
              <a:ext uri="{FF2B5EF4-FFF2-40B4-BE49-F238E27FC236}">
                <a16:creationId xmlns:a16="http://schemas.microsoft.com/office/drawing/2014/main" id="{F0060079-656E-CD47-AF11-BCC4500B2F2F}"/>
              </a:ext>
            </a:extLst>
          </p:cNvPr>
          <p:cNvSpPr/>
          <p:nvPr/>
        </p:nvSpPr>
        <p:spPr>
          <a:xfrm>
            <a:off x="3598768" y="2502968"/>
            <a:ext cx="1511627" cy="437336"/>
          </a:xfrm>
          <a:prstGeom prst="rect">
            <a:avLst/>
          </a:prstGeom>
          <a:solidFill>
            <a:schemeClr val="bg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Graphs</a:t>
            </a:r>
          </a:p>
        </p:txBody>
      </p:sp>
      <p:sp>
        <p:nvSpPr>
          <p:cNvPr id="32" name="Rectangle 31">
            <a:extLst>
              <a:ext uri="{FF2B5EF4-FFF2-40B4-BE49-F238E27FC236}">
                <a16:creationId xmlns:a16="http://schemas.microsoft.com/office/drawing/2014/main" id="{8918F871-7E39-5F45-859A-B179FD5DCFEF}"/>
              </a:ext>
            </a:extLst>
          </p:cNvPr>
          <p:cNvSpPr/>
          <p:nvPr/>
        </p:nvSpPr>
        <p:spPr>
          <a:xfrm>
            <a:off x="7243276" y="2354891"/>
            <a:ext cx="3240912" cy="1283007"/>
          </a:xfrm>
          <a:prstGeom prst="rect">
            <a:avLst/>
          </a:prstGeom>
          <a:solidFill>
            <a:schemeClr val="bg2">
              <a:lumMod val="75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H" dirty="0">
                <a:solidFill>
                  <a:schemeClr val="tx1"/>
                </a:solidFill>
              </a:rPr>
              <a:t>Domain agnostic Eval</a:t>
            </a:r>
          </a:p>
          <a:p>
            <a:pPr marL="285750" indent="-285750">
              <a:buFontTx/>
              <a:buChar char="-"/>
            </a:pPr>
            <a:r>
              <a:rPr lang="en-CH" dirty="0">
                <a:solidFill>
                  <a:schemeClr val="tx1"/>
                </a:solidFill>
              </a:rPr>
              <a:t>Corr. with perturbation</a:t>
            </a:r>
          </a:p>
          <a:p>
            <a:pPr marL="285750" indent="-285750">
              <a:buFontTx/>
              <a:buChar char="-"/>
            </a:pPr>
            <a:r>
              <a:rPr lang="en-CH" dirty="0">
                <a:solidFill>
                  <a:schemeClr val="tx1"/>
                </a:solidFill>
              </a:rPr>
              <a:t>Corr. </a:t>
            </a:r>
            <a:r>
              <a:rPr lang="en-GB" dirty="0">
                <a:solidFill>
                  <a:schemeClr val="tx1"/>
                </a:solidFill>
              </a:rPr>
              <a:t>w</a:t>
            </a:r>
            <a:r>
              <a:rPr lang="en-CH" dirty="0">
                <a:solidFill>
                  <a:schemeClr val="tx1"/>
                </a:solidFill>
              </a:rPr>
              <a:t>ith graph edit distance</a:t>
            </a:r>
          </a:p>
          <a:p>
            <a:pPr marL="285750" indent="-285750">
              <a:buFontTx/>
              <a:buChar char="-"/>
            </a:pPr>
            <a:r>
              <a:rPr lang="en-CH" dirty="0">
                <a:solidFill>
                  <a:schemeClr val="tx1"/>
                </a:solidFill>
              </a:rPr>
              <a:t>…</a:t>
            </a:r>
          </a:p>
        </p:txBody>
      </p:sp>
    </p:spTree>
    <p:extLst>
      <p:ext uri="{BB962C8B-B14F-4D97-AF65-F5344CB8AC3E}">
        <p14:creationId xmlns:p14="http://schemas.microsoft.com/office/powerpoint/2010/main" val="78195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BC8D-418A-0D43-90CF-2F2C78AA3B1C}"/>
              </a:ext>
            </a:extLst>
          </p:cNvPr>
          <p:cNvSpPr>
            <a:spLocks noGrp="1"/>
          </p:cNvSpPr>
          <p:nvPr>
            <p:ph type="title"/>
          </p:nvPr>
        </p:nvSpPr>
        <p:spPr/>
        <p:txBody>
          <a:bodyPr/>
          <a:lstStyle/>
          <a:p>
            <a:r>
              <a:rPr lang="en-CH" dirty="0"/>
              <a:t>To do for next meeting</a:t>
            </a:r>
          </a:p>
        </p:txBody>
      </p:sp>
      <p:sp>
        <p:nvSpPr>
          <p:cNvPr id="3" name="Content Placeholder 2">
            <a:extLst>
              <a:ext uri="{FF2B5EF4-FFF2-40B4-BE49-F238E27FC236}">
                <a16:creationId xmlns:a16="http://schemas.microsoft.com/office/drawing/2014/main" id="{C97445C8-221A-804D-B615-568DDAF02147}"/>
              </a:ext>
            </a:extLst>
          </p:cNvPr>
          <p:cNvSpPr>
            <a:spLocks noGrp="1"/>
          </p:cNvSpPr>
          <p:nvPr>
            <p:ph idx="1"/>
          </p:nvPr>
        </p:nvSpPr>
        <p:spPr/>
        <p:txBody>
          <a:bodyPr/>
          <a:lstStyle/>
          <a:p>
            <a:r>
              <a:rPr lang="en-CH" dirty="0"/>
              <a:t>Make a research plan</a:t>
            </a:r>
          </a:p>
          <a:p>
            <a:pPr lvl="1"/>
            <a:r>
              <a:rPr lang="en-CH" dirty="0"/>
              <a:t>Given the overview, create a time schedule we can align to</a:t>
            </a:r>
          </a:p>
          <a:p>
            <a:r>
              <a:rPr lang="en-CH" dirty="0"/>
              <a:t>Literature research</a:t>
            </a:r>
          </a:p>
          <a:p>
            <a:pPr lvl="1"/>
            <a:r>
              <a:rPr lang="en-CH" dirty="0"/>
              <a:t>Evaluation of generative models (different domains)</a:t>
            </a:r>
          </a:p>
          <a:p>
            <a:pPr lvl="1"/>
            <a:r>
              <a:rPr lang="en-CH" dirty="0"/>
              <a:t>Evaluation of generative models for graphs</a:t>
            </a:r>
          </a:p>
          <a:p>
            <a:pPr lvl="1"/>
            <a:r>
              <a:rPr lang="en-CH" dirty="0"/>
              <a:t>Evaluation of proteins (…/molecules/drugs) (What makes a valid protein?)</a:t>
            </a:r>
          </a:p>
          <a:p>
            <a:pPr lvl="1"/>
            <a:r>
              <a:rPr lang="en-CH" dirty="0"/>
              <a:t>Evaluation of generative models for proteins (&lt;= this is us)</a:t>
            </a:r>
          </a:p>
        </p:txBody>
      </p:sp>
    </p:spTree>
    <p:extLst>
      <p:ext uri="{BB962C8B-B14F-4D97-AF65-F5344CB8AC3E}">
        <p14:creationId xmlns:p14="http://schemas.microsoft.com/office/powerpoint/2010/main" val="3373494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5744</TotalTime>
  <Words>633</Words>
  <Application>Microsoft Macintosh PowerPoint</Application>
  <PresentationFormat>Widescreen</PresentationFormat>
  <Paragraphs>116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Preliminaries</vt:lpstr>
      <vt:lpstr>Overview</vt:lpstr>
      <vt:lpstr>Overview</vt:lpstr>
      <vt:lpstr>Overview</vt:lpstr>
      <vt:lpstr>Overview</vt:lpstr>
      <vt:lpstr>To do for 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Preliminaries</dc:title>
  <dc:creator>l84mqfna_m@idethz.onmicrosoft.com</dc:creator>
  <cp:lastModifiedBy>l84mqfna_m@idethz.onmicrosoft.com</cp:lastModifiedBy>
  <cp:revision>14</cp:revision>
  <dcterms:created xsi:type="dcterms:W3CDTF">2022-01-20T10:13:51Z</dcterms:created>
  <dcterms:modified xsi:type="dcterms:W3CDTF">2022-01-24T09:58:11Z</dcterms:modified>
</cp:coreProperties>
</file>