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86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18288000" cy="10287000"/>
  <p:notesSz cx="6858000" cy="9144000"/>
  <p:embeddedFontLst>
    <p:embeddedFont>
      <p:font typeface="G마켓 산스 TTF Light" panose="02000000000000000000" pitchFamily="2" charset="-127"/>
      <p:regular r:id="rId38"/>
    </p:embeddedFont>
    <p:embeddedFont>
      <p:font typeface="G마켓 산스 TTF Medium" panose="02000000000000000000" pitchFamily="2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F2F6FF"/>
    <a:srgbClr val="787878"/>
    <a:srgbClr val="02C4A6"/>
    <a:srgbClr val="FFFFFF"/>
    <a:srgbClr val="B7DEE8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32" autoAdjust="0"/>
  </p:normalViewPr>
  <p:slideViewPr>
    <p:cSldViewPr>
      <p:cViewPr>
        <p:scale>
          <a:sx n="33" d="100"/>
          <a:sy n="33" d="100"/>
        </p:scale>
        <p:origin x="19" y="52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76200" cap="rnd">
              <a:solidFill>
                <a:srgbClr val="787878"/>
              </a:solidFill>
              <a:round/>
            </a:ln>
            <a:effectLst/>
          </c:spPr>
          <c:marker>
            <c:symbol val="circle"/>
            <c:size val="11"/>
            <c:spPr>
              <a:solidFill>
                <a:schemeClr val="bg1"/>
              </a:solidFill>
              <a:ln w="76200">
                <a:solidFill>
                  <a:srgbClr val="787878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2021년</c:v>
                </c:pt>
                <c:pt idx="1">
                  <c:v>2022년</c:v>
                </c:pt>
                <c:pt idx="2">
                  <c:v>2023년</c:v>
                </c:pt>
                <c:pt idx="3">
                  <c:v>2024년 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3300</c:v>
                </c:pt>
                <c:pt idx="1">
                  <c:v>3878</c:v>
                </c:pt>
                <c:pt idx="2">
                  <c:v>3639</c:v>
                </c:pt>
                <c:pt idx="3">
                  <c:v>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2D-41F2-B0B6-96BDA40EA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9033119"/>
        <c:axId val="829035519"/>
      </c:lineChart>
      <c:catAx>
        <c:axId val="82903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829035519"/>
        <c:crosses val="autoZero"/>
        <c:auto val="1"/>
        <c:lblAlgn val="ctr"/>
        <c:lblOffset val="100"/>
        <c:noMultiLvlLbl val="0"/>
      </c:catAx>
      <c:valAx>
        <c:axId val="82903551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903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이탈 집단 비율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60대이상</c:v>
                </c:pt>
                <c:pt idx="1">
                  <c:v>50대</c:v>
                </c:pt>
                <c:pt idx="2">
                  <c:v>20대</c:v>
                </c:pt>
                <c:pt idx="3">
                  <c:v>30대</c:v>
                </c:pt>
                <c:pt idx="4">
                  <c:v>10대미만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A-476F-B1EE-D645AC4A287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유지 집단 비율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60대이상</c:v>
                </c:pt>
                <c:pt idx="1">
                  <c:v>50대</c:v>
                </c:pt>
                <c:pt idx="2">
                  <c:v>20대</c:v>
                </c:pt>
                <c:pt idx="3">
                  <c:v>30대</c:v>
                </c:pt>
                <c:pt idx="4">
                  <c:v>10대미만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0.35</c:v>
                </c:pt>
                <c:pt idx="1">
                  <c:v>0.185</c:v>
                </c:pt>
                <c:pt idx="2">
                  <c:v>0.17</c:v>
                </c:pt>
                <c:pt idx="3">
                  <c:v>0.15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A-476F-B1EE-D645AC4A2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3457327"/>
        <c:axId val="963458287"/>
      </c:barChart>
      <c:catAx>
        <c:axId val="96345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3458287"/>
        <c:crosses val="autoZero"/>
        <c:auto val="1"/>
        <c:lblAlgn val="ctr"/>
        <c:lblOffset val="100"/>
        <c:noMultiLvlLbl val="0"/>
      </c:catAx>
      <c:valAx>
        <c:axId val="96345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345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897498359580059"/>
          <c:y val="0.05"/>
          <c:w val="0.50519994375703037"/>
          <c:h val="7.608204796318268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마켓 산스 TTF Light" panose="02000000000000000000" pitchFamily="2" charset="-127"/>
          <a:ea typeface="G마켓 산스 TTF Light" panose="02000000000000000000" pitchFamily="2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CC-4A5C-8A06-3F9CD2963D0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2CC-4A5C-8A06-3F9CD2963D0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CC-4A5C-8A06-3F9CD2963D0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2CC-4A5C-8A06-3F9CD2963D0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210000</c:v>
                </c:pt>
                <c:pt idx="1">
                  <c:v>300000</c:v>
                </c:pt>
                <c:pt idx="2">
                  <c:v>350000</c:v>
                </c:pt>
                <c:pt idx="3">
                  <c:v>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C-4A5C-8A06-3F9CD296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965911663"/>
        <c:axId val="965932303"/>
      </c:barChart>
      <c:catAx>
        <c:axId val="96591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32303"/>
        <c:crosses val="autoZero"/>
        <c:auto val="1"/>
        <c:lblAlgn val="ctr"/>
        <c:lblOffset val="100"/>
        <c:noMultiLvlLbl val="0"/>
      </c:catAx>
      <c:valAx>
        <c:axId val="96593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1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마켓 산스 TTF Medium" panose="02000000000000000000" pitchFamily="2" charset="-127"/>
          <a:ea typeface="G마켓 산스 TTF Medium" panose="02000000000000000000" pitchFamily="2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F-4617-AE80-BA7885F7B6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F-4617-AE80-BA7885F7B6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F-4617-AE80-BA7885F7B6C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EF-4617-AE80-BA7885F7B6C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68.67</c:v>
                </c:pt>
                <c:pt idx="1">
                  <c:v>56.44</c:v>
                </c:pt>
                <c:pt idx="2">
                  <c:v>38.81</c:v>
                </c:pt>
                <c:pt idx="3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EF-4617-AE80-BA7885F7B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965911663"/>
        <c:axId val="965932303"/>
      </c:barChart>
      <c:catAx>
        <c:axId val="96591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32303"/>
        <c:crosses val="autoZero"/>
        <c:auto val="1"/>
        <c:lblAlgn val="ctr"/>
        <c:lblOffset val="100"/>
        <c:noMultiLvlLbl val="0"/>
      </c:catAx>
      <c:valAx>
        <c:axId val="96593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1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마켓 산스 TTF Medium" panose="02000000000000000000" pitchFamily="2" charset="-127"/>
          <a:ea typeface="G마켓 산스 TTF Medium" panose="02000000000000000000" pitchFamily="2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F-4617-AE80-BA7885F7B6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F-4617-AE80-BA7885F7B6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F-4617-AE80-BA7885F7B6C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EF-4617-AE80-BA7885F7B6C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0.7</c:v>
                </c:pt>
                <c:pt idx="2">
                  <c:v>0.77</c:v>
                </c:pt>
                <c:pt idx="3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EF-4617-AE80-BA7885F7B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965911663"/>
        <c:axId val="965932303"/>
      </c:barChart>
      <c:catAx>
        <c:axId val="96591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32303"/>
        <c:crosses val="autoZero"/>
        <c:auto val="1"/>
        <c:lblAlgn val="ctr"/>
        <c:lblOffset val="100"/>
        <c:noMultiLvlLbl val="0"/>
      </c:catAx>
      <c:valAx>
        <c:axId val="96593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1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마켓 산스 TTF Medium" panose="02000000000000000000" pitchFamily="2" charset="-127"/>
          <a:ea typeface="G마켓 산스 TTF Medium" panose="02000000000000000000" pitchFamily="2" charset="-127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F-4617-AE80-BA7885F7B6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F-4617-AE80-BA7885F7B6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F-4617-AE80-BA7885F7B6C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EF-4617-AE80-BA7885F7B6C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0.46</c:v>
                </c:pt>
                <c:pt idx="2">
                  <c:v>0.59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EF-4617-AE80-BA7885F7B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965911663"/>
        <c:axId val="965932303"/>
      </c:barChart>
      <c:catAx>
        <c:axId val="96591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32303"/>
        <c:crosses val="autoZero"/>
        <c:auto val="1"/>
        <c:lblAlgn val="ctr"/>
        <c:lblOffset val="100"/>
        <c:noMultiLvlLbl val="0"/>
      </c:catAx>
      <c:valAx>
        <c:axId val="96593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96591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마켓 산스 TTF Medium" panose="02000000000000000000" pitchFamily="2" charset="-127"/>
          <a:ea typeface="G마켓 산스 TTF Medium" panose="020000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932458934206258"/>
          <c:y val="8.3117208005249341E-2"/>
          <c:w val="0.6352723465746557"/>
          <c:h val="0.832241018700787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87878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세종특별자치도</c:v>
                </c:pt>
                <c:pt idx="1">
                  <c:v>서울특별시</c:v>
                </c:pt>
                <c:pt idx="2">
                  <c:v>광주광역시</c:v>
                </c:pt>
                <c:pt idx="3">
                  <c:v>경기도</c:v>
                </c:pt>
                <c:pt idx="4">
                  <c:v>제주특별자치도</c:v>
                </c:pt>
                <c:pt idx="5">
                  <c:v>대전광역시</c:v>
                </c:pt>
                <c:pt idx="6">
                  <c:v>울산광역시</c:v>
                </c:pt>
                <c:pt idx="7">
                  <c:v>충청남도</c:v>
                </c:pt>
                <c:pt idx="8">
                  <c:v>부산광역시</c:v>
                </c:pt>
                <c:pt idx="9">
                  <c:v>대구광역시</c:v>
                </c:pt>
                <c:pt idx="10">
                  <c:v>인천광역시</c:v>
                </c:pt>
                <c:pt idx="11">
                  <c:v>강원도</c:v>
                </c:pt>
                <c:pt idx="12">
                  <c:v>충청북도</c:v>
                </c:pt>
                <c:pt idx="13">
                  <c:v>전라북도</c:v>
                </c:pt>
                <c:pt idx="14">
                  <c:v>전라남도</c:v>
                </c:pt>
                <c:pt idx="15">
                  <c:v>경상남도</c:v>
                </c:pt>
                <c:pt idx="16">
                  <c:v>경상북도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2.2000000000000002</c:v>
                </c:pt>
                <c:pt idx="1">
                  <c:v>2</c:v>
                </c:pt>
                <c:pt idx="2">
                  <c:v>1.9</c:v>
                </c:pt>
                <c:pt idx="3">
                  <c:v>1.9</c:v>
                </c:pt>
                <c:pt idx="4">
                  <c:v>1.9</c:v>
                </c:pt>
                <c:pt idx="5">
                  <c:v>1.8</c:v>
                </c:pt>
                <c:pt idx="6">
                  <c:v>1.7</c:v>
                </c:pt>
                <c:pt idx="7">
                  <c:v>1.7</c:v>
                </c:pt>
                <c:pt idx="8">
                  <c:v>1.6</c:v>
                </c:pt>
                <c:pt idx="9">
                  <c:v>1.6</c:v>
                </c:pt>
                <c:pt idx="10">
                  <c:v>1.6</c:v>
                </c:pt>
                <c:pt idx="11">
                  <c:v>1.6</c:v>
                </c:pt>
                <c:pt idx="12">
                  <c:v>1.6</c:v>
                </c:pt>
                <c:pt idx="13">
                  <c:v>1.6</c:v>
                </c:pt>
                <c:pt idx="14">
                  <c:v>1.6</c:v>
                </c:pt>
                <c:pt idx="15">
                  <c:v>1.6</c:v>
                </c:pt>
                <c:pt idx="1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EBF-B719-CDBFC10B5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559122496"/>
        <c:axId val="559122016"/>
      </c:barChart>
      <c:catAx>
        <c:axId val="55912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559122016"/>
        <c:crosses val="autoZero"/>
        <c:auto val="1"/>
        <c:lblAlgn val="ctr"/>
        <c:lblOffset val="100"/>
        <c:noMultiLvlLbl val="0"/>
      </c:catAx>
      <c:valAx>
        <c:axId val="55912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5591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이자이익</c:v>
                </c:pt>
              </c:strCache>
            </c:strRef>
          </c:tx>
          <c:spPr>
            <a:solidFill>
              <a:srgbClr val="787878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국민</c:v>
                </c:pt>
                <c:pt idx="1">
                  <c:v>신한</c:v>
                </c:pt>
                <c:pt idx="2">
                  <c:v>하나</c:v>
                </c:pt>
                <c:pt idx="3">
                  <c:v>우리</c:v>
                </c:pt>
                <c:pt idx="4">
                  <c:v>농협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706486</c:v>
                </c:pt>
                <c:pt idx="1">
                  <c:v>606045</c:v>
                </c:pt>
                <c:pt idx="2">
                  <c:v>507826</c:v>
                </c:pt>
                <c:pt idx="3">
                  <c:v>506320</c:v>
                </c:pt>
                <c:pt idx="4">
                  <c:v>507706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9-46DF-803C-96021AA599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비이자이익</c:v>
                </c:pt>
              </c:strCache>
            </c:strRef>
          </c:tx>
          <c:spPr>
            <a:solidFill>
              <a:srgbClr val="02C4A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국민</c:v>
                </c:pt>
                <c:pt idx="1">
                  <c:v>신한</c:v>
                </c:pt>
                <c:pt idx="2">
                  <c:v>하나</c:v>
                </c:pt>
                <c:pt idx="3">
                  <c:v>우리</c:v>
                </c:pt>
                <c:pt idx="4">
                  <c:v>농협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83470</c:v>
                </c:pt>
                <c:pt idx="1">
                  <c:v>67750</c:v>
                </c:pt>
                <c:pt idx="2">
                  <c:v>72700</c:v>
                </c:pt>
                <c:pt idx="3">
                  <c:v>97900</c:v>
                </c:pt>
                <c:pt idx="4">
                  <c:v>55850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9-46DF-803C-96021AA59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9"/>
        <c:axId val="1488865248"/>
        <c:axId val="1488866208"/>
      </c:barChart>
      <c:catAx>
        <c:axId val="148886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1488866208"/>
        <c:crosses val="autoZero"/>
        <c:auto val="1"/>
        <c:lblAlgn val="ctr"/>
        <c:lblOffset val="100"/>
        <c:noMultiLvlLbl val="0"/>
      </c:catAx>
      <c:valAx>
        <c:axId val="14888662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8886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802706692913392"/>
          <c:y val="4.3478260869565216E-2"/>
          <c:w val="0.32186245078740156"/>
          <c:h val="7.2443341321465252E-2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청년층</c:v>
                </c:pt>
              </c:strCache>
            </c:strRef>
          </c:tx>
          <c:spPr>
            <a:solidFill>
              <a:srgbClr val="02C4A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슈퍼마켓</c:v>
                </c:pt>
                <c:pt idx="1">
                  <c:v>인터넷 P/G</c:v>
                </c:pt>
                <c:pt idx="2">
                  <c:v>서양음식</c:v>
                </c:pt>
                <c:pt idx="3">
                  <c:v>편의점</c:v>
                </c:pt>
                <c:pt idx="4">
                  <c:v>일반한식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6.6374000000000002E-2</c:v>
                </c:pt>
                <c:pt idx="1">
                  <c:v>0.36926599999999998</c:v>
                </c:pt>
                <c:pt idx="2">
                  <c:v>0.59548100000000004</c:v>
                </c:pt>
                <c:pt idx="3">
                  <c:v>0.82797500000000002</c:v>
                </c:pt>
                <c:pt idx="4">
                  <c:v>0.52259699999999998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E-43E9-8674-E0DA120628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중장년층</c:v>
                </c:pt>
              </c:strCache>
            </c:strRef>
          </c:tx>
          <c:spPr>
            <a:solidFill>
              <a:srgbClr val="787878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슈퍼마켓</c:v>
                </c:pt>
                <c:pt idx="1">
                  <c:v>인터넷 P/G</c:v>
                </c:pt>
                <c:pt idx="2">
                  <c:v>서양음식</c:v>
                </c:pt>
                <c:pt idx="3">
                  <c:v>편의점</c:v>
                </c:pt>
                <c:pt idx="4">
                  <c:v>일반한식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0.21373700000000001</c:v>
                </c:pt>
                <c:pt idx="1">
                  <c:v>0.21299699999999999</c:v>
                </c:pt>
                <c:pt idx="2">
                  <c:v>0.18951299999999999</c:v>
                </c:pt>
                <c:pt idx="3">
                  <c:v>0.45388299999999998</c:v>
                </c:pt>
                <c:pt idx="4">
                  <c:v>0.92976599999999998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FE-43E9-8674-E0DA12062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27"/>
        <c:axId val="1569226160"/>
        <c:axId val="1353593152"/>
      </c:barChart>
      <c:catAx>
        <c:axId val="156922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1353593152"/>
        <c:crosses val="autoZero"/>
        <c:auto val="1"/>
        <c:lblAlgn val="ctr"/>
        <c:lblOffset val="100"/>
        <c:noMultiLvlLbl val="0"/>
      </c:catAx>
      <c:valAx>
        <c:axId val="1353593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922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549324627104537"/>
          <c:y val="5.1867219917012451E-2"/>
          <c:w val="0.34359345325736723"/>
          <c:h val="6.913679877152285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청년층</c:v>
                </c:pt>
              </c:strCache>
            </c:strRef>
          </c:tx>
          <c:spPr>
            <a:solidFill>
              <a:srgbClr val="02C4A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일반한식</c:v>
                </c:pt>
                <c:pt idx="1">
                  <c:v>슈퍼마켓</c:v>
                </c:pt>
                <c:pt idx="2">
                  <c:v>인터넷 P/G</c:v>
                </c:pt>
                <c:pt idx="3">
                  <c:v>편의점</c:v>
                </c:pt>
                <c:pt idx="4">
                  <c:v>인터넷종합몰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0.30733100000000002</c:v>
                </c:pt>
                <c:pt idx="1">
                  <c:v>0.37666300000000003</c:v>
                </c:pt>
                <c:pt idx="2">
                  <c:v>0.37683299999999997</c:v>
                </c:pt>
                <c:pt idx="3">
                  <c:v>0.47881499999999999</c:v>
                </c:pt>
                <c:pt idx="4">
                  <c:v>0.69838999999999996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E-43E9-8674-E0DA120628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중장년층</c:v>
                </c:pt>
              </c:strCache>
            </c:strRef>
          </c:tx>
          <c:spPr>
            <a:solidFill>
              <a:srgbClr val="787878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일반한식</c:v>
                </c:pt>
                <c:pt idx="1">
                  <c:v>슈퍼마켓</c:v>
                </c:pt>
                <c:pt idx="2">
                  <c:v>인터넷 P/G</c:v>
                </c:pt>
                <c:pt idx="3">
                  <c:v>편의점</c:v>
                </c:pt>
                <c:pt idx="4">
                  <c:v>인터넷종합몰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0.382073</c:v>
                </c:pt>
                <c:pt idx="1">
                  <c:v>7.4146000000000004E-2</c:v>
                </c:pt>
                <c:pt idx="2">
                  <c:v>0.36978499999999997</c:v>
                </c:pt>
                <c:pt idx="3">
                  <c:v>0.70015499999999997</c:v>
                </c:pt>
                <c:pt idx="4">
                  <c:v>0.306564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FE-43E9-8674-E0DA12062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27"/>
        <c:axId val="1569226160"/>
        <c:axId val="1353593152"/>
      </c:barChart>
      <c:catAx>
        <c:axId val="156922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1353593152"/>
        <c:crosses val="autoZero"/>
        <c:auto val="1"/>
        <c:lblAlgn val="ctr"/>
        <c:lblOffset val="100"/>
        <c:noMultiLvlLbl val="0"/>
      </c:catAx>
      <c:valAx>
        <c:axId val="1353593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922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549324627104537"/>
          <c:y val="4.9792531120331947E-2"/>
          <c:w val="0.34359345325736723"/>
          <c:h val="6.913679877152285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청년층</c:v>
                </c:pt>
              </c:strCache>
            </c:strRef>
          </c:tx>
          <c:spPr>
            <a:solidFill>
              <a:srgbClr val="02C4A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서양음식</c:v>
                </c:pt>
                <c:pt idx="1">
                  <c:v>슈퍼마켓</c:v>
                </c:pt>
                <c:pt idx="2">
                  <c:v>인터넷 P/G</c:v>
                </c:pt>
                <c:pt idx="3">
                  <c:v>일반한식</c:v>
                </c:pt>
                <c:pt idx="4">
                  <c:v>편의점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0.40894399999999997</c:v>
                </c:pt>
                <c:pt idx="1">
                  <c:v>0.104944</c:v>
                </c:pt>
                <c:pt idx="2">
                  <c:v>0.46304200000000001</c:v>
                </c:pt>
                <c:pt idx="3">
                  <c:v>0.30170200000000003</c:v>
                </c:pt>
                <c:pt idx="4">
                  <c:v>0.95679000000000003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E-43E9-8674-E0DA120628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중장년층</c:v>
                </c:pt>
              </c:strCache>
            </c:strRef>
          </c:tx>
          <c:spPr>
            <a:solidFill>
              <a:srgbClr val="787878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서양음식</c:v>
                </c:pt>
                <c:pt idx="1">
                  <c:v>슈퍼마켓</c:v>
                </c:pt>
                <c:pt idx="2">
                  <c:v>인터넷 P/G</c:v>
                </c:pt>
                <c:pt idx="3">
                  <c:v>일반한식</c:v>
                </c:pt>
                <c:pt idx="4">
                  <c:v>편의점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6.3881999999999994E-2</c:v>
                </c:pt>
                <c:pt idx="1">
                  <c:v>0.181251</c:v>
                </c:pt>
                <c:pt idx="2">
                  <c:v>0.33882099999999998</c:v>
                </c:pt>
                <c:pt idx="3">
                  <c:v>0.72541199999999995</c:v>
                </c:pt>
                <c:pt idx="4">
                  <c:v>0.482512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FE-43E9-8674-E0DA12062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27"/>
        <c:axId val="1569226160"/>
        <c:axId val="1353593152"/>
      </c:barChart>
      <c:catAx>
        <c:axId val="156922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1353593152"/>
        <c:crosses val="autoZero"/>
        <c:auto val="1"/>
        <c:lblAlgn val="ctr"/>
        <c:lblOffset val="100"/>
        <c:noMultiLvlLbl val="0"/>
      </c:catAx>
      <c:valAx>
        <c:axId val="1353593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922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549324627104537"/>
          <c:y val="4.9792531120331947E-2"/>
          <c:w val="0.34359345325736723"/>
          <c:h val="6.913679877152285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청년층</c:v>
                </c:pt>
              </c:strCache>
            </c:strRef>
          </c:tx>
          <c:spPr>
            <a:solidFill>
              <a:srgbClr val="02C4A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일반한식</c:v>
                </c:pt>
                <c:pt idx="1">
                  <c:v>인터넷종합Mall</c:v>
                </c:pt>
                <c:pt idx="2">
                  <c:v>인터넷 P/G</c:v>
                </c:pt>
                <c:pt idx="3">
                  <c:v>서양음식</c:v>
                </c:pt>
                <c:pt idx="4">
                  <c:v>기타전문점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0.11121200000000001</c:v>
                </c:pt>
                <c:pt idx="1">
                  <c:v>0.12167</c:v>
                </c:pt>
                <c:pt idx="2">
                  <c:v>0.20181499999999999</c:v>
                </c:pt>
                <c:pt idx="3">
                  <c:v>0.36931000000000003</c:v>
                </c:pt>
                <c:pt idx="4">
                  <c:v>0.83691700000000002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E-43E9-8674-E0DA120628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중장년층</c:v>
                </c:pt>
              </c:strCache>
            </c:strRef>
          </c:tx>
          <c:spPr>
            <a:solidFill>
              <a:srgbClr val="787878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일반한식</c:v>
                </c:pt>
                <c:pt idx="1">
                  <c:v>인터넷종합Mall</c:v>
                </c:pt>
                <c:pt idx="2">
                  <c:v>인터넷 P/G</c:v>
                </c:pt>
                <c:pt idx="3">
                  <c:v>서양음식</c:v>
                </c:pt>
                <c:pt idx="4">
                  <c:v>기타전문점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0.13075999999999999</c:v>
                </c:pt>
                <c:pt idx="1">
                  <c:v>0.201599</c:v>
                </c:pt>
                <c:pt idx="2">
                  <c:v>4.6486E-2</c:v>
                </c:pt>
                <c:pt idx="3">
                  <c:v>2.7191E-2</c:v>
                </c:pt>
                <c:pt idx="4">
                  <c:v>1.0712082000000001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FE-43E9-8674-E0DA12062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27"/>
        <c:axId val="1569226160"/>
        <c:axId val="1353593152"/>
      </c:barChart>
      <c:catAx>
        <c:axId val="156922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1353593152"/>
        <c:crosses val="autoZero"/>
        <c:auto val="1"/>
        <c:lblAlgn val="ctr"/>
        <c:lblOffset val="100"/>
        <c:noMultiLvlLbl val="0"/>
      </c:catAx>
      <c:valAx>
        <c:axId val="1353593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922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549324627104537"/>
          <c:y val="4.9792531120331947E-2"/>
          <c:w val="0.34359345325736723"/>
          <c:h val="6.913679877152285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2021.08</c:v>
                </c:pt>
                <c:pt idx="1">
                  <c:v>2021.09</c:v>
                </c:pt>
                <c:pt idx="2">
                  <c:v>2021.1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52.7</c:v>
                </c:pt>
                <c:pt idx="1">
                  <c:v>61.8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A-497A-B3B3-C2FDDACC1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298000944"/>
        <c:axId val="1298003824"/>
      </c:barChart>
      <c:catAx>
        <c:axId val="129800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pPr>
            <a:endParaRPr lang="ko-KR"/>
          </a:p>
        </c:txPr>
        <c:crossAx val="1298003824"/>
        <c:crosses val="autoZero"/>
        <c:auto val="1"/>
        <c:lblAlgn val="ctr"/>
        <c:lblOffset val="100"/>
        <c:noMultiLvlLbl val="0"/>
      </c:catAx>
      <c:valAx>
        <c:axId val="1298003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980009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2021.08</c:v>
                </c:pt>
                <c:pt idx="1">
                  <c:v>2021.09</c:v>
                </c:pt>
                <c:pt idx="2">
                  <c:v>2021.1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59.3</c:v>
                </c:pt>
                <c:pt idx="1">
                  <c:v>39.200000000000003</c:v>
                </c:pt>
                <c:pt idx="2">
                  <c:v>49.3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8-4C64-8D78-7F7CF7B2D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298000944"/>
        <c:axId val="1298003824"/>
      </c:barChart>
      <c:catAx>
        <c:axId val="129800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pPr>
            <a:endParaRPr lang="ko-KR"/>
          </a:p>
        </c:txPr>
        <c:crossAx val="1298003824"/>
        <c:crosses val="autoZero"/>
        <c:auto val="1"/>
        <c:lblAlgn val="ctr"/>
        <c:lblOffset val="100"/>
        <c:noMultiLvlLbl val="0"/>
      </c:catAx>
      <c:valAx>
        <c:axId val="1298003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980009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인천</cx:pt>
          <cx:pt idx="1">대구</cx:pt>
          <cx:pt idx="2">부산</cx:pt>
          <cx:pt idx="3">대전</cx:pt>
          <cx:pt idx="4">경기</cx:pt>
          <cx:pt idx="5">강원</cx:pt>
          <cx:pt idx="6">서울</cx:pt>
          <cx:pt idx="7">경북</cx:pt>
          <cx:pt idx="8">울산</cx:pt>
          <cx:pt idx="9">경남</cx:pt>
        </cx:lvl>
      </cx:strDim>
      <cx:numDim type="colorVal">
        <cx:f>Sheet1!$B$2:$B$13</cx:f>
        <cx:lvl ptCount="12" formatCode="G/표준">
          <cx:pt idx="0">1</cx:pt>
          <cx:pt idx="1">119</cx:pt>
          <cx:pt idx="2">5</cx:pt>
          <cx:pt idx="3">1</cx:pt>
          <cx:pt idx="4">5</cx:pt>
          <cx:pt idx="5">5</cx:pt>
          <cx:pt idx="6">3</cx:pt>
          <cx:pt idx="7">59</cx:pt>
          <cx:pt idx="8">1</cx:pt>
          <cx:pt idx="9">3</cx:pt>
        </cx:lvl>
      </cx:numDim>
    </cx:data>
  </cx:chartData>
  <cx:chart>
    <cx:plotArea>
      <cx:plotAreaRegion>
        <cx:series layoutId="regionMap" uniqueId="{CB66B89E-A5FD-40A6-B03F-D7BB15518A8A}">
          <cx:tx>
            <cx:txData>
              <cx:f>Sheet1!$B$1</cx:f>
              <cx:v>계열1</cx:v>
            </cx:txData>
          </cx:tx>
          <cx:dataId val="0"/>
          <cx:layoutPr>
            <cx:geography cultureLanguage="ko-KR" cultureRegion="KR" attribution="제공: Bing">
              <cx:geoCache provider="{E9337A44-BEBE-4D9F-B70C-5C5E7DAFC167}">
                <cx:binary>1HtLbxxJkuZfKdR5QxX+CH80uucQkQ8mk2SSlCiJugQoihXu8XAPj5dHxKmnZ44D7F7mstsL7HEO
u9hBAzOYw84f6q79D2uZlBpiqlpE9RYWW4QAiRkZEeZuZp999pnr1/fjr+7Lh7vmm7EqTfur+/E3
36quq3/13XftvXqo7toXlb5vbGu/717c2+o7+/33+v7huw/Nndcm+w6HiH53r+6a7mH89m9+DU/L
HuyZvb/rtDVX/UMzXT+0fdm1X7n2o5e+uftQabPQbdfo+w795ts//vM//vBf/tO33zyYTnfTq6l+
+M23T77z7TffHT/pi7d+U4JhXf8B7iX8BSeEUCGofPz59pvSmuzjZYTFCyxYGLEIfbr8+OqLuwpu
fzTnT//x779m0cGeuw8fmoe2hQUd/n5y65MFPLlyb3vT7Xcvg438zbd/+off/u9//P2f/uf/+uO/
/I9vv9GtTR6vJ3a/lu31YfHfPd3+v/n10QewHUeffOah47177tIXDvrhv/7bD3/4/de24yc7iLKI
CMRwePjBRw5iL5jEmLPHqyH69OpHBz1vzo9759N9R6759PEvzy9/+tff/vC7f/60OT9D4kQvEBOQ
FpH4cb/IFyEHWADnfXrpo0eeN+THPfLpviOPfPr4F+iRf/jtH//lv3/anJ/FI0KCTyIqj1JEvGAk
5BGOoh/DMACVZ+z4Cw75eN+xQz5+/It0yA//7atI/hOhi72A0kKwwNFjigA2Pakt/AVFjHHEH68f
QRf45Rlz/qJfDvd96ZfDx788v/zxD//+x3/7OaGLv8CMSSmweMwHfuQX9kLKUEpOjjzyaMhfV+0P
azjceuSXzx76y3PND3//+x/+87/9jBjGX0QR5gh9gWF7n0QyYhTq/+cM7HkLfjxLPt135I1PH//y
XAFx9Kd//dtPm/MzlJM9eqFIMnKcHgIoMwNYQ+TT2z6S4T/8+w9/97dgxF+bIZ/dfeQWWNxnF395
zoEk+bnZF5R5+MHkEcLEEYTJFwTxMETk4/WnnnrenL+QNB+XceSdT4/75fllnzS/+6dPm/MzJE30
AnpJhuXHbiSEFHlS8sULwqFXkR8pwZcFZh/mv/un/5sM+nj3kY8+ZtDHi///e+qrFn7e/T/54k/t
/tkLSgSGDh89OuzYXfyFAKDjIYX8+rzqPG3E/7I5P55GT+9+soD/Nz3+X+7//6yVLO66u+VBZPlM
Avj61cNiQfg5uvWJVvNksZ/2dPPhN98iQj9z3v4Rz274n297uGu7/RPCFxKHnCEUCiIFhQf6h8MV
TF+AhkMFDUPBhQzZt98Y23QK9B/ojRAmTEaEk4hECC61tj9cIi9AciCh5BGhiEsm/yxtXdpyyqz5
83Z8/P0b01eXVpuuBWsgYurHr+3t5BBHIZdgHeVEsn36w/X7u2uQz/bf/g9RgVg2B0F2mQftdKmi
sUyGqGriqPfBRdrP9mTMhi5uREdinfk6j4O6K0+qYOrOWFuqRUpLKuK0aPx5rbBb0KIrZZxKrtYB
Djsbf7a/P2bw3qAjg0WIKeVhFDJo5YF4fW5wUyvGZddklxrPwRXJwi4ZcdGvygZnCeurt26k5BU1
UqokyJhdu4wF268bAVTjyAYkOYYdgz/gPny0aZ2zqqO8LC+DnNFdOnN8Vw3IbagupI3bsGgX1HXq
zdffikCiOHotOAhLBCvf/2MfSZ8vXemxdRlu7aVqjWa7znNzG1UMX0zY6jXlMz+b6zp7pYtKqzgc
LMKxrGchYsXTQq+q0Ygr3Pm0jH2RmSXmDbr4uo1fhhMUGSQwDxmVwAWOvFOlpJ362pSXnZzMmaeD
i5Vs2yZmeJjcSeg42vhujC7IoMbyudjYP/1pbGApOMeMQq5xKgE3P9+gNmxywmVrLpVuLvKwVq9o
UeQXfYjQeZA7fcpYaaJ4dmOaKIqaTeuIXMhS56fFpNDi63vxpb8IBYFDiAg4KTDW4zBxXS7sZDu0
c7wrX4HVH8Ss7WnrTREPKDKnjQ3F2ldNda3V8GYYhiJGOBAk0dKkD4WVxMeuicJ1yXx6+XXrvvAU
oZSKEOCFMkT4Xg/7fK/6sennsi7mXTiHeVJU7G2hA6JjShWuksEW+bbvjTKLsHapPPv6yw9Z+sRT
RACGUSQFE0RE5ChO0jIyzHNHd0OmcxXPcqxvkZqiLZ2ncIl04c5DFb72psxFbLuaXJLaqociLO15
ySu9esaefeo8tSfkNGQRBxqEwbCj3ZhzLuuos/qS1iWg31ATfz/THl2EcmyrlQqy6G4WQXtjpcPJ
o2dwVE9nWQCy/XlhcKUW/TB1N+HzSYW+wDyCKCOShJgJwZk4SvwoyCM99p3YuTq0Gzba+UJ43N4i
NOi1EY2MRS/xCZlpty3zPDi1yBbPRPMBXZ5ukRCSMQwWQKhiBiTx84BReefp3GJ1OdZNtmZRX98g
F9iNDwJ+1RoEkBPJTlxlhepcUqmoyJJ2UGEMcG0vJ6VQFQd5ydu4yMrXE6UvU2bHuI5U6+Kqp9E2
aLtoa2zr71OP+NVIXZ1QSdlqKsZXbuy9iYnlNAGI7E/S3G19iOp50aMq1LHPTPXapBNg3rR3VBjO
3Y2bp3mbBnMXZ53rr9Us7W2qNJia+yoo4zqf0GIuND5prJ52MjP+/uuRBSLnUWBBYYcqzSMBaicN
j1xXDaxo6Njll1R7dhaZsDhRdBzeKopRUpXFcKGsQqt5qquYtq05+emvjyKoVQxjRqIIeMTnTstk
ORPqvb5sAxWchg4Vi0OaQZQ2J7W3QxBnqnQrQfl9XRD8DMjs9ZGj5UPPAZOQQ2ceErFHoc/oxTSk
crA+Ky/DqYGoGFRulk5G+8IUzf4eCVrfHoJ6nEJ00XBlvkeNUHNsXCkh8ynjVzXL3NqmIvKLrqxV
E9d9iy4GNkOiTngCN9JUjRlsn3WbQI/oonOhXme9hkvI9kOfkBRyJgYhunmZBuP0Zu7buoekKQVa
iEiqaaGjEYwKKoMucqvg1V6PmY/N3DVFUjUDuuibNBwT05vuJpLwe4Ckvy+mPtoql1VvVTi4m07O
6SkL/LRVhxrMmpBfWdzWt5Wu4fk/3bkCwx4xjBAQyKNyN0QtMb6JissA2FgfA67xyxqRbIMjjU5Q
Ok/vTSh0XJFJLYMpo88E1z54niICIBIWezkGgpscc8cKV8AZo7TdZT6rbydZ7jNqj1C67+tbatro
Gd6F9hhz9MY9BAJZxcB+YclPw6njqOrLIPI7oKKQxIWSzWlp6iLRqMWJDQxbRFrPiQ75EPdUuMWI
plWQqzH5+tajLwsGSOhAwUSEOMyZ5Z4ifhbYqRtFFtRi3KlQZWedaOWq7l2YDGmmSAw1W5+XeZsu
fVEVZ52BaIq1lmwxWL4s82CI5zkf3gqd7b5u2JdlHboCFkkgpSG4BB8lXOWnrAZ+Gu4483qNxqE5
pZioJS4su0W2ljGVE4ozO+tnouFH6A45zESBmgoBI+ojqENRnwlLO7oTbc1v6mEooXIba+Imh0wZ
sEMXtB34JTGkS7K0pPEcRIWPg9bzpFBhvZiM9yejmuyJyHg3/uR0gZABIEKEsXCfMU9d5sJWKu8w
3YXEdzd9R3hiXN+/65BqzlSkux2fCzXEBgJ+Mc0le/911/wI6SH7vSEcUTADur6nBoSsLNiENHQM
VgZv2qlyiRZtu0A4G1fQGOo1d0ifZ02gdOzyKXs9ZGlOYgNIcyNtEz5X0uF9R9n0xJ6jit4LVw2F
V3RXAfvLlD5FMv/+mTV/0bMQWLOAowzQqgEzPw4KgYa8EZnAO95MOkzE3PWrFNB4Y5pUn/VZmZ3l
BQ9WJrT17VjU0Uk2D27DB1NslArKPkEUdR+s0e0SyV4+E7RfposMxb5fAXUMhsJ77fjzNM68hfaV
lvYyG1N8Rgva1bHSFVLxBClcxmUoxRRzQ8VpNRbkGTz7EkBhMhoKmC2wfZGMjlgw60o3l9CYXDae
KRWXinU3ohThBW97nPCOQH/9dX/g/YKe+JzSiBAm+L45Azp3hA+qwLisRJ9fRbpskl5llMRtbslK
WGuWBxiF1rVO0h51wLS7Jild1F02pg+WvK7q29nIaokbHq6KVnYxHUvYMT7b805yfgXcb9z6tF6k
mZ5fHxrMwvbhq6+vQhxHFY0o59B5w6Af2OgXXJTjlNdRP/W7rNX1mWyw20bUNSva0pdTV0IZylBx
Zquhm+Oxmov7vnA3DZqhSmUuq2METHPDNM0X7aHpsemoFoNnl36S1bnNzdu8aIAEDKiY34Vjb9dj
A2wjI8K9Eor4h0Ki6fLAAGzO7EYyPV+PwEM/yDJ1qypkblwUYzS+q2aM3xQ9HzaFTYHdaj2ehKIB
C4UjJ3hywQkqinTl/MAWlfdmVQ1c7lLkbRJZzxbdFInlwIIaQWDKam29MyshJ33HxUibuJzKjiZC
FXqtxxzekIf+UvC8gApTvw4A5c7yLmiWQ9T3LysKxGuOdpjO+WpIZxmb0QR3VTQDhc9otWTVHG1F
16F+XTShYguu9EWNu+J7JQNzwymxm6yrcXGejYO9waYOt3laQQXs8/leKIxudZXyjaCRW8kUyJpx
EdbPRPFx3tAIKAACfYHAmBpJegSkkfRmylET7pyJgIiNPTQL0Z650ahayiEf778eb8fhBuNyoKQC
zo2wvUx+nDRtTmY5sJzsoJR2N41v3Hqi5VDFVTNysvz6y9CXnJlEoBRCVMMfgY970SDqRmzEQHdT
NACj0nU7vO4lUVtRteN9BU1Wwlqhi5gEWXECTeewpLwdzoBH3witRB9HGex+JlqzUKxtQVTImnIz
hVm7nquqPAknNZhniutekXwKLIAqMCBFZH/Y48sedYYpqY9wC2JHX/sszvugSRpg7md2HMEkI9mY
x3VDui3Pdf+KU/pB7ilx3yPyfeeZP8UAFAtZFSZmbVC+GiBJb57Z2i/QD4zEEDygc8KkHax9Cvez
mBEoYWBk68IhTzzJ0YXhhVlRVPbrrKzlZpIyfVUOJbqYUe9fmUIvKlu2STTohyikQ/vXbBzgGdDn
CKoQOmzsZ0wS3jnTwCG8a+co2rYt6m5GxAFBteUvc+Bp2ym146bE+ZzwoLTvhm4A7hsMYi3CnLwM
up6c5baDtsQLf0+V+qu27aBUE4ohxcOjohGNIcHOlAgkR48uXD2Xl1GevpG+Hrd9245JldflCW8r
uw1leF03NfC9mYkNtOfdLsjU+df9+IX+Cm4EJgc6KN2z8GOVMWNepIX0aCdrD5KR0fXtkNYA0KUK
i3jiuHlJMtjMr7/1R2QYeK2gKAKliEmQz55Gj+xRXzaBwbvMyOw97gsGMvlQJkA222WAZ3+Vzyba
NrLmVwTPdvPYBP4VVggSMQnGUCqPhTtZ+DELxhztCoHrMm6JaJM+YGqZM5TFZW/fh25O74gZaZLv
Pzd9165/shEwe0AwHdnPLyQ61hV43/ScjHjegfKgttZC/UezoPeFpuiCp96e1WN5MftSL3wUgXbW
UvGMDYdW5gmV2c8/KFR/CpQeyNtRM8g9qjtgZuFuhMaDLEcWQpu9T9zM7HEzrTSw/LIo2MpMs7qg
yqGXo3H2wfZazQtGo/o2zQqQJVrfdDcF6dtNMFB8xV0dbaN9+5rpwW4axNqbyni7qcuJ+jiaslKv
uEAhhgZHA02AUR3oYHtJnc/+2TYftvXLAgSCG+jZDEHoAYQdFbzSDK7Iev8RI0o7QSvFa71Wc8Sv
Js7RtjFBtLCZu8t7Xl5DVRdXFEZI2z4AJmmziK51iKezxuCXmWZ0OQaBi62sxmUZRfMia6l/aFpP
LmwXvW3IAKrGOPtN31b8Ugdt+xoK45CwwvLkUSIdR0J2bvZiWgzS5wDa2g3rWVEKqTBO1xNAxqJT
uIyBGbA5Rns1dSwiGD4ElkRbYDDFxYCHpWNzsB263J32rXCxLLpoWYTevHVVBnqGUGY5IWs3VjbF
VUTHDAIfQWwVrPrQIYmuoe7ZTQCu2jCu0amsJ/dqknX//dw5vKxnG8bVgLNzBXVnLUs8r9oxsK/5
EATv66oLVaz26gGB36FjxXuiV9toWHBtyDpX3J2npRjX0LNBqEBXJq4Gb+xGwAjoyslWbat6WjVz
kZ7SjL8JdXA1NYquszCzBUzLen1vWS7ODsR5mDugKagWp8TZ/LThrV5HoCiPVa5WBe/46YTVuGxm
7NY4Hcbt7HG5MXsZLO8Hr2LppgfDVXGhc9B+K5MCz6xKv3XEtZtR0+CNMP7BzIW88BPO6ziYUrVp
UoETRaq7qujlKfRkwarviiEWOVI7IfvgrErnzsSm19MJtdElKvNhwer5TBeBbGPfI7uJ9pWlcmS4
rvIOKhAMDl9zVLptKVo0Jo3i8OHhSzQszRkoddHLBhWnKcwnlw3PmYmp19m2GWX5WKtYPeLkoPo2
3QxEzkAGq9xFmwpI9WWR6XBNogJSzkV8vAJFua9iuW8etcJ2c9CMXe9gGw5OIw42MgUm9z4vCnoO
agxfm3ac4n6QBsfgOXcyeZTMvt12dWbfkXQ4LwfEt+DTLokikyZQ4Bh0EVEVp3nZLsowzdYRnbpX
9TyOiXJRdKajVpw2RTkmXd3YuMCuNTFw52J7qEaZY7qKazeDhhkY8gray/ocTUW/makITuvSlkvu
Kb3QWNtkAi34vbfOXhoJWnoWBcNCj0YvBoPm1aR9veBD1q0xt5zHnRyCJalaee6MvB4GMZ8Z6caT
xtNioYMxXKUQyXGIs8EmNVXoVg6i0XE4uXbRV/VcL7q+zxNKQ3XDCQdtYdKBWiDWpwmuG/qmdXr8
nvtgE9Q03YSFFFvF6nRFHaOJ8tVr1HIMUJreVVlZXHcj53e+V2/TNkNLYWi1zkzJL0tXsqRujD85
oKKCNLuBMrSCMQoYpk2/8GNZJZCMdzOA84ULAUvbdnhHGoVZPBo73DeiLTaA/XaTdyHkZKCGhiy6
gdz5yLc3QHu7G7rXVx+l/NGVEIQhpfOmmqy6KxpAvyAvpgTW6WM8cLFGThXJnEIDNU1Ndpamjq4Z
tEE3rqzMUk7ZtBqrIU3aPmwvc6+m1US7bBdUXbYZuKkvhshU2wDBVDoWJphsLOgMRZfD1GqJSJWv
ska4NyIP04u0ZgpEGw7wovNoXPJuuk6xdKc+ZPVtrRwAYTfCWCKpIa6Xs2cwKyURVJm2yd2tcgTW
fFBKDrtXToxdzn1zqvK5uk+dtk1cRSpfV+VcxyH0f+cBGsp7SnH0lkSt/1Bloz0fAy12rLLBS9y7
CUaPOFo1Y0s2IW/9BtHZxDzt2uWsq3ple87ibAqKuErzOhm6xiUsL7sbLiaQwssZKPOsQKc5QNk0
4u6mrqWBmaEu8YmqWpgu54ZDBzBGp1By8GtWAapLYl9hHZ7PI1TZ2aSNieugi2KsSxT3tjgjAZpP
q8nZdeGm4qwVBURzNsHbpgnVr2nQg45r5tbDOi1etH3XnLFRvq06Wj/UXQpTUl7jKjZmCG8t09fG
42kd+GqV5mrYioxkJ6wo6aopZ3HeEUE2FOHoRBSDT/DA4rAUPrG67l5O2OcL2YhoiVElzitVXTLm
8+3Qd9GV2LNN2XPw3EHhbvMM1QkwQr7GALe+Gl7ikMQW+uolkNL5QUs+nw9TaR8lx3xPjnId0HWg
cp5ocNW6HAgIfCQLfKJ4oWOZlSxmgQrPQAIrF30h2/UQ2iDBLs+gtgXqrRD1GQuifOWzzG9Dn/Vx
5W34qoKR+lp0bro3wPsWoMxkfJHPTSbjWXTtTZDvTwn00ulFnaIPNBzbN9TWQQYCbThtSYpwIgMH
0lybT6dY0j5RDa/Ww9TATC11xXmjg2U1D2PcSFpcoLEncWoKt+lhVLJ2QxgsfOUfLBvHcySJOC1g
JLUkDnr0klP9EhchO7VTD8CGh3QFJ6DS6zIYuy3mnd2VZgKJj6YugqyCrK8A/m9Aoyl3YzNncI5g
QsM7xMr21UEqPdA9x6y+cqSoHuaUwMkLY5rEtEUWtwFjCxvRNBYF9HjIgzkxzscmppPjOw5HBWJD
S5R00k+vyykITufatEsT4ebCAjSvoa2xGx4ampDQCZo42MhN74BqLjBpQfKBBH+T9mkRw9RUng+H
CunyedPC3HJTE2IamEBgWcdtn0OWz72EamZnnGhS+10+7HMZA2nLnCXX/V48MzIEtT6yS9CUhmxR
lLBTvRAgkefQAhJIMyFfTsSzbV/XwRpoELoJA7YxhY9mCLtIwHhBczioM+TiymR2z4r3rNRnjL0L
yzGA5RdKXI0YQc7IMsS3NdAKaCKaBmq3sx5yroM+roHTIzN84r2DjnLPI8081Ley2TdZYzrnkAFM
9Nd5C5/OaQhMmU/t26zNIAKlsHUs2UxPQcFRpzpH7F7isbtoZNHDdrVi3pRd0G7hf5LhPg7m1r2n
1MHrSpjNguQ6+1cdnIZ6ldUi2Amr2cqReRwSgWazsYcRLw54Xy8GgsEeNLCJXtICRLLl5Magv8hT
3yVaF+O1N3pXpMTNyTDA62Id8eElDJjaD2EfDG87mJSdWZDVxII5mECLcJz55qDylJjjD6ZNg7ch
sF4bh460V6Sv3YNtMEyiW6XKTU5r6Mcx932shrbTCcuw3pgOr7SJ5rMGzLkF5Gm6eGARCNpE2HM3
iyYWTR2+095kJDGV8ttxxjetqOk1nMm4nPLohpdM3kxkFBvA0SGWvQfjURgA6zKQZRZmoynM1jEQ
jeXE8mABsd6aBPhKFiSsQk1SWxwsqrQvY8Lr6ygNiw3Mbaala5soLgMW3Spe+zNUCLpSZPArwlO2
na06pXlkgERo/VZwdQdHbYC5qRRmXRO3JMHYiUU2wrmropvcmqphiks9DXyZU9Lcj6I2Y0wzNk+L
zgTN+7rNXZeosksvTOSJWXQjoR8g9lK5GcG+/NyqQjQJs9N4wiuSvTWsji4ypervjayZXwWTVm9c
JWn+ppzCfQUA5VPFaCTNWzGoNjgr/DxkyzHHlTvjYxW8U3rgixq1MovHcVqXbSmSNLBZnPFsVwly
OvmqP8XCjxeeoXyF89Kd52n44HQL7VCe6/KqNAKKN9SB4g4QkUxxoUdZJUwDmC1ZH+GzSVRIxr6W
/K4dgMsnJWtVe1oYQ1+XWUf0Qst+3A1tK/vLdMiUkzFoCK5Y0wiHr9FUGnieGEH153DoLY7IrNee
gxBfOmguhqlIEzekFKaFJXQAc0hMlByGz4/8oWSuFXHWsnRXa9LvDnPqg0brgrRawuTbbhyDPhZP
I7DoKg0gv3E1QOrgykLqHL6Wh0hPC+s6uwmzHHogohCcGTtwj3o/lcor6FIOX21T4FvlfuadgVou
FpJWw4o2eC80ku6ymCE0mrBCF1A0YfrIQJSqKu1udd74e8BzHx9aOSjD8MZ03zVnVQ2kQFj5JrRd
Gi48ozDzMaSsb/tiKptYjpp932sfARrtsaw0+4bAZH2+JcxGW8b6YlG6EU4mmkrb192+4c0qD7os
nEGBoyRaANbRCY4ixVJzGLP0o4Cl93vtrysowM5Ys66GpKpltwSOUvAFSOtXNC3bXUB5d0OilK6Y
zCANVYofzbB1Cw8MsvqAkhR2ze/PNsz1FNk4k4U4nasZrcKi1hdudjaNQasAXRQFaq+gwcpV5mms
hHOrVs7jyVSp7/tBkLh347SBcnDpXRUkA2rMplIyPQF04DeZb4Ao6B6KFCwxBrqbnQRFWp4Gg8zP
SgXcKhBl9rK1FT6HnOU+kXIYk5x26Np2fXcDbof9A7ZZLJtRZcuumLM0znB1VdF0nhMyk/C0VsHK
95E7r7q2vHAmgH9k5d1BCUE+gma8DYcYh0W6kDN0EQIV2QcZiPl8Eg5ZYDGhem90CJvTpjqFQcp+
c7jYh5hph0vQgsl2DEi5KietYUi+d6yP2hs0IpAOecFOKqjo0J2UwwI0qOi6qKuTg2vnPITzarQI
03JpKPT2vu2q9xyI98vBELvUvnoTlAra1SHLqsTnqFpSlLNXVVigDfR/OG7mEMSPYsyWFk6wXuQq
zOIZGMLLQHdQbAEHIT6yVOPVWEDXUHmYgRwiOC9A1MsKkLP5pHNAuf044LGiktTniYPJ+8btFQs1
8nEDSvl0Onp7owL9nhMa7XI3dwoqIJ0W8N/AcOIH3J/5NuUxghnqVT81zb2kqbhulSsIQANsGHUy
eGg5KKxJ6eE0T5yBPHzlaVFfZFPaLQM2qymec03uI43DEzG2XRzI/fSyrtz4HvG+AF0rBJo49Wm5
ciLXSZoN8wlVZbgRAS+XXozFbm7yJovDQL87CDRZGUCypFPN3HJ2fHr9eHCKM1Yl6VCSG5Cx3tBy
qnRcuKh4F7SFWLQdgcM0hyNGZSbM/2HvS7Zjxbl0n4i7hEA0kzuAaN2Ge/tMtNwcg5BAIEA0b1SD
mtSgnqoe4n44M/9MN2Wvf37XykGec+wIAqS9t74uXtTI+eFtuTdZzC80ZosM4y52t1QyToGGeBfd
qK7lgl+TQPNsRd0moAlEW6giGdCSZnBQjTwBEK4JHIEF7sXO6R/lyKVxwsK5BsRVt12YDJ2YdaKg
/AoW3HhLCmrSkWuy6VxZAwGpzIXwJwzwzBmMm4AqBE0x49hdrryuCxJjMs3wGw2GHSIB83W5s6x0
TstfI29tirk2P3+rbj7UFDuYW6+EEdGZbTHybd5QwrcjEpCORiQiVO6BezW7Mcs4+Xa8Qz8CWAgx
HQ6l0M1cRFp6dYIuyU80kdHFACXCzfxWiA3Bh654flx0mog0H6Fy6qEGOPKd0R4TkNVnI/W71ThK
/NXcHDW6sU/MBHztiYYcCDH5RitHPjAxmb0Y/bUJGDsDOOZcVtBApW9IX+1BitW5VREmWGvl6cBq
86B8E6QupH6pMv14+YZsx5x1x0E54FAzlpuhYf6+C6r2vHrTRy3Q1hsgCfmdvlN+Ph4FbaZxEJuc
1NQ8Wzt6gYhaq9tL2RbVmYKu5sLGNtuCY7VnPdQi2yhcCmsdskePhuqYLI0vz/L+LI+LJoFWdXgF
dUMAi1g3IWb0N8wjGBstRzFSAybosSTlgTRK78puysFBePFzOE/AbCADtlXYP00l6fds0meuN7ur
sO/KFLwFx1TkRhunhZ4xLBgWHWswldtoqlvIYll+xgQYZH9ssUS6TNO09SUKf9cpsWYoUtMKCJmX
JTJW/YvrF5l/1E8FPk0/FsNzz0CtyjfZ4VufDzOLHhXOCxAQNgRrLQgVnsNCAOlY8FTHLFy8ENlF
jRK+BXoUArwg0+XbWoLQ293o2AdooG115PWx2VbAYPd9VUe7qGH1vuFlsY+bYV1XnJy4xObXVtaP
k+jzEww0GMpYIU9IN++kb+lTW/vdjVp0GFEd+nvCY7qJTZmfujgdJK4ap2tJ4/Ga+0SexTEGg6Dy
oi0rOv+otJZutB+dhThUn8TaoS9YT+LBQlZ7/LbivycgPrONcC1EADPCGEblT9I3YeLB9tyJzusQ
TT4pa4DhZDmHkBBQk/RREb5/wy/EO2G8xD3EBN41QsMP6iHMcLaoy8w5nxwURAWgSiajIPGLSydy
PtXav3T0aLcoe/FpLtwREzQuLhmazhwFIohvv7+gN8z/Pf2BCwIVtXCG8IrQD2wUFT4aTTc757MP
4CXkefxsZoCGxPBh07Xtq7I23mZeNO3DeZzRX7OLqYvq19gfNGoPI306BXWzqhxSrMfW8GNS5Rij
hIhufKyiXT/04gfS5gtyOyJQ54euB+FG+Im6Jzamqouod95VvVzPbd3tnCYHGCErsmoG/gti2u6Q
VQWfEj8o7ZpXlXMSFlylvQaRWMWzNyfQlORJJlz3YEhndkMWyuO3IhSVKrr4/ka7y418f6NxyRD6
kRjMMfzZH3gm7csqzzFLnocyVCchab2NzX25FbA0bIBSsuNuwMgWZRN7GEfTbmQ2PLiRi6PWMj0D
qIg2cprynzT0y4r7dF0oQy6M+gGu7oN6yKNuHeCA5Z8PeVvcah3ybeGL/qYNpVoJldGLcixWhRlH
nBWD+CgEd9AkCmqQU7efg6No6a4eZIgr7gXtcw/vxspyVf2kZ/gs2owIjjMBrhEK5PAjwb0oNofM
EfRcvtEGb8CKmGT9IDA7JrgyC3QLBI9n1GMlCrka6Az4biGJvn+Sn4tGhBu17BUsQQ8+1Pf8LRo5
KhkBi/bGEpLczi8xazCue1l5xhfx+ffv91nIgfeDuiuG8g1WoeiD2mCgDSxKVtFzT/OCAJ16BsZf
bXVd+FB8Rex4ULHZD6a2QPbRab5/9y/0mBEBN4vVQREb4AcfPq5oJjurCltt5G53NnQBYNIpiM76
WAEZ7ewRYGt5EpW+SMcRki/JmuaC5XGZ6Kp0nkddX0dDmV1A4vLTnfniScDayPAQFslo8FEVb3Su
GRna4FwoSDHfVGdv4iWwkPVD6/H2B+HHF08CNSeEUmDpF9AMvH/yE6YpH/o9dh5jgNgxD8cG6wp9
VSoNbqD0HJAVvb9WcEAcMZ+FP2k8PutOgMW5EEIuVcSD9+X9+zvGJXFQR+xcOqzfw/aQ7apIVc8N
n9rELdjKnRZdKnjDWztH1Smdous2bvq0kEOwy4y1P/i0vlocuCAgd4EL5aEbfOgeHtyKtVcHwTmA
oODGFDqDMswrsk0NlQpOx0H46vsAqXODDcInZ9c3stu6eV6VyUiDeu12uXgaSDY8j/PCoX+/eL94
YLhLuNVQ6qJofGxute+VTuaF0bnvygVINT54kb4cnouF+ZOuHJ/fJrC3ejWOM/Du7y/gC7EHmisk
5ogSwhYCUPv+kXWj9mOR9+w8ssV02WaTD/xYpnqa5LFmXXdcZuW8cb2R78Q4qq0MgAX+sG6+6PER
yHtUEJ/6cfRJeAMZvQ5mFPVDzPoj6JQrkDxjt7UzB8fmzPN9NA4RLGLAEsBw+eOGigsZyP7Y03lW
rJSRzbql7WOfudVq7CvxUkDEch44OKM3fB4SIUPgTt/fui/6EiayRbCA7bK4zN7fOcUGHE9qWF7a
pcYBBgkvekqh06mDZdRduKSe/dWm//QEH/5ofH9YW591PRmR5X8Gt/3rj//3Wpf47y1H7O+/XHLf
/v7T6V+Bcd/+1Pa3XsIj2o8/tFzNv14LF/Pn1S2+4Hd/+GRR/l9MyH/kz/0v//jOofzON/9Ph7Kz
iMn/SFuIsUb/FTP3yav8P//9H//zX//5Pgdj8QB/eIE/XctImAuQoYVjC+TqqFmQfP3lWl5yaliE
8DMIp+FrxOP9y7WMf3kTFy9hAuh7PlbGX67l4P/AZInRGbF2UQTV5r/lWoaDEmvo/eyDfenBeosp
MoAW+ENB17orJkt5dQCzA4my159GksAGwscW1q4FFdDOakHr09JW1S6r9AspQGxyHIZxWoiGZOwj
lRiPG/CJ/QNAXhxxigybSQBpbwBowDrr1AlVQQdYQZEka+anWjRNWhH1xFvjJ67X2nPHimXvobmC
As+TTpIH0DQnag4uemPvA8dxE5sFTTJGw13m+wauZNAnvHTcLQm5TbIa4nhtb7pxuISA3ltPNOJ7
VXjeMR8A/Rdtexk6XZaGoVMmogOA5YCVTifl0hW4xzKheTMnE+mAUPskTpqOz6upyXU65uYuq/Vv
zPYbWw3r0conPsawHfDgrKDuY4PNmlAnv/QJ/FFD6RZbw+16BnyfCKJkkveQNPdgSNsRx+GwPR6l
mzJ3HFLX1dNOhGxFbZElgoZlWrgVW9vBA1fXqxsOs19SRiIEitdekUZgbPZRp5ohhv/EVnRFazql
Qz+fsZZfsTz7DbRvSuCOhYwNAuY0k6Ab1FBYzPvsIaNo1bbzp607ea/c0OvCekXS+97LCAlLOkZg
oh0ZCnDKpki9rLiksLnD48fUyinNS5i3dwVm9kR7SiQAe/Vu+ehDjgoIcrFLelKnkwaR3LHJ37QS
UF0ZxfDqNvxKafdF1eq5hFFzG3lOmyxvwCRMjh5z6m3jeyd5x+FmIe3WZPM+d8JdI9tshU+eEKlv
zQg4EgLZY9rr330/30H7E4C4zl9MjE8WE/UM8NiuhmrMtr5lG2Wdq25ysVSF85hB7QSPIu70kLUp
QBzIhTqQj1z2YuUVrEvRJ/SmKz2aZA7m/MJ3bicO7U4JSSlAPygfAAkK8BnyUBn61BWMJnSaH1kJ
pJAMrl4PngV4AlWjGQMY1uDCgy76jrrzi2knvpn7/iCNxxLgaS8EF55OFuBfQbtyr0BHF+V4R4Fy
JwSjRUpwa3HK4CeDETwZKBCbMN83OTuqZx/H4l70iYrZrXS8p352Ssyg4nZkdEoMn1RaU0iUpux6
6qY7z+vAA6A/rmNPPZi+2WdteFnWbrnCnF9ty5D86tyJJb47nwkOME2MbNNN8j5zgDK1jrfBaXRF
LPxY3UiapKu4wMJrTgCCZGlR86vec+i+mJxHG9QsccuGbbXPElnEuxn4TsLkeDXQEY6JyiWrWWCV
4Vxq0mLW5zD64AjlF/jMhPzWQ/HcZBO2aw+ETxu+p2V0gwAGPGKvDVY9ZG3gOLMqGawt1zqwO0Xt
uFLOdAg4KAG3YYAZB+iH2qF/7jPTJLTh581QQlxraTKy/nTmpZvAl9YkLbxDq5GwV2DK5zYQ4D3L
IE+Henqq6/x2jNpH5kM3lmO0dPMeZQM1APzg7zHgSanz+4DZasVV0+9VVG2hp4RWqw/GVGXVLi9K
lpCS1mlY5EdF4VKYG+PpevRJd1w3xe0wglJTkWIJBHdOUo7tkHA64Q3aaOPq6LxxJEmKcur36P7T
ocf+W1eOQlJDraJdLLmzhW72deJBmPYBb1exsM/UCLb1TdknNbhEEJnFxVxCYAMKBk5OKFsCz65V
GLXQNfRxOkWAti0Q0wQ6fVxvEJ9D2lnAEZyBSXIB7ivh49qElwLauQbMaxIzxLcisrvexRV3lXlu
2PwSCA1mVE35sQKnAFEF7PBzB8qsgF4tLKtE5CSGPG6+k7QtVmAtbglT/i5f9lvU63GlYZHeySJ4
rHAyT6LBg5bJoVEiYirXWV7f9pMfrPUAGteG/Zp5vNp4udNtQz23CR/HYGH6gLor9whyonpXyftW
Yi0P8mEmmd2JNl71YyBXWYkpXZNww6HD2lRVkyfQLK7H0odmPEctA3idAIIs9rQairU7U2fbSo8k
kkOHD3POPQ0cbElYQAAc4ApDVOsg7/q0rcQtRG0QHYDGSgK3PcjGZUk5EX+Fs+aJ16DE+Oo4KNx7
QJT35VRMCfVzsm3YlE6l/7tkU5WAB3oafLxCsXSsIZI0kaE+aWgE5ou320IWT7NfZ4gaUCngs3sd
gqpuBlzBVIWP4LGzFOYk4FagYXeQtp/pgDY4tpkncKNFasIGyyz8xeNYpZoNv/omBM/kqSfjQqNR
2uKBx26Fh9vOUEXzqzDIXkrtXYmKOBsQP3tbQLXqU9GBTVQHqUKokQS2XVBm/RqIqJPEIVJPkOww
Q1ZT5ztdUzeRILETmlXzoc87C4iYWHhysDg48NK0bdsQ5AqiSASZy4SRrAO423GA4N2YNv30Go3j
i45KCQ8HfRmo21822HTrEU64HTzucOtm42OkrYeeW8drW0KP15fuRhTOTeS2XopYArD9pit3Xl2B
qhD1tvagq5hdYPWETAc7ygS+GMgpJOYc6H36BDwWvD2dL85KjU8Il5MDXhwtPy9Bi4BKXAGBbvZs
zq7NHIGbgZG2D6MziDzEHo6SRwDYvzT1sB4CLBaQ3S/e0luzZjztmgprhRVIuUBdH1lLV4T4r11h
p3SEsCqJi6JILUgZYD3iltdq5Upz1Uhjj3JP2MQd+Ji2Eb0nLtwVJYrrOQkLs68IYL3EWPi1mqYW
UMuBtxrYbRSLu2BxlxpQMGC2hlcY3ANscDKlwrbFvjTmwcDLmZC5apMe6SirBig45BY6HXwXPnAu
084AOncnXiYhmj8EXeM1C+MLBm13IqrgqUd7hmYyeGjEbJ7cYu42op6X0WbaDBrTYl/ZmwI00kLp
XgZMXMDydCHn6nfpLfWw6n7RoY7O25FezHX4MOj+V5thVuznLK2lbHde75f7jmQbhU7kqvCWlmWR
dAbSuwZiL9Dw9ml2YWgQptywETaLzmuzdS4alI8+32SQh6SN8U9rO1w4NboseoTFtOLfSSdCAExn
aOqOEXRRvXrwRg8yVXDDacawRtwWJTTGmhOVvg4jDCB56YJLEBMeUz6+EAKdKOXDcUzx4MLcu+mA
xKbaFvda+Og2QY0cB+8lGoH0CzRGGs47HNmjDXf4hXDQYCcXZaA27HlhWuzy6oCTzkwGyqQVVN7F
MMqjLw1s3US9TYec3jm1/SVyDMvgX4ZEBvxJO1O0CouQApbm+miOo0fWzUGidLONoLua8+HCdqI+
Rv+L15Ff5XtnYs2ao3KMy3jiDnkGUbmLtS7Fy1SjeBWxasAWdL/efqAY5U3D7eWkw5dC6GI/4uLB
0Yo2MY6PZRd0J3pWcwojp0ohUHRWf7ywbQPw9/DXizFgmGgxa+FQJK4A3LjgDUezk7rMU6hucWIf
xwPqDrIvolDsu0IFOwRHXREFcrEqvbuQO8+09PXaGapupa3eYe2eODlmhaadLsqgOsc1VBhIfDxF
Co8iwY6wdX6mI3EZC9TmWWWYCZbp3jZ1kfI8S31utg3kkknXgNPtXwe3OcorWqzCoBcnYTu91HqZ
ZKvRSTxWX0vbXnuinbZV7p15YxWceoPcAfWuNxJNBzOqfzMMA5SixhmTPAzqCwlJEeBlITdyEPMK
+nKOCBTpr6EFO+EShXogjbMBrWJTKO6z/STnac+Nmc48PNpTRvty43Wle1Azia6gsYdf3wGwXlTL
qg51hrSVLEP+g3KSdoTYdvLLs5lnlw2PICaT9JnH7Bq6jnBTNsOdjfJLJHvgt4LyEE7jJUDOFx+a
zyQInQtj4itdui8YmhdRnahXWUDu3n5+zmo/fXuwCHBpNqQKjj3bkbSBuCxVJeWvjple8AJtwkAD
rVUGaTatwVL0JU9Fq0pM+SxLLPFxBAsNukcl77KcHGmNCjxPtEpmXVzNAfnNC+kkyMdBKVrKjWwE
Zs6guJ19yL/5wFHHB3YiG7Lz/XEbDgWSUzoJzZ00fRojOglmUsPWZQsqPpi8bDUAvzsghINt+tz8
Jj0r0zmU45oKZ9XO8YPQe14NGwXx9iqEVjv1VanhtEYSRoQ+Z+o23DiBj5wvWZtVT2SxabSBSMFV
d6XJp/UQdzuWYTvWM0IuIOJ6QyL+P3jzZXbj77cAu7+wlz/Tfr8Hb5CTiLDhf+QvfvHbfyE3SAdE
YJyPjB74VhE49zdys+TNITnVx5jrL06iv5EbfJ8AfJEAU0Apwnu6/NLfyE0ULTgP5maYUem/h9yw
T0g4BYEHOgjAPyVu9JGU8BUET4bH2cHGfF0pD2qYIKoS1o0vEMeMSRUEd0zgnOK13Wuu5mE38+lq
zswTy7xHk5EDAKs2AQp8FNWdu+25YJBuGyftGrvOW6pWUPdc916s1pBLvEIAv6s0f2m99jpj9gb9
cj6GCTStcvMrhkAZJ5cRZ9MYohjZ0a1uxE0rw2em+ZpN9cHw/r51emwKzy8X2CJfK0xpK2/QTtJH
mIHAB2/jXGd4DSjOXdFuOzm6qRTVAr1e/QOy+xPk/Gden/fF/YMSEIROAFkDQnA/AF8tEuYy+NOz
g6PCc6uirZEFOpq9yiwcwczEtxgZqlS6mJVBOp3BHnw7eyW85VN2wyBEW9ne+91y5BzgCcgdfNRH
UjTbTo0ujqWdk0ok8SR9G7AjDlY0yf35kdruSJZej2GMFSljzh0yVy5aqCPHt6G7EMUPGPJn5Jsi
NQLUQww/Mfx9Hz9nbDEC9R2qmosBH77OyzGAmSuy9t76BodcOj4or1gPPVWpzIKlP6mE4mmlEN7v
+ni+EN500J5ZNwW0FK281DF0WdByHX3/RD5RWdgRIMAQSgwzJAS02Dn/TJDoKVSospLq0IGLx3U5
+wlCq3DokiYSP7Ai/uenD5ki0qTgesQGxhu+fzPW2wJeMqMOA/efgARdqgkpDWV4p0YoiQuCAdTD
/wRA6lJRTXd+mLtpO7sNnMMYqHQ8XbhRvypGcubghAU3mbj3h+CauvbgOfFaBfI2DtwE1qEtzPzb
LqMPvvZvxrjbhJA94ChZJhGt0gnaRviQ9oE5FnZ8bYNGrUaAV0azc6/0n5GPeD/UYt1hxExqRCJ8
f9Pf+J93+C+lLgF1hYXhQ+T1kdADhpIHMyxahwbNsssc4K7VKpsuu4qsEelxERTXJGdvl0R4sK8h
gujq+WDwSIwI0hh2so7pC8PYxmH2SHn1ObJIoNJWKx3qVQ5j7fdX/MZyf7hiiswNpLjFLg1gi33/
6FqsomYUSBohk3uOnzhq4a4rld1BtGoTPbCNywwcjHTvwLirfAgc+ACJFABkPLcAsozudUD8xA+X
9Yloo0vhD12YFKiPNNAPyzfQhTYQQMFtR6CwzWZZJq7I1FHl0zlt8umBu94aJ9EJM7QXXEkFp1Mf
AYjWYFQTC7Rzg4BNFEWuO1hAGsjZEF+oGUab2dSr76/W+7zZlnC+xfbr+iDyPwYxeEhSy6VT1DCY
NRs5w7fo4wCwnsMKtps+qFdipuMK8RvsoXiDE6YpOOHw9RZZddOaYVPopkqzmlxAIHkmMNiIusl3
gBajXzU3LUIS2hVkPiGmdoeug6A5FCT3Tifk+aTzPMbIZ6TeugUEKax9GNV0DnfZFszymhcVcAzi
Y7DPiPnhg3+ma/GyBOhKjOaJ0v+RQCal5l1eO/rQNZh6PYeIszzEyInQ1zO51G+QuSf9XN+3Bqpk
zPkJMN4FvZG/yUh/tQNcRXUuux9W9ZfPYxEhYWhwl9yHD4u6MmhFNK8Plca6JXwfM6j8eHRViPgH
z7/7SUay3IJ/vNeHEAIwz305ctgjGu5tAbk/4Ox9yop+jXPuHot7hAZPwNXD+bHxywfi6O33q++r
DwvZDkKCEPqDyLMPF8AcLxpwq/XB1s4OWRFHHH6quSjOCyZ/UI7QpY1/qBYeAk4Wmz8KxiftRiWy
Jgcsot/afG5r99oOw29CESsDZf82NHAyF8TsJumteSQapPiJ1M9GbycQl5eUuYUt2vz2srFNSTsT
mB+iTYY0uLMCx9u1bz135dMq3v37twizCbQdoH4/l+UYnkic6rEeSt1myWDiUzC/ew2rkxL2hwWx
sImf7hFGXBfDJFoBxBXvF5+CrZxqJusDp+45gjIAH4JHuIhc/2rQMKIypVJG7NrIfkxBWP9yHSPg
PhX8CBL2eltYGKWZvVSu3vXM/yWXw7hlfrYyWe7uRsSsJaKhr3PWg3ZpO1gEM+IfMN2BTRP2cTlI
g6AnqUs756rvil8TJm/o7+N9XQ3lqo/Ygdcy3EROrX5XXnwJeUsPzf4IHSuE7mANo/ty9q85Q0sy
NsLRlp9Tv/hhZvyqeEC/gAB4hFyhYb7NWv9IGOkFDM0hIk0OJi+u62w75mpLm+yQ6RyAKmdPHZuP
cy1vajWcQZGxMq53ZQQkS/GsIcn6SY3zWVuB8QVRmBF6HjSccfyhF4oO2QWZI2F6tu4qcKK98oJi
VQ+xn05jCxy/RGpcWRXwrQDXRqLj7397mcJgwwiyeVGzMFC9XzlIboClj1Yaaa9YEPO84y3MjXGx
ErT6YTz8YmRDgs/f7/WxcpeNlhDSGH2obbMZaqCSstv0Tb0vab8OqbweDU/DyEkzx73M4XJjwvYr
j9iTVtYby3LQplUIbN4jO9p2qwm0a98iJtPS27Zs+K4sYTe3zstsgD5EtMEUE2ePeZyBVMBK89zm
riPUbHu/P3KQMpovkXykqCEFr9yknYcmHdoYdAklN2WdnXUQLHtqsRL+ML1+CrHAU2cUZ9MlMnuJ
W3t/17168lxNcn1AVMIWvMszHYsLsPg/LPcvygIizlA8EeyGU/CbkPcfq72tnKAiU6kPMXmNHM8F
3UsgzE9jXYpVPv0YZUy+aEw4bLvIvUZ3ppA3vP9ccvGOlWCcDrPnhQmtnHk1du0rx1kjHUyJHAD4
v5HQNXgnCHTbmai6bmDtOVRlf+Fmg7tmyCIITLMrPBiifRR9MF469XqYeTKH2g3xahws86pGopZ0
ETqlpoQpgDJ6Ibhw/kuRbOafYBGsjZCX/dge88oDTqXtLS+Dm1HO7a5xs7MmKMV5Pk4h7sMEVr12
EaHTzfADZ6ZIQlYfYSAtN5XPeFq0NfLgpHspZX81ZDPddDV4ThpwcQSxXL5xFU+8eu5XIxQmK5rJ
U7uwAI7rVKdjCKYEuH9ih9O5HnBe55VNQo00kMEdoFMnJYgoD+w+IxvIx8rUrxBnkemJHocdjnQl
IrBWU44Uz0LzXTYMT9FsLrGThpUoQXrlzjNsCGIVELWBxm1rY3VJkJuy5l3zVIgcgj5/YvAA+fVF
5cJWMHQg2HwYGJIW4eqpXlDtsZJnugnrNZ+t2vZzey9cQQFZT3cUsaY/LH/Xwzr40NP95bvpAkAw
MeInl57/j4XpxjUnQx7qA9ysZzJDWoFqgjSs8Gyn/L4dyBpZg0eyBwdZAHbD+FZU8xW0Kj9EhNIv
F+zyXSAQ/1F4cD+cIqs5Ki1pY5Q/bzrWff/UmvCmUAKiSLaendMqAis+jH06T/CWKDIlpeBnrdf9
Uqq+GOCSAhJ7HPn7OmiuaAtfXGPkNovH8ofx8nPED0pGSLwQWfKAA8jHvZz3urBBhnm/MOWtljBs
FeoYB3IMvrpKvVpe+UbUCZzjfhIRdQJh3Lz2+u7ZVO2x2530Ro0wp41IGOc9SbMGC6rJIpiK5a8Z
4tS0GgcwZ8jbazRoRYhg/WrPozkDwDT+MNN9dhDgw0CAShYvZwhg48Pzj5oKf6lZeaDdi+cXwRro
+D6Q9SWc7qkzgvaFX+fGYTmIZljXEsdBspIJL7/vfcDrPi1DCD7hGsA5FHPsR+XnIKsBHq2mwNM3
U9J5/dHkXyMnG+mjqqh2yq+vXFSt9QzzLxhY58SNNcjlIMb1jdHvMIcJqc3VurTRulRCrFgQbsa8
u/vhOr9YpdgpLuKNUcyXVv1+uzROZerCOvmhEBBLQCD+UEfVPsjEpkGbSgZngKHJO+py9Tj15Qrs
5w/zPv1i4F+yhoHtxAwxVx/nJgRadaSvtDyEugTKAFZRmACPquVYg9HK63ZCTfdQGBzycNjCIXVG
ObgJp10HbNq3LcKGvAevAQU8i+gaxR01Np+fYVpMh6nfSJXDQjLHtxPyontZzD/sni8aIaZa0AiQ
z+IGsg9TVt9B1+oAmjpUvRWJabI2wQIMsZnNqfbkOSYI88O089VkF0FhDW8dQcwu+XhAD1ooahGj
Lw+gmfaNncAh4n4kZdnA2Gf9IyPcQ6agWR2i4qwWCNb8ftV88ZkBVENxg48N/ctHYXlpkfWOYEp1
0Npc2aA5tTwqINSTN1x24N1+winfPtCHoo57izBSwNnAdz7COnTKIAB0BnWAxv6kcJEwZZhVa2Ig
kAiQfibNtCkzKde98ijsW6ZMWuSawn4MyROiDU6QoR2uTB0fhxQINDMPuoJIFl8DmPgsO8vGAQsO
j8+PxwT3vUwCE+4iPzonPF8HoTmKJvjgSg2HFhJiHrgOrhRsUCLMXgi6fQrIEEBSk7cYTIp7z48f
a4rMeXPZIIBirdrikZaev6ry8SaOh/NpLniCmLPjMdS3IOAPfi/uZyR3UTH8KmnuwVB7ETrNkPaD
STvk2cNDaU5b93Hqgr1bOet24FWClRUmFQHpzmT40IF+9CVgxe+f9RcY8fJlKMt34GD0AgbxoaDi
oAldYBzJQ9xjdHXMphiaG1sFd1ihJzBJJ3Z6meBnlBlD0jDZI47pSCmo8ICsnygkUqLfKXjJRwfb
TxWbHpI237DpBwPMUqg+LhGKOvs29+Kk+uEyw044pgrb4jCo6cbX3RGirV9RME96B3w/qetLO7HL
7+/NVxsRCaL4lqgAWmyQLR+qJ9cO59ajxYEMcDfkcGPCiR1vYK2AegXahEAPqAnYjfh+kA6ak/jh
+wv4sssg8xnYIto3rHrvq7e0Ja8mbyoOSvOHMLcnjKOncO0jUwTaSm52GaKwoTIrf7jbX7VZdNlF
mIyAwuXE8f6duwnlTs5ecXCRjzH8P/bOZDd2LMuyX0QHu8tmaqR1MjWm/kkTQs0T+765JEc1iGF9
QSITyA/IUQEF5DdVxUfUojwc/lxPeKqYh08iAh6Smdjce885e6+tlg84WzmAaua5WuvcclwWHnwy
Bj+wwITsHpQSRW3d7H99AfTPliLdRdhnUfTAAvxwBxSrU8BON8n72SWr8EaWaVCftjMiQrc4LAT5
TT5FLn0Y4wTe0kUaa3thMSquYjxJmYsrU55aobgwx5NQFuh5xmFvqkzDquK6S/IrGUAjqERwE3T2
Np4tk03Q/qKa+vQlo+HKzI4n18B0+dfLWcGuAAmYpcdhaO5b916xm3HhHsAeAe2NM9r81iI1Fogr
VwItSqBftbNVe4jc/GxsRq/vpnMO3ryB7Tp1urWK0aYQgDR+fb0/awe51mI4wK1Bo/1joW0bshrH
BOuvFgYQCczuGDuQxSyEB43oY6/VbJB4t5wDN2aulquCt93R3ZNClK9Wk+xMNbnXFJMkEBy8Rs3y
HW36EKCAPXboDObVnI++OdgnnN08SztlnTt0tcD/iycDWJa1Jqz92MXZri+zi5hypm/Uk4G+aIBO
czbkFfoeuHJu89g0xrbgqNDbnnDy1yicXizVuI+j9u3XF8VYXrOPaw/RY1jA6LKQfP3h7qE/SyMD
h/9xEsCNmrxcydl6KEc0CrHayJUzo1im2ve0hb241Frc7TPUV7tUH5+rxD1YFfwow8l8y+FsE4md
NBN0VtW4HdFMexXC0YGTdzGp27RybmbFXFc1/Kyw6xKKm6KmDWg9sUP2qH444xiDdsgVwNW//ks/
aw8vLxtOBZeeKQfsvz6nbpzGNvjv7DhX6rrhtqhK8gD+C8nYfsIWozXGpsSPC4r7fqqH119/vP5J
c4NHjmtMQg5drY9z7QkrsIrmMD82Sn1IZx1VUG+dEXIE47s/0HMEBbkIiVWng56Tlisx4XZsTV+d
Dd9stNORTq0QGXhB11Oc3GtarnugxVfRoK4cZRExqc4TiqRvUa/f//rbf7pbODpbBReQ7eKjM1LE
qdQiXWTHeDL1jaHKCzNvX+wxu4wSY5+BTwU+LuuVwgglKqbNrz9+eQg/PqSLi9kkemnxh3yoRzn9
ywJmYXGkWVHyshqrXFH2bhPuMmbAnlU7Xj9VX5Rj78ffnz7VZuRFyiJL9E+n+4GdwgamfhyV+nJ0
g347JTOndGzQtvuKztHL6ZeviFFBKC1QklJL7swFvq4gwJcJdr3xrYdJgDjxuxskK1feTR2asKZY
uml1xLg8bXaOrRznogZJYx6VQMFSYIWHWbU5AZZ0Wlp31cvBM6Lx2BcMtlOFnn4BTki1fKeLTsHX
PFvZlaZmb9R0e97KM6qeQ2qCA3OCemWN7bdyMu/SbJHcQ31f4GhepsR7pWyhbgaHUtOaNfgF54sF
99ON1qXPJnC3cr55H9b90M8AXA2vNNCLoxXVg9+WAYe/zLG3gzO0m1lPXYwLDbhNqlDPrgUDtvYl
AU6yhR8UfvX6f9JcwQSFeIVFlsbfxyc4xiZkaXWeHwN5gVB1a4zZs1nGXp2497S2UTtY/VWoIkt8
p2gYFcsh5pRVrxTWF9/l58fZIOIWlzFfhKX3Y58nLOupdJA6HtW5utKjafS5wwwQ8ucIV0esantU
zl/4OX9efpbPFMS4qYLr8LGlA7YGLlzK5mcSf7Oyc2tdE0qot9lXBc8nSwWfZKuc6TjRGlBq/rrO
6rZIjDCMi2NttakHxCLEIxo+JXSMS9r60CimHfXooYvqXag+/Xql+PlMZagMGhepEpZmjNV//XCb
YKautLi0jTteN7W+q/Gst0YNr8M5DDBWf/1xn13VHz/uw1EyK4iuylH1HKcWnoOu1OdtO+/a2v1i
Lfr5sMyfZRusQ7QaVP1jhYA2sBdYOnl4Id74xKMxmODZnML+Oxpwv7GN64YTNeZT94sDwjsk+6+r
oIUCgLV3WQkXY/xfr2jbNZPsh6I+5qIZYRo3RCM6pdRWc225fhYq0d5sM9XLoQyHK4rpEr1zQ0tD
zKWfw4lGE1XfdBEA3aRJ1kM0ebYJlAWrZ3UjsyI419XA8JvleBgNvfOmwKzw3KiuofUUU7pptCDf
uzlwxL6puz3Oc4wCZSP9qC07LgGS1SYJGJtZYwYWDTedlo/NXUdMApJOkI0KOOULNe8p/3JN28p0
SPcyyFNfpHXkdbORnqAK+z5WGTOWwlnceOa0hhKN56ZJhm2+FLFtlLDeN0VCVdDpfhzRLIES9mJF
AkKhDhcpDhvX13L3KamQm6CGzb1+rO+cZJHKW+noGYQA4hGunGyttSL+oqx5P0B8uFHL/H+xkWOf
/CnJLS47nGd0wY6YCHZ0ur/bCupsiEnuZmqH+qrLOeDUSoi7qWVu5NQjyEmMP7nWPcEGCR5EN017
CQeii3K/dqqtllc1LaqWkLQ63TuxavhI64tdqSLucZulprBGRqCa3EHk2zXNqXB7QIcOpz3oAcix
PU0ZytVUPeizam6KLMW3ZWs0VPMroKsnsrIdFFEBTJ/iMJRd5lkFsv2yjXeWivORSIGbAG33JkK+
6tVqbuErydvLxuhR2lY4B3FyvFJEOluHFr1PFKPclJMsL+h5ZWugpV/26Jejxk9XmfCqJVkWV+nH
shVkap0XuVscUxBKFKpiug6gMG9mwVQdGNieZEXSFqsxxfE1fWU6x1/70+dDRTHF++DfNH+aJWlE
O0g6sPWxbZkBKDEoadafc5yZyPmG6hzZ70ttcRiJY0wVQRRdUf6juS+0neiAPqaVeE2Q5TeLPl86
1lvpZN/GDDKkUYtbDnMdnr+J4wOduWBRRi96//hdm794AACY3Yi2Cxdf1ICQSj2WDhYdNG5Iz93i
ITIV3ASxxOjCkRQHmnVfB9UypMlxHyDYdgtxFi2+BGta2Fm9shLtFK5hJkHPxsYwLX4GHWNDnCFt
r9Si8vQMr9aIHyvFBtFih9AXX0S5OCQ6rBLtQItm8feomChIRrkMOhVfmTk8ZovPgq7rd2m1l7EF
HD5Kr9LFkTFgzSDBFJruDGt2RAo56qKDrxS1z7nuPOTWGPu8uM/WIr/WXOUywv5hLT4QdXGEYO6t
ab/hEhmwi0SLb6Sil9UtThJq+HZVOExncqt7sKSKwyrG+AStb3Fzzm8UKEtG55QxX8vuAQndjWWC
JKoFbepaeIAAtFKo9j63EZm/mQeX02LFgWcF7TFtvpnDeFmXvfSI/DhUizW2dFpfqUccsWVwVany
e6fYp1kaTjSw7Benr06ZNbaew3f33h2wHUYj3CxvVtxfEYi7yYWd0G7iVhY4FpnBTbf6iB7UYtiO
icpZ2ZiR4l6HF764w5r4YlbrO4jbt4tvUIYbMzVSpoTFTaIq1cbJ4lc8XK/GjFmSaNI32zaQoFjp
8d0p/e6vTZcGZzrH1WYUubbWJpP4F0RMXmtU2BanrjsZWlGvmndPTMINAYaCjImBv5PiX2jN+nWI
9UckvY9lJjZiSF/0HqPHRML0CpsDZ1/dvYHLie25y9Yl33hlqbwwfWFIdGEVlCZLXI4dFP7OTu5s
0Znrd/NxxtQC5So7kjFj43a6PtoFatxthrE+KWoiEcLOWSEgWzUT/ONspIWczbm9srP0xQWQvZ7d
yjfKxWobq29VLAqvsB1e1WWqSOoWBGMVm0gQVbjCiyDduJqiEQ2okEZlFPQl3JmeLA+EqSmkTwBE
h7w/XARm1/g4dO6GUpOeocX1MegcsH9W8aIPeb+xCS5YxSx+niqK4mR0KLF1ML4412Nza0y9suWd
N7Z4MR+UbDTfsm4WjLRSbWO7QbdNijFdK5mWnplGkftjTg+wqhrVc+dU+oqwAp/YCwdDahdvcLE8
m9PkrtqSm4Mq8qFxBwP+bHKRG8bDwG/0OqifKyWWuLYn+z5sLJt3uq+8uGsyT696e12ntrZFsc0j
JrEnjEnGGMkExJ8ZG9oMpxAe41VQOUetRZnXuY2xpjf0rbXZyMp+fIWZeWe0/cYajSc1hU8ek9MX
9Ao7uFs362TpNsMiO5+d+BHWzJNd1a9dfuOO0+VcGod2BisVN8lJn6YnutaMV04cD57p9N/GLq3W
aRMRIzlFmGZ69fugDm+ty8S+n3OC5xL7qnHmF8qy1iPB8WDm0ymKuhQwVfhqh8lzJbFATtJZU2Ke
CCcVHswEPIEND7GskADldn9oHfXNNfK3Gdz8yjF49Iyw11d5L6Ita+pzpwQW8tV2M0raQybqSy+v
OFpLlTFnhUZilUksjFZVoanMsjW//BqV73lpjvciNK9zw3qup+BaD5p7EqRZs5b3XA4Y8lNdSbys
N/ptjGfQEHaxURdXdG3nYKen1GuxcklLf84Yj2JeglfXi94DG3qvBSgnCDFgHbTdydM6PDF5H5V+
yPJVSTAGhpTnk8Fzg3OGfmWEiieLQh8DNcT+wXiDxBzuGBThUW9VblKpPM0AoFbUpJdqnui7RIE8
Z1TWuDMyl0OfNoKLzJ/CsruyyrA6lQi/+4jyLJL6mlUCEqGp3seLz2rQcCMR0fgNhO6SVR++BRNj
06TPzHU5jMaL4gaGJwLFxL5socfA+r7pWtEy7yRizTbiaq9Z6PbTAJ61zhy0yvE+hX2FJMy1q7tp
nKutHZFn0OcZm9+AQXor7FoBidROD64T2gccO84ZHW32KR2ZdaVWwQrFTbQZzdz16zAOH5SRKcnv
8GErMKmCU4e1SManoXTliRBdB79fKa5ma2KnnEztymJYQExuTWcVkCqy7RaA4sRSwU1JEabNza5D
2Xc5kyn3fWp6sbXCgfb2HE4Q3orR7yyRE9AQ289hR+I5R35ZrKYyBP2uJM0NoK7+pk9GGnohAITQ
menQpkm0UwljuGyV/OIdnGAHp5DB8d6C4rQtwNkQWcSyeLXbPBHzVqsS+KZt+egETu7rSX8HI/c8
7tpLJbRn/GV4/Y3Iuh7V+TKQ9h29+gouAwoYQjpWQjavVM6N58r6hcZjvJnq7kQzS97ziG20NGdl
nxptuw+6+WpuwQ3V0nK8WS2/T1F8mSWcVQuhvs35uZWbF5jWv5lBf8fT5rUZMJ521I9RPfGqMSGg
qjGWjdX2JbYTB4Jq3Pf01OrgigQjd4sDcfKRQDsnkP3jMzHLYIU59XmozEs41/d0j9K1UEwiMibo
EeiSlXPmTnf92J9TMrDvqueToACKmv41sIhe09WRuzQq+ypOiQrElDD3PERN1BqrmmAcZFpkEMw6
ahTFSV47HeSI68TJ3kShf96keLM0zHEkGvdQv4vIxdyKhXKYrpf/dOb8ybQScuxD2e+mZpi3XbV4
rFWa1Bzqk9Xc5hwEFvczu8ZtB3Qb9TZEE5yIL9ZQsXGKt3K0SmyWNZNJaA2VzimO+MvvUQMidjQ7
1RccvHdKr2Qb4fShX3QBQZGiWjG9MrHKiPMRscsqr2s/sIBLUImDs8oRs2TDnWkkvtnSZI9qeVs0
AD2W01sPqJ6/E3G9N7va9t0crJbDG2IxvCtJ31RnmDTw9daMieLaaS4oE+q1YfVvIqBhw2mt51Ar
mnUuAt3TU+H6vCCclGY7zHyTk+E6Vws8DrIFwxk2kZ8wd67qMvKVjLTVXiMkwFS4HxD8L51+prMP
y+o61nT1hM5sf5n1iXnmTmm67xdHQYn99IWvw46gIe9e/r+Si7vWgoihq2FV3nuLawJqvBtLy8KT
O4T72gUtPDPXI7egR+QTP4sqfOxm3DYdy8oEzGmN3bs4S80MIzsMWs9yc/sMFSC4cpG/dA0PxNiF
HK6ykKMfg99VRDtvJPzjytBx5vLST+siLC6gd1bbcuRQp5lcotqoq4UjaqzIG0j3JDi2V/lcwdnD
WBqf2ZGus4G4wbUFoMkjLshavX8n6abPaRCyNALC8ake30QpcZejd/O1QDxmDTlnCHRaP6iXzmSv
zhud/PZ9wKlhRYK6eaoyzfQz3ToD+JdROkoakjplQem4h7ion50gvkIty7PAdZ+8oRhx2Zq1nFdd
lZP91Aynedoo52NbvWh1L9cOZl/SAVjuYfIim3TpPbBzfQdqjHNbW+TtnDQ5awCC4Ph0HhjqsXWQ
sDqO8oTNJVox7+iJh4/yk6ZUH6Qcnf3cGA6JkUO8B1dc7IjdkO59o2U8F1Yw4Ly1fGPEzZ/w7t0g
b1M96K4ofy2uhqmFyqGJddvPbPD3Je8ajqga60FkITHUJTuuTZDoGPLkT1RPmyGXrzH7+krvJND/
wbgnL8n2h7o/TxvxXEESgmWvrCb+jSWabxoiG4VdG+8354Swrs5iIzrXKutEwg3fZJIW10gKw86e
W9Wj0OPIFKGGT63ZExxP/EBt3txBHVctQFA/bzCCIl44f/d2Awu8ZfoINsKZ73vd6T2nG9cp8j1i
j8KtgeJrFQiYwFlzW0XViRakj1wt0DMJoPIOkRKiqwcHfrmMGvX3/sa/HKBfO0DpWP/jnx+6kz/j
u/7jv//+v/79A/nrxx/9w/5p/YYggg7rMghDaUtD7w9wl/UbKD32N6ZU6HxoPfzJ7WJabkDzoldA
K9+mp/uH+9P+zSBjid/GiATjKD/1B63s+Hvf5HckW/i9/Mf//tG9uMzg/tpd0U0LG6mGNIF/PvaO
c4Tn4zgNJFzwxiuLAg78SKO5p9BX/ukmPJprHdjoO0QQsSNf5YfhxBgZBYo6JN6zghnfiTylpltt
616u8rh3t135JSFY/Ny84TOpvijwGIvoH8VPVU1TKeRUdRz15Ns88RU4Uxe8VDngcD2Mq/XQcypX
DCgNdTw9DLMWrLQU4X9Cu2OlU1bTImie5KB9S3X1ONm0GuwJgVgbb1QxXHfS2bFlgyAzh4sO9C9x
DCelGKeVoS6QIhU9QBMZh1C0z7GbrM0eq56YMakSpQcFAsZnj7jb0A+w8b25ZR3lVHlQo953jXCj
wMCatN5DfbjH4RU4tc9aexOUE1zBej1myvcSl77XBf0aDuQ2dinASNxpJg0qDn/YXJFHE/hwif28
Cw5aGqwavToRCpuYrEA7TeZVj4W/QB1UCmtjSxMKRZackH51IUT9SOyXRDlc5vaTWoTpSciJYErO
BjMl66DmQg0THchx0EkixNJv15lH8Jq7dVG761Z4xmb4PFXTadhrFCrZujK7bZaVd5b+kg7mPmsp
sJz6SjMUCv4cvkOwTUMX9VO8y7gpwrmjLYJ+Pr00tZbjjuk1HTurbPbLk8rciqq/Pmk5bPScfVRa
D4GTHUMBRCQNbmt2I5qHe9I+vMRG2IG2dDCnfTRV6zgKTk3G6ZIR3Ugp0xOa1hPGNRBHRKF7Hm5G
Ql7V+R6F2I5e7Na0Ok8KjaG9elt3Hf3vwreXGscRxJ7FxxCj2CqbLtOOW1W59XNeamsbJsjvCzMg
w8/f2Z9nE8tDbaNcNjEf/qSoc3qc4TV8niPFka9rBNjdYO7ZRfMzU34O+kCVwPr8sLJ9sk58ZpYk
23UxuC6qKWZNf317UwWwu1TA+1nThVSGXRiOa4OHO2jzUxSzfolSl1pUVcb1GLg082cPHSkRlKB+
qmfT/sp/9z6z+7ByMVlD5k8MgwV38OOYJLMnw0DEfhSt4cs6WekoiXt9mwViMY34JIBy3gz8smWE
rHdrq6j2KY8AmWw+HkS/bXVGjc0Bn6HiWB6RUB7JkttSJ5qEp6RAmJGEOzsYN1ImJ26NFNs2N+rQ
H6SN1H5Y3uDhrIr1yylK1yM2bb2dfMuAQyG5NEO2mVWSoq2dScUwxeXBYYLSlDhZl4CaHAtn19M0
ToYNLcRDX0S+PTY+IXLHgoj3ukp8o1AOLfEIEwmheV4REEqzIEBOEZaXSJpPO5qCNiKSrHVfDW3a
prRRyJG84+izAyf0xTzzMzkHVGt039QiC030w5gREn7f9ySWHeX8kKQAku0U5X69DRWV1IjgSu8n
T0DXC4vUE/kXY0bt5zkjUzGVkRhbHqDojxtV2DIUK0v6b2XM2EFPCQRybms3PeRRReiNfhhzbcFL
bki93nJIXlet8Cqt2omajsOAWdcFGhM+/Pq1+PRbMamDyemATraWf//DnlYWdqy4sVsdbazwhPLs
5qRktizvazW+UkCw/Prjft6tuQg/fNyHW+BkKu3z1KmOfTBAnRrhI7a+hvRaS77/+pM+udt8FJNP
BFwqt/ujegbgQa24ODGOgQ11jhmiGQRb6leks9cMI30HAAxBGkrzpgr1i0dt+TP++mojO1FVINSM
XvgGH15tfOQyDVyDP5PlmCab38lg7VT0vHpYndVVW9lfjJX59Z98JlM85GropJk1fbi001yOdjKU
1dHIcIArUBW+weeEZ1e76mkKPPegN7zjXWWp66LoA3pd+YUu4QvY/RbDzsYlagB6FSitYN5N2lZx
wudUc5A5OFnmD/BqLtDZ1M9RXrhMaDttPRrjdyxi9IK6sl9ZSz1tUljbS4U9xSG0JBwrXruU3tVS
hDvWnPuz1QZebxVsWrkJLa2Cg+/pDjLkVDCqgp3R3tPBYCakZtp6pireNuwMoRWqHg2TsyUbEeXz
wihtrQdnbjX0y3V9Hav5/GrgwvRnSRR9qNrHpk4xnbN6LgNURUE94sA4QqsqQzoA9rXldtdla56O
xRv9SEIV99Qou9pRzs0J8CcN7G0r05NYmaiVmje6IijbYnOnxCB3YEPWc9lgVQpQvmZrRw936dBs
GzrDwJseM4sJLzFKXtS5Z+lwbrh6B1BJZYLU0X+tH9PkW4a40CeH75IUnZfYqMiN6eq1KG6tfn40
aLQihUTXXbsbFBL3pRMQqKdB2iFhYXRbX4zzSm3TjaGMd2QfIPy7bh3HM3FZFuNZUek+YyLmMCnm
3sAfUmwO7naJF8ELuQsHcz0U5jHiy3uMxM/UWr2rAqLmynOlGVC85A2z8uucsfXUdLdTU53ORkWb
Rd0lxIdlk1wwiqSf0c0ZEaBV9rOi1ztTJ+JJP+oi9UblVdbzLiHvIxtO3WI7GMZWtu0ui290ep/v
/y29nax2Q98P3VG5VSNGSArTrOQYRZBF3WzD5rxe/lLgvcDG1JuOhFVlBCTk6hdyAMKR6WfFHD/0
pDq60LmAsQRZBElF3ZULByaNlGElr1CE7eO0O3PmKEdfpZY8TfkFpz37vFH0N2RbkBEtlIuVsWLC
L7ziysiPmUqhbCRkkAWly3GYna61nIAGZpgixK+7jZZnj5rwVV6KHthnhS4nHLTnaukT1wJ5vuV3
beSlaVqug1p5Hs3kjqVpHXXlwgUASNnBw9IZmU52dpXnjf67geJfZfDXZfCyGP7+zw+bx89l8N/+
/e//9t8fyuAff/SPMtj+DT2cq7O84g7gFPFjGYxgDZUYahv8Gosu8M86mOKUOEvqQJD4RAX8WAfj
3TYNFYjWYiuFnfRP1MGfbeTLcZJTtYXs56MzJxJa1orJaY402zZaAa+msU9CuixaVL3JoN79cIU+
O07bn+03WCUWtZ6D7e+jwhK9szq7fdVgXodZGbSnYcMUKy8fbGaXEHxpGEETZnS64LGjHMQEUfAF
upDh9v3/YUx17gncIitI2vOKZjiFZkghSp4Xi5Yupd/N1jNxwow+s+opo0091/IaXs8V8j+VEhg0
TUs0SlXnq6ydvGSBdDv90rbWi/lcr9LbWZICh30IAWX7Skz26yDBOjK5MffN0jQfoBZQg/G9OtBq
nlMsI/bcWbLT8Cvmo3Yky6DeuNALS6wF06wzaWibly6fL/NWIr8P75EEtkhrNWVVW1Ci0hl4XT/e
Tmr8jN0/JbdNvZf0/WkfemY3nMelIs8tnQLOmKn2NFGSlKjiplFs8pNgSNfAdIxTrDfXWSJ3QYOl
ddY6X5nIhKo7lbD7OrA3bWfnJ/FEDnKWpoBxrfXUljdzaVKrFG/kOKebJEgchsJ1ugrTYUOq4WW5
wGoNhmE1X9cZ1IsKF+TGiBXGGkEpvUHOh3zKTqUyhX6gIIYIdRh/nKdXVsscPAvijZ6pNB2QLyQC
PLJFkOdsREyrIXivXaLxlv3XAaCUi9PRlVsR6t0m6QD+arSL4cvW9gZ8H5quKupWRh2zx2PAbOY3
syxvkLIzhFgYrlkYR3RW8OnN9PPlQv2c6PAPSDu8GPj1KkmXidsS3S6T+jLGkOnyzCxczHnhM2p6
cS1iL/SNZWhgMD1QmSK4RvPYExLtVcwW3GXIQBzw8wKpWg2pbnoOKqYVjQZqegYUDIWzDY7WBIU6
44sm6+N1y3MC+uaRYORfv1KfHBqhgLAcYKOkSv2oE5oDV9HVMmqPECthFrhrUYHDmUf9hDPzErPi
ejZe/l9/6CfLBk06ViAiKQwexw9yxNR0BmcEMHaE671u9GgrteJWWdwIlQXSXbz++uOQrP58TOUD
EYrYFOGq+lEi7VbuEh+dt6BuudKTUU9rk5dIk8JvtfRJaWhXB8V8L/sFtJl3cN2xAxPzVp4U5ehp
grFoPknKoSQQ57HSXbYxj0bSRcKbwvlhGMLvuW3TWRo2PELTTo6xueZyzwwplFu9cqFjMvO1K3mr
Go3uW+7kt2Fl7c2JT+TNO74j5YPepAXG8E8wBGyy6ludWkgCmdKpb/kyK5wZGqoMD5tlijiUYb1+
Z6FbMbKqPoguWhhYbY0RL1P4vVbBuqMv08iZseS7sERLJmi+dvEy1aisMqt8teFir0KzPzVCcSJs
XoJuHi91Zp6BzmvBOHQZGCScTJP0gSgL8kTNc100dyqR6Qh5DID12WOFc3Sv9POT03UB8sQGDVGC
Xinvt5lgMYVezffp9kKymGlRt4adfKpDnreRibjdMkAk0mtDEQ70S48PDL4ihp4zmHB73LlRfFHi
yc9V/aBoAcsKBO0saZAepQ+J7B2/n/E6qyJFm+MYl2lYsUOI80oUl/OEHmwGgecpsj8E3XJ8nc29
BkEAJv1Ja0wXpWUDs56af4Ai/nUI+voQJPDpfH0I+r//83/8n//9Xx8OQT/+6B+HIOc3LDGmQLAN
2Qtf/J+HIIdZgK4zKYAbAsyIovePQ9CS1MGIYIFBovNmQP7nIUjAjxR07+mILGZGQkH+iUMQ69bH
5YW6jcWTutvEwPmT9jjmaDQywauOKlRBCosj3bSRXBpG0ctwPmTUxFIavPUY0/1hRCw2L9zW9zAM
0LjPSaaA2GU0GOr2wzvZ10j6EcDpMm/Gss0ADSRiJZ8jOaKIBAqrl+Z9TlDIepEK1uN4V0HuwRAo
96nafEMgkwFuVq3rEEVI2+X6TrhBRJGmJieKDTUDcWqNDncVhvXZnJuHOVbXjG6TrZUQUz1kexvO
LzvaYxhqld/F5TNw2utY1I0XS3GtDMF10CbPSgbm3pNFE9NAbBjfpPlNALN5O1mHVM8exxiO/Tu4
fFDD0nfi7Mpc1sL3uPmsQ2UfVU20S6G9rEy9PDoi/h6xNq6kO9+DLGIHckTvi0jcWZl866f6TZPO
PgiQROZz9Djb8x1J9t+68buVdM9aQy98yNzHjFWdY8N04U75FROOkSTXWrwnXRhInkoycVdT9FYv
anh0KpTJCv3nZDHYFcfGmKHUmCw9rNSWh4D9iIX/wRiUF2MJVUiMp3aCTozUEv3faD2osY2oVQCc
DRNYn9zDMbdM/CKC8wS6ywaVxmmGtPgQq+OZDJiDLOgJ0aV3caTn60nJKoYahLRAU+JmO8inZCtf
5UhGMq1gsOEyBKOuGD2y5JhZJokOpo1YbTA4cyQA1UlXuo2yGM1UMp4a6vjQKgVWZSJllNl40CJy
RGaFObXGsc3LShIEbJudsM2JRolb4zBW0HOK1m5P5zwbUGmEi6M/yHZjVkdPgdDxSs5pKteDap+n
KA49JvvkpDvHkcrkBsR/u9WbkoNNGZ45gIkTM2qYK0TOdsgt66CGmfAjTBb0ejCCy1CN1+5AjHSY
cx4DX7qPZrbPoRceXFPunZMdsqy/mW0BhFiZs0PXNTxpSaIfgjDeyzBrb3LVQZgl24FqdmLs1PdU
/6UsOVFzB1EcQoIwtGZlDwSgaPNseI1l3cks5GTWN52vDvl3xni7oU9OQGVU9J0ZoxN4YCKw4Ucw
ewY7KOXfq969NGq6Q3omH5Ix+8YtMlZS42+imW6fzEhQti5RpRyXA+FJyz7LnW5vRvK2Geg5EpEQ
rQpejlUmMIbpbPKFyuC9Hu7eTzr/2nC+3nCgb/3/bTh//8+/fdhwfvzRPzYc+zchsChYlMo4sD+m
RrGvgHKxGUILtqI/Nxx+0+LYtfBKES3FNvHH9Nn6DUoJZiPMgervWOJ/YsPhdf5pwxGLSYoB7WJJ
14wPB+i2HsOhNDp8NgS0MIKN5PkMskCj2U8KTGteERIY0QOcLiurHX1Cec+bOTkfJPZMkzWScIo7
9C6LFTCMGPUpNx2Z4gEKtq0dTAxtxqh0rpKouwDrfxbb6hHS6l1IsGQr5XnmUB9lU3+uzm14IXOl
ftCgjIcO648zZN/eF/Ylkaga7ed3sTbHuns4aRDCte6GVGGs+9NN0pl3tLYKFOcIt5VBf41yZNXv
PwAS9SrXp3t70ijc+FVWwfDXjOU1ujpfhZquacW505pgiwP9LHCIeMyKcBs6GDAww5zi8kFBV7o+
wmfY4kZt+m4Rkh1MRIkWHoYq9RLifpaw1iitn8RY34qiuSYrfhflr+9DmflKix6SLn3qrWQzlNMT
4EYq/fvQeZtJUUDYVeorK9/H8RXSOCbkYJqYb8ea/dTXIGWi4WhOEWfsYEO4il9i01aUeVt31XbM
y4tirnYMq7GH1r6uo2V3LT9G/hLZxjaOUSvl427G2W/Z3aoyEa7QTbVE91ga7JrIDFRr/haOzpYF
8DkgrQVn4kkg263BTBilEMjYHAaTvp9dZV3p4gz/wZX6/9g7k+XIkTU7PxHKADhGM61iHkhGkMl5
A+OQxOiY51W39ALaaKWXaNOid3oh9X0Ifc7uspuT3VRt21RWi6rKYkZkBOBwP/8538FnA63lNDuR
tVC/2A5oiVB6iXk27AreA8YFtctJEDVXRFh59WJbEaJumSA3zrzuPW1X4RQcjOEeezNVBPmeeeoy
zSsI9OzstWFD+zpQm3glO5CF/DP9GksbDdhLknVTy7WaMlvRfO2qVowiCw6pOfNksoyDkYuPcqQi
ZCpWg3QPo2guvL7YGBYWn0HWSzuNXouK77oHISaynWdU4cKcibEG3axcUhiVmg1Zr9egx5Gq2esm
Mr7EUXZJPmJp0x0S62Bo6dRez6O3i81+Jyib6kxnN+nPE3QxyTBfehyASUWl9W05TR99EDyU7WEw
5lcniS/iHts/0Y1dWtWbLkU1nuKjxxkZQvcqYj+EkiD2+aQ9SLffdmXzGIp6lcfausfwN0ibY2X3
YKnOgM42pitb798bYTCdSDaQRw8eMzGB+cBI50M2aF8nJ92H3NztmK84UK6MabpTH3dsizsZ1Gf1
ORBj2hRRuIcQu5RacNMH7ePQiosmjJSBa5237Pla69AY5b6kM3ks8muXyQD1OE+ZS3i/wvQ8yHVO
vtQIu0UXttsSsrZwaVJiVh/E4+fPOxrvYQg2lRW+MNs9Jj1Pb8D76pUJ/xYi0TaiDh59HOdukGwN
VaCALh7cZapUoajLdNNEBOhwUtDU45TXpSpg4BzL0a8x77zAwJtoXXCLpqvZhYKaFdoNhsP7YOq1
bVVzDI3A266bEOjLVCfNwYuSc9CFvHgwvLTKVZE51bwUXom8RlJngTTm4LKb7vKyKHYaA6PLRFQ9
6R+pYflWcRCWjpUnXKYVia0tMWDfWDaqkVVE5Z2T4Sh3G+cjHlO8DNqp7NgGOZXSA+1DFnmXpeEc
Zmk+eFj3V37FZRq53rii4Cla2bSvLA3ajXznP9DRf+lZ/5+xBNIG6v/vf32j8vwkn//bv/7T3/7r
v/zwIP/2R/98kPt/4OYEU/fv4jkP0j9NZOpIaQhgbLajZHAeoX8+x+0/qHdEIrfws8G/UgazP5/j
1h889WlAtk1eix/6Sy6yn3mm/B4ulgA2GCSscabwmP9mDl52ieca8GXOxpAuTTe6yiAPU6mzd4IP
quox3XjlPfbX7RD1J4OQYO+zB21u47okwZY+fvMB/kpd593/MEFWWBRkRDY+pq18K9+/n6amvkz0
4Exbp9y2ShSL7YKYqX1HBdu6a6ZDYzvP5dzgS/dOdh/fIGod+SiPtaHf27F8D+fmUjrdykuyXV3J
3VS9lTr8FMe+mntm/T3Ps2E4u2V3nFvnutWGrRZXx35AZ01RgjmGgr+1FhWhp9IG1m832w7ZLXAv
HWcfiPoQRTSzhfBkbON+LPuvXbUL0idjuB2TGpzfVF5R8AXVe/Qu4BxclHl0yLXk1AMNtWv7osrK
1ZwzPAybvU8piKavRxPoVZ+s7XgIltFQXcRiXIjyOBvu0pnP00C2D5EoN6MvTeHtBt1eTUZ5lM20
8006cLIZo65+UQ3WRW8NwCy1HSPxbV5euWVJJTkFbKG8xMvLCMBbNuO8qwftkOU8HV1toRXuTRiF
UBvdy8pUu5ZZbFtDcYastTMOh55ylx5+Q5BsgEmu297k2WhfsVRxpsjvc5b3sqezxf/aubt+mlZ5
EV80gYFm/Bwov56DuY0jXmWIfYjwRZPdAnWQvUG5+M0F9HPqU11Aro5QA/6CG0sJv99c0L0dUI1j
IITEcfjCOr2gkOWlEv3lIHlQwrVZYz3WcXNn12323OZypyHsbHMfJKYrHpLasFBna+8wTEOFs256
iubmwzD716rjc8xT/7mjx24xjSrp0rnMbSYDUKLvvvf1+DAVpPdyPzTAUOg214XT3CoJNAg6Y9fM
rslmZB4vGzN+GEB4bpvGTrejEMC2e7FB8SVEGNEolnQetImJMJDfXcSYlIilZNexwepvaMl9OqTH
xK2PTtTtiqbwd5zd3c1E+9md2xmHrmBKj0CrLVKyuUuy5YjLeKNETPg45IAfOOXezGLcL+xCe773
kfT2HLWUuLWWuaPsfFrPeb5vp+kimfIbxn9fbGO+k573bjtpcxmG2KXD6MLmNuJ8wJY2HOYlG6OL
QPUADP6jFnPYR/TVF5U+j4cg9d7jOWLQbBsMtgRZLMwM4aI1pgdGMB+i69ZG3VyOpf6SOeXJ1TmI
S5d3byaoVfqUJJvfXCs/a2bfXyo/rH1xQwusx7XNDMA7R6G7YbJyKD35MmT+qWDEn/Nk9nQSIjVZ
C7Lds84fqQuqN8tql154zKW++sfv6dMN9Z2DhsuXxc+hHoaxKrD87y/fgDA20aW6PFuzZIxkXdad
g2OoG26M2nylDqtY0iB+kGZzpCuN8jI9uRlT+WjG5trtg4tqrsgRjKskKl8B9kLIdaEy5W8yCjdO
0RwnI7ui92TlTNhhYQdOXQIbJf+rPqAf/hQ/rOJtUArZxBUYX2vegkBd4lUgA2jySROwyeU6HYbf
cB+Mn8ZI6jWRFSnD4bj8U6h/iI3Jm6RXnONcsJOjW10aYEqtZjXF3PgTUSdSUEuGsSsRD8cQ+lSW
ursw2kJaR5xp6it9ugmF/ZqPzc1vvlZ1Gv7pa7V8yBBMmwRK8PdfK/iPsTKY253HIN9XzSMbVpbM
lKeS4S8N3FEri0kGEPyvZeSd3YK4ozm+ZUHJXv9LVg9rRhM4bBw6XL0PgR0nx9WymDJt49iW+M1F
aKiv5x+9W/Wn+WYNNb0GzY188Oe7nWx5sstgh16Mduetk05up546Eka8qQ0jnqtQeuXeC51jhFb7
mxX9Z8Ku+l4R0NnyWIJVHbXj2zeTYDthasKCrlqOnMZ/wwt2aAN36Sfp/aRrl7oebrGbLtq2unR7
51Bj4yIaS7O9vYdU+ag2A1awc9XqXbWvFSlXJ85/40P7aZ74/bv80RXQzwRbqyLH+VZ+pnaWYJ2v
1Pdotsx1a+83M9OfybPq9XwcvUwU4br+iDnpdApOLTMtz5pnbUuvRCu1wxNvY2fH1QZzNU1nB+pa
enLZEJKb5GHyukOR2Gs39w+Ei9dVUa1KtiKBnaDuNtZvlgDL/OU1z17VM9BfdRIR339xZpFKW5/4
SJom32gcR9pU2w96/SX1O2y2903tXEGOPNDO9DA11cGe2qNl2GhGxYW0S1UR2hAvxCw/ORTmvpYi
2RjwmuhzOYtw2vozMYRKIzybHfPSuBli/5rG4gsZPYCT2LU+Dc95HL10cQwh8ENP46s291eQAzet
v8tml++mWSPnbsccp5XwLuw22wsag4U4gvHfj7V20Y7FqSKADZt0ZSVcQcPAsXQ8mX5+iKR+1ms6
7z7FpIoZAb+GDw0Lx4GckjdF+1mG1+1YraY5eEypXvX7e0GczubZEVg7Hpcr0ANE+2/5283NnReZ
l+qZSxTuwJ5j4z/Z6MvUGHZa8d7P5h5T113n0RSU1lsrKikntycwewWloxpfqTz7hb4GonofeThE
xuDkDAqM5zwm40yruB+doiDcRQCcurTfSwOvWTfggnYoQJmLYEmP31WUTRfq6kjC7HpwpxOSUrA0
snyrW5R1hdbW9YqL3sk2eRtujaB7qR0fab6h08HaoEOTy8RdMg5ID5F7NhwRr7BBoKdQ99w1JjZs
Z5eTLJ3Y3i/1GiuYdPw3Z9YfZ5oHzanYhtGTaVQ3Ar5ew56xnJ2NqSkRzSg3eUpwUdP3hv7muf1m
4uvs5Hw1JOQEtWxHaOKORptdPxIF07xlPVNgyWi6LkjR2uOlhbmRAsRVh/8a7e4BVY/wJz625MrX
jLd+hqhZOTe5eDAbsAqAvE033XVWcaXDZy7E/KhBgulG761t26s2MJELhmDV4cBcZb1B4bmhrTHT
n6G/Yv3BPu9X7Yvh1tCc7F2RtdjIx8WYlTvTw1jHLOq16LvNQFDWQrLThQecbLo243pLA7w05Wno
ypuxhsrgJ19D0V5gx0RRk9uifgk97ZDrZ58dZahJWnxiRmnRureyVxkZj+RmNwMXcR6OOxn551Jz
6F3jyskrlS3daMm07kuFLGhgnd0xWXrup/ZgFRgo1aguDvdtru3m0VqbOv5wc9pQe4EI6luHyPS2
AyAZNeNO+2TvUqfLAZOGiZtOhGtzdlFXvJUusY3ODxE1o0NMBjtJdjIP1iUqkdXKBU2ZeHCZB+ED
1A3zioEPwpcFNQIFyB42THms+oYP0OSycwr3IurYQSY6DwBnbTb2xm9tXL3hJvYE0LfhreK0lvM0
KnEvGWw7P5dG0qR7j1aMdKK3cYRK7pdn9Xmp825f1Tv8wuuhHq5i0e3nMt2SYt5Sd7BK6RoAenAj
7ObFkUBvjWiVpg7uxXlTJdD0JufZ09snEF4sNVWQ4AOLzgFXWGhl7UI1k+pmsGhDl1bm9cRypZYQ
3b7H5Tm3gtcFi8GN1lVEW0PatrpgVXbbtDUPqf4Ia+IsnMhY9XZ1m5fyqhU01NMrJb60gXFuzfFc
jNwQDlji1ZRS4AcS9CV1y1OQ6nvb7JZmFB1RVb9aaeVAo0ijnauNlLQLb7jwsWZxGpzPdlW+DJLq
gALZQiDIRxGwFmLhl5lhf8knm2142b5Ymn/w/WmXzMaut9gcS07US0FqHp5LW9RUmKrqPwnxk3ML
QN7JPTGqcFZVVJ9tB00y/ewOiDTW1QYPddlzAYm8PXiptram6UptX8fM7PDDtD4lCDpYby3DcFJj
D+OYC9/RJ5k1woQHqyyPgOtI3GZog0Ugb5wJfEaSS8U41L2DATncLVt8ywPUWrs9JZNLWNudnzy7
kZvBm4+Ua3QMC4svpXT2VXRMC+9Ry/X9VOw7LfzNnuqXu9NvHoY/7IgN0mxa0PAwtJOBeAubzzmc
N24sn2MB5MrOtxzlfrNJ+MX5hs/ApT5IVSX8BGBymbR6ScAunHPddlYPML1ew+1c1mHwm7PUL1/K
YAqEkqWrfOOPz3q/yDRrKs/091xWVPD0ZbOJUmOdjPZvuOhqv/fD5tTgZI8shecCaUy9lW82p5rr
SSv0cdfkBR7Kym23qo3eH80jw9/7kQjO5Izr2vF+s8P7mdaHhGej5MFopDuMTMv3LxwNrW8PkazO
nlsciyLa+p3xAMqGNTF6HuoALxa6hvp8GTP95nTzi+0lr63GgA79oT/B+uRcuDQj19W5k0zz2Sjv
LYDkjZFsygwucAFD5B+fWH6hw333gj98oWIwHbpDyurseE3K+NqhGIJIpTbqv3mhX/7JXFRQurlg
Lv5IvhyiiZrSYKjO9Zjz3OxZEIvPCxWKMlZL9zcvZ6uT1o+XD84bZqeUTCrr3/ffYjjh3HABKp4B
+l+03vgl6+cVvcMYQanwCSdiHIX+oJ4KuW/tLC06taRAELS2+RDFdHtmK6wfCbMIBhVOU564xawF
p7WdYO0nW3Ifl/1KPYZwfSVgSxOyCzh+J+qI7YFU+UgHi80TEGOo7kExanqLB024YT287rWU+Qxb
rphE+0hSxBfRrh2NtWQ2BlUEP637NZR09tnaqhprubIABfhGswvGbPePr4Bf3dIOmrVNRspm/vbD
5W64op/hbpdnP4X/za7CYPfnuDyveT+fL/WX5gi3heTv/6J+5q2AgBKHUfs5oP77v/1nHDUI6gd+
P2r4P//yP/72P//7LyqLv/npb6YNRNZdpgMKNa4glX+OG9w/dE7S5C511k4k9r+PG7w/AJLjQcPi
T+840OW/jxv4IZoBHIQ2THFEuvy/4lOD1fTj7WcyhBbkpZTKD7P9B82trgtP9Hkwn0c9BbdTJPDL
w2EnRoeSo+KxEul92zFig4URr0xtpqbe9JOlb7fjxnYHe+nHpIhndiIIuxpdJnnx2tdoJ4VqhLfm
kf6vuCEAwDzXKoeWUZpOT6llDM9VRBvEUINBAwR12Vpwkbnd46U0NZxSKIGLwcG0E43sKERLQFor
52FPR2y/zPN8XCYe6AhnOE+VOa3Vx7kIA8+75Fyy+DT2a7r5qlW4qnoOvFhVK9Vmn0L2mzzj0UiG
6L4ImHmTV4UAHZD9s5z5nRg1c/d8ANqV208iwuQtTQrFGqBL5LTN7GWkYG3hl9WEREWeuwsQ6APE
3B0UkztGnnuRehTl6tI4mu3YHlqYmjBNsJexiKcXRqedCnZ8GzOJseTVdhKt8iEPyInXjJ+9Wn6Y
NdgXJwjlF9iUAvlQ5Lu6CZo9RQ/hPgrYjYatts6H1okXjWk/hz0F6jC5kNWiEvJAGaZbL+eUz5e7
sj0scm7GiNfIouyQ5h2RuiQpbno5xsfOkQxhM9088N9pD4iEV+3L3hD48Dv4rKOTRJGisVybxnRb
WhUcS2KFl6lXxMc0N8SV1Sl8UllUd0Y6ZDsxxfGXdDTjTRmMtLxlHe+JYF6o053q2D5tfIaxGFCW
SuBCnrwNXSzRLmrN1iImGa5w2d9NWYHUnvpOyUEil0ehcy52/IIIb1UFK9+bi2XXG6AD8WcF0HpK
i4B4FlXPTtRjjJxS+013gugcRuBiqtkDVdebD1pQhK9RZorbrOvETQtSDGY9SoijwxV1e2M+1FrZ
nqNAxrsGdZzpU99dR6KXt6KAi7UoTHh4Y8zpEbbIMwmKaF5UIbObRHlouDa1rd6fOL/KVRymGHEc
tpNcWGQQZ5viM0IV4X3Fk4kOwMgwjwRT5HMGphVSnokY4tta/TLx26xsi+3pEluLunqkMmYb6bSJ
fBdLfDZrFAZ1db2apO9ckxiHN9nIcN+HU7wEShM/UnD0gu+I40NrNQUfMCxSYFsV6O+p1oZz39oV
R77QmacVZ8r6tWySql0GyZTctr0m7iOmHsmiHYX1ztUR+Ezayn5iLydIfs95KriTTRSdykjqg1NM
486VInzkirWvwoisj15y9/ClhX2+7Dli7ElTROPKntzomBuKzeT7wbyKIlmDcANu5ivMmQXvTLpT
tLbKNNmkGOS1CKRAS8qzyxOKXqWtXcLZvUnBqbmd+Rb5BC7mGIP9RBEuQ4yoWdV4zVe+IrNRE5Uu
SkVrM7A0naJYhqALfFC85PxiCE6cZqar2UL67XDgoEDBguvaYdt2Y3SFDPpQFpTwtkbRrmRvsUNw
PrQSupxWwpmbAc5lGEW3pQ5iPXWSlPI10JCfLt55xvvISRLxC9kjk86XWrjZspfajQXqbpzDg9ZF
5Vd6B1A+YOQ5IquuE0ecXXM0F43B9o7NkeLqyY8a0J4rtSPqI3G/1Ao3PnzKJYF2lkDTWxMkfsz1
7DUck3cy++wQs7amTQ+6XwXmjzJ1LBNw/2pFAPSq4aLrKdP13KwCbQwmcFDAQOF1j65CCJqONty4
go1mrRiDkLuipe/kwyrJQGIwEwX+oQiFvmIVRkALZ0UvtMEYRgPLtmWDuFWQwzotHhuFPdQVANGH
hEhLNDcybETm1c+DAiY6A+jEMJiNs8H0jjQi4h6tvzlvNQs39djQ42XGDqKb8QTzxF8NjXyqFbbR
FxWElcBOD0MTWHs3M4LVWLGta02pA5sf813g1d1XR+EhozhorlnzqxIM4QyZHuouEIBmQDZkbLl0
SAMTOoBIKYtJMpxEkmSXzx02J/Rm18wVpTIng8i99mv5jMC96hT00lP4y1qBMCUI30VTVhriE+GF
TyBtokGwIGuSL7VI/zAVVpMZ8rBFHSyQA4FvVgrDWWmju/JyW+5dBew0FboToQBWm8J5WqY77fKy
ehoU71NznOtw6Kt1q1ig9AIjgio+KM2A+lIfOe4Ugdu+WbUnFh2Q0bRv311FHWUSCg8SEKmZNjzL
m3CsIZZhQYtm2rsyMzTWaeIVm2YA5OJXeMpKPSZnG4xbCw6qqYCoAG1gTupwUoswvx3ESHQ0CmfM
YRHuqKFnlmPM73EFwMRwobVR4nkbtnhefWDKUsOm3tVTciGsehOHzU0buR8jYEr85rh4BjcD4GyN
uwYEbKEPX7U8uJllm8LUhoVegIsl0CK2pIMy15y3sQYULgVFcY3BqHnBsvMZ1MJCZmtGRzOZAT2w
qexH/Enj0k+hoMTu3B8Ky6j2UZ4ny880l63PE9C0CmSiK4a9Fc+XMFDJTMvuvRd+uWcteJncNNmP
aWUcnDm89Sq9AuM7rtIh0dZOah5CManwHpixNfd8x9siDES1QrRI3PFxosGNz7+DhqGZMXVquAoK
JvSZBVOsUYEZS7vVqgwP9cjppWV9XINEuE8Rl2DPCqTMoQl3Tki/TM9xH9NwHe1rF+TpPBM2A/ri
3UjFL5YSlF/kwBbORgbNOkfxQVe+pxHnmdkTCh5jA1t5kNnFpW6W1n6YpPk8BxIehOQzywGE5U3G
CimrI04qc2nrxCLr2pzOSZq8mrHHpW7Z5JWl+yzY7k26gPhRZdXaGryrNPf0nSbEvPZDQDykxV7i
gL7Fwh8zgolw+zobzasX2WuWZS2Q7hw/iZeSgUxsFYRkwU41QbhA1VJULFeGFenbbEqIM/biMTan
R0FOr+JWsrqy3yYV82vbaM4aSwF5z4rml4FJVM+LhikbSGpmvUXBLbXVfZ1SKhqpuTkDbWvkQ7LO
MPRfEsCgRbqk7p1vrXCHtcy5V3A+mnQPcZPLSUtXDm5Ld060y7idGfZXeDUz4yBiPDFdYzh0gjZr
vSJz1OVBR1ovyDdjh6UjjjUq/Ii/7ut+vJ19KjC8tsdcxxg95hPtAuz4wh0XJH3L7eCA//z/x7m8
jdvp9xZwgnH/L8e5//W///bf/vnf/vWff3Gi++Y3+I8TndD/8C3Ga3RM2tTyKE/33090HKRIbDvo
UfwCIs2fBrJ/N48De8EFTsGEGs79aSCz/+D/5F3+eUR0/8qJDrDIjyc6oC4GeBnm2hY57B8dW2UY
5X3SVvWZgHJJGbJZMIswyBn3ZrEchXHRFazFhaoCMMLyoM3h16xiqzmUqfbQegbN1d08rcu+eorL
JD3a+fBuAFOk+qn5Epb9Q8CpltyMeMvDoThiOqkoFmB/XobAgKdu/jIL/amidXcpdBTBNAkuRe3f
ZRLoKpV/Dj+rMSjQC7AKEKkJGqpxRzzl68gv6xceEt6i06AEO47ifRrJpd4P/hpC8k2SWS78Ur3f
mHJ8rhTHF4H73u27Zz0oLmsH8A8KZHsBkOUl6cjhqBvzcz1kug/RM694YnfVi9YJfDA25Z+ZPVDm
4rPq2BOLDZUNYApHC0fZbOq4q0NFqWiDtZ44TwPq+yIdfG9HvuyDriwospEgzOO1qxq61iapA4zy
qTOQ2PVPHGdqsLbGpUn+eWemcUDc0SJfHWiEg3Ro8VNWPiVas7VVHCW2nLvBK/g1Mkz1Kuo9AI8W
DEma1oYj5z+sPILPMY7eMRt4qzaKTrHLGSOf2n2fuRsBvTHSeay5wrmWA8Eys45VO3NvUm9K6WoU
VCvh4/6giHzT+8lz5LRHMdcXoToqgUJP7fiU+xgLqr46FRmDaDMXeyNtOgys7nuKTXnJb4CxaI6g
Mk6SkcVUYXQ3ixc3RUELO/u5gHMjR7S2aJ4+Cr09eX2KPWfQ7hLNuNB92qHpklzmALyBm5JsLV2C
+sP07OTOc1DGt1TzKre2kMu2zLol7R2boKiKTT3Fd9UcjcvAyfnkzcTbT1P0TB3HBfD/eJlMBLpG
DnDQ6XFGFnJ68yuNuKgdzBsxBbvcqGG0JyDJWxSEpe4kZ79E4tQd991Aqb72y3TClTUmX/zRjwJ6
L4LXCZuuFVYUojVQ2MBmAgsSDDAz/c3vgxGjv3QuQ2GsRT4nh6rV7tu6da+HjnqwnoTqhVvUxY79
apC3T0A91Hhx3TJDXpO+ougjSesrx6duDAZTucvqaLiQWRZsy4lJaWkY4zocnwIcspd2nNTkFtyH
GpDXJg2cp9xt+2Xc6R+Dk53q2d0P6P1Uf8TbBmvaroi0TWrSrgf8e80546Oqwnmh6dp7VMNxM830
XPaDAK5nrRuRtUvQeRU7VZK0VY7jEVrmTUHd5jJxasbFsGKxetvlyphjuazqFBNkqYVvVQrbXSu8
SxkTJYO8V23GuK0WZVLcElpnUx9Ia11H2lNRev5yJMWyyGorhEYUvVJhsMqsNgKRD3PBrnNvm4TD
vs9NY28YZXbfaWa2y/TEvqS617pJuutEzDuCVIeJgDSDPJLBbGZXQ46hxGb70w2mSTWaDIEGaAO7
KR9vW1HNd4OAdtVi06/Jn210QeQYyUpDoSIinPgjXMHGWeO0KekXb4gzk8SPyI4Myh8ZDPIZ6sJ8
ZJrVnsEYxmAYsod+kuNS+v5pGijkm+xnpjzVPWbKFxDa9oVEZZ0MS1WAk3r0uyc5sQxpQ68CjbPb
XzkWh14Xd8OCS5mOHGcr5vhx4vCwsEVIsaX/GBdrb2/BVpgrw1v4kdsANfKyDxpoWYjIyx/wqcMI
MLkIPqWrDUvaaY7b9KKKXdoAaLJaBoJyzrj19aOl5Ck2gntqG+7oWUl3vZKwTCVmBUrWmpTAZaB0
tZ+aV67kL6wNyTKyzCcL3+DZlgTfrASmecKglRIMDpCSYkJTiWqektcSJbTpSnJLCnafM7O2RWig
x6ldXYgXLFJSHaXSQPeLYUJj78AN2IdEsGCFjdYt3Yjkaj1ySo2VADgqKVBXoiDnAfJ0OkJHpyTD
WImHIypireTERgmLs5IYycZCrVayo8id+gDkdhmW0HTdBLFFclTOYeQu+trBNeoDebeUmOkpWXNS
Aqds6uIQhAb5jfEzph7fe8WjqWRRqQRSLrtk7TfJdlT7NXig5dZUe7iezZwzhK9jTn7VZ5unq/1e
bE3NFeTlHKkPIFA9kS0X8t5J2cDLETtnlSQHc2qai7EPx1VZ+P0Zn1DHnYFXyhseRlnaR3P0Lifh
D8ucdWc9eunOH5JSWT5PVTy+V5X5zri2Ixra7Xge3BOpdHjBktgwW262wG67tBygJp7nnoTPFenq
PqLo4JO3hCuRLGzbhurUGRmQN7JHRh0zeI/7t9YJOOi1LomZMR76yyisCx7GPTW9daTTfSGNQxAP
r5+tEC34J5eSg2Vk0IXWm9ZIQ0tg51d+a2FD7hweSVDN1zz8MGDbfb6KK95UkeGgm/v0tYyqcGkg
ea3aqnqxOhaKihsRBoEVrCfd/mhNPiO0c67SATurn7uXhs8zLjDUFxDWZHGG7g1vz7woc1nt3XC8
tutqXA1dtwvNUq7LgaASHZ8Yb0UD8tnheS+kd1fWwd7jmbtwNFUT74Zv+DHlncD14bpOvcxTzqmm
04PgcEuJT2AscVRU9rZD9lrEYJdaodGKOernPEw8VlFK2Uar4p32TbBmzbjtZZHeaYZhb21qbIGQ
Ts8QMXK84RBLosa9yUPcEmXyZOOrXNddVS+0nBN21gebJpiyJUydiQxMeG82nNM9miykj4OhoxPY
zFnr3chNFgE2sBcetddlkOBzlhKLrLP0p7g5hnnJo6fQ3/WRJHYkBucQ9VmxCtSapLLLk2SJKmR3
0I2eQO9YBAzXgNmw7L4aRnqelYZDeYw4xXFBGaqLb0Bd7Y3kSDYlhKdwCLfLMQO16tZzfaoKdELN
lu9DrJGTNggblf4XQWHcHDXBBtYgjVhh8tb4YBnsMDzyPGo2CefpQgxfqd2R6zkt7rWk8Ra1r6iT
zdQR1jYvTFsrtzOtWyhM3NsSXhZaXPxmZ/6owBivdcrGCh6RhbfGdZGuZbGduOaJmDsPLJs3uVk+
kFt+9yM9wztTt7cZs+5L6j+zlWto0zYKAmsVQX/f17Xt0D4AetTRuUBD0V02dZw94XH7knk0OiGY
Zouwy+6kmXlHd6SgZ5zoT8fMVLv9eUiNpeXyBQTNzFCBNVdiX1pRJexdmziuLrShno8ARr7CoH5w
YkSjORXJftbbieQdO9dCLzatCNuT28/4oOjiW3wWYhA/u5m8Pr8bTS/Yi5ELZ+w6mib6O6vWT17j
kq/3hLH16TzYEAl9cAVfWFV5xoIM9WPnxxyhi/JmpnuGUQ/kzkTBykpack5ZSlEWa6K3SeyG1NrM
ubqMvRIJ0HkdkIQRV746lLFwB9VbFHYOF5E4QQmNueGC8mgUPI7zEEO0h2yAC3igvKOfL0paaOnD
wZCjunY2OXVMC9RTwqfzELG5DB/tHD9k4uevjqwWLivZqba6jke4zhOj4qtPlcIg4bUDzX/zRTrt
Qy+FyBRL5HwhlkUxUg9gcS+nwvyIG8O+idVRpZ4FTRRuWUwLp3ptKcVaIlvAlwtd66YQVvtoWDQw
uAHdln7zLM2AW8bXnvQgYLuNTDV7/lXhtrddE5LEa5hGlM0HBEvEF01i7O+d9qWDMLggnP+U4BOC
1B8Qnzer1UB0HZJxjxCPss23mE5r3l20bbjlPj2WoVIGTJ5MKz8qH9yquM2T5lSXaCoOc+UNRgAE
3rrfxoOc+Act20cOkrHRA9+v5Pgx16i2eW4/+6qSRQlJlul5REijfRZD84N+YNK8Mj7MTj6ttYmI
e+kZ7Po5ba56im1JwunN1uiD7pRAAdUs/VQ7xizpk2rkIvm/3J1JcuRIt523og3gGRoH4JhGT0aQ
EeybCYxMkgAcfd8M3zK0Ai1Ba9Iq9CFLz6qSpGX+vwYaaFBmVVmZGUE07tfvPec7XsEQIBHSWJdO
1+yUM3Xca9aT21HKeGtPjosxc0xpsGqeshnyoTLEqMqZQO+t8C4rx4xchtEKWclUbrrLckZdRJ3K
79AG1uQRuoD2V2z38segZ+Tsjfdooa4HLyX6pKCxjhyXjmHSATHgYFbi2doYAXmNrE0cHFXVbr18
YnwJFkHmVrCNmFggXvWbXa+mt0ArOA71Ok0+M+JFSIsCPB9t8SYOyd9ixsIj0Vdrv/antZl3SEq9
PVWsPGsaLVuacB/IPuIEkUXmQxjgEFWKeUAv62zFJqSvmTR5V2kXLq0EILXCu9vadJSGoaP3q8u6
Zdei8phofCJXDNvHBPQP8qPkGlZQi3FZPZfDfiwkdqVSdu8MQUk3yJKpoV3dtfdD7OenMW7pXlce
swORVcBxKHlgUQAYvPBtsVOZdZem0IW0nvwv2I0sE88YGMGbzWJ1YrwYzHSjv9L8Sd8VTc6YVfbX
WRhPW3PmZ4dRcO0n45z3YgV7ywinU9n23rmWuEdVZB9A96cn0xyLXVcMVH+NvAlDydihbxDIlv4x
jos7T0sNdM1B8Qc5hPzS5wD+MgNs3ZlqZ0r9k4KrE75J5GyjrswueTBMjmV9dU/WLoV3d6/c6RjV
5c6p0gMK8C32iiuZh9cwbLFwzxWHjJdFjVXW6DfoizZuqV2EjJFW2JOHhY73J4rb68zxNqKMDjT0
juBXLimd19INsFHgqm/8+DCZkjSQ3nwaVX0KSj1btrn7oBTYh16RD2ur9zErz0SinTH9aXeWsq8a
C+u2HZkLL5CX9ixM5KhQ4JuOjYtB89J93urGIq7dG6IcsNtZy8Zwzxp76w1ipYT/2Hfpg1foH85Q
ZuuYyRNmoQvsxqQGxvdh2p3VUf8QNRnTiFrS4QjfmpC0WOStmyrAFM0Y/WmIs91kd0RYOOFFoItq
QX4PZsPMXMWE+xSF+Qfu9Rf5yny7DBj8knkUYdKfbledBL5KuzS+yvv6PE8iDizEaCzSWF1RXZSL
/7ctz19kL8QA/B/pzOw5/eU/sEnTh7xq36vx+r1uk78kMpQA8+/8V//nf3v/F7uZ4l/DSP73//nV
B/vPP/q3MkUwrTUQkVgSQck/lCkeyhQpYSv97G/OptD/6mPa/0Fri80eQjOv909Y+N99TMs0Mc8C
UofFaGGB+DeAFl/1bnM7lPhWCekSGeP89v9DVTgGalBBwElbVeZNpXu0G5wHj5yO34uqLNv62i5F
iSnY2YSUUCs/yar0wNEz9m3eXrhJi7zxQBEy5KnmhF+Tc2cLaLV0Nv1gEm9IfhkxM5uxMpd6aKxt
37jUh7u0LzZNrehjxSjJTZTkiggnyozZQ6fX4Ylnn1F7vYfFytAi7PZqNMmN7C6DoDsnIu8YIgY1
J3EcDFzxwcHTscc0Z2kEiLfv+6sknSMUxLjXrHzXqmQTNPXBGqxzfLhbxwyJVTJfA1njmmrCYyvr
bYkIw6tvysQ9oN49MHPcwqxclz47gAoBMvFlCv+KkJy12+4LJY/zAV8N/rCCxH0pTfN+6DBe2CjN
DZdTc0typJETo2CtuinQF3rIls94tV8HWr73fWPb4L9HIMwkaDhWWbR3Rv0MytUzUTrN1mhqpuWc
nRMJV3yCcUzhlhlXUAkoVTuU28Y6Kpur3pQPacDUtXHCrQji2yZdm0WIVz69qQJzOwbdh9NQVyjg
IjZQT9GcPP0dmvf71J7xt18mHaDNMd0Vvos0W5xbaXpV2dpRG3IsStYLOMaH0Mbf1eik3ORb1amT
ZpeHPAnUWZ72zi7W3DWyD2gDGiE4XYVnf2YzFZN77jjy1m8o6+yIdbQFdQVdySFu1GvONVLsFlED
WM/MrlDrVUvEJ1utry+0BjcxGI9Oxee0Wl71oN6iw72AbiXSdFy2SYCrGfA0BptVank73bjQtNuJ
06qdXwWNty+wT2MjolwNVQV4pUS8HZw3SXcyOwrH2j56nHoNNzjY06v0/LMssG6dlByM5KIK0xfN
yPZpTy5Jm51Fo05DkI51Fo8nBqDbHmsjvdroHMbzyu3KH94unqa9F/bHOqmAGOl3hYN/duIcE4uH
sdI3pUmaBxYmb9raYYXzId0A47qoGh09FZJJVRL3mVkXqbLWLfXagszhlUza10YVj4GtM7CkiirV
tnJ8YMnmQNIRlXXvkQ0AhEPF7crgKscMTKceQYYXf2TNLlM+HzUyC4zuRUcXF4fCYRK4tqW5DcOD
Y08nC9VI2fUb0xleezgSfa/RYiVIY+mXYhcVw1lZFudD/FIW/kWabYlS2Raxvzd1e69m55We8Gpm
AcZ6zXkv8uzRCLxm/TMGLLUK/yzqxB1FLygodvjtpHcoeRjc/uh9YdBWs0kXGGf/kW2FG7e2LI5j
gUODXP/I/fjecBJjlRaGWpfl+ODZCBH83rev85oI4nQeRUQeoggX883CY06Bp8zZRmNr7khUS1eF
xx8Y60wD2p8GW8ncw/e9u6igYEhRQdHAASaChcRdaMHwMaRCbOOi17aQfXqsxPNo3GvuOov7B/xN
QDRnTOOK7qXuhbspLE72MV2tYzoPaywwJsuJOLxFaCTNxncpSeVkJYe0zmzaMbTy6G8U90nq9ju7
JV3756/RByjon2XVpuk94yzEuoRFJHVOXttsiLnbZ0qLN0SQOS+1F5XiTMzCM90LbrVEzq299n3y
7TMzjo/4aVoIdRn2EpFetg1oEd7ZZuc42hWhq2ug6kBWZquFPZsuaBfC76HLSxDrbM3IuyS5Uvrj
7/eML5UMcEFQCKDgbRvWnP5px8jyOKczUrUnW7wODj3kpABoQvoEo9/ff9JcE/2ijf75SRaqerZT
PAOfxJnC8kp0hE176udUzWZkeu9b0x+2wC877fwhf23mbPr8y687bTvFVUWN2p5cUAI97iOB+T3Q
p780xciDqXZOf33rf+YjffcxDgW7Y0CgBon16appJjm1eRS2JxGnWz2vNmUcvVTkzf77hd//l7rk
fylI63/9Ncj+z//xzSD7H3/B3wUglg2KHxOlMZZVbtnfg2wU+VSF4MRghc+i5b8LQM+AC8yjwhBb
2rNe/78KQPEfaJz5zQzdSRehOPx3CsCvPgQwKHgCGGS7ns4o+9fHkmpHxrAAwlNpD3dCTbdMzI6s
x8c87q/z2SH3+3ftG/IKRa30GOlTvFIRf3oPpsKjW5RH6oToZo+yMJi71MtgdN45Lp/nobfzPJRs
5Ek5jKQDYv4cXdt0dW4sXDqwC+ySv/9G8qs1QvKu6DYVFo5iIMW/XoJG2lNBRxMqRBg9tJF6J7qF
MYrOIb+KqQHKzNkl+fCYVHRh9fjCHttNkvlXXi5ACxdrUHbFqmzFg14ABpEGf1h3wx8ByuTSQ5iS
+tqazfe86l3yBCv/kCUEr1updYuffxOydsahOPayWsddS85n5B9TPGOLoIGpy6KiLtmJKBj1iQUe
rls+mUtQTNfe2Pn8xXq4CnJSoj3ioFeu1TKSsmrGHSzMek9DLw4jfenX5oapNsw2A9Nv3js62G6k
Z5GKSMG06ooST15YpmatJys4hfFw7efZoXeLOy1X+rICzL2N7WSVFPAwe6e6SWzzpfOpEEz+O/bE
0hEtYGQTLJgmjIuwDTt25wa5dvSeRlDW9ITWakzL9Q+37/PibUkeXI/9ARStATTw17s3JcygJ9gg
J+UjhzDy18y1d32Q762WXpcb6lwZu7v6/Yd+fWt+/dBPp+xUMJ6GNx+fTK1bShWvTNR2WIEfjbpZ
Df1w//uPm9+JXzYofkZX4DNzbYdV4cvewanKT7GgnlwHiSjjnQ/Drz6m0jJWdpFx1knNR+y29h/e
1W8/Vnomn8waQbzNr5dWTeNgqCSJT+yGb7npH3SZ3eE+vxtq7zS09enPF5YV7/NPKmfwE4uRCcvm
80diYcsaDS42x8Qk2xXAuBeVqR+wNZ1BamOGqOmUVskZz2S9/bcvMsuz0E0DoSeSnk9HYYzjCVEw
Ijsp2q7LMEE03QzjnqvzUsXyfWYSMF3J/nBrv/uBLTBYnInhGnA0/vUau7VK4qmcSHQX+snonCuk
pZuA7h7Yh8PUTRyEtfPYL/7tcENW3jmJDLAEQAXLm6uvfxz8WwNdVZKTPDev+8Dx82U+ele6QzpX
Ez9FTXGDuUP8oTj57oe1dZJveJBph3zuJVp2PBT8/+TkTvmj5r5FeqiWiEguW1DE4KTqsFvaofyD
ifAnFOLT60P96GIjRC4Gif7TnR1c1+jwgicnzXJOpeVciFlLkyhiH2yOOtqEUmbgVBveNCHBRlFj
orxBdfn75+trYhOX3IFtquMVpTr7fMn9XqaqcbSE16YFX+fc5Bmj07YSLwZqfYQF6k7jODNDRcnH
cKcNqc3XGqfEKDhXLem42XTwLIMjlhjGtWU37y1dzLHXNm3X7FWe4Tz1K+w/3QaN5ztjVQb1mM0r
RZbr4NG9Z//5/c/0DbeHn4kKnXWXF/ZLW6dXVd5X4FBOdiE7JiYiWvINH52YyDksS2QGtx5MhE57
8OccYPQQGH4Y0FkxDgmh5f0mZntcddq4Z552qQZEV9kLayt7aJ8/TrHWLHW9/+HTN2GMbh4ClHZo
a8XtoPv1eRoxzf39j2TMHNkvaxB4V1fqmF29L/7hGJHQVPR6eGr1fB3nsCc5XvalIGWYgB+Ri8u8
mS6EsB6aON9IwpmXtoFyrY8v64IL0BhqWsrEfJoX6i4azQ2Era0sGoKGB7AgOrNJs18XeXsII6TV
jTFc5q3slvQVSBB+qTumwL3rPdp5xOgAT0EfaM95I0+Rl/9wgCzi2vfjteaC2+KVAcNW1sW7Verd
1kpraxGOVscmHBHObda4G2DxLzDxgJUqV8yIH53eq3YVC+yC5C53w36FGqFr3pHfPpFlSSrhMLVr
IL3eqjNtICTEvHBgntC2d94uIpDriEcIUpsLOIQEkmAV+9pdWc2siO7SS6IauZ+yl6U+Dscwk+Vh
gMJyIZKoOZNZV6/tvD1qdO+IIzDJP1bkEfqtueGARKSM3p5at38zLTwXhg7OmfFrkzd3QRGf8Gy+
qKm5nWxO0DYP31oLi2hpIBZC/q+Dzy08cQya4AarBFPb1luT1vKYW5hWJzqJ1Zxq3VSA8tJtG5By
6tOZ72m80Zx8CGIZM3edZ51S3agcc0xp/0gn/8pg1UIm6XzEQfeUmB5ydwa+q5KAvZWhJdN52hAJ
649Qzirh5cvYr/t1xKEb8i1KxULy2Oe0lBbzQSyJnWjL+nhdE7G2mdrpckyBkHLqR4djQYkx97Fh
4fBBIxQ3xFoPxXk8QE9hkCqJBJmOFMfJxkrjaw4I0Lqc/FG47XoyxmfmRmJB1zNfZKp4w727Cdtu
94cX5GsrF2s9b4eU7JScXuay4R9bRxY4TT8WBv1WAydijUZ2KYviDVp+QpYiwTz2YJ/iuNr31bAH
Z7w1/RrZQpFdVYXd/2EF+lnffVrcOSkxBLd05MDC/bSRxUkekuM6qFNeJmhezezc76DPUreg9I6N
g0HK4SJFMbpRU/aMR39VIyY9mkGBD0Oz3kUUip0vyoqpM4tlCtmcwJHUXSTU8HTdwEPmFXL+BhE9
YFGSAoZaX8gsue4tsAxRnOgrktpuQkk57fDGw5W/cOlKmYO35eEzlx2Dc1i6HA18VuRWf2VY8FQM
8m1iVItrzrrzRNv94boY39wljv+GDRaC0+OXlTlxyw5urQhPuV+8o4G7xyH0HKhxazbNs96Hd3Ks
7oSQuyYv7rpkLSqDDhEBqX94Wr45XeGjZVQhgHYTw2n++rQYqoliRqPqVKTyPWKcgY3mYaIxzwzg
0ch0yUS7Qi08EIGaqNFYIjNJ/tB7+QaShu/XEzY6bY9r8rkC6MJ2ovE1RSezBgrf+AhLrPKczwxm
w+opnZftQvqHLlV72wyutHi872zvSOB8sLCcJFtCqT8MufXGnmbQohdPv79M81P6+Sk2BSdiwBV8
y891r2ajR9Ow4nEqLh7m04tyxAlWytMwqPRPV+PbD7NpHlBysmJ+nhFa+DtUlTjRaaiaD6HVKfkD
5F20Teos5lU8wuu26kbnzPKN4oDP0SQKCRdTZhE0nKVDQiysQjkzpWtPBOPm95fim1OHZ1KszThU
Uj0+kxGEEVdaJbgUP3coKplZSO29gL5j//NK8ulxo8yr3+8/9tuFBKw8EzeaAfJLwBl0zLzMvCY6
ibL4uZmh7HyYZtFe77JBFmiE1wAh1qh99bUx9PcNhhmEWGcQ0y/mFwzJJuPdyVl7GXYgRwdeyX5z
1IEmSweVA0P0o2aJ9KzTEDHYoprNv/5dZhWPPTfCHtBe9dFcFR4JUt4lRgbFs6G96kh3qSLJmCmz
Vwah1jShxeUwkPzxHAf+lZVVfyqZv109XMo6/tH1LxQEJ2Fvqj07Ollm5a69yT1Vun8Dze9iDJkO
tgGS06K3DqbqnrM0/tGN01tbzUwpRdTX7+/MN3Bc9ht2RLpTTCuJo/l1CSkHpvE40uJTjN4HmI11
M3+shRRkyQuPBrm2yemOk/c+OnSDOncIdomrfA79Mlvw9qm5SB2mBowg0aA4r7Yb/XBIOV0444Rl
tJx+TKVLb0UXz0gx+XHnG/n7n4Hm3DdvOEsxSzLnPP1LkzkwGjtJ8xIpuGFBTe896zGfamMzQt5e
5Dm4+rHI8UAzfNLT/qLDJ0WELQggcDYHS5FfOXaBOOtqWW6KyUpRZmLlKBtO5WV0YUS9e1nnoLM9
A+53m0PjQwwvblGFtU80EVfsVgjlw+Iyz8V6AqyxGHprPBhWC2UoIiUlyv2Lqah4Vgdi0XX01kNt
PHiZ+doQwrZoumIXj+OLzjmqT7OnsXM+6tG9jHwfLG7PuYlOFZogKvadDr1woZCrcoXRPmieQI+m
4IyYo/+uUvs2ryGrdEGp7fRWG7aDbYxLnzCrR+YJxQJy5rqa1cgUGCcvacXCwzYJSkQc7Vwo/NX1
8wAoARa8t4RDQBcGwWmRnNVS6bgax9dCsUW3/rTsO8RQcSuu5uox01NK5XiV6hVMEih1KnOAYs5D
37rbmVG0UVEhXrMuvPORaM8HJ7WNhSGXPvVfUDrPlWovmJazCqq63yDSDtYyCM+YzkzbPDD9deJb
GKFbqGZRnz3XKeFlkVFc9kO/jyzGeIQTV6jnB3QoBBYUhsZCYTA/swkKNlL7pJBunA9++IRuiUy7
UvTkvvOKrpUL5w0BKcwbg5sZsy4YWntVeQFm8aR6ZtC5wEk8Y8TK99hsH4Mi308ZuSy93T6WeY3F
Lp322PU65J6zrrwYX9mb2yVu13wZmZskTo2NmK25lj12jC6Z3o4Q/zOaL0sDscLC0wu8e5Pca1Wb
AcsFyWPBwVuH6UggjlE9OiYEojkkpvC7A8UhKeVDdKoJXqmAuoXpXLTb9nWNRB2jS1djj9QcGjzB
MerjjmlSt4/8YFi4GkJcLzxPp+S9CqxNn6GmwuoE0IDEgmVLlngnjXutpFuhG5eIAi56l1RIp2r6
zVSIo26hpp04jCgrbAmrlIy3tP41gC+zlqV1rMaqXki9MLZW1Rib+Yzlt1D+BStD6/WX5kh7qUu8
n47uKmCpABB9ng4yXEeT96aq+GiNmVwPdmEyK06GVY26f1EOjrUQfTW7tacCO60P10czeGJxZi9j
J9+nJrxdDBvjwoyrhPVflgz6WwTESQGbomxGvK6zMLSY6cYdnH2MXSkigvR+VEVwX1jCuXRC7BJE
FyecO4fysi+8ZOsHeEJk0TJUKuZLZ2LovZ3QJ+/cniGT6ApjkeBjCRZJhwggLjhZaF6rr6wUvH9m
k063RK1rFxiGAJz1M+osNgd4CEDQyOXxN0aVlPsRWlpD+AcmJ/Il4fTQuIG3PJ4NZIh78Nci8KiO
DK9hBzc75rcN5A5mijbDRRY/pA6MG3XGjrms3quW2F1p+Te8/tUScCVDynaeV+bz5JKwvb3PKDOI
mWmS+EHM3jznhLfBxHOefTrJbAUuTX85kJIA460ryKri1/gtAFPmCao2z1KTvLTOB70mFdQxPxC9
RguGi7zefprvBQY7TcdpFxbdgxCKGXLBjRW48aLCUfju8qdc4p4j03U1xNjkcdleNZzIV9L27Y00
C2MT0nxZVtJ741RxjjrQXJkR4AMv0A9aOubEBYaPhEqgUoGHcCHzmvn3QOqRnBKgsuhdwKxX1yOP
Amo+eCPNKvop8MudG2wFFkmhIN9KmaO2iJ7CHgl6HjAJrTWLOraLP5LMOTLTfZaGXkOnbNqdNAlp
hXSBL0l1uzq33HU72Vtr1htyYJq2uB2u4deR5Z3aEu4LMgB3sMCkznLFehYu9qpjqar4BuUzbJGN
gju2rlMmRO14R974na830yJp/RtEUTBoUloAszBSL1V/ZmTeTUE4GrDm62ROS2ul8cBpBOUoQWre
bE+RDb4AOQetVXYOG6Q2sdXUalxN9XWUG3wfGJhL8jhIriqTWwvFNoRH9wOIi77A/nwNuybcEsL7
Y+IYs0TucCSVgoA2Giz4uAHyNbO6tp91tlEHuz12FUApeQwmhLj6LMlN0eYSumHirEBdgrP/jFMh
Sg0p7gdHC5H02tjemPcDFrmpUPxqMctnmbTPnuJPyVkSrGZxsEQl3M5yYd2Pn38+TvUsI2abPTak
UOIIfHKU8ShL2jF8WSLXMEQsdKs7Jyov3KY1sZiOxGNIO4fHeZYuB8X4kBoJ+JtAg9Q5fjSZflsi
cwZPVTOBaV5KNer8RYj5jcDoLtQsi+7QRwdahmoSxbTQq1vUZSiok3NjllQHvvaUzSLrELU1G1dF
IJb+QZSNjRubG8E7DV8ztZ9CoGCHzhNXuov0ZM6hjOQL70W0TtKODbKHSRrFHbrkvlrVs8pbza8V
oZHess3ydSAhsSRowQdBqmUxy8PpRS+1WTDe57OVpVGvbqBewwm7eoaqPLYAekiEKGPbQOYAK8C2
0y7bWYNeu0XCUoMEJAqpgBtULSAc4RrGaNa1FlxEK9rbPh8faIjYuwD+CpowmS+DQd9y9rurhugV
qtGDniF7VwhKFyzpAV8HNCfwWKz3XbnoTSoOk84GBpeGBU7aj6lMseBO/o/CHK/1SGceOHnLqAzH
JWH1MBnhfICPjXax6eyVGdqriRDdpWsgaZ2f22ScHrCj3iEqYZY4ySfLiR0gzYIIOxdlrBaQizPi
muhyClsZg3JkGWdq1TnOSkvlg6slaNsjBUdjiLYj1JalrUg+GBqIEbWZvdiJOlo6B3tRHfCp5eeu
goUQteFrMYzXkQ3JM487LF2eKKh0jZNVGSSt482KRnBTnWfc1QnSltHhDK7bIwZRm58uTwxkQmV4
z5XXF6oeH8QcGOoJqkbkyleA4BnHZvkW+1uxMQjb7SeaJIY2YQ8yg2bhdz80cDDATtXeqTv0JC5F
hgOeYVDaXRSUb2nuTs8NN6foCn/rz36pIWWaBqca48DMT4nnxcrppxdKwXhNwihNJBkGH31cdu9O
CAK77yRXsqe2iBuTkOL22qRiUNid90GqPTWFQRzwGKJo6eBmNST2/ZTwWI1ZImoaZgwCC1EhykOa
5ki8exi+ifGGG+wmoTjEkNSb7xZAoWcvaEiCdtPoxlLey8BNpX7oJQ8iPoPo1uuBxOHnJh6VkMil
PhUWaiqRbnyte2nzqFnZQYmERtTVwS7B0wwwNxa5KNDy0OveRJrl7+x0fIWM0ezaVPe2WBnLs8Qi
uW6cYu5/7kHhC3xjFQTVSzUJfQHJz2XgW+sI5YvrRsoRXKhJzkGzzfELjkXtbW1op2bJcuL3Gdo7
JgG02HdBiobG7AK0afwhl80HAX10H2i4UkQ7LiG27x3ZkUjkdNN2kOOibUHCyManf+W4mIrjGoeX
fJqa/qhFeYLPVNOWg9MiRxxPjUt8YOgdkdHfFrm2L41eJ8mXk7Srtx59hvJaC0DrmIwuiYHDKtvg
U/vZZhtFNpB3jTVByzuk5MGdUXv4dqNZSxfuMVZ9jGWDd0p/CVoBSdaMVm477Gf/boXS0uidY1mS
W9KV5aVMkkch2j3euHhTkJGGYZnEqiJHVpYm5qPZV0fop0CcDXmdFIRrzVwnqSW32JKfnZKLGHmW
hvVhoCxK61uHpX0xCXQ6FkThiun6cggtPDODMa3qNrwPcWcsI5WtrYQ9nr0rBx/Y7fEAMkdM6vU0
NCcsco9loJ/7cFRoFUwox6v+wsEOvnRdjnSwgHaxW56ynuQjiDKInlwiUAZcTTJruFE55BsGV0tz
6h4TWZ4GRYfcV92b1FBp+u1za5SvCg0iGlhZLfNI6rRuisdch1wGveloRcm+zMTBSaHYNsh/8ctb
a9Ycpq7dc2PjqJYqunWtQV8xqqX4GXFRJdq0bgc8NyFSPzwRb1MFw6xysgcjGyUbQPdjtOOeXEmM
cZ029RCwkNdVsf8kBWlQXZ57LG/1BkMzmkORrKIhvaw6BueATVpvOGhTir0EjJ0PjbmzqSwt/brX
tYNobBfTqLbIY25irjnbwCreArM+Hx1XW/cToVLdKMm5HKrDEOKTjXqDKDVSNIhE/QEXLMIWS9nk
1zq5L64HG9qwNnpBblhj6kzbHFwmstaBFjOOG3v3KrHbo1vzmmg9tsJk8Eg8C2pox+W5PuaA3hSF
2FxTu9q5r6Y7U2WPuC03/URvscJ5XcQdJ61yPIPf8ibcmLMSPauORk8IH5+1toWLl+T7GlTOypvM
V6Y2rz2Dgios2uXPc2IrutewEC++GV0D7Q13g91zuB/y6sararnUcs+47Bqr3fjkszDiQXsRl9Nw
ELVPxm3/giMf62FS7ip/iDaJj81LRmwyngmPecJqvTEKhxi6BoRzzNjXacHXacxCFl46vpU+JK+a
8hMZ+p/UcF9nbLSV6OnQgGRqRxLwry0dbmpXt6kTnyQyxLBl8fX1N0O514OBYcshsLby93mnv/6+
DfNFHQdvFZasiwgd3OMXeYHEdKo5jadOQo8/tIootGKewWJ/yf7U8Pmm3UPoBcdilF/EX8ztoH8M
SXhBXc5KKESKqnn0+X2k5l6JPgeVR1ht17TLxuGordPc+f2P+F1zl2k3M9lZIyY/d5Kp1XzZSoke
hj5LlbqPBsjphaghFM4tr/+bD0N14gqMrajYfv0p7bzyx8CC72BF2d3oGhf6pF3M3fGOFvbvP8qc
r9jnFjkjJ8o+0yG9/nMPvyRIXGuqiha5L/ZOoD1OXfmKb/iCOdo7GSFXiJ6zMzs0szVrSZJgTp+b
fUMOnD4pcmyW860mSOUmn3pOUJl4spVOO5kRD9V4vTBzfvn3X9r69oHTTVhRBtlM8D9/vUB9aUS2
VBDNmaOBcZD9W4p6JcjGNyuTL3ThKPm7Hid1jg1A6yDAd1G+0mDpy0l7dEg9SRW4hjTH45pF9xWY
dGEW7aZmwr78qdTwzOl8MnE3JQ0zyHnpCtKSqMeiJgDTQFgvLZ4ydR1SWMQjp9ImFcxf2HYEZffv
f9xvlBYeUByePoRKUJ4+D3tmWbTbqT4+pYbydmYqLv1SJeT40DEwC3HObL1Chz9b1Rq4Edn88xeW
AW1Amy7+8F2+GzzRv9bBsThCEKX566XnFFzFyZgnp1RRe/IaohrC0rXAeAcygFMbRhPnIbJIVNWl
2tBU2oWyGP/wBHxd6FhxWAg8EynzLAL99VuUY2+ZZJLzAEg6GLXZ3sYM6kGBEKOVlfmT3trbKIhu
/ar7g5BBfP/RYhY1uZARPi9BFc9jBZkmOaG66BdZET9GbDGxpt347uQfhFZtUO2XO+yyHxgXU4a3
ZJgZffKjGSE8dnryNDCApy8P8EzaaDmcoFtbrfeD13ZDsbiq5ThAHeGIGZkcpRqV6YvIAEMXAqW1
USJTcKVXPJOMLUqrOkvb7DJF50L4eX+Jtf9BVbhwQAKehf1ImAHdreXPVWoWJfVF0i2RLZAX6RL4
Ec5/r7DobOj2udSdhFQ8v//TbHu+Hb8uMuxL7A+egTrK/ZLDpxy2/Nix4pMG9m8JgdVZOWa9Q8Ay
LbWy39tKO9DMO2BAkQuatWfk3HzAkNS4tdPPoe7vn2LTnVeIz9+IVEAEs7xWNjfz1weoGIe09j2V
nKw+Y4nIfewhTEQo8xlDN0qwJgxQhmwAPKOZ1WfSct6RDJBG3NreuvDsj6LP7sLCpudUCZ/GIiNN
GsP3RNkJWpq1f9vU4bA24FKtGJESdxoND7bZkJqj3fObX7wiGhkrlGR5QgtdVLhxt37mrjrfPTeN
kLNTvG2qOUePzr/sDzFpvyZTIIdyM7fyiw7+1UJiNIpH/JVtcV56zg0N1kcxj9NH07hB5fzs2rm9
EpF19nOkozV6Ab2WM7TXMZA3Eh+KIPC7bRB4wzozkjcvEUc3Cu9VmT3WpptuAoO6xU5opiU6BI5R
QDAamqnkjArUeJBMu0tkGaZTkgPjujuBn2dJ1+Mt5piitezIdiyPqQ+kR9bEKNQhKwPe9HRfjrg0
TEzCdLuITDSDSCykVtQgdhoiz+lj7XLNfsT3oZgV0ocFNjOs8qK1F9h1MLfZdbiia/YUjBUXEUXF
Flt9d8F+lq+C2IMtxAxKQbQB8oJ6OKU2nTvRvmiuzFnFSksNnmY28lJ5c1ceGMjW0fKEmXXwIJwB
uVEKpgMh1rMbgBboYCMv0sgpmR3OBHvKY+KWl1Ayb+ZWt5RBxcOLj8ob9IMir9f18rtuboCnpXOK
bRo0ngNyIFW0RCy+ON3cFW+of2jEdEPu3zHkwBDI8BmP9YMvnR+WmLkftnEIvOQGR9VymJEndWJy
pLBftY6Ji1YR9RrqNc2adOtpIeuJApcCAHcJNOFets5LqNOL1P83e2eyGzuWred3uXMW2G6Sg+tB
9Io+1EsT4khHYt/3nBnwC/gBDBjwyANPDOOO7hO56iH8UVWFOgoJUp2c+iYSSGSelBgMkpt7rfX/
35/Gdx55FGGWPWJS31sJSbp60TB214O7lhobnO61FXSXWhplPJXlPUgnhlWom1100VMdK96beoxs
jGjBpKRfgEB41kfBH6r6HzTOR4Qkt0cMraZF9THrkHdM66Anl7ewH6sIKEOt0GaUNM9bYprDCiir
F1E2XIMFU+/rLHyOOwl5nVKjq6DLO5AbE/vaOi4NbY49q5/EoxwGyfkNRKwx6ihbGKV0ITcD+vEe
cpPsMqDLtB8MWOk1BY+O4VYzPlQ2a124oeihDORKUFNKKXq2YYlOTKWPICO7MEiD9TjOqFridgtE
7bvYBUHTEQQBDKh8yWW1nQlbfqrH0KUsgALaZe31uFedaHm8dDou8DiNNjI+HoifiZdbiFcQOBGv
BZwa7OdMqip/JnmoyFOFvkCPuHmcq76JtWgh4gmswTpX3OTTxKzpaKZys5NTCRTRqBRraq+b9H7f
TLPxpZs5BrGeZn7LGzDj0YjTb173HxXZ7DwUC7qGbghEaWfv2TRg18E4KwKe6ZWTUcWgx4PAW+9d
Kw3B6Ejbvl6ZP75dUV3jfEO0ixv3g4BWaX05pmftHyOmyJMqBIxWjwgjFOc+1nwSKkoQ2m6L1Uph
5/P1wT9u8vFqaIoliBeDAHO+rSSAkUaJN2okAISvjTq/AYlwi5zFWch+Wn0zgP+oyOBotsk3O4IA
tPOdd2xUnp3aaXisfCVa0ou5FWb8IBmtMjES/JROoZC7ZsbfbJ0+O0kwawLuKiIV5W2i/ksJlTmu
KiBpJ8dMqHS7VGNf59UIO8gwz9qXX3+jn11OMgOJENEQkX3QCDMSsemfRumxRoo6lk5an65st95i
QIY6W69EFj/0ZX3z9WE/u22JNaYvZ7BP5HZ6/3bPeWBqGdj5cZTIBnr41HVwrliyXCLX4GyMu56v
j6h8tqEw0exqMgpOpP1nNVsSB5Edgkc6pm77ypDsNm1I+1Y158VAy4jtMeqmrQcspCLeTO7bq6+P
/9kXjfWHVYmiFy30WUWEDzwtK4fkZUIIDq0TXQGM/BEypa2Nl8gzDnxTRykxvlkePjtrRaUEY7Q0
KpaNsy9aNKVOuAHGgiKXL4co3zeF9sJ2ZyoHxU2f2/ug11fMelzGTt9p/D+5kVG8s0qwwsJmOH9+
TBISvEEEoH8rKCijyUoKqEFkl1BkKtS37/dvZITjX7eGoBJ+DQw5+9f/9P9pqIiBk+Gvf/1yS46E
iL+RH/Y/4pd//Zf/+3/+61/+x7+f55f/8qN/t+2NESAysUNIwvTRoPEP2574E/X8WFuOnSsq919t
ezAUhG6OSeqU/WO593fbnvGnsTAmj5ruBX/CT/0Gt0H5RHkPWQk4mTVW2h/dBK3OgFENK+swxMHe
tbGuO5J1gtyjMMYzbuzWOQ5xuEl088fQWCZSZ+naDPV+IQ+BsUoKqFmxZIe7zGRLBpph79U9wQtm
faNY3gF9zqHSW1ITifmQyAJIWad3flT3d1pKZLhSDq9jD1grGJe1gfFUqOg3XSc8KX6z1Y1g7brD
dWJ4N4Y+3CaIjPgRyDzukF67erIPU6qqTI3UiyCiGTv4j6iB2ilDZH2iNHkNTZrXWE5070zh909y
KbyUa7MjjqLZ5y0YfA+PqwfGf6L0rbvPZBHPHbVYqbXZ30lJ3f7IUDAuagd2YOYlPpHjfrWyuxBl
jb2u83Q/EsKzImLs1Z9iS15WYYROHSIE+XtJaO69sHBnAtY6rnIx7+EFbYKQvZKZ9ptGYxLimuGB
GeW2bZmVIu+HKZCfGrNAca+51sz0YMpGGc0dpRRLj7JZj8SVlQbMR8gMUcWbWCtnExZbM4I4LnN1
H+ZYugPlgZ38C0WZPIki9PxhJTZ+3Fwi1AekbUA1MlL48npi6Dd2VL3AxlR3iGuYpGdudBG3+sMg
HORFOvaaRPhbSViTgUw9OuXiB20bZO5uosz+Y+H5J4ExOIv+iYXnL//2P//yv//Xnz91Df/yC/6x
/LDhtll5qP41fMP/WH4gWSPdhSVDpJCpyLxh/+4aZslipcLUZWGHtN8FGhl/AjJDLp6NIgK0Hq6X
31l+PjTXMCVDGkJhDjUR5f3ZW7zLHZAiXeUc5FzsLJK5tQ4Kq1qTzq2vGBFftlW36pSUtEFYcN63
Gebjdv5dV+Tt+PjWZNo02BDOuiJDm0QKxYVzyNRq40b5to+rJQ/7paaWj3bvzOvGRLsDsFAz9r3l
PyaRtKl7f89k+eGXt8ff3re/Ou4/bGjGj0LNIfBCwGI7rzxi3w/bwU6dg5I7S8wGq44oCKgS2l0G
bNEkEy+U1E1WIZf6/QMbY+mB5uvNrvR+7wjneEiYdEiHTAuXLXm4fS6ztqBtjJxVX5WH2HdJxSh+
O7qOE8a4rVFBjud7jktIhjylRR+7I0l2b9uENg2gi+1wNXjVKbOLb2qdD9XHeDhEjbw98WN90IMb
XSDjScrdI0ox9CDBFrTofUNwHVzxGYKaY0N25tff7Nse+Pz2ErqB+oWsTjyh4+33S+nh9Y4pibSQ
DoqSLYu+XMpdtbIcW0csYE6LSloMZbOQymrep8zPSPAkgmtJQOMGl/Ne92sTq095+c2n0j656TEQ
UqXYgG3YTLz/VJD+fJcQZOkQq806Kejl5zXJT8qVofUX1VC8Yi+4yvp0buYk61RIpL10ZBGtvv4c
nzx7NngJOsoEMo6Gxvcfow7UftAThj5yqD3UqUuEZ/6NF/fD2ETFHvrLIc5261Gii8Qis+vod+VG
EeHKhFwpcGb9gTPBNg4oY4xEPC8KjIYVo+zM4Fi62t5Vva1H0sTXh/iw96fOUk04n+zTLI0K5P2X
NYRCdHJkhcem3MGtkqZKVYCyqUxrXhXh8Q8cjO0qNAegYZpydmWQm9WJj3bymOlsS2jmm8Vd4dg7
MKCLr4/08QJxWr8c6ewCubqDgcLgtLxevagV/VE29b0ZfetDGH/P+wdxLJoUmXWMsxLn7q4KpQpy
BDc6Vm23MyjQJ2ZP/oqq9JtYw9nfwCFicX5Gw4S6V5+nEne8an1TPaofynSuInQ0HVIaNYFmnNfM
jDjwinnxEaWpM4v8TR+MIPr41paIAPCCjSl101Bx1oHbQKjI97ITLPNg2NuZchWl+pKiehP6Yu/q
jPNCQ9n5TntBgf9M6DWNdH+ZYscCV+ojZNBASve/3WgYzwBjmTlWCyOH5P19GOhGZxMGEx+tsH9w
ivYEiJv+cTw8Ye4F3qoWp6/vkI/LNgcEm0TVbSqqcj4aLsmUqRTbwXQdy+shVce4BxtgWrjzQ2Nm
xPrJy7VvVqbPHjb6VJpN6u9YHJ3tSnwTq4waAzNRR8htawKWUyqzmqhucJIbmOJfn+JnD4ENv89k
EwNo6mMXLjc7s6zdY5RIJ/pT6Fc959qsf7vbp/Ios4IwzAeZwov3/bWLUT61dZN4R6PvdnVuX8jk
mMe5dEUE2e8/11wwBoY0wcBHvs2zf3nx+UgNoe+3eDv1CoQXAWKZMcvi6pvDaOOVOHuu3x3n7JQy
qkVfswbvSMG3htrRsSSS/aNK3qm1o01ZGAcrj1a2g2wx5ZXbVwdrKHasMA9uVlzkTn3qCxsLkr5p
6hYsYHQpg43tCRnUSBPzmHuiXB/uOtemphWLOJPmAJdPftcwNk+ev74RPlkeuOlY79gvKDpW+PcX
yMUuFZSW6R0Ju7rG4TFXuhqKnHSs0LDXZXL4+nBv6/j5t/fL8c7vc92QGjXEJXJ0y8FeqH5zNbK+
pm7gry1ihFny82kl6T+HWr4P5eaJ5eSbCzhen/NPQJdDxvJPe1Y93wMqRpq5VWbTEu7TWemYizFa
OKO7kFrG0zdn+9mxEJgIUPg6m87zlSSoYkkqtNQ/Dqa8I8Zj47rqbWHoO61NF74NGCBwuhNpc/PK
kq7tzFxV3UNmQ73WUhJvguZAm+S7uf7HhiIGdJkdvwLZk3+evxLCXAxZbQX4jhvu4sDfd6V5siKx
aPLkkRBJGhODcTIqZV25yjc3wIf7jYqLPT9rq64aNJPOnp6kYpwjSaxzSm4eiL3dB3WHJSBZSYzg
CXIo/sDxMBlRV1Jc/rUV9ut2mHtqCBWYzQB5432J5THgEITt7GrFv6OV8LvLOKdnMtugL27TKTsv
LvXcVjxmxRR3pL5l5ILZQtpr5OY0vvbNRvMTZzDHGpt1tIXRMZ0PGVxThjM3tM7B7bJF13kbMmJe
MRCvq2ZgwvlqQQsmEGWJU+okly+l7G9NMk50ctgYobWnkSqAVHymkorwu68XvgaUI9QhJiX9hyKk
CjGAapAlDkOvzYKQYJMStXgjvnmUP97JHIfdNhIVwaaNauv96uXHHrIrLZQOXUgn0ZGRDDrBVi6i
OarRk1coq0FrllWCJ0Rr1W+WTvVDNfF2dFpoXGeDz3G2QU4IAIrwQEgHIy7v1NxD0IisgIv9BhCP
ydKSun3Weiun7jdCi5YIFbaenCwYJFwqgTJmPUFOlBAzOxqEjcy46EwAKn2hzzuVsa5ueNue1enr
VelD1T9+bLQmdFJQPLEuvf/SRNvJ4B4y6eC4+tIv0k3Lx0bftfbw+zC3vVA8FJQe256vj/thz8FD
iJ2eexY0PoZ69f1xaVdXjVZV3pEOEZqvwkIEgtyr8e2fXx/os9vCRDQ00pgo8z9oucJQVSKeUnYd
GgBu0kpbcy6NcmRL2YXB3C0eqkrbGc539b4if2gujQuNTKMc0ZTgH+c3pDZEjQgi/xgE7gA21CaD
mZF+bRHSUVXBEb/jVVyprykRJrM6rsCAhrWPgmU4pkN3KBNg8iSLgGJL8ZfJ7l4KUNuLFnuqVLX2
0pLzTSf6g5HY+QXqrBva60vQ80e7co5u3fQLjb3CvFWsBxHb4YGkHW3amX5PPgYjVyQGrl20C49d
i6dkP/EVXdQ12UVovdyJoc4SqyVdR4+OnRQvSR8xR0+Ze+gCQ6B5jgQEr/QpMt1T0DAMRwSyq7H9
o0vms3vkwKr+Sa/qnRHbDbIne65X2GpkWLxzO3fdmZ+G99BgMqg5Xkrk0VBM2gg/HGKXp96MQoyk
vT2P3TScpWVd8mxAqbFlngRiLuib4ybRc7wbjS6/OJbqbpAJHrRau+1tpv1KVl24BN6Q4emNmWz1
DbgAMRn65BSHZTvLPSmYB6P1IDSdHTTe19pu0NNn4YWQvUWqqxeDqI65FNy7vnb59U35yVNn0grS
IDaxJpLN/v7uz4OySfWm8I8j4gQjEXlIpIW77pyxNYyjbpEVyhxW0jfvvw87kPGG/OWwZw87bpeI
GTc7EL4ABQlGP8c0vPNLbxH7v936GI/FQ0dDAiIhKIj3pyiJrg0hJPrHvMKCnPjMaiomBTiQvkWn
8Jve7eHOjjTuMn7Z61du1WKsb/xjVaPyi+3lH+h+nB3i7EnWy17NGpdDpFqzTxqkJ0E9I0jmOkyb
+de3xmfXaCz7+FtntTpXlPdw2rQwV91jgaFdGa3YGvGl+EcK5+brI6mfrU+UezQkaPry1jpbg+Hu
m5KjAoiC+ZtMPN1cAo47plL/zLYAI0keTxWnIlHWk+dp2W9DYzhgTzSmpdssIhUZbNNONa2/Fnq0
6vDQhxYZxHrz6mfR4uvP+okiVzbHhiEKWItJwvk2ta8l/CalRuaZoj+ltbKwtJJMkAHgS+gvhCPd
xbV5Ig53p5s7EYK4pJn79WfQtE9utBHbMM6+x1fJWVkeVU5ms3h7R2tgU97ZrSAxtt0oyYLUipnp
x6vKpcxT83um9JddIu8UT8dtq1r3mXjtYP8qnb4wE3GCDH1KfXsX1dsodLd5SzJ9FVwXarNvJMKo
a2JlonTd9+mjUUvX8EqmvkQgjIaKyZH2X5/XZ4vR2H8fgXYYCs63AMbQZR7gPO+oV84it80Hp5On
IEBP6ICJQDaypRQYB700rv7Acdmwki1lyh9hNrUguB6lBg3xRm+n0MpSonCtO8LBYix04mQgdMB4
n2xsPfxmZ/7ZdpkOEn0khknAmc/lzL4KNg9tJ9Ec2YNNDvx0EPk66M0TboRbKQVrgJlOWNYKrWxt
9duojQnTIVtccfbg9meuxVspkxR/Gbrhd3v58bk7X9AYcbE1ogfEC+LsPiPtoiFNuXWPudFjV/fY
LQhjFlfYlCtgCVMDFF3uuIfQNS41rOVzFd7jIqzjb6wKn+3RBEMphOfjFTpfirxCz8hlHNyjDhrN
6pRTLKkvGV7ir++DcfH8cLqMnCg+wQZ9qEDtPut1+kLu0SnKneY7a7JZFyxMEEk1qPqqc5Pa+cvX
x/x0PeHlO+5+UT9QNL1/adhK6PYpmVPHpPSXrgwQSEkwcybaMjGVddhrayMD86DFxzYRUOprc9WH
361qo8Liw6nTEuYaj6k09ltR8curS4UCEgwDO8QGpECcdBjVS28dKoQrYalMSsnYtHgvpiqdgkQj
I69x44XUwLMrhxu5KfZgc7O108W7RhbXQVhCf+yzaW4M6N4Z96SON7NS/65DJ917zdYbFxunfQ5A
7Nlx8lQKm0Pa2AKBhkRVW6FkwtTrwCgabHVhiTqaJrL3zYP/SamEZQpIOTpwBm/ns4QwKHMcE2wN
SKxg+yP3V47sf/MQfbaoYYxiXEFj5+NgVRM5MJaxlWVq0TzOUKtinzfIvfRkb9db2loB/zQIe/b1
ffXZIwOFmtWMlzfndlYF1qZVcUlUOlqiXxB7etdYZD5ayTeN/E/o0/x2xDlMe8axnjF+jl9uHI+G
ijw0pCGkmIUmAqNoHo1TYjmeo57N6BXaM2z5y67u5r14EtwyAcVcjoplUhqxNHWT7/a0n5Da3n+m
sx2fpjF5UGraHWpkH0q3vgRMKGvlU00jZ9IY6Y2wqHgH+yqtgz1xw8jQbf+ip7b4+hp8soOy8eTR
PAdSBBP87HPwEYY6KenJqiAgSReehXGzgt12AMj2jUlN/dD/1UA2j3/hwtM/lniYoT1bIdXtWLhG
8urS5DmZVaw4EyfFEuQMFNFJla3aMjuUTBvRYKPWqcpuo0n421NbatcW0yaRCW1a2vZN7URUZzhi
n/zUiF/1ovjmzTduht8vtjoz9pEOzEaNEJuzG9QvwsIqrYJqONPngVVclkk5d4DPFPBq2qKYf30t
Pj4POiYUHsNxlEE1cPYqK3x+rZLE/tEwO2NK5LEEcqh4JDDmm/nkWNB/ODVGybyt0PcyqbTPt4hx
GqnOkPgx83weAHIKdkFBvplMI8h3MHvHueuvCO4iJ5KAsWVd9Xi4vZRw4fReZMFW8VwKFcuNpkx0
LAK27DHE0Sd+MAELVEI4jVzhv0F2kqL/0Q/ZyRgImAtShtb2g+ZLM5nR6FypjXjaeMUL6QbGogtS
92iipJolpYinUQq6x9Ea74IOcE0AdhhhwMfGqnvDkkzdlZyYW1yuHrnKUTtTRXALmBUDhsvbCGCN
gtsg5EsctBetRHSqwUTN0rymHsaKnYR3mMTESrP8YeIZUBvge09EyCwdoYM0LwsIJ27Z/+zi2Hkt
RE/UcEOyjZt2+QOUh/Q6IotnliUBioAeb37vpfgsHBQZE9VOmwsZli9RsjqNPKMXU8PAvKOEig7I
riO9rnDZ95K9Pc3CuDupUeNCbCjv+qw1N77JUMPJ4wKkjeVj0ZHNGROwNYDHy7zXw41Vilfd9iE2
GAaVoigLHFaJB8zUUgu84p2U3+lqm+yU1HVHrkC1oqcGr6uPywvhluW6tIdinktmUUy8NkhAw5fy
oqtxO5hRttDJLjaVTuzIm9xL+Be3/Ri9ohv9TxKqoeqo8p0VVNHWqnza3zD05n1H9JpTLCWAL21O
5JFF4iU2RJfsY1/WZ5jxL9vM27s9QBSpS3ZRoHM9BowZiUgORdmfXD8GgDUk26xJMTslFaQiPZ1r
KfazWLsLWaUn2KWuOrcSK9kO4PCN8UFDS3oePP9lmeXe1NP0YmXJHWWPiIIrYMTlROSYon0Lw4Pa
lALbJPwQgi+lWek74LXAwU1LUW1zALpogX1YK5IDoMdPgwvfdejp9ZeSHt+8/RzezcfQjvAYZYSy
+qH/0wkVkt8KYCpv/4MEBUYZ8L9Jw6WDOHP6FlNT6TRoWhgeG9lrT6WHgSPNl4R7Ci679UMocba2
AhMujdSjDRTOkxVAThUZ3h6Wzke90u8Kizwnv2h5KoRE1KtXyHPbU8C7JeC7YfR5ImD/pVk/VJg0
uZetE0w+qpeBM6hRW7fuMuokZWpX3bxRAWRl1nCHiKSAjO3e+rEy2ojsfVLwUBZ0tDBz1BdOI0Nm
kItXocf9DJgJMC5PYy9PzpA1QKKIMsLVSeasL9KUuD85E7i9JKKZ0p3qEZJZYMTgiSB6xyju80C5
sywwiTYkmKgwnkCC7T05NGcyfxKHVUFzF6fJ0FQ/h1SXFz2MxjE4x5slKggaGkHZvJBpw9G7eUhT
4nsQ9DF0acCqKK7e7jIn76ZG4Qe7KDdMUovqn1Jjdj+VUR7FkqWvC0+VdnbU1aCttJ0qZ3A97D69
cHXuDV8ithE0izol8+FyEBZFvcg1XMQZIo607UAji9HZHwrvKjaddCpS/dH0gfUlCrDZjIZl3YZ3
ZWsttIZogMpR4ZpU/bDIdZIJGwVoWaN08oUZkgo/aD0MN1OeDmpHCqGXQNituFZKZL8yZ8sfugg1
Lo2xhVIS8J7b7UPaSt6FF1vboQaMBnjrp6oKf1O7w9bS/RuALdq0VWJUtMIj31kbvROykq4Ut1rL
sSSf6ryU77pUH+ae6crLQmh7mt3pnNRVi52Qt4WdoS7V2Gzmlt21+PjMMU6W5NGbTinJgxA6QfLa
BkR9Q/rDkEKZsQgSaeFg4+6cshpgWkrZmIPwNVdOVh2E2+8j3iloqQZoPZW4MZR2CfiLBqM6d0sZ
74ybOXOUX5OQyEyn9x7SoF4F0FdCy59yDy974ez1QFnmrhPPQ0+j8FTqq7zBVWsq0pVVtyvVTV6U
HtRClWlPdUa+o3DSQ2kUd15KNxlBxxbTKklgQ/QUq3Y1JZ6NYiGjqSiN0ZPceFnacsvCTqeutldp
uWmM6MoJ41uzDk+Y4kHzRBNgTelU0j0QcKxYtHwfeHR3dhk9aoWxYIK4910icjVgNrlzzBRjb0Tu
LlKH01CRjOo6+rouDAjDWr0J4XXYIZ5CP70IMmmd+dm+g09cNv0Pt5wnnnKwc/2IImZrM29NTbKG
I38rum3t1JgV/RdJzWHSBM1C1pRt1aU/o6QHTNcEq1gm2c90b7Qmn9ehupV99UWhf2WWiKhjV783
BuvaNNWHUitWjWtjJrfzTSG1h9yuVmm2ysM4nDmFs7QdaVO1/qoZgY8kuM3p4+M3DN2DkMn4IDhk
2QNmZ6HgtNQwXkclKaCStVBtdtctdj43IYE51I6CdXvSMcxRtGEfpx4x3wq4EJsyw/BpiXUb9l2v
jlBX2SBWrQH9o2rLLd32ldZAv6pM9Q5qBDKPNNoNYUyF4p/YUd4azqa1XpgbLh2DFTy09zEvw2mp
KATnqZe232T0IeV9r2iPsq7cyoYf0EUh7VsJd2gaT61QLx0ZIqCi8GYwlRAzXgaDW6oeS12fCSec
Bp4H9UWyZ70/3NN22umuHk8znY1S5IQXOhzGKDmoDOunopPWJbvrqeUClakkYlnsXJPBoYywo1i9
GopuwzB/0rXWVRbUR1tKxSQtKneGYXM5NpgMlAt2rdw6trIOtHqt2jhsS7EvZfu+z5p91j03roJl
0VNOavoIq3gE5osrAzifZuTXonF2hRsRQo5700hVqKnuNTPGx7FbL3xlBfdrTafZXxRdlM9UA65k
ELYQxdQr1QY3NZTSDm3IiunLgsRmcgqMKU7+peaxIOqFOmKrqnwm+4j0NQJTmQ6I3lt3WbEw4nBe
hc6LFTQApFQAthH4dMAne09PHkwzWEvwLLlDNmpt3Ttugmgj1hm/FtM+z4+D689E5IyKr0OpViRG
jLCnnrDhbqomsTFpoH2jso8rSB7tyMEk+tCL6L8lrJ6p3V9FduHNlDJ8yB2L5C07nVVpuBaO+kz0
0cJppGjeBCjtXZ33vdUZNyJoCPXTHoAnLlQn2/d8SUbQ3SiKe22qrDJh7V2Uju5O9F7a9vWwUuAq
5Vn7osfdXaq2z52GARYaAmCjIj1IeAQF++bULR04SvG+sdBKOPq26EyQWMG654l05RJOms9MMcgu
6yJby0T5dSMMpU1uVSe59bvwVjVmziBetCJZF4pyP2JZ+0gli9mcqkoxJ95+Ar2azhdiWTf5meWY
u4jshqMP0cuR4Vyqy0CHJoRH6mBFCnnz2pWTeZuC+j60fjRKebKS/lTIOFZD35+KPFy+PSa2vB4n
BFHhnuwgVyYWYQOs7wFbpWpmy8MT+teFiFugRh7QqU5Msjx4UK1mmyMV0NuKfgxvskzHDhs1N0bg
z2DlAhQyjG1dFcQRCgRUHcDH5kZqomtKEsA45p4kSN56+oPUdjQ4IxCMGWDmZnRgdD0hvO6GnHYq
EFWJ57BHjJnmqc+4txcs5hiBVWnNlBQKrV7vdUUKZn7N0yz5V3FETKiQFJCPw2OIhl2K4SnyvUts
3yFCCp/5TombFOLASi7KaVm/MF6rJl1HIiiYywrQo18ni0rzpnVn3QFcvzT8dWL2y9AjqnHYy3r0
M9PFI41gikUuS1RKpK/jM46jahM19o9AB+lRd/kmlTrE6oAaaLqQWaz8yPPyJomgiSUuu23Pltgz
RXf+UD2yHVuU1tKp3Z8ud3mm+nMn7fNp0hgH03JuYrK/5eGqSUGnBd5SiWZx21NkNaeYRh0LYMCr
iCHUTE26fadra/Z/P5XQq7gTt0kbPaBcMrFAxjUkN1X2n4dxNc9y1r+YSFT22O6SrdTGkKRTHclb
iOke4GdjZ4cOln/5wsmrI/HPOylKf7SxflWL7rbvgicKXt5toBaZFN5XxugU8AAV2dZWMryZhqBL
a61tlFImmO5tyuXGwdjNcdQx5wR7BjTgtQZvCD0p2XYOOX155sdTVCls0IX+4MT3jOvv8M5zq9sP
Q94d7Tw6DJV6RTduI+nSSsTiUZbbq7qRn4tGiheVnI8+bu+mhbgyz2J4Yp64TIfYI51dIkMLPJYP
LLPlJohqg1gsl+DN2LoqJPuZ4qOdyDkFS3ATjyPZ3POv+5Z4BvyU7YzU5Z8pU8rS4TUXiWLeNJBf
PQzozIYgPvvCaw7OmBJpVN29yWBrVgOGnvaaYS5CuQgWLVyIOaRY8MKiJa8A/Zvj9cW+LJ16k+sY
nqxAyh/hpfMNgG/9YY0GdDTbIJNB3kjKUMzIp8pxOLUEkgceuAKLsAltWAGH1TZlJZubkPyfGynr
ow0xnTvN5XGz+mqP9s6aCa8Hcxv6z6CTuBxCtDsRE7PNZNmah3l0paLbmCJ496hx/YsC2fwkRJIe
lvot5Ex/DvaycS3ed/5wVUnpsMSF2cyFpg4zhA63VVus8k57JcskmwIBbraJnD4kWWbNZYypS8eK
b9DXh5wKFBdCwW88Q7tqxt5nJjaRxc5CFu0qzvV96MbtmvDLgsl9sbRCemReWS3qNhNwGd1ggUSz
vx5Bdn5f3YMzs2dVLfaOJ2kHt7TqH0kh6ftEs8NFrAkwEmNmOIFFGSkegzNphyGbRQPlelzJB0CP
zSQplB9pFgASd8QEeb5ylfZyPc0rYmrJ5rJHz4dZZepOtPKNjYRdllCv6RopR4L+xRA27H5Uskxr
T1zVuvnTy4HuEapzOTZ76EOok1CCu8HudJfo8pL+x64ua2mWBPDfulLbVz3qmJ4Sf8oCwQLCNnzO
1OuxRKU1iwhH2WpytciLgLczDU+/L/qZnfNVyO6rrJB7XNZPIoAMJPFykqGOwQdheEVQAbkwUR7N
aU8dlCZOptEY1QJ1Yd3VNYxijaAh9lBm4f4UIQEgUvjqFTBnZQ8A8NB71Ubx4nnaVfqywZYzSOK6
0tK7yuh/tHZsTo0WULYsAJ57V3JmxVM6wP4U2Pe8jcx1b4tnKnaWKct70rJ9KazHNim2eCszSG7q
QQZRO2k725ymdvhc2iwVZqoU8DOMfApgkBPzYnaCbjt16nifRBeg+2adME61McxjvdFmZmOtFbOe
1WNdmtvGxm/yV1klb7nz3TkoNBAeXmrutVRviXCBsefXtDWQ5aUzQXNj4XDpJlZVjS8chbUR64e1
0LGqTEDO8ibJYfvx8KWACC2EKrEEWiG0DEpc1QvXQ0TDzJQLWsqudomC8cpLEnPBQJ09M4zfFQ2Q
ZC5atryWQt1pQu4+KIJuoF2VT2zA9IWjI3jqGsgf/eCXW1dgOpRypM61g83YgkGZl1Y18UzpESoW
1JcRxhp4KVhOUcir2OG/6YXxHPWoZD07V5exQkSUO/Tk3ns/Ex+/ZYlIgO06y6Jkd6yaUB18w21W
gaNagHuTo1c57YSEhIfOTHR27NWTkPkKqrCj+Wem4KgD7h4UDQnIEe2xopk3EfIQg/BzYrKSKPLf
2kmD//YD9ixD0TJtE3VMLgQ+ihsVeFEbP9kjz0SPEXbjh7w3RZsvaQ9q+4j+IPiB7KAUbbEc2L0d
i17cDg69ntxRgikWtY0vh8+FEoYn1+uqqYTVf4ZV4l4UXg/StldnPXtWIoR0noKmPoU2REMH3k7s
avcdkWUsTcqDT593ooAJmYVKdh3IxJBnOQFK5ghCTkJkNpnOxagBBb91g//D033dZziyf/yM/WTm
l1XhP1dnxmySTv8Za+V//y9//m///ud/+8+fBLL+8gv+Ya1EtPs2wB5NkoIZWPtSVv/6L2Sz/oku
BJW7wlCVCRh/8ndrpfiTgtkRp5CpgMH4f+ydx3LcWKKmnwg3cOAOsE2fTJKgSRppg5AoEd57PPN9
iPtB3XdaTGYwp2Y9taio6K4SEsDBMb/FBPK3sxunJQWUcM/oMbEC/hNr5TlBJN1K1MNp6F9nL89H
isqJpQinyHFcY+RUM1XNDRWa94o33PZm+aBGyToeAxzA3U1HfYGhREgAyFFq62SnGdUN0QoHRcn3
hmZRjtCOxgJfzXVOaHmqhDdZ1t/nRXcErPIXX1MW5wSDMO/YdcjQQId4yiP0Y2AQudZAeyfyecyt
zTSae7Tod2olXzgCbi1nsJcDyZKDLi4Re5/5GRSKiMNpFpwf3amItUyzLCCtzHMVu6BiqHSuEt9+
UrTiW17ZAQu9spscJjdHD1huRXgv8oDcBz0By6sf4Xs2tTX2xJ/DeqAXvmQV+SzZnwkvHXHCbJr7
bIexOmb6tJb+nXCyPeKFn1rTv+uhXBmdr669wKPGfipXpq7dYlvRkA2oF+QqnyklgmKgV5GMazg7
TlUJEYEmjWDic6MG52AltIKVJ3qZSuv564HwmUKeI6yQdRIJiWXltNJSL0Y16ggHc9Mpf3Ja/5Fg
AjdPi3tRTSgDNIB7BXEVh+Ph7esrn7vFOd+Da/MJYZn5+OmESp5lpp/ZCMfVqyhRX0IPgK4aEVd+
faFzt4j5mG+IkAcEZyf0nD0UWVD33GI1Be+6WT2rfg6uHda/+C7JNeyj51AMnEIs/5Jq74wEh9QW
6lhxHSAkQgHx8SbNrh9oBJk8N5H6sOwMWoIQfaB21cqtZnUPkSO9pdVkLyObJouehbVPTPIKxLdb
JxR01B2Po0naY9c6N+TIx/dNbA53Xz+gM+OdX8kUSxCpwCF1+ipKYSph5GMQJ19/4fecfzyatwQo
+MZsHJuM9eo4is5VnKJeoYc72OZwQR9z5iUR8sp0jloFC/Fpts6ky9LxvJnrb4Ngozqj6nKwYmfX
g6wo9LD0rbkKU9tYyLi48LGdUaiwhOhYD3UkWqp16mHIOFaLJGc+8qIyBYAEPrBHNvd5NFzbksYN
pTjIsqHv0Neu61y6RHa/VkF735cN4fEWoE1OOQsshr9qmuRZCSo3S6W9yBoD8DV4y2mALA35IOJV
WajpAhzwaASpt1Ua+9ET/i7ogIomq2ff53e3bcb2f5TNJsQLGg/iJaNqYdFACCy/fvN/NLgfmXJh
kICCK8XC//dJ/WTGbKGJS7fdtiOC2hqTmz5P9yBN60hXbmJvePbjZoepjgWC+kWtpnRCVA9GQpgi
4D+nkOC2DHTyCcX3qKhfcqt+lmWZrWXfPcpOXfW589459T3GoFelNu+bsr3PAjbpddHu1TS7HZLm
Kqu7d0S7Kyl7BeKUUKU28vAVTM/UeixDzkmLBqlD1LIT79kuT2aRLf0kvw4qTV3mQu7yeFzZXf9C
Hcp9rEGxNY7+kvXOq5GXv5uSSqSxSm8EIR9q9N2vkzc9UH9izIEq9/cjuVYbpFLXwkkoR4AgWvoM
AUcH4jQK4u+MA14HctU5q2WO0a9wdl/LOt7ZGX0EX7+Rc98BNaYERtAvjED2RLpQdWGiKFnHhoIm
GjW3H+fIWMtWrlWjWSi18arV6qFIjAsGUHHuukAWMBwsyCTinGxkVG1IIztwPJeD4XvFS8onFM2h
TT6LQNnitNYMv9Hh0zvFg59DIURTkB0yEvtWSPPJ7y7thFj47mio0avpqw1JoJgsk0o+fv2ExJmF
w2A25YMlGuNzjrHd+7Y+UGXixoZxNzTZzWC2aE68jW4MBOupoIFpZSw86RHSzpDzRmeZGdMu7EeJ
o1v5btNFemGNmR/P6XfEz5nzsW2NRzjveP6SKtkt/bkDLbfukBY7Qr9f2sF6rFN9pZje8ev7n0fA
V5c6WVL8Ni9R8Y0sKYok4NMmFpG+nAuan7ML15zjphOFZc+5eR9vqJDEA3lYCd2EGFKFzIo6IOas
tM21YwzfC8CyJfL6Fdqd64gJrQf5a4bxiqTGfZUmV1EUrSYlOugQGSTorL9+BPaZGRs1kmoaJJOp
eHn/SJb+et6KjEaqVE3Qdw1ArdFo+oGbpqjDEvfmGE0P4VzcUlkstT1euEVuX+HbpZBVe7ILm9Ql
mkDX1Sj7LfknVB0oE9UIfrfVyxrlkgXTjtXrKoPJvFFKVCP06qyblKiSyHD0DYrykH8VZpzM2YDL
EGHq6eN2rHT/YBBxDdRZ4il3lHiHvpFadEfyZ9vevV1a3iIqfaQTE+hin9bOoRUTHRzeFOwzDZyl
jOEiLDnSb6NReOFoHFr1evgJp0yOI7ZwWtRQG1g8+oXidywmBErxSzx/nVL/tS08EMvEyu6JSZXY
363rykGvYbOJRP1hzsSmjsAmQ/WQKuO4mOroNpFotDV6N6JOeTQr571NK2QKEfuludVr6B/sTmdD
0phrXxufjMC4reoUllf3f4FRxEtaspWtMeGrKfSQtjj0ipS1hDfmhMiomdKfYm4ECX1EFeR5v9lD
Q0+PYqzruTukmltEALh+V7X3SPZkRAMgcLFiNDSoFP2ThFV16f/sFhFdJCOdJNFcTlKAMcq5roRm
1oM/UmCiUGQyF5poc7XJMFFyotF2os61J0zVMHODWAh4unslt4lnpSWFjqiXzsnVxUB/CpTgXKRC
2HTt8eRLXIXsvShcocrqaZxTTETuZMuo0u8IA72LMwchfErOp1V4w7JR1YcyiH/qvgHdRonxld82
19XcPxQkbp2XP8a5CCYpu6ckLF4HPwFTNkd/WZvRFpYRDmMukJkm7yULfLnK44wODAT1MIO4x6iH
2UjLJy9dmbGofrqvK/+ZRhFrh5/4W9fz2Of/pfDES9SGCFBE+0CqsIRw64+1l6XUJUe7pmPs2Rkd
f6FMxmWm6GgTWkQSnMCWrVk6i6iyX9MZPGOYkEg+F+0kzji/vGwpSzx+2PUhheZiHlKyqejRxAs6
15+SN6X06hZWMP8XJKTNBTq+AVOEVfxBG8cn2cGoRKGlb2KPhohG5xPqiuExNlmyQ71H8yVQyRss
HMxJv0N2DlDtFmRqB1etF8lPGrWvM6XHYFAg4aIb2LTMXWEPN7TgbLQUZB0RBqw4u4mxJYEiK1DD
aJRFQxDwt75PfhEXk+5knJRLgoBW3QiYWhJ6znfUx8tUb2+KxCT43NGzVVFMT43w3wZI9WyGnxyR
vFQ5uGynEmZRxwX9AJKVuS5quVHtTln4zfDij15GPiH9VvP5ctWGtK17gb4ElL7nP/4xdycE6kSF
IV1VyCYGFHksoTRDpXsE8GB1OoVDgQV8NqrBdZy/tjmWUo9DACx63W6U7FZPbBqQTCMA3UP3F88K
QDTCBMBaJZXG9GmDbJUzxJXPYJc9w17lDIApEbCg3WZHExxzFc0wma/q35oO0UXa0qMUIAYENFgK
sDVvBtmmGW5LZ+BNzs+gA4vzJ0C5YIbn6hmoA157I3P6UP2B8GYwrwbVo7kQoUYyyg2kZ3JIZ+zP
nlFAuL5ymwAM2h54YWKSmuwXzvfcGoeF2pB36ysMuPIPtjhrfGe0kQYkiLUakY6igUWaMypp5joE
qqN+L2bEspyxy35GMdsZzxzrGgGWR+3AjHVSYvktcax+EVvpXRfwjKMZGW0Vp+efukf8adSLzPhp
PiOpcKy/5jeZzRhr+AdtnXFXEwA2m5FYc8Zk4xmd/TNL+TNiK+rwRzVjuOaM5ooZ17VnhJf3uELd
SOfTjP4qMw5s/0GEgYapXkBn0GQByUDUnfedl2FupIxkgEtnRIbmgx8b4a6msgmauAqYVY0M92xF
9lzY91cVMSF7vFT2wpzMq2zo/aXM+nFPit+P0SvVZY8mch3U14U2boPOKMeVN9aUkiq569BgsxKB
sKgcSfZzRgBxzIB/lBK9a0pRLhV7/EV6THSnCFR1WINq6pirYZ86xU1ip9+0Ki33Msx2LYQ6hwOa
ttKy2rCFfHMKYuyIWdD3StwZbtWGYNVldlQ0+RtoDIkRPXfTekyi8KUeYVL9JLLIOZmqTZy2giwh
u/yWZ4GOukJCvGSPKbj8MkBVRY1PAIdreVD4GhuTOmOlHNp1HWdyZydpsItHihsJacnWA/KErVaN
4aNUIp0VGRbF6Lx21XQBTXo9uqEAZnHr4zdY6x6RBahol5WK9IG23XvVqqoVfbYUANObVMXt8zQi
OSzK9qgncbEC9Zv2U8vya0aSzs2k/jYoJLH+qaysdefYZHOzWaq6Zs2OybG8GwKao4XWZsHSU+pi
7xSasiryyVpWemOsqzT9Ls1gWuqNeSfyhvmk4m2QlwwFoGrJNb3n+jJukydPMcxlyz/Qt1UsmcSo
MOytComP/zpN6nLwBVK/ZtbNl9Zq7J1nsy2zbR2n5Z2maHtB2vuiAYRc0M7V7NuMaI+pKlZaI7tV
4Rk/upo9nIqyjJrPYp1QmaMGkD41+emq9kK0zvcyUZ+SJPOWwRw23okDQsNtEgW0rhr5del3aH6S
tn+2EY8/lb6l/qS75ptuRLMVtJILJ6Muui1aWpT0fZ/4+ap1pp3pG7vWYkSMg/OEfs5GWmKbKBJL
Z13F+VtRyNscJcNqUNR406rmsKiG4keSkl5Tqr8zLXgMLO1+KlmgwrR97PmVOvq9wUyvpoCAGYte
6FbSGR9kyiYWMTKcJvw9DXa/Ugb/gbCGxSDkwbRo6Okm7Rb18VMNj8Lsw/LbOTBQ0hibpWQEiUqn
7xPJreLnNMgB71j8fAMGZZE5Pt9VePS1ylsHWvIGcX+tl81vPXPIu+Rnc5SD7beg/cz0G7lcqDlr
f1MqyUtfTwTEhUi3KRdrCiQ7KXroXIz7AkfGhgmCvjpPRZlpa09I8c1lkRn3OiJfp6bSiP1ohBqz
zre9P/YrD2KVAOhH/HHr1vFYrWJGc16irqZDigABw9gyq7zXsnn0ocEKwTwZQJgQWv1WiG9B6Ewb
Z5jZvFR9hkr/1dfNHoufg75zctkdXZcIFolO2vfhHR9yuaw1e28UxgMcy/eqbJ7ndsclZCUdiDb7
RqXHbhTO1gXKLfYjKaSRZzw2YorpNJO/iqFnx0YbqJIa5X7yc4G1IZv27RiH21INja1Ry61qZFeR
lt6XENCLdsrMRazK7142fdftzqcLOM5XTmrfFxNlxqGC/iNGDLEeC73fVMiY9Dx69G3CTltVtlvh
+Q+iiUCVpXyBe6bLsYIsK2CtERkF4YK2BYYbTWXsoJxNRyfZcqrQnTotyMlUscvJYz3dIt/61U3m
u9e2zxpthDGHiL0+S69ZI/4l1bWwUKzyhl7ciSWqlPSUDXG29altZ1ObPGqDj8wFayx5gJO8bmP9
mCV1tLcin80EO+qlwwZhUarovSeTSsmqR8pRdRPyyXiIMdPCM1gh+wOI9F9wwawJfYKMJipe6yKk
JSCqkX5KWgRjo8u30krZbQ+UBvut/6SmBP2rRnwH9PyetfSYskqzt+FUko6kxrNWrBodaAcRgrks
/fbFFt17qXtvhtVUB5ZVtwxVVtVhvJ03o/UEtop1vV008yc5lulRDtDwNBbmDAmHsoRCdkdV5cSk
Kw92xsZKsdhTNUpCjEaEsturOOl2fvBQ9bQrp8J/j3Rzq6QhDYQdepuZBE16/5h6HAuYNh6ngh0z
5nOqP1ktrYajjzpQc5Ja8spr8mTlVFT4kLSmo49R4dFJu1gUonaTGddvaJgLtAHnrda8C92k4aDW
kMoox8Bj751wIGwtNHWGp+WPtu8fPBNxLTnVL/RAa6sod17+/GJLw5dQhjwCDV+Fioyq7wy50yrB
xDHY17XTRCssHsHKa9BbpWH7SLSA27aE8TOel2WUE08rKb+MawXVWKW82J3lbIJeQ8Ys0m+SRsXQ
M38NxcDeISKOIPM6ql2aCb2S9u/0j/9PbP5fEJtzRPSfv/4CKj6FVf/3v4jNs5mxf/0B/yE2bQ2I
hYosHLq4kv8mNkGSZscwSQ8wi//hNc3/MlD6EVyFm31OQgRm+t/Eav2/MIFBjyLLxS9nqNY/4TXP
0IO0duEaJS1tzi855S1yHOq6kjem20/GnR8/NrG95BOeNRvDoiYoZTSUJU3GK9X0n/56Znf/QrL+
jmg9Y7GDtAV5go6iMuGTe4uJqBB965i08dpLqShL3cz5Tqpj6GnraNRfqsrADlFfcZhbh8JYtwWC
wt66gLN9Jinnn0EGnQZRbH1iJCiDAUM2FdMdwpze2PHOz3t8+MHOCOU2DS+ZyM7BmpDYkBAEhqqW
8SmXTGpyaKradKtx2Gb4WA1juh0m76pzvPVYkmQkHicpW6Q85Bh4R7sWpFpHhz5PHkcarr9+C2dA
1r9/zSlpFlWZo49NabpjKXZCC9Z1mDyGxqVqQfOztxCmntwYjIU2ZcqnNtkhbGsytQfTRX5G3XB7
R8zKyhmVZSvDRz8o6WcMk71t7RJ/vBe1ttNRRC1oveGsqW0zDEBIZuobLUkCWHUcwZKCLD0qXVDD
u0nzNxxvVuXkvCQcZHP6oHzlBVjwzfAzdpiO/YzzYtWbh9IiwbwDF7DCNSaPtWRLmguUVGF/wHC1
FWoBK5ffO3py7TfhjvvBt9WuKmxOTtxv46R6wnxywch4BlYG5yRQdx4PCMBPqEs1mEAXdMqT+pwe
uMj6YcfOzpxCVzh+tfn6jc+I7gmuzDDHrmwSUiw+GfLDMu3y1phVqabCLfa3tNQfiuilUrqtleSo
oY0LVzx3d8SEMv3R8vjZeh8ZndUlgTCxSTirqUb/27cAtkbmBkK9cK1z45mAbknegAlK75ywzXRo
j0QjNZbLTvp+MPNbRKMHUV8KtZwn509PkXuhcoBqPd0+lTbkg5GbYIamK1IN9pKENxzsr4ASazUr
OMJn6pYvaZnQ76YjUqrztdbq7Pg423SEHuB+HwN2+tVULEIVaMDp9zjfgS3LuZ5W2HiD6isTlbAt
259fDwBxhlmA/CV9hCSzefWZ39dfoLoqWmpGI0YAEUZHoxDrJhtv69bZ0eR8a8jqKp1SgOs2eai0
Y+S/Rvlwn6jO9TB1F+gH7QwdNb8mXarYAj8nF5B72lt1yfQzjfZ1qUWPeTGgvhivrDI/UBD1OpIJ
sUrH8MYOuhUMLDh77VKiki8kDqAyF1f6pIeL2DZuIkNs/aletXH/5kzxiwb+Iec297o/VhEIFgnR
VtJdI1PEeehcIPT+MNen3xULPdF4ZLmb6ulT5bWWFF6aJk2+yj5qkXTri4iTnNTCZZ384JzKnp4z
7MQpb5p2gN0XApHODEnimSk1wZ4sPruhscppnKVChBYxtmun34wKUVW+f8GcfOaVWWLefphQI7j1
T76wMicYBy+s7fpxtZVoFyLvBVZslVkSrlaFe8FunMUXtERnVmkLupSk3zkBQSLn+jBmA5G16Th5
lhvY40IdUT4C/SGmJ/eb3t7+19efyLlH+ffV9I9XswcOwTG/wq2QkmNhWnCKg+cqLyy+Zz7EDzc1
//9/fYjjIPucChDL7bvipSjM11pcXHj5I05GJWoHQHSCtOc9zgm/N3aTEN5UW66j5o+9yvnI7K+U
2Lsw7Z5ZVCz8zYSQEL83L2Mf74SSdWIwWLhcx5Z7Mr+Wmd0s88YnaQ0vwTjuOoQNX7+jcyPCoIIF
OR4uRTYWHy9JgU8VDAHbR6n0O3+yaS+N4fDzRTbScm5dip8/NyQIVpUMeCq+eG0fL2cIX3GQw1v8
0V0HVDXLjDXCb40q/H/4juddEvtDYaifk5k6RY7WNFouUwT+EO9pHuK+Li/MvZ+/Y2IeiMblBCJN
hHAnXxQkdqzHqIHYhzJP2sW2jaK5wHCp6u1d7uWrOEbVaJXHf/rauKwggppKLwdRyslWh63aVPRd
QDgLko5MlAc2jVthdFcTPmqDROCvL3dm48nwJ5AVGSlHeKasj++Nzg3mk1TW7nydHv9spYzXhi+3
fd/+UMjF4YQ9XkdTUyP8/kmBZL9q1J+R6gRrRVKWSUDSQRbhkyIpHXQ6t43jnVWG34o23neNt2sN
8grSSDvGTrwtlGabTvXvQprrpheMfvPGjtpDqoZXYwsrUAX6T6SPG6FnT2zCAG3NdUtUpGo4Lwrx
fUZovqiW/0yN3cEpkl1hHQ0H7C73nEeb5IQ493dfP6D5/j9OECSZOBYqC94FipST5wO63DaNnQ5u
E3bbuMX7W0/bf34JDlYsTlzHRuP78RUooR5GYR0Nrh4MR01WD34QXtC1fP46dY3SC74ZPhrCP08G
MxEUXtKYEiuiqu4zh8DqFtdjUVy4kz+j5fRp/Tm4IYViJjjVI7RTgRJKmr1LJMcO8p6MBDyEfbSX
9rTP4hWMyW1X6PeV/KbCdslmhtjsVWhSZTQmawcd0aBPxKiKx56znlXo39QUXNAx2BUPGSkO4E1J
1R768FeIHROL+43ikDmglRt86eRmUbtJvWvfkwSuQzuG6zDz71u1oki2u/Ysg3alBNPhW2k3+7B2
bs24fQjSHl43S9+iuj4MWrpUjfZAweyVHPHvp+aSJOHvvSifSG/fqbnAlZmiTn4UCVtVP3R9dcK+
lB91K7uwazLODb9ZY+HMuWlSnubbjI6v9IktRrf06p1ipc++Oq6jqN9PUH4hhcJ2GhL3Yd7r/rjN
ebkYerbqpN52QbvSOms3VMrexvWaTtFGEAhgqg+SsEGOfYSDpKRGmXedP2xCkug6Pbj3lXarefcO
NVKx4b9bfXNLUTykWoahIj4qFoBwnfXunFKXy5s+cDhqdqgyCu8qd/C5V/mFD/CMBIeNGQE2Dks0
sM/pIzBtWMUcJbALmIjbIbieAK5x+ZIZbQNJ6wulnF2lG8PL1oquXg+wv5OlbsMk2E/wkXrg7G3e
0BBeCjv+c+nT4U7olIo+DaUaa9LHL5e0n8EpPFJZQ9twk5HGrcDaYo1zw8LEDezdckhYImDmjWkL
qs9wWVH2nq9jAM1aDA+2LC5sNM596ABGBBQxX4GOnezM4qAYSUFgvMApfddCuaZa95bi3gvj8swZ
iZfy13VO7tzI8TF3DtcpQnuX4aXVpuKlzuJ71Sm+Q2CQAhDPBpcjiR7veAPw+FLfGmKczv7xOs0v
YUsPOkAFAKFyJ+8Axs4f9Wp00+JNb8CCFG3ja8mqaH/3eXVXsGpXorywudI+76501mk2CGi2VT7M
kwm1xqWvt4LwW7XxGVmmWA4i2qREq1TZjKGH9NemMnQrW/nzmQb0YpJIhp4D2jMIxoNnhUsT7mRU
xC/bwTTs35RqhuRB1ZZwC1tdRs9qkdTrJOcIMSylGMXq63XnDLrJTcyoE2citr6ns3WeOAqa+4lH
B0+mOfVqGkNidvNDp3d7wycKJRwwhxV7tnYXziufyxTwo9AxP58FyeXDiPLxtVVVg5WqyEd3wE2d
UWOHhKR1yi2GVBiNfuXECcXEFSFC5qFK6we/djaJfaykTvufd4tqnkJ1KGDCWpTwV2IMlCqnq55L
4bVzCBcmhiraxhV7Ca/aZzb6EHP4hbzowo183tnPxhqQSjLuqHQ15w/yrzOKUZdDw7LXu6mIES/0
h7wi24JoGczLHDnJI0subNkuXfFkuyCdDg1iktNz6DtrxKerQt/HjnZHBM4yGTlUE4Z1YaD82b2f
THTUyADm/BGmf9rdN30S1NbAcPeLfqPSus2K26tknsVruxB8YNGuLZJlneKAVdpj2neHphCI+Pzu
Ju7IbM0fctM6hjqFZwU5B95vTTb3QWNsoiZbh2lxJ4d+p+Btl5k7wAbagL6F8WvIX8mQXhoJdlRE
RfWobPsKGeugbQqpL0Z6AnujXxc6catNDpGosGfuNlJmTwkhcF2fHcpA7IuoxoXf+deFUm7rttg2
slgkMp5Nx+uxiY+SKJ7pd9Tom8EvNpkxrlXfe4dPe/QyHTEFmkayt9JKO/hUJQZev9Rs4rdye0nW
0I3W5Kw2+TrKxDLr9ZduLNfOUL6qSr9UavHbV347+KxtkbKBjZZjOBwIg1trrJ2FVNYRU2Un7gOs
uopI9vis0MGvSpTw3QjMLUpkQSJCder8MBIDkRYFlH63bkaxznVv5/QIXgpCq/R43HOdatVNxMgH
vwxbefCNbiUyJBDKti7FW6aOW7yNrIfDujTTrVGm2HHjXePIlaUXe62O7qIKu2Yrnps42oLnPJva
dHdpPPFRnAwnGkcME5ybRUqcyoSzMh9if+h1tzSLF9KjabyZtpm51aJ6XQY/dMSMWVmsgma66T3i
Yqzh0kb1wg+Yv7G/vtq4S5QIiZLuWtXgyjzlwduHCc9VV1z6eP5IhE9vlmkOfxEzHXWvJ0uFA/42
6RD/7ki1HjLiLYfXQzfkZAWjRBUoYIpi/D4648bH2t8nxH84QrkJEUT4IR8Lqo9FSyCJ0pPpOJRu
0HuH0Bk4UDnfa9ysC6kj5CzszZRX5DgFJJWZ/trP85sOtRXTgX2bKuIx6s2HsWq/KUQRp8G4ImsF
M0f27FXXQ1Zug6i7cpRw72cBTE+8MoN2W5qBRYqQ/jwyoS2qPrhUDHBuBcJTwgGbajhIplOwzMxF
Uo3qhJc9kRips31Z6rehrqDDLClp9cbHefNFRhxtJeXThVH4OUMQ6TzB11yWpha8Gx8HQd0UVZvk
uu7qjr1GqEVWizi04authJAfkbcuCwctQCbWtdqsVPRqX/+AMxP57NiEaOAnAPGeLIG92bYiKzrd
xadtLgYPbZljJ4ewHw7Cru4I6yMhJdp9fdHzj9zhPGvPwAbE5se7Tns9H9PWm68ql0ah3hvlTnpU
VFTpXvTHbJBbLbvzpkvtO2cAYB73Xxf+9B3Irq07cgsifAqRwSO3OpRM9TsOoGWi1vRB5KvOx61M
gqFiV7fIRC/cvH7ulUPZ0tgxr9VoCj7evJOWo0/8o+Fm/rCLpPfeeR2ZLUyzRRKA1AZikRHVZCXX
iVKHy6mdtiwPt1lBBISR7KmR2JTiTo+S26TV1zT5Xlu1fJVKduMgHAPDXpsy3CLMqcNuQenFuot/
GrZH4Ka6z7v0wgZu/rWnMwufj2CvD8wHevDxbnp4UqIqmcVmarQLzFvfDrfZiBKFjJmvh81nNIzp
2iQw3MFsMJ8uPl6qra0psMbGcAs1O6SB+r3VD6nWI9kjDsIzCW9UG+9ezx++vuzZ0WrCfVAbqwmM
oCeDphZRrY4eykm997bkaW1SH6SUQ+KuSfwr1SKNEFsLs/ZebS493jNnKcPEoDt3RbHDO524aQhF
jxjEplvk4VVj2pvOH/caPOnX93jmKAG0xEZcp0AB6mB+9H+tRao1ZrkW56bbWsO+7b6pfnOcIyyJ
KEVZbv34+mpnklOhYP7P5SiD+Xi5svAmMoCglKowvIrxdAm8XYP8lUbeT5OMnKp9tcPh3h85CyBA
29UkBOIgQ6GZ3BaRecgi8hPNaSVIO4qz6iGx0YqF7YWfefbFI3zgZCIYd+bpFiEp1X4IFJQXg0V3
6LjCBkjbiKivvN5Cu22siAdZK5PcEDV64YWce+9/X/pkcxAa9WDIgCcUDbSXyPIhy/xN2gf/mCj6
w4XNcesSxYo8mYjVIEkVNIOGW6f+Rq+OpDp9C/QWZ8mbx1Qx5rveFhf2PeLsYJv7b/990ZPvKcu0
CsWyZbikoZL8oCxZmtaFFXuwEM5OM72tEeQHpZLMyMQ8OuPNmAY/R1Ecukbb4zxYR3l3y3F88/Ww
PP++OUhR+Yj/lrT+j8OSM01n1wU/TI36nSERgRaq2EgsGV6ibhN5R7zyodB0QoqmCweqs8/kP5c+
1XhYCvqODAuB65DTZgbViyLFNiji1dhY95fp/rMLoTX7/kl5ALI4xQ7yCRV5QlOsW+XJVef9BOTe
yGH6RqbPZrTfZTE+BQr4VR7vHcJOdWu6MJmD+PI0T1cOuHm23/acDHFqa6s8qoyKsAK0wgYQdQVb
vebnZMrvUeTdORLLq4zCJd7fK0tRDlOs3YfRsEdw/j7kCtsFGpXidN8JYrfi9FBWytFIoi1V88sW
pimjrB132TKnMn5GZXWjXXh0/almsJMBaTmGuSZUDGh23DbDtMVCuYrV/jZMdJwllSszeReV3zDr
gkrEyBWd+KYPxbKetFXVZQ+ZZW1CAyW96F7KNHjo8voHaTqrKDW3Vla8VcXRwblFrH69UGN/lY9B
tOizft022zgrtYXv41QT1CPrtX8VI+a16bDvk8Jt/GhXa/YOZGtdj/UP7NJXZtK6JXGHFUHahq8p
i9aLXhOLtFtvLJgitadOnRCfchhdRhMJ9Fkj9m2c7nz1bszKA+kv+6BN3LJqVz4SK87PykpE2QYB
9B7t5nYIXrSI2s8wjVETE/6kU1CgdRuMR5sq3k+J3BHku8EXvpRjvq2y7tB1xDn66TphoVfMehkE
GhQirkv/2lJ/ZcQsjuC7jdo8Tn2H2L05pLJ6Nafy3tSrm2CQ64QsU8sOEcmm5EFWKHcVYPRqG2r5
QU3qG7JyfvotSJasOOxjmpnq6UomwzoW9i6uwqOdlqz+4VVvem9Jbq4DdnW9XTy1jf7AenZhTj47
P0iaFGf5AFzVKc7SOEEslVDDAKcrzyl1TqQJEWIe2lszvbULtzeJpGaeVoxLFJl1btP496VPt1l2
gTTQ05ma5nM+5X8LdKqbOnIeM/232pfu7AGr+leBV9GL/ONkKK8q2bOIHFBe9GhUSNEi0vvRMvMH
+J1m3UQRfoOpfyhCsegCTRJ/6JMzixvHf6nBjtNJ3sXdUTQ6CdTSemuUbhM52n1EkPykKzunO5p8
cF6Fa8TyHsfQv5kSA0seeWte+GtM8DaNSutG5GSRnoSLQ483WWq8xyStaWpxLWJto0YT4QL4wmRs
3pYeguiQhAYVu3BiYhUaIxInPe9Cz8jZydamikUl8wSi+GSeV61WAeDIDdfQvQfrf0g7rx25kS2L
fhEBevOaPrOyKstLqhdCljboGTRfP4u6mJ4SRVTi9kD9JEDNJBkMc87ee/kIGj2U2pr+yqdGpcJ+
/XhduXI5Z7bbEUErwoK9+UWnijJgNOns8Csh1Kp1m1jdlUXs2sVmK3reuT03npiXnpCGxkbeRE24
bzVS5pAvEsz28b0t7lP+71H+tY6Q9NVojmBPnmfbZpoRNHut6f2VN7YgRDUwGNMCVdmhMrxnz5AR
nAcuxoSLnRMyT4aZXTkHm+SwfWhRxB4INC078lo3aZi/6sqN2zsHojTklae7dFx+/xnOjiDEI+N1
s9gvEXb5EBsEpGkvUaCdWEw3NBFvg9K/sk5OY3G+SqIrdNmXo+sHHf7nnkRBHKgE3sAV5U2RRfth
2E7aoThQbgvyvkalJdq9vVIVWHqr7y86230mNPQcWBK8Vbt8gGDAUXj4Lpwr++uloeqy+sPVRkdt
/O5vvDt0tIKYUTMWxgXPz0sSKvs0d4491WNQKXthVvuPh+rSk3x/udlNFVXRgctIKLWUfHuRQZWv
v4T4XsKOwlKR7AxjmobSK1/INDPPXyCtw4lG4oF9nJ/gvNAeG19TdHZa43Fg9Ucm9QX9Mr7w4MoC
tXSHLE40A3Haov6afsq7Bzr2so0KN9EvpNZXIBtLfFn2RsNwZVFvTdnUaq17T5Tylc3r4sI47STJ
rQFx9ZeAw0nqppRRpl+8yNq7vn3XqN0an8TOctKNrpVrgxJz7vpbIxsOH7/VpcfrcURD0oQ84i+Y
WFkZUvGHQSeJslo7lKoMDsdDJ7fXddiaPn3es3dpcWwFGkVe1t+K0sEJYs3yXYMUS31fVwlopHjL
T7izjOgEaXbnZeolDrttWTd7MjxObRK/hJ73rDlxt1ZbMJe4Js8J0fcpYCVHejSuychV0lu38WFy
YL7Xi/y7EtifcjabZS+SFavjz5CS/Ti0sLvv+0iv6doRTk7A/NrUasqFrF6BfWJyeoqVfjPIYJeP
6j4fK8DKiIdy/6A35YrSysYIlO/2BKI0cIra9he2/zujlcegQ1tdF19sEJ/T6YYwtWmxv60a95PI
nZMXdftcnlQiSI2k2lHfOtlqu6865dSNYDbUcdPZ+XNlhLcWsYmka8IkN29zqsCW0e/wyO4kpsGy
Rd/pxwefSbtsoo3EJCSMGl+ushG6f6PU1bco0bah8ViI4M5tOf+pxv1kq0w4409nP982bpusPimx
cmOMWbEaM+9QEpxtNeZa5OpDrvknoRxDf7yrYnLKirRK1q1Kar1v3Nh9vCPQZu33/qEoftGLYKv7
CJR402glmeP5iXrLLoKIqdXwBW37q+/WV6b0JTUBE4JOJRIlzN+ZZppXicTwCVKoBuUht4pHaHif
RSxRqhW3HLm2ug+7Ruhnp+jPtq+eNC1aYzNZWaU8JdmEXhtfmMwIi3U/f/w5Lf82NriYOTl2c0j/
cw5pO3qwpV1S7MrcW4cppNPzbRgRiq71PnMWIQaelLde6KGcwqpdwyE0D2NUrbUIf24d3Zhdt55W
Xiu17f9+XSITCowNInXKxursx4EQKtqM0/ClTMbvbjze5ab3ZpRAdq88hakE8deHjh5+Qqcje3Gn
BfLdTNqmhGIXBdsa1axPacP+taEiYJRbN9TXYe3CMR1u6iEE/kAIsWkeFSGvJGEtTapTANY/v2E2
m0sjKfzUYCdXI0AL/GY3Yr6ueuwfRr7rTeWZ1JWH6bxWh9cMMAuT6h+Xnm06jHwMfDdkgwzkZ09Q
F6i2+BSpOnDc7trObuFk88e1Zu8UFaLkLXAtt8/3hk1sUFYPoFC8naa/RUP6OiqvgfhcjdrrUOn/
/eKMDJwsOvrmhG7NS8rCdUkW8ZjQ4UK+mIN+p9f6FDj+JcujKxqRhT0Vl2LgagR9cFfTkHs3pCo1
zuOhisxLTvQCkgHEN/Z3rbuG3F0IkEPZTsIekYWmiqDC+PM6Pd2PBP6RwWQWPdWts6LGtyZmD6e8
vSLnbGXm9d6jy1y5n2gyX/lyFvZ0f1x9tkGGYmyEtmhpsOAGpvlLQkV1aLt+V3bVyUqMK+9v6XJU
kOii0MJFQDIbqLUSO0JXXJ2jVbT2Q5eWGQJN46c3hI+Zb13bX03Pbj4tvL/cbKxmSpgkAFvZYDnB
Gy6mL1lWdHQGy9fUz8J9KuQLuYDpWtO0L5qQu3EkRG3MgMMqEbgFCIHPJLZ8SifYQC+VoxGIr2Hr
PsZDex4cAofCrNjpCt4+2Sr3hU0SikgwYoeGig4V0ZY+VmfiID6TUEGuhyBHJhqJTRzUx4rRvbEL
MohIj2lIfbf1rfHbngYqal01/X3dJT96ukjIG7IWV2t2Rs5DhygIXgdBPFZfj/DBNP8Np90jqXq3
eWO+Ekt+S6MXfZElbczK43daVzAjxhqvd/lQiiLcowjGjm7hytfZzm8MOpiKOZ6U3iKlTte/RX5L
kvMoN1ZJ36R1+6eAlGCEgZd4sINVLFiHoYUQAkCsZ9QaxyFWv3qN+iUY2y0tFXvK+jsQIxNhNaQ9
G3i/Ri2+C2LvxvRToi0MexdD+aBP8t9L8wmmnUrBeCCZIuabd+z4VYDESr+EdbEPfOfGjuvHyO0f
Pl5vluYGxgQNYETe5l+hhy7U0wz26rRxb3euyH4ArdgNUXNlrl28DN1ejaQbguLnCblpBuiVspZx
6TtlY4NWoKG1CXFyfnw3ix8lwgrdUU1CIeYkblITu16pTPKAEn/C2o37wBg3dlfvAsgXtNWvZZAt
3te7C85mgTyjIDtSPCCFLjhlNElK4POJFew+vq8FQxmj4d11Zp8/UDFAdRxGLk1OKDBh3TUZBhkO
Hlbgz4QF7knlWlttfrI6pC1uuQHAdQJ/etSyYevL6rYYvOOk/e1b/y3vghu9s149CD6G8gluzcao
xW7SP3z8sxdfh42pwyXIkPPnbOHxCE4TuVHzq6nzNtpdpxCeleIpLJstSSlX5sjFd/HuarPlx3KS
Ron6kuUnz55CrPTIQQ8KTJSPb2rBosu7eHed2UIDCC/UUKJQPOis1eghcQ0d6us/EStvbES5FQyc
uJAPQUAOi1s8J1PWJ4+Hk3+x1SL78PHvWdoxkX+H7YQzPg6oWX2KA2gnvQQdRa4S6B6uA1bW0CVb
QLtGBV845NMt4ZDNQOMwOt9HWK7XDuDhzIsSjkit4CWN5g3NyHNRIipHRSIcQHzVNYnrktoWEyXR
pDTB0bnOe7Y5FZIhC+kYKUR9TYqUneKM27z1DmIAHF6RLubf4M9GsKC9gFZkwLeHOjDerLy+0rU0
ltbh35YpXN9EIs6NPsIvIhlndMvU2nk2yhaGB/K9MkjIZ46yOw7px3Do1qXWbrp2+OTU0amqMRzL
8caxy3Vp5kePFU9AgFnVvXEy9fGtI6avBu9Of5klPTfQpVEfZxuK0u5spK/1KA52l5+1iS/UWq9G
ajznRnYle/f3HDzfYnDCmbRI2CUQnP+5fRtB82UVhVRMq3JHeuvBTgswgOOmICgzNZN1ObY/7L7b
dFr4OLggrMbnHHJUH9z5rMBa0z+oMc2YOF8Jg8gpDfeqCx9M2MCF7NpdJ4CvW7M9sXH40uvpfVg4
7Bn0+jtHnRazS/vQhso3pRveyiLbpqlJYNbzxx/LUjWXgF+caBqyo78jOk0ksbopVc5x4drW89tq
eAJRg+GbHDhjOJpQliqIhXru8cn+pOCFLse4skotFnPe/4jZbK4OmhqVOUVOrSKPLJT70fqWGtYd
JPR91t2Fmjx6tjhmEzyNJiKWtQdFNOtK/uoK46ksBSDB5AK341Omfq5IguHEtImBhIbG5zEwvn38
zJbmVdKBEb4w3InMn/3a1ijDMCMd6CLtdFfq+JXKmvabeeWpLM1jPE/mVmzHqLJn02oYi77LGpqy
LHbHoYi3qfqgNt5Jrf0rV1pSX1NfoFyJht3RvPlh3ikC8nIMKg0+APTeV3YuxC1DYr8t0J+A0TMK
eagz+pi1guEmcR9tvTyYsr51y2DjtM6xccfv09YiCbuLp0UbM26ek6i+z5v02NQkDHriIaa9tbZl
e+oyCyJmWiZrjVidFQTYK0efxTfEI/M45uHtdaaJ+90BzyhwmOGxMC+W0p79UL+txXBnduO/2MRR
lvnfy8wJx10oGnLhuczk1CfT5PPkk7aRj/6L8TYhGzjvmET7zhY0CyyC1cOGuhi5dWBNX4UsMTIT
V0bBNGz/mu7eXWbWrjJ7v9R9OPUXXspLUX4J9W+d8kbm5U7x5KGKXq/c1eL4fne92WZIjglo+orb
ynznaINotdwRGTcaFM9cgdfJaxoAQRJTVbS/m06+s+Ph0Knu3rZKwGYFgtlyA4KKECsOaEV5ChD4
KywpHW73un8z/RBu7YBcHGEhxvijXowHO1HXQ9u+9RCzHJS0taL+sAChdoqzsgZ1GwQcMKzqILwn
a7S3dFGJpXTvc+A3mZnDUiu+jNl4xtBKnYIjkZWcSYmf3JJna+JHqcFeJU47wRVot+mVR7ZYESQY
4ndoP2bU+cJfRiGxJq3CgKudTdyiWZTRSariRiraVq2VlfyGIA/YzvBLgXKX6hCfiC7tv0V8y06Q
byPdfe4h2378KpfeJOUUlw05+hUqgn9+buzxAlVMjc5JsewVW3pk5JVPwWL+lSLD0o7LIfWDMpHh
sv2ffQpmXRRGBs3g0jr1yc2zgwBiF7jiU85BGzF86Eb1ikS2j+9vadvu4uWg10ld6q9mjiuSvg4U
9jhDof+ymzeDQMGpOlWwJ8iZnD++2pIoy3LpeKBIdVA5GrMPw6z0fhynyyX1WRic3DvwzpU0Y7Lh
yi0zL0BDAf+ChPndaAQPXY+vpA53Nju/ONVv3CJ8ast4Y9vpla31YiGUFvPEWNcQK82XvlxvMZG5
LBQmGtnp5E+C02og/ast3lzhg9CVMNCbXSivJZUsvgPQNa7l0tGw5t3tMSBUvmlqE3MSfFy3PCdK
9Nq1GnFjSrqS1jVR1NJsiLwVTitFJI4SsyVkNPzecmiKXszkUx77Bys0zzHN7kAl5pRFr1OsK/Ov
ThjV3zPwu2vOR7c3Ctk4RkszorS+6Lm7S9LupPrGJyeP14bMtkV9yiJ5P5COUp9dzf8aabdDYD57
6YTL6B+h5JiZcsD+uFUd79yh7lvVZfrQ6Xq6Kitg6GQNqNF4dGV01oA5IPOLnkgCefC8fh2NpGNH
42b0vNskNx91RTuGCER4ODsvsG/iUX+jSLupvfQ+EM4BZtSbqLJvZduC0PNXeda/lD7U5qzb07pY
pxgoXBNPXOduC1c/a5m7rkR+BmZNbhJY+ix/sBJ1l4Ns9DXrfpDRfWOBstbgg2r1YWo1TeWmlEnW
Cx6rqv5BMuBb0ZC8BCl+TPVz0eGVGXwaZ5TvKrU1+RAQcyvATvtt0YZ3nvS3LgR5hTDg3I43Snsf
KtHWNMRO19o12f2vRBPCoRvWFArc8WvegBxSU7Ll4i0z+WfLRX2u+49Gy2an1zaDyPaKJT/3BkIy
izNATLssYGC4/vgcxR2RSdbJbcdX1Vc+Z/0YrqZaYTsey7CiZ6h/Jcj7mEr/YdRqcu20R9No6JXl
z05LZLaUKiYgrP0psbWK2PdGsUZ+eCi0ZpNX+U9TpDdseghXVValrVBN7DySx7oCcai3qXO4kn4X
3JH7+hS5TFBD9lbZeJr87BjbYqcYBnp60e7iAGdW154mMz2Dbq8QZx+j7B3cAnpZ4KakysR7qw2/
N2l/aIjuhqf6OEB7Z1rYRtXwOhrhSa8p7eZFgYJP+UqPcWXb41eflN/QRS1ptd/GGvQsPAcipegS
9k9OTkB8SxM88bTP9XCmTfpJJuIx1UiaFOFNjD9PjIyCrj+Wno2g273NRPhWTpkLWXETE2pMPNI6
77K3UCGJM3YfwsB8pBn+C5jO/ccT8eKUQyHQJqiDUP358T5qCLkkv/U/UWcR8S0hAjg1w7k52pvO
/Bdzq01909S0KWOBjuRsFa1DtCetoV1qlIW1F2IAzVdD0q4H4LJe6u2F7GkmBzyFev/xnU5HidnW
7/2l/5L0WDrFNKFrl9SrCVwnKjuCJ3xlFV2yRyM5wvoEuIztwnybEDrEoRqV0C99Yz3TZwWHED00
TXturZocCNC6jXHok2KbAdjp6xsFSafpihufykpsd4+Yd679pt8Vt/mds8TSY8XPiPF1ttamhp8k
o8KmzzOhZWTyaObJhihL6xA26q3eR8feVO9ElOx6D72lNsX9q1tt2ub11oqI+Mvk0pXdsKmFd8O2
b6PSE/Wt7BJD7Ln2BKftzV+/liMndWNy76iG/zlEdCWoEiLrtQvg4VdijAkccdcKnAQ0qKDM2Zfq
4abyx6MdhlcOIUsyZdwIKu9tamnpv6uA785UoYJtOrcz7UKg0kHaX0nMPYj+mQn+JicfPzOSR9fX
1p3CX9s/ItyVH49RoCtLd//uF8y2mYIOQKkYlXbR8vxU2e7Rc74RifxZR2i8slz5OJnmvK5+g5l6
VDsJIFul6UVCSWK+9q25tULgoInXXPoy6dduqby2oXrn66G76vKYaDEnf3XC6puM/J9ZIQ5qXe3t
Kn3DJ/TQk+6YBeovte43Y+dsOZH1E3wMZKv+uehp6BH8+gRL9Fup5YepL1Ha5o+0tF5HhCmtPpzY
uD41abpR4uTe45dVuGT8RMXuPKFZWoNE2ZYtnhtWK11WT16bX4RI74TVUdTWDqLCESiVn7736jbt
sVWgVTi/5Ci39JxwyMl65djKnVDDTdAcgkYcPHPXyfobqXGbpJGkx8qfrej3ZWo86DJcdzL6msN4
sCdSOgDq/jEzQcSLaKdOBDmfWhBKE6MZT616TlUdPqSAoWlHTbWiOCOAMvtHkoNWWeps+sA8pUP+
o2h1VqCUzlC+LRWUpr5X3IMp2OeJ811PrS9N47yItgMqWxB7VCB8TbXx7CXRjSt74nkVqmmIpJ3m
LU2LO1e9q6pyS69vq4XFri9/mOmLZUjW9hKkbX4/6ONaxuGzC/C40dGTa81Nqb6Caflhue2tyaLU
NPE2S24C22tXrXnNC730SUKIghGEgET9KxLUcfJGTVVTvWj9LnTcWy1GWRpF6n1dtKtEum8qq7Rn
qxuV3LqPv4iFw5BNBUqj7krpDlPSn7NBgiFGKJ6iXiK72uV5vC9a5B6BcwjwSLriYRTDDlDClbVi
YVW06Uz9rhY5GlqvP69aqQafYc0yNW3PAgLm4ZBtywGHeybgDAxX4p2WL0dJCpQkhZbfqK53004s
HDF6KlNeXUXrBFCKZDvkjOmNrZys0Hj6+JHaS3MMAT//XG42x0B3dCyJD/VSNLnCrUlM7fUpMJpP
kQV4hGTaN/75ZeADVVOFzTlIssQZE9L3JZANPv06IOSDzEpSmox+ZXaKfzDD7jOmCzDbGhv5PJ66
tiJA+RQAb+E7J3+lyr8Kl+DoKg20rVJEVNV8vyeDuy7ORNG8uKV/Yw7lvY3vLS07cy0pmQLlds6V
7eHqjZJfCb9NM9NnaZmnuhhflTI5BxYta+GUb0OR7Dmj7wB3n6bCRZFj2vdccciltp9cH1nkY2UY
rG8K3O586qUTR/3iWdkGE8Spr7TqymJmLBTpaOOqFFBp6E4JXn8OJCBWRGjB/76ogrwcRx5J8Hxs
BrnNiwxLgTau4hjMWVs+aVZzNxjDT10Z7oymfOx1c13L6hiBnZGi2huo5MyqO9ZusHM83sVg3Qyx
WFl+zEyX7qg0QVjQz3omHmq9PFvWeGC2XmdUdkpLPick5cPQ1F4/Hky/O03z5VonMgOlBdnEMCv/
vEMB4rAe2loH6GnuA9v57eieXMzg2m5A+W7QvGzghyjiF4wej/QrS26EE14aTl1Zimpa33jFi+kE
0KTMqxTGpbIvqzkddXia+I/mccaKWcdJOtJSx6dy0kMHRbO/M9XmO4kBO8qea7/heIXYDeDedqjM
p7pLKT1AguBEN0rY44O5DePoyH5vpxKvskqGPEaDpR1QHV4Cq9pFzUgyeLFuHPG1HeQxSgR0dj/Z
TLXMIHoguI1knOAhjmUKZqlEh2HtfxssHfeRtsQ6CX71IYxDt/uiRjqZtOals+u9nrqHLv9mmd3P
2AzPYd2rhHxwkjLbR0M+577YkST2rLr5bRsUj9JksOQoPUL1rKTGKZWfuyjaBcl4147WVpMjuQni
UUp7byrVPkG93vuwlDQMFqGsttZAZ7kO9s2QvyjCptTkYbRHskGvwWfnSGFmRYNl6qBs3DLZp4nx
LQ6Dg8NxSym+NilE1IB0ckknpUwImwiPvPu7Doh7TnS5JzmaS5Mgi2QiDRk2qQ7JbaCEW1CvPz1J
MoXot5aK+Wmwu5vR7olDL4/1OPzKFeM24P84OtGx6ON1YvfDOpAmTmStIeWq3btD8aS2rbEpHflV
EUiAbft2Kl2FXnBnh/FmGLTvjV6hFrxWIF/cNBI7hEeHXiy51bMvALmXS28YXXmfA9ZqBu8tbVfG
ZBMYnW1cs5twvneRcQJosE7T4YYO/ZUG5eL6QQnHpnJHmO7vkuq79UM6RonvzNQwjvqfSisHIZNd
HJXqrwLlRW2eP/7mFye1d5ebHeIK3yF7LNI0JF/ehd7euSTXTMU3+/+6zLzHbRp2m+jGoF0Mp98o
kXo7ICNpyKL9N5chPn2quSGZn1bLdw9PTRRa9XmnXabJK+/rx5IIm8AwrkyUiydDujT/XGe2FAB8
MCAuNdrFhy7FGfmIkuCso8BNjPbIDn4LzJIyh92eR/KQgHCvACbd61W8C/zirhDqxk6u7a6mlX4+
eZNFYXoc/CcN7rwdUmbUr2ombz0vjjZtryhg704umg6A5OPHvNRE51j8f9eafSZWKCLc86V+cVum
wsT5Ha6OcGtb9eMGtrJR6rtm9HcN0IxG5Pggm1KuhDWcICB97whhtLMMJ+C4FpZ8ARn7xe2MeA0q
YtNDpFIlifS6/sqG8dVR/F1s1HuDma13C85qYMlM59aKoo0Vl58/vrPFh0hWnT4VtHXdnL7OdwMo
kJaM4wANokUhLO6cR4cmhZPqG1xum48vtfTlIUH451KzszFFQELZphCZArZQ28FV8Z19m7pXqrRL
JXDeFQACSvOYSeY6tEToRlrm9H+iWl+7htyXCfgRsz941TeiOkArrSWwGXbOV3bCi8+SRGSiHSzq
0vPqcFkXWuZA2LvwFM4+VQjh4NRP5Sb1r+Xh/EdC8tfoh3QwyR/4b+4Idpw2q1sYDRdvdH5gGt01
SrgeNUSkubNWyTvMYoqV1rOme7/SbFhrNSwSr9FuhdoetQrzhAuaVnFP2lj9qBRt01fqLmSfLGoc
DZH2UBImj76AIXdPtMadi8k4gvxrB8GDWUTnlAVhYD8skMUNJHqWpBvVKU4FCQ6pAlxGz4ETT4Cv
0s0wfEVfU0DEQdvvFSIhXcBJWGtaKGJlqO95aPukpGxTmT8K3b64Xf4mAsAuao4ARe76iXdFJF/c
G2eQcje19B7Lztqo/fCmNMOh0puHqAebFVf7dvBWxSiPpNisfWJ0RuKrVLKVx+IMLY+0FnZLzoOI
Ifa2wy2bUqt3bgaDwqlCQmNtlzszD365Zru1jXYVg+FqdbEyQLGkanubwksG5vaV8fSr0aW5Mvue
S7rqlRlneWEmCBhJPRleHOf+/DCHuM+Yx7BC0SA9xFmxLeu3uD1JKtq20p7cCQpoIb8+l3VFloh3
/BcfK+QQiznP1f9SWZL3pDURc95Fwc0/SPvOi9NDJZpPH19mSd2CQIowHZYvZMnzVprmO+Tmqkys
CC5PdaX+NEpONgj71m5aPDsZxLSxdrLJEr6pBsSysj73tfYSUMS/8lOm+Wf+RZkkCyHacnnw83Mz
Gzg/UWxfu4xhsTZ0X19zaKvWEe+2H5yHmky9qCC3zkmbjW95z0pm7KF7HZ0uI+mzpmPSriwBUqjL
Tpxr/s2vAxzMND0xVOZ10LAnZiRqdO0SxVa8IX9lVQpMOyX8nTZ4w2Ilw2A/QNWsOqIz1a1DGpiq
QLhy45uwii8GPn/bqUjOUq5VHpd2cBjKWB//w+OelTlsamcejQt2cEgRVGlBR1I2SQceCNWk0pj/
5tOY4jLJt2PVMq3Zpkf4QWc1uaNdFDN646Rzp0XmdrBDst9ArWbtGkvYsdObk27luGv0rd6bVwwn
i2Pl3U+Y7YeyNutzr7SptYLoLpz2NULGYKUIasVxskcSlHiljrX4kN9dcVpd3y3UddIDL648DUtE
RSWnu4+McuU4ED39/iCia9LU6Qb++hjeXW42/ah26EvX53KZ5j0NirOOZXj4eEgvP0MqY5pm0JSa
Hz283MTdmUZ8+naz9cB0EaN5V/ecr2IQF2hBRdGsP77kkjATVA2lwKlhhE94NlQbH3pEG3T6xY7J
pJXesxvcZp17K7EOU6MfWQyKG2ora1EqBw6k6250+OrtteMrV2ZYb6mShR4DjwmtXnRk0/N590ZJ
kOgt1R915GPVY+GWLwIOwXrwbCpQin7nDGS/0/yi5lpm3booVA7K0lnbdUWUrlXRKk1GmPJBAXyO
Cja5P78G398NhZAoOZ17KfNbWpISQZ5zsUGvJ+ZwMJTiPlESQbfap4TW11R34fGhkk1XpoFVUIU0
62EWiMxgLVP3XmY/LApnitscYjFuqrSDYyvv5WCqdK6rx8GUL4NHF9AcjzEKU1NPj8RLnKrBvK/t
9CgClmTcj73uUPr29VWUOM8kJItD6tFRqo3oXpiCSEZ0QoXUjbtBz9JtGZU3cZEAnyuHxziYjtnd
Y57bEHXE04TNjiaHnS4KE0YDmrVcqdbkZTOGyI9d1Y6xqbLkrjDh6o4DjoskhwZC8CzGEIS4LtC3
JIgfRksPVtxps0HTc+s4Kc8gqT55g39lbVn8mpCKsNmijgaq5M9XLasRmCA9m4udBDu7iUE39shp
Px7cS9tP891FZjOENThgsTlFXArpbCYpt21260h+HrRrQXjmUmH7/aVmswMB9EFpAKu+BAb1+zSE
Ijf2ez0o7rGtvPYUUbKIFO7GZ4x4yt6yun1sYwZ009eUDValNLcawSpu1N11KnvG9KYWVNLKT31z
DykcMt/Ry8FZZ84qiGosnd3GQFkTiyEE3FttRTkefZPeinbwIj1dY6c9p3m7D8Nx6wgAMFayrRt3
1RKumFtfhUjOOC7xVem7tr2RLtFUg9HtP37+S+ebyQxKHpKOJuj39/7ue2aSK9vMlvpFBvW6raJv
wKG31tWItcWF4N1lZmMJJGiW+yr+l0gLNmaHrgTEpqqwww1/wVa+MmMuDqp3V5sNqlaqnoQVrl+y
sdiaGKI0l/a6MjUW4ivjd/Hg9v4BzkZViV3edTHVXlSvIgFFBcqYJE9Oh4y+t8lOMe7tYfxiFluh
VJ8/fneLHyiqKZyAXOQvJbmMki4g6JbON9NZbSjbKuyePr7E0vDAvMlnQ5gX0qLZdN8HLR4H5COX
0dT3kyh58h9Eqfj08WUWG+agIShq4z+g8TQbHzAUodQ3jUpMmXpvpJ+7tIdEp68JWFpbBg/PLS8S
xUddDLvcrF87LEZhl+y8uL7DtrCKyhKveAvIDDqwt+2z4BkWymdKLbsrv3TpoeNLYWlF24DAXf9z
VhSu1xSW2qmX3ChWWocbTkZvfUTufaMcK5QytFCfdUSi0AYp2oIP1dsXJdaSVQ6sQu3M82Svp2+5
8ex+5xbpTmvPeWuvC1f/Xo/NCc36/ce/efG8YtEvsJnFKTz9LpS9+8hdu8n9RuYq+f7y1GrVRmuV
jaO0K6wXu5KMJuir28GqtuhXb0kN2rQOp4Lumul66bOcpJwEOTDVmPPWTKChpPLblozayVXVRPc1
p9/GkrsAv/XHt7yUJY25fer/6Pzhan++pi53BgjaiXYZzPhU09U2m/TNdeofQtrPNLnuTJ3R0ieg
jolCj6MvU78rqjOxIihxoxfqSur20aTJ66jZRaU+MOakIvXWjY550gIDwAHT3AwFONy4TPf6YCkb
D0nNx/ex+P0xypB5A2xhyP15G70ft5YuQu0ySaoCojBd3z0UjXJlFVianrHz8aFjUqSqPu363g2Q
djRJ26bAfPH7/miq3U6381NE8U/LOKNEV04Fi+Pg3dVm78aN7TpIvVi7yKT6kpAmlaagrD3qLsa1
2MvFisT7O5stBYXUpCssxkHh36IAPnZxtlbMrV+wrZraqZ6T32Stm6/CYNwQ/7vv8/rw8Tv8XQ6Y
H0ve/4bZEhG5SW/q01g0Rtlv7Lw9U6VY9WV7SRpKqAO10rioTtLMtkE4IrLo12XZX4ZB3tXQTZws
uEEzchaIcXUr2+tTjr26Lb3mSWnErvT7dVO8WEV7FBlk+BgeF9LCnaEmh6HINzSRbl1PGa8sfL+F
Y3/fFUpWG0Xx1HH9c8wQ5+PVrnDUS1Zkz42jwCVIHirlS+yTLirEVmn7z1WqbINKO+ja8Gx39u00
ejOABX1qvxlDdm/JuxDOhul+gyy+00cbBK8lv2vdsFJr66C5fFzM7k7o7+yItDGl8Z6jwTmGerPL
0vFUlnLvxSNRZ4iX+/6uRawN5XAvuuDKS3Snwvz8dqdeE+Z++DzOXMwGjbN1q5JB21k2pCIJ0D5D
FN9GIR0wJPIBEUOeECtybW/SKMNZ1nY7N3POWpCeMesibgrOYwSsRkHBqXCQSy9Ra4XwlJ1TB3jP
jLWXnCrOJh7Fc5nSMqTrPo7Z0cpeMp93XUBGVdOfwst3UlceNcqMamC9Va69r2nfhf24TpTmCFNw
m4TWPtTiLyUdVUvkLy1MminS7c22vxeNcfTa7hezyKs5JNQWfVSR6caqqlcoRHe5Fe/AnX7FMnLj
p9W9RdIQoXhnHItHXzHXIKtWRbnzanloIrEtHVZeUlsmBZMfyPu+aHZ+1+4YvKKU8TrIlY0O1zPO
2NsH4sh8/C/mSLAoluPRdbb+0nAPIjbtER3L/3B2Xrt1I9G2/SICzOF1kztL2pItWbZfCEfmVMz8
+jNo4N5jU4SI02j0Q6O7zc1QVSvMNeYtsFDuV+N9YBSe4hQb6dDaHolWRHHIxFGKL7tWpqyJdGo5
RMt0OGZFdBIm7Y3pU4FdZx1r/yGE/ftqiz2yk6NYRFqGAEjFJctpjo2dgf4XuAZtQQ/WzhhLJfSn
Lg+AbKknCIIu7fKcGM8oMTeINYAwJQK30nt/G1x9fjOKnENZYQZ+ccaYwo5otVMAm0wdg9PQ/xo4
5oFcvmFgJjS3pmhXgx4QZ///eosnmFvG1IiOyuhIxSt3UMs58BNwtQSm+VVVpwNdHVw+uq/9ML1k
ittqJApt/x8+TkrRzA2rULuYNPh3l0wDMgEln4ldUfoyZNO9PzbI1recTnDpXNmfMEliYtggxHtD
zlGTkeeqSRx0yfgABeRYtOPFzIqPI227ILnQ/sBk6VtuRk8KIFEDqzWtqvd6dNNieU91/mNWzXhQ
lF2Fzyoe0Hv53/Newdzni9Gmx7571FjbGG7cpQz77DSnP1Xt95bpdj0rMMnDMzVugx+m/OQk2inL
5K+daX0phO2WrfWsxD7OGpobTMIVcn2A60CBxjT3uQm9TJY/hX6GFPohTYYHTal/RTGikbJ+lfHf
M+L02amNY6aOx27MAJ6ZVzkAiYEVRoyVzM4cj34pHYuMjAB7lF2EFmqMsO8w1XsVjVNBTymy4vt0
hB8bmONuLOq95tueE6JtQ+1aYg82iLswnp5jpCPBj9gZX0yEQETve02JLynsI9uJvuYmEFZhH9uC
YaQuOCraQ40EIz0zBPubrMEbbMa9Evtn2gkXIca5iQK2b3FmJKBMf0hjn+4Eops6sLgtpF+wlGRw
dV3PLNU4vE5ahTamO2zvX6uZKipadLaA3GmQLBag3bfSXERQb7phYeky7Tq/OmMIcD9CCAaes1fs
6ZG+xW5+IO+v/bWI7+9LL9ai35hk/1NB+p/hP1A60SnXyw9h3bzG5bixz6yxxxmMo2LFXyQZy/2s
ElUpyoGNJmfGMK+9SqG3mOJsMuhHh4GupITrDT6iPIjG+Giij8MpGGqFku86NDwSKoBqn1bPisL8
rSHwgtlEIs2PehlMsAnCA9HQqb3pk026P008LwXX9RQTjV/2oH8vm2YfUjS0Ix1nNMkVBD99FJ4k
q/bS/LXpWS/vv5XV4PjvzWkRmMZymfkako9bOiZukcc3tfc/D0V5jGrxIHrt2bdf/D6nJYz8VgTX
3Aj37/+EtZocInkEjqCxZ93Ov9tj1UrOMMT8AkeDsx66UaIdSmbGg+IA2tXru+JQhMlGEVuV1y8L
IYVchwG85Qx+IxnRWBSkVWMX7HlFbjxX7tuQ4qzwCt30JP23YoYHXZReoY6eXRgHNc5uuO5e1dwk
9v5cqcmhIXxzwk9YSBxpdx+tel8GKhVM+Wz0n3WStTQ4DMpvRcuoIIZHv5j2lDpfEXXupMh3i0z6
qWrZGRqQaQovxK0ikR51fNQjZpVUuz2rYQwTFEtLSohZRVw3qneOmlMLZgogwqDar6yXlgn6xMaz
aNzFDIiqjX7tEuI5Pby2te0xr/nk+/XFokRSpsWBA+Tk5+KQSMZpULCalvdO5LMERsgB+Ltk5qFv
g0cFR8K2IhMcs88lmpkGIr+ftw9+j/6hwrXLKE+laFxfVT5ZRbrv7Wqv6BNjxOPP1ob+gyTUiZl1
Lbpyb+l+gBhdvtQIutsSnIOihx9aYT0yJrWLGLdq+GlumyiHXvZngNatqKarmML7LL6z21e9B30Q
wCa0wvicdfg6q+P84j7pGbzBobsF/BlJVr4G1Kr1qEai/pCW6kVn8CTyGdYy8qsTxB9l8pRJafdR
ULrThLg8ax7zYB4gZ9i+stSzWYhr3xPYB7MHqSY9FIrzW7WxYgq/F6lx6O32OImBTh0zHJLvBZ24
6NVwKrLp0WF+Y+ovaeW7yVTsfS2+5bK+d+b6VSI/yIN1JynioZbM49Dav3rT9+ysPiiVfcvsyYMd
JeCfhR/UKfkRj66V1R9x7vWK8n6ae1lDRkdguIZtfzKthvzC2RlJ9ntSLXas+OA7+imfrVQTbf6X
kKMsbJN96blTaLr5fulaAt0gxO4eIUnFF62ETHhi+Oa0iOm18GuSab8ZFdpTOt2ZdU0mOd4ljCDk
o/S7QLI7dckzcKv3d4A/lZjFXjgvfDIq2lv6GwvhOJMiU4tmq5jaPI+KdJnpKrJg3Fpq5P042GAr
rVtNPJor0hNG4x4DpDDQDexjqojcsL1FSfSpqO7NpLiYZnEKjTAhpBiRNdbTbQhAbCqcQFu755zg
Ln64aRsEXHTdKZAuB4+G2Ox6FIZsIv3gTiZg8lI+d/WwMyKDLDTy0tb2RoznHFbb+w9tLZbGCY6J
GQJLakOL3DurYwoKFlMzk1J4ZAn3ssxrRLA2JQcbXev7V1tLEP6+2kKzBk4+qQI/ZUImJHAf1RPz
sTMP9f2rrMUIf19lUVjVR3JfOecqIGZ2agRKNrwK+nXC147vX2n1fsjXGDd2VASIiyvZWqQPmcSL
I9v/PYFXi8E+7YDMbkQ9xlpMjgcGXwnMXOeNG31pdokSqCO1YgFhxDeRN2HNXhd3YWAdDCpQvpxd
nCq904rmrOb2RUs6PECal9QcSfYD0DRBfIgqcXHAmEpTfAmTEBSPfm0LByXa8EF2WB4Fsho/Aqlo
RIic9bs67r4Ko9y1OCdUcevZvX6mbX3Is5wZsp8i83/YgG53eidf+GYBjw7Pfp+5SFVOnUanRNhP
Q26ewtpgSlCgXX6Ws+pnw1YcI/L3J8VDE3xW6vqkihZNmub6wHbef0mrRzSaNDJtc1ZMLF5Sp46C
Zpgv31CM/xCJMeuWvxfx9FT4yRGCHtOtyTlwtnAVq5flj3SIHhnOXPbaa61zCiQ1yo3iP+dZdjTG
Cb6B9Rj17jCoXtRlDxhVbll9rodiELyYCrWR9S9L9GYF86Og6XADEkg5xj5nA1kC5/aHMWx2jvxC
FXNnd9avUu3unCH2jE3fqrWvlSKzKWMTYzMUuojFIqM2Sz9A/ct9Hv3uO1QHPJ7UX0NYHBlRPIT/
RW7s0HjUDWDWiH8W4WcR0V5Fkss6xOFxasVpnh2uNX1jua9tLBDIGbilky2/6X4UtWQ1HAbaLc2g
R1GBlSQMJemmJn2ysYet7Cw4rOEcoVInYuEvUqyo6RPFt3H+MtrsNM+PSFLzIWuGjah5LcX55zqL
fIppxS7pR9AYdqUcWyt2YdHpNI7FrofHnRXjbtCI8hySTVSnl6TuLqqOJE4KrxN7ziEzqmuno/o1
rNcsTk7KOIOj+8t28Xv9iXAio05jQb0J8CFhjnGMNULQOsdoZPsr1V2tbxlOrWlkeCJsE6BseNfL
iN5Ata6VCVFEHEmnesZ1NMNVlfJLFUZuX8seBbCd1vcPALx/Wd0JeN3FqM6GYn97f99aOZrRBSIE
kFG3M6KweDUIkMLYsQALi9Gu51ruJar9flfW0y7N1Oey1jdwQX8k44s4hJba3E+jEg8/arGMUEKr
JVxO3CcIqDH8SM99Xr6aAdB7PWWAzsK2LGouWqEe6YodEPwe29wn6tPPbVXWzHt23wCRhLtGiG+x
lBxEOZ5QHew0wBBW/6WJHVZm9uj4ypc8ia+Z8hBF01PeafjY5YybJnG71b9b2Yvw7nCgR1FqZ3B9
cU9lautdUYHy76pTIeqHKNfuMyHulFRyWwiw87DZ++9t9QtC7kBaTg2UTWnx4uhyq8nA+MMNmc+A
c5BtnUasPCwxQTMXDALolGEhrUm72FCxsqm1D53ci11VQV6XqzbwFKAC//dTkK95xtJQtpnH+P/N
jwX0X6e0QZh1lvkYp6A1NFuYH/4YV9pS+aWANO+mKp6GpYi3qP+r2wxEQJYVynBUpou3MHaKHdvx
rG1QulORaOcoytFJFk95adNqpxWl5UdDbw5GV33TRfSoh8wKpUn4QajpLfWtA/mH4VXqt6aP3OxZ
eizKcCPIWtndLcJgpr+YXadmsviNdpS1jZmj+Q2RkoLaaXbswDsn8B90pzptfCMrTSBMPDFjn2nE
Mzf239eBuheXEubnbsOY7ge8bKSy/wmY84TeeWeWzgdby8+Ap5jO3k+lsXGra3upbhGVzBDZ2Yf8
36sziDM0GBJTRWNexMGUycK6Om+d/3vJml3kfy+zuMleWHZMjRxJUKLjkOufB9g4bbylpFgr0HMd
GjfUf0AvLSO8cWj6mjE5pF8yUgRrYjiuyE4iCLzRjj0BSbXSwzOoFcq45jmkpWgV46mt/u/hAaEH
N4xEma98+TOqoQxrOWZcMfSbexTUFCsUqsn2eXu+Sl37WGdJAsLRWSG/TBlrjHRrOw/6G5BZqF/O
WWH+H0OPnVRLp9Aad4X8x7QUawNPzXUvTpm/SoZjIFGvydT9gHGpbNRgmrtz1V1Vsr9Cu7PILnor
fx668hqZkISGcCtlWiPjWjaz6Jxts2p6mTMVfZSoTe90GIxhW1sVh0bNqb03H6NBhgzWXvsZQF5X
rh63ro6MQhs+CD2fzf52JsX98UscF24UorG2ywd1+q7En/KwcW3K+3USgLH8D8ZF/GLORLI4toZl
w9bJYrhORoaDeRQdC/EyKEiG0unj+1vCH9bx8vSlI4wW1qaOy07076J0lNyhMmh0tzFvjr4C3D6N
XdscD9N4QdB6X3e/pdo++mlCVfXaYWMx5vte+Lw168bw28+MQhpjMXdhH3iNTQ3aEG7StPtce0kk
zdP69FqG0tdBmcVygWup3XPdFtfYOPsDSlCniQ6j/TVK40PDyJATYIihQO/p8sAz09CLCHTtKWIO
xPjQwPfxa3Gbki2D+rUgxIYYYCJGgzv9JtWtZOAXo6x1N8lpGP3s92z4OZPhk2XvyfKO0JLcUlJR
2b6oiLLkSjnlbbcPLPA8+k0xgCb5w36Ss+NUvRZ5e6gVY190DWXXZlck4jLWw7EMdewAbWgWysxW
2unMz45dv7HNrgH2ydhVtvdZ541o/99XmomiIUiyupuVSPv5XhqrPZToiAfno22fhQkCJCaecrWg
2diM1ihtfLNzLEciZr7JAydVjvjUgvFW1d+tOINNQN2tCQ8+ajKtnk6UnY8hfg2KSZEx+jKMJQon
pogTOu19vB8LbM4ZZHj/I38b0wKiIC2UgdaqGoftvw+kqDnXQT7I0HhLT2iW1/r+M6PfX6lJQ9pw
tlTmbw86rsdgsz4TcpU3HX3LTv3QNEr5pgN908vxgl3nXgqyjbW7fhksWgykrxxBi4MuD0SnRSKV
b73ufyh90zOYIBvw1Xn/6a0cdNwO3D0QRQrBwzKYVcxa1dqUx9czkR/WXgHzx0/yU1Mquwx/xWjU
PBuz9EoA62cSxO6rSx982fgVb8uV869gH6QsTlNs2RbLFTbwWLNw48uucka1vJjIFkrp3OnF0Sl8
OOe2OwW/4qbcWFCrnw8d6T8CA+a2F1tkGjZtKmxpuklGg4Q5PIWdRWrSs09ZHjH++ze6cshyoxYj
NrPQ4K2HU1SmSVmnDQylOn3MBCQXnD879ZX00SuNm4Pg3rTrvYmn9PhxBuXLU+mFFMyztPqYmy3F
+ls3qHd6lH3Pxo/oik69krDxWnun/9YXyTHPh/P7P3ql/sOP/hNls4XK1vJ8NcnQAr/HK7GFtufI
P7Wpd30xXnDBPqcDtg19v2uwWWwnifGD/j7d2vVWH9s8eDoLCOaJ10Ug3QVMA4l45PswsJsrnPFY
1Np+LINdOYRniJ+fmwlAhlQdanFS49LNKSFWufKxoDlR6L+E8TnsxZGQ5eDbwNSowwvZG3W8TQtx
zPwXy7CPNe2EjSf3NiZH7sB8GaUzk0xguVunrWnHYSHz5H7HhfqojL9kK90L23d1w9/rzWOQmnuj
+FbCi9i49Lzv/Xv2z5eGP4C2Yx7nXtQo44D4wkjFdNOYbpETSHKaVO00rf5sA1mYQF1A1jpJWsZs
aHuKBXRBo3wd6I4VVrT1Y9bWN8YP+JgzYUbdV/t3kw6tWBLV/NnrU+DVqX7qouykqgHTxOWprsVP
THP3EUliq2cb7+Bt0XR+Dv976cX5YOd2UEZVP90ak0YinTpsGtzI6c/T8BJOPSzFI8KbjYuuPnzc
dv60+d/a4MBzkmxFsGJqYcOmGp6tpNso562cxtzYX9dY3FhrGtKE4IQ1UbMtK7Ub4KKdtrmr2ERY
oXRTqn2WSrNB07l2poMRxndKl+0HqbtDm0D2pLmpJm+loW/TCH4W3IlZ3mQjBVocXBRjOSCdYrrB
KNipiGejxjo5aAUxn6sL16+tg+MEx5a4oVA7T7PDk4jvQ9u8z/Cg06LybjScre9v/r7eLAa6xbOm
AS3eUnHdKQUmMyM/yhqtoy4XRzA9d0rVPJBN/h7t8JMv3StQtypmHGUZ7KHheEqwtZH+cT968zMo
32AaQBXwjaFLRJVG7eJuutkF2J4o/C73waUvIsa2X43c2ovuYx591+NfU1V9b/2KRrbPJJn+Uta/
cQl4FD4tf0k/Jml6VksJRxOMePI+vW/NYePzWv2CZz9FtGHaW1OYXg0aq3MUDiqtu46S6Xb1lpHC
iuiHT8UgbmNQi7LBm/qrnlUoyMvpBkN0CJXXGI5eZZ7Kwd/zv1wb1QwBieBw5myRE1Y3BTCXcFr+
HMSLzbGww7wvTJpf/lccgc5h9N2iZGGbdzCSmNEAJIyQ4v0NeXVdUASiEmxhv7dMr1tqYJo1alxS
Qs1vZgNSgWjG+Oqer9mH/3CxWWA0K1dwxlzcn2IWdu34E3pQUXkRVW0pZ8arqb05Q3n/Uiu1Sd6i
M7spEPyb1p+M5S99fqLVljyGc6SqkFLLJcT8gx0gWMqG7mgieKsGQej4246YEYvLPaiYsxWJo4OT
5MZPWX3Gf/2UxW07JiLfmvP21tqQX4ce6XrysYwHrA3bl3yIYQZqhqvbyizQfrBq+TGJYmq40HFb
/yz86GimW66BqwvJIf+c+6zMEM0B6F+Pp5ezJpGRMd4souiIrU4eyo2Zha1LLLZcBx+wsPMjRmga
3Qtq5WpL+VYMuBbJAKuhE8HuTtVifvR/3YYadI6fpDxaq9Se9Ei94usDtnh4UJvhODawQJTxXje+
xpm/b/p2I27+M8+53Dkpuit0L1Ah2csEwcZsQYtaEoS0cQ5wyyK3TucZGeOD0cCn18qzCAEpgrbe
FZN6F4zjvVNUoLQM3U0t+8HSsqslAYApKD9IkvXgWMPV6LpLN6S7AtsvGDewEuXgFxWmA9XSCxXN
J8nGB5CaVWQqRyLuXQHrKkqks9+aD0VzC9X2LDTpmibelNsTVr4tHmkFQ1O0eOTyqUMxw8TOtwxu
r5mMAF9RgcJoq+BuGOFzZZ/8JnBD2umRhForcrAxrZqzVnSe6O/VpPoyYJceW8duavZ5gaAk50cB
sf6tOOnFjJ9CWWWmuoTuIB0aWdklZbV3VBNFIWj4NCEY1h+aoXhNw/1gZ16QVndNhbd6jAVsY7yW
iewNLX6xNpERm9auljIc7St5N5kO/X+mThM0Z7BrtzaNP7vd8n3SMYANQcHOMJYHcl2nPlcfxlsr
6Hc63dWoBk9rpLtSCg5JVZwCGKAKWDHC53084CUMSzLucwQCyddac05SHd5Fyok2pzuar6WdIt6V
d6xzZGrYLHUG8idDfQRseF9P8qUIvvddeM0a9Vz6oafrtJQys8QK8ZLAOqg6/fn9vWgtr4T4K889
P2wClq22pnViQSICqTKlNqyABZ+YJcP8MIDWGm5Ola7maBZz0HNrT8YIebH1xWniVEWKUF6NL2qH
gf0MkpPEJeyzY27JgEyvTWLsa6N0RWjsWwi6798whbSVIIskh3IjDAn9zdAN9THMiRO4oGlR7qSi
fWim3G3kwkKspX7TByzLumr8PKMXW2YgQ7TtO10kXs7gsmy0O6GNHw2nAjYvjIcy7r28yT45+nAw
M/05L+rHYJQ/Z05YuLpUPBoWBPKQcHfApcLVJ3tHBY7BxzTZDaV4bkL1R2lGmac34mapxTNvJNxp
k3+hmkHaqAumW9qRuaqh+ZSlTeoxN33reVlS4seuaRiHWm3rPdLDg1/bDyRojgg/lZL83YAD3lvM
1ePCA9XSuNNEje0RXgk1sx0aK1ku0C5O9edhEg9OXH7trfYmFK7f5PrLkNvfULhdWZieYYk7WojY
ENonuRGK60TBQznwX/pZ+auw4aEQngyDdCciiLcZn7ivVsdOCaK9FfXftW762hl96UkFosswrJ/T
1tJclOOQ/KqMKp3d3RlTcclz+csUh7dSh5KbBvDfq9JyXEMWozeM0W9Uarh8RA9JOxJvjeYztaB7
wwY71kb90wCD+4ih04upSYB7fSvfw1rn0fNy5AxBm56X90GrpwdZjv2vcqsEr4h9vvem8UWUwWe7
VaZD1AKjZ8ij/mXVzo8hq8EN1OE3qSgB1qZaNicLGVDlBgboON4N+VS7qoL1lKNclT790Pnyo1Vl
F6wYTa+Oko+Nr0HQicHc1w5fUZbnO7Vn76yG+jTy5M1OPzRN6UE8Jvkwoq/gGHZCNqnLBpXbtRP/
Nn0WMbIlzZ9gRCg0MdJEAKdRXxTAeV7kh8DZIk1DgGXqbsMH24XtsyUQorcoA93Krz9WFvKk2AQf
A6SqS+rPjpIdpS7xjF6An+8+G2bzIZyYELOnmrLO6M8ghj0/tYagH3zHcpnGZV1CFQ6636HVO7u6
bdKdbVQwDnlm9BD3ptyWgKY5o4La+uBb2BVUxiM00FMjnGcjncBARMEXhk2Pve0jyFZ+i9H4gLTz
MOnRjyySKExb51rm744/xY7sS54YZ1izd1XfcYoou7E0fmGa+FWpcQ9CBUGL20upcHLzGDAbeYxJ
Z5S5Vs/shu1vDquvRTFI45E1wb3hO5gron9FGFlrdHLLHP5NVbM7mPM7TR48Ssn7rnEwUWsObePv
FFXamV24l/Qn3vdes+8K6Onv72Rrpde/f8gi1JGrOK3GTBlvIFt4J9YFCu3Z8eWNaHUtB+FuyT9U
9EyQof69X4W9UDcboKFDLB9DR9CS6K/MuIGlvUcTtM8p9mbB1s2t9M1Rjv2/y7JJLwqefVYJOerD
8aY7THaEwCawOuC8dy0imDQLX0RUeWkXnksxHXQpucT5sEsCkxBHO8iNeRGK5EqZcdD7UeygjBw0
/5NvBxuN3vUIYaYHzM2Gt45/mmT0DWX9EY4VPcgovWQqbDTWrSguVpjf9yYQsaR4DM32lCUlE6gU
1Rz9SPWJitovoamIXbNdXTmvg9JfHBW1Zs+uKVJ30mllZbVXqx/QlnhdK5jVV1wlx+u1LU46QIQC
ZEodyB/Ry1N6RTJbTBs3uPqV4R1sESM4jEUt3oMfJnprJuZ4Y+jqLgW+VRRwPAJnox5jrgXu5B7W
LB35Q3b89zOTFAhco5FMt2CsT4ZheIYc3bdJcVRC/4pUcm9Wv5JpnxYD0eiEkL2OaOA0wa4Niqd4
/BHRBU6qW6QVOIkwH5Q13iQ3J51MhgFgvH2LQ0SHDDLUvhi+NW3nlkyRmdgy8p+81MhxmeBj6jJ3
jRDIq5Xdw1S5lLH+UFbm2Zz8U2CVB62/VHl2zIZkX9gPrVCeepM5/OmIa8o5y75OUXCCV+fV+eDp
vuXa03SK5Wfmyc5I5M+tBluBUQfmXrdGdla3JZJ2Fd3hTDpa7AbNwCFVqs4IryO/Vml+7fWtmfMV
woSOAwYycwQSqHyW5e1iKGOT7Gq8RUF1qZpoP+WwBdW4uLfT5CkKg3NRDy41Bc+UUdNIDxUHb+Yf
RBKcOw6GzghPSXWJbP+JY4r/mQP5DH7i6f2NcSWmBR03N2nmwRwAE/9+SrUm4Lxxbt40iQioUa6x
dC0L51o2zmM5xt77V1tJ5v+52iKiNWsrkkplmG6ZmV2UCA/mXNmHHLrAlDcuBR+Ln77IR7gY+hmT
cgnC68VbLlPDcUKHQn1NWBIUyqFj2qWuCrdDazwZ2I3JbAiK8VPvkAhG6a801ndGSMrSkx81WIAN
btwkUCPqfe+HP2UGoxS7fZHzva4m3/r8tdJkxMrOgar7k3BamA/inGvtqbHV3dTabtRbbukfm/p1
6tujVuJuEUsPU54+lnH7OsujpZGuLm6FfYrHw+CTJuWfGAX8YAvloufV0fyTQLbivk2HC+3bn47e
BzskYvEuDqW7oKn3RgoMbNyXYfoUKBJQian6LKqQsX3AV0zO7Dtt2mkpuKg2/1Bpn2idn5J6nANZ
L0yU+46RMNXpH2l2wI9U670j0ocyDfZBaR4tyTgXpX3xbeNRKmv8iOnF2MEnIJ73BhNI5OoQ4BN8
OiqpvwT4t/UYCI2d9dyCrWROJPgwE6rL0DqMyhdfij3i6I/At085zK0C+gCGrm4it5eyD14nxuwV
abjYFXaKsuSFdDXe/wBXdmgayohK+By4oSXfAtHdBI3QYZCBwJnx4HsrSJ863AL/w2UQ0SFrJm1S
lupQtR/TudQKXibx7+uovKgojdNM3/rGV1cvSiZIHQ5N5WVHeXCcxolbc7r5GOuMsXTsMg4Dy3Sz
sbqOAxINUsUAc8KQigNVX9Qd8q7ozac0d1h78oURXtwFu8P7t/9nA32z9FT2VtPko3yjzrDEmMom
ueCtMBCWkBRNsXxNEkZ9YsaBQszfu1+0gm9NLrk2ZDWe4AsmHnvzD5+iPUiFslH7/kMOevOTNNpG
yPvRmy97Z77oInTmnJnZrFjWGD1uKEGY6XhWxY+MnylZx2JudIKknUczUqlF4EJO2hBuF+qDBnrN
TnrXCqWT1g2nVCOlEedBba6CMWXVCTy5t6pdUZl3Be4jYBiOuo9+MiGPGWJW0p0PNdzuw1PrqKD8
WoaOupMZnBR8utLxhOj/vlCVw8CrAdx4CoR99qv8UTazkzK0u1JLvS6N77LAfpR041o31SE1msMw
6g+tzTFbHYxGHHNw9bqk7WXxCQ9ezw7q+7JtvTHUvmaS22itl4ktpu/qZ6gBYSX2QcGyHGIYpUQN
HYlDxMy/t8KhzKXuterRsQKGRrYoVGtLmJaxjKqAzf2Nij+a5BJ0kU/ZMNJfAi3zVLO/l1RpY6eY
C6xvvpcZt04kj0x3Wc3SCxREVU4BVhU+cZNP7Tm+togCM0XeBQOlBuQNW8Ti1XujsY+HE60TiqL/
nsZFGZlTG+QycOTJHWLrXgTDrdP+A6mbLsLcrprtopgUnwOkv/Iy0H+ynTooRJxeYTzBf2LC5FMy
Yl7KhCXxs1sLxgSfzNg8RKOCo1R5yOTysYhQ+5T6JTSQ1Qf4EKBJol68t4zwAQOGF5FAGFYHXHL8
S+DDw+cEagocEUasE2Rql6VxHILItTp5pxvVRvS9+sZIujT6I/PBvwhlJj9tepSQRMXFYy8xvaJF
pxLUeBfcD1N1GkOx8YmsZHuq/NcFF9FMLMlhYxcUsG1xCDMQp3l30y0cp8WnTMsPCQRvtPgbF11b
a3wciKOgYjLlsHh1qXCaqlBn5rDTPuZSfkPgku8GCl31VL0M8z+8v5nPf+ByIaD/RWYHENR4o6YJ
YqOWsxamhSl4w9qEA5S0AYpd++zR3NPLnbnC2lJTraR1HIeCSzCPdxpw5GqM9DkG1PT+naw1J2c5
GdoyzmTZWq5pC6sLKbYD4Bia/y2r0odisNxaUT8IafK0cHzBi5QvmpK6ygTy+xdfoTKxldDtgHll
U0RehqNRP8gU5FuAPvJAJuZobh/rj1Ie3EPSMbEFMHCu0WW3ZKo0qZVT3PpMBtc/MjIyRvm6Rhzi
YTz5g0kLxLwrI1nsRG2fFce/jYP5GKmSf2zr+BHtAJxva3bneZUHDHciH8qUm+XOFRP3jfxh/Zki
LibHoe4PZevfrUTPRgA/DcONSlvu29D0ikKc4xxMOAqafWlSt3NQg/rOQWqdjRe6tgB1BYKfNatx
3jSbdTB3mohL5RZn5cmoeneONcNOP5ZlfmlRYTmxsZe6XNlYEmvfK+YUDigF8vw3mQWA1pJdSGBg
h+dZOQ2P5iSOQdtuhVFrGQzdRSA1JKk4Ui0yGCau01hJUcY3WP3Mw/8tVX8KsV4/RG6kyyeQDsdw
/FPVC/iGdPjfURJuDPys3u1fv2Lekf46LIKx7AcGjOYdh4y8x7JMr/ynGDnF+ytEWX2df11ocfph
m9nbHW2QG/LkMzPA14pU5KDkj3Ejn4vpo1w/y8H4FFgVztWXwGjcUYnOoU7LAcD0SI1Lippdh+pX
q7dU+6u/jekgoJEqswPLEEcpZZ5Cx6ugHXzQGowVQfSlNhVNMJvOQMXVP09JsbFprB1p0IttWJhU
kxAYLh495dM85Ri/xYp9VzsPGJIiALszc1cu7c99siVo+LMDLjd7w2IkFI4J9MblDjlX5yCmC951
Ju99lWoiPUbf/42s55ioNGK71K0SG3Or8mCngxcPgSel7fNkALRxJPLj8gk2s1dTEkqd34l+knLl
ooXCy6ggqf3WrOXaaWgiUqAaRjsebvC/D0hCtpsVcsOISpgfGPU7ynLotobkpnhc5mO78YnOC275
eGbLOPRGuH2Zy8MXlF6TK7SAb8wRmztQwnsh0U8itBkUc+NQZLB/7fWjv2BvQ+v/1pVPo6SrphN3
Nwz5M4Cjb/A2DrlqpK5hTb+tupvc2qRL5utS5pq5+GhE9V7C5VMey++xjfSuY4YKlsWuLsB0N7L0
pUixgRnYufTos7AUntn/cHReS44iWxT9IiLw5hUjL5V3/UJUdU3jTQJJAl9/l+7jRMxMqyXIPGbv
tdkM+4BkO+Jt++fCIi4BkPCi33A6gQten5gP70XjMbdOw3qYd5uyTgruhnvfXWvgtLxT4a6Rbamv
1BVs7FpSMpZd5lZJWgUYxF02LAJcHUVLOOv4+hp7N3Lx4mQPG80Pl8mIrPR1rdwKS+mr002nUhvP
ky1OWu/t/UX7A2M7tFymIvYLigK4lyBROv0RktjebtvYIX7BmYhp9PIMU4/5mtdunItXh2gRzOlH
IrfJN+HzlE0MNCXNmHSUrLgWfb6oijULnpKtKJPGrs9pvr5mk3usunOXgfh2qv/yYNunZpWwDHoJ
UgWWoP7MrRYM1NLEmCwTx/u7lF9zK2PGCaBGptjtCacrrLNrrSfHWs7Fmj9CBT1ZfvlJ7oYR6atD
dGZgh/5Unu5wltGd/qK7xZZ96U3tqHz7MMw5A244Tdny2ge2QzTYbWyD4qzXcIVpP4wrN1Fsa8Uv
AREMSxvAvx71tSXLNDaoqeBNpY+zLYPIZGUnK8e4Bb74NUoWUkFtnelg6IOrvOEk1T+d3CcdFPBC
PIzw0kEGdcyOKzkeWMg1COPd3dTj8vQWnQgzzwczjUefIBwCPxfSNpkypQbrnOotG/J/hbc8Wvn2
XWuNyfbSfxx986CT9BJadneR6SjgkBPUMff6E4QE+zwFumA4IQ/3/6pr2nd6IVBiKP9FdaxMtWvn
ASY4YsAoq6zHrA9e7b6E8bJtIs76lWp42EHmixsN2Z2fHqDyxrm/hlVKUpfQwszWb5rZPtkYmrzp
usmrMHuGdN3+rm+MesN/YlV61VyHTe98XKRIUrs6zFWWR0KK527OQ4wasSAr2jKzxzGF5FT4D4E/
cMTZT8ayZjuD3t/qVtRI3VnTl31Z+lHbBvGyfBSkrHQ2WKVSnyeYnE7oFdPVMzaknsB7pFXG29I4
767W7asWCrzetMfaMi9EjZ0af8HtZzxUBlTFfFsx2MS1Uf1KIMl+HvwtTXxAlVGAmcuT1QMCvwYH
O4gdMZFHpQjf0P7JmWA+gPm1jtCbSHK3A9KwodgNpqesX0KTJCVhjZHfgETKu4mCAyayMMTbOCAy
HV6d9g9zunOgGTfV97HwZyJnu3ctt05CkwcsNR9coGFaTq+2hvcgY7CLK3nU0qhm76zsem9tLl1m
s9Pz7dcevu3qsbXFB1tZMs1Sub+7k7bCQOnttF0i9VmjqCznyLZzEKZzXqLCqXeV6yR2xdWzsecN
5jc29AfbPw9ef/QNYF+W/dz3I+KfGSfSpOs7KaZocJZrgTO7780f1uA3bfkvR3zpqvyCaT2uFjex
1jhvPrd6YwzPCdTWIJcyO4IzlHRqCttBwA62drQqN3RKFWS24KZa7bnTh2NeE9bnqbh2XVqkEs+O
HWqlE9VDe1zJb5/dIXS6+clx2ivnaLR1NmngLbL/4mJ78prb4rnQScZQ6NtqEZoWWbhoLdcoF5xb
hixVWN1zVoLOoXUAj8SmORqb8phDbNgyFRee+b6YM7kAxOXZ637ZtCfiNKMJimbqqyTX/FuW+2/C
JuJ0fcjEo957b+tGuKaRwpvQFutcCBnlasxDr5OxRYC8SbPSeK8t6YCsjGN8mUcgQnyzI6hpIU8c
En8qNdShlaYv4/RTtiMDdp730cDC3NeHCrrZRub3Zjbv7mxdsM49Ollx8irZhmhCb+0E5d9yul1W
D91u8bd/jsWFNKpL5tXXtdVORVr8qpoxjBX8bf3yitHxGmTeHJpzvmcl/6ZJ7aEd3Q/O0N6a/gGV
+5mci7EOr3KaD+hNws5v+x8l2T417EXXsS5Dq2kPVHJ8of0c50t3RrMZUF5Pp5Eop2qYwhw+v+P+
K0qzJ0BV7frFwnQtj5p+abb6rXbEwemCXRMEKAC9Q2/PkWukBw29mONnD1lL4qV82nrPoUI14HXJ
q5Rw/bzsz4QrxKosY4+q6TIsXjL2Kpzt+mZKWz6KJoiVc5JL+hd1zqOTf/rBX29Nb5k097lbcwSV
idK9785eEdkQqRgZNbxTvz2iqBhHLU7JpXfy/oa5bNe2280SglkM4VL9BNd1zcnare3l0ejFR+32
T9WEtY9X87v0Tzb+HPjhkb1Oj7j6eS9Fux8VC1sQiZNfQQ/PYrOy4Dbm595ZTmMz/fRaScIryCji
GSN3aHiINkKAxmNGT5LV3s9WuIzRxsfJDfZZmj1sUxEHy5+lc59zxRKQs79heO274mtqEb0P1p4F
7Y9ukXDgipvd8rZMLQYQL+5GtGNWvh8WIo+CfK9pC+NW9GM23Z+X7tJpOgbbcix0focGEd68WFFf
TG8+Shxla2zduIWysUR1qDHpFemfrjdeHaeiBupGci2Z1xquXEHCTwfZYAZOx8NkDPajtBCyE0d7
kFbXXN0xGE6zzA6dpifbhtFxK6EvIaepip1a+ihdUWvZ5T0D7MvNivfVKncls42ML46tw1lycBLo
mUjOg/peVuo9Jx06caIbFpr+whyM0MzEPkBTEEz+BzdvCWTLeNK3/KBz1UgyhW2re+izSYWZsK8L
NO1qWU5SJ94jZdStu0mt2SexEK2X6UfetQxi59IWsaa0/eSM5Gtu7Z714CnIePYtbaer/ahRcVJG
RORVDxY6yTZF3F+Jp03hNO/PzWzEFsqd3KvO9OF7rfH/jpT3RW4+isx+GehRLFHd80B3g20/l7l1
3PrNjWfl75063bEeSby+CYf6va/ITqnUZR3e/AE71Og8uXl90LK5S1YVHAqh7cpOP6bDfUoDcN9H
UCbS1w2mmG/Wh7byH10uq2XOohZr97TQprr8v7cm6hz70DEqSbjF/3B54xOaItMlIYasedSjR7OW
+7qtdpWJYLLL3jbT3Bnz+JxudTSI9bTB81hwOtZ2u1td6+JMn1q3RkXbmfxBJ+qZkyiyqKry9/Ze
AtfaZdS3MQQp8UKPMJQaQ5D7pKYH6SYf0w55Z3ftLZGoER6Ia+7uR3yLAVeZNjw/J0QTE7m6+pL6
f262V/BM4S3shM8XbmCUcslYG7oIr+je9saz3dsXx36EsPzLgzPzxglQopO9Rn5bkWUAiq1cnzrU
Pko7NzU67hW2YJMe55TtwGLw4zsHDyEaT/5NU2VEnlEyN/1xWcWhl3rkaPJSbaxCu/XGtwzPv4om
4OWM55R0kSbdRx/jZ7qdl0JOIXj/I7G5V1EWjzPCtCEfyYZv9Yu3pS9GKv8UWvEzGVTjw1CfBq9+
qoy7s7xCjodEsNOBTC8PJo29m7W/aWoeBpEe0jR9N8oxIr73yC5rZyA8L7FbVR2RtW55nYz+gXDe
J6tRB9/ZTl1a/jfP4q1ff8b5A5pGwm3zXmWnxXierEfhORELnTM2qXAZnjhgEr2gh3IM8qdZwzcy
KgPzUNfOoSj9XTWlj+tEUVasT/dnpFjVqaMADivnVVGP9x6ZVtox0xKxWO9r/iXL6kVK7bJmzSFr
Fvgl4xXYkorcYDsN43wVNHKz418tEpQyPoxP1O3kzBh5QJLLzv9b6sUr+t7QEPOPgdLdgxcoSwJ4
253BPs3H0tml7NaQKt7LUIinZ1P6MLam9YxR7sPv+RW77W2Q1qfp9RdNU4d2G5LCTiOF9bRbfUCg
8pL2xWcGBXf1KTnVjrCEeiV6sMY64cgFKXF7bAaDPOPvbi4OMFu16lF6ds57NPLgq5sgc3ikxEuh
iPlLkqL59YLl4GdTsnlVnPbrNW0u/WodqcH2Q8EDxq2Xaua7o7w4BYRa5u5j3xlRIaANNNzo/pxe
pI66EDpZzr6+1P3HHm6iWYcSH+Js1r+i6R4GjSxG8HfKC454NL4cvzowMF0jrSUGOXuS2nGThTjU
JP4gG2qfrGlsUZtkz/rE2Ti6n71W73plAHwsFxCgJZ6GonmBxhVlZcCLk6WJlPqRigEnnSmiwkGl
KOSt7bqvYWv25mzTzS0xgMnvfGjPDfux0EVTpUw92nCkp/BLMiWjDUzi7LQ/U+rEbh7QSy/JKgYk
gmfUH1HvqkjOP6Xi4GrX6jEYpljO06lrnvxCPhbAOhUqMqNsQ2O4Vj3hjOby1tAOTs76Z2l2TvEQ
MH409IGSq4N3LK6qe1lSklSr7FyOU2ykL2W3RDlA+XEprvzqC6PocRVolNzvuSTYNB/X2Fs4QpEM
NtbZnvVjz4Wd1x/L+LeohqTF8DYTeu1t9utod79Wrb+JZmIk/U3c+m+QM3PesvJb6H6od98GnJ5o
kZJrB8hNjZy7QBksC2vnGvWxLPJv0/IQT3oana598Zy7JKY6ZDAqkmrTEgbm4cwpwvGahn53MYf/
wGpdLG58Iy8odF4bvwA/iCp6VNkFAT9GqvzmGEgJPUkMteNTGo+RRqepgfB0wSXmAywAaGf6IuPB
rc/S7EBsageyNULP/5msIQExd8iEd5pMkxf+FBBpULfbriI1EGYggrPuz2Lnp3YrbzkVCCie9J81
94R0j0ecvzxDHm4Nxwx76tt8skIxf6gcId5Ym9eeK9cY5YOupR+BpseZvyZ5oPhdIC8QIq5pc5wO
tLrDVQuOS5Y+bpVpROskb2QvJCUKer2A/mg2/5WMtRcX1Va3haTqPmm6ODUTAWZse+0puABV3QMV
TWQ1UWzxR0zdoeX31ufiQlRmaHjDYcxBFef6o8RCZ1mEeWojkhPMpQSEIUYOdrgexjk71j7yI62K
oAUctXZKps2ao6kJCBwoznjt2DHoj6kdXLo23ZgniVugWEc3LtZMY/rrBdRKeX92SzgDIKFY8ST5
vR7Bt9sTTbB5Q2za43NAlHoTiNhx5+tA9lxupcjLUg7vZvyh3t9BSXr2uu44VgwTW/m+NNXZaNZo
VTCm0ltKIDlUtmTNtqjX77NS/9g3dQyq6Nv30lhDEu456pj/zvqP2aeJntZ/DOXc6oBMZrN0QgMJ
kBhKTBkuJIZvJbu9pqqHzJdJTYGEfATnfBHboFOAjL6lzZdmpYxlt9AN6qRi3VCbTU3GwvLTuRUV
rHaaIB3Fxebe+kz9h70AYXD+N7NbMjtF8GXjlQwM6pkVj/xxXFjq92C+ZV68mmjdmcsgiQwG7Snr
aNBokhGRZ5ABjTiVCCcabNNolQEZ0xiqajj0gqeD969RPv2qs+Ll8ePc44wzU8nLl72V7VwdLW95
2bTspx1tE9xFcJxLks3nvIL/4vd3wCvnZzUdzJUD211461AaC+aFRWlTZy68Dy4Cw8KFcM08IT/O
CmgVVXXXBkk+brfK3s5FnUIscgBqqHl4IfsyTLv0fRMoPocyWCLZllHhtVVsaWkd3j+fNhlv1kL5
04MA4lu9mjWt1yy7uN1snPRA9UtKuXneK1i4jjJOMA2Scf4MsvV1ZkLmOLBpigoNo+7vbecw2hWn
aBDWWUXWCRpu2SMulLsOAAqtRkRSynUT6C/MLvErbdc5/RsmO/Kkh70vcRbXajzN48oSXiVG2kbS
mF/gVlL/UVmpFLK3Sw4GBv232eKLFhNfNvmAlCp3iK/Fec/Y69oJ+6vqzZvTUQutpOXqYwxI6maw
N5P9sq+W9qgbeJ2gM2QU44Nu3UxIyNx1KKVkeZ5kk6jVDJl1qMCFvmkkgSjOdqV1dH50yJO5K1Cl
8RNuEUrz54xElsnLydhMjSitnQjpb1iBZ848HmXFwIzUl3zsE0xOB72zEmHXyVqJo527p7RR+xlV
APU+t/PyPrJfi1Kne4XUe+r0mVnZ5EWzS9GovHvHfsP+OAZQjXX14cIiBhjkQzGpj8V9WjT3Dyna
78EyrnLhd3XFaZTtbSymmcRh8ZCN8/O4ucwqtouWL8dedkdvLt+Y06ZxSUpC16Nxk+PA02R5Lwxg
gKXYsZIL9W15XrmotNLFykWaIuF2x1H5r3ImMq8xqh+rtk/mkhNRq96dekZto+99rfoZcU9mTKIN
InsLjjQG+JHt5dfBokUmEREQ6cVz4RfqmMWa1broGRhlh8yAbnteoD7PrrrpMAz1lWg9af/kfhGP
Y5D4yAeHqtuV5btrQLxYukSM/m7KvQSx1LttjTsROHvbms7UEoknx/26NtAufXqUXWbPp3Qw9iWw
QMYq4KjYaur6S8txtsDwN9zmLBzzVmfueSF5htnQrk3HY1ubh/44td5HXXaJSfypglWqBvIDyS4P
0aPH+mxiv9p2TXnGHZ9slnuciMHNeKpX8hYcbbrAC/1o8yBJJzMCJ3lm+bgX9U+LC11L+7d6+XUW
pvNWUq7nzal3jmSWyG+oruOaxvmdMS7Ir+6LnWA3xWW6tBqYkYyp43q2pJkUQ88c+dfErMacYweW
6jlT/I0oucqMNlwY8ZoKBnjtMR9lvNXmZzX7P4pcXpEbcTcb+0rp311tnmmV3hqbykyo9GL287fr
5tclWJJcMtIZY1NODzNLpzofD4WOTWrTqCyphKjbyVQklL7UKVPEqR/JBJ7lruZO6zgyRvFm+AMn
2QFhwslXDBc8C02u/d+6dnuVOtreseoHqNxR5WkRa0sasm/NbW4iG7maPhprmngrUYJMXvay6gZV
N7NZ9xwgnDEMPCJLpfPAIQfrcHdOonwL+J1DBuwAul+K/HXQ1ufVli+F5p38e1aAeVkY8DGqCy1T
3T9i4uGnWYP6rJbh6KQm6jr/sc7pgJz2wWu1D+mrR0x4n2jQDubi7+bWiavASTZ3TmRGbNM876py
eiy8Puwc5+R2JEHVVC3ZFrYyu9rZEGtULXpTYp23TrnJ3hf7TmURPjbwSPVbyYJnw7ykPd6Twuyq
+zG78VzX6iHQ7WfViGeVcTqP7a9rsy8CP16O3uOwMvOuQH63vHXCrC8jiTbRRjGfaXOiKX+MOjn+
W1JiXnnawkbYJwfXoCGXP/dYKV/rXlow+sFg3fQq/VImU4qpacCqOM91ykiCbMvN/lyCzI+MUhgh
atkX5XMLBJt1tL3ajkzWJDt3nRfCzxsrUY7bvSj0E4zw1DcqkR3klFjgJZw9UCQwICuEKVDnGZmg
W3YZDedBqIR5NErrWTjOPsixpzX1f87k3TRGThRpR5bIK7sO/zB53/dfpqlmIwQTVsfF2r+TQvDZ
bk28NMMbNJy9vnAtgLy1tuajw+QWjpZfRVWqa5gx2imCsLOS8k2evMc+CdVxMrRcXINPiTZIeWr4
a2HQi2aKgZZSuhjHD7LxnobVw7HqEYNhlXj4Gha3xfqnbnSW5HpsOwtj/Ht+EoY3gmJ4IqgMMYal
9pmnSH8ZW/U0BTSmDn9OpxNlkjX1ART0MYc03i3+C0yswbAfejnGKu9/gNFRrk1fxKVf7NlJFtN7
IL4KI6oxDudBaCgYejrJwfkQAvj7qJDFU0e45XaoiumQTyOrM2R91lhh6uQTEQOr8ptv5zKcV/Y0
U6tINWvWn5La6yDNftwRGJBGq9bCfhNeHa028WVudo856YoJgdv8PQd2szO23tp5g13zhCF6TZH9
x4u2Fa+B8vGRrVWRMngug2/Xa4qXoXJ/ulmbf21Tmf81W9ly3siXoUaFrbjj5qY7ZfPkxY3bPomU
Fq9tPXvvpVkyZUGPFzGfyeeyhyHMWn6EmdDWaK1h1dnj8oPnz9t1y0oEjicoW2sa/860Kqx4Q36U
PesGRQV+9vKaV6UJMMaMjKhM/AAoFOb9lnpMfgOtOgy9KPfOWDdhMcnsnMpl3yLJiVzTYic4AVyY
M7vYV3BPGReuaZLrJTGxfvvVdaW8ppZLRsLoGtGAgx/HBEr1AouOyXcxrp7aFxXi9FEj05B/8w0I
XIQgfGFryDmB5VTMjghry1qfp342nsi31aKZ0ymUTfenMc2/krTNc5fOHYrGHEIPU/SwhAvu+9D7
jOarUKYRjiOZa6udf5ajRqQF8kJqxI5gYonhdJZLqPvigbrkRZtYF6eOi/s26LCv8ZhZAwSEZbY9
Duz5ze9oiFZpfRSTASRh4PGydO2j7AjPbZfxQ+OrotDKzpya3cvsMu3ovfarZnwQEd/wWrQjv9Vi
fxi++DdlkxU5CzNqfxKxYQvQcYYb6vfEBmnzVPvDPEcBIkf2Ph6TcFbpq7UQX1Labaza6U8bAKHa
ILkRykPmh8rYLi8fTMkoo9ti5jx19q2R/RtVoCcqL57//4mdnP2A1HApZZ4NjxsOLqreZwMj294h
ROp18vGI25gFIRoSPkRR/SoFSWmab0peNRIv6nX7aE11c1dQTm2Q3hRBoOfhnursj/9WffjY1on9
hhB6jPGwjk1nulbp/TH0mfU2uKaKafy3saGjU6aRa9TboK8B7MhyDnWj61CV8VWbJQiYoQdO6pnN
p8YwGGzkmkWmyH5JFGi5KABG9yOmcG1Q4GAAugCVZJs16HVPt4OAQTorbgmIRwjFq/IoA/2VYa93
CQYmitaS3U1G9UvmUtYYfr0f8Pawe+thHy3uxeGJY21n4HZIg7ehQ5NQt+g+MQb/1aR8V5vzDxjk
r10ghtd5q0NCQenbmQCFqqnNaPMBEMxC3JgBEui0sGmsXZbECOlBoreQhHzP+3CmXiVmmkHh9QhR
9vlk3li/kNJ2WppSRfWsvdQbSaOlNpmx2GjP08Z/8nWtjW2fnk5pyAQM76vXy/+UZ6yRW7Aq6Eqs
qDl/MbktfB4aQ7SBNeWRS7h36x2c3HppYWoPIlp697kO+pNuih8AsE+ZWs6owji1253v/uqTOhVO
RdVusKwIErNub6vlIku1iNDNUElkl9ySf3LLfmjL7Og26YPjN1+D1pFmKMXB3DyXTErqDRjA920U
PC1bE4yspmve89MZnhd5VEz+rEdlmSYl1VwAvkZlb1qnX9v5DnZxtCLupy3KmDg6uvxvvq92zTLf
Wcu2JKaEyJV6Ew3UvPe36uT27XfeqJJSSLuaWsHYp8J8rNSP7v5tAyy2S2s+VGheakc9F7Q4AVj8
TWe/2ZrzB8moSziN4l/m+3+m0T8J1/wet5LUJ3jYe1kbtwouEkJmkjeTKgviuepfjLWIu0kcs5EZ
D+52/Ap+KDggwFDE6VwdJuFyPWisl4aDWIM4T/Ob0dLV5aweNa9+dtL14LkbDc2UlFTDDlk7TilO
ZptGZl39erI7Kcs0Q5dpgJXf3OVRpd5vjSQ+lVnoIXgRG+oof4akjNcol9cpZYFuY/v5HekZmlx8
bF4TqrX7VspJBCPYnGCPoPcOwNHulUhiGhawxuXRF/3nOAXBkWV+F7vVgtvMIWhMn9+bnHQf2yN4
AYa/6/BkF586hLwwG9zIMghzX7aMECoZU/6e8kWwraAKNeudGBGhcGO1o0bj9F4Mze8cWJ++4XDR
FV4XNvkfx/CYpXtfNmE+62Qe/Jq5GbYp5TknT9Zxn7kPjb6gBdlOmdX/9bc3m/CSvvevwzZF3eo+
WQPBZZbifiRMlMYRw0IkmmqvZcuCNgS3UwFjefaXz64XJ3JIkmYtzyP/T1nQATWHovk1t+K5JYta
dO118PyXaTR4OEX6rKX2t8Grt2b5EbjVQAZP+1QE4nXV+hsj85alsmrznbT/poMTmjoPp230lFU2
60Sz75ihjxQsgDfQVZGHyuqJr9BB5rEEh9Vtrn2JodLYrZo6aqT3THb/qrL5hY313inNxPa7q7FW
L/jcGCX8kQUR7IVzXp5ryXTAnEK5FAdjhmzNg150GGP4Wio17UfzFRNTTABd0/iH7g6cGIdTxUTa
TXs2sk2U5Yg2yuYyajwlc58fFq182XykLjDh6krEJBIfArN+7m13zxqNFbeXKMOIhDwsevZeaPNu
VuO3FiDx8C2Ogzxag+lvRbCcYmZdLvmT8AbmFe93GUOV/06oQlI3T7p7cKz2TRXyNg7FXlbLy4rL
1FkE0p3laSHuTWfCV80gY9la3QM+N/irqd/Q2G2JrP/6EiXMaJ60AApi+8PkYodVlhdofC0dfKqD
1C/dhLAKzfLkWEgeFjIb1XheDJv/4FKk7c3C1SvmY7EOkan6c6twoKYTWyEtSZ0iGqRxNdLtVASE
7qIXyxRpNY1z9mV1AUDytY1V0tfTLRXZfjCmmGLwoG8gn/niuIRCg9MUO/XOdGmjt/U8N+K2ppKK
qpInr1TJsr77Le1Ix/YPU2M0EJML8mwIPcV0rByxJ7Omzhtmz0Wb4A/A71OTlOW9pTj6qcUfc7s5
Vd50zkitdSlz+NF4qRy8QZSlw65wmzcConf1htSs3Yzm6LGM1alnumBklQQPfRv0PSKjcDYV60+z
P28tobctV1xFyBi3ERIh79b2j/Pav8p13NVpDDiZpiCvocXoUGS0Kwm4iZZR/MxcQLj2+EGdd9k7
lxYa6rYo2kaDloXdxH3EpZgVtu7Ag8Bwl3SSeG7svYI7N9WnTtO4TGE24LZKIIrOm/fiapARAZ1G
rWkNVGLw/y2xq3q5m41hXwwc6Niq4AvpeTwVlnYoN87I1R0WtFZYsZS9ckaoHdoILty8fLh3LIX9
2AXGNWiPOBZ8QDzqYZs94J7ZGo/b+Mlg0gvFhL15ZH6oZH1CRoXmbn7A/BYHq/bgbOqYlQ+5ox/W
rNinzX0R9DYqVop2k0z2s9ltZ6cxr4HFxjx3DyV7cQJvHkrHuDiL/0diXbsnEhh37WNWaaE5nBF4
QDvz3p3VAEPTiiUp1D+5bXvN/zRY5xN2QidZnBybMJBpuemqvRn+fA569zChnXQYDaQzII55OnJN
nRjKJqX+2Zu8hhNmbnySCaPUPz5pX7X/PgRZv2uNNNIVzj5m7F1bocepf1eNSTwI/cJjRKyho5zt
sQsNzOhpWj2pptu3EmlTkPJGpPxzGxur3LEV+2sOzQmZ7XcWtH8X14n1yjnPfnCyKx6ycqVGrD7q
z6xoru0wYqI1vpa5u41Ke7q/W6bHVoXpad50jzJrrsK5309oNoPxKUdelWdrYvrVP73ckD2wLUp7
4zA05k55Dc9H9xIUfULmMOVe5x5W04wqvzw5G/X0tGYveaWes6D6HFzKIuQOI81Ti5RkCQB85NnM
CNSSMCDpDdpAkRM911CYljd3zq+zVZEu7EbBWL2aARVeD9eNzs156XN1LYXzNKJ4bjpxtfHQ3wPi
GQPcL8l9Oa3/SFXqE/NDvHZDGc/6mIAAbaIgbd+qDGIFU6PKRXlKXlx3F6vNGWKroHgljWPXTCl8
+ZUhQLoXlvGfVnpfTS8fm4kXOWXVZQ4ZYi93SBp95M2poMY4Isdly8B2bIn6o6MfSeVbEhcZ3113
jKjzNUU+R/Hw5JEzI4rmiTL+CDkQpZX+CLc58Q33pFFgSIUeK+99emeRHRFcfhG7jqpTa8/F1P/r
6/mhcKZXC4ibKIqIk5LMiVVerX6hYA6oaL1Ys68CFUljijNstdDjdOUupOzbjs2mIrFqB7+vzibJ
yy1Dx5ktmWYYJ49XbxLjOaMUmnr2hhkI3jVQO+SAIGfLiByoWBn0GqMlXnt27pv+P87Oa7d1JNq2
P3QJFMkqhldFy0Fy9rZfCHtvb+ac+fVnsA8u0JYFC6cfG91oWgxVq9aac8z8wyvEtmuvI6tYtmAR
Q9c8hEJfqj6bZZULjnO4H7u7wffXNiufCRLe9/tfE18/yPjbruNMSOE2lc6diX94USKGauoRYr1A
U6UNqy5vL5j1cyaaFF0HCxL4WG4No1wHis+PhVd2GWG0xU5N0YvrejvJZxnoA/gw+9rpdlkbQvQt
XRdgzpWlcTPrnQvTgI6hXHX6bVTzqsUvBadmS/bXJis4NKPB/t1l1V0oy63l51tmNOEyUsPObYYV
VNcbK0qWgRXdu232xIzxoEfpougd6D3iTQQK5J8cr2wVXwdWtykHY1N2lLfU2gM3cDBhaXj9Btpb
iATWRDoq66vcFe/THGRXReEl4zPg/YPJFHtiD5bWIVEPCjB7NErEnyg0A3Nk2/TtWb9JT1sP4o/K
QYHVGRe2Si7pu/5Bk+ZKcym9ehNmyUOmuxe+Ed0HxptXzF1kF15BuIzrpUDiiU39Fyjbl6nob8tG
fyRLbJlSudqIU02vu5lMQCUUm2PqczAfoKHJZWWEH5oRblSMR34AvZYjxSxj1I/yQx9HvAbPGolh
EaRRFs5XxtUOZa6zkr1Lz85bToF+S8+afPML2g73NP0YsM9H4V9jn1LOmDcjYtOu2PpFCtQivDDK
ZFOp4OCjxuU/QaaLLiq3Dg3C7cIsriuki5wXexB06kn0zq7UvNeE9ayI+20vbieP06zVGA+VpBeS
O/0Lysx1kX3mXf8bPVa8jUVoLUHywEpcN3qzaSb7qhHZh+nbiFX1XWiPT25DE3kqgw3KikU/Bfd4
KlYExP6FN7qImns50SoJjN9KdmshUWTSKEqvR5YXV6SPRkaPK2/R3o/xzjDru86BkqKVLrNEumFI
ik1Olwwe+7Zt76IhhKzned1mLGZ6OyEyC2ZJI5yq+HoKaKamTkTTdFLtFkp0teUZMt7MkN1G8ay+
s/T2j20V6zFV9wVYqo3s47euF59myQeuKcp1xRJFF4LTYCZnyRXdp7zbp0y5euqrSPoY4EyXcAGp
XxZDeZ2FAdk+NRr7YKycRY+2lErvw69gHtgXrISrqnR85oTBh5q6GjGpzdYYj8O2soyInqdO5VyX
Pkq3wX5BalhsdNm5F4neeYs0VOG10+TVfoqJtfODwL4UFKWPVE/WJppo0qXu5C3oEegbp8jeQiwL
v/oM0+qYGfAjZ06KLyfkgnrjrKeSQwXtCwlRhyaOqVB3ohWo1t7osVMYgmBEx92PDY+YeOxWi6hn
B+/ebETEgg/iYAxTd+lqRruPS5oLWEh82Gq19amZAWTwuA92A+2SRRBPd5UVpDdNZx/aMkKSgXvC
sl5VN6O1Ki1kUQOwO/WdQvPHpMhwmEYPLUNMs2QQi0OAaM6oug1rt1nafC2HduDPGadaYwm39I2V
De6CU9TvLp+DE2Sqb02EJyoMnbWToh8Zc5nMevFyaeYMcscqe9UooZlgsPBFer1DaPo+ynHdepCx
dBIWmEeUHvo+4N2lkL865y72pjca8cui7dgDossxGNal5qACHpfCU9eJ7u8QgF2PPXDRpifsPtt0
9Dd3RRCXa42zfMbctNFgbXJeMBqUf/SgzVB3LlKkzRh2XvxO3AS5f8n6ntnuBV3Pz7L2rgh0Wepl
RXiI9mhW1p9ATDc+AlBamtvaqZ5iy92ERXxtxw0cT6QiInsMvL8sXBVa0oqUMh02jmEwsfGQK2pU
/S5SQVQAbQ+UxXN2JsKRwkWYQxA2KC73tUWUPWbVhTsmRPl6FwFp0NhOLzMMAvT6qWFzgJ5teInM
70mhnPTdiKo7ua4oaEdLYpecbJQRVHfORVibe4KsF4XGuu/SHIZsrbr0VzmE7y11dldUh9Dytl3U
XPuee2uU1X3rQCQIDp7o3WXciH6dRtHGYc/ata31HnfNTWcF940llr4hnsk05SRPE6eKms+2otds
5+KqkDGK5v7Z7GlfdG71WoXDoWBdsisUO3lQvCWVvRoy3JX0qT0fQQGK10QjNqNDGhc4LnrJkqHk
kq/DfENKe4ctdGGoqwSsZSpfjTK8T5T2ihbhqoyKq6aLl2OgoxlSa1UXl0DOlxJ5RIJ+dG1bI7LR
cNNRz9GaZn7A9LcrKxxx0z4n81gliqmFW9CQTCg4LYYZK99CPYF3cVX24AEytQFKAiu7BRifvgfW
cB034DrJ/2B0cGdn5UM71bs2trdxO22D0Hrio7ou/OSCRte2aoN9p6WXNgEptfJNauHhusYesykK
xEr4UxqmgkhGN4QyPIugvY9qg0HSdeG6n8VIDytG5OT3G2WgX8305on3hmlm/0In8lGKYpvWyWWA
soTQcDx3GWU/odTpX0bRhxhx/WxnabL0ElIc9zzr9/oQBuvIri4rgyrIU/YN4LzRLULaWJu6qu6l
xZE88dnN0vTBoUUbhHQL+b9qnrGT2CICJjF2UN6rPl6LtF+lLNdC5BeJCv6ETGHouVCIB6gOlj4z
tXVPNiNJ9c6NBc/xKp5GySrqPCde+OZwmE1D984OU+bskjZDS0ewMiOcE8GD2eqKMSKKqMjRLmWT
49nEVcBiFV1g5BEkoQ930zT8dXvzuTc67cYnJN5tTWZITnnh94wxJDotfH4cg4ASocWLcN/FfLBN
JlHc6fIJ0BejV9Q5McpIXrrLOLJv7SZ/mDAEmTnjOt1j/JUXqKjKSHtxujHZWKr97VGDaRlvFplM
eyJc504HTdNYsO5FbfPmxrMQuGJ3teoS7XOoo49uGp+mgrpM5u4aWT9GirIo6pgsaxKdm9u0h9rt
3lyhb3Vn2Py/XhbmZMSNc8j9jA6jAG6I6fu9xam1GXvBMS9V1mXN+7bj4RmfACTlkw+aaU/Yb7QW
cxOkcDqmaCAA1yEDnIXlo/kjliaLLoaxPiAsYmJg1xmwnR6Fr4vZyBQMjFFnBkxvB0RaCEIpyhDn
K/a6h8pr7WsbT4hmmczHfGdLqE/LAVRUzAmhJ257FdnRxgqT0Oec65oLaecFJxkXcJ+0K7QiiKlF
V7Z4KTS5CKYYIXg96TelNwrUDUW2Ss25T14W9Ht6LIYCsPQlEGv5EZahWFeqJpUjK2mGJaTPQPkE
nG7bNtrVSnRLIxLxjS3QysamTbMU9Qiz+M77DNo8xRUVZ9ufLcinDJe2BbiHZGgpoM58tZOaLsa4
sUJSr/ioJO5Fn2p34qcBxF7WBv1gGgQ/X/IflvaxpxSDL5AcXRjQgo7s1UAk8iwfdSoFXazqRtKV
3Qzqr0fRJXp/25n1mtV30Tv2Nqjlf3Cy//viR/7ZDEctDDlsZdwQxOfOU0DbIUJx919+JKGogGyx
yyt1xOYYVDROhOlhX6Nuom2yH6bfjhVeVkN4FXXOFYjRZZSG21E0q3lW/fPlT5m3nX9d3fj6WPUq
dmPDsnms5bgs0no5lIfA3Vi0bvCZbHQEbzkV888X/Yd8cPxgwdQQvQatXX6LVoLh4LYTFgM64NFl
30dMs1jjQ3vjyJvRa+5SKPyaZF29FUO3ILI0cJOlUzGh8P0XUT1ObrUxMrBDmktnvj8DbjiF9XB1
XSe1ABaGOOY2sIwmnU8sFoN70dGwS3YET/z6+Rbop9ABro6VHOcUtedxcARTziLttFo/+HGy7wZn
6Ynm0W/9gSUc/2+5TLwISVOPerLhWMAANArWVUcbZHrBX/x85s85Zd9mWeZFI/WYsK35nvyLZDAl
QYfdZTAObto/pvGlzxkOt+drUlCN5e4iADfQRUu7V7PEMgqXeo+LTnlvg+7TvrWByJQgEH7+q07e
I/z9tpKS/K/jPJk8j6lMcr7/UGKWlTTF4+E6osP582VOOeVdG/iILg0euH70DVgTCjkTIegBNA4F
Wfzp1+6y0NFPwQS/LLTgP6ALXIePyjXhgnyDy1ejAR1BePqhQzka+vaT5TRMs7HmWyjtqmDceZ12
8fNvPLF8z/AfoGUwx9xv4b/uHFFvj/BAlEofSQ5aWTYSGt9A5IgzI15ZdXaGOXRq9SY3jBx5C0YD
7PMZ4fGvVyru7Rx2dK8f8sYhuyN+Zqr3AAX0mmLYXqTCPzjtVQyiF6iCj4AmP5dHdAr++uUvOHqp
vciNYoIqebB98SlTfEayCe/z0t57GtFObnpFCfMX8eXH2GpMdcfhDdnpRSuqD3uImZWGT0033hto
pNUY35Vlfz/GzlOVyjMckRNfH0ktSrIMzAwe+2hzLbh9uYnZH9fB3DKefmERxdgWPyVh8/7zi6BO
rPggrPCBGsr5B6Dx9bE0NUTjxq14+4z+T66jVWn76JALrVwaTUMfazhUIYrnBCYcDRfcRDOv0dPR
GBWlIslwwEs+deW+UNFTyPnGnQL6c7mBXdlPiE+bmMR6UbXTrQpa7tjtxql4blVWrpysv429tNkz
mZoWqaTGF3LXQxrfDPR6l2FXLn3buuKhXaZ46/GDXNCruUrVjEkPQn1hBdouGJXGmO+3bYYui2W8
SToVohser73uFrsK2p/8bxq3N7Ydv7lp2iyaHqhvYQ4fekNAT239Pv8Ev68hcC2koey5TPkeGl/h
O3Mso1SHhruajd0LKUxPgdY9qL7bD7X1+PNTPHE5SncCgSFgkNqqH70w4Sx+870Y/Ri3y2gypgAR
wJ3GMZng+XdxpZ1Zs07sV1R/Oh8zbXRh2sdXRFIIZbEY7IOZkpkl9SufPVgSnbGcUpOJdrM2M0AL
eoiIL/KY+rfkKXRKkQJePaQ9rpDGPLOmnQgYYkEjSF4ZAIdYUY8AS6wwpZO7kX3QHLkl9JzWma3u
yjp+xbJ5j9o3XXia/ULt9Zhq+oNV+w8ova4YNl5HnSCXG40osiPGg1W9yhy45uoxqxm9ifijcB06
5D2ygJ+f3Pc9bV6EXXMOQ3W+8+W8vJlKZRfcRyyScWc9N4HYN1Dnf77M96+cy0gqGEvBdyW88etX
zgx1TEtFc6xXfCD1YxkSm6f8Oz2kmweQsZkqrB3JmWL25I+DHcu1CYuENff1qi0CpiGdcvvQoZQG
53Bp9Yx2AvcMsfJ7gWbjVQGqaBC2Dlbx6Lk3mo33o5f2YXKCZ0gPn4TAn3nfv6/Its1dI+aHcdD3
0qON+rqtYUkfvFLsi9i8rzs6OGm2pIN55lGd4IQxUCMaRLd14I1ENH29a4mvtZWb9MFtVdWfphoU
T6dEatyDb3IDeuIRlkBd91gcB6wJ5eAkZ76kf0qcrwU5f4KixtIFu9A3kh09FKOf4sq/jQXxWmaD
hYoEzMrB+uimOIiLbeYpAuTqlRZJugw986sirM58GyeijbF6cigQEItMaRwXfIHrD26GMvyWKJG1
2dDpJ36DSJvSRJiuog+3dFxart2Dk0cCM6OFDtO0r3InyRcg9r1Zsjosqyz5W/scvanvmUArxmOh
iZVHQhMIHoo+prWq7R2/nG2ZZ37CqXXSmRGVujXjI9Ewf32YoUd3nmN7cDtZff9kxLn5qIbQfXTa
It40mHQXxoQqn6xwF09Z+Qy/7M+g1xL+eovch/TEdC2mvlm6sSNWPy8KJ15qwFXsUYKUROiMR7uG
U/CCmf3gHphz0nfqsRSk0nyPBtwlpRU9/Hy1+ZcevVOOyTqnO3PdiXnk650wKN9xs3E19BmoShF/
leLBgrWiiubZCemp9d5/OM9C6LIQT+quFN8jxK0GK7SNkpco3qso0l/4vBkGscajgSgWtVeSXk61
F7/+/FtP3VmIvsCoSJAzCKX5+ltHc0xiWUfeQTIhXeQM+VGt3KQpqGGvXf58rVPrhUORwTvGfizA
Qh5dTAgTi07msRWHL8pLsZYNZYVson7WaS+PebfUuvYDssrfHofHz1c39ROPlcXX4pTIckXL4uvV
kYwmbSJMBJJ+/jfO4pfKjA8itsUyLnxqr4I8V+n8zZlojC7CACs5tL66o6WH7e+xgf2wSA5wfTGc
PDiMkhZd0u9lEiGfyfYqLbZt5D/23XRLfsibCr0LRxjjYjIRnAEnT1o4Ej//olOLnwMxdD6rUMJ9
60bgYKyHFJr8Qa+ZfCn7Pi10GI1lckV6BAMD6D9gUjoCeDw4dsw0UDj3otv9/GecKOm4PgFKPFAY
zMevEMGEcjCxlh0crUE6nG+M8VcJVzw0kmco4i8/X+3Ux6kgU/KukGFHpODXpwgA3g+7qNQONhxl
v86vgtF+02MasG65a7Ny38T18//9kpYQRJPrc+lz/OKops19mcfaIcQ6KkTytzKGtVNZhMA0HyVY
LNgn/blne6IOou5GN01RQifx+GzfeESOKMplRPttj7U/The+0zw1ZiQR8PooEybXusUccI1BHbQS
IwqrekmL5gYdCO6QHqQxAwzOy+F4C7eP1mejr/ox/PXzzTlROXH2w+NqSGh3nJe/Po+8gpbl65V7
GD33QxmFhMpiv5ZR9/HzdU6g/+nvmPQA6Dc6LiHDXy+EXLupOj91D1qO3cIz80+sqXy+u8qBcFEI
/R1jtglxAC6N1/3NcgpGp9ZvZlX1z3/KiSqO1hfrGDGKNJaPd6Op1IrSbAvn0CT+7yo03sie2/58
iVN3FRwhP4r7KuBTfv2xTKbLkL3fORiewyxF/2xBgfugrc68ZqfeMvYbWplsrvOR7Ot10mYMWmiO
zsH39nbX75CH3wmJKQCcETyTbRak0DRc78zPO31Zqc/rFkvH8RdVY77xksh2DnObOrGHdyOcHtNE
3IV5uR0q1JdwLK6moHv7+baeLHIovKjV6FjQnDt6W5sgEPTsEMk7IVyjEC6I3w2PDRZQ1pptiy6U
/Podpcwig7I3dDrkGVby0uyNhYojJqmB8/vnv+nkvbD5Y1g9aaken0/ztKojwk3dQ1cFMFBN1B5i
pq9cWNSAVCh3DQiqnqH/z5c9tWq79LFZsYGDGs787//V5Jpq5FtS6+aSCjZA0MlyYQ/tYQT7UoDV
QVN55oInd/9/X/HoXUPDV4u8at2DrpU3FAlw5srhPtPzvY0DphO8bbp7LXsCwBzzzKnoxE2eG+Jz
vg4U8W+7BkEBdhh6pXfo/OgR6x2WLIbPOPIhSbXCxxwbo/jQ4l9kV778fKNP7dIz2V6YLF5SfTvs
BwQa4rbqvUNo+5eGVV60MnsWeN9FOgwr35SMpTkw6XWy7QtMgTV7uFKAMn7+O8wTyxZ/B9GDc8Eg
jWMQPUmz9Nb0xDsELacO1x7WlRwupdPcd3TrFipykJOad1T/26JRLzXc59oyb/EvoONvg0MZgInB
OWtnabgg8fraqpH1N0hqXAJXuii9avV+6fqaWlYeWUXywhvJvUnUdasZj5MDXLG3t5Zh/Y4i1GCN
fmabPvWCuQIPIicECndhzwXgv15pGadplOIcPnRR/2ioXmKtR59lB8B9tD2epqfIb27hiQwX5/sW
J+qSLxc3vl588h2cVx4XR35966U5IEh8SnHS/NWmCeIdblvVn/nFJ99qZSuboTm+kGOA8Wj5OrCh
nC8KYL2EyQQ64MZJEQ5PwwHeI8Qq/0Fp+uuZN+nE2jGfdHmnJSvHN6Jw1oyZO7S+ezBxWC2LaVR7
EnMZlCtyPbU2Djm7gurysLCkNuw4p/HBb9BbdHSf5FMbziG2fUQ4/XBfzywpuxLgOzCkkJOw9uiX
LpnCP1iGluxKIw8epzHeazZT07Y3i4UjnBd4NBQ9Q2AsDNe8TPJcwyY3vCZ5HAM5cnhBpwHBvw5u
iuPNmYPMyfvOiI1fboj5Nnx91mroWgI6LYcIFmTWAXA8xFJZQRexVPW2lt3OCzEEETz58fOdP3Xj
ae5IRTHKEzge8EUOh122cg14sASaon00wkNnlpDKZUUHx4O2+/MF9VOvtUlCPLxiixPG8bSvY+YQ
+barkUYTXdvjcNl3xTXObdvCm0obo16UDk9+SsF8RuGHsstHK8veO99+JYuL/sDe7QDWjFMHCKco
zmTyzEe2o5O6Sx0m5hqZALrjbD6nAHgbi1Q7RPjd4LI1V4Qv3TGfXA2h8XjmVpg/Xsw4bgtomlva
4xRpBxCBv0lFEbX5oJvgiMpV7df7sKiuSs9585pfFI0zrqDFXd2j4Djzd5yoDfmtvHnoGUzrWzMk
Fo4TNb7yDq3K8fx7yWtnag9OR1hV0VeEt2oo6yhbt56pIgT1qJPmZWh0PUxZ6NId1iXZqv+yzVms
uyYtEwRg1lFplbcOvdv5zxLoOLwQ+ouZBiuKZR8eMjJ0BUYPYJF/VzUY4Z3qIxfupoTd9PPtOfWJ
0O9nMTQ5i9JS+fpttlSuYTByGp1nlKk2+8XgXlO1lVhlHKM+U1H+k/93/ApaIOTnpYCEyOO4Jlsn
5HrSJu9gqXhcFCJFz1Q2j42HNTFK6ns9KnB9S2dfJSUoN5pko2VjZAmSG4tRXWGZN6IPP8tcu2Lo
hylI9NWiq9y7lmokc9o/UdAgviztRTPMDCM02MqWf4jC/cW3uZJ59QeM4w163Oe8rX5HMa+B1U1P
o6+ufJE5K0Lr7IVvzNHZDSboHOLaz3f81GpI6rQy8c6a6AKOHnzU9UZTlJVGb6S+mSQdrLHb1ugo
sXBeDJNc6Y28yIzh3BH51HVpmM1bvYEe/Ljv4BW54QQTH780hp2oc+BBmXmHQfPFrNHWI+wGWwLP
RUuefv7B/9sB/PbQGUUqlmFmFd8OvR3VKj5pwq56PCNmO/v/tfx1rmU9aW6cqXyoeXyOSC49q7um
hXeIBGRABNI0hMxfeV88Gp11HRFbDEE1uO97GNw+Cbd5+rfl584I5n1mT5/O5CSzaJjP1kXA7UcI
R/3kJtfRkPil9jgxUaCWhWI9FvJFdhUCzegimcaXpCjekduDkKr6h8GM9hP0UDfl4+PrQG2eimve
zfvULG/hpl/1Sr+1s2GZpvIl9lGxWIIVrmi2E6zDsaifWjO7y72h2HmWPa2COvhl9RIeL0Z/dzT/
WEHYYa11VhUQUFath38k0IAI8gunme76onY3ejkmXN3VFkWMrbxOQ57S8DnqWbHWjeZJgfhbSKxR
OKXVq5QTWuI+3EJVftH8y5hWLOAZ2KKptS8T786zkvfc7h6dgjBAPj/M4v70PEzxr7AjpTcbb7JA
7PSZomHMSLIzb4FxYj+wkCCxK1qIy44bEpPb2E4WBLx/dvyi50wX0u7eMLfwkTZ6rZ51hLyqK/4w
lwyXIoSwdL5VfaorwgQR0zEQBzrHx6UIeF8JPfn/74Aj9p+5u2lOzlNc9uEibf1bkcHpqVMS/Mpw
PURGheqwbC66Bgzrz7fk1NrLCUuxAfAHMYP6uvb6AqV/ZHicdAJ43mEIg8Bi7WU8Sf3tTfLMlnNy
90fEJhAPEhV5vCFbhRXYWUvk3LzUV32HeH16DrGi0v49U2iouaQ7/uJp/7kGYztOkMfL/OgVkGjR
wCMx6Dgn2UByaHq9GR6iwik1UDabsFNEJfsFCVIvg6PvVQ+FiSiHZGn1cbps0dtmBVQL8qM+gUJr
uf8Zpz5WyTGDqQ54eVX3QqJS7etV0yCEHXXTXkC6lLg3itcolqvBUU+sSTsfDiOrAuaDNhQfBaGH
QMLcF9VNNJxJQEwcrQIlbh5UVtwjnqYfiG47KNx7RM6vDZCOuoWsxnz5j4Fpb+E26HiAgfVnCuV/
zpTHt+3fb8T8Df3rSFbUVtSLhN14oG4CnXI7DkBUGIbdeFEHNq7c6dqEP8q8gFV3IyyXUAD3Ricr
HDjwb3L39nnFu1T60za2W5Bo7mM9JM0K2cmsQ3cvlO6962jWJ0TxoZcvuQUPXmivfn6xT5zhHapM
6D7C4eF/m3TSIxvLIdXNQzH28UKBhQhsjpSNRtg7t3/h6MGiysSb5w6kdc7/NMz7+AAT48xu+/2l
p3lFtaEztKEHro7qG0hMTTXWpNi3NniOJgku5kJB/aO0lfq5nW7eu78+P66G2IadnQ1WHFdTjWbW
poW74WDjHwy1ZwGYFHR6t9AlDLcwgjDfhojTy+nJ0/Dk51jmElH/QT+wsnVkDGeew/cZzjxmRapC
3JdDmt7RySsz+QMaFp8DuNZyVcbBk18UtxJfBiuEXExgHfRZh65xECTe7h+Uwpml4PuJaP4TJFJD
YTDIOj4RkXhWxIlvG4c6xajv0SE0g5xdt+LkH9yR7HPjDfkZSZr7/ezBsIh6w3XngDhmoF+/Iwuj
USA6YRIVUW77fLyIcu+2aYgRMevnzA7v2mS6tzznb1oQChONPeuAj6o+qHzJgoStIMGU3Y/xTTz5
W+YY78YQ30tPJ7+g9cN1po97aWefk+v+qS33zdfug0nHIVen2z7Jt0Xp7MVIambsrkLh33p1dePH
07uCoiwNdm027bui6T9mbVqjjyxF2jWph8swwYtiG+vKtLRlHq9Zml/A48DwQb+lWqu4DFyvWCbp
CG2w9G87AW8kimKsCmPy2ATmqsCU7Qa0nOr+Kk6mHfJ13IypeZvhMWlB14+x+QmjINiNdpoj1sd0
mSgTAT18pRKvvlt7knpK31c+XZlU2fmq0sdu2cYe8b6IaRcN0ie/K7M1lP0dI+2LIvrNAZ/Qm7TH
xcAqLCQky8ysXwLDvJ1oAGwIYXDOvd3zanj8tZEPQ0OcZ41G6ujtbsOoD7yokAfVgIyxjO6BM9NW
tP2f0V47ffxYduXVlFgMhsOFGwc3qrPqM0v2qdebFgPRb6hXUXUcvWkViEpi22N1MLRpP/S4BKDZ
QC3xn3sdO+6ESoqm9Jn3+/uRluOaNOj9cVX927BrtCPdAranDok/FHgAm79GNIUrDG9nbvE/Jcjx
LeZsSPvTEuS5Hd9i3QpjmILc4nzEFGlSIlmu566SHC5jGgFuoVpBZXJrevmF6vI35Q5/hNtiF7GH
mwa4qUntbKN7WbbGBGsQLocxTmIdRKVBQZ5/5AqntEx/m94wUJjHF1C5gfmS3l6Y44c3Fp801qB9
DM+jBBKcqv4K9ohcBilvIwPdPZpaHJcJ9kbCLiG58wJP1SUh2+B3gHH3NFr52rJLfGX5YmaIlqVy
78revnUKA+zQaCeYWWADNJb2KTSRLKQk0aeNYF72WQX3neig1IhujMoErTEDqCkbMwoN3VhmVTzj
bZxrzcL32ajwCjVGtHK9Weg69zJ8Tj1nnok69coxX6WvNctOrONRpwI9KyRGb/CL6tFoxGqePoWY
J6H82Z8oLSOQ4ywLHUgBpJz2dR4ln0WngATx4SLIv/f0utiUDQJQw7gNK+s9JfBsm7QFa12RP5Uw
8NduPmbLZiQMe6gNfWlPBNJUKLwM6ORJaumIL4e/pV3+ManhmJmtYSngotW5Zjkp5hLNQ6h+D3GL
Cxzy6VBxU8s2vlTYYkU2EZKKpyls4l2RBQCI4wX16ZoYIWIQHOuXMRLCUgdq1erhU5KYTNoafxU3
ZbWGf3pOj2Sf+qAk/oS5KUGX9nifzCOpzd0hPij6qHYb3Q+Ff6uP2Z2VBQuzKKBB6yDscY8uzA63
dAi/TZKTVOQWZWGinjy8/yloCwfXnE2UA8fgpS/EmiX2utXHRygKnwTmHjrdMxmKrV2v++PFv9MJ
shmezR5TMQhY/F3DZkjCqw4TwIJJKtUxQMBF5eGPziUbtuli3Gy2lhj1FULvx85Sl3nrYgOc9bXD
3tTTxyzRbipL7AMfI5Qf3JlImv2ARDBn+Ayt6rXukGcMPE49La5js31GpgiCXmu2eZu9pB4++DJ5
iho0Oyoe7sNsujeBTl2OKoPsGt7VOSb5wgFwX/mgK8A3/d+rFhY1rDA4mgiXPF5TraYp25aAzwOf
GJAzzoYNR2ctC9/SkSiJkFSYRlyWSj5NRNtYtWOe+cROFY10ZijlmELNYr2v5UNuRLaZsPMcnCz/
iKhOnT6/DYxkXEIvvv3515651vEKS/cR4sdgy4MGRhHhdYUJngBWJ9zFg3tGfm6fqk/RN9AQ51A2
i1C+/jAGPoHvTizn6WyVRgTgbQonjVdxEv62a21j9Dz0qXF/uZG1Sw3yHL0BY5JOAJV+KwkZ8F3A
H934YTUd5NFnF/iOMzw5Q3cVp+iAvYx5AzOue691b0dfQjHLWehja4R05fn7we+erVi+J03JXILR
ViC1J71KPi06D6pPrQVnioewrF8Ff0CowJLR3V8IaxKg4iCCjP4f/sYXrYFwB/YMp6KJZNyHTI/I
TJBXwAwlr7V0O5TD37aieac1cbcAJVjyVxS/M+GJZcXSuqjKylpBJHnM8/RFI4+kVTjIw/GZAdgi
NuVVgVeSLr7aV6YP31Crg62fF7/8rD9zLpcnVh+UerxPbOYkXR67AqIBdUYXZNYBCRK556+UcBet
G334+UMhh2BhyeZdyoQlUvP9lRMGl+i+GQlGNuTcAST02CFc0Qr3grCvVe2+Cz6PCn+7WTv2UnYi
JwKHXAQCpli1bYSJ/ML2b0oVCTMy3jd5s5XhADq/GJd5190Pbvjp2F25yhLzYQzdD/KpfpVtAkxg
fPB7hVkqJ0Zomja96t8N6Z2bGH3vjFBzwDXgSDrrfo9nr54V6WKqKnmY/ODQpJgxyWNb5z6otaC9
lDSyfv4IT22pTMkVGkbEqP/bwPz3uTujtTdCATlwrFgJrYPuSoKco3Zl3T861OhWEZ7JtvzejuUn
utRWGOOQ1x0bsTxlIgWG9wDVwH9pAJCJEUCaD6lvasyNVoyXXugf+jo7o6n+Zy87LumQbFM4MKKy
0eF+XQMIhdazwOjICyWFprLMQ2v6l2MT/uq0YN216SdsXD023jvLuWlYE8qW8ytxRXDQ+a85zAM+
1jsQJ4k3cvSARmD3Fx1kqp8fyalXQGGWtG1SX1ExHRXWDekJYQVG9IBE+HJeUrqZDRYn7tp3+5vc
f/35cqfegFmTZVs2N+fbMVUbhtZhXZijqfMPDtTgjZzbNFLXsdHsDNpDuhVcnLnkfKePnwQiIoNZ
CG0SlCVfn0SUWlMS+eSYN0RrMnNAZqFZxY0FHyeXRDqogghpWGVb36TCdozfiWFve1njtvfgmxs3
XTmt3FJ7i3W1q0vrCQ7a/1B3JsuNHFuafpVr2kdWzENb6S4wgwQBgmBy2oQxSWbM8xzr3vcL9KLN
+jX6jboeor9gZqpIAJeQlDIrNa6uZJkE4XAPH46f8w+LRI6f1CTduE7y5Nf1tV42O6iW/iSssnuk
JhoIP2hfGypyaWF16bTFAOhkpyY1yPYYodrVSDe2Jl8aORJnWTIpMuuMQs3YNeqd2ikTrZBvcsxF
3BSjJb3kchuvenRzFTQeGy27lYFNZjEWHWWKsmiYhndo9YejostXhN5YbYVAgl1BmBuKPEGSZ26Z
LXaUEbuSWAOm1YVnw/KWPdZekdtc1505SlOmZSDdIdtwoxaoRulN8VULm0WGyJ7oX3NtXlRkmMIY
D6yPn9Kx89mA9D5kdIA570PLAsXT5carlY1KGOWiAxW2RT/uJffSzurnP9EWxcqBBzkUS/bmfCJV
buAIqrKJIqmYaAEqXNDIpoN4zHDJ+LixI17TVP5lDh7wELjB7xei0DNr3VAMlE1oeca4xF9XSUNU
Dbm7NIG6a/HMgjlDrtB0bjIDOd0OzWRVre9tsbvDBCkas4fDpo9KjAcRk5Wqe5e8yYnxP7YPUCjU
dS7Z8K72x9+0WCOlRf6oFWWY4G5HvVBdxXI3M1yvH3uRe2KDPPbATUNjYCgRmHCO3q/KTGtSy3MV
hdMYJQJpJWfWlee0yFWdchXXj6WpgEaydLnFo6e+15QRBQW4RVnZGH0iQnzogzGS/JNKKUjbaEtH
654qm3LTo+RV4Fmd+CwKLPTIKx17FYz+AhVzu1JG/CIQbromfymawh/VXjQP8xmc9o2c+rtS0SbQ
Hm8cq65Iu3OLSLQEXTe7r0deFMQToCvLBstckvDFpKYYjG6S9JDqSCeaAsoivfaQi/49A0bGvuu2
sVeuU66UUZw/CUV4rqgEgZhfG7XxTPn9xkgiNotQrEYB5sAJihVibLzUJvk1BC3P4XCleNQJu8ZC
Jatt7kWxfgZMQQWsnX08xY8EVmQtQGlRTaDkun+RCJoI7yq91zYNZqm5qqFLhmNL1p1Ayx2bopZi
AG3hX/B9hxn1JnpA+FNJRIVmhiKyF6QXMXrsqn2lOohsEDx83KkjfFuChiGhS/kYesA+KLOBU0/K
2yLlFKbPuaFMyLaFI8sHT6OVym3bpDeUxrELNHd1IT5Ynrr9+Bscu0WATOSUZEwNMNfv+9t7mCJK
JIY2GMCkI2qFU7XPv37cxrFV+LaNvZuKD+S1RoRB3zhRwXgmu9CrZgX+9l16Yr0fLVZYBBgDKMYi
ybUXECV2VCBqL+mbTGDtydpUN6kL1dzE6hRz5EzHCNiRKAnFGz9KPuuqsXXK+kQe8Qgaj6KoJA9o
EPhuQEzfD6qtVDbe276+SUXU+noUYAvkMBMNy1KHUjPJZN/y5jGFNPwvTx0FRzYibiAccRpoR8Kg
vdFuTcTcC9ShNmYi7oLQ/GriHa9pjHgUTW0vwT2FjafPg5mhoartR/eIxD60TvL546f+it7dC4kk
7txgbPkysrUfnJqVRIGr9vRNhU3gqG7DJ0qWy9ojA+Po2cOQ3oAC8MVP8ns9FL/KeoU3UxlUI0nw
zxR0Bs1KfqQYeCojoBzZSiDUcx3R+FYDz+n948lKOLNIr2obEx2tugGOI2NYWqCfGnb6rnLTyzgP
74uwv24gDYytWpvYdrL1GuuyAhOODMU0jsnpo5T8YhbRTZRxu4KTAbAgNUe+k0+DUgX7WD4pCtlF
JSMB5Ef1Esq8OImHnKjpYmmMsljsOhdQgB5iu3zp3BP4HONIHEy5DOQviRcOv/3KSW9KqU8YqW0G
HdFUNJdmaaOf155HBhpMhFzXcpE8xoWrzosYSyFIMh4XSh0AQe3c+GTkES4tlmlpPHv+rV2r93WG
qo4/sL7Tspo4efqMLPmiVBL9VhHubUTTkGDtkT3rMInWS/zfiufESWapgUBlLvUMkY5XG0jVraG1
wUqSKJFUWocIJReTFmsrfLBNZCs18waYJYQwssmdNAcYDGwdk0s38BaDlQq57PO8cjJsw0ht1pYE
H8JzHzy7u0YJQBgFhnXpoH4lcWHGCKObsFqKiRUka78MV56WriUbZ0WluPYYijbNUVCKnOEqjF5V
3t5YOtfrUJqJ5PyTQv3q+i1wojDlrI2rUxPy2HMCha5JHGwyhbW9M8fwxapVcoHnVDO7rOyZC/7M
iQgDJHnq28JNLTp3Hy/OI1syqAFW/sBCGPBb75eAxwMJNNvVN+ix37t6f60L1arQbPxa7BN78rHV
xl5ICGYNlZX93mVZKnSGFGqbGh5HZwk7aKp4etmLj3t05OAGCDFAFEw2XX0/1Gvg8bPhSNpG75yJ
pVVnRdTvpDpc20W2jbpy8nFzR3ulUKoaqPyDCtDeAEbIUJmBTjhiUpPK1XM7wvkOW4KPmzl6lEhv
2tnbq+SsbEo9N6Hku/GtEDykPYyFXPiiNAriRs4Cr8+rgES3ygQ6Ea1bw2fvb+AksXh2XGOIvfaO
MRf5aq2kZgTaUrdHdU/RxWNzI1/9okTORZ54iI6mloRTWTTH1ExeVpKDhZxU7iKssKgVaevMVm6D
xgqxzcgmlVV+tsWE6oT4OYzdc01Pd0GAzCWqh6JSs9tIM0dsFbQznY2Ah2TkVMZYboVBQbtfYLt0
IZXBZ73n5MRpcKZoSOn3lGa8wegXREUn6OeuiPg7UARYpPMIQBwxsKNrwLaQFRWD+LLvjHUVCNs2
K3Zm4Dz7acoVuD63HWWHQ+Ut290yzbsl3/7SyPTnDKBvVwEaMonUZeusQNNU6JXbkvi3yAzUMIPm
oSREVPB+wMz6vLfQG1UcYe2bLtabCWho5BzrAFUwIYnmuXKvGPUi7ZO5XKP2DJKtctkrIVm+DBSb
2BanGnn+cdoiYZjK2FIl5udWkONTYcqx50u6QgE7xQlxECxJmdtaVDm1jQFzW/LdHflZEgmCeT1c
CXQPbTxfGaM5ujb1Byw0YrwrkksN40yE2KYfT/Sj6wk5umE5Dbz6vT3Qj12cLqJO3yR6M03q7r53
8mvfgCL7x9sBuoB805AvO9DxCdvSlHo3Qu0g8i9Uq8LJJ5m0mXgiCjs2tLI0QIFljdv4PkDTj7XU
Bf1qbAILGx3PvKPOdwKMcWzEZDY6S+O+Qqi3t4X7upQWpRZSWbHMKz/VLxrQ+MCh/sS+yu1ZNJWB
72Duh5NG4FaRZ7PRdW125+v2vSsitt9FiEgPeDMDeZiPn9Cxo+ntaTj0+80NzE1zTYk6wsY8t++7
jiRQJ8i7Qg9nidA7J9bAsVODYqEIlM6QtYPylJwFneqrurpxKo7fBstAWYE2nOfzCtFFuXz5uG9H
t3MCMV2jFMUGtB8TJ44vhiEI9o2bptpYNIMroQjwk+u+cq1fIHp/r1ndrBeNtSGUyxONH5uUA0yZ
pQ4b7IAzo5Z6EOJugd5NpM0dLMkyjHkAqT/gFYe0vNyskGp7RrPhBY/haNKVxZVmIrTqSe6qBmn1
8dc5NvSQ70lXUSVhFu+teDIMHGt9o2/0TB7nIaTpUlgLQbDCOepar5oTy+Xo0OuALAaJOK5n+8U5
Ei1ukHhctd0MedU6EecAAM6T2l+HUjsO/WKpoY+U+HMl0mYfd/XYlOYcpcIPXPNQyKvM4663hptQ
rZoPMQJeidOd9bo9c5pq/nFTR+Q4wGqimyGbgzgaqJL3y6evFLtXXCI7nPkuK4MEP+C8bIJYuzun
YET1HmBBgO5x3/X6JAg0dewjzIydBRkVsGQmfKWWA50z1cFkGlVfTlAqfiQvR73l4nWCbL3XVcBU
4keQ8fcYd6gnntUREbBhbQzsb1aleoA5tGr0CbIagiwKVdsyb9exXz+FksSVFc3fVB8loYLWVjIK
PH0dFNd1aozD2Ls3c2MWoPyp28KsKcwLDv6ZIHM5aGVzHFXNidD2yHMFTEMimeKLNAimvR9rRYxC
LMlMcUPm38aKKLpVQ/XOsatLHFNPhWPH7tOcWgSbQ8EXDvbekwXXJ3QFhDjApIBeIxWVr6SS7xXA
op57gTShOZOs6MFO4vMw2HGRfi6sao35pECAxi9kmM353YkN9MgpBBCT04ecrsUlam8I+sCIAf5q
xqbEqmAc2e1tGmNfIFanNq8h2NwLRmFZcIUYTlRSyHu997C488PYMjYu2hk2Sv2JjmC0K13JnfiS
xdGLmS8Yu1XmiFNLnfVedOJIP5argw2GDMLAtgJ6vdfVush1PynhM9gq/Hp9cMyS0y9ZBwRQC+Nd
hF3huMvATgUgimErqISJ/uTj5f0aBx0Mw7fUFtYEh/Xlyo1TJcwILCi4BJJ5RqIXOJU4x+v8CgsQ
PDnurdi6CZt+bqGIoPtYoocgIQEdL51Qh5jK9+1Sikut+rVOLsM63LSNfxsm2tbRsRoV8WMIoDYm
nYF/+M2Am6owI8Isc8e8uxGlbhQV7YNrdzAfvQoYlXAiAjhyMnA8UrzD+ZFK7n7pJDA60s51bIC8
9a+KNHvIs+hKDgzq4NI5IjwnHuwwc/aHlCQQk5e2uA/vBVJu1AZR7hGr2Ub9ALtkriGb1yKs3DSR
j6wzjo6nVHKPbXAEbWTFBtkQ5QBqGFoBJGCFNvOiW1vlmdfjZtJfeVG0tqJsAod2mw42SaDu2zL7
3EsIxnfCle5ZKlB5aYSS8FXYoxJO2UQW3ZlVOFjBp4uPZ9trcLc/NAhMwTAiSXB4RouG6wYx9YCN
U3r1LeUUCdSomsHNbygfuf3jAN0d5S1XL2wRFw5VRL8usnmRGthPNzWUH1d7HNIrOmQtGdZAVwHa
gDCiT+TWfMa+phiZNnLVjVplXPtIuXQBRL3IhjzTpINsVZEuvcC4RssuAzqYZmPiBfI5tvOYldGX
ugihx5jaovOjhjQnVBOCf3Dx1iqhOD5VlXZdVPidocL/x9lfxMUioRwQHMK5/QgcQ57UBEunb1Ts
hbrKn9t0NoczBB96h+/YTESHi7TUiWhCPrIVknEgXB0iJzbEvQmbi3bl2YOEHkRUSOakllVbAWJs
qgxmTwopb+d+3OH/2F5JFHgL+JBN/Njq92HgLpF/WLYI9nfgrVCRWnhS86SF/osVgvOVomT68Rw6
ckaq5GUGqjDz/CD9I7ZCLdX4Wm4EwKKgFvVbUQf+Ymf5TRC7pygCR44jFQjxII5DQUOz9mg4Kp7d
PtkFY2MG8pVBnTX2SL5qSXvzca+OID7etbOXGrGsyrCAERqbylMXkMG4DAmw1STJeGj8CmOYVvwM
N26RRNKJK8SRzZETEBwuVUaDXOHeKRS7vYzUOi17SXKRF+bai4q50OgLDOUx9spPYCmONscqJlXO
RAO/8T7ECbzKrBzsJDcAkhViLARf0QcDc2DK2ciC4FeF1Ykmj80YEOBsj5QPDgkncaiXrqmhk+mU
3WDtDi/OpWphZYMHcdCeKPgdqwbA8qDGhsAjfI/9wm3jhHkH3w5tCC1/RK8CLdf0JU6Mc8FPR5WS
frW9dqvq0V3p6NfmIE1q4kttwQbQzDobuT4sXy2ipI449g3+Cf3I16tzuTLXso1hbymfibV9LiCm
X8kR1YQGtKbnAddyxH4cWBg3thVEShVvswTX09w2MKvBP8clRv940h55lpxuRNTyUJU5UIBxGj6S
/AspUrm9wf3jC6gke9SSutK1hHigPXGwHlkkBO8iqmOgzbnt7i2SNBb1tJW59kBq6sdmJ00jQbhM
THnadMplbWMyLBYkk0T49B/39AhnbZC4MfkfMLBD4ZFSRBJalUttI+iEvkBJ1pFrfpFi8Qk+/biQ
sMmyMHSe5kksDtYRDSBxhFjyJB3LAebEVapv+mDwtRtM7iu7ODPAMuIsHYf4zqc4e+aJtnMw1Jl4
dvQ1agtpUauYpWaN+pmcRQIfz7lwSimGq6ZxMAbBWIiym8bOz+Le7MeNEe5EJMGDvG5GfYzzQYSr
W2k/+GhW5FEujvBt2CAyDC7LTQjjkmjc+70+TJ3bMgLX8fGIHZsbOlkeYnjy2SjFvV/nsSw6bgx0
edNJPpBcMxq5MToOFH2+0tNNJibiiZvD0RYhjyPUiSoN95b3LUZ2ityKTotgq3cUcL5wkF3bPkay
mXzn/ab39G9P7X9zXpLLb2FL8c9/589PKKWilISrx/s//vPCe8qTIvla/vvwa7+9be9d10nEPx++
Zf6SrB+jl2L/Te8+lta/f7vJY/n47g/TuPTKblu95N3VC/FH+foV6Mfwzt/7w3+8vH7KNcSJX395
fI68eOIVZe49lb98/9Hy+ddfBBATqER8e72ZFENL3982dOXXX/7jf/3P//jf/+f//o///sFvvzwW
5a+/kFb4RK2K2umQf6Q2wLNtXn78ZEBoyASMiDrKovLLP2KE0Nxff1HUT9TEAW8YOgrDCoHvL/8o
kur1R8on/mZQ1lUG5Axq9r/8GI93z/U/n/M/4iq6TLy4LH795TAGGGCfgzfDAPg+YNTkiE8gAez2
mzIzVzS3TmqPjCV+OG9G53u7J9thCBAUAmR8kOOVfE9vUynpN5IZnMHpmka6N7cr+US4d3gc0h0F
fXE6JXHL3jvwoa4XAbfffhOkGVkZr/xSS24x9Qtpm+utc6K1o4PHFmBAt1NJU+6tyhJztD4N036D
8CfHbStRi6DqCd1w+vHoHd666NagK8gE4snvB89WElIiiqsedQB5EendLMI5PoGb1iTNROqtaSZK
Jx7YEcY4bYLRRPATpNZBbsxIAznrBbnfQDueicqgeT5xOiCOOHMtBRcx7kLIH1vPxYfGixDbUS4U
DHw4l+3Jn+g9Ag7gxV7zOXsPtUp6OenCvse1MJ82mnIpYJVFsWsCVGaKu+0iiowTvT86j4YkN9lP
Zcjmv99vK91v887S+o3mFVi8JnOb4RgJTTY31eBUmeU1DH1/c2SoQTUNMKrhAe910Cq4ULpS0G8q
U91Svz4nj4BcoYPU+UrRs1lebOVAe0zFYtZU2VkvraPAnrrU1wn6Yik7j6JgiqfzluLmZzTll7kW
YUnd73pjHWXi1Kmyi8gyHGyK/DNo3jjaCe5Ysa7zqkJMrdiRLVv5mg3fxp2kuTluYuui95KdGie3
QoPRm69/Tqx2knf6jVjpM7TKz4iGssq+t7IvJqagLRgVWSBpwuXbUyKo4vVWlusLHO0GsT7cHZsv
sZ1NlDDaWRoHNUKjN2r3EnXpCZjY0UVJdDpstwRo+1UDHltdVILIoqxsbeQ36XMlutOqF04cycfW
pMqu/gpjPxQYZT9wM1Fhq+ntflIL0qqR0we1UCYNlmCGj/GcdqLFYz2D1suhwIFwiMhN3Cb0e5IY
G6l2udNLn6Mqvhxa+3i57ccaKigHHQQMyACJStZ+rSERxSZwEanZNKGJgHu0DGplYdrWLCh7sCen
QHUHtQba44xjZVO5RyFjH15BulXJzaCpN0Hln/m5vEPUcKtW4aYT9fOe68OgpNwCm5aj+kTu/Gjb
PMFBPRNtDBwq3q/zSMqxIPaaaoOI5RYThp2WSEsXq6kSVljVCjh7TwtobaIsPH88ysOafrvmh16/
bXnYgd5U7ppOzKWw6yq29HJpmNGyV0/l6r7hpvcaoUwsEyoMp8fBo5TjPE2CWKo2olBiey2eh4NI
UGluS8tc6VF4K+DTrlbpeS5y21LbBhuu3MKAMRs3VfIEkWqKYsCFWFXpRK39eWSTwRIib4qp3CxP
v9aiWo3YlAWczUZWGA/KgA7ObE69wLthmbgIFxV3eaBdt4I+CrXsXvG8s0zUcniVvjIHUoBDSXmN
4uK2TNXBVtGaqSLEfAuw/LROi5VVg4FS+vK6EFdYQQIFEAEDitsSbcC0Mx6jFiCu7Y65BHejAo9F
E6BkDbpXMBNspJORY4irPgou0KgZQaDtx3EgTIHSz2Svw6Q0U8QZYBtK2+jxFNkZ3NktILFLbDaf
0vauNcRF3arnctZObKxFo6yaGaFFQkhfh2myFGRcVoNB0Dgv4HIWYYZ/sN3Vo7qp7mxYwetGsZ/F
BM+KqIBWnng6KWGieKyu1JmhRJMiah7NTBUmSL8suyIxxlVcASvXcWgLnXgrOkjikwNtuSrDX5AS
QVxgSBNPMq1aovHuQNJV08+pEeyUDsxxpyU21p0IZjmyUCx8u9g1VeyP9KQ46yzAJTBLpbkdYALu
yVOjC6XLWM0+N46MSZ8hnsthjK111V9qcuXMhFhtpxUoECnVL3MuG3l6p1WQ+20OxqZ09XEXllsz
ogYcZVdSZjEOF06Ynme6+CgryzZIxrUaLBwBR1kht7n4g6PXcHBr3MHZNbqkC4uSRoysA06LGmAf
7wYvPPYKb1TW0qhW4SYPR2/rtLA74gWzZeUK1ly0+gdTv/QEFEFiYxUH9ZXe5Pi+o2uGMve8MeWR
2paQkXN3Ike5fdGLGkRWUwC0rxYXVHjmrt88xszgMtfXFEOfHSRHvNoexyrovCQHz1hOJCX/GqFX
7RQKcgNRj3blRoAEKzfYZ+bJNg9CxGnJ8OvSedoOZsTwQwqYHWG3U0v48NLCaqVRUofnemQ6Iwvv
0wwyzxi9p2mEYXWo2ndygWFPF6+7KF3CU1rpWKvEqj4z6uimC7SZ3zorBWmDuC/PsBzciFC2R95D
4lt3bljsrDK9Iqs69RJr7RR3pWhMO7E6J5FPvgshei2m6IWqN37KVtXgR+ku3TQ+M+p+0YvBRLW/
UqeZUcVegbqlOmdMFNWdd70w1e1yriV3VVuAYBeuDMWeC/aX0tTOGkHHogB+lCZg4Vs3wkhGaQzc
9CJI0p2s1bieCdEERM42E6SxbsNVdIynUPBnteohAIXfW2be6IKwGig1ceyODc9FfsLyzgyytWaQ
PMR+OWlV8oQ4ErrBDL+ldVaKY/z5LhiVaxf8k9MZc6PdoHbBzMzHoWfyJLFvabJztcueKP/2SMdr
60QXVkl1kZvVtG2Mizrv5xl2e4OrSs9ssHyseFPxMVPbZ7hHUHlSZe7E5TX+04tI9M6EUp/GwYNm
W7tGUsZJ3H/FPXxU67h/Al3Gzt2T0LuyNn48LSNgxMq5bQfzDBtrUKJaL5yLFU7bdrnQxRj51h6n
bP3e71Z1gU819bwpJbJrL3Gf8kb7IkNe9AYzRoiAuv8Qd2x3JYJRehiyhsCS9e1l4BXbsAMGprUz
7pfLRnjOxS+61oxBoy31QJ7UEjqaIf4rqRkPSNJRo1trhQMtgAwFUguErtAFmOI6/J1V+feJpQWo
70mLQns2AquF84/+geeXwMGtdROrV3WbPBfeVST4i9S9U7MoHhXcZJF/6FYeZ1kudWdoiZ8lhlaP
Ub2+Gp57jNFziu1sKSBYHDnypLfIBobNzPSu0tqZNdEgjRCtK8FehkPSr2PnbAG1KdUXCHGg2eJ6
ZDrsXsZww2p97bKysNwBwZbLV3XUYW2/ckPEI2UnB5Gm7iLEzksh2jSSSXFFgAUhLtEOIpLIzZlL
EaXvxKXaaRdZVCyk6ivcDWT3lHqq4YFig8wDA7EcahNRkCzR91+nYQcwz7aWQh9tUre7imNlprQc
ZRl5mVDAfKGwz9SunkWxCAhX3BVSOM3xjZfFfBoSjaupwP/FhRz5w4Qa6YW78EqyY3VxQSoeMCb5
Pct9rDxtTmps1RrJDMDhAi1ANTWXWqvM2iq9lBplPdjPKmbqjEsXLQpJAxXocQtIHjNWnl04l4Xx
nMoOpPm2WfpCumiN4sxBltM2PmdZ+8JwsimQeGvQjkBRYuv1XYIKirOOOnnhK4jiOMFFXKZLv4zO
MOZ0Wo4qFaK/Sp42ASacYFIOirJlL5GdMyP3V0r2wmSdVk61iOMbDRMtI0/PBN2fdFwJ/YBrRyY9
J/xiZMZL1yvP6qg860Mb3S8QqaNGKjaSVz7jJI5CpRjtKu3RR9M6MHLE5VxznHlNSF5PTgl+vQW7
/LypqB8NRtdRZk6hzk5jIdzJZjqxsYNVK6McMNkPDdfFqosmUWBiBWuqGxuAdZ3huNnIW6kLrp2e
A7vo6g1uPrPIkM99Kbm2VDyQY1ZJEoKyp9YWx+q4CLIbaNEX+GRETC9KcWUw1axkkclI1NbNuaWF
JxLD+1E/UtAaNYyBHAfsGavQ94Gi4bup4KhAfJhqo0TwHqmqzxxSrh/Howf3fQJS3FUpIeDtMigX
7bXjIrXOTpoTkHbp3PR7wrToLHfFeSiq40SI0Qhhf+Sm3en5VSN4Wxebv1GI7evHX2T/6v36PYZC
NtUFwCL7ydXCLgou5ka1iT0UobNiWXQpIaSx6v32RJ/3r3BDUwwukF1uH/BA9vK4edombWK51aa2
7KmEykNSEF3kzdbKtHMpg06khSeaPNI7BKFQntIAr/NE95o0Cax0UEMNjo/FFmmSVRj1TLnwKVRP
FaQPm2IUMVSE1UD162Ag/Sywu0jxh9SePPVCZaoXFUoi/TJr+lN37qGy9f6iAWGZ7DQnFniqg7ZE
N5MUSuziJgz6ZS66KzOMNtjDL6jBj8gwTcVWXsWRPNcQ+khQQW5KKCvlTOwtXKtdZ6omzbJtoxXU
v60T9+e2x9aTVfOM9YQszaNabFQn4nD3V4NAK16ikwz5/wDl6N6alKZ7EbjFdUEcCT9g7ph4XZcF
FrPZvK7L6wR/cLPqlogUL/3mmsTw2LdW1CXPbaG9ynORklI1yUBrfDyXD6/Sr9OLsremk5bcT+y0
oWS0siQ2myrSL/BCRWTVXWqJMvUdfUzgMP3jzSnA9sl+UEfCv+D9VkHgm4dlbTcbRyhnqWfNhhu0
ii9hZ5yJqT57be0P1Qh+R/b/95UR/j+qEZCqV1UN3a2hyjsw53TrzWM6qBR8DvOXKk7wh35bKjj6
Id8LBor4CZojgqGkRCxYaZwI3wsG/AQmFq5tqMqZPGZ2jx8FA+MTCAe+ConaQTRg2Mt+FAyMT3xd
ebBuGuTwcJv9IwWDQ2Td0HlQ4cDBEQ2SZDr/NnERFShQcUcLtokx6+RlZtbz3OAC9lx0rE85nXl6
PxGaK69roNYvM7R4pB2mmASIyeTNQB4pKpD22tt3jjyJt1+mA0gTSnrhb800Gac2xrKE0mnkX+ei
tFGqWeJnXFMQu0cFL9VuemBCRjxSq1km7LqmGnOHnnrpDsN2KDA7mdRoF9XnbExFf+mUM6Tegsyb
KUk0c91dVnmzoLiR0Zasb5zkln5FQCit+15YGtDFO3dKh4vOnKBRP7Y6Y1Ijv2mYwbjN550H7CFa
luJs+AvXoVBfP3YKLqFCyJXMX1fqLNOQNKkuWpGGzbHWT9OQi3M6HexkAy+B871ME3eCWJiJCRdt
DSJ+ViSNxAhWWn/ZNZc6vje9uq3Q9VKB5oKbXdI/O1g72bZQLopgaxhXRdyP+U8o9ZPe6Yl0l4kX
fm4CC1G7ZCIE/lh70u21VEwV73OrTLL+mqYd11vH3m0tWmNFicc8ewRMM/VJ6G9jeaXHOyHgroxh
nWeMOL9HtqxOgha/3/JC07cm/vXgaXziKRVOo8Bt4yxwvYljJEs1vlTtGLZfe5aTwRg6Fs8Ev0be
99Ys65HqDGiNlzJe8fe6Hc5joHR17YLPi0Zi00wMnr7V9GdaOSu5azHnZFuddkZ1nsZjNBUQ+R1H
bj5RgHT2hTuqUShk6Hm7atoLBOWWei5MyLkiMnNJDW+s11sYeMh0lcuyzlZ0IZKbK6GsJ7kWPxk0
E2xr8xJs+JkuPVsXMuqBG5oNE1IrpTk2EpSRGY6yfi4rhAMh8o6LLlzFZTm3nBnR4q4GUZzKwa0q
kDYa0jLOY92WE6+9SKqllVw5cTauhXpU9lB0ynSql7MaiUMzh3QXiDzdy7Q2Zm4x9/2Z45gXcbjL
dGmiDddYErjwkISLIDF2JsqzmupMKr1auboyq/g+YuytUuvJ8V6ksuNi/txnswyPAqPoJg7Fc9Eb
0gU7plSp3/Loa/+Ch1KJM/4N+2TMN2QMvCZe+H2xKIoCfXF/pCAGptlrP1o2MQvyVq3uXHvB70rI
eYiBhazclg+wI38qYciQI2WQMyZ+9ZRo/kLz88kAAQB2MeHzgSbNXVquXEwxAnI/2ZTxLaNhmjjz
MmlWJdYReXRW8MCHBwIbiDdEBvcGSbrTfZRGeZ5BsercdHjf8G154E0gjVnLnWjN+ToOigJCty1a
nZa00fC3gp6N7dyeyNoS8/hrBuC10XrdDRPHv0jFtRQkd41Nzk3T5u2glSl8Ee3Lorwo8+9aj3/B
IfsT1fM3hfaD8vk3FMD34vpr1fg6+XNv+lGVHk7Eww/6/fX44Yh9fb05HH77zFdUwEefFT4CHqie
KdkrxidMXyC8Q658fRGthUnsfP+xNNTpAd1B9qDY/m/vEAiHX/8QiPDn3vPuqz+hM1cOIAfHS+K3
0QKx4+/r/N4nvOm8/gkENGY+GKC+vsAavOu88YkMEQZyA/H5v6TzH2EyuFN8f/2+Ydj7rDfDQJgE
2IJyE2HLu/4PD38A7aqUev92/dcA0X97/Xz/B6ACrBdsQYYXvd0bBkJIGauEb6//qpWw9wBf4gEB
9B2gQz3rLxoM7dNAsQb8tj8ZzE8U4ymcaQgpD6+/4ZQYQCffXj8/JQyKyQhVq7994LspYX5i1+Bi
/2MS/g0HAzjqb9+dxfsN5fanzgjtExOCroIbeH3trw/r06uuO4vobzgMPx7g9wn7E8Ogf2JKcB4A
RX99sQ+8mxNcKRGWN8hJ/vjx327PhGL1F82JYTBIqujKfsBgfsLPlFEacql/u/6/piZeR+BnNwiN
1MLwQVRxXl9ECO8mg/UJtA0JVLyiXl9/w8FQ/rIDVPvEVokEwLd1QYZmbzDMT4NmHi4vf3hlvInK
/1Us+VtwPna98Pk1LPdeijfI2JNv+LE5Hn7A90h0OGSHcPPdGwfU7LeP/nYSD3/+57sz+hW8++aH
P8C8r+18//XvHTxs+l1bP3r14y8X3kv+mD+5OOMNQcD3r/kNhbt7SarwbaAMfvdtrPifX+gA8/vb
MfHR54+q4vFdIM7nvz1rfvbzJ48vTrX3/d+GNz/7+cv4yX15f5UYevBmMfxsC3PgEY5/0AeuUT/2
gp9tgTHyD/vw9qj72RY+h4dP+e3u+bOfP+/4/o7j7T1oTHz/skGa8xSagwf9Nkb82U5goFO6/xi7
Vey8zilnvzfcrL+9fvxgWPV/btntBqT7R219D8uHOOev6dfZSxIO2snfPu0HE+C3SfbjBz/bpePN
vAle/5refJtwTOqDh/QmJvrZpr49pH/d1F+4yZy9HOwwb1kaP9uTP1KheT2D/tU0OHbA/ZZHOjz2
fuSQjv3a+zN9eMdT+PKY//P/AQAA//8=</cx:binary>
              </cx:geoCache>
            </cx:geography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서울</cx:pt>
          <cx:pt idx="1">경기</cx:pt>
          <cx:pt idx="2">강원</cx:pt>
          <cx:pt idx="3">충남</cx:pt>
        </cx:lvl>
      </cx:strDim>
      <cx:numDim type="colorVal">
        <cx:f>Sheet1!$B$2:$B$13</cx:f>
        <cx:lvl ptCount="12" formatCode="G/표준">
          <cx:pt idx="0">100000</cx:pt>
          <cx:pt idx="1">50000</cx:pt>
          <cx:pt idx="2">10000</cx:pt>
          <cx:pt idx="3">3000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</cx:spPr>
        </cx:plotSurface>
        <cx:series layoutId="regionMap" uniqueId="{8DAFE1CC-0C36-4128-A406-D415670191EF}">
          <cx:tx>
            <cx:txData>
              <cx:f>Sheet1!$B$1</cx:f>
              <cx:v>계열1</cx:v>
            </cx:txData>
          </cx:tx>
          <cx:spPr>
            <a:ln>
              <a:solidFill>
                <a:srgbClr val="787878">
                  <a:alpha val="52000"/>
                </a:srgbClr>
              </a:solidFill>
            </a:ln>
          </cx:spPr>
          <cx:dataPt idx="0">
            <cx:spPr>
              <a:solidFill>
                <a:srgbClr val="9BBB59">
                  <a:lumMod val="75000"/>
                </a:srgbClr>
              </a:solidFill>
            </cx:spPr>
          </cx:dataPt>
          <cx:dataPt idx="1">
            <cx:spPr>
              <a:solidFill>
                <a:srgbClr val="9BBB59">
                  <a:lumMod val="60000"/>
                  <a:lumOff val="40000"/>
                </a:srgbClr>
              </a:solidFill>
            </cx:spPr>
          </cx:dataPt>
          <cx:dataPt idx="2">
            <cx:spPr>
              <a:solidFill>
                <a:srgbClr val="9BBB59">
                  <a:lumMod val="40000"/>
                  <a:lumOff val="60000"/>
                </a:srgbClr>
              </a:solidFill>
            </cx:spPr>
          </cx:dataPt>
          <cx:dataPt idx="3">
            <cx:spPr>
              <a:solidFill>
                <a:srgbClr val="9BBB59">
                  <a:lumMod val="50000"/>
                </a:srgbClr>
              </a:solidFill>
            </cx:spPr>
          </cx:dataPt>
          <cx:dataPt idx="4">
            <cx:spPr>
              <a:solidFill>
                <a:srgbClr val="9BBB59">
                  <a:lumMod val="20000"/>
                  <a:lumOff val="80000"/>
                </a:srgbClr>
              </a:solidFill>
            </cx:spPr>
          </cx:dataPt>
          <cx:dataId val="0"/>
          <cx:layoutPr>
            <cx:geography cultureLanguage="ko-KR" cultureRegion="KR" attribution="제공: Bing">
              <cx:geoCache provider="{E9337A44-BEBE-4D9F-B70C-5C5E7DAFC167}">
                <cx:binary>1HtLbxzJlt5fafTa2Z3xyHgM5s4isx4sFskiKVEStUlQFDsiMiMzMvIVmbkyjFkasDezsecH2IuB
BwPYmIX9h+69/g8+Veq+I1J9JfSFAXsEASIrqypOxDnnO9/5TuivH6e/erRPD+13U2Xr7q8ep999
r/u++asff+we9VP10P1QmcfWde6n/odHV/3ofvrJPD79+LF9CKZWP+IY0R8f9UPbP03f/81fw7ep
J3fhHh964+qb4amdb5+6wfbdV5796qPvHj5Wpl6Zrm/NY49+9/0f/8d//cO/+y/ff/dU96afX8/N
0+++f/ae77/78eU3fbHqdxYM64eP8FnCfkjAekRl/OkP+f4762r182OE2Q8ypggRzn9Z9Oqhgg+C
IX/8p38AW/7wH/72lye/Zs7JmIePH9unroPdnP59+elnG3j58NENdX88QAVn+bvv//Dv/+3//ru/
/8N/+5+//+//8P13pnPZp+eZO25nf3va/4/PPfA3f/3iBTiRF6985qSXx/etR1/66G///o//6Z+/
dii/0Uf8hyTB/OikL50jE5kwin9Z7WfnfNOCP+OWnz/30iE/v/z/vyu+auHnOfPsjb89ZygRGAuG
fj1n+A+CYMFjKp675Xns/nlzft05zz/9bAP/KtLi9//0v37/z//4y4n8Glb85rTAjEkpsJCnP4BQ
L6FLxlJygn5Z9FN2fDLkL8Ktzz76Ikc+e/Kv0DX/+Hd//M//8ZdT+r/iGk4IoULQT655CVziB8ie
OGEJ+vT8l6V/dtDJnL/MQf/y0ZcO+pcn/w8c9OfLzZ+q8+qhf1ifyvpnFefrT38pVS8++owdPNvs
L+e8+/i77xGhnwHf8St+/twnJzyHm09g9aePPT10/fEb4h8kjjlDKBZECgpfGJ5OTzD9AfxLBY1j
wYWM2fff1a7tNTAO8QNDmDCZEE4SkiB41Lnh9Ij8gOOYxJInhCIumfwTmbp2dlau/tNx/Pz7d/VQ
XTtT9x1YA2jbfHrb0U4OGBxzCdZRTiTDSRzD88eHWyBsx3f/m6RETC1RpK6LqJuvdTLZbEyqNk2G
EF3lw+LOJjX2aSt6khoVmiKNmt6eVdHcX7DO6lVOLRVpXrbhstHYr2jZW5nmkutthOPepZ+d768Z
fDTohcEixpTyOIkZjxFU9c8NbhvNuOxbdW3wEt0QFffZhMthY1usMjZU7/xEyWtaS6mzSDG39YpF
+68bAaD5wgYkOYYTg7/gPvzi0HrvdE+5tddRweghXzh+qEbkd9SU0qVdXHYr6nv99uurouSLZcFB
WCLY+fGHYyR9vnVtps4r3Llr3dWGHfrA6/ukYvhqxs5sKV/4xdI06rUpK6PTeHQIp7JZhEg1z0uz
qaZa3OA+5DYNparXmLfo6us2fhlOWMZIYB4zKhMqX3inykk3D01tr3s51xeBjj7VsuvalOFx9mex
52gX+im5IqOe7Ldi4/jtz2MDS8E5ZhRyjVMJPP3zA+ritiBcdvW1Nu1VETf6NS3L4moAbn8ZFd6c
M2brJF38lGeaonbXeSJX0privJw1Wn39LL70F6Ek5kIkApEEsutFmPi+EG52PTp43tvXYPVHsRh3
3oW6TEeU1Oeti8U2VG11a/T4dhzHMkU4EiQzss6fSidJSH2bxFvLQn79deu+8BShlIoY4IUy6FzY
Mdg+S/xhaofFNuVyiJe4yMqKvStNRExKqcZVNrqy2A9DretV3PhcXnx98VOWPvMUEYBhFEnBBBEJ
eREnuU1qFrinh1GZQqeLnJp7pOdkT5c5XiNT+stYx29CbQuRur4h16Rx+qmMrbu0vDKbb9hzTJ3n
9sScxizhnDMMhr04jaXgskl6Z65pYwH9xoaEx4UO6CqWU1dtdKSSh0VE3Z2THmefPIOTZr5QETSK
l2WNK70axrm/i7+dVOgLzCOIMiJJjJkQnIkXiZ9ERWKmoRcH38Ruxya3XImAu3uERrOtRStTMUh8
Rhba721RROcOufIb0XxCl+dHJIRkDIMFEKqYAWH8PGB00Qe6dFhfT02rtiwZmjvkI7cLUcRvuhoB
5CSyFzeq1L3PKp2UKutGHacA1+561hpVaVRY3qWlsm9mSl/lzE1pk+jOp9VAk33U9cm+dl14zAPi
NxP1TUYlZZu5nF77aQh1ShynGUDkcJYXfh9i1CyrAVWxSYOqqzd1PgPmzUdHxfHS3/llXvZ5tPSp
6v1wqxfp7nNtwNQiVJFNm2JGq6U0+Kx1Zj5IVYfHr0cWkLgXgQWFHao0TwSDuIpfuK4aWdnSqS+u
qQnsIqnj8kzTaXynKUZZZcvxSjuNNsvcVCntuvrsty+fJFCrGMaMJAnwiM+dpqRdCA3BXHeRjs5j
j8rVKc0gStuzJrgxSpW2fiMof2xKgr8BMsfm+8X2QTNhEqgMNHsxEUcU+gxl5jGXowvKXsdzC1Ex
6qJee5kcC1OyhEckaHN/CuppjtFVy3X9E2qFXtLaWwmZTxm/aZjyW5eLJKx62+g2bYYOXY1sgUSd
8QxupLmeFByf87vITOiq97HZqsHAI+SGcchIDjmTJolsX+XRNL9dhq4ZIGmsQCuRSD2vTDKBUVFV
o6vCaVg6mEmFtF76tsyqdkRXQ5vHU1YPdX+XSPg9QjI8lvOQ7LVX1Tsdj/6ul0t+zqIw7/WpBrM2
5jcOd819ZRr4/t/uXIHhjBhGCAjki3I3Jh2pQ5uU1xGwsSEFXOPXDSJqhxODzlC+zB/qWJi0IrNe
R7Oi3wiuY/A8RwRAJCwISgDGCXnJHStcAWdM8u6ggmruZ2mPGXVEKDMMzT2tu+QbvAsdMebFikcI
BLKKgf3Clp+HU89RNdgoCQegopDEpZbtua2bMjOow5mLarZKjFkyE/MxHajwqwnNm6jQU/b1o0df
FgxCMFAwkSAO2qA8UsTPAjv3k1BRI6aDjrW66EUnN83g42zMlSYp1GxzaYsuX4eyKi/6GqIpNUay
1ej42hbRmC5LMb4TRh2+btiXZR26ApZIIKUxuAS/SLgqzKoBfhofOAtmi6axPaeY6DUuHbtHrpEp
lTNKlVvMN6LhV+gOoSyBag6rCoRfVimUDEo42tOD6Bp+14yjhcpduzptC8iUEXt0RbuRX5Oa9JnK
LU2XKClDGnWBZ6WOm9Vch3A26dmdCcX76TenC4QMABEijMXHjHnuMh93UgeP6SEmob8besKz2g/D
+x7p9kInpj/wpdRjWkPAr+bFsg9fd82vkB5yPBvCEQUzoOt7bkDMbMlmZKBjcDJ6282Vz4zouhXC
atpAY2i23CNzqdpIm9QXs3ozqrwgaQ1IcyddG3+rpMN6L7LpmT0vKvogfDWWQdNDBexPaXOOZPHT
N/b8Rc9CYM8CZA5o1YCZvwwKgcaiFUrgA29nE2di6YdNDmi8q9vcXAzKqoui5NGmjl1zP5VNcqaW
0e/4WJc7rSM7ZIii/qOrTbdGcpDfCNov00XG4tivCAbJDET4uUtUcNC+Uuuu1ZTjC1rSvkm1qZBO
Z0hhm9pYijnlNRXn1VSSb+DZlwAqEYsFCNfsWCSTFyyY9dYvFhqT6zYwrVOrWX8nrIiveDfgjPcE
+uuv+wMfN/TM55QmhDDBj80Z0LkX+KBLjG0lhuImMbbNBq0oSbvCkY1wrl6fYBRa1ybLB9QD0+7b
zPqkv27rIVrzpmrul1pWa9zyeFN2sk/pZOHE+OIue8n5DXC/aR/yZpUrs7w5NZilG+LXX9+FeBlV
NKGcQ+cN2hiw0S+4KMc5b5JhHg6qM82FbLHfJ9S3G9rRV3NvoQwpVF64auyXdKqW8nEo/V2LFqhS
yqsmRcA0d8zQYtWdmh6XT3o1BnYdZllduqJ+V5QtkIARlcv7eBrcdmqBbSgi/GuhSXgqJZqvTwzA
FcztJDPL7QQ89KO0ud9UMfPTqpyS6X21YPy2HPi4K10O7NaY6SwWLVgoPDnDs4/OUFnmGx9GtqpC
qDfVyOUhR8FliQts1c+JWI8sahAEpqy2Lvh6I+RsHriYaJva2fY0E7o0WzMVsEIRh2vBixIqTPMm
ApS7KPqoXY/JMLyqKBCvJTlguhSbMV9kWk919FAlC1B4Ras1q5ZkL/oeDduyjTVbcW2uGtyXP2kZ
1XecErdTfYPLSzWN7g7XTbwv8goq4FAsj0JjdG+qnO8ETfxG5kDWap9g840ofpk3NAEKgEBfIAwm
PpK+ANJEhnouUBsffJ0AEZsGaBaSI3OjSbWWYzE9fj3eXoYbyLRASQUMMBn0h/HLpOkKssiRFeQA
pbS/a0PrtzO1Y5VW7cTJ+uuLoS85M0lAKYSohr8Cv+xFo6SfcC1GepiTERiVabrxzSCJ3ouqmx4r
aLIy1glTpiRS5Rk0neOa8m68AB59J4wWQ5ooOH0lunqlWdeBqKBau5tj1W2XqrJn8azH+hvF9ahI
PgcWQBWYviECkPYrPeoCI7iQ4A7EjqEJKi2GqM1aYO4XbprApFqyqUiblvR7XpjhNaf0ozxS4mFA
5Kc+sHCOAShWsirrlHWRfT1Ckt5942i/QD8wEkPwgM4JQxGw9jncL2JBoISBkZ2PxyILpEBXNS/r
DUV22CrbyN0sZf7ajhZdLWgIr+vSrCpnuywZzVMS07H7Sw4O8AzocwJVCJ0O9jMmCWsuNPIIH7ol
SfZdh/q7CXFAUOP4qwJ42n7O3bSzuFgyHln3fuxH4L7RKLYiLsirqB/IReF6aEuCCI9U67/o2E5K
NaEYUjx+UTSSKSbY1xaB5BjQlW8We50U+VsZmmk/dN2UVUVjz3hXuX0s49umbYDvLUzsoD3vD5HS
l1/34xf6K7gRmBzooPTIwl+qjIoFkZcyoINsAkhGtWnux7wBgLY6LtOZ4/YVUXCYX1/1V2QYWFZQ
lIBSxCTIZ8+jRw5osG1U44OqpfqAh5KBTD7aDMhmt47wEm6KpU72rWz4DcGL231qAv8CKwRJmARj
KJUvhTtZhklFU4EOpcCNTTsiumyImF4XDKnUDu5D7Jf8gdQTzYrj6/XQd9vfbATMHuDGAz3OLyR6
qSvwoR04mfByAOVB752D+o8WQR9LQ9EVz4O7aCZ7tQRrViFJQDvrqPiGDadW5hmVOc4/KFR/CpQe
yNuLZpAH1PTAzOLDBI0HWU8shjb7mLiqPuJmXhlg+bYs2aaeF31FtUevptq7JzcYvawYTZr7XJUg
S3Sh7e9KMnS7aKT4hvsm2SfH9lWZ0e1axLq7qg5u19iZhjSZlTUbLlCMocExQBNgzA062FFS50v4
ZpsPx/plAQLBDfRshiD0AMJeFDxbj75UQ/gZI6yboZXijdnqJeE3M+do39ZRsnLKPxQDt7dQ1cUN
hRHSfoiASTqV0K2J8XzR1viVMoyupyjyqZPVtLZJsqxUR8NT2wVy5frkXUtGUDWmJeyGruLXJuq6
N1AYx4yVjmefJNJpIuTglyDm1ShDAaBt/LhdNKWQCtN8OwNkrHqNbQrMgC0pOqqpU5nA8CFyJNkD
gymvRjyuPVui/dgX/nzohE9l2SfrMg71O18p0DOErtczcm7nZFveJHRSEPgIYqtk1cceSXQLdc/t
InDVjnGDzmUz+9ezbIaflt7jdbO4OK1GrC411J2ttHjZdFPk3vAxij40VR/rVB/VAwK/Q8eKj0Sv
ccm44qYm20Jzf5lbMW2hZ4NQga5M3IyhdjsBI6AbLzu9r5p50y5lfk4Vfxub6GZuNd2qWLkSpmWD
eXSsEBcn4jwuPdAU1Ihz4l1x3vLObBNQlKeq0JuS9/x8xnpatwv2W5yP034J2O7qowxWDGPQqfTz
U811eWUK0H6rOgeeWdmw98R3u8nQ6K2ow1O9lPIqzLho0mjO9a7NBc40qR6qcpDn0JNFm6Evx1QU
SB+EHKKLKl/6Oq0HM59Rl1wjW4wr1iwXpoxkl4YBuV1yrCyVJ+NtVfRQgWBw+IYj6/dWdGjKWs3h
xdObaGzrC1DqklctKs9zmE+uW16wOqXBqH07SfupVrFmwtlJ9W37BYhcDRmsC5/sKiDV16Uy8ZYk
JaScT/h0A4ryUKXy2Dwajd3upBn7wcMxnJxGPBxkDkzuQ1GW9BLUGL6tu2lOh1HWOAXP+bM5oGwJ
3b5vlHtP8vHSjojvwad9liR1nkGBY9BFJFWaF7Zb2ThX24TO/etmmaZM+yS5MEknztvSTlnftC4t
se/qFLhzuT9VI+WZqdLGL6BhRjV5De1lc4nmctgtVETnjXV2zQOlVwYbl82gBX8IzrvrWoKWrpJo
XJmpNquxRstmNqFZ8VH1W8wd52kvx2hNqk5e+lrejqNYLmrpp7M20HJloine5BDJaYzV6LKGanQv
R9GaNJ59txqqZmlW/TAUGaWxvuOEg7Ywm0ivEBvyDDctfdt5M/3EQ7SLGprv4lKKvWZNvqGe0UyH
6g3qOAYozR8qZcvbfuL8IQz6Xd4ptBY1rbaqtvzaesuypq3D2QkVNaTZHZShDYxRwDBTD6sw2SqD
ZHxYAJyvfAxY2nXje9JqzNKpduNjK7pyB9jvdkUfQ05GemzJqh/JQ0hCdwe0t7+jR331k5Q/eQtB
GFO67KrZ6YeyBfSLinLOYJ8hxSMXW+R1mS05NFDz3KqLPPd0y6ANuvO2qtdyVvNmqsY864a4uy6C
njcz7dUhqnq1G3ndXI1JXe0jBFPpVNTR7FJBFyi6HKZWa0SqYqNa4d+KIs6v8oZpEG04wIspkmnN
+/k2x9Kfh5g19432AIT9BGOJrIG4Xi+BwayUJFBlurbw99oT2PNJKTmdnp0Zu16G9lwXS/WYe+Pa
tEp0sa3s0qQx9H+XERrtI6U4eUeSLnys1OQup8iIA6tc9AoPfobRI0427dSRXcy7sEN0qVOe9916
MVWzcQNnqZqjMq3yosnGvvUZK2x/x8UMUrhdgDIvGnSaE5TNE+7vmkbWMDM0Fp/pqoPpclFz6ACm
5BxKDn7DKkB1SdxrbOLLZYIqu9R5W6dN1CcpNhalgysvSISW82r2blv6ubzoRAnRrGZYbZ5R84ZG
A+i49dIF2KfDq27o2ws2yXdVT5unps9hSsobXKV1Pcb3jpnbOuB5G4Vqkxd63AtF1BkrLd20dhGX
PRFkRxFOzkQ5hgyPLI2tCJkzTf9qxqFYyVYka4wqcVnp6pqxUOzHoU9uxJFtyoGD504Kd1co1GTA
CPkWA9yGanyFY5I66KvXQEqXJyP5cjnO1n2SHIsjOSpMRLeRLnhmwFVbOxIQ+IiKQqZ5aVKpLEtZ
pOMLkMDsaihltx1jF2XYFwpqW6TfCdFcsCgpNkGpsI+DGtIquPh1BSP1rej9/FgD71uBMqP4qlha
JdNF9N1dVBxvCQzSm1WTo480nrq31DWRAoE2nvckRziTkQdprivmcyzpkOmWV9txbmGmlvvysjXR
ulrGKW0lLa/QNJA0r0u/G2BUsvVjHK1CFZ4cm6ZLJIk4L2EktSYeenTLqXmFy5idu3kAYMNjvoHb
g/mtjaZ+j3nvDraeQeKjuU8gqyDrK4D/O9Bo7GFqFwX3CGY0vkfMdq9PUumJ7nnmzI0nZfW05ARu
XtR1m9VdqdIuYmzlEpqnooQeDwUwJ8XF1KZ09vzA4apAWlOLsl6G+Y2do+h8aepuXSe4vXIAzVto
a9yOxzXNSOwFzTwc5G7wQDVXmHQg+UCCv82HvExhaiovx1OF9MWy62BuuWsIqVuYQGDZpN1QQJYv
g4Rq5hacGdKEQzEecxkDaVPekdvhKJ7VMga1PnFr0JRGtSotnNQgBEjkBbSABNJMyFczCWw/NE20
BRqE7uKI7eoyJAuEXSJgvGA4XNQZC3FTK3dkxUdWGhRj72M7RbD9UoubCSPIGWljfN8ArYAmom2h
dnsXIOd66ONauD2ywCsheOgojzyyXsbmXrbHJmvKlwIygInhtujg1SWPgSnzuXunOgURKIVrUskW
eg4Kjj43BWKPEk/9VSvLAY6rE8vO9lG3h4vLeEijpfMfKPWwnIXZLEiuS3jdw22o16oR0UE4wzae
LNOYCbTUO3ca8eKID81qJBjsQSOb6TUtQSRbz36KhqsiD31mTDndhtocypz4JRtHWC41CR9fwYCp
+xgP0fiuh0nZhQNZTayYhwm0iKeF704qj8Ucf6y7PHoXA+t1aexJd0OGxj+5FsMkutPa7graQD+O
eRhSPXa9yZjCZlf3eGPqZLlowZx7QJ62T0eWgKBNhLv0i2hT0TbxexNqRbK60mE/LfiuEw29hTsZ
13OR3HHL5N1MJrEDHB1TOQQwHsURsK4asszBbDSH2ToGorGeWRGtINa7OgO+oqKMVajNGoejVZUP
NiW8uU3yuNzB3GZe+65NUhux5F7zJlygUtCNJmPYEJ6z/eL0OS2SGkiEMe8E1w9w1QaYm85h1jVz
RzKMvVipCe5dlf3st1SPc2rNPPJ1QUn7OImmnlKq2DKv+jpqPzRd4ftM2z6/qpNA6lU/EfoRYi+X
uwnsKy6dLkWbMTdPZ7wi6l3NmuRKad38VMuGhU00G/3WV5IWb+0cHysAKJ86RRNp34lRd9FFGZZR
racCV/6CT1X0XpuRrxrUSZVO07y1nRVZHjmVKq4OlSDnc6iGcyzCdBUYKja4sP6yyOMnbzpoh4rC
2BtbCyjeUAfKB0BEMqelmWSVMQNgtmZDgi9mUSGZhkbyh24ELp9Z1unuvKxr+saqnpiVkcN0GLtO
Dtf5qLSXKWgIvtxS+A8Hb9Bsa/g+MYHqz+HSW5qQxWwDByHeemguxrnMMz/mFKaFFjqAJSZ1kp2G
z5/4g2W+E6nqWH5oDBkOpzn1SaP1UV6tYfLtdp5BH4vnCVh0lUeQ37gaIXVw5SB1Tm8rYmTmlfO9
28WqgB6IaAR3xk7cozlOpYoKupTTW7sc+JY9zrwVqOViJWk1bmiLj0Ij6a/LBUKjjSt0BUUTpo8M
RKmqMv7eFG14BDwP6amVgzIMK+bHrllVDZAC4eTb2PV5vAqMwsynJra5H8rZtqmcDPtpMCEBNDpi
ma2PDUGthmJPmEv2jA3lyvoJbibWlXFv+mPDq6oAuizcQYGrJEYA1tEZriKl0nAYswyTgK0PR+2v
LynAztSwvoGkamS/Bo5S8hVI6zc0t90hory/I0lON0wqSEOd409muKaDL4xUc0JJCqcWjncblmZO
XKpkKc6XakGbuGzMlV+8y1PQKkAXRZE+Kmiwc60CTbXwftPJZTqbK/3TMAqSDn6ad1AOroOvomxE
bb2rtMzPAB34nQotEAUzQJGCLaZAd9VZVOb2PBplcWE1cKtIWPWqcxW+hJzlIZNynLKC9ujW9UN/
B26H8wO2Wa7bSat1Xy4qTxWubiqaL0tGFhKfNzrahCHxl1Xf2StfR/CDsg8nJQSFBJrxLh5THJf5
Si7QRQhUqo8yEsvlLDxywGJi/aE2MRxOl5scBinHw+HiGGJ1N16DFkz2U0Tsxs7GwJD86NiQdHdo
QiAd8pKdVVDRoTux4wo0qOS2bKqzk2uXIob7arSMc7uuKfT2oeurDxyI96uxJm5tQvU2shra1VGp
KgsFqtYUFex1FZdoB/0fTtslBvGjnNTawQ3Wq0LHKl2AIbyKTA/FFnAQ4kPlBm+mErqGKsAM5BTB
RQminipBzuazKQDljuOATxWV5KHIPEzed/6oWOiJTztQyufzKbg7HZkPnNDkUPil11AB6byCG/s4
CyMeLkKX8xTBDPVmmNv2UdJc3HbalwSgAQ6Mehk9dRwU1swGuM2TKpCHbwItmys15/06Youe06Uw
5DExOD4TU9enkTxOL5vKTx8QH0rQtWKgifOQ240XhclyNS5nVNt4JyJu10FM5WFpi1alcWTenwQa
ZSNIlnxumF8vns9vPl2c4oxVWT5acgcy1ltq58qkpU/K91FXilXXE7hMc7piZJWoP9opz69P4e6V
zG8ccAsFdBeyu7SlzEANITf9ZF+XR/06Zi5XK4w8wylc2gIUUaCW+BABGhEDIpxnkYEAJzK6/ARH
CMs04UsDElfT9TwNvVlcauHmFzvqxtu4wG025S7e9KhsQAGp2xtDZyDwSRRalMKoEMYUC7Td1Yr0
PUvbVrkEPuGB7MQlyHy9jo6RnuPq/ZR3Ywa8Vh9O6PZ/2PuSJTuRdM0nQuY4OA6bXgBnjuHErIgN
FoMCHHdwnBl29z3ufYNetVm39TO11UP0R6RUKUXohqz2lVaLypQUcA7OP3yTXKgptpSxK1EL/6xv
MPKt31DCtxUJSIcRoeDKPiZOxW7qZZx8W+/QjwAWQkyHpRS6mQtfS6cK0SWTE02kfzFAiXAzvxXi
muBDl0l2yFtNRJSNUDl1UAPsXWvsDwRk9dlI3TYeR4n/NJu90aZ/YrWXrBxhyJGQOltrZcl7JqZ6
J0Z3VXuMnQEcsy5LaKCiN6SvciDFau0y5yHOWnE6sKq+V27tRTakfpGqu/HyDdkOEtYevGLAUjMW
68Ewd9d6ZXNevumjFmjrDZCE/E7fKTcb916TaixikxXVVZKuLL1ARE2vm0vZ5OWZgq7mog/6dAOO
tT/roBbZ+HwprBVnjw7l6kCWxpelWXeWBbkJoVUdXkHdEMAivR2SenTXzCEYG/sExUgNmKDHghRH
YpTeFu2UgYNwgmc+T8BsIAPuS949TQXpdmzSZ7Yz2zHv2iICb5FgKrL9tdVAz8hzhkPHDKby3p+q
BrJYlp0xAQbZHRsckTbVNGpcicLftkqsGIrUFAMhc9JQBqp7sd08dffdlOPTdGM+PHcM1Kp8kx2+
9Xme9uhRfF6AAG4IzprHFZ7DQgDpQCSRDhhfvBDpRYUSvgF6xAFekOny7SxB6G2vdeACNNB9uXe6
oN6UwGB3XVn5W9+wameSIt8FZlhVZUJObNJn172sHifRZScYaDCUsVyekHbeSrenT03ltjdq0WH4
FXd3JAnoOqiL7NTGdhDaapyuJQ3G68Ql8iwIMBh4peNvWN66+6Lv6Vq7/hnHUn0SaIu+4DyJ+x6y
2sPbif+cgPjINsK14APM4AH/jfRN1MHQd4nln1ccTT4sKoDhZNlDCAfUJF1UhM8v+BvxDg9824O8
3QkCQher58+CL8xwfV4VqXU+WSiICkCVDEdBghebTuR8qrR7aemx36DsBaeZsEdM0Li5cDBtvfeE
F9x+fkNvmP+v9AduCFTUwhnCK0LfsVFUuGg07Wydzy6AF55kwXM9AzQkdTKs26Z5VX0fbFLHn3Z8
Hmf01/Riav3qNXAHjdrDSBdNXmXi0iL5amzq5EDKDGOUEP6Ni1O07YZO/IG0+Q257ROo87ntQLjB
P1D3pA+oan3qnLdlJ1dzU7Vby2QAI2RJYjMkDxDTtse0zJMpdL2iXyVlaZ3wPFFRp0EklsHszCE0
JVmYCts+1qStt0PK5eGtCPmF8i8+/6Lt5Yv89YvGLUPoRwIwx7DSveOZtCvLLMMsec4lVyecNM66
z1y5EbA0rIFSskM7YGTz04ndj2PdrGU63Nu+jVVrmZ4BVPhrOU3ZnzT0y4n7cF8oQzaHEwZ39049
5FC78rBguedD1uS3WvNkk7uiu2m4VLFQKb0oxjzO63HErugFew7uwIQKapBTu5u9vb90VwcyxDhx
vOa5g3cj7hNV/knP8FG06ROsMx7uEQpk/p7gXhSbQ2oJei7faIM3YEVMsroXmB1D3FkPdAsEj1Or
x1LkMh7oDPhuIYk+f5Ifi4aPL2p5V3AEHf5ef4dGjkpGwKK9sYQk6+eXgBmM605anCWL+Pzz630U
cuB6UHcFUL7BKuS/UxsM1MCi1Ct67ugkJ0CnnoHxlxtd5S4UXz47DCqod0Nd9UD20Wk+v/pv9Jg+
ATeL00Hh8HS9d6ShMFM/qxKv2pjY7dnQeoBJJ88/6wIFZLTt94Ct5YlfuCIaR0i+JDPmgmVBEeqy
sJ5HXV37Q5FeQOLyp2/mN08CtmCGh7BIRr33qvhaZ5qRofHOhYIU80119iZeAgtZ3TdO0vxB+PGb
J4Gaw6EUWPoFNAO/Fu8J05QL/R47DzBAbJmDtaG3hb4qlAY3UDgWyIrOXSk4IPbMZfxPGo+PuhNg
cTaEkEsVceB9+fX6Vm2TwKt8di4t1u1ge0i3pa/KZ5NMTWjnLLanRZcK3vC2n/3ylE7+dROYLsrl
4G3Tuu//4NP63eHADQG582woD23vXfdw4FasnMrzzgEEeTd1rlMow5w8XVdQqWA79vir6wKkzmq8
IMlkbTsj242dZWURjtSrVnabiaeBpMPzOC8c+ueH9zcPDN8SvmoodVE03je3ynUKK3W4f+7acgFS
axe8SFcMz/nC/Elbjs9vE9hbvRrHGXj35zfwG7EHmisk5syGwhsY27uq347aDUTWsXO/z6fLJp1c
4Mcy0tMkD5q17aFIi3ltO2OyFeOoNtIDFviHc/ObHu+DvEcFcakb+B+EN5DRa29GUT8GrNtDp1yC
5BnbTT8n4Nisef7qj4MPixiwBDBc7rim4kJ6sjs4OkvzWNXSrBraPHapXcZjV4qXHCKWc8/Cjm6S
eQiF5MCdPv/qftOXoMxfBAt4XRaX2a+HXbEB60kFy0uz1DjAIPyioxQ6ncpbRt2FS+rYjzb93RN8
/Kvx/WVtfdbVVIs0+x4V8s9//R/XusD/3mIr/v6PS9LI3/92+iOi5NPftfmmF4Nv8/43LXfzz5+F
m/l+d4sv+Jd/+WBR/m9MyH8lnvw3v/iLQ/kXo/bPDmXLBlb43UCOM/rPYJPfeZX/3//+n5/80e9+
Zep/gR14kcjBZQEXEn7oD7+y/8VhFCXUg5UJthg82B9+Ze8LxJHB4k6jhBNnmZ5/+JXZYnL2sclB
BgXJruP/K35lGIc+TD2QfsFHxakL2wU6+a+nC/SGPWoACEfCwA96zVElbMRhRhP1TXKZ+pmNNpe8
QgaTx/3IsDMCPQy51aaRlRVPubK2UjMJyIvfT5VDQyfvxhiyQGAfGuhEamTIquEpG8aX2lUpZhP3
rpBErlgmL8043latdYVaPewkqcG1chVOJfGu0noKgUXRLYPw1Y9cku8tzmPwohemdcGspuZ0LtzD
LMjKC4p84+XAtnu14+N4nIfsIQWdGCMt5ykJgCowU0eAPa+sPrlKmvzJUoHoo6GsxUYlNR6ZLK4T
afmbyTtIqh5GMbOwLZs5BNajY1+oSxeLY/jGUam2EmFW1dkWqjED4EoffSa+ZV4whUMw3wmMKng1
WRezjN16anjtJvNqD/4ugXM4LObsYebzLeivr+34zcvbJ8hvi7BXwYNqbAnmBu65qbgMGB0B/4DD
c9L80vHSFw0gLZyyVwONSCis+gzozYVs8z6qWXmsnVmFnjvjKdQUkgFfHK2yvocW59nxKhbmzmMz
BSbKutGEzejdE8FNmACgiNO8fc3wDMcC0oSZskilrh3WXUdOoPEhB0HG0yEJbiegeiFr5S1EI8UK
drGFkbOqcLaBpqR+UQBBHF6GEcAqVNxVaIbUAQrmdFHFxUMN2C50+TCFvZNB1ppbNyjJN5kSMoLQ
+MQh431jlQ+uDOrImh24WGuw5Na4bMxSRkoLJ+Lcx0Xh9gtFA9yzGgxYSt6czIXqw2JMsUnOidqO
ymSPCRjIMZylHFY94WfSNElUDxrkin8cYeO9hsyg2dBaSzAm6SkYiJfczUDYTZm/6QvPO5BUsTgD
vBDa0yCiISUComhgz2mRtdBXebts5qux71hUYwIMla8OSnXXM2cBGIFZHdq2xknLc3qAjH8H+14D
9NRPt3Ro+rBqJxnSrpPRqCFS90s8waT1YV5x7DrkPQBOe54diH+920GlOnS6uo1JX3wDDrDtu3zv
z5DgiwqUN/YXNx5S/BE3SJJtJsy3qgsuHJPrkKrhPh/VVzwiJxxsfCbHyfh+HuHpD4BvxFA2sWjw
+Gnhtzs3G27qPumjnmM1BAdchIp5OqLuFJYEZJXp/1rA/91wfhtt8ne2BRqO9z1MJvi04fzjl4Cl
JW7i3R/90XD4F9vHEEps+LIgJUXv+NFwvC/YnOzFQgoDEQbRvxsO/+IhSwNbEaeYXjHV/91w+BcX
sQzwvjkeABsIJv+VhvNhmKFLKgZzueuh73wQumbMVg2b/PpYIEDBLudtV/N9mruhDXpySMwf/Eg2
X1aBX7Z6XBARD/jUzMeK9H5VcAsYl4Ouqo+tbFG8m5O0lqFb6HsuwMrmlIyhbJMixFYtw6zwZQjV
Zhnapr95+x3OZIqIqSYP03LxvFqwfNSpMRGg9zzkdICLdvaeoPyBzkJVj2rUZ7MZrvy+v0S6AoFu
1lzIBihGZfAONVOUD0DZ/Q7EyUDL+YxW8maG23qhc8K6bF6gaHvpBwEZjVDurobwM+zdHuRNh/tq
g1KiRkwqlIW/0Bxow8VoH7F2wCCSjS/aFtEEk0zImvq5LeaLohnOtEwhTRFNVDe2FQL2v+7kPIW6
G28mIp5ggJSgWMjdULkXtt9FbtufCW0NZx6dqpUzT1NoMw1Sk2RNaHFAneD2TJyPzgl0VFcqH7ZJ
7URqtluUEcC3piXQpZqEr0EjFHsxQbKE8r22tbeaGn09a/fJ5eUrJFdynScIJUgM5oRU9msQkBc6
CK5bp730DG7X78l5ldfF2hGWCJ1ED1E/zIdiUicDXLhxYimG6aN7hRiLw+sAuaBKxJoqsgJhG1U5
Q8fxwLnPTlZGpT0OqwAsVjwPvR/JtGAnYzBsWErbdd7SKrIhcgg1ojXWxFhTxCtUeceIFVrKgdbz
q6v1dRKA9J/dCmh+KrKoICl+vO5fByifwimwN72qcthmpQ5zKaqdvagsh9xciBGaU5yZueL3mFFA
YNLyiokojZ2GoLY7eUxUfxs49UMHPVdUOc1z4EFmB+XOkyKtFfaSwp9k0AGLNgldv8M30Flq7TpT
vh3clsS16sSqwTmx/eABGqafptzve8HPETcfLH4wvmPpRnYCuBnApe8GxjkJkEOjs+ZoVX00jcGK
VW4RziPdB9BoAhEJIg5xyecX/U3ZcODdgWAbIAeOI2raz2ixdP3eH23RHKckWNU02wx2eWO5eeRV
XiQS9vL55YBhfSwbuCBDIXShNgfi8+sFgypYlF5Fc+wyfNOTY6aVi5cIZG2M+ezRqgNweeV8N3Tg
6+yihQWYNgsjo/elHiObZYgjmAagv3nCzoTVXjQCRyNvMxZN6Xzf9+m3gmNsUP0aR2jaDhAbr/B1
z6vaWDd0mTShxb+DpOSGYJaLMVnGTVp5O3dhCPHmHXsXW2rSoSE7NIhY0t3WqvpqpHdOijPgQa9F
Tpx4zsQFIfobLJE+YkhSs0JZEVCX2ybskuy8GbzrxjQ8VhZ+rocgnJC6ulvPpt3rmRjAKVMBUrB8
ngxUMMrTL5wUFArd7gSmkD3jeAnaebygmXeVULwWYPfLCBSxAIkq77F1gvp3zyirbwnUjVEKzcvo
q4cq48PO6uZH2OOSKC1rL+Q5Zumi2yDNhIU2SXE/7Y4NKGZ21q6yNDmhmIK5Sm+DNmGhBfR9nXkk
wnkRh6FxstCxMfqCK94GmTjXLD8vCIXANEFZCfCu5nXs2fI+Hzo/7uYZGwqTcFH5zoVMK3QIdlax
8mKeAGLNbKoia+gOSTvOIZndnV2I88ke9o0znWuPeys91fqvc/7vIejPQ9CPWLY/DEH/9X//8b/+
8/3W/T3RbfmjP4YgjDqICILHA3JBrMmoUn8PQUDAfAfrNcoYhzXkx9KNyEvMOVAGQFIH9zBH5fux
dPMvDqTRi2OEUaQQ4U/9ABl+QVKQwPqbCvph5UbQgYdxC+u2h38+ZAqMmcLo3kOYVhV7RF6tJIyj
tR2cGMgOPy9kH4s1pi3EeAIyAPaHwe/XMjaCoR+9rNTH2bLXrY8ILyOxPlF0LGg125sWrOvnVwSa
9qF04poOYbBSYehCvsSv16wMrOtpioyakeZf5wm3EPqs7DAIge+nqajQlnkRWU7Rh0ZM9/1sJ6Et
ez/MtcQq5KM8Ach/HHr7q6TkOHHToK9g82zEmrD+qh38Lc8xgpVuf74wdlBR7TWDM8EhLaQIBKKi
OnMOKWueRJCv3I6WEZvLNIQDBssqoPkOCgiHHiBpieYGq7APwotkXRw46dqyW8iqukik6c6CcQGp
F9B9XCd6AhxoULGtb1rNJGqTbgX4diOCepVDKFtPNrwe+GBzBRlpEoNOjNGiD7ZMwppWe2alTTxU
dAon97KDzL2seaiZt4Z9oV8ple8hWj9nzDxArT9QO9QFfyRlKvdpdaqn/LR3JSRKBl9UP3VdOPYU
BiLocLlREfwSwSYI0g310tN2rp6mJUyps+MUchQQ0Rul9K1Hn2Xv7lSDbBzfXNqOtU2AOtRWspFp
EJeZ2Co8FObfUuzyfSAvXLuBnd2NagTP2UO9W04q5Gqxo82+SaGn9jGmYjpMfHVM4fLgMrkxjoII
M9hBpBchByp2B8RzudMuwygpsuTEzYPDAD/1OKRRB69DBw09wszwXXRn6XqEN5PMd0ldbH34VVyv
jQZmr8qa3Ji2DYlXwkONwd1ncCuIY4o0Tni2gYDgUVWBeSq0veLp9CcXMSrJuzViOdTYWmCSByb3
HibzOxYQA1b6mC5iPxu+k+tCN9tsfjI+i7nnwBah/8RI/qZQwJKJugN+DWPIe1+2tKDHGKykPHrT
+WD12zQdVw4Od9IUJ56sYgR5RZmOiTWuRsxFyKbDyOeit8+hqjBf1/Hn7zZfxqxflyl8Cwg4c6Ge
8py3qvrzGNYoPgE0wA0hKiceTB7SJReGAkBjsYBqEaNUmNZJrJv52qHtyiurncQRgJUiniYvbuCm
gZH54PgPlu9FUHJHMIRtNIWiEKekLDAup1uejOthyPeBAa3E3TXpu8PAs7XdL29wf1oJejFlcjW2
IDqbKfYcC2w8vpperWcCJMTbup2G2E0f/HqIa63jbNGVFs6KtF2Jkaxfpzo5II4t5mMdw/txRBx0
ZKo8dkrr0EDVNMHYVxQVfH3lGtK445zqC+LzE2Rmn3PWrFQTvDj2tJHAEGH/usUYsp0C60+00geu
F0A+WaL/sDUvJMC7WgoBS9d1MBoch/k+h8Gs5dhPidmkFoHYK7mk3RSxJo1TTPusePz8cb8luPz6
uBFzRRBqiZYHfvd9o0qbaei0FgZpmH0cUAkdr39jAnkosgpaVXoYCzt2umoNs/pmDGAObFhU2dWW
GReKdwy/QXui0/vPb+s3uwAwCpcTZOMsSXvLr/9k8NYlF1YggurIYUeElnY75zruhuEOKVWXlpDr
zy/38SXEl/DT5d49Ah+RJfMs/erYAQ2b3TGEmSm2K2xu+bfPr2R/fNq4FMQwAP4JHvd7hplACm4F
hlfHhJfbLJsiN0k2gY0Mi/RKD4jWSjca+jerfoWV+w9H7eOksAT1EXDH0JHgDt6tdZk3DzIJHHxM
lOOqsmPkWq78aorsDkBsddlUfPf5x8WP/1BOPIrEiQX+AljF3/vgp1mPPO91dXSU6rdWz/KvfTk0
CJQMyIkE54V9G+94W3lkVZZdEk5zcU4HKxK827SzWAdQCAGVVTHCubaTvbH89EnaWNh6X6m4VwW0
Aj4xT1lRBiFyV+3V6IzfZiDl4dTqLvSSqlm5XvfKSWJWk0jnFcSgEKIZ7aKbZCr0EYsWzx5A484r
0bQKF9bcCvKVCHrTIpQM4QFY+Js7ywfG2hBlAyfI7E2NzpB6KYksNzldLE2rDjmLIW28e39u7NCr
jbkSpJhfHOh/FywCpkfkjdVG7ksX1bPy1cqyJJAiTaqQQuu8goH9ygvaK924J2P5GkwRvFC7Kqu2
xrfO3AmwxSyHTTPIvbCm/YBzUvcgJS3hbi1xNXsTC82s63i0kgcPvkmfplvZ15u6zvejxx6UB8Eq
1M9R1ganiNJDqEYbzwppgEGbh8o8yPyrGiEWhH3mAuLXZ1hvIPdszYqVN143PzgW9PAJuJnOBGuW
O3faT+CDsVOYnOE5C5qYLctUI9eONd5CshQx/6rxQe7kBNEpp2VF41EDVmvkhqOP9AAJTbBZVIGF
Lrdp76760j1muPkotZFpachtlcAhos+suj/Xi31lSq+KtAmRj3cz1dXJ7FTRHJBtDtW/mgbYOIDk
cbVmI1wXFX+yqNm6FMpseqQMGLz1Mph5m0OmpyC8Kzfwk22GptkqcU27DXv7f/Jm8pp1AP8LsiM3
CCy7YZYTjvkxg3CSBmqN5rxaPqnNHFAi5LqFMRI5eTHWjvOhl5da0dNyFvcdzFgB1m4XqYoqs1Ba
ttrzSwSxIdFsuAzIsBOyPfXnrAiNIRqnqTjHtMfPaovCV2q2JUITLKdywnZ2WFReOsVRkcrbOzms
A8jFwjiMTtd4fhJyL5WxrE27tgv1gEwugpeim6zHaujxcthPlYWqbRhEkYjJabJISqlXibGeRje/
RWlaZa1u4hxJf1Urt5K2oZhgji+Kmu7fSsO/1+A/r8EIqf7+z0/V9AP5/P1vwvg///FTYPl3RuDn
H/BjGUb8NZBvjG7ISsPSi9r/YxnmXyh+CZ3Ux977CwWNX3lLtnKQRADRlYs2+2MbXthpG7pNDumN
jwL+L0VmI773fRuAhxx34FKw3R6CqN6Be1q3+dRTTJWwFQJhcrpTH/QwYL2xQa7oIknX1jJmIAW1
L1EFSv1CcqD1yQLZFxVgtbHzVVg7SQ0za3cPhxEwuTyFkkPA5mWgpkduMyhKqrw2HFqFIdXMT5VY
VkiinpKmBv/gNP251YPapj2UXfBfZ2EryT08gidq9i66uv/qWZYd9qlnwtEf7lLXRWdM4d1LCsve
EJ7gNaqQzKb7m3YcLpHe5qwm6ic7lTvOIRngO8ub5vKNOucc+4poQQJYsERHk7JpjC6BDpGZOZxI
C3uUi9XGtMkcTybT0ZjVd2mlv0FYukaXBOEon5IRXK5IvLOc2o8GSpGQWtmlS0BUDIWdb+qkX83w
joWCgCzNOuRpdVjYmhFabN4cRmlHDHh4ZNt62grOYtrnaSgo1vPcLtmqHxwYRTt1kyBpNix8wTFV
N1fECGg2F/jRDAGQz76kMcViGw3dfMaa5Ipl6TdYTcCFl5ABKKRnRakE7qeGvIfYlN2nFBBb37rT
xp6c16Sm13nv5GHnOi8j8hMAEKKZWZILGJrB/y7kN0XGOgJmmYqton7hWXOXU1wB2gWBVt3q7fLR
hwzyGzhbW5TSKprQEMKWTe66keBECz/AJmqSK6XtF1Wp5wIpwRvfsZo3dp1JJOw6zKo2xnVOsjZB
5yTNpk7nXWbxrZGYs/HJQ4D6t/UILwxt7APt9Leum+8QPAH8sspe6gCfLCDqGc6lPh7KMd24PVur
3rpqgR5C42w9pojaQEAuvukhbYBeMmRVtHC+JrITsZOzNoJISa/bAtRPakFkmrvWLZDvJiyQZwTH
CfiANxSX2vJY1vSpzRkN6TQ/sgI2FTLYejU4PZT76A41WH7kl88APNgdteeXupmS9dx1R1k7LISZ
44XgxqOpX3Bl2hY7BS90Xox3FBarkEDXFhF8tZC4JidDLRLQVrAL8GxnMravZhea7E50gGzYrbSc
p262Cgggxe3IAHXUyaSiiiIfY0qvp3a6c5wWJjSIs1aBo+7rzuzShl8WFQgZiEzLTcHJQ2tjUnHt
+UwkcHKIka3BkX9NLVgcGstZQwoN/hthoO0IfLotE5DynTmBAj+N8iq56hyL7nI0tn6RPNiFYRsN
1YHMg+0Mc0HI5Hg10BFxfaVN4lnglEEUXUf5rM+RMgn9rpvjMxPyTQ/5s0mnNOId7CW6Tna08G8g
98Ejdhov7pCpAoMtyJ+h74uV9vqtov0ILH06egn8aLZh8LgMIEaaoXvu0tqE1CTnZiiQ7NQDqmbd
6ZwUkNhQfJQGwZXxSNhr407nvSdgui28LBqq6amqstvRbx6Zi9CSDLpGO+tQNlADYE79NnoJBqTs
q8f6Mk6U6XbKLzcI80FQSOeNIKmwT+QFC4HcVxHPs32e2xTJusF0PbqkPVQmvx1G+DkhXmCYZysL
OooG9AKdcIHGB3HnnxtLkjAvpm4H6dl07PD+rUoLih6vUv42kIm1QWjT65R4HNNy0sQQ2DzTWrCN
WxcYGmBkXcavi7lAusOCx8Pk9VJ4DsAv7mPqR+h2NPnwVfWw60CqAv0NYsfOXQYRPbz5sDGCE4A3
1sW9QQUCX8E1PEZ1WA/BrfD7bWfjjtuyfgaO+uIJDVuumrKDalokyw3IYp9b+DVzhKXwAihARgLg
dfOdpE0ewzJ3S5hyt9nyvvmdHmONfO6tzL3HErKK0B8cBGlY1MdSS+UqzarbbnJBAgzwEEMksWJO
Uq6dzGo3XM9NmIyjt9hMQRMpew+RSYVZ7WsjcZYHeT+TtN+KJoi70ZNxWkAiqglfJwgBWZelyYAL
9quxcBFYBvaxg3MqhP8l32EPyFfgOKxNIx2CWR0hcEiG/Eo9C68kwDmo1nGHHNXay9ouakpxi0QV
EE/wUIae3RylsVlYTMSNIXQ+cQxKjKsOXm5/hT/mazHlE/ifjGwMm6KpcL8VbAJ+a+ynwcVPyJeO
NfiShhJwl6E+bJdJs8ll/vTGhvYYzIGSfdUcPmkz4A6mkj/CRJ1GSMaEaQIe4C1y1c60B6oH+vEn
4/I8qrnBMeMPSRCoSLPhoTMcKKejnmobAQFFn98n2IP/kmOpLrnCLPtSaOdKlMRaw3W463PsZS6F
NKlM1VEqjigMgdfOK9JuBTuOFQa8dUKA1vPGb6tsqysgrBIO6pCm5QyaD+oAhhQ7BELicCQw60RN
03A4+/D3YAgygwMjaQustU3gwGrHyHTTqz+CcPcLsLMNfQFk210avHSrMVXpFgHrEHql46OvQd6T
pgpWfYEwmK6w1wKyJ99uHOAJHazmdVtsnaqET05Um8qBqX+2YRQjZDr2I2AxhllEScw5CJsA7is5
giVbV5wVGp8QEZsWTNlo+VkBTx58rDHsT2bH5vS6nn0YA5Hi3HH/THi+2CHO8BHuqQdNHZwHD4cF
TusXZ+mtqRlPW1PirIA3Mxx1fWQNjYGFvkJeNkXjwm0HeZ5HPRyBMBqI26TC6i3rKyPrfp85Asv4
kIxR49OvxEa0X4Hiek54Xu9KAk9JWPdQKhkD7Vw7wjQ5sFs/EHfeEm1cw/8HW+XwinR1Dy84mSLR
N/muqOv7GkHCoODKBusK1bGBBQtefx0NEKgxlsioreHbsifIODiaP9JExmtQuxcMwWKhKL2nDu0Z
gT3evRFz/WTnc7sW1byMNtN60JgWu7K/yeFhXPzElx4TF8jbvJBz+a1wlnpYtg90qPzzZqQXC3M/
6O6hSTErdnMaVVI2W6dzi11L0rVCJ7IVv6UF5CFtjdwXg6QReMD7p9lGmp6AkIGNyPhrHfDFUGih
fHTZGog1jlTtnlb9cGFV6LLoET2mFfcOmkT87SNtTSN79IExdOreGUGqpDAmRynDGbEblNAAZ06U
+pr7GECyAvSuIyY8JmhCCAHQSpPhEFA8OJ45Ny1sQJHu869auOg2XoW/RMB58UfYzAQaI+XzFnpx
f51YyYWw0GAnG2WgqtnzYvPrl58OL8NZnWIzbwSVdwFS2tGXBrYyfgexW0bvoA94EBmGZZj/hlB6
yZO2Jj/mOafwRCV6Pwf+I4N4JlTabKBoOp2z4aJvRXVA/wtWvltmO2tiZpWgcozLeGIviolA2jjr
Ury8qU3zQBlY1dqHt9+Qj/LGJP3lpPlLLnS+A9QhYBAWDVgOF8fOAyA5qzkiPlMR0nGs+K8f3Dce
zOM+jguAEEy0mLWwFIkruAZAnGVjDZErQB9EPkEuDn0p6g7+4gWfi12bK29rO+SKKALOvnDueGI9
08LVK+v/s3cmyZEr23YdEWSoi24gapLBYLDODoxFEoWjdNQYhTpqaRIal0yD0AK/fb2bQf7k/33d
zrt2XyYjiML9+Dl7r93nzbLoii3P7iVi2XBR1eNNZufXfAdO+YnJXdQB5Kq8EV0ZHQo3Pnkxa/OU
htQEc3Xf0ZX2g4gOSiA3FayeRVNhKEbtolX7KNcThg9tfOnU43tZzJVsPigLwyrvRFffGXE9bvLI
OBhDbl8ZPad2Jy3Xgk2HGtW87/seTJFUhkXk2OWNgGeBt4kWqujjaQncLCB/Q5grQCSXgWCh7pHE
rGlhdj64t3A3oiLaBVKOB4Nbe2XpLSqdJtOOzMfcWwBvwOIVXF1JPj/VThES9RHSxOTkhvqUEdho
ZocpCE9VgPCKbeUNqe4dUAFnnVX9Y+dGJ2Il+Ft2dnTG4YTD5t0EOLSwHeVGSu+2QK5J0cyaNcbl
MrTVx88/jyDS9D9vLOkh1VrN7Quja1S/gmzi0xUMPhQ5vvMD6oWFB3GVhnDB9BKLXJsFflynGVW+
xQhMNTmCOZLdIxePYaTui4IVeBr1We6T0FJTfweJUBaqobIUzcuNqGJqTjt5mEzYY0EfsI731qWo
1K1pDhunT4jtaATAFyFb3yO3B5KxtFZZjQ/cHo1w2WMeOSKFsdZtJH+rrZX5kyOGlR4ry3rynuNi
F+T9OoUchsy65slIswLMNzEMLvucLGtnrdgmYjKBrLdVRbKuCknzSUsfMxmNq95rtlbI61hOJCxA
EPn/zZv/OPn0DyEnyoH/RPPmH7F9/+Hf/vfODbGOFqJLAmKAJqPQ/FfnxsQH4KHjpMxlOogq8//p
GAi6A8pLMwU/K+Dj+S/9q3PjunOfh7oZEvJsRvgv6BisryIpFduwpWMg0FU0p2fqAjOFtiEDLzx2
XrDKU/Q3xBPliMOHd8gMwyK37Ucr5pxi1GjL06nfTsF4O4Xy1QqNFxmqRxpW9QIL0t4tG23TBrEF
N0zS8q+6VVTr6RK0xF1reOkKr/4H9LVtXgTvtVHfhVZ3z345XUAg9vNI/kKIjUbSGzibehAZRKNv
iiq+r4XzRgt0hZznKIP2qVZaXgoDyRpti2iVUqUtjb6g9+pSA2FG3nhREfIzwJ0hONs0YtB8Eeer
Wq9v/9Gy+0YHYnxz/cDQ4Ca08dTbxnnjqybeLASOHh6V1LnuUncjRQJYsbsNuxjThPQeKBlyX2jU
yjgeD7CpHyYjA2w+0nKGgrLsWuN3HQDZ5w6ILRDvvYirTZMOGsdSRieCGJhFW9vWPsCSu4jM6UXv
mr3IjJZiDMeHZSmPBH7c1KB5hs+iO4mTH0QoX21XOpEFyI09YNYIbM5/T6+jBGobVjWNAh+o8Gmw
Gd2hkH3qTMkhVx+eUyNZ9a2eIsi05/0pXejcLR/q27b1ppvYGI+FIVdVgpG/poHuAQUBJPJvfed/
S+b95o58nfXhqyEgcAbgzqkbZ0OwVgeBJHKRHhtkJXwvZTdC+XD6ZlG58Q9CGfPr3YeRg0gJ5C4v
MB/45xzTarsEkKlMj31gvtIJOqUjEQGZ85gOYKwSlQLU4F9sOnV+nI+PpoOmsJ40pMdEtgCbHWet
LiJc9aBwwgJlGj+ZqPl0rTsairdKbfHg2doCbuUGkvymCfVnszDvB69ZO3juOUpmCxdpzAhYBwjm
zpYXcTd81HaVLgeaV7Kwro3MfCOc76kv41VDibko4fH//TX4NB/+OWbWNRXfJA+GCWHEOOv/0kNh
+ggf9FixWTahQt81X4bjqcnVFXkSN3Zyp0bW51dSA3tX4sBvyukouSUytn0PlmljFTfSstaK1e1T
o7wmCANEWLosHGb/UJ3//o0/LdZn31gn8IEIMU9DX+7Mz9E/RtA1T1E1xMRcqKN2zZ/Y16BdMZ9s
ISZ1i6K31polwefqOwVqdGpioQh6+Bw0kLlvNoPx5qMn++CHr/WNSIWF30HWi/KNKMqzx9cukkJC
3wD1qoJ3CidMG1ocpgwU9cmvovE50JBA1NQ5njDsW5GC2WxdGtEFc6VFR7dzTboji2JQNPAHqxuX
ni19FEqbSZbLv3/br84znYmwOTOnsdxxkc4G6wYxXpFQkhK6abUWE9BckwPAanJymI+tXS7jCfMT
2Q/Wc/LZTkBBchkAlU7C/L6W/TopKuSkpXoDnecQU9jEZRVtaS26v8pA1hD652lV5lC1K/rKtqtj
okbG1Yi0xZ+mwUN7rRurmhZk3HXPQzpegzbdYGteBUlOH0M1KexD9ScVzVev8PyL013x2DxZ+s8t
CWpWBE1UKsWxqah6DUWND5FDyUni6EHM6zdO4st2Kp9qCRKLOh+lmD53b8RvddB/1T1IyzISzQ9P
9dfFj681EzAoGrQ5dODsoc4lW5Eelce84LlVg51nIWgO3Nsk9n4Azn+jdPjzs87uPbbnNhsCXIdV
YGxouT9z9r6ykhaBDu+Nbg4AYGKQkkFwIc3sWVWKzd+fvu9+WZgRJNSQOEPe1tkXYF7r9lzq4tiV
ypaggn1QxJspSa4TS/yALdDn9etstTBQQhpsgCwYX8ABeRxWEW2R4nObj7pSu+v6/reqk2kCVo5B
NxjtRJXbURirwI0rIuRi3wwHY4uUCclT1J2qUv42wqH21RrlIaCWdUgU2SHheLvCG6ItTT33tv/1
S0RtAlgA3/HXZdkDyMupnucBoVu46KV3he14V8DZTOPuhwdiniZ+uUaUuBrFJFsBzv4/H74UprmO
ixTpi65dk9JA+5A5wo2rmbd9AQXZSlPfUruVFO3gI5T6pSkyBn0cB3v0E+Um6aB0W90p1Ypta5m/
xHwY7ywzXMow0rYDnoIFpsyPKWwZu9QNfNpQNZF8D0zT4u5lPkjjDld9TceN2jbJr5HKG/ibtyvz
PkPoaB2DUjhrVynT37nhnWArtADjEI/ifNSYGrpP2WTeBRZbkkSjOZrBtW4mP9SM3y0emOdNCmlS
6hyKxz8vVBtD03bI0zjKKLkrww1i4o1ehcewiGioBtZrY00XUSHuy7Q/gANYSs24lTH6Cm8q4IH8
hIL4auynfEGgODuSEQR63tleGDdOGYeKgLjdaUtbcXepYSfLsvdM3CHYphKUG4ssT4Am0tcmTvAH
1dQ3bzKObQuZGtfEoaD684IQG6BWVDHF0Sx5IKZpG9SQdb1kFiT+UB5+U7IRH/OvzzpfubOqEFAc
ZHEsu2rdl3QlRbNuq3KX6e3K0cXdIAPfcRU/VLRThAvGirt2aajdZS3KdWdFjE1z/M04bLZ63SxH
xq5tTUZjpz/UWRVsswwVa6e8I1EKqc0qqhgvfInQ9ToFT5qhVY+NqstNa7Z7pcwWSLsZ0SUlHLJc
W9QTTti+9hiX6Op9VoaHBlqWkc4c2x+q129E3lwJzqZo66mAzqEERjkaGm4whOUi2DB3edOH5IYp
/g+P+zfLAvlaLJ6kinEK/qRI/bPQyhU7V8esOHrqh6sYGuNeFSqc7xVZvIzGH3N01a8SPLT55Oji
hXc8HXnDn0+TmMGlGROn44QiEtmVMi2Hpv4IOGv4vcyA0AMfJx6qNy5JE9tKN7+r4Eoe86y90cJe
W1mA8G1ZbRMDGrfJos/Eq/CNFpJkqOjdWjVKDpZRXq45sWmLTKbjwkppyhTzgIvzn69NpXnJQ7CS
sTi1Q30R5AZ9qqJ7CDL7fhBTvUVRdahs/CjRMOKIH0em6qVGfguiuGUZShRUVrmnIM3WuWkFflKX
hJEJ7SREe9uHk75uSuacuh3Ee0gtSGvTYGGUU4s0TDOXeiiuunkKoGhKfjU4TEro+y+6/moqe87r
Qd4tnIIoil7rgaQhIYcJzHTfUtewSzLfzMlSCItRv3AajnQZ+UvLMUIqnBTBNuz7V3eSJ96kfhln
DL0i5Q0GXry01XQNYGXTeelJJbRjFTTVaxJH0GTM0QJAaZY3uQbTrm8YsOFwthDcYVQv5q72kItD
gXZyFUxdummn+inWYp2W9fiok6n5w+OvGTwHZ3s6WvD5TGtzBmAh/vM50bwyUPvIKY6glA8iBJWf
Vrbv5NzbMXqqe3VF0N1etMwgE9pulG9JPt2iVfkhn1L/9oHF2KFCntEBQJ/tB/nkZp1aeyx/xnhR
tO1rLZ37JI2RTlurSbnKZ4doP7T+NAI2TNVxkcXBoTaaX2la3vSzmb8eLlxzV9rVLRY2PBlSbEJv
yH4oL7/my7BRwLJwUDPTDlDP3+WoLZLODqn38XI+4EgFy51e0KKi8C1y3yjFLYL+cgG23Fy4anoJ
lWVaGW3zhin2QmsuW5kOkFExUE5Bq/phxQNVhS5Ea/Frgozk5wMa8omwt6pgrIg23sx3AeZ4GkzD
DzXd55c9v//Qj5B8u6pDY+Ps/rtVzn8srOyoN++GOXt4nGSH7O8EZt1X8NwgnJD3ioVVAR8JLV+F
WB/pnP5eos3wkPPHENoQyDrOodSx56rdXuQ9gNAq4e7LcdEY7X407whphh6QJvk2NctbjVVrNUGe
ZgKrXGpewXDZxr2oDu5vJ8LnUUfpKuvcVZbG8dKynfUQNY8/fM9vnlLeFA33AYv5vFX/+bpUQCjK
pFOiYxIjloBO9ly6+c4OkXeyTS16BaHjYOybKH0Z22zJ9POHel//pkyYg27p7XgWGUvndRNpSo3a
5oU4OkBJGBjK51ja3Ko64Bl0l0azjdPxCYXBEV/iBjznQQ+YTSj1yrbGXV2TdGM8GxUj4Cl271jc
WWOj6Q1irt+P7Vqk0UydwKREWHErkp+MXN9shFS1jBFgN3EBrbMqq200x1JoTR3zFsGxrMJ6wQPo
8DLLq8IQ11QQ8odq57vKzgXvNUvSNdLBzg/odm1iSS9icWTMtKu6kRki12ORZRVU2c7cy1g7hinA
pN5NDmVMquPfn5pvfmca1Shu+LW/8dxkHUHjpCKmx6KQt51dXXWBmyDUE/eBaJi7/dSn/PyFzl5q
ri1JmLSz6e+ct3X0MUQAqPTpEcDbZaIRbyStLl2pEoGETfSWkCNSfCHQchs6MlmZLWr8QgsERxl9
a/uSAGdnKUvvwtHpQFvyucghNHmeszCt8BAO4EP4BLauYcF1z1CBO1vXdK/VIFrZjty7Y0dJUIAH
xVb/HBRY62Fwxk74rrLb+7QMaSRVePD1PHnCrvhS6gSey1PVtRJLSvKiZ4aJj2u497z+epySYEHG
1sXgFA8M4I9mGz9NxEbpcf8r0yMDJsmNo1S93/bSbwhTB+Arr2rtZWzsnZYrq7oP8gVPlgPzg6G7
JZznhvGjKWgr/v1ef9MjnjENGv1QSi96EGcLKgdNdIGeK45eS+mqyHXSV/ddbj/yhF5C6F504/sI
TFeEFjG36o4soH2aosKjs36ZEofIfpcCMh8UXr80WbdI2kxpjau/f895oTp/RHTW2c+6l5Pq2dd0
GpA7uVMnxz4d782i2TvN8MGCedkqzPvVsjx1o/XTKj/v4V8+FMIyWlteSOPcBRQUShB0hp4c1R60
XgQKGAy4t4brh3oFbYJd9KwJvI2GxdgvC73nv//S3+4yuDbpLbJ9q+dtcdFlQT6CFzimRfDsRN2l
FbCnBHgk+h5tZSC3ITnMqMyyH672d9ssu+wsTCYdbz57/blvNCPLnZiM5KgRztCrxTNYZQpQzTyo
lc4tBxvlE47F4IcgKqtvnpUCRW0ld3+/APp3S5HuIezD/8uJ8twJpdiNQuaxTD5rl7QEzFuIoLqs
J0SEXn4xx5evszHC7Kgbe8J+rkWs7SybUXEZA8RMPZDA/aUdWtfmsA/7HD3P0O1MlWlYmd82SXbq
A4x9pRXcBY2ziSfbZBN0fjhNffuS0XBlZseTa0D8/fNyljWFYmOl4th18rH2HhUHNhLQfYIvukSC
5TafaqTGFuLKhYUWJdBP9WRXPiK3ZTrIwW+b8UDhzRtYr4TbrFQoj7lFisPfr/d37SBMUPAlQAXS
aD8/aDtGXw4YTbKjFgbg8M3mGLvEWtkID6TVxn6tOeSx3VMHriG8FIuct93VvX1uFe+2TLbAwh41
xdxKJI3CqFi+o3UbQrN3hgadwbSYsmFpds6e2s23tUvWuYumsoBPAwQkqcle4W0+NnG6bYv0OuY4
00p139EXDdBpTkZ/Qt+DN9iTv6Q0NjmlQutgZsneo3B8s1XjMY7qj79fFGNu358vA87cHINPZ4OF
O7t76M9EZICXP44YEHOJWbKf7OdiQKMQq7JfuBOKZU77vjYH/81nLe72FeorvBrDa4nt1i4JLzLc
dGm71DaRBS8kQWdVDpsBzbRfIhztqLzzUd2I0r2bFHNV4m9dhU2TcLjJK9qA9gs7ZIvqhxrH6LSL
TCE1+e+/6Xft4fll+zTv4w0734i9WMQO2dPYLkt1JbktqpI8kz2FZGw3wmTUpLEugEGTA/04Vt37
3z9e/6a5wSPHNcacT1frfK49wqFW0RxmR6lUF2LSUQW19lVu9wRMtxf0HMkhnIXEqttgIoLxYo2g
dmtzqU7G0pTa5UCn1rJSsu08X3EzX9Zc90CLT1GnLlxlFjGp7guKpKeo1R///u2/K9sY7rNVcAHZ
Ls49/1Ysei3SrfQYj6a+NtT+2szqN2dIb6LE2KVkd5J83VcLhRFKlI/rv3/8dxvkjNA2sRPO/pCz
8yjVf58TmJcfaVYUvKzGIlOUnSfDbcoM2Lcr12/H8ofj2Gf5e/5qcBQzdJtJIkzF80/t2CmwQ+XH
QaluBi9oN2OCiS6Fwe147+gc/Yx++QKbIEJpCyUpZ8mtOSd/Kwjw+wRW7PDRJtUsTvztBQmMnoex
QRMm87mbVkWMy4Xcuo5ynPKKPBTzqAQKlgI7vJhUhwqwoNNS46fqO9+IhmObM9gWCj39nCwb1V66
TXRJdsqrnZ40Nf3gTLfjrbzi1HMhTLKo3KDCTVY/FaP5INJZco/bcE7m8lMl3ilFvZJOcFFomlzB
/nd/WHC/3WhnRpYFIIz65nNY949GG6nJTuMEOlbzqOqWdRFQ/KWus+ncrl5POj7EIZZkPXIK9Z3K
YsBWvyUkY2ygAYQ/vf7fNFeQ0SBeYZGl8Xf+BMfYhGytyrJj0OPpMzbGkL6Cr/KrxHuktY3awW5P
oYos8TPCwcDEmWNOwVqe2z98l6+PM6bYGXHNF2HpPe/zhEU1Fi5Sx6M6lSc9Ggecxh0DhOw1wtUR
q9oOlfMPVtyvy8/8mRaANiAaqHvOHmYyUwglE2x+ZoyT38nsVeXoL3qd/nTg+Wap4JMclZqOitYg
IuXPekB38GiGYZwfK7uGCxJ2IYDi8CWhY1zQ1l8Y9Kc5j140UbUN1Ze/rxRfaypDZdA4S5VUz4Pq
/eeHO5HH6dLm0kpvuJWVvq0AptdGRViEe9ER8Pn3j/vuqv7z485KyTQv+jBD1XMca8iZulId6nra
1pX3w1r0tVjm1wJth6CHCks/PyGgDWwteMI8vMStLAVqdBMMJ7bU9jca8KV0jFtJRQ352PuhQPhM
aP5zFcQ/rrP2zivhTGX/84rWjcSw3+XVMbPkQKCuHALfxTiOodr2lmmoRDuzTlU/I+I2hNmBY5kx
Gi0NayqWmdHNwtfqrolIb01ksupwoDsmiSBwhsu7Ps2Dg64GxlLO5WHUte6HQmCC70UV8I4+H8Va
akG28zKS+Vp8pjuw5xgFChgMUV0AVcGyu5dJwNjMHtJVWuGm07JBPjSK1SDpJC9QSbQSfFXL8S/T
tE0vOrHrg0wsLVFFYKYMsUcV9nsoU2YsuTu78cwR8AXvZSqTbpPNh9g6SljvZZ5wKmj0ZRzRLCGi
6s2OLOLxdDzOcSi9pZZ5L0mJ3AQ1bOYDRH1wk1kqb4vBN0SuA6ieTdhabcU/HGs+C4izGzXP/2eG
OfZJ67ybExfwaw26YEdMBFs63b8dBXU2cT3eeqy76tRkFDiVEuJuqpkbudXgTy3Gn0xrXgimCJ6t
Zhx3PSEETZQtK7fcaFlZ0aKqUyxHYgc5xcBsHOfbQkXc48n5TGEPjEC1fksc3FbKS8trSdlzqfZA
1yPH9jWlA5pRPgN7Ndd5KvBtOaBop+xE4ue+Lx0XRVRAoEx+0RVNCmwU2X5Rx1tbxflInv1dgLZ7
HSFf9Ss1s/GVgOqVRovStsQ5iJPjnUOku3Fp0S897EXrYuyLa3pe6SpRxx979F+PzbYDKZlSiL4C
bsuz14G8zioDRJMfBfk9HFSt8TYgAng9WUzVSaLaFVqBv74cBI4v6CR/X2/w136p10EpmNbn4B+K
y3nTUwMN0NOBrY51zQxAiQETsv4ccGYi5+vKA7Lft8qmGIljTBVBFJ04/qO5z7Wt1cBaE6X1niDL
l7M+v3ftj8JNn4aUWEKjsu4p5ho8fyPlA525YFZGz3r/+FObP3sASM+6s+omnH1RHUIq9Vi4sNrQ
uCE99/LnyFRwE8Q9RhdKUhxo9uMn9jkpMtwHCLa93LqKZl+CPc7BTa2ysOoxXBHYQ3QzNoZx9jPo
GBviFGl7qealr4M9XAz4sQQ2iBo7hD77IsA61dsGq0Td0aKZ/T0qJooGM0XQqPjKzO5XOvss6Lr+
7u36JrZJJgcOLWZHRoc1o5s9GmA41oTkYr7VrWZt4wB9zXT3ObOHeMmL+2rP8msNGjJw4zt79oGo
syMEcy+A5tkl0mEXiWbfSEkvq5mdJJzh60XuMp3J7ObZ7lUcVjHGp77i8XXK6QPBb7Gzhxm3WaaP
pNg8gCdAElXPiCobDxDpoBxUW7ByOTJ/MwtuxtmK03UaUYNCPpndcFMVbe+nenJRztbYwq2XSjXg
iC2CU6n2vxvFuUxFCBHZct7ctrxk1lj7Lt/d/3TANhiNcLN82HF7crx6nVlOQruJW5njWGQGN96D
a7q3bIbtmKjgQWFGiludsOrZHQawBozfA3HP97NvsA/XpjAEU8L8LlGVcg1u6x0P17sxYZa05rhq
x0CCYovjp1P6018r5ganmOJyPViZttJGE2oeIia/Nkpsi2PT7LvaqgCjzp6YhBsCwAsZEwN/V+Bf
qM3qvYv1X0h6fxWptbY68aa3GD1GExkTNgdqX927IxQS23OTrj7Bg7bKC9PmRo8urCQiyLZuhoYI
+MZJHhyrMVef5uOUqQXKVXYkY8LG7TZtBNQqbtbdUO3zakDb30AWcyjgRyfbpAMt5HTKnIWTijeP
dObV5JXwrGarbax+lFBh/dxxeVXnqSKgFLCuKjaRICpxheeBWHuaovkdgWoL3iT6Et5ET5YHwtSU
yq9J4yb2vbsOzEYuceg8dIXW+4YGRQeqM5lzdv6md1m7dmqMGjGLn69aeb4fXI7YsCNUnOuxuTHG
VtnwzhsbvJjPSjqYH2kzWYy0hLZ2vKDZJPkgVkqqiSvTyLPlkNEDLEup+h4QkKVi2cHSymsXQ2oD
KAUDnzmO3qIuuDmoIp+l1xmEn0JINIznjp/oN0ROwgoBzd2PzmMobYd3Glha3MjU18vWWVXC0TYo
tnnEeuwJQ5IyRjJJgU+NNW2GS+IF40VQuketRpnXeNJY0Rt6qh02Mliz70BMHoy6XduD8aIKwrHj
uLkGXsoO7lVA1OZuM0FYh8mNfxF08uKU1XuT3XnDeDMVxkU9kWkUwypphdjrmhxObgx+CQTq09BA
3BAyihZijDDNtOrvTu0+ao+JfTtlra8lzkm60xvHstrP+/jCzMZLFHWwgLESOmHyWvZYIMfeXXHE
3FuusHyYCXgCJQ9xXyIBypz2onbVD8/IPiayzheuwaNnhK2+yFor2rCmvjZKYCNfrddDT3vIRH3p
ZyWlda8y5izRSCzSHqK8DWCHqX+64offovI9FObwaIXmbWbYr9UY3OqBfOw6eOfd/J73HYZ8oQNX
SVuj3cR4BsHkA6aaXdGVk5F5PAq/xsrV2/pryngU8xJhaa3V+mRWPmoByolqmlgHHagxWoMnJmsh
h4UsX2UPxsDo+8No8NzgnKFfGaHiSaNwiYGauPjO+CAGONwyKMKjXqvcpEJ5mUgfWnAmvVGzRN8m
CrFnRmkPWyP1KPq0gazC7CUsmhNY9fKyR/jdRhzPol5fsUoA44RuGs8+q07DjTRO6RMgH7mw2vAj
GBmbJm1qropuMN4ULzDgm850ksxGj4H1fd3UVs28s8/XjjHzdW10+yIgTFlnDlpmeJ8AtSEJ85zy
YRymcuNEZrZps5TNr8MgvbGcSiGPpx6fPTd0LnDsuFd0tNmndGTWpVoGCxQ30XowM29ZhXH4rAxM
SaiwSL61A5NTsHBZi/r4Muy9fm9ZTUN4vJKf4OywU46mdrIZFvhdVNFZJcUT2XZNeh8UQ0pvRyBM
m+S2Qdl3M4nW+T3K1trYYUd7ewpHgGb5sGxsKzuYUey8hk0V7yn5e8hFRUjuuJLIO1Ki2juWWxp6
8Ba3oTvRoRVJtFW9VL+plez6E5zgBJfEUuO9JQfSsaHWEAdizYtXvckSa9poZUK4Zl38cgM3W+pJ
+wDC9RA39Y0SOhP+Mrz+BnTXQZ1ugt55oFdfwmVAAVNVcKZ7+c7JWfpeX73ReIzXI+hYbWbI2hHb
aGFOyk4Ydb0Lmuk01WTdVD0s2gko7QicNp0ptTm42ik72Jl5jWn9yQRmy9Pm1ylJMPWgH6Nq5FVj
QsCpxpg3VgfM/ZF4V5PWXEtPjaiKQZ+8DQ7EcYkE2t0TKx9fWVMfLDCnvnaleRNCuKZ7RPAEUCZf
H6FHoEtWYOV6D+3QHjgysO+qh9HiABTJ9j2wgWpDCOcuDcqujMVvQWuJUpyHSEa1sahmODfHamM3
6ahRYEC9NzrIEc+Nk52JQv8gBd4sDXPcwqxh0sV55GFuxULZjbfz/7pT9mLaCTDpsG+3I7ymTVPO
HmuVJjVFfbKY6oxCYHY/s2vcNzOc3BMQTXAivtldycZpfRRA/LFZVkwmoTWUetktTGH+jiT5pMOM
hLZmOLQyY6KtGRidQ46uE6tcML0yscpYhwGxyyKrqmUww6Y5iZOllCFmgUVtwqQ2Zzh1VPX3uZxz
PajeWlLS+T0R14NX0jaf5mAVAjZiMbwrSSthVs4ALfKOuEeVK685JlQwrNoPa6ZuUa21FLWWXGVW
oPu6sLwlLwiV0uQAljSpDFeZmuNx6GsyIEMZLRPmzmVVREslzSq/1YxiYSrcD+Ljb9x2orOv2+Vt
rOnqns5se5O2iXnljULs2tlRUGA/fePrsCNoyLvnP9tzcVcavK4FC2/pf7a4RhJ1t0Nh23hyu3BX
eeTaTsz1JNJRRD7xq1WGv5oJt03DsjKSJLTC7p1fCTPFyE4Aqk8YiXOFCpCsbCt7ayQPxNCEFFcp
AFCFwe8iop03RMl0MnScubz04yoP82t1/onFQFGnmVyiyqhK6tzUWEytJ3ZqZNenbCoJecNYGl85
ka6zgXjBrU06kB+big3VjJ/Qe+JVBCFLIyCcJafHD6vocZejdwOUBuZLdiljU61eBtXcmWzVaa0H
NrZCqgYQYrF5qTLNXKa6fUXaXMrRsachqXMsKFzvIs6rVzeIT6hleRa47nDI8gGXrVn106KBadvW
srvMhFQOQ12+aVXbr1zMvkTTs9wTCIts0qP3wM71G7Iqzm1tlrdTaVJrAIKgfDoEhnqsXSSsrqu8
YHOJFsw72mWrRdleFupz3w/ubpKGeyC6Nd6RlZtvCcDovUeppTwXdtDhvLWXxoCbP+Hdg6g2M1vT
GOWvzdUwtVC5kLEO+NohzqLgXcMRVWE9iGwkhnrPjusM0XIIefJHTk/rLuvfY/b1hd70JM53xqOW
Vs6yq9qDkNZrCUmIIHVlMfL/2JZ80hDZKOzaeL+pE8KqvIqN6KAB5+oJrV6nPS2uwZPl1plq1eeg
R8kUoYYX9uRblCfLQJUfXkdAQU0a5TKTGEERLxw+vd0k1d0zfQQb4U6PrQ6z322GlUC+5zd9uDFQ
fM2xLjyQ8h5C3F4LBNkrLuiZhJTsBpESoqtnwn0OfSTVf+tv/H98138C34Wa49/++Ue34Au+63//
r//xf/7nf/+G3fWPv/3vDlAP9DTCOWBc8+R27vn9i92lYl4AxqqyZpBM+E8HKPNdOg64MrFxM8P6
lwPU+W+MD4Etohcivm/+ef8FByil75ceBzb4ecxDn95lBH7WQZaycI0uD6bjoAqqlyJhHBz2W2NA
IeIVT5UhHpoWFDxLS7zUlQnXv+4lvodHdG05veV7MWjhyfNABZUK0rC8eO0kmPhiNtibFDSOG9ck
hEwcsMq+8ceI5GZpav2vKkJc00tOldTVV43JmCkcmQ1nukKAkeJC0LPJ0okGikmjQZGvlFO/w3LX
+XkOiiZxeRPt/jhWOjwaLicZ5a57pVC4fyZ/KKr+qlToI7u6xu6dzPnTg6BRMrrak5b00UMRRCY8
hoSBWoCKzbSnd9jKHMnznjNQbj0b5L/yfdBn19SwwJv19GVArw6OrBoXWo2wtg2y1A8CrPlsCvcM
F3aGcPEdqhlwqWZo9g0tSrYIMAZGr4tLrVWuiwQ0g57EKMmllUTLvM8D4NHS3cauzD50yS5qB2F2
S6vPYFU38q2sg3qHbibcRYG+F2Gj4P9r7BjmkPUr7PCjc8QhFygqkTKWodi4eZ2vublLyyW5ykmJ
uNXSKN2LvIWzmSTFCZpJfNHa2bQsUlXf898RY0SGW+3KTjMI6mhpdw92EkXz5naja+NdaVa0BXH7
XQm3iC9ErhkHs52r0bKo7jXRp1uDAPtbMejxugwGRPMpfU8CGJpQxYpmWx7mBk1b9IYF34u8zuwu
dMhMcJq62piwU8MlMRz3Y1qMBZuMXa5jN88uPhOtba+A61tVwdJzp8JvO41OTFwqAcVPaUKNTqPq
lx115JCMwnpT7SA6hhG7bzVBSck7iBZB8X/ZO7PluJXsin4RHJiH1yrUwJpYxZl8QUiihHlOjI/+
Gn+mV8p2WCIZpG8/u6Oj78NtCVWFRCLPOXuvHX6PMt24y7rOuBFUaEgA3BHlMm1ap9fmXaNU4hwF
ebxt4zlaYi3pLpHR53dGSZmxKHXaC2PsNAu26hciVuBy1eGg7BITFTVrU9mo/TUB6rkfh+kUwnI2
MlmiIuG00JGTuhI+1EbOks4jTd+TXJO/ZHS9aTzgAPI9S2m+Tfw1vmUGNApVjKGsnlwmN2jptI48
IA52NivoL7um8afcsy9gpGnfkSR/1YdTvOQdHz+hF/2mMRKDuWO2JT8wrV1ql5pJ6tQow7kXVt1i
UrLnyRfAs74TuF6LZZBMyZ3oFeMhijwFAMpomK+sjsC7IrYdiMyEnNpX5iI1eJJ1EGi1lpDnXE7j
1smN8IkVa53CiDAguGPceDBRfbHsR+x8s1lFo29NTrQvaHKvOs+DjUeUcENFTK3oyarRpHzMnSla
mRXcAxB6j0pEsSlAv3ZFgm8ut5QjY4ublOrU6fQfkScFxTEJHBO+QhB0Ues3RWP7nix0Ud2mi0oW
vxrDjOsozkPfHDwmG5RRMQdifwZ+MZt9CskpL31dltadGDaiG6MT9t/HqsTTKLRSQDEyl/yiv5SK
Yl2pKNtn6veM/LZNpTKxTm2Zh6nTaftNCJxnIsm6uns0J8UFWmHfNoaTLftcuTHpHIxzuFO6qPqJ
jKNdtbQcbCOrL4ltnB191BetRi9m+q82Rf6roW/h5MqePiIM0NQM1x7tPuBMOlug7kKx0p4kCjEc
k1d8MyndMTBtuWyW1HRN8KbfCNlGaWRDxa2HQ9fjTXSdrGZSRNdlkP0Xg0aMIzsyOjCYG8doAf7I
lg2FULT07GLwkwxOfizbPK5s+Hiy9RPRA5plM8iiKxQNbNumxcRA9oyatHxqZRdJlf0kj8YSpltC
QWg1xU31Msj+ky07UWEwa2dNtqgi2azCRFnwUbNw3Ywtsmg9trd6oT3jlvH8oc2fG9kF84zag09n
pbuhDcwrJ9MCf6yBdgg9V5ndj8U2cJvupy27bVEctBf2/LqiqzMz6GeIQQOmHQq4R/TwbLsNSCWh
wZeXU34ccuFtc8naRYSJDRnA1TKXmYFMHC5ek79YJpMm2UN0ZTexkX3F38C1tqoV8AQUk7/7+4mi
0ImUsSlKpP7SZZdy1tAn07woscnTy6xlV7NWRsd3Cyu/cmT/U5ed0EH2RAGH8d7UnWlbVPXzINun
im1fwqGvV0K2VrFZor+nQbzAaKEu1RGdeBk44ofZuAYILf0l7cWrI5u4pWznEsu30VNoSlgFRkB+
LsKraEYMnemhtkoTt1y3A90qrzZoR6ox8N1g3Ji0lXXZXyblghaebDuX9J8HY8ShG4XzckoiRnBD
b/gkuLzGNYgXzaH4xRN1F4rhnm5liZAEFEzXTMnBMJt1HLY3InJ+jfT5iIEkjnFwMuZh5rht6aiX
dNaVIriZc5EyomS0XNJ9J/HG2BAflDn6vIkVauwUPv3FaIL2GwHCv5Oc4FRZigZoZ5YIq7a2nlQJ
tfJSeEyxM/e70tTqq6gowOFIJJalzhM1aE0HCt3alRnPR1rKTJjy7rU3vOqKveDb5KTAiNJa29lw
udwaQFeZjn46JMrKTvVdaEwU9oKqbcUz3/Gx+JtRqkS0rsenSeLASgkGKxQ9Rp0ewP3vybnCm3Vs
ZaKOqdwpdUa04RiYYNK0egUn/SENZ041tmH5tB3DrR0i1+shNZDl10RXjUMHeZ5JoyIJwoW0wzgo
h39Dkg+jmmx0SAmBszeoFZ9sdPqN3qN9GGMNlGqQWeVR1Svzaphy/QWGIZD4nN+soN4qALIVyMT3
boSfyZI40qbRp7PExOmxy1I3oS85AN8MjnuTakDlq7N6ZQKGSyUhTjEgPnmSGkec1DdAsN2y9EaI
cnJa1lljuJRsuCzLBDPPolz0LkQ6HEsyKY0NW2Iof/PimprtSpM4u0yC7QCxPcX69GTgO/kNvuuq
fpPUAPEsrUXQQ2FKAhFCuiF9mHouGqYcIHHtuYuSR2qjeioaXwy+PJzADjUJ48sabkE/WphyK9zz
3LXSGVa5ZPgF1aQj5eQhzycl9W2A1s6cKMdYzPvEqautJ8mAMWVi12o2Fqt2pdbYVboi6NamxAkS
Mdyv4ljBEUE+3lXTj3ezh6LIFf1VNjBwiflFCZp/hpM/LggRoPi36ab+rk3+v5z7P5RzUoDz+z+f
lXP/TWP+9//4oKL74y/4n4qOrEXif6TNUNMQdVO3/U9FZ/0bwBtKOoeaSpKa/7eio2yTqRsqdiPq
t78qOuvf0EoiksIIhG8UM/s/qeg+kl5i4yWwASaDYahvtY8j9DQSr0Rwrdb20Z2UnTFaB+yteymn
HaP4ZhAjdupyb2nWTRwlX8gHNTmU/1sawaBeojVUEk80mND8+z+EaPNQZFo89cF1pYt9mNWHKReA
gVpaZe2LNwWrrnf2gvOwaliniUFRkaH4n+ITR5PnP27i+b8u+mfS3XslDx+Fh4byG8299tZclcco
KWevDK61OtjIoImRd+HC64zHKkx+OCkFjKLvK4HM+59fGAgDeBFyogizfSMAC1DVFLBSlOvKSDc0
tLdTrZ4FcS5WFtB2bK/zGEuZx6zv8+u+V2RhMTBA9cgfn5HJm9++gChEZFUOj4hDuOdRtTKzT7x0
O0fiUnnNFwYj+de9vdU8BAgnJARJfas5tBB4h7CBwrNrEK+gJodQr54k5q8mEYGJ6rnXuy9EGR+R
W+iYYKKSkjPXfCuRiqbAUWyId9eaVm2aqd2oo9i6gUfcg+kQc6Ss57ZfK61YTSWg/J64onnc5Ga4
V7P6ZMadwxy5vfn8d//ITYqXVPrSPA23wztl98QN7Vw+Va73u6KhtqhJVcm0W/r2V2JufsGPuq2m
cuXUlBaifzGiclV/mZb6wbOHSc+xdQ01Hp/njSKvS0BIm4WNzyQ1nrsy3CAG3Xz+Vd9rYug5/XGJ
dyo80y5cmhbnGGMzg7+tU1lrmxf955f58JvoSFm9D/MirZ4doyVc5NyGxgmoySHiVfv5Jex3q9dQ
EXywgVs2cru3K2lObXtUMwxLfXsEz6cwVsXjnQvHXYkmPf8LF3OJkeIlAMDm9679566Y110BNDY9
V8QuDtPkO81jE3hHvZ+/2IDf3yC+1h9XenODQjOQSQJ8rWjSrzrNfEE9enKy5guV5AeCY66D44t9
jG9lO/Ln/eMbiTCfraJGHSmGEfIL/H5n4gBKl2ifG0yWesp3NucfWeB9D4nGLBVWvO5+wR3R3295
qDV1yzTYgXReGW8+RhHAhFeMKD/D3g38LN7DUFuhp3jwFPuSR8neUUYAbMEuCfsFZdJJDZJNncwn
r9LgyJsbzsn7NLZPoZnUWP60Y4xHYejDH5o7+X0Qb0p3AlEdwcbtDedhmLr7z5fGh98AD7oDDtB5
r+FNTGtEypHlZzcF8NQMF9MZkO7l83fd8pgV6s3l8wu+37b5ySgsmKPRd9beAj9aDtVC88jEUnJ1
N5c6U47R29RxeoxTy7dy8xLVxvbza370sGH0w7vLMBUX25s3YuwQi6LnVXTW0bAtBgf+piYcBn5h
clH7L92IHz0EMIEsh0MMjfe3L+Air53RabvwnBXKhdY8feYouHM685/vIb+PgFhMLNK1374BcV1H
UrAbna1pPHa1d6XWOeRT5ZYezD9/rrlhOKAd1MFkgMiv/MfzhsTQIxV6iM6ZKa7ANh7iyvKrXHxx
mQ8ynRjD/3GdNw9UpetFbBBYc8YXtEP1MLIlUvwQznAZvGzfNta1W2dbLzBhVfPKncQ1NIgjO8xz
WDVXddBdpsaTqpR93w3oPGBB5O7VRJfVoJ0S6WB/smp+HHHUlI69zitlFSg6wcr9MhPFj8/X3QcP
F4uO/Y7zgoaGUx4R//jVQptYxpZe6Jlq/84pmpU2dqhWlbNQyz3kli9oDh+cvkEP/u/13q5z01J6
HSQRjed29tZ63N8W7PrLMIl3LjF2bPn1Uijm69ypT6naf2c7+eIGyvvz96HMQD8OmI2sQ+N9eicx
31UoKi89i6n0WwK80f7z1pmYBVjfP/9xPziMQQPgOtjZTA6db3eSRGANaowyPs+OekzSZh+G+kOD
8RAg55qEN+BBwXih3bYSrnLnVc5WjM8VcdgYE9oFOInrVEAs/uJTvR9pybc50zaYCvzz7Sshre25
6twkOZc9qziJGWI7Fzez131dvNBFNxbabF1Q6O5EqH2xAN6tNyouzvxyeqdbRM2+eXoKMVaDorDP
abVzzdzvlHTjglbZVhHw7UFz/wvXgwZLXUlxydlCnqP+WN+sqTnVRBqdZ0DM7ZRcJVyCOPZjp8WP
TG3+6TbO18OXhrfFQ2xAo+Tvy5m1p0Xp5FDc0faqaIwAGDsZSFL72Nh8cRvfvabktSjdAdNynHlH
6AgdtUxL5D/X4YhsdYz2tqeho9V3op9XofvLTbUjbIyNiLuL2v5sVSDa9Xxv0ohiQD5c5khbKWR7
6oHmfLHE3r1e+GhEF1KHYNRQ3xUhIsXETCZScD1Php+kFir/fDX19heP8vvhLNfhtE1Mm6QM6m9r
6TiPkDAaqXI9pskpDFSaykFyAGewKozqEjXadjb6jSgQVzNb/GLr/E2b/Gsn+X11nIjcZ8nJebO2
ihH5DxoI5drK20e9jk69cHY6N3tI5tcwJ9FIGU/VgFy3m/YMLzZalR4itVjbanmjJWTkCWTGkYJc
KZDSkMq6ojtNOFJDwoKOAcG0ogNqzy+O2u+qfvmxmZzTSVE1nv83j6A9ED2gM4u+DkJzEzflfuBj
QwvcRRN+xqy90qLptY449ny+YD9YFDKnmTULzRkfnv73swG1WfSGENGZDpFYZExsFqLOV33svX5+
oY+WBcgmjEJEyuKu895cKU11Agpcm1OHkR5mxjWDs1KY3wSudkyTVdgAeTCOVvBVvQ/O4e3LRW40
qssPjMeQf8hn9o/tJjbmrLeBE52TJJw3VeoxhJZZTS4SSSzGZwSgt7nQf5VVVJPXIMAbQHdfadBe
y3m8bot5xWwJB7dWIs9VwxORQAEjIAZnihi8DVmP+5GwXKvw6is9C+5xOyLK9M7kxZPcC4ne4Kyw
GjT32c699JpJPmH0Tjyt5jQBD90sQ0+6Yjm1RFr1Kpk+xK8yDx6QoFm6X7jDCEYnw2aab4AyOLhH
ivB6TCzbj8fMXgqz/J454SXpiQlWRHnsCJZfKA6fPWIQhnXZFN3Ryr3ejzRvZQpEjqoKPsirw5Ag
2vSpJNTeh5RTIvWem8UAzXY5ivn7hF59qeXkIuRhmTLM6BCKMgRyyZpaoujnSYkSb4Gntdz0Jlh6
wh33GW4qozMeJi/tFlolrkJvAD7roMtDTXVPPxy911Rc8rQd/DpSklViKY6fOsFRsatfnQdvJK/S
K1uN1qWpX822ONdK8hTGxs3ni/KDp86hFUTYnMaeiDjl75VRJ21fmj2BztgyFgOMogGJvhqGK4hS
AKrGddVoq6Qzv3j/vTvtyAX5x2XfPOymKbKg0TiB8ANoTOdhyKbUMW20zuGwfv4VP3rAQa6zpCgq
NAZ8f39FxQZPVTJ4PNcC00QRW9tCkHJW6dPwxVbyrvshv9UfV5KnjD8eM8HELDGDPj6LTpWLbfMv
dD/eXOLNk2y2EyJTMOVQuftT0eebABPMXIi7tOxXn/9uH90jWfbxX5Pd6i39ZNJN3mG1Hp4b/OOa
HqzwCu318F5rgvvPr/Qepsa3otyjIUHTl7fWm51R58SlBLoandMKoXVkOhuSVc9SN8qx4Car6nyp
BYKRWgSZup0OqTVfh7h4l3DT1plu7tIer4cx3dlmtgXNd0pdhrBm/yuusvXnn/V9A0V+VrpBEJRd
Jglvj6n4Q7AmtEYErMj8Xnba2jUIFKrmbGWSmmoHymPeORfmgUfTOdppUy9p5n7+Gd4D7OVnANTw
+xj/3qidiaDy2LyjsztzKB+9wWZkNuxJLPaYWTlxvhUhZZ5eP/WteTMW6lGLTM0fdfepsn+NtqCe
MtdOYV+MKriUcIazTnqhDvWANEckdw18I7jUy7QzCU0td9NUvlidcmfUzpJcGkTsHYElX8Vuf7QZ
yf47EZcw696V5dY8VhGi4uhsimBde85zMKrLyoouCOCYAVsVAihILq11+/nv+eF1ObDiWnSkAfzN
8utslDsaQ+6z25vD0tNQxnWF+0g+XL4Yc/tiIWNbtmOx98z0i5O59sFxmQ4SfSSGSZZMnf97z4h1
N0t0ZQrPc/XsIYRZwn3ZJZNzAc/yoJQVT0N9sF13Ww/7zp0O2UAIVYC4QgtOnhr4IRg+v1K0eJOi
Hvv8d/lwrTPi4mhED4gXxJu6oQQ4zDgZxX9tTWutiTgt2JafQ+nn+gopwh4qrSC8Bg51g+5MrHRX
Mddpl3/RtfxoC7cZSkF8l3fo7VYUNTBmBSPaswlY2B21Cwbnn1VhvXz+fT+8F4ycKD7x57+rQL2p
moAL9+EZivnRAHGsBuWajalfujj3sBrcl1798/Nrfvgb8/KVp19c6xRNfy8AT8OCWBZVfC5a4J0q
lm6tqF/zArqNQ6zEZOysCvENAcNDYUvZowPc4qtdTUbR/t1+YEehJcw9dk1JYH2zDPXSTJJ55oTY
pz3MDiQmVhvtUk3jRUnOR6tY+2GotaVOp6AwHIQAYb5Wes/v2/le7ZvT6KnAvMf8CHTjLknbqzyb
yOCyUM33jHuQbPpIDx/HonuYIFlFcrMJhh8JyW9eXnxvbY9LeiO2t3idiUFck85QLwPLOs+evnbt
LiMzNvriwf/ohc1Dz6sHGAJFwJtvnSbom+qWo0EeY78awEJhYfziIfpocwGnx7iCxs77waph16NF
RRCdHQPeYzUfcR0urCD0IzU6Tq6x00biVuAEfL6uPnpkPHnk4Zz1G+L797LqQAhyS3Q6Wva0nuP8
sXdh7LvFF43891xsRt9Uup4BuZ6K2pKf448zT0RDRZ17O0Aci1zF7lBGZXJKrBKBKZEhpeP5KtXu
2I2rCbMwSyahmKstk2xOK5c4ga/OtO/Hem8+05sTn2EwedA62h165l23IcwSY68a7feORg5u3/Le
dql4Z++27JLTkCUjpuL4CsrdF7f+gxOU5BrSPLcA1zHa+/u34SPMXdHSk9U90imcwkfKtE1V5VrM
2eHz2/0eMQZQn0kmzSs5RH5X4oV1H3la13JaC63iV0iT5+KQCBYQNAtFPpgpogtRbYe2um6ZNm5s
eE4bAYLWUBA7lZ4y7FymTXZFSEPrefddABx51mdc5uBWf5lNs/38E8vD8N9tCpMZO3EvgLUYRL97
8cH1cVu3oRquzFXiNjctHIpA1Qi3G5GXN6vPL/f+eUDLTz6HK0cZnNHfvMqamL8WLWl8thxEQ0Yx
KyClmxdX17+YLciC/t1XY5TM24p8DSaV3tsjYk7MPCrFOGeezwMwp80xQWqdwBJexIHTLQF5xluk
hMWirLJw0wkMwthCkYeVT3aVHLQIEWbhhtmSiQ7pQamXXzUNDpq0wK3eop7LQjteS3Vo0Uzfprm6
WHNOdk3J0Np7NggsIz5uXGkd1pWeMDMD7Rm2YZKAHJl0VsjMs0ymnwUyB40OMJIr6I0IsIimMaN5
g0J+qxbOIRjjCAlkNvg60Wq4sCy8y7yN3BZPP6QkfsTZ+Gm02W1vWAQVypS2iLi2gNi2hOHR1nBB
6UQWaa8z4lg7ZZaO0AHIkcyACwnPG1G+/WpkPpzZkxQXYv58hpVV3mVNAVO7SFAETKa6mKLSvXED
FBmYw8v+SsXRtxp5lfuJNdlQv1oc3KmGgzsfo6XRhJx7yxrmQJqPFz3rcc957eNUDQ5cT4YaQZ1j
ncTx7IeApHwmYDunJvABZ/zebe1fpheTk2dZVIp22+jJoojc1Hf1BpkosKtHUx+KoyZT9aBuiy09
tQ4qRN4C123bXevNhCaB+WuQRyaFPw+tiqpsvssccgBNXAeONtrHMjJOSu5lh2kC0CD1t9qM8aHR
1Uc3EdnBFTHt78LjNxhNXhrNBoYZlARUoa4MKVRlXGEQE1wI6uZmIMkwlDZXJLTHTIYcUpWgCiT3
sCH/MERETQu9gHGOZ3UkIpGQoXJllN6PkvTElF16Ybn67RgKGydrklzNklI9D/O5niuxQSKL5hQJ
6NZVR8oeO0tulY7baNfIZmMZ4qjLOMdM6m1tpml+GwfEymb1vGxtcahlECSBoC3YYVwVsYyJjMOA
nt50Qw7O/e8/1/bDSyqjJecKzS08uldo7fOikvbH3/8HBYWiNhOZrsw3wQgB0RjJWRcmDZpBRliq
ZFm2kXvMyba0xUzqOmmXNi6znSsDMCssoX5GJqYrwzHtygO5UPcvpjAfGxmgGTdEaQboqBej9Gd5
GLVKDFuxdG5F0sPVYubSMXXVmLsKr7wnuIXUcJSjHfavTPrAPAxhvXSGVVjEEJHgWQNH8JsPgiz1
VEg/WUNHi0j37iro8ZkpGM5s6TyzpQetQypLKmixdGf8aVmVVttcetbK0lHXKja22kNKT49Ll/42
OPYKTwT2GKxvdaI9uq5QFh7G+gxznNO3pwjLv6/yb/IUbbktRL6Y0RbP0ls3SZdd6rV4WaTzjkYQ
kQYqbTh6N89l2en0SmKGLhjhV1poDqApYeJY5Focs9pyzkbavSq9M75qUh7FlgWdONKVo0e+234q
jaOuVkCAvKm8Ck3WRqxMgV/aAnXq1OHYxlXM8jHmhVUh4iiHEUOGDZ7fSO3oNneg49il+eLEKm8v
rXipKxqW3ZA+toO7NnqSHESgoyUW07yuTbDzPfgy/mdUr5xULPvZmBZG66jw08YNhoPinGmCe6Vl
3i/mbDXhQ9J15BprrXW9Ze0NzyA3o6sodw9zR3iT7Uavum7jtwnng2vG955JsT9oeetrNkb92qgq
v1AJP9FCsVNzRb10das+jrivV5ETqpvGxmpj2OWqdIAWqkZ00M1U3+i5069cb0T0ikZDBvg5zf2o
tRmL09xgStynQdUvex3HTFa792YCw1gkyJHZDcD/lBzMiaNytkElru1wOmW8U9BSzdaWx/feIiCg
S2WDEdd/qybrKqzI4oODkM7qFp//c5l02yTH8kOaF2t4M9nByUy0TR0G+QreJYWn1t3WPbZ+R1Nu
3Q4IY1j81KYyx2tK3HxlkZEWlNet1QCHo5uMoOOgx2Xr53MGIcaDa5m4FAsVTUWF+tZk4VW/ibkt
GVBj7m3Ldg88+DZI8wenSy82vOYqzrCrZuVSMSO/7dmxaPk+8+gevTZ7MRprzQTxFJPPVho4WOvg
XGnWCYfvMdPnyyxULMsBCAYA0rJJsU9ddvm0XLqkdyaVsqvi6jRG5rbtp2+wVIuI8IbaPKOIOXjM
W0tAG14WH+zx0EFzmJ34p6LXxMwnMkFCO4ixfM2KKYfTk2xz1YaSHN4biPq7VD+osf5To3/ltDb0
xdB8smb3jqrruTWabR962nLy6j0unuuaJNCy2tYphK2gCTZeoOzFEG97i45636Ur+vjuIk9DzNs1
mJOy2EwxzQhF5Wvpab7LYFtUpBFBLPXJQwAdUcx7JTXOtgyMGBnmaOQjEE1f+aoWPEN83WkW4cbm
uOfc9Suw9W0129sBaOVCDO2BbvvW6CdGH47+CLMDmUeZHQkyo0KJL5woQRPsB/cnc8NNAAFiSL1T
zstw2WoaGnKd9Ny+og+JiV8zXlRTe1At8gy7InzQIaWgabwMtn4TqIVPT403A4SrVZOh1u8V8dKa
pm8DCsKyNvut4vkT0eq0nY5maOaEUHBQyoL0yqx/Eqp9rTOsX9qjsms5XS/dkPhIoeR4+2pDXYQp
L+wm12/nZtwzzAeK5N5CYTh7SgkToRHANQh8lA0mC+WC12kPKNZ3CQR/HUSH3dqnVvWepqo/VeOP
PtTUBabhi16+jCW9fkKUbi1lujKs+s7ug2NDylvUz9eRVerLoA3vmDG+yG69HWvbMrd2dJpj3DBZ
7esy2D1Jh2Vf6be6Jx0arXJEGwLGpVk74MXRX+I3gvQSsSGaDd5spxe1r8bQJYyCpIPgaE/Rbqya
tZWnK5EGP92kb2FvhCmDKwI4Z6jkZvGMaWyniI6XnbvXO/cJdwOijZw8YZ4GnHjnOST1A0gniq/r
VgeYWemrvps2MfZMvcgtNP0ZRLMWY4GBWZQ91JvhX9N/K9g94SvcwhmKfK1Nn0kQVpemV/p4XHZ2
oP+Iq2gd9Eq26hNIDaHJ+94drXtp/5xB+TuDium9Ok38SFYy3mtaeOfo7DJpF13hB8LOOSmHqZu3
JE5sa1giZj4+lvrwYzS8eGE5fb7Sm/JamcC5cG4uwzYA8pmfehetRGAeGvwTY5LsJp7IUMVB6sbM
FJPqBjTCTs267zAbfHcoHvSgeMBY+qBbfjDbP42m2DWa9iT6ijuiL+3EWepQPyv53KU03LDgdWHx
WtUEpHlGesxdAhQC9Sbo9E1iklbqWvq1S/pMYhi3QRXtG+r71P3Wa+3FBajQqNXaSuN4adfp5vdj
4qk7OSHImvDiYYdYuEYOJMdLOCoJ31Pn7+hf13Y+rDzA1cSWYaOrk2fd7Q81UgFzEPRjeJNVJknN
WX9vJbGvefgwess6dKLZJqmNgGpch2l/r/TZHSWJ783OKRA2bz3zWRlIGwFsNi2q9HHug2wRjmQu
xOHe6YHWFLqWr1qKHN+I9B9tFK7ZzAVmWmXHlDRYKGZ3Ar5E4lPH06zEtzm+mIWt4Klw55cUDbuS
G9I5VGHOj1QPUyXznVZi9FVrqzbtsu1+Ml6DRDXu+jBdcTYBG9gVa2FEy250H3sx3ljxrnCmTRrl
a3s+qWb2Wpn2C41gikVuS9biitHJWMkzsc960IJm1W2gCu5LZUSs3mPnqWZ94Wnf6rq9LzKTRhLp
CQt8kpyZssd4Fi8cx9atuwm68DVklVd6DGV9qpdFb107bnCfG9G9Ot/25fxtTKKNlvn5MFFk9Zec
Rh0bYMKriNGQrxfjaTQNiNXuq5ZGgpV4KIbsGeWSk1t3eQf0UVfjH7Pczaua/S8PRcsZG3RA2u0t
Rbl0mXqw9BBzZGIdYetARlCvglqcCS86Kln5bcjN284ewesk3yl4ebfZeEvV6ElY0ikQDQusDgci
UHwDQZcxuIespExwwoeS2w3Fclx5Dn/MDLGsqu2vLmR/Va3iMAbYjOoqJvfaRA0e2+ZzkD8xricC
NWape89zPZ69OruehX5LN26vmMrWzu0XVR1uu1790fRKvhYq8VmtFt0P7ozahMAoJ7JvyjmHnh8r
QChDl2phuBlYBFln3WDuhUGVu7eN4v2g+BgWak3BktznciRbR/EddM1srRvBQDR68loypWwDXnOZ
3az6vpyoOIkaDaMpwqkcgQAzIEdjdH8C6a/BjfXwvMJtWqdqk6wHiKgQq7J5A45ilSro34JoaoCS
Bt2+NnWqm0SpXxqGOYu4iaxvbmuB07Kw1Wdlv1C0GbxYktaX3B30RZPAPxeutnSMmZBlB1iWUJ19
WhntPX7TbG8U49EIedzcSZzQ3rk+hDx3NabxDxdE3wI3wHC04RddMVl2V2md3eroNpYI3iNq3Piq
QTaPnVC7TVvzIbCJg020pz4ENO7F861QSsA1vdqv4FqCDNLsByAZ23o0fjmhVi2HtO8PBfz+oqrc
FZyYeANr6B59PYZEzWHtcH6JLOO2l73Pyt5nLicLFeJ2XpvkK+XDzmMnYXLfbNyUHlnUErw2VLZP
enyyRqI53XWYOyEgPmVgRnzR2SeCpYzrsHW7bwWo7ROhfTjPDDzvPHs865VV+V4BEHqY58rPZsr1
XKjXc6D0BG5q38oqIakNnpc15dptOandsgZ0RwqZ70nPhyMq/WgP6r2HhF1VUK+ZBolvNv2LOe05
/ehWteoi+7YznVeoyuhWk+ZGNnvoQ4DIUmqbgkkcC1Pd0P84di1cL+LFguXYGicxoY6ZKPGXbBBs
IBzDV0y9XlpUWn5GLOPBUMW6bqBEOzQ844mEd6/mp1DDX6pWcSLqvtuJ2KakOC7UgJNU1TK8IqaS
gJ+szla0p0iNIUsti/Rq4Sbjbuw6DIlGw8CyQmAevtqpuXSV9FfUiH5BBC9uwSkSexgsq3IU5qbH
ljMr9p0wykdhTd8GwDekMBgpgFdc79GtWgE/pwMcL72sWw2Zs5s8+wcVO9uUG303qlNruy9D0RxU
W6sWoaZfqy2m+mH0HBx/6Y9W5lA5pdYAGbRg/oiaLxblnATDYRl0+anIiCpVwQxYF7C7q5wwTN/p
3Z3mAIuRdWntEaDS179UvY/9MQ5XdleOfhmVzskozWFRuZAC4o62BrK80rdpbqwDbt3CFUK+cDT2
Rqwf7trEqrKAgc+bpC5mpghJWUOnQaiSKyOwTteixNWjdDdnNMwclRTzMDRuUDDe4hV11gw+ODNH
nK5pgBQre+DI62rUnU4/9tcadFYq9vY7BzBzHZgInsYeVy5RTu0htF3YSDVS5w7snOlWwGFbVywi
RwF+wbkTazxGHXLLl6bdqFviOji+QBfNJlSykVfrm1wDlx/O06NXRa9F7IxLMjChQ9KJ9BX4y10f
jUw2w36bBLoLVqI4RyIYFoMzPo9OYXJiF99tlZ+AyEyaf07ZLKqE1YOiAcBOb7wImnkLW50J6zRA
VwrsEIvf7aQ5/v0HPL9C0bIcCr1epJHkHCJ+XpCt+d2Lbb5VjrA7FfaTYw/1hvagccroD/rOUF1r
zdBsZk5v52ayH+aAXk8daMkSi9o+VtMfDRy/SxiN/8nemezWsWXp+VWMnIccO/oAnJPTtzyHPaVJ
gJKoHX3fj8qGh554asCAAb+AB0bBg3oiVz6Ev+BNVYoNxMqpURd3cHUlKg6DEXuvvdb/f389V+DL
LrBKPFglecBxMmiLYaJ1uTkhCSoshsgd4LelzJak/tCbQCW6SHwO6PPORBMOi0jkYDGjnk2xsHmZ
mDCmETKb3OCHQWbtj+du8L9ZKz+2VpoMa/7455cG+htSzj//4z/85T/9rz/9uyf6O/Ww/f7nPxFA
+OuX/jRVgslRmf8wPEMKMSU6/PRUOp9wR2JqQ4NowTlnpp5yvPL//Cfd/KSjPkaASTFKJ37SHFVZ
8/xbBp5KEzfFpP6fhmbm3+WpfNvzZ/yCcIUxNIAHcgNfzl/yJsTqyEt5Fl0012z/IiZdOYdLZtFy
JuUR/3J+B+Jr3VE1CEDIrYsTproBcgClN3r45Qae/xht/GprhLD+Zi4wYfXxmk309bez/qocPEtv
iWytrXxdlzTtAhMTtTRv89xfNtWwq0zrSz5WsPeck9kGV+xRe27lvhTqnRkk3+VYHROrYRGMN/hB
MCh+y1UyYizzYmy1ZdgKUhW6s503+7G2LmulWytBsW87uo3T0TNQl0T8GlR5xTI3611kVmtGdkwl
jpYFKqTcTfWjJ8nMMcVdn7dPTbHxos+iu+nDksjCIb9IYOTAaHQOZdwf8tTfpUp4aglGNUvzUMRT
GwDcnay2roC+rKIZJdirDZcmAIq53xWHQO9ner4HqDC3xvPQwS/Wh1Oq+ddV5mwoCxeDyPdJNWxc
LdjW8chyryJNMQ7IMwjsVDZhm63T/MKm+ebpCTV0coRXNlMDB5nGuCkBu8Q4uEtbmSmZfSV9hiyj
fSw0mD/VqK9rMWUpGUukYbs2QPdHRoUXQoLQlnWrLbrEvMDV7s/S9C5lYpG3CW3kJybvLRawNAsO
lSeWVfrFqyboBtVrpe8LoW/laGwLdIuxkpBBmX8gLxNvyda8FAggDFJ3UcmY1jRT+2XY2pqe3SqC
+O4gkI+IFGA3VY8FNUyXRECE8n5pEJwOsS6+rOMvdZpsFBdCZ+oS+2nr92EpjNmgl86uG7oCIPTw
2R+rH0JrvxYN9zGN3C9NTQk19BPNswGeYQ+CMEjX/t6W/T0NXU6FrhREbVC8e5FVcaa0Zp7XiE01
coyfBWN/rLTgviOmdF1VZrTudSqbtNVXkCsAJU/HrrBxSNRg/5ducwj6WgG9GV8GwsIeqoR3URfh
02cW6Te0CDN3Q4FmrwZ2w1u7EbsmGwBadJYyi5D0zOHnY/nvCHQPAKxLghWpkhGhBme7yOmm8XPv
IdRjpYVSUxvaph2nyWaabmG5H8IhvbJ049oU423iON8pI6ujlCDhpH8weY2Q1dZrW3bjPCvyA3qE
ldK5D0oAeG8sanVWqGO/8yLnO9gha6aYggpGp8/aIEdFJDPc6172Q2+apSirY5+rj7GVn2y1MecJ
qpC5FprFTB3CD/3cb2fPLx+VV2tfUNk2KK4gPw+ec/alvQqjYEdZ+NgxE88y5llIWhwVCmaJ6w9+
/ajyLVHnfDOMmq7aPk3UDyQJz7r3lyNfd4LvYxlj6Wfuor98fBHCx+BZy/xsjMmhd41j2Vh0hZru
SpTa18plXOfRNUg0LKqKr1DVhFd9lDxogba0sQQXYwFVqwddkn/lOEAKsE3yVPotoTVh0UweRHwR
RO7CGipIyUSBNyGtofSDmJDpzv3uu3glGkF7R5smKIgqNsY1Ma9MuAgPDjXuNGexlO55132gf3pH
Jcb94oyK/49QNvP1RLkLxOAMiZOdg1Rf+VXKmicYlhoVrVJe/AGcq17RT+kAuQTdXpKwFUf2Rvpr
0uR9OnnlhToggzC/pv1HLmptkse9uSGGi78NvQnivVf2ZazmfSEiHrXeS7dF9eCQoZxDZoqJT50L
0ZQLA5COlwVPue9MOaCLROsxmOYHfFZx2S2V2lmXpXUz1M4PfaQ4bTl8D7GysjCQfvAQvgUdsIa6
v3zaV2I/zak4hsFAf/60g5mczNzbjA2IoNhB6ZyshzZY1py5IjO5dHgKKZC3jrT2vqSL8vuS4B2l
wPQeEFegT6IzipWXb0TIMUyhuZGfW9dbWpX7jRP8rvbsuRuCQlGVo6rKNcIiVPrF0W6tXemNG/BL
20iYW9I4H6ZiwPA29rR6F/XXAsSTFaTb33/Mt1KNF5/ytXaiHeFRFWjUzk3+TCadl41/Mf0ctRqA
bul8IJsRbyVTXM9FMoNfCUXcs2Tul22uUb2+N7QoPyuOsc6dnIRXU574GBszAPNlcjgJ0eZZLex5
UqCr8H5wml1GS9BO3R0A9WWRFYucUsQzw3xWVMYHSwBajveeeWpVB/8vfpXXS5mWRYmpDtwSGIUr
BT1BHSnbTi2vI7dZ6u1dVVqco9ydZer3Q1XszKHeG8Kc+3V2SMyc6Y9Wcfwtlv1g7UIo6Hq4EmRS
xUZz1uWwdscCHLAy17t4n+biqgvcy4A3JvHhklmb2gXhlgb+YxMEpCD+UKPgooZDRzriCgJWPNr8
bKplGGrrPs2XCOAOZh0ztiAlS9/X5rjtS2WaZp0KuF3kry6MkCeo69Z53Z80F7pWop7VUr1PaJVq
Q7EwfX7PceZa1+1gsTqDvx0TeVn3BagtD1PkxnTbO33ya7B3eMaG7XKBpJj4ghv+tVNt4/jacdpz
wf3uqDlW7mcTuDk6hEbJvrejto185RYcwz6IyrXh5+NigMFR4r9EK8OPNDm7mbokKPbOdyooXN7J
6qbwP+sh7McEYIZ/8j258QmpaqJ2mwifDa2Llr0VM/LOIOgx/PPj4TA9HaGMLzsbywoihbmI07Vq
BAsd65HtZIfWildpLdfCax5Ly6WvVM0zaawm3HMxtGRPdO268e0zZJhgUWt5tuiEumgqbd/Z1iaF
no2Z1p+rZd4QceF+s0b1YfTtlTZka+l/1kRxpZMhWFEzModbAZ9L5nRiVil+kU5Rt0L95tjtauDH
2STjRRfCQlbijap4t3FRbNqejjp0unIslh6pJmUGKdzsj0bUobSMF82EpjPkvYXUEKgh0/8LVxHf
2pHU0MK6SvV7rSI6grByzY42jZFdqGRQZ/r4oJB2Q+f9W13XF8zWGTB0Hly0DpJVS8sa1e9SVfoz
CbcReNyS1lf9KMAqksm9yeIad03PRCHfoMOCn5i7X7O2WXXAwI2C/qPu/MCef6kF5To1l4mWnLom
v+oxxmVu+CT1+gCIezu6yTorH6Wj7FL17FJRStrKxGAc6SEvW4Ppss+cpuhXHQ9xKvtN4rvnXKEP
InlyUrzcIl4p4bBs8ymWActqeQvf8Es71Dsj0xa978yNQG4BKG7G3lhqqlxIbViVfkj/xjV2vuas
O8Jy6si8oKW4tRn6c8DECHrV6HKpjTZmHqb5ibFRxnsflUkXwJkPmQmn3jJvIDQy7NYRrAOsJoKE
oYnQLnp6ntPlYolaxOxWlTc3yituoMZjZ2X2wW+oIEOVDcBaapW5cmtzmaYSlqZOsF33reC0lrIb
5eDRBWXn89IIMXvLBGARDd0q7kled/PzdL+m825bMHhOOTOV3UWgN9sxj9YIXNaOoi8ik3CjVL3S
zerRSgj2FT6EQmsR5mgpQhIDB+uLo9afiSljqSnI5jMSTA88YRix6lkYIxLSvFkt8ZLny4HlalpC
VPOuD89jrXNdoj940ZoCfLfEt9F4CyYzUQ0GVX0gT+OsW75YtExS0zy5qHWPZx9u2nXtiXOt9ees
54WwaJAthqgW68ipHyM7P3mRujW1BtGCv4e192REhUXiRuRvQEbQjcMyeHC7nNCCYDybRc68RF2N
GW0LHaqm7zNnBn1/jIV5nQ4mZXhePxqKuwOFuwlHsWkNiuOEEzUiMqr0vKhpufk201U3IdWUcwuh
w4N9gnNjMZ0oz6YFYyIih4Y2gsK6WoklB2ceID2td06kLAkAuZjK1z6Gq1OJ2l1oUiW6XIn1BSjt
es4xlwzLSdfRE7ZIdHSyhzsFVTyGrJl5yZU1EBESpsmU46jSZCUd3c4ZlCgdybxmfcIvALLTHj/T
DE1WzF32pjAatDPZdZ5Y28LfR5nzoKTqFiFOg7Pz9/XBuxXxL5vhq4oYP6JUoJ7mDHQ7RvAUn6Mc
V9hQvkBRXQozXXOU+6BIeOd8wz2wHUQuIHwARr2snGwRR07oUYVzrluP0wamlmhs/HkpvdXvv713
LzXxIuhkQUt6407K3CxWjCE/C60+FoHFBL9a+RG+uN78QDz6TuUz0b9oS+F1oDU2fZRfKh+FABxD
ujI/pxmpQoVdr3tIgG6v7RFT3/U143urX5aW80GF94431RUmnTxyKMGZaM/y4l8u7He1a3Z+Upwd
O9szYVu7jbgnroc10f/Sld4shCaBhhk1KPyt39/fd8pLrs25RgfFYb4JJATXaQe9VRbnJkFVSqG8
ZfyIsgTVUkz2cUZOyu8v+E4f7sUFXx0B8FyjQMNVdraYdjEHsGbpgKhVwW30+wu9+51hnUFf4+LX
eu1p7vwhtSyvK85ln7JvtiyI2fODCooCdZT9weWeQVGvTmI0YpH8o/zHnfdacC7hzkb2BI6wTao7
p7+O23FhNAxz9VTMoHT/sDP1ftoVUtfYGIp/quN4amit085HDs4vvCgIFz5YWWSv+YlXzJhxWtuA
Pj4PY3IX5O1i2oZGWhZwYkFwF5jzBuitZgc5v/c20mQH1PK56sAZqFqDjUauWA8vWyVikEjJFSBM
7JmfuboPWEIsk6Ji9Yvvu9x+kkl+jk1lUfRlsjAIQ3BFtfH6ePP7H8x7r7T1fKuwfFtYFF6+Z9hx
WlQ6Sn528R8LqgpB9WfZ7Nd8nudL/duo4V8xauAU9/Go4f/+7//6l//5T69HDb986c9Rw4TQV1kh
WBaNP5gZP2cN1ifa0TQgMBNM7i32p7/NGjQTEoI9DT1U0BdsEz9nDeYnfAcOrWO4GPwOX/V3EPkB
/785EdKTNQEnmhYrKIkBLx+pzsh18npr5zQmQB/cvFl4ikMmckL4nWXeup13HpNonxr249g69l56
yo0dAXhREXps0pKUvURxo2Nuq0RxKO6FT5XBitvcMrA7Va11qo2OAw6CVQWWNgwe6xjEDQ3GjO6+
qMYfA2JcvYQR24Xm1xIg0EJ60aUI2oNhhjspx5vU9G8x3iDKBLNLWNg0msxupJFeRJlWbXIt1rZh
TE09Bl9aWXRzA5rQTBC1AY01q+cFXTaiTBhg0uW+UhvGmU3bXhQceqismrMPBnsmhk5e5KqVLD3U
FFpjD/fIxrrHvB2sFXy4cJ37CBtcEdQbt48+uxyTmyK7mAi7OcIM2qGIK9R1HcWHfqC3QamcRuRv
RKVcWB2nL9gXy0EGzT6MBiTl2bBv9Um8ZEcng45y14kDkx0kQXpx2dolvSRdMsn1iUmJcxrforLW
fuN+M2Lr2slCEI8c4jUL5aArCvpBCRLxbLgqtIuoyOdJKD6XkflU+b06i2NEbYxL90HSXvVdD4jW
rLg7GXxmIzWNWzeunwYGCcck5ohe5jLeJp3xebQ8yPqGH85TKzgolkOYveUvCZJ/pBcSLWC+iD+q
sn9beD5eeIyf6w711b//+Va/nXH+l3/4y//4z68Wnl+/9G8LD/oe+tau8Vyl8Ob/XHjsT/DYMEzy
r4mPkMv9XHisT/xNeHQpTimnrKlj+3PhsT6BOCL9mbR2ljOX0vXnR/zrFLF69etfp4q68baaoQEF
Mg21N8MIytSXC09V9LLN9JrgYznA9Q/87mJMlaXommwe5vi/EVBi3KiHy9yq+kWhxhflGF60vCX9
lH7Q1c0dAURTNrv05+D2JxHr1iNSbG0/+236yXoT+vUJdfUxsNVz2Kt3sjb3Fel1MQLcWTw0F+pY
yVOXKMVnkVp76QTR3Gnjh2fTBhSyq7y3vzZTqp5vqfeSKpIzE9gC97m/dBPWxp2ZeSnmFk5A0Li+
+wk5l89fMHrhVaIN98yibAQ//hVtDc7pQXdtkcJL1MKVEOkFliQJeF87ek5+A1NcrrFGy3kZtgdi
l+FqI1OC2U6fRS8MBEjyIFQmO0LuW8ZEMLG2Ecx8Pyoezb64NdPyumvMjZ9815phbo5Xwv8c1tFj
Y4UrNGePPsdbp7kHaDSGI/GvRYb0MdkGwRVZZcQAmls6S6tA2I8NnY/Eb88G+jScJyszNhaAVuaK
Mq5BUqzJLzilI1RqXW7dEqHwROJwAZvgBfFtfR0EOpnJ/WbsGO7C3ssNkoRgWltm/SXT4a+bLJnW
+CB7Z6111VfPGDGXmTuvq9a6rmyQDS16cxpIAhJxac1r5pFA2CsVi0kU+ycQAgbqW22L63YlKJYm
hP2CbxyO9ry0W1TLKllKZCuqGQhGsvNCA0PPuGwdZVMQ3daJ7o68SXxq6Zb0P1xqxUJa2kwo3aoM
YakowSJpGMfy3zQT5mYBMSYM8YAlSxI3JsPZpc3iPctibxdpJM4IQ+xEqv/I8RkF8NCAkux6vTo4
bbaaDrZOh3nLjPyvNBlvnDZfuXq8cUQhZ9pY4UpoAJ8n2apNqpVU/K9eS0SgYi4rX1wHfnzEwTY3
cbQAxGdojCZr7Ilw0dqNbmSrRrM2g/plGKtNYq3shJW6h5EflTf5MPxoPe8+r3edGFF5BQwwcpQ5
qrOJinLVMIPth2DvICzv+Z59RPFIhPRtOgCFgOPe5NWD1MtFGijLlgQ25sxLJSNpAlPSsTHFcGGq
7fdKF/PpKVNUb+cU2lJXvIWIxl3cKU+DFW0lL3fdpwvVGRdiGG6n2x2Y+m3ilefpPpArvcp8ufVo
QyWKdwVX+qGr9UMl8QkwzU5rmwLf2FWCThLxMn2WwlokMl3DeWfTUC1IoYQykHIGEFOrStZ0hXOU
4Clpjil+s/756y2Fz9ABajDko1uo+7D1IQS1ynTlrsWfESorAP8PLhGgNvROQbWz9GKfFmYXEF5T
5tGq8kk0N0lsC2wrv8xLZaKukb7mV9qt49F9tIwDryjmexvVdZwpxGFEd97QKmskeDz7DMGXOHzL
5VCG1Q7u/RkRLxf3usd6QKseW7jPdGhBs5roZNwvg4UEdrhN8yzbKJaXH0O9aBGmJgoZnFM+L0vH
Al6Ot0ABoBCWkl4ZkwnQwEtxi2Ye/SHuQHTja4Nxdd5E3dLCNwgQdxdjO8uZ34yJdu9MzkJ38hj6
k9sQ7aq/MBu7mkNbWLlWsfr7DxnH4FvJOPxH/R+mEuFbRppkIP36eS/526/WT9nFY/JUvf5DL76G
DeivZca0ab74BY8HgqDL5qkcrp6qJv7j75dP2fQn/7W/+VdZ0b9iI3d+7uS/28j/8t/+z1uxEoiW
v/7DDv9Y1X/+k9DcT3jwwQu6lo6hapo7/dzI3U+Ax5AyU7qzV0/KnZ8bufnJBlHLkI44cxjAL08Q
OnA3eLqqKhBwMqd6tXH/biN/u43biJ40/kJnoua97jINMuxDKZ36HJbadaniRiuxF2E7/OXOvKNC
AmXx9qBCu8zgOGQ4cEmNV2dfVVoqxwuvOkuyvmdZ7UIFJB6jLDZShe/aN96eIcGq6zVytgnStX1t
NZTaXAXMZ3riQu1vky6HEBoSVI9ir9do94dkiTJumYQOagXsVNLbltU+V9hODL/dh4O2NPr2Qsp2
R1bzyadjp43GqResBnivVOr8eguGoZx3XXcZJyQEa8awV/Rs04TxCpX8Qe8R1kvCWjWffE/tq3Qq
Rtu1f2qcCg5ucO1W10VsH2ixHhAXrUfixoF1fzFC/8aL+DCwbkhrXNrNHmfaacoIC3uvX6R2cIEP
/K5vmY6ZjAOEjX6gIcJcgP8Q+qIdpYoOFyErwTTdUirZ3vPEumbdoYuL/L8/YVbeW4O6JdnvC5mO
9VrUFTlDBFzGzor0rHk7EKqRiktW42WP0dQaxDIo6stOc+4TSV5NbflrQ0Y3Nf4WLDSulVyXUlsP
sv1h1UTehBRVbJaNUZ9d9Ul1x6exAbLhXMRturSHZJODRUOAtNOT5LI0lZPSZ8yR9Uehpfe+yRAe
e3UmsnXYhmfFLA5ZLMNtlnQWWmV7SWAWq6xCGmNbslZNzt98tHfA6m+wi1QklLOpNnAS5m2I38Bz
UWQTpzwL6mY1auklLRUobn68VroKdyqSL8qXNox25Kx9VWW1pll61LKzkSTDvIkl0jNtimbGLqi7
G1UcFeVmbJqNmV3K2t1zfHaY9U7i/rCk4ES7KuSujtuz1vqTsOhEqTQTtjyY41fH9bap1G9wluMx
OpZ+8qiIdJ90CVFN6TYYVB+pX71Io+FMdMy6Q3+C5CjYeaQB2W3xzd1E47h3fdxQcbl2HfU2txA5
jUzOIuN+KNVVgaUgZs7sjmvTLxlP4UaJu2NZq1iC6WuFBbnzqX5MQn3ZmMBEfDJHHdxGdZg/gKpa
CKotrQjXJagMEkF7Ijc9/EOuOmspPsKowVBaUYYRMNsx43ajH2m9SUOPSw3reAjujJaEc8ZIh9FA
Wudoa99HpDdiwQ1XRdtxfu2/duyfXQeoLzSSaI6ieRPkPdThfNdHj0XuHZN0jSMBAqC3x4OzD6fx
uBrzaqYS9aNiPeVZ+iAkhvPnPNoEPNQ2aI1bq639maF04XpUW2jrRN58A9Aitm2H2L6f3Ossbv6K
QZm+fXZkQ3r8kXnRnbBisUhyES6LAhW0SYST13nmVVaVJZPwzp0FLnFSNhNSIh6KRwb/1joYcB7D
20kWucsXDFWqLMIwkWunbb54nnsb5CqvVm/lM9OkiGLOZ88U2f/oE8NYAxFT1pxoOvReVJWmW9+2
kyXE85ETADEK57bRPladYa9ynb4v/mfi2BOimnXKt/lILjPm17heeXbR751Rjw9JlZrzeiQFJ/WC
/C5O7G5jNj3h7dP/q7hPc/5IuQKGKLY+82XmeIl1xjuxIm95P8GEV2ThWo+VGxTG1pgi+1RX3iix
YxL00zyNnrnVoujE0LOZG2rKDBAyLKLZmolTVm8sS7kcDFIeDcCR/TQPM6fJWEmblJBnjRTy5/lZ
1sbxZag+/H7PeNMtNTUNvSrcDPiY0yb58oSZAnRVRVs2Z9PAPVcvUVZQyLUrSWjO7680TW1eNLCf
r6Qz+mA7ZbAzNdl+GUMYulugLq2bcycbbVYPGJI8ffxgC3yz004X+WMzZ9PnP15epAHIUQ5p0Zxt
9J4dI2IDhaJUx+Xvv5f3LoO8Qyd2AfLIG3a6otV2mAV0xYwoWatZuSqi4LEclD8u83e1ef5/LP30
f+nE/HLb3/RwaOD883//p3/+x//4TgTQL3/BzwLQ/kT1R4XHw0xGBSGs/1IAmp/on+AwF+iwEFS9
6OQIQnn4CdrT0Iiwgr91csxPJALxPsBIgxtM3fj3FIDvgXtJzqRzzNNJGfp6WuRGtgjG0HVPxoD7
FtHV0c+CS8XrLzqzuFLDeBmh5TOz9tim1oIkelB16F6bKt5oRnn0vHSvKNmWBdSdK81gzMh/OGR9
Ay0tOKZpd5nl7Q1QhY9e2neGh8g6ab5P/bFpgve69T34RlNGtTwbsX03ZNZqHMwtzHQERPY9VuW1
5fbOvE+gvejiIwDV2xkbJF0g5jrGAW7da9hykaSp3wvVOylOriFUcHexdG4VLf+clY6/qHG2jy4m
HKZN2MJEcCky/3YoiPc08+oaLtGqsoZuaffQeeBafyTxE29hQICZdI51U7jL29gGq8WRlFS2PAs3
3QLZ+6rV3Q89sBdGiyrC8z2qphF9la5dEK+ggbdTP1CrvVmIUGWCHIY9ZmqoSF/T80J9yGqBQecU
1iTclILhnJTh/VhYd7+8eu+cLXhJXq7e04Ucxv0GXgsLBNLLhVXPBzVsW88+MdK9dRt5zQTklCX5
pShp6ugagBkFCOgMBNO331/5vW/RhZ3HtXmF3vRAAyVLyT9OHY4y6i6M1fvAAyRRDkCAf3+h975F
hrm8Q0yTHP314cnpMTxUHd9iOfo/dLO8U2UGfyWovvNemijowrtAIKTuLPkRXfYdETB9r+ncRrS0
jRDk1b5ltl0fcJTwTrGt9/PWSKsZcEJ6Llqx1qz2KnRtb85Z4X7A3GdlTrkkw1VbCFm3y1jrl1XL
7ajj5qZt3GNn1dEl+qb+/Psb9M7zzqdkiVUnyhaK5Vft6EKYShBKgsym3pHsGBN7XjsX0FpWZk0Y
vSfKm0G0J8XNq0XUdnvH7D/gOL7zQyJ8m+XcnjJ1rNf60VG3C9fzJiZd4/sr1R3UEwZgHIgdBAAl
pSOJhjRIHGNmR/kHL9s0bHz9ErAMGiaZcJDNUIy8fAnSHmprnLEeeWFBcz3C5u4MmFCzsD84toIg
O9/bRR3NDKkdqsw+Zal8KP3msivqq1SxgAtkQTOHtiMXdR3fKX55ShOa4mltAAnxv1FVLwvDvhLR
osjp31eqe2P4ibdGRn3tCQSQLUiD0erwJ8r2oklpfg12vQrILIp6cZ9WRDLWgGs+KKsm39ab75xR
q8a2gk79DaXTjLB6upIJaNM2yJCH+NhlyRYiwjLUlWPk9XcyqjdMMtggPA+jFXpdUZKqm2w1Cb5L
9fyLwtfvukR8YXBxn1nVnV0UnG679tpu1UWXuT9alzzYOnlQKvOyLprL1MdMWuXNVk3Siz6ud2nV
/gAuvbDtTkH8RypjE3o7rRvRLljzAD/vrAbJFzY4RjtsnaOZp3MZZwe/1KYDsr3JomHhtN09GrDL
SAMFVbv6fYrrw8iKpxqHEyj85CiYJqrhF1nF33DDfCVAgq673A464SggPQ/CjUvUaBFoXh4BVwfF
YeRrVzH2MPmHWYOnGBFGR950c7CraOOkWfLBT+S998BFaYk0kTm3/hrqWbZBrChpS0EhQipQ59rV
xh2K84Nq1DOlMh60St3nsXH5wRLw3nXRn0DiYUNm9P6qHlC1Pgkd3/VOGJh/lPyQspE2eeAwCBYQ
GN2G4YClFNWyc/MrmYG6CUc/3adR3aDkc5k4FE681LL2xlDDB1OqGM9ANcA4sa8/+KjvPbOspryw
qK6IMX/1UZ1O4taJG+8UGca5r9NjbzawEb2VbvTWoqdfSBqzMfNsL5jbPHLe4M45g22CbrDnola+
OGGZfbDHTNd8cQgCE8rHQYnFiYtbOFU8vxyCnMYN6r5nBemTHO1Ldt/01jVnzIVieje///7fnLde
XerVliKbrIA2O7ClKJyUS8fq5r1afcCmfHfjMjGD6jbNTarEV1fJbXQInmY5p9iAGkK2YuVPk0rH
XLpG/yUH6oBzRSxgTB7CaSAJoaLuB47AZOUmMfL4kM5UuNcB7jCqX/7+FjjvrNhQM1XT4NSJApnt
9eX9VmxMYFZGx8zTii9lrQ0zz6nx/zPAvTSHcLwKDHALpcVW25HZMsucncaMhtPjrZM7yDuiWF2W
A/HQ5HTWM1sZT0og27VeVGvc2RDhiCTZpRC3jkrBjKXDfFknRGqG5HGuIJ8H/FHMoNYE88a9QJy7
PiAg1+XeqJCuY9Yk+8xVog0cXkS1LqMk3fEuHVLhZ2HB/DUdaZR1SeXuG8Ew0vNGf5tq8ACKCGaO
RS77Vmo0KlwNc7Ve9V9hn9FKJL5sriRQ8SxuPf0TbI4VyhU+iSeXSWpjvvAga8RWeqk0TI3iwDqU
LlxBhyJyVmpY1wpPBwSZQudLlGGYjVV4EduwxLV2wJ2uXJul+6NJsJjBTcHbEz+VfXfltDoFCeJm
qQ23hm9clFUCjUyX3/HSkxoNaXxtjOgNczx9s5ae/rzIgqM5AsOsx+SrMCOWEwn8b+yab07PcMpS
jGU1haSXHsMaVeRPJbHTnjllWaMZgVVTM3jMu1sb+tfJ6bV2Fsri+xAqt6EFVS2HhWFXxIyadbiX
gyLnSvtN0SZciwI0oh9LIAJ6CIypzlcs1RCkejET8KQulcyhPSrDq6ga7nEQq7O+8O9AV9HeK2h2
4hVNZwXpN9RetK7oEN0OU9qmyHBFhaV+7nP9HKUuwPZkgHyRE3pdq+pV4UdfMSSgsNOjfCcbxPFx
84Vwl1OVFY8DsEPIcO1tHOQPvYxhn5i0mCszXEPDgrWjxHBlRu8+xfyHL4Rs+YjeDQQrl2k1Nkbb
IvPaVSZmQjdeVqW8Izke70KofG47bvv0f3JP3IdNAChR4Kkw4bO1YXdTeWmySMdwU7c8e05qxIzv
4mGeKjpTC9rEJiewecOYdxaWzkMyQR54TOgsa4wPY3eYfnjp3C7IoiFWDotIjZvAycBLhpq4h8f8
1eYnpXTqGnpV9ge6QIONuJEGRKNJTKAx98QKm5OebumryDMVKhpeoTbvryOTLTvQO9ikApo7kdfg
PoyngMph1usYDgFKjBiQ469WbB1ShtQ2+O0F6PmTaZmb3OmPWSxWWoJEAVgg9DaqiaEhKTHNnSkZ
xcH6QJo2ndb4O7GmycaO4mJOYO0Ce7A7K0YiQiqJ5TzRm2NO5Pe8cfV0kefjbS3ktx74WzphEiZ/
dEl7d9Gq9HCrKC8X0mZnrvIKnQOT1Jms+3tEnenGgi02n86XiyZoVyyM+hx4yiVf/Ait7cpXx2AV
WhIU4thDjmULFVIkW0DtMCV0J0J0AeaBPvghyh6ajOgjj0MAtLeqWSnphR47KQ1cw4dCAZ82mki1
7By0Hi1sZzoedQgMhaEWs2yCMmALGNF9spYoIfgKp0lvTHgbi7BjGZGq/rlugQMmjfmQ+EBraRrM
BQwIb4JBjBMWghmAtrCne9DCjJAj8Ah/wkhUE1ACDMQ3AWGifEZNTNCJCvqEHqI/y+MBI3Csxftk
YlQ4E60CJlWxjgFYOB7W9f/H3Zkst61sXfqJEIFEop2ybyRRDdVOELZso+97DOtp6jHrg/97/ytR
LLFO1awizsADH4MkgMyde6/1rdggTNzLnbfMHPqZWvvo0RUeuOIvA2NiUU9UjCHkmfYrYJIKTWaS
0qFnGBkeOsVR3/KJrFFMjI3OQvrfTNyNoaoAhbrFz8mFPMuq9jV26C9HZnLb+vzG4UTwaBSn40/t
AzkquIImzkc2ET9ggf2a7mQ6sUCCv1SQiQ9iAApJJ2KIMbFDooki8neV8iayiKjoFU6sEWOijoiJ
P2JPJBLu4wIKb3k1TJQSZeKV2H/JJSBMWi+Dh1enPgm2Ma7Q1k0J4WkBIcJ844kMjHsv0oNN1RFw
U5ulz6qqp6Q8lXSvA3xdpaQUJ/PDnhmjsUv7juFf2g1b5II/BrdQ5x0TlqVfXeXasPZbvUDxO1Sr
fFSyg2MN6UL4wtyUbrydsuzmehUgQezrP5qSF3PFHn6RcsrsSUB/JcKimtdu2W8TJ7+O7eRVK5Ni
awXppgH8xuFgmKsJogpKyHcnRy9HHKDcKlGrH8omQLhYpEdFs37TGgOFWeFdWg5xGDxXQ9vNvDg0
73RrZDyXNILMW7t4zVJfQgG0AASlDwn8mLkP/XMOMAuZkemCmtMoTCokLFrfLKsotTZ2nPibaMA8
TZhouuy91Flr5RA8WEoo2ZEZVuqt2yzq1rcBbWH58SFgrT24+EvpEq0HV2Feqm010y3jTjVLhnD8
dUPP6E1EzdM4IE7Ii+Yo4yhf0PXD+9Sw/Rqh5YCbql57BfNZOWD0r6RzrFMWQy9R8axRMTmme51h
l59pTerPXaXKt06uKYs8G805rhJ9WSbJm2X46B9q45YhAutJyd0IO8x6iarFVyqZKvOoiR9dRTfm
DX/wEX3MWcSyGZki5bxtvJdxVOe9h//Gw0BvNphths55MpoiXVcRhgFN0bYiY42oaULi71frbZMS
QTmWOR5Eq13krv6jrajhVKu295gYl3GYvqg+cKLK22Sq9kwE7FsRq49xnEKI8NyruhV7U0/Wcehf
e7aeXRVeC5sybronG8j5Y8EM+2fthq+S2S6FT2nNnNSo503eLMtRbrvYyxaNM24MT9/gMYd+0TuP
cF5tEIg2c0i/cJZllL3nuXWTQdxb9IoarRrV6Gdln/+IE1JWC/X3xKTwTe1uLNiggqR56PiUEs7s
pKfCz1fPzNZcNpY1w6mjrCIRgYusg9/oiboFbqR7QgVnvbD2hok2CYvjDZTsxwreD6sP22/rQEqy
9KFmyG5TTUhm1KChFS9DUkd7x+Tj65B+JugC71Vw9LTSXfpa/A5g7koW9W+ZOghr+dgc5aDSmfmV
NJJX8qOhDlfeqlCQ1VcjnJAAxLjqrOsctGQCtxsf0zZHn7higWjBazIitWztsU4wqeapfieBUTuV
6k2SM7ANdA7XnTd0CxcAmGJ0D+S4LBvHZbeKeJqzAgq4B5zUdxnAsar8qaz6wQPXhCCGpRaZgB+F
77l49QNnXDlYu2Y8yU8g3351Vb0lisZhDjceqI6uCsC6RPxuu+CWF7mYV5q91XP9HhbQW1nUT3Wg
YnW3eSJ0m7pR6SZn3oTYt0Z3OyB3xrTwUIsxmrkQwPIesYLNIE9J9GI7epkAwZ+O22aIgnWhBvpa
ryzcn+ku1JK7AlDarBlTA7iE9eam45u0W28d6VG2cBL7Lh8xUgQKnMIIaN9yyCUaN3CbMgsfPBtV
daNaDb5R717UIV1ly3rWDApjQpNgXkFXA4aJTmIMGAg2RXFDBeWgU4MgMJbwkZ2GzslYUuVkkUzW
0igwxhp/3KZ50kb3PeIQsZUTIpw94r+Q0qaXK4ustq7akS2qsFTKzyhdezFsrNyKH7QJj20T4URu
/WhdoVE7pnEVbs3Qo5igop47FAhgLOCSj/i3IGuAHMSGidkz6iNCn5gzmAH1AcC3XzDL2BO6GNwj
c22EHOlMhhWIYquk9tDBslhmQrXda87Ma7xHNYHHoerRLa3nP2mTUV25dORsTiXJ0F6r7BWLWtLa
AZZnzAuvebZF+6eQ7rtu1iXzae9QBCq7aj/cTMVoNdJbJWKtmdXTKzkUydHqwcV1BcFtIJxzPKdW
e1RVTkxSubdTCivFpKaqlZi4xxACuVty0m09/75k+L5MhPcnlMZaSYJ2XrTMsSdYF5KUI3I6FBu9
8zDmVMyEpL05IbulWXP0UXul4lxh7dw6ixdOiXBEAzbN6F6F96YagDpFdYinvn4t7Htf60mI0uo/
QhrPflppIB2VI17lmAq+eG1MhPi6q2UPtuftXQMI9BgXz6nJHQoz5/nvJzY1+PlFwE+gwf9XwX12
rW5ttFKwcADjqZwas4xh+gu3hguaBM0DEXiHpunBYIzpvGAWSRswptquFOimpfJst6az8jtNUOsl
r5ZdzAPX+NXnPbVDSGxe6rbZnBISrqb2r5TKfzS1PGYJ/50K0T5p1/6/HGz+HwG4/jXY/B//88xg
88M/8J/BJsP5SYpOtjtULZru/1a2YXNhlcE0QyLhibANMpamMxGiScf/R5vp3wp1yZjUZDwKPpox
PPSufzLXPDMeFAb/HJFlOK7ML3OLjCQ1qWS1cehG/daLHurInvMKT2zBflYR6DnoyjxmpKka3uP3
zZ0zUTAMbek8MY4yBd20k5EUC1GOEN4xDnVhzy0FoIKR8Z6Ux8AFlzXI57LU13Ff7TjMLQOhL5sc
xFFnXuizfR1STh8D8I3GoNj8MpFAKkQP2VCMQx9koAiGWy/rljqeZT2w1klwKexEnGlrMsRmCAFs
TDWRTXxuaXkQRzCLopIqh36dkrek6+PkP99NnJGhIHFXPIyW1YCcxBPtHu0Ke6AV7rssfphoEN/f
hQuf5nRoFpapI4e6MA5DITZC85dVED8E+kVdx9SoO2mc8q1tlQAcBI62enKz+6CpMO/0xgFMar7q
mlviQBfOoMwbK3jw/AI3QBBjlt/E3nAnKm2D3AQivgGq2dXWKUEVGL2ray1GkNRUI7jvUfsjw+JA
1/B21LwVx5tFMTrPMQfZTLlSPOWZtuC77qVUmI79RELAojP2hYlVqqUvYAbLVvRLi5I0ExA/QfMQ
DLIWas5ULrtDrX3l1cGG7wOPqVmUxHE4GOyjuHwkJGHz/V0401amzwmNZ3oeAJWftDlVf6S7IGP9
0GX68xiaP+zI2RhjcBCOV66+v9aZIRiPORw/MH7MtE+JMUGRtFmjT/RkjKhe3d24XoTo8rlU2rUZ
Z4i89QtXPPftTBOhjZAIdb8Mn0K9NdvYF+gCC2cxVnCqu4aGrZ4efKFeuNa55xkzkAWd5q9f+mTE
6TtAUSUmsAOV9F1vZDfAjfeikhdu2BleIP++KvA2goKT9qm0Iev1DGqLaxxEojG9JImcpLUXmhJL
Nc05wqfqmjdpHkcvgQSmWWVLrZFUfJxtWsL5SGkbfCr9ckSmqdIacLotCW20LQs3WwLemSSHOwOa
tW01P79/AM5glvjsDMp5H8W0+0z368MQQxXNiE+QJ4Co3aOei2WdDjdVA8zN9m90q9wlY0Ljuonv
S+0Yei9h1t/FqnPVj+2F8YN2Zhw13SZpqQYz6S8JezZkDLMqWH7Gwb4qtPAhy3vUF8POLLK9afov
A9mFi2QIrm2/XTCBpc9eHVRDZDOLpIoiEzs5YrSJbP061MUaCOMC3f+7M0bPGv0PzMQ7u+qOJdSM
qoZaFbdX4HRX6LwvDPT+Tq5PVzg2eqljXp54USe/Kre1AJRlGAcynrZhA3pczkJOcpaGYT7+wTmV
mp4z7Mgpb8QG1PsXgnvPPPro2TSysMnS/ZraBQFQ4ywVILSIgOg53WqyfkPG+sccBAEcjPLDYDSi
or76/PQUGQGuZDbZhwnoYqFdCN1npmKL1LSY1arMXojFSqMLWqIzu7TJuBS5/5TUZ03M0o/PrC/S
JgFmZB58e8CFCqGX1h/Q93lJa0ftfn3/ipz7KT9eTX6+mt1zCI74FIcSkgdRG0jxLeZcxYXNd9r0
Th6ZT1/qZFMceqvL8Bqbh67Nn/PceKnExY33zCVQWjg6bIypxjmZ7w3tKIQ7VubBUbOHTuV8ZHQ7
BXbR9z/YmU0F9wYyPBoRwGPNk2/SjG0FATrkMra1JZt6/he+B6ZJ4WxtDcOmRdjw/SXPPRE6Xm/k
eIBGKCw+3yOLZCa/9ykfLaXbeKO9yOuIGX4GMMI5xLDXvr/cuUcCR4bFAy9sk9v2+XI6HBXomrnJ
P922tKomHLZWXlt6GfxfvMdTlTTBaHUVksrnK8WtYg0mZqgDS8RCbd3H6RH3pHVh7f269BJHOIkD
pyOI/BJ5zxA7Qp/u1dShrJN2Dmw2XJtKNldlc5u5GcQhVI1mcfz+d/x627iswJorJxSGflrqUKqN
eYcd7dAh6UhFsadoXAu93Y3kfen5vyS4nETxNd3+18v00YNrfC08efwRR4P15QjPkvX515wAxEJP
rOowXacj56lUhivds9Zd1/xQDGaoUsAaHetqbqk/lZzU91r9GaqOv1SsRM6wv+ytPHhULB+tZHto
omhjFsEr9rJtW7sQunDgJ6GGXTZa5wpuxrH6nVvGsu4ET79xbYfNPlGD3dAwFSh9+RPp4wrLwSNF
GE1bY9kUyVLVnWeFmHk9MJ5V03tSE3Pv5PEmN4+6Q+8uc50HO6DzlXkXKpnp+39egzA0YbqCvwAc
4Qush+5yU9d20h/qoF1H2GpJ5ll/f8vPXYKDFZvTZO5C4/v5FiiBDMKgCvuD9PujZpVAf4MLupav
b6fU8LvwzvDS4Lk+2R7gzLpxbViYRFR1mzr+XdeQzpPnF77J36fl9Nf6e3BDCsVKcKpHaMYcJZRl
dAeiIzcM78nyI+umA0Nmj9s0WjAxuWlzeVdaryrTLqueWmw2HlCYCUO8dNAR9XJcdaF46Djrmbl8
VRP6go5OVdynpA3Sb4rLZt8FvwJig4hiu1YcsvE0sGIFdE7yr3Xhw1Got4Vk7Bgsse3eNWo5U8v2
yjV1MA4x4TjvhV1vg8q5MaLm3k8gKwRp8h5W1b7XkrmqN/uaEGFrIGcuMeYj0UidKB5Rym/UTCyI
F0Kd/CBiSlUvOEwCfMPIjlC6LlRNfw/5pz/opLFwqENphpxicQbHU7D9iOFQuBWmz+TJUwfYiN12
ZOQXmPHSTgJiKY27ibyYcXMJnliro3rT+s1Ca80NsMStTTpTMkJpJLjOUO+tpp5z7CPEMiHd2Lht
vX4VkJjeSv/OU5q15t458Coi3ftjdvUN7FSGaing/+iomDSEq7Q7SNLUM+u68x2Omi2qjNzdZTis
yDe68AKekeBQmBkqLyEtH5tGzOfXw7CZKmYogQ80E6Hy+1cjjWvSqEDa2bSk5UwpdqUQK91Nl4pU
r3qmv6OprgNYoyPzSOk7W5s71AfWhS3276VP7w7hyCr6NJRq7EmfPxqptL2TuyZcIFs/xANoD99c
49c5BLlBapV7wyFhjoB5olkC/MSVWG+hkSwjGpqV6O9tK79QaJx70WkYEaTLekV37KQyi/x8IK2P
54WZ0psWWEvPKW46aJzfL1lnzkjclA/XOfnmekbeVutwnTywNymZT9qYP1dpdKc6+RsDDNLqIlin
+dE3wz94A8iiUmd+QMBX+o/3aT4JJT3dASyh8rQcSJnYeYMsh0OSv8uaXpCirTwtXuTN7y4rb3N2
7VIUF+689nWbluzTFAhotmG5WScLakWanGyE1R/U2uPJMsS8B/qVEAFaplMPPdDLVWIFh9JW/r6m
fosIgq45EhAcWv6wd02M/MxOBkX8sh3CrbzrQk2RPKjYVcnVk1b4pOZxtYwzjhD93BLDvygr/9u9
/0x3ky8xdZ04E1H6nq7WWewoaO5HfjrmZJozuT5xi3OybGW71T0iO4OeEJN8S2l34bwiz9QdOJMh
k1B0qEiuT6q4soSamOTZgKMwgt4eXyEhaZxiXVNpKUm3cKJ4l1QlYbfGvkyqe69yVrF9LC0JZsi9
QTW/43sR/2bulOBXrPdzhfW/41JkwjizDog6eqKopJZwy21qow8x+l/Iiy58ka+V/WSsoVMJQ8VE
ije9kB+aBXpV9DXbXndIRIR4odtnJRmMOCYJ2eLISW52vPz+3bt0xZP10HJaNIhxBlDJc5aITxe5
3EaOdktU6zweOFQT2vz9Fc8RoviWVIio43nFvlT3dRf7ldnzuHt5t1JbJjO5Bi/RHaOlnQtesHDT
5JBKEkipSnNMunZf5wIRn9deR20A4vw+M8xjIGtIErBB3N+aVd+BcliFdboMIKdZfbeZHNdWeuiZ
Bto0fXP9V5+9qGo412NikxAVVYOy7kpkrL22yi05GwASdQQr5LJeCvDE7ahQM7cry0ofY8LK2y7d
F77Y5mFFWlzrXeVKsa6afF0DnYytiF1bLIc6OlryNRt/h7Vc9R4oW31Yqp77h3nag5tKxBRoGsmI
Tkpt78Fk8t1urtnERGf2nEzca63O2G2yZZiKedrJ53Yolk5fvKhKN1cq8dtTfjvkgdkCLlwQwvLt
94SWLzX2ztxSliFLZSvufCKlSEjY4rNCB78oUMK3A21uUSALEuBdC+eHPgVggBsOvXZZY8POpLtx
OgQvOeHKMhpw1/IeActd9v4v3VbuPb1diBQJhLKuCvGeqsOaDB72w35ZGMlaL8CXDhFQZmthSrIH
qhATP7FCjXiqo3BNP+fJ0MbbS88TL8XJvolMWDfoc7NJiVOZcFpkfeT1nTwURv6smD1WeHj0xloL
q2Xh/5CIGVMYzH49Xne41R2zv1SoXvgA0zv24a2N2lgJkSjJg1n2hwkHrgh7P+K5avNLL89fifDp
l2WZw1/ESmd8OUg69N9GyeD/ACfhHRnxmsPrvu2zRa+hRBUoYPJ8eBucAeALBNQY9IcjlGsiIa68
gJcF1cesITgTd/q26IuD37n7wOk5UDlvFalLM0si5MxtSLElecM+idqGt/Sy7LpFbcVyYN8kingI
O+N+KJtXJXCuE38AmRxi5kif3PKqT4u1H7Y7RwlAtPhMeiKg2c26MMiF6BP5NLCgzfDW+xe20XM7
EJ4SDtgW2wDd4pNt1MhEXA7qSOZajOE/hsFfSHC/CjrMAhqcOzxMxdfMMG6TsHi88BR+tbchndeA
6BmapZt4Nz4/BFWdl02cSXkAdLVEqEWmqNg3wYutBAw/QndZ5A5agJS8FLVeqOjVvv8AZxbyybHJ
oIGPQIv3ZAvsjKYRad7KA3lixqx30ZY5drwPun4v7PKWUHmSPMPN9xc9/5M7nGftqbHBYPPzt046
mQ1J405XteZ6rt7pxcZy47XAji26Y9pbay29dcfmQmV6pgHMz/3hwif3mvTOtqla8vVCfAqhzk9u
AlaKqj84gOaxWi3bIFu0HqlakH4Uu7xBJnrhy8tzt5yRrQOFkb0aTcHnL+8kxeCZeagfJvR2aLlA
kVpyYFhm89inU+uLWUqksBlfxUqFn74Z12wPN2lOPIYeb11brApxK8P4Jm7kEmTglVlZL5aSXjsI
x+hhLw0rWCPMqeAn1WjF2+inbrs3JdE2WZssvr+X06c9XVl4fQS1Pm0+ugefv03HnLStIlaxaTTa
+sYN6LJ1OqBEIQv1+0t97YaxXBs6zDfMBtPp4vOlGqBZvjnU+iFXoVP46lsj94nWIdkjc8c1tBDB
qnsns/vvL3v2aQVPp8Go0wRG0JOHBpJupQ4uyknZueuJN594dEo5JG5qQByqme9VbC2s2lu1vvTz
njlL6QYGXcnhggrPOb02gitsDZFxyLNgVxv2qvWGrcac9PvveOYoQWuJQlySF8HoYPrpP+xFqjmk
mRZlxqEx+23TvqpefbSQNAnfQ1lu/vj+amdyOxjB/Pfl4P98vhwojbGuNUZKZRDsIjxdAm9Xb/1K
QvenQZZr2bzYQX/nDZwFEKBtKpLscZCh0Ixv8tAACDEikIffRSpvlJb3sY1WLGgufMyzNx7hAycT
wXNnnJYIcaF2va+gvOhhVSUD/DusEoqoYMOZaLf1BTGWS2W0VhPN/vuf6Nx9/3jpk+Ig0Ktet3x+
obA3yZst7ieQfdL5/3hQ9HcWZk6NHRQr1slCTNJVQh6T0A9V4kEbO5oKEkPZ4Cx5d1kqhmzT2eJC
3SPOPmwks/77oifPdJpqJYplUz/APVnliFfYmpa5GblMIZyNZrikV2R7pbRYkZNZ6wzXQ+L/nELN
2lrb4jxYhll7w3H80u4wPXanaxlrstCmGomT28lbwJmmtaucD6aG3Ua3EIHmqlhZWDLcWF3H1u04
ZPtcI4sLufT39/vsb/KfS59qPEwFfUeKheDgkCcOIudZscTaz6MJbHR3edx/diM0J98/lAdaFqe9
g2xERR7bJW9gFu9a9ydN7pXVj69kz64G+4+VD4++Qv8qi7ZEX8ylOV5YzOn4nvu1DUH5bU9kiFNb
W+mC48yDkqYVNoCwzSn16p+jYb2FoXvrWFherTCY4/3dmYqyHyPtLgj7LYLzPz0ZdhZCaDdKtq0g
HjpK9kWpHPU4XMO0nTdMmlKosLjL5hls2qkrK/Vm5iqE8xokHfikuurGkvBrWrPDuu7HNRbKRaSS
8xBLnCXlwUqt27B4xaxLVyJCrghbmBwp8u+0Rdmm95DJV4GOkl60z0Xi37dZ9YPU10WYQNhK8/cy
Pzo4t2a5W83UyFtkgx/OOsIkmnoNclCbeR5ONdHXG1lBc0LMawPL7eL8UHvhptLsDZ2tZTVUP7BL
74y4ORQJYLPSv9U9TSFpLHwhCm1nu0POEqk9tuqI+JTD6DyEuANpTmybKIFJdgurZT+FMPlNTFxN
s/CQWHF+VhYiTFcIoMGGtevef9ZC8GVBEqEmJqRYWjNByAzGo1UZbcfY2gRZuMIXPreGbF2m7b4F
Tm56yTJmo1eMau77hMOFuC69K1P9lTrDfKC/W6v1w9i1iN3rfWKVL8ZY3BmyvPZ7axl7uOvsAJFs
sqiUEuWuQhu9XAdatlfj6ppM159eQyfLKjnsY5oZq3Fnxf0yEiAjy+BoJ+QUsTF2hvseZ8bSp6rr
7PyxqeU9+9mFNfnsfmBJpCvToIR51bRof9gla8ePLCXQMMBJ5SlRwiWptxCjAnttJDd2fugMfy5Z
pxUoad8vD+a5ovHjpU/LLBsitOVKlqbpnK9JLGF1vapC5yGVv9WuOEwesLJ7EXgV3dA7jrryolot
iVyT8qJDo0LaM+DOB9PI7pnv1Ms6hCdqjt19HohZ62sQoCJv4+a4cbznit5xMlq3UXsUtSzm7B7v
tdKuQke7CwXh6oBRnfZo8MK5Ja4R030YAu96jHUseeSCu8Ev0jfQzirNAd5ZTcovLg4ZrdJE/xOR
CK6p+ZWINLhsI3ABfGEWWTGFiyA6gNCgYheODaxCQ5gtatf9x4kJ7Hq2QMUF84RB8ck6r5qNQoMj
0w+6dO9NF0Gjg1JbaE+8anQqzKfvb97Ztf0/l7NOqp3EaxI/pzY/aHRRBowmnUnyVMtSdB0B5/5/
u9jJjp51ds8Xj0ADAmmoTeRN9IT7RpCGjnyR5JnvL3e2Tvnw3U72cqIugKNYCTV5li7raUUQ5lxo
/YU7dkaIKjEYMwJVqVB5vE9+Q57gzJvSFA5mNj5HZG2bpbUxSbhe+wZN7KGHDtcR4rSI/exJU4DI
WhtQGu2FX/fccfnja3hyBLGbDq8b4TCHMlfuQkmQt3gMPLFjM10wRLz2CvfCPjk9i6c1CbpCcm9x
kzD7nR6uD2sOkSaq4jkDV2z3eRqsh2E5aYdCT7nOyaUeFbBrWXOhK3Durn686En1GTHQs9yRi+Zm
cTelh+E+e0+sC/X1uffC5kV0LGZXtFBOvloD9q0m9Ege8Pw8El62jjNr29M9FgSAJXq5/v5RPfdL
frzcyZfKy7zLlTGi1VLw7gWSLl9/8PG9+B2NJWi6Uk7LUHzhDZlW5tMbyOhQ0rx2LDRrJ2+I45sj
kUyKRqU1bgd2f2RSr+iX8YVfChI69w3ZnBgG4rRF/TV9lA/Pyti3BDPakXYofLx1lJT4ssyFwHBl
0G+NKWpFY99CHL+wO53dGKdKEm4NfNgvAg4rquoCvqJ2cALSsVzzpla7OT6JlWHFC00Uc0mLObPd
pUyHzfd39dzP63BEQ9KEPMI+pX4VpWwVdxi0g1eVfyPEJIdjwHckHFzSYQtter1P7uWEPlM5Gkgy
J08FRoPlhcJwbXkYETxXZbRSCGbmI9wYMtiFEZFjqXoIfbipVb2G4bFrovDRd5yjsMJurhJ+NsM1
eRVFYhZ7ycpqHQbXBrl08bVdu6C8Md+ThveueOZzRrFZ9AnBvHb326dlPw7N3VDe9oFWMbUb+NuR
NtdFRbuQ3cszdyxODyH5rkPrrbJRXWdjeWfHiIcyd6PVxYzWChF9yrtJ5RJKnKKm+Ur5v5JNu/UI
XXWq/NVUi/10ugGmNm32EDrhq2bWzgmIxmt3qtouZVSu6G/tTLUhDU3ZdWO/cNVx0ZnZsZT+tWEp
bwMfQ1P064wusCH7FR7ZVYtpsGjQd7rhxmXRLupg0WISSmSFL1dZJJq7V6ryZ0A0lC/v88S7saHI
tqq8nWyVEWf86exHBvh1nVY7JVT2ckzz2Zg6m0KmS6PW50mm3mXC3SXK1nfHmzKEU0YKUjRvVOVK
c+Xe7MMVQJv5FLWT53+YRVDq3hfx5DQqDpqR7ei3rIK+X4nKuolM84drVxeW9HNqAhYEjU4kSpiv
TDPhlORNu4AUwBneZUZ+L6vsJQlblGr5NUeupeYSn5ZoV1beX5muuhMigGppzoyi3UWpvoqa8ZHF
7CGq7JfvX6fzn40CFzMnx24O6Z/XkKZjBluYBc2u1L62WEI6LVv6gQxZlV3WLCAGTtteO76Dcgqr
drWwAn0zBuVcBPhzq2Cvd9182nmN2DT/+b4EEwomJCJ12san6Ekj1/Mm5TR8KKLx3Q7Hm0x33mQB
0/PCrzAtyl9edPTwrKGT7MWeNsgPK2kTp5rIc8oaVa92cU39WtMRkMXS9rW5X9nLIBr21eAvfaTD
M13fKkl7gYR1blGdAFj//RlOVvNWRrkbSyq5CgGa54JCxXxd9tg/ZLbqdeUIdeVuOq9V/iUDzJlF
9dOlT3ZmmY2ea/sUyL6vrgF1reI63AWqtky8i9nMZ042n6518sChQmy5C1zL7rO1NMEGpUTXJ52z
EtpbMMRPo/LkJS/lKJ7AaP/zzRkZOCw65uZAt05bykSWQxYhafsglPhRH7QbrdKWrhq9Tin13z9T
Z2oqLsWDKwB98K1O6oBSDbMQ5Lx+yEAvIBlAfGO+i06/oEw9A5BD2Q5hD2ShriKokJ8f3Z7pRzTk
zDU1I3ioGmtGj28OZg+nPClDCVGiWbV2mDKX9jND5gtvzpma7tPVTwrkjABu30waBiy4gRn+Qqgo
N03Xr4qu3BmRvHD/zl2ODhJTFEa4CEhOHtRKCa1EU2yNo1UwB1DMyAyBpvztDP596hoXGgDO9Nud
LgsfL3fyrKaKH0UE1VFgWd4bLqbXNM07JoPFU+ym/jpO2ke4gDGp3eJVJO1qHIGojWkJviFIGK8Z
4gix5TnOxSQFULbSS374DekwQ3M1WACH/DRfaQrevrZRbnMTEkoSYcT2pYoOFdGWNpZX4CBeIFQA
NUjgyAQj2MRBvS95uhdmDoMIekwNPd4k+uKvPW1giFTW/W3VRb9IMx6RNxC+MjTpFXIeJkSe9zQk
4LH6amzmnnDfcNrdQ9W7zgiVUczsmkEv+iKDnD8Zju+MruKZGCu83sVdkeRg13NIMp6BK1+jnF9I
JpiKPu6U3oBSp2k/A7e5sW3yYI2CuUlDrp43kIRMJFc4mN4sTNiHhVCAAID1DBq5JTHlh1Orr94I
Dr9OzIn1twEjE2A1ZDzrOX9GQUhY6Ox1NwZtIc1VSGgIc5J/Ls0HTDu1gvFAskScFu/Y8UsPiZV2
8Kt87bnW3gyr+8Du7/752sAzwQAYkbf+BXpoBzU/pkERW/jNyk7SX5qbroagvnCKPrcEIbA2yE9i
ogRo8PPSEKdx0NLWkoe+UxYmed8MtBY+Ts7vv83ZlxJhhWaphNrTavl8GaiJXa+UOjygyMVnEo1r
T45Ej5EmIxNYTwjKvr/g2e/14YInq0CW0pAdaR5AofN2RDHuCic6TLmJ31/mjKGMp+HDdU5e/1wZ
8jTkMHKoM6DALVAYGAYpDh524BdggWuoXHOjyXZGh7TFLhZjW+8Kt9uKdFi6bXmdD8520v4SEvGW
dd5e64wnR443UnlWMnMhSZ+d9A/ff+yzt8PE1EEyBmTmydz8sZZxAKclmaz41PR5a3FDntBMxHgK
i3oJKeXCGnn2Xny42sn2Y1hRrQR9wfaTpQ8+VnrkoBtFvaQxPWPR5V58uM7JRpPbgS9QotA86IzZ
6CBx9S36678RKy9MRLmlDT4yb+88Dw4LkVbRxPrk5+Hkny9FYG6+/5HPVUzw77CdcMbHAXXSn+IA
2rVOhI4iU197Yl49dlbfhi0gvAs77JlDPtMSDtk8aBxGT+sIw3aaQZ2GVIo/IrWKtvqo7xlGXuUF
onJUJIk1zqvyksT1nNoWEyVoUobg6FxPZ7YZHZIh9ZkYKaC+JkXKSrFGYqmdTTLshqGELubu8Wcj
WBCPdmXywDebypNvRlZdmFrKc/swgFhaHJLi/ItjKnHzoA2JCzyolXWUxKwwt8hvCy+CzxykNxzS
t/7QzQvRLDoiHq0q2JUVhuN23FtmMS/0bOuw4yU5xXtFLIqujW8dmL5qjJfMl9nSM4kujf44ZShK
uysZP1VjsjG77EqUUHAb40nG8pjJ9AJ79+8afFpicMKZtEjYJRCcf35bxzLI05JGKqbVdgW9dWPG
OYEg4yIHlBnr0bwYm19m3y064d8P9suQj8eMHMneu3HZgUXd36khw5gwmyUS5JTAvWr7OWybFDBh
Zc+j1rtt9GZH4fDaa/Gtn1vUDFr1zlGnwezS3DW+8lPphrciT5cxaWtFcPz+ZTnXzQXwixNNIDv6
iujUkcRqeqtyjvPnppZdl8PDoP4v0s6rt20k7PefiAB7uZWoLlvucXxDxEnMOuwclk9/fsyL8x5H
ESxgD7JXu9iMSM4885R/aSB8owNnjDtz0Ja1Wiz0wuPI/qbhBS7HuHJpXGzmfP4RZ9FcHTUV2zma
nFqNHlkkN5P1nhnWraj6Td7fRprc4SKzy60Ywbp8DWXtXsFCvJYffWk8Vvj2zteMGlnfcvW1RgmG
islPZLuNjFe8sN6/fmeX4irqwABf2O5I5p/92s6ooihHHegk7Wxd6fCVcJlD4OjKW7kUx3ifxFZo
x6Cyz8JqlIihz1uGslx2u7HEn1O9V1tvrzbBlZUuoa/pL9CuBMOOmdR5Me+UIXo5Bp2GwNH2Q6Cs
XTzKDAn9tgR/4jF0LuW2yZljNgqEm9R9sPVqa8rmxq1C3+mcXetOP+fUIsV5Bj9U30xwRIybu6LN
di3W1L0n7hPGW0tbdvs+x/4HYZgUDzExLKrRvBKYL34hXplHmQe315kD96eegVHCMINjYZ4spTsG
kX7TiPHW7Kf/kMTRlvm/y5xrA+Ay3qILzzIzUx9Nk9eZJ20DH/0P+222bKDeMZH2PbvQLGwRrCHm
mjEKa8udjpGQeZS5uLIL5m37T7j7tMzZuMocgkoPPJ6Gj/JcVt8j/b1X3tC8XCue3Nbxy5Wnuri/
P613lgzJKR3yruax8sDZ2Rbihe4EjBsMiodTN3yihgFAmCZ0Fe2fplOs7WTc9qq7sVFrteMSwGzl
RyNChAoFWlntQwD+CldKD9u9Gd7MADNs3L2XJsBCiPE7vZy2dqoucdN7G6oMlTBr0SjqL6vOF73i
LKxRXYUhBYZVb4X3aE32iikqspTuXRFVfo6loqAvO+XTEUIrfQpKIis9ohI/syWPlhPtVDXcqMhp
p7AC7S678soudgQRhvgj2g8Z9fzinx1Ri6xT2HCN4ycdmEUZ76UqDlLRcCtTFvIdQN4CgtiHou2z
DAPMCenS4T3mLDthsYp192lIuytp7aUvSTvFJSEHv0JH8O/jRo4XqmIedM6IZa9cMSNDr3wWFguu
NBkuZVwOqh+0iQyX9P/sKJhNWRo5bganzsEjsci3IkxhF4tvBYU2YPjIjZsFimxfb9VLabsLl4NZ
J32pf4Y5rkiHJlTIccZSx8LszUBQcO5OleQEBcH569UugbIsl4kHiFQHlKNxdjDMWh+maV4ubY7C
oHLvyxgdMzNBG65aEXnjpS3wv0Bhfj0Z4X0/wCtporVN5pdk+sEto8euSnzbvmY2f7ERyohZnwVD
ACudX32F3kEic7koTDCyc+WPgtNiRP2rK99cERzSQK40rKIieU2p5OI3wLrGtVwmGjgR/73HphBR
+bZtTMhJIye3OqZK/NJ3GnJjSraQ1jVQ1KVoCLzVZboEv4XW79l6RjBYDkPRk5l+K5Jga0XmMWHY
HarInHLp9biwfv3ddcSo/o3An9Y8393eJGTrGB3DiMr6rhfuOs36vRoY35wiWRqY45XNPo/l3Yg6
ChayWvAj1m7G0HzystkuY3jAJcfMlS30x5XqeMcedN+iqbL7XtezRVVPTxlaA2o87VwZHzXMHID5
xY8ogdx7Hj5uE+rY+JlOnneTFuaDruAABkCEl7P2QvuQTPobTVq/8bK7UDhbR23fRJ2/V133CFRw
UeTDcxVMRzfvN4wulhkECteEE9e7q9LVj1ruLjGzPVp1jG5SsbLz4t5K1XUxJMdAs+5GGd+1GMID
AfUDrdnOo6a53ZQRZL3woa6bXygDvpUtyksalhCZfix7uDJjwOCM9l2tdiYHATC3cjvaw6rsoltP
Biu3VnwFMeDCTnwFa3clXpmGWOtat0S7/wVpwuWASCuNAnf6gYvkUlEztOWSFZH81XJBn+vBg9GR
7AyaP2I8p1jydTAAklnUAAnjspCN4QbTU5z0SCZZe7ebXtRAec2HKVrMvcJu2lVRzcxQ/4GQ9y6T
wf2kNejaaQ+m0TIrK56cDslsKVVIQFD7M2RrFbEZsGMDfrgttdYv6uK3KbIDSQ/iqsqishW6ib2H
8lhfAg71/KZQEDfEsx7d18fYJUCN+Vttw2kK8l1ii7ViGODpRbdOQphZfYdbvVix6TYKcvYJyN7R
LT2/DN0MVZlkY3XRzzYbti3S3W4+PoxxeSAsrOJ6fJmMaK83tHaLsgTBp/xgxriw7elHgMpv5IKW
tLr3qVHXCOnDzPKYEg6PToFAfMcQPPW012Y8Mib9JlPxkGkoTYrokMDPExO7oB92lWcD6HZvchG9
VbPmQl4eEkSNkUdaFn3+FuEQGCXufRSaDwzDPzDTufv6QF4MOTQC8T1HtegfsHncInKJfuv/SJ3F
yLdEAODU2fZ5sv3e3H692qXYatPfNDVt1lhgIvl3xLGbCOxJZ2inBmRh40UQQHE5TrvlaFlHL/M2
Qg4Mk0PeQrP5eu25lDhL/T4v/Q+kx9JppgldO2WzSaGNVHYsiapfL3KJHg3kCOoTxmWkC+dpQuQg
h2rUQj8NrfXEnBU7hPi+bbtjZzXoQOCR3BrbIS1XOQY7Q3NQgHSarjgEdFYSu3+AvHPtN/3puJ0/
OVcsM1b4jBBfz66VDK/BdFJI+jwTt4xc7swi9ZGyxC+9VW/0Id7hLH8r4nQ9eOAttVnuX11pc5o3
WAsk4k8zS1f2o98I70Da56vMRAMrPyU49lx7g3N688+vpeSkb4zuHd3wv7eIroR1imS9drKS+AUZ
YwRH3KWCTwIY1C134DHUcVIMpp0dRVeKkEswZdgIKt9tHmnpf7qAn2qqSIE2Xdi5dkJQaSvtHyjm
bsXwRIA/FOjj50b6MPtc9wr/2v4Vw668sn3MC62mv37BWZopmABUilFrJ60o9rXt7jznHUnkVx2g
8cJy5cNMmvP65m2Mmp3aS78tVIZeKJSk5svQmSsrcnJCT3saqnRYupXy0kXqbaBH7qIv8A+NneLF
iep3GQe/81Js1abe2HX2Bk/ofkDdMQ/VD7UZ/Kl3VlRkw2w+dpuG+ms5MNBD+PXRqcP3Siu281yi
ss1fWWW9TABTOn3ck7g+tlnmK0l65/HLalgyQapCd56tWToDRdmOFM+N6oUu60evK7DyzG5xFqWp
rW1FDSNQKr8D78Vtu12n4FbhfMhJrpg5wZCTOP3ayq1QIz9st2Ertp657mXzjmqcn+KkrtjydyeG
TZUZ91jPLnsZ/yjweLArX7fCgzM85GaK1Ha8VmcHuYBeEEgTo532nXrMVH1a5ELEvh23+JejzbzR
smCHctAizxx/CM19Nha/Sswugz5jMlSsKgWkaeCVd9gUbIrU+aln1ve2dZ5F12M+XiJ7VAJ8zbTp
6KWYzcsBeV6Fbhogaad9y7Ly1lVv67paMetbaVG5HqpfZvZsGZK7vfK9vLgb9dmbN3pyI/uh1cGT
a+2hUl+wafllud2NyaXUtpiNpofQ9nCAN69xoS8dSRyi8AgCQKL+IwnqOEWrZqqpnrRhHTnujZaA
LI1j9a4pu0Uq3TeVW9qzVV9Ft+7rE3GhGLLpQGn0XWndQUr6OxqkEGKE4inqKbbrdVEkm7ID7hE6
2xCOpCvuJzGuMUq4cldcuBVtJlN/ukWOBtbr71Vr1eAYNlxTc3oWIjCPD9mqGmG45wKfgfHKEP3y
crSkZqNTJLPmVs+nsJMIR0yeSshr6niZYpQiSYecKTvYyt6KjMevX6l9KcYg8PO/y53FGNwdHUvC
Qz2VbaHwaLi2Ts0+NNpvsYXxCMq0b/zvp5EDqmYKyTmWZKkzpajvS0w2OPpNiMgHmpWoNBnDwuyV
YGtG/Sukix43FxL5IpmntgJf8SDEvIVzjv5KXfwQLsLRdRZqK6WM6aoFwYAGd1MekaJ5dqvgYI7V
nQ3vLat6cylpmS6awDnWtgerN04/Un6bZmZP0jL3TTm9KFV6DC1G1sKp3sYy3VCjr6Oo3M+Ni7KA
tO+5YltIbTOzPvI4gMowWu+KhUnAPEtHjvrZs3IfEsR+qLX6ymVmXGjSMcZVaaAy0J0VvP7+sphY
IaFVmfpJFejlOHKHgudDO8pVUeZQCrRpkSTYnHXVo2a1t6Mx/taV8dZoq4dBN5eNrHcxtjNS1BsD
lJxZ97vGDdeOx7cYrcOYiIUVJES6bE2nCYcF/ajn4r7Rq6NlTVui9TKns1NZ8ilFKR8PTe3l6830
Z9J0fl3rSGaAtECbGM/Kv59QYHHYjF2jY+hpbkLb+cPonlnM2LUdalzvwLz4+Ico4gOPHg/1K0v6
wolOLVVXnoGa1n2vfDbxBk9U86oL46W2L7c5E3X8NOEfndswKmaTpNnESB2eyl6PHBDNwdpU258o
Bqxpey6DlvIKsBuGe6uxNh+bPqP1gBMEFd0kPb8dzVWUxDvyvbWKvMoiHYsEDJa2BXV4Cq16HbcT
yuDlsnXEj26UuzgVNwbR2Z97mWF8j3AbyjjhfZLIDJulChyGtflDsHTcB8YSyzT8GCI8Dt3+uxrr
aNKap95uNnrmbvvi3TL734kZHaNmUBH5oJIyuwdDPhWBWKMk9qS6xU0Xlg/SZLMUID0i9ahkxj6T
r30cr8N0uu0ma6XJCd0E8SClvTGVepOCXh8CvJQ0CBaRrFfWyGS5CTftWDwrwqbV5EG0B7LBrCEg
c6Qxs2DAMk9QfLdKN1lqvCdRuHUot5TyR5vhiBqiTi6ZpFQpYhPRjm9/24/ta4F0uScpzaWJkEU6
Ow0ZNqoO6U2oRCusXn97EmUKMawsFfLTaPeHyR6QQ692zTR+FIpxE/I3Tk68K4dkmdrDuAylCRNZ
a1G56jbuWD6qXWf4lSN/KAIIsG3fzK2ryAtv7Sjxx1H72eo1aMFrDfKLSSOyQ3B0mMWiW312AoB7
ucyGwZUPBcZa7ei9Zd3CmGkCk7NKGrIJ52cfG3sMDZZZNh6Y0F8ZUF68P2jh2HTuENP901L9dH9I
x6jgnZkaxNHgW2UVWMjkJ0el+6vg8qK2T1+f+YtB7dNyZ0VcGThoj8WaBuTLOzHbO1bomqnwZv+/
ljmfcZuG3aW6MWonwxl8JVZvRmAkLVq0/2UZ5NPnnhuQ+fm2/PTy1FRhVF/02mkOXsXQPFRI2ISG
cSVQXqwMmdL87zpnVwGGDwaOS612CnCXokbegSQ46iBwU6PbkcGvMLOkzWF3xwk9pIYEFMOkO71O
1mFQ3pZC9e30WnY13/TnwRstCtOj8J8xuOfjkCqnf9UQvPWi3NmMveKQ3B1dNB0Dkq9f86UhOmXx
/1vr7JhYkYhhz1f6ye0IhanzR1wd4NaqHiYfb2Wj0tftFKxbTDNaUcCDbCu5ENa4xwHpZ48Io53n
MAGnpbDkM5ax393eSJZYRfgDjlSqRJFe119IGF8cJVgnRrMxiGyDW1KrYUtmOjdWHPtWUr1+/WQX
XyJadfrc0NZ1cz6dnzZQKC2ZJCEYRItGWNI7Dw5DCifTfVhu/tdLXTp5QBD+d6mz2pgmIKJss4hM
ibdQ1+OrEjibLnNXXy9zsU3DJI7Mm5gGwPLsW6VCN7KqYP4TN/rSNeSmSrEfMYetV78j1YG10lJi
NkPmfCUTvvguUURG2sGiL33eHa6aUssdHPZOvIVjQBdCODD1M+lnwTU9nP+BkPyz+3E6mOEP/HPO
CHacLm86PBpO6HT8gjS6bpVoOWmASAtnqaJ3mCc0K60nTfc+snxcag1eJF6r3Qi122k15AkXa1rF
3WtT/atWNH+o1XVEniwaGA2xdl8hJg++gC13h7TGrQvJOMb51w7De7OMjxkXwkg+LIDFjSh6Vqgb
NRlMBYkdUo1xGTMHKp4QXqWbQ/iKf2QYEYfdsFGQhHQxToJa0+EiVkX6hpe2SSvaNrX5q9Ttk9sX
byLE2EUtAKDI9TD7XSHJlwzGEUu5QyO9h6q3fHUY35R23NZ6ex8P2GYl9aYbvUU5yR0qNssAGZ0J
+SoVbeWpPOKWh1oL2ZJzLxIce7vxhqTUGpzDaNA4VVBobOxqbRbhh2t2K9voFgk2XJ0uFgZWLJna
3WT4JWPm9oP99NHq0lyYw8CSrnol4ly+mBECBlKPhhfl3N8Hc0yGnDgGFYoB6TbJy1XVvCXdXtLR
tpVu786mgBbw62PV1GiJeLuvT9HFw+ohik3Mc/V/UJboPWltTMw7KbD5R2nfekm2rUX77etlLqFb
AEghpsP1BSz5fJSmBQ66uSqBFcDlvqnV30ZFZQOwb+lm5ZOT45g2NU4+U8L9egQsK5vj0GjPIU38
Kz9ljj/nJ8pEWQjQlsuLP6+bSeCCVLED7TRF5dLQA31J0VYvY77tMDr3DZp6cYlunZO1fmB5T0pu
bHD32jl9jtJnw8SkW1gCS6E+31PX/Jdfh3EwYXr2UDnvg0YDMiNxq2unOLESH/2VRSUg7VT473Th
GxQrGYWbEVfNukc6U105qIGpCg5XbnKI6uRkwPO3nRrlLOVa5/FSBgehjPvxf/y4z9ocNr0zj8EF
GRxQBFVauCMpftpjDwRqUmnN/3I0ZrlM9O24tUzrLOkRQdhbbeFoJ8WM36h0brXYXI12hPYbVqt5
t4QStuv1dq9bBewafaUP5hXCycW98uknnOVDiFgOhVfZ9Fqx6C6d7iUGxmBlAGrFbqZHIpR4pY91
8SV/WnE+sJ8u6iYdMC+uPQ1KRE0np7+LjWrhODh6BsNWxNegqfMD/HMYPi13Fn5UOwqkG7BcrnmP
o+IsExltv97Sl98hnTFNMxhKnZceXmHC7sxijr7drjxsupDRvG0G6qsEiwuwoKJsl18veQmYiVUN
rcB5YARP+GyrtgHuEV3Y6yc7QZNWek9ueJP37o2EOkyPfuIyKA/0VpaiUrYUpMt+cjj19tIJlCsR
9hJBgt+C7zL+22jlnt/gKEgMlhpMOvCx+qF0q2eBD8Fy9Gw6UIp+64xovzP8ouda5f2yLFUKZeks
7aZGSteqGZWmE57yYYn5HB1sdH8+xiBYj6WQIDmdOymLG0aSEkCec7KxXk/NcWso5V2qpIJpdUAL
bWjo7uLHB0o2W5gGVEEVp1kPskBshkuZuXcy/2XROFPcdpuIya+zHh9beSdHU2VyXT+MpnwePaaA
5rRLQJiaerZDXmJfj+ZdY2c7EXIlw34cdIfWd6Av4tR5QiFZbDOPiVJjxHfCFEgyghMqpW7cjnqe
raq4OiRlivlcNT4k4Vxm9w9FYeOoIx5n2+x4ZtjpojTxaACzVij1Er1s9hD6sYvGMfw6T29LE1/d
aYRxkRa4gSA8CzEEIK6L6VsaJveTpYcLnrT1wfTcOE7GO0jrb94YXLlbLp4moCIkW/TRsCr5+/DK
esJMkJnNyU7Dtd0mWDcOwGm/3tyX0k/z0yJnEcIaHWyxqSJOpXT8Gcptm/0ylq+jdk0Iz7zU2P68
1Fl0QIA+rAzMqk+hQf8+i3CRm4aNHpZ30FZeBpooeYwKdxuwRzxlY1n9JrEhA7rZS0aCVSvtjYaw
ihv3t71KzpgdGkEnrfo2tHc4hePMt/MK7KxzZxHGDZTO3jdA1iRijDDurVeimnaByWxF23qxni2h
0x6zottE0bRyBAYwVrpqWnfRIa5YWD+ESI8wLuFV6euuO0gXaarR6Ddfv/9LKdNMBkUPSQcT9Oe8
f4rQBLmqy22pn2TYLLs6fsccemVdlVi7eBF8WuZsL2EJmheBCv8l1kLf7MGVYLGpKmS40Qfeylci
5sVN9Wm1s03VSdWTeIXrp3wqVyaEKM1lvK7Mg4Xkyv69WLh9foFnu6qCLu+6kGpPqlejgKJiypim
j04PjH6w0U4x7uxx+m6WK6HUr19/u4sHFNQUTEAW+QdJLuO0DxG6ZfJNOGsMZVVH/ePXS1zaHpA3
OTaIeQEtmq/DT9tjCDs4DsBHTpOpb2ZQ8sw/iDPx7etlLg7MsYagqQ3/gMHT2f7AQxGX+rZVkSlT
74zstc8GnOj0JQJLS8vg5bnVSYL4aMpxXZjNSw/FKOrTtZc0t9AWFnFVwRXvlh0O0pa3GvLwCS+U
V1ot6yu/9NJLh5fC1Qq2AYC7/vcbEa7Xlpbaq6fCKBdaDxtOxm9DjO59q+xqkDKMUJ90QKK4DdK0
xT5U756VREsXBWYVam8eZ3o9c0vfs4e1W2ZrrTsWnb0sXf1nM7V7MOt3X//mi/WKxbzAJorTePrT
KPv0FV27LYJWFir6/nLfabWvdYrvKN0C6sW6QqMJ99XVaNUr8Ks3qAb5nUNV0F8jXV86ljOUEyEH
Qo15PpoJNZBUQdehUTuzqtr4rqH6bS25DuFbf/3If4QazlNBponMf3T+sNrfn6kvnBEH7VQ7jWay
b5hqm2325jrNLyHtJ4Zct6bObhlSrI6RQk/i7/O8K25ysUAo0ddLdSF1e2cy5HXU/KTSH5gKVJEG
66BDnrSwAaDANP2xxA43qbKNPlqK7wGp+fo5Lp4/dhkwbwxb2HJ/P8YQJJ2li0g7zZCqEClMN3C3
ZatcuQUuhWfofBx0SIp01c+Kk24yUdumwXwKhmFnqv1at4t9TPNPy6lR4itVwcV98Gm1s2/jJnYT
Zl6inWRaf09Rk8oyrKw9+i7GNdnLix2Jz092dhWUUpOusNgHZXADAnjXJ/lSMVdBSVo1j1M9pzjk
nVssonDykf/dDEVzpWT40w74Zy9+et6zKyJ208HU571oTHLw7aI70qVYDFV3SltaqCO90qSs99LM
V2E0AbIYllU1nMZR3ja4mzh5eAAzchSAcXUr3+izjr26qrz2UWnFugqGZVs+W2W3EznO8Al+XEAL
14aabsey8Bki3bieMl25+P4Ax/59KpCsNojieeL699ZEzsdrXOGop7zMn1pHwZcgva+V70mAuqgQ
K6UbXutMWYW1ttW18cnu7Zt59+YYFgyZ/WaM+Z0lbyN8Nkz3HWfxtT7ZWPBa8qfWjwu1sbaay+Ei
ujtRsLZj1MaU1nuKR2cX6e06z6Z9VcmNl0xInQFeHobbDrA2Locb0YdXPqI7N+bPH3eeNUHux5/H
OQez4cbZuXXFpu0tG6ciiaF9Dii+iyMmYEDkQySGPCEW6NoesjiHWdb1azd3jlqYHSHrAm4Kj1OM
WY0CglOhkMtOcWdF+Ck7+x7jPTPRngu6OH4yiacqY2TI1H2a8p2VP+cB37rEGVXNfguvWEtdedBo
M6qh9Va79qZhfBcN0zJV2h2egqs0sjaRlnyvmKhaonju8KSZJd3ebPtn2Ro7r+s/iCIv5pjSWwxA
RWa+VdcvuBDdFlayxu70B5SRQ5DVdxZKQ4jiHWEs7gLFXGJZtSirtdfIbRuLVeVw86LaMiOYglDe
DWW7DvpuzeYVlUyWYaH4Or6eSU5uH4od8fg/xEhsUSzHY+ps/YPhHkVi2hM4llPogNyvxpvQKnzN
K66UQ5diJFgRzaMSByl+PrWyVaPOpo5LtMyGjSjibW0z3pheCuw6m8T4Dyns59XOYqRU46SODQEA
SMcly2s3rSuQ/q9xDbomenDpjnF0Un/68giQneMJwlBmMs/J8awSc4PEQBCmBOBW+l9fZRff3yxF
zqWswYE/u2Ps2o0ZtdMAm2wTg9MoeAs9e00t30KYiexrLNqLSQ8SZ/+73tkbzB1ramtJZ3Sk45V7
oOU89BNwtURM803XpzVTHVw+5Fs/TM9CW3YGhULX/4fNSSsa3rCOahdMg7+jZBZSCWj5rNgVZ8+D
mG6CsQW2fs3pBJfOC/EJkyQYwxYp3j/KOXo68l4NhYsuHW9RAdkU3bi3RfE4MrYL0z3jD0yWfuR2
fK8hJGphtWZUzcqMT0airujOP4pqlgcF2VUEnOIBvFfwnvca5j7frS7b9PLO4GxjuHHMIPssDK/f
Vt17B7vdFAUmeXimJl3401bvvdTYCqG+Sdv5XtTusuycJy0JcNYwluFUL2u1WaPrQIPGtle5jXqZ
qr5EgQAKfZulw62hNb/jBNBI2XxT8d+zkuzJa6yN0MeNHAWCZ/ZBDZHEwAojwUpmYY+boFQ2haAi
wB5lEYOFGmPsO2z9RgfjVDBTip3kJhvRjw3tcTEWzcoIXN+LwLaBdi2xBxvqY5RMTwnQkfBn4o3P
NkAgsveVoSX7DO0j14vfchsR1trddAVkJBluNOO2AYKR7SDBflA1+IML3St1f2WyXgLE2LVxSPiu
d1ACyuynMvbZogZ004QOjwX0Cy0lFbk62cOlGodvk1GBjZHr6/HrYqUKihacLULuDEjODqDbd8rc
RNBPpuVg6TItZFDtMAS4GVEIRjxnpbnTHXOLxfxCvj77lzK+z0ufncWgtan+p4LyX+A/UHrxNjfL
h6hpvyXleCXOXNIehxhHx4o/FBnn8ayqq7IuBwJNDscwb/xKY7aY4WwymBsPQldaouuNfES5rlvr
0QYfh1MwqhVavpBgeBRQANUqq540Df6tVeMFc1USaX7V58kEQRA9EAOc2j9zsskMpon3peG6nmGi
8dsdzPeybVcRTUM3NnFGU5Y1yU8fR1vFafws/9b2nJevv8rF5PhzcDpLTBO1FIEB5OOUjemyyJOT
3gevQ1Fu4qa+rXvjKXCfgz5nJAz8tg4PuRWtvv4Jl3pygOQBOCKNPeN2/g6PVad4w5DwCzwDnfVo
GafGuoQzHhZrpF39XhbrIkqvNLF19fKyKKRQ60DAO+fgt4oVjyibcjfIcMUnWiZz576LaM7WfmHa
vmJ+aHa0NuvSL/TRdwtrrSfihOvuQc9tcu/XSk/XLembF71gIbFh3L1xmlUZ6nQw1Z3Vv5oUa1m4
HrQPzRB0EKNNUEwrWp3fAHUulDhYFkL5pRtihxqQbdd+hFtFqtyZ+KjHcJV0t9vpUYImKJaWtBBF
RV436kdPz+kFwwKIMagOKue5g0GfungWjYsEgqjemgeZks+Z0aFrXB++5n0QNHuHFkmZFWsukG2Q
1+tUsbaDhtW0uvLigCMwohyAv4uw130X3mk4EnYVleAoXkswMy2K/EHe3QY9+IcK1y6r3JZ1uwx0
7cUpslXvVivNnKARj786F/UfIKFeAte1kOXKMYMQMLq6bwB0dyVyDpoZPXS1cwdNahFDt2r5acsu
1da9GswCWqeimg71FN2I5Oh238we6YMQbUInSnZC4uusj/OHezEFeoODPIX8Hakov4X0qs24AaJ+
m5X63oR4EgeQtaz84IXJo0qdMmndKg7L5TQBLhftXR7OBHLI9pWj7+yiPvQ9iX04e5Aaym2heR+6
ixVT9F5k1rp3u81UD0zq4HAogR/Kem9Ww7YQ050Hf2Pq91kVLNOpWAVGcspVc+XN/atUvVUH56ho
9W2j2Juhc3/3duC7okG83D0Jd/LRjqrRP4se9Cn9mYxLRzSPOPf6RXkzzbOsQTARGA5R129tp6W+
8BZWKj4m3SFiJevAM7f5bKWaGvN/RDnKwTY5UJ6kxtAtCMqlU4MbRLG7B0hSsaO1CIYnhm9eB5je
iN5SYXxAFVrROl3YTUMlOR5TKAj5qHwUQHYnmT4hbvV1BPjTiTmLhfPBp6JivGX+YyGcCCW2jXi2
imns3agp+1ldRa2hWyutuhoHF9lK59SQj+aaco/RuA+BFA10C/uYKqY27E5xGr8U1Y2dFnvbLraR
FaWkFCOwxmY6DSESmxo30LXoORe4Zz/cdi0SLqbuNEjPiUdDYssehCFBpB+Wk40weanuZDMsrNii
Co39rHP9EeM5j9P29Uu7lEvjBAdjhsSS3tBZ7S2ahIaCA2tm0gqfKuFGVfmMANamdO2Ca/16tUsF
wufVzjBryMmnVRhkMGQiEvdR38KPnfVQv17lUo7weZWzxqo5UvuqOasgMbPQY6Rko0PNvK4OjM3X
K118Huo16MaeDgDxbCXXiM1BKHw4qv2PCXm1BNmnBSKzV7Ie61JOjgcGuwTNXO8fN/rSlqkW6iO9
4hqFkcAG3oQ1e1Mco9BZW3SgAlXsvSo7GkW703N3b6QSD5D2ObNHiv0QaZowWcdVvfeQMVWmZB+l
EVI85qErPJBow4PqcTwKYDVBjKSiFQNyNo9NIt9qq1x0OCdUSee7vbljbL3ORQ6H7Fctgp8uQrcL
U6p79izCo8NT0IslUJWtNJiU1O79kNvbqLFgCdZgl59UUf1qCcUJIP9g0nwwwTutabZ63YFJM5YB
Yjtff6SLVzSYNCpte0ZMnH0kqY81w7BAPYEY/1mn1oxbfi+S6b4I0g0KerBb013oXZOruLgsf6VH
9gg583zW3hjSK4DUaCea/9xnYmONE/oGzl3cL4dB92MpbjGqvGb1eTkVQ8ELVqgLrP+8RW9XaH4U
DB1OiATSjnF3YqBK4N5+GKN24anPdDEXrnR+l7o8ekPiW1d9qy7tVprMtopNjAsp9CwXi63GLoMQ
9C/PuQnkO6oOeDzpv4eo2EBRXEf/BW7sMXg0LcSsAf+cpZ9FzHgVSC7nEIfHqau3M3e4Mcwrx/1S
YEGBHMItk2z1n+lH0ShOy2VgnDKBehQdWEXBUJJpatqnV2LYhciCwxrOETp9Ig7+WYkVt32qBS7O
X1YntjN/RFHaB9EOV7LmSyXOX+uc1VOwFWXaj0hjuJW26ZxkiRadyeC4XvTocYtiXAwGWZ5HsQlC
eJ82cq+bQOKU6DARc9bCqg7SBPVrOd9Ekm61cRaO7vfXm9+X3wg3Mug0DtQ/CT5KmGOSYI0Qdt4m
Hgl/pb5ozGuGU5cwMrwRwgRSNnzr84zeArVulClZRBIr22aW62iHg67k+yqKl/3/4ew8duRGti36
RQTozZRkelulKpWkCSFLTwa9+fq3KODhSlkJJe4d9KDRLTEzSUbEOWfvtRvZpwHmasNwBuD90+q3
wOv2RrUzFPvrv9etO1szukCEADLqdiwKN7cGAVKUOBZg4Xqym6WXu4+bYHBFM7tZrr6IRn+AC/ot
Gb85hzBSW+ZpdOLhR928RiihVQGXk/QJDtQEfmS7oRBvZgj0Xs8w0FnElsXtXivVDVOxNYLfTVcE
nPr0XVeJBr9n/xUQSeS2df01kdJ1LaYtqgNXAwxhDZ/bxOHNzK9OoHwu0uSQK+c4np+KXiPHrsBu
mibdo/ndnbWI7A4HehStdozrN99JZLbelxUo/77alnVzjgvtlNf1Uckkr4MAu5jN/n3f7j5ByB0o
y+mBsijd3Dim3Go6Yn+4IPMZSQ6yre1ElIdVz9DMa4wAOm1YSGuSmxgqUTaN9tzLQ+1WFeR1uepC
XwEq8N/vgjzNC5aGts1i4/+7Pq6h/zrCBmHWW+Y1yUBraHZtPv8OrrQl8bmENO9lKpmGok4eUf/v
LjMQAXmtUIajMr25C1Ov2ImdLNoGpd+WqbaL4wKdZPlUCJtRO6MordgYers2+uqrXsdXPcIrlKXR
c61mlyyw1tQfhl+pX9sh9vIX6VqK6MEh687qbnEMxv2Fd52eyc1ntOO8a80CzW+ElBTUTuuyArtO
GJx1p9o+eEbuDIEI8SSMfaERL9zYv28H6l5SSvDPXcYpW41k2Uhi+AGYc4ve2TWF82xrxQ7wFO7s
1SyMB1/13lqqW5xKFojskkP+99Ux4owtgcR00fCLOIQyWURXF53z37esWUX+c5mbLznUlp3QI0cS
lOok5Aa7ETZOlzxSUtxr0HMdBjf0f0Av3Z7wprEdGmxySL9kpAjWjDmuzLd1GPqTnfg1JNVKj3ag
VmjjmruIkaJVTtuu+u+PBxw9+MJIlHnKbz9GNYqokRPsilHQnlBQ06xQ6Cbbu8f+KvXew7pIEhCO
Lgr525KxIUi3sYtwuACZhfrl7BT8/wR6uFIjbSNrckv5d2gp0Qa+Wuh+kuG/SsdNKNGvydXVSHCp
bDRgmvtd1R9Uqr9SO1pUF4NVvIy9OMQmJKExelQy3SPjWjZedPa2RTV9WzOVQ5yq7eD0BIwRW1uV
61Yt6L23H+JRhgzWHYYFQN5Unp50no6MQhufa71Ywv5ck+b+9DlJSi+O0Fjb4qzO35TkYxG1nk17
v0lDMJb/Q3ARn5g9kSqOpeF2YOvkCVwnIyfBPI43Zf06KkiGsvnDv5eE36zj292XiTBaWJs+LivR
3y+loxQOnUGjv0xFuwkU4PZZ4tnmtJ6nPYLWU9P/khp7E2QpXdVDT4zFVKyGOuCuWRfMbz9yGmnY
Yo7REPqtTQ/aqL207VaF9ppKmq8N2UFE0pdRWcRyoWep/UvTlYfE2AUjSlCnjdeT/SXOknWLZcgJ
CcRQoPf0ReibWeTHHHTtOcYHYjy38H2Cpr7M6aOA+nuHEBtigIkYDe70u1K3koFfTLLWXySnxfo5
rFjwC5zhs2WvqPI20JI8IamobF9VRFlypWyLrl+FFnge/aIYQJOCcTXL+Wau3sqiWzeKsSr7lrZr
65ZpvZ+acSMinThAG5qFsrCVXB3/7NQPD5bZe4B9KnaV5X3ReSPa//uW5nXZckiy+ouVSqvlu7RW
txboiEfng23vahMESMJ5ytPC9sFidI/SxjO7nOUoxMx3deCsyjGPWjhdquableSwCei7tdE6QE2m
NfOWtvMmIq9BMWkyxp/HSaBwwkWcMmkfktVUEnOOkeHfD/n7My0gCspCGWitqrHZ/v2DlA37OsgH
GRqv8GvN8rsgeMH6/YWeNKQN55HK/P1Gx/UwNusLIVd5N9G37CyITEPIFx3omy6mPXGdKynMH7y7
9y9DRIuB9JUt6GajK8K61+I6ky+DHjyLwPQNHGQjuTr//vXubHR8Hbh7IIoUDg+3h1nFbFSty/j5
Bhz5UeOXMH+CtNi2QnFz8hXjSfNtwtKrGlg/ThB7qPZD+PnBp3jfrlw+BesgbXGGYrdjsUJhAU80
izS+/CDndMvLmWpBSLteLzdOGcA5t705/Jm04sELdffxYSL9W2CAb/tmicyitstqW5ovktEiYY62
UW9RmgysU5bPGf/fX/TOJssXtbDYLEKD9xlOschS0WQtDKUmu+Y1JBeSP3v1jfLRF8bFQXBv2s3K
JFN6+rCA8uVZ+BEN8zyrPhRmR7P+0o/qUY/zb/n0AV3RdlBSFl5r5QxfhzLdFMW4+/eHvtP/4UP/
PmWzhMrW7f5qUqGFwUBWYgdtz5F/aPPgBfW0JwV7l43ENgyD2xKz2M0S9oPhlD1a9e7+bIvxdBEQ
LI7Xm4N0H+IGqpOJ58Mgbq50pk3ZaKtJhK4Yox3Ez0/tDCBDqtZNvVUT4RW0EKtC+VAynCj1n7Xx
KRrqDUeWdWADU6MPX8v+pJNtWtabPHi1DHvTME548Mu9P5Mjd8BfRuvMpBK4Xa2zzrSTqJT55X4l
pXpVpp+yla1qO/B0I1jp7TXMzJVRfhXwIh5celn3/t77l0vDH0Dbsdi5b3qUScj5wsjq+aLhbpFT
SHKaVLma1nyygSzMoC4ga20lLccb2m2TGrqgId5GpmOlFT/6MPfeb4IfyDHHYUbfV/t7kY6sRKqr
5bHX59BvMn3bx/lWVUPcxGLbNPUPQnNXMUVip+cP7sH7punyO/zn0jf7g13YoYirYb60JoNEJnXE
NHixM+zm8TWaB1iKG4Q3Dy5698cnbef3mP99DA48J8lWat6YprZhU40vVto/aOfd2Y35Yn9c4+aL
daYhzQhOeCcalmWl8UJStLOu8BSbE1YkXZRqlWfSEtC0a5x5bUTJUenz1Sj1R7QJVE+al2nyozL0
fRnBx4I7scibbKRANxsXzVg2SKecLzAKXBXxbNxaWwetIOFzTekFjbV2nHDTcW4o1d7X7GhbJ6fI
Nk85GXRaLI6T4Tx6/pbn693LwLR40TSgxbtVXPdKScjMxIeyJmujy+UGTM9Rqdoz1eSvyY4+BtJJ
gbpV4XGUZbCHhuMr4aOF9Hf60buPQfuG0AC6gO8CXWK6NGqf9PPFLsH2xNE3eQj3Qxlj234zCmtV
9x+K+Jue/Jyr6lsXVAyyA5xk+qtofpEScK0DRv6SvkmzbKcKiUQTgniKITt15vjg8br7BC95imjD
tPehMIMatlbvKGxUWn+YJNPrm0dBCndEPzwqBuc2jFq0Dd71X/W8QkEu5gsM0TFS3hI4epW5FWOw
4o8cWtWMAImQcOY8IifcXRTAXMJp+b0R3yyOpR0VQ2ky/Aq+kAi0i+JvFi0L2zzCSMKjAUgYIcW/
F+S77wVNIDrBFvF7t+V1Rw9MsyaNS0qo+c18RCoQLxhf3Q80e/0/XGwRGC3KFZIxb76fYpZ24wQz
etC68mO62lKBx6tt/KVC+fel7vQmuYvOkqbA4d+0flcsfxg4Uq2x5ClaTqoKJbUsIOav7RDBUj72
GxPBWzXWHB1/2TEesUSsQMXsrLjeOCRJPvgod3/jPz7Kzdd2TES+DfvtpbMhv44D0vX0g0hGog27
12JMYAZqhqfbyiLQPluNfE3jhB4udNwu2NVBvDGzR6mBd18kh/pzmbPiIVoOoH/8PIOct6mMjPFi
cYqOWerkUTzwLDy6xM2S65ADFvVBjIWm1f2wUQ62VDw6A947yQCrYRLB6k7XYvnp//gaatg7QZrx
01pCe9Jj9UCuD9ji8ay242ZqYYEo00k3viR5sGqH7sG5+bef83blpOmuML1AhWTfFgg2YQta3FEg
ZK2zhlsWe022eGSMZ6OFT6+JXR0BUgRt7Zazegyn6eSUFSgtQ/cyyz5bWn6wJAAwJe0HSbLOjjUe
jL7f92PmlsR+wbiBlSiHP+kwremW7uloPkk2OYD0rGJT2XDidktYV3Eq7YLOPJftJVK7Xa1Jhyz1
58KeifLtyEgrMU0x4pHFU49iBsfO1xxur5lOAF9RgcJoq+BuGNFLZW+DNvQixumxhFordogxrdqd
VvZ+PZzUtPo8EpeeWJt+bldFiaCk4EMBsf6lONneTJ4iWcVTLaA7SOtWVtxUVCtHNVEUgobPUg7D
+rkdy7csWo127odZdWwrstUTImBb402ksj925MXanIxYtNxGykm0r2R3Nh3m/7hOUzRnsGsfLRq/
V7vb+8nEADYEDTvDuN2QmyYLuPo4XbqaeafTH4xq9LVWOgopXKdVuQ1hgCpgxTg+r5KRLGFYkslQ
IBBIvzSas5Wa6BgrW8ac3mS+CTtDvCu7vOfI1IhZ6g3kT4Z6BWx4amZ5X4bfhj465K26E0Hk6zoj
pdwURCHuU1gHVa+//HstuldXQvyVl5kfMQG3o7a2c5KaQgRSZUZvWAELPuMlI/wwhNYaPXSV3q3R
LHzQy2hPJgj5ZulLstSpygyhvJrs1Z4A+wUkJ9X7aMg3hSUDMj20qbFqDOHVkbHqIOj++wvTSLtz
yKLIod0IQ0J/Z7qhP0Y4cQoXNCuFK5XduZ0Lr5VLC7GW+lUfiSzrq+nTgl7s8EBGaNtdvU79AuOy
bHRurU0fDKcCNl8bZ5EMftHmHx19XJu5/lKUzTWc5E+5E5WeLpVXw4JAHnHcHUmp8PTZdunAYXzM
UncU9Usbqd+FGee+3tYXSy1fuCORq83Bnm4GZaNe427pJnxVY/sxz9rMxzd9GbhZUhoknmkY60bt
mhXSw3XQ2GcKNKeOPgpJ/mbAAR8sfPWk8EC1NI5a3RB7RFZCg7dD402WS7SLc/NpnOuzk4gvg9Vd
aoXrt4X+Ohb2VxRuB15M37DqIyNEYgjtrdzWiufE4VmM/J9BLn6WNjwUjifjKB3rGOJtziMeqNWm
V8J4ZcXDN62fv/TGIHypRHQZRc1L1lmah3Ickl+V06Wz+6Mxl/uikD/PSXQROpTcLIT/XgnL8Qy5
nvxxin+hUiPlIz6n3cR5azJf6AWdDBvsWBcPTyMM7g2BTq+mJgHuDaxiBWudn56bI+cI2vRCnMJO
z9aynARf5E4J3xD7fBtM43Mtwk92p8zruANGj8mj+Wk1zvcxb8ANNNFXqRQAazMtX4qFHKhyCwN0
mo5jMTeeqhA95SgHZcie+0C+WlW+J4rR9Js4/dAGGgSdBMx94/AU5UXhqgNrZzU224lf3uz1ddsK
H+IxxYcRfwHH4NaySV82rLy+m/mv2UudIFvSghlGhMIQI0tr4DTqqwI4z4+DCDhbrGkIsEzda3lg
+6h7sWqE6B3KQK8Kmg+VhTwpMcHHAKnq0+aTo+QbqU99Y6jBz/efDLN9jmYcYvbc0NaZggXEsOKj
NhD0w29ELjO4bARU4bD/FVmD4zZdm7m2UcE45Ddjhrgy5U4AmmaPChvrObCIK6iMKzTQbVs7L0Y2
g4GIw8+YTTeDHSDIVn7Vk/GMtHM96/H3PJZoTFu7Ruafnr/Fju19kRo7WLPHaujZRRR3EsZPQhO/
KA3pQaggGHH7GR1OvjwBzEaRENIZ55414N2wg4dm9XunGKTxyJrg3vAcLB3RP04YeWf0cocP/6Kq
+RHmvKvJo08redW3DiFq7bprA1dRJdfso5WkP3G/V5p9LKGn/3slu9d6/fOD3Bx15CrJqilXpgvI
Fu6JtYdCu3MC+cFp9V4Nwrel/lDRM0GG+vv7KqyFutkCDR0TeRM5NSOJ4YDHDSztCU3QqqDZm4eP
vtyduTnKsf+/LIv0TcNzyKtajodouugOzo4I2ARRB+z3nsUJJsuj1zqu/KyPdqKe17qU7pNidNPQ
5IijreXW3NeK5Em5sdaHqXahjKy14GNghw8GvfdPCAs9YBk2vE/80yRjaGnrT3CsmEHG2T5XYaPx
3tbl3oqK02ACEUvLa2R22zwVOFBpqjn6hu4THbWftaYids3dpnLeRmXYOypqzYFVs868WWeUlTd+
oz6jLfH7rsarr3hKQdZrV251gAglyJQmlD+gl6f1imS2nB98wbtPGdnBFmcEB1vUzX0IolTvzNSc
LpiujhnwrbKE4xE6D/ox5r2DO7WHtUhHfpMd/37MJAUC12Sk8yWcmq1hGL4hx6cuLTdKFByQSq7M
6mc6r7Jy5DQ6I2RvYgY4beh2YfmUTN9jpsBpdYm1kiQR/EF5689yu9WpZDAAk+1brmMmZJChVuX4
te16T+AiM4ll5H95bZDj4uDDdVl4RgTk1cpPMFX2ItHPojJ35hxsQ0ustWFfFfkmH9NVaZ+7Wnka
THz484bUlF2ef5njcAuvzm+K0dcDy7PneZvIL/jJdkjkd50GWwGrA77XR5adu8sSRbuK7pDZxG3h
045sUkJ1JngdxaHKisOgP/Kc3yFM6CRgIDNHIIHK57a9XY4iMamupkscVvuqjVdzAVtQTcqTnaVP
cRTuymb06Cn4poyaRjpXbLx5sK7TcNezMfRGtE2rfWwHT2xT/GE25B34iad/L4x3zrSg45YhzWLM
ATDx96PUaDWcN/bNiyZxAmqVQyIdROkcROtcxZT4/77anWL+r6vdnGjNxooloYzzJTfzvRKTwVwo
q4hNF5jyg0vBx+Kj39QjXAz9jEm7BOH1zZovMsNxIodGfcOxJCyVdY/bpalKr0drPBvEjcksCIrx
Q++RCMbZzyzRXSOiZBmoj1oiwEYvaVOoEc1qCKIfMsYoxe5e5WKlq+nXoXirNBmxsrOm6/5UOx3M
h3pXaN22tVV37mwvHixPBJu2eZuHbqMJ0i0S6TwX2VUk3dsij5YmprqkFQ4ZGQ9jQJlUfMQK+GzX
yl4vqo35u4Ds6lOXjXvGtz8cfQhdJGKJm0TSMWyblZEBA5tWIsqeQkUCKjFXn+oqwrYP+ArnzKrX
ZlfLwEV1xXOlfWR0vk2baTnI+lGqnHosYaozXBl2wI9Um5VTZ2eRhatQmBtLMnalsPeBbVwl0ZBH
zCzGDj8C8TwZOJCo1SHAp+R0VNKwD8lvGwgQmnrrpQNbiU8kfF4I1SKy1pPyOZASn3P0B+Db2wLm
Vgl9gEBXL5W7vRjCtxmbvSKNe7siTlGW/Iipxr8fwDsrNANlRCU8DnyhW74ForsZGqGDkYGDM/bg
kxVmTz1pgf/DZRDRIWumbFJu1aHqMGVLqxW8TBqcmljsVZTGWa4/esbvvr0omSB1OAyVbyfKo+O0
TtKZ8yUgWGdKpE2fsxlYppdP1WEakWhQKoaEE0Z0HOj6ou6Q3XIwn7LC4d2T91h4SRfs1//++r8X
0Hevnsraapo8lO/UGVY9ZbJJLXgpDYQlFEVzIh/SFKtPgh0oIvy9/8ko+NIWkmdDVuMXfCXEY2X+
5lN0a6lUHvS+f5OD3n0kjbER8n705rezs6DuY3Tm7Jn5oljWsB63tCDMbNqp9fecjylZm3IZdIKk
XawZmdQhcKEmbTlul+pZA71mp4NnRdJW68dtplHS1LtRbQ81NmXVCX15sCq3rMxjSfoIGIaNHqCf
TKljxoQ36RhADbeHaNs5Kii/DtNRvzXDrUJOVzZtEf2fSlVZj9wawI3bsLZ3QVVcZTPfKmPnCi3z
+yw55qF9lXTj0LTVOjPa9Tjp585mm63WRltvCnD1uqSt5PojGby+HTYn0XX+FGlfcslrtc7P60dM
37uPoQaElbMPCpZbE8MkpWrkSGwiZvGtqx3aXOpKq66OFWIaeUShuvcKMzKWURWwuL9T8cezLEAX
BbQNY/011HJfNYeTpEoPVoqlwfrueVlw65zkkenedrP0EgVRVdCAVeuAc1NA7zk5dIgCc0V2w5FW
A/KGR8Tiu9+NwT4ZToxOaIr+vRuXIjbnLixk4MizNybWqQ7HS6/9D6RupgjLuGqJi8IpvhyQ/qjL
QP/JduagEHEGBXtC8ITD5GM6EV6Kw5Lzs9fU2ASfzMRcx5NCopRY57K4ljFqH6HvIwNZfUgOAZok
+sUry4jOBDC81imEYXUkJSfYhwE8fHagtiQRYSI6QaZ3KYzNGMae1cuublQPTt937xhFl8Z8ZNn4
b44yc5C1A0pITsXldZBwr2jxVoAa78PTOFfbKaofPCJ3qj1V/uOCN6eZRJKj1i5pYNv1OspBnBb9
RbdInK4/5lqxTiF4o8V/cNF77xoPB+IoqJi4HG5uXVY7bVWqC3PY6a6FVFwQuBTuSKOrmavXcfmX
fy/my194+yKg/0VmBxDUeKemCROjkfMOpoVZc4e1mQQo6QEo9t5jj+aeWe7CFdZuNdVK1iRJVHMJ
/HjbkUSu1sheEkBN//4m94aTi5wMbRl7smzdvtMWURdSYofAMbTga15l53K0vEZRn2tp9rVoeiWL
lCealrqKA/nfF79DZWIpYdoB88qmiXx7HI2HUaYh3wH0kUcqMUfzhkS/SkV4gqRjEgtgkFyjy57A
VZo2yjbpApzBzfecigwrX9/W62SctsFoMgIxjyKWa7du7J3iBJdpNK+xKgWbrkmuaAfgfFtLOs+b
PBK4EwdQpry8cA6EuD+oH+7/poiLqXHo+0Od+nsp0fMJwE+LuVHpxKqLTL8s611SgAlHQbMSJn07
BzVo4KylznlwQ++9gLoCwc9a1Djvhs06mDutToRySXKxNarBW86aUa9vhCj2HSosJzFWUl8oD16J
e88r4RQOKAXq/HeVBYBWwSpUE2BH5pmYx6s515uw6x4do+5VMEwXgdRQpJJIdVPB4LjOEiVDGd8S
9bOY/zu6/jRi/WGMvViXtyAdNtH0u6sX8gzp8L/jNHpg+Ln7bf/4FMuK9MdmEU5iGDEYLSsOFflA
ZJleBU8Jcop/vyHK3dv5x4Vudj9iMwe7ZwxyQZ68wwN8qChF1kpxTVp5V84f5OZFDqen0KpIrt6H
RutNSryLdEYOAKYnelxS3Lo9ql+teaTav/vZcAcBjVTxDtwecRQh8yv03ArGwWutJVgRRF9m09EE
s+mMdFyD3ZyWDxaNe1sa9GIbFibdJASGNz897dMiYxu/JIp9bJwzgaQIwI5m4cnC/jSkjwQNv1fA
28XesLCEwjGB3ni7Qi7dOYjpNfc6l1eBSjeRGWMQ/ELWs0lVBrF95lWpTbiVWNvZ6Cdj6EtZ9zIb
AG0cifpYPMFm9htaQpnzK9W3UqHstaj2czpI6vDIa3lvNzQRKdANYxwPN/jvH0hCtpuXcotFJSrW
WP02shx5nSF5GRmXxdQ9eESXF+7251ki49AbkfZl3m6+oPTaQmEEfMFHbLqghFe1xDyJo82omA82
RYz9924/+gvWNrT+71P5NFq6ajbz7caxeAFw9BXexrpQjcwzrPmX1fSz15hMyQJdyj2zqD8YcbOS
SPmUJ/EtsZHe9XioYFm4TQmmu5Wlz2VGDMzIyqXHn2pL4TdjMmwDki2JtxXPsUZcAiDhUT7jdAIX
PD3RH95UuUXfOnCzul/Pg7Yf4G6Yy+xaAqdl7WNz8nRt+ByYFRO7gpSMcR2a6SpIHQziJhOWClwd
hxa3l/H15fq6YePFye7mku2OreJpwcuUmimW0hejbPeJ1BxavdpLwtrYo/QFxrarmXRF9A8oCuBe
gkQp5SsksY1eFL5B/ILREtNoRSGmHvUlykw/ql4MokUwp++I3CbfhM+T5D7QlCCk05Ew4hrl/jik
jFnwlMxxssr17BBE00vYmru0PJQhiG8j/Rk58yZQ0xXDoA9OMIAlyD5FWgEGasx9TJYrw/o+Jp/7
ovNpJ4AaaX1TEE4XawdTm/aGNh7iKbpCBd1rdvKJ3A3FkyeD6ExHd+022S9wlsZsv6O7xZZ9FKq0
G2x9W/cRDW44TeH4IhzdIBrs3BROfJAzuMKUH8qJncjXpfgHARE0S3PAvxbna61LAl/hTAVvKrj2
eud4KiO7LjWUs2NXP5SEgZSTaQcqGOrgNMpZSeVPRmSTDgp4wa8beOkgg0p6x2nXbBnI5QjjzXUr
cHlao0yEmWWDmcajTxAOgZ8jaZt0mQKFcU76GtbRr9gar1o0f82kXGV6aV8bW93KJL24ml4eu6Cp
4JAT1NEL+QlCgn5oHbmiOdFtlz9V5sVHaiFQYij/q3SXqsO66GuY4IgBvTDVrqFwXnSRwHiZ58oP
xcRpuF5D5vNzCdmdHWyh8vqRPblpQFJXJbmhLp8ltXjSMTRZ7WnuTpUqaNKVm0Xf6AnFfmJUepJM
g0lvvxu7ahXo6bZPw8iruuq57CMXo4ZfkRWtqeG1CSA5xfbFsWuWOP1JGadwrVD7a+WEGqk8SPK4
SRLbKwrHH8e3mJSVUgerlMh9C5PTcK24PVnKjNQTeE+nJf485sZHUyo3aQEFXs6LXaapR6LG9rk9
4vZTLqkCVTGaJww2fqakPzogyXbkfE9UfECpEoOZi1aTBQR+cra64xtVSx7VQPiG9KvrCeYDmJ/J
CL2JJDdLIA0zil2nfQrF6KokKVVa49k5SKSobDlwwESulOq1qRGZ1i9G8YU+3cGRlPMghF/ZPZGz
5Ucp0vaV1G2x1LyxgbpB0r7oEt6DkMYuruRGCryMufOgZxttNqky87UczT/0+queXgu9emMqS6ZZ
0G0Wd9IcKyi9jaJcdXIvcahMek/XIxCmfZSgwsnWqWms9JStZ2bO6/SvTOi3un2oLbGzFWBfmv4s
RIP4p8eJ1MryuqtarzbGU4wzWwj1G2PwszT+jBBfmkN0xLTup6O50iY/yj/N2UwbnhWoyEAuhboH
Z2hVDq1b1BXsYG1NqXJGp5RCZnPOQyE9l3K9izLC+qzBz0yTEinBs6O7UmJ4WV3sJvLbe7N2jbJ/
MozixDrqzaVOGniB7D8+6lZ3ivTqOZZJxhjQt2WVq2pk4aK1nLyoYt1SumRw0yVnxSkNSgfwSEya
vSZPdhHEhjkc/NhSP45qTy4AcXn6tBln6Yk4Ta+FohnYwyqS7HMY2a+VTsTpdAmrqyys12kmXFMJ
4E1Io3aIq86LhiZyrbLzNQLkVYqV3HopSAdkZOzjy9wBEeKXbUBNV92eReJLOtSZqwXBh6b9lhQN
DXae90bBwiyybQrdbCbze1bzj2avHbHOXY0w3ltpV7hoQs9FC+VfM8p1mNXlerTnX4bGhtQMx9DK
TlMh7eMg/jFktGE053thJyeMjicntHpX7aMNI/lXqZMuRWO+sYYKrf0FVO5baxyVqX7p2n6L3sQt
7UJ8GzqmTzlz0anJElfLiy0nOX5Q0fvRWB7QbDocr9t9Q5RTWrduBJ/fMH/FiSoIUB3WYtQwXXc7
ST7mc/aaGdXWKJ117jgoAK2t0HvPVIKthF7MsMNLWJB42T3NwjI4oSrwurpT18H1s8IvLa4QLdWU
DaqmYz1aq0YMbq9nZ7XTu2uVO/5g7Lsx+I4652pEn2znuzUF57BTN5GZsQQlq0G2vpb6hMiGSEVP
yeCd2sUORUXTSH5ALr0RiTPmsnVRzGetqujFEC4lWriuU0TWbqaPV0VUb5kpntIWax+v5tfE3uv4
c+CHe/rUXnH1815WxaYZGNiCSGztFHp46KupBrcxOghj3Dd5+01ICQmvIKOIZ/TMOuchmgkBanYh
NUmYWd/m2KSN1lxb09mEQXiZ29h3xi9jaT5HA0NA1v6c5rVtVp/bAtF7rW0Y0H6TNRIOzOqsF7wt
bYEBxPLLBu2YFm3qkcgjJ9pI0ki7Ff2YTvVnBeugbXfOPO5imfuQI8LrR80Tcftqo8QZdImpG7tQ
2CSoDiU6vVXwpRTKi2GknIHKhlxL+rWK2U0g4dttl2MGDpptq9T6tdMQshNHu+20Mj+ZjVPv+y7c
lpK8mmeMjnMCfQk5TRqvh1F4wYRaS0+WDLDPZhh/nLRkndDbCPnhmDocOhZOAj1XHetBthwrZcFK
h06c6IaRoj9Wa8VVw2rjoClwWvuNnTcBsqU8yXO0ldlqOjKFda28iLAd3LDSTyM07XQc951MvEdA
q1s2V5mk76uRaL1Q3vGuhRA7xyL2pUHatEZDvuZcbBgP7p2QZ1+T1vKwaSROnBwjPPKqaw2dZBEg
7k+rp3nAaS4Oea/4GsqdyEoP1OEbKbe/Nxzv40i9VqH+oaZG0ap0yQNd17r+nETabhaz6feDvTGy
YM14ZGWJ3K2zjyIlOyUdjlP9atfYoRrjyYyyrRT25WoanG1cSeuklHdBvXRpAO7bCMqq4GWGKWar
2bZI7avJZjX2oVdg7W5HylSTv3vOvdLQtyWtkhW7+Bc2b3xCraeaJMSQNY96dKdm3SYr0nWqIpgs
w9dZVddK3zwHc+bV1bSf4XmMOB0zvVhPpnY02k9SOXlxUapcaM95Zl/FoZem0cdiOQJn0rGR58YF
KfGBGqFOJJogS6dGgHTrrkGJvLM8Ca1aDQ08EFNdL0t8gQF3UHV4fv/H13nsOK60SfSFhgC92Yqi
vMr7DVHV1U1vkmRmknz6Ofp3MxjM8gJ9u6skMvMzESe8DZqY2Df1pzT/+tlewzOFt7ATIR+4hVHK
J2Nt6GK8ons3GM9u71489wHC8i8PjuKNE6BEJ3eJw7YiywAUW7k8dqh9tHFuanTcC2zBJj2qlO3A
bPHle4cAIRpP/p2hy5g8o0Q1/XFexKGXZuwZ8lKtrEK75Y5PGZ5/FU/AyxnPaekjTbqNPsaPdD3P
hZw24P2PxOZeRVk8KIRpQz6SDd+al2BNn61UfhVG8TNZVOPDUJ+GoH6srJuzvEKOh0SwM4FMz/c2
jb2ftb9pah8GkR7SNH2zyjEmvvfILmtnITwvsVtVHZG1fnmdrP6ecN5Hp9GH0FtPXVr+VUq89svP
qN6haSTcNm9Vdpqtp8l5EIEXs9A5Y5PazMMjB0xiFvRQnkX+NGv4RsZlZB/q2jsUZbirpvRhmSjK
iuXx9owUiz51FMCbynvR1ON9QKaVccyMRMzO25J/yrJ6ltK4LFlzyJoZfsl4BbakYz9aT8OoroJG
Tnnh1SFBKeOHCYm6nTyFkQckuezCP6VZvKDv3VhC/Vgo3QN4gbIkgLfdWezTQiydXcpuDanirQyF
eHq2ZQhja1rOGOXew55vsVtfB+l82EF/MQx9aNchKdw01lhPuyUEBCovaV98ZFBwl5CSU+8IS6gX
ogdrrBOenJESt8dmsMgz/u5UcYDZalQPMnBz3qORB1/fCTKHR0q8FIpYOCcpmt8gmg9hNiVrUG3T
frmmzaVfnCM12H4oeMC49VLDfvN0sE0BoZa5/9B3VlwIaAMNN3qo0os0URdCJ8vZ15dm+NDDTbTr
jcSHqOz6VzTd/WCQxQj+TgfREY/GpxdWBwamS2y0xCBnj9I4rrIQh5rEH2RD7aMzjS1qk+zJnDgb
R/+jN+pdry2Aj+UMArTE01A0z9C44qyMeHGyNJHSPFIx4KSzRVx4qBSFvGu77nNYm72tXLq5eQtg
8jsf2nPDfmzjo6nSthmvONJT+CWZlvEKJlF57c+Uels/j+il52QRAxLBM+qPuPd1LNVPqTm42qV6
iIZpK9V06prHsJAPBbBOjYrMKtuNNVyrnnBGe35taAcnb/mam51X3EeMHy1zoOTq4B2Lq+6e55Qk
1So7l+O0tdLnspvjHKD8OBdXvvWZUfS4CDRK/rcqCTbNx2UbzByhSAYb5+wq89hzYef1+zz+Kaoh
aTG8KUKvg9V9Gd3u16nNV9FMjKS/iVv/jXJmzmtWfgsz3JjdtwWnJ56l5NoBclMj5y5QBsvC2flW
fSyL/Nt2AsSTgUGn614C7yaJqQ4ZjIqkWo2EgflGcYpwvKabsLvYw1+wWheHG9/KCwqdlyYswA+i
ih51dkHAj5Eqv/MspISBJIbaCymNx9ig0zRAePrgEvMBFgC0M3OW28Gvz9LuQGwaB7I1NkH4MzlD
AmLukIngNNk2L/wpItKgbtddRWogzEAEZ93X7Oandi3vcioQUDzpP0f1hHSPR5y/PEMBbg3P3vTU
t/nkbIR61zlCvLG2rz1XrjXKe9NI3yPD3GbhkuSR5nuBvECIuGGobTrQ6g5XIzrOWfqwVrYVL5O8
I3shKVHQmwX0R7v5WzLWnn1UW926IVX30TDFqZkIMGPb607RBajqHqhoIquJYot/YuoOLd+3qYoL
UZkbKxgOYw6qODcfJBY6xyHM0xiRnGAuJSAMMXK0w/UwquxYh8iPjCqGFnA02imZVkfFUxMROFCc
8dqxYzAfUje6dG26Mk8Sd5FmHd34WDOt6U8QUSvl/dkv4QyAhGLFk+S3egTfbk80wRoMW9sdnyKi
1JtIbD1fXQey53InRV6Wcng34w/1/g5K0lPQdcexYpjYyre5qc5Ws8SLhjGV3qUEkkNlS5ZsjXvz
NisNj31Tb0EVfYdBujWQhAeePua/yvyx+zQx0/rL0t5dHZHJbJfexkICJIYSU4YPieFby25v6Oo+
C2VSUyAhH8E5X2xd0ClARl/T5tNwUsay68aP6qRi3VDbTU3GwvzT+RUVrHGaIB1ti9W/6zP9F3sB
wuD8T+a2ZHaK6NPFKxlZ1DMLHvnjOLPU78F8y7x4sdG6M5dBEhkNxmPW0aDRJCMizyADWttUIpxo
sE2jVQZkTGOoq+HQC54O3r9Gh/Sr3oKXJ9zmAWecnUpevuy1bFV1dIL5eTWyn3Z0bXAX0VGVJJur
vIL/EvY3wCvnZzUd7IUD259561AaC+aFRelSZ868Dz4Cw8KHcM08IT8qDbSKqrproyQf17vKXc9F
nUIs8gBqaDU8k325Sbv0bRUoPocymmPZlnERtNXWMdJ6c/v5jMl6dWbKnx4EEJ/q1a5pvZTstu3q
4qQHql9Syim117BwPW2dYBoko/qIsuVFMSHzPNg0RYWG0Qz3rncY3YpTNNrUWUXWCRpu2SMulLsO
AAqtRkxSynUV6C/sLgkrY9d5/SsmO/Kkh30ocRbXejypcWEJrxMrbWNpqWe4ldR/VFY6heztk4OB
Qf9VOXzQYuLDJh+QUuUG8XU47xl7XTvhfla9fed11EILabnmuAUkdWexN5P9vK/m9mhaeJ2gM2QU
44Pp3NmQkLnrUErJ8jzJJtGLvWHWoSMf+qaVRKI4u5XR0fnRIU/2rkCVxle4xijNnzISWaYgJ2Mz
teK09mKkv5sKPHMW8ChrBmakvuRjn2ByOpidkwi3TpZKHN3cP6WN3itUAdT73M7z28h+LU697gVS
76kzFbOyKYiVT9Gog1vHfof9cYygGpv63YdFDDAohGJSH4vbtEj19yna78GxrnLme/XFaZTt3VhM
isRhcZ+N6mlcfWYV68XI52Mvu2OgylfmtOm2JCWh69G4yXHgaXKCZwYwwFLcrZYz9W15XriojNLH
ykWaIuF2x1GHL1IRmddY1Y9Tuyd7zomo1W9erVDbmPvQqH5G3JMZk2iLyN6CI40BfuwG+XVwaJFJ
RAREegl8+IUmZrFmcS5mBkbZIzOgW59mqM/K13cmDENzIVpPuj95WGzHMUpC5IND1e3K8s23IF7M
XSLGcDflQYJY6s11xp2IvL3rTGdqiSSQ435ZGmiXIT3KLnPVKR2sfQkskLEKOCq2mqb53HKczTD8
Lb85C8++qzP/PJM8w2xo16bjsa3tQ3+c2uC9LrvEJv5UwyrVA/mBZJdv0KNvTWVjv1p3TXnGHZ+s
jn+ciMHNeKoX8hY8Y7rAC31v8yhJJzsGJ3lm+bgX9U+LC91I+9d6/vVmpvNOUi7n1at3nmSWyHeo
r+OSbvMbY1yQX90XO8Fuist0bg0wIxlTx+XsSDsphp458q+NWY05xw4s1VOm+Y0oucqMNlxY2yUV
DPDaYz7K7VrbH5UKfzS5vCK3tp2y9pU2v7vaPtMqvTYulZnQ6cXu1bfv59c5mpNcMtIZt7ac7hVL
pzofD4WJTWo1qCyphKjbyVQklL40KVPEqR/JBFZyV3OndRwZo3i1woGT7IAw4RRqhguBgybX/bss
3V6nnrH3nPoeKndcBUbM2pKG7NvwmzuRjVxN740zTbyVKEGmIHteTIuqm9msf44QzlgWHpG5Mnng
kIN1uDsnUb5GfM8bBuwAup+L/GUwlqfFlc+FEZzCW1aAfZkZ8DGq2zi2vv2ISYCfZonqs56Ho5fa
qOvChzqnA/La+6A13mWoHzDhfaBBO9hzuFOtt60iL1l9lciM2CaldlU5PRRBv+k87+R3JEHVVC3Z
umlldnWzYWtQtZhNiXXeOeU2e1/sO5VD+NjAI9WvJQueFfOS8XBLCnOr7sfuxnNd6/vIdJ90I550
xuk8tr++y74I/Hg5Bg/Dwsy7Avnd8tYJu76MJNrEK8V8ZqjE0OEYd3L8N6fEvPK0bRrhnjxcg5ac
v26xUqHRPbdg9KPBuTOr9FPbTCmmpgGr4j3VKSMJsi1X92OOsjC2SmFtUMs+65BbIFqdoxvUbmyz
Jtn5i5oJP2+cRHt+96zRTzDC09+oRHaQU7YCL6EKQJHAgKwQpkCdZ2SCbtlnNJxHGy3so1U6T8Lz
9lGOPa2p/3pTcGcwcqJIO7JEXth1hIcp+L59M02lrA2YsHpbLP0bKQQf7dps52Z4hYazN2euBZC3
ztq8d5jcNqMTVnGVmgZmjHaKIewspHyTJx+wT0J1nAwtF9cQUqINUp4afi0MerGiGGgppYtxfCcb
73FYAhyrATEYTomHr2FxWyxfdWOyJDe3rjczxr/lJ2F4IyiGJ4LKEGNY6p55isznsdWPU0Rj6vHv
dCZRJllTH0BBH3NI490cPsPEGiz3vpfjVuf9DzA6yrXpk7j0i6u8ZLaDe+KrMKJa43AehIGCoaeT
HLx3IYC/jxpZPHWEX66HqpgO+TSyOkPW54wVpk5+ImJgdX4XurncqIU9zdRqUs2a5aek9jpIux93
BAak8WK0sN9EUMeLS3yZn91iTrpiQuCmvlXkNjtr7Z1dMLg1Txii1xTZ/3Y21uIl0iE+sqUqUgbP
ZfTtB03xPFT+T6cM9eva2v7brGXLeSOfhxoVtuaOU013ytQUbBu/fRQpLV7bBu4+SLNkyqIeL2Ku
yOdyh2GTtXwJitDWeKlh1bnj/IPnL9h180IETiAoW2sa/852Kqx4Q36UPesGTQV+DvKaV6WJMMaM
jKhs/AAoFNR+TQMmv5FRHYZelHtvrJtNMcnsnMp53yLJiX3bYSc4AVxQmVvsK7injAuXNMnNkpjY
sP3sulJeU8cnI2H0rXjAwY9jAqV6gUXH5rMYl0Dviwpx+miQaciffAUCFyMIn9kack5gORXKE5va
cZanqVfWI/m2Rqw4nTay6b4a2/4jSds8d6nqUDTmEHqYom9KuOBhCL3Paj4LbVubcSRzbXHzj3I0
iLRAXkiN2BFMLDGcKjlvzFDcU5c8GxPr4tTzcd9GHfY1HjNngIAwKzfgwFavYUdDtEjnvZgsIAkD
j5djGu9lR3huO4/vBh8VhVZ25tTsnpXPtKMP2s+a8UFMfMNL0Y58V7P7boXi35RNTuzNzKjDSWwt
V4COs/yNeUtskC5PdTgoFUeIHNn7BEzCWaUvzkx8Sem2W91OX20EhGqF5EYoD5kfOmO7PL8zJaOM
bgvFeertWyv7N+rITHRePP3nJ/Zy9gPSwKWUBS48bji4qHqfLIxse48QqZcpxCPuYhaEaEj4EEX1
ixQkpRmhLXnVSLyol/W9tfWdv4ByaqP0ThMEeh5uqc7h+G8xh/d1mdhvCGFuMR7WW9ubrlV6ewxD
Zr0NrqliGv+tbOjolGnkGv06mEsEO7JUG9PqOlRlfNR2CQJm6IGTBnbzYTAMBhu5ZLEtsl8SBVou
CoDR/Ygp3Bg0OBiALkAl2WYNZt3T7SBgkN6CWwLiEULxqjzKyHxh2BtcooGJojNnN5NR/Zz5lDVW
WO8HvD3s3nrYR7N/8XjiWNtZuB3S6HXo0CTULbpPjMF/DCnf9Or9Awb56xaI4U3e6g2hoPTtTIA2
uqnteA0BECgh7pgBEug0s2msfZbECOlBoreQhMIgePemXid2mkHhDQhRDvnJgrF+JqXtNDeljmtl
PNcrSaOlMdlbsdKep034GJpGu3VDejptIBOwgs/eLP/qwFpiv2BV0JVYUXN+MbnO/Dw0hmgDa8oj
n3DvNjh4ufPcwtQeRDz3/lMd9SfTFj8AYB8zPZ9RhXFqt7vQ/zUnfSq8iqrdYlkRJXbd3i2OjyzV
IUI3QyWRXXJHfuWOe9+W2dFv0nsvbD4HoyPNUIqDvQY+mZTUGzCAb9soeFquIRhZTde856uzgiAO
qJhCZcZlmSYl1VwEvkZnr0ZnXlt1A7t4RrHtpzXOmDh6pvyrbqtdu8x3zrzOiS0hcqXBRAOl9uFa
nfy+/c4bXVIKGVfbKBj7VJiPtf4x/T9thMV2bu37Cs1L7emnghYnAou/muw3W1u9k4w6b6ZR/MvC
8Gsaw5Pw7e9xLUl9goe9l7V1V8FFQshM8mZSZdFWVf2ztRTbbhLHbGTGg7sdv0K4ERwQYCi2qaoO
k/C5HgzWS8NBLNE2T/M7q6Wry1k9GkH95KXLIfBXGpopKamGPbJ2vFKc7DaN7br6DWR30o5tb3ym
AU5+588POg1+ayTxqcw2AYIXsaKOChUkZbxGubxOKQt0F9vP70jP0OTifQ2ajV66b629RDCCzQn2
iPrgABztVokktuUAa5wfQtF/jFMUHVnmd1u/mnGbeQSNmeqtyUn3cQOCF2D4+x5PdvFhQsjbZIMf
OxZh7vOaEUIlt5S/p3wWbCuoQu16J0ZEKNxY7WjQOL0VQ/OrIucjtDwuuiLoNk3+5VkBs/Tg0yXM
Z5nsQ1gzN8M2pQPvFMh622f+fWPOaEHWU+b0f8L11SW8pO/D67BOcbf4j85AcJmjuR8JE6VxxLAQ
i6baG9k8ow3B7VTAWFbh/NH14kQOSdIs5Xnk75QFHVBzKJpfey2eWrKoRddehyB8nkaLh1OkT0bq
flu8ekuWH4FbDWTwtI9FJF4Wo79jZN6yVNZtvpPun3TwNrbJw+laPWWVyzrR7jtm6CMFC+ANdFXk
obJ64iP0kHnM0WHxm2tfYqi0douhjwbpPZPbv+hMPbOx3nulnbhhd7WW6hmfG6OEL1kQwV545/mp
lkwH7Gkj5+JgKcjWPOhFhzGGj6XS0360XzAxbQmga5rw0N2AE+NwqphI+2nPRraJsxzRRtlcRoOn
RPX5YTbK5zVE6gITrq7ElkTiQ2TXT73r71mjseIOEm1ZsZCH2czeCkPtlB6/jQiJR+hwHOTxEk1/
KoLlNDPrcs4fRTAwr3i7yRiq/HdCFZL6edLdgmONb6qQ13Eo9rKanxdcpt4skO7MjzNxbyYTvkqB
jGVrdQv4XOGvpmFDY7cmsv4TSpQwo30yIiiI7Q+Tix1WWV6g8aX08KkO0rx0E8IqNMuT5yB5mMls
1ON5tlz+h0uRtncOrl6hjsUyxLbuz63GgZpObIWMJPWKeJDW1UrXUxERuoteLNOk1TTeOZTVBQDJ
5zpWSV9Pd6nI9oM1bSkGD+YK8pkPjktoY3GaYqfe2T5t9LqcVSPullRSUVXyFJQ6mZe3sKUd6dj+
YWqMB2JyQZ4Nm0AzHStH7MmsqfOG2XPRJvgD8PvUJGUFrymOfmrxh9xtTlUwnTNSa33KHL40XioP
bxBl6bAr/OaVgOhdvSI1a1erOQYsY03qmS4aWSXBQ18Hc4/IaKNszfrT7s9rS+htyxVXETLGbYRE
KLhr+we19C9yGXd1ugWcTFOQ19BiTCgyxpUE3MTIKH4UFxCuPb5Q70323qWFhrrOmrbRomVhN3Eb
cWlmha0/8CAw3CWdZKsad6/hzk31qTMMLlOYDbitEoiiag2efQMyIqDTuLWdgUoM/r8jdlUvd8oa
9sXAgY6tCr6QmW+nwjEO5coZufjDjNYKK5Z2F84IvUMbwYWbl/e3jqVwH7rIukbtEcdCCIhH368q
AO6ZLdtxHT8YTAYbMWFvHpkfalmfkFGhuVP3mN+20WLce6s+ZuV97pmHJSv2aXNbBL2OmpWi2yST
+2R369lr7GvksDHP/UPJXpzAm/vSsy7eHH5JrGu3RALrpn3MKmNjD2cEHtDOgjdvscDQtGJOCv1P
ruveCD8s1vmEndBJFifPJQxkmu9M3d5ZoTpHvX+Y0E56jAZSBYhDTUeuqRND2aQ0P3qb13DCzI1P
MmGU+hWS9lWHb0OU9bvWSmNT4+xjxt61FXqc+ncxmMSD0C8CRsQGOkrljt3GwoyeptWjbrp9K5E2
RSlvRMp/t1trkTu2Yn/soTkhs/3OovbP7Htbs/LOKoxObsVDVi7UiNV7/ZEVzbUdRky01uesurtR
G4+3d8sO2KowPc2b7kFmzVV4t/sJzWY0PubIq/JsSeyw+meWK7IHtkVpbx2Gxt7poOH56J6jok/I
HKbc6/zDYttxFZYnb6WenpbsOa/0UxZVH4NPWYTcYaR5apGSzBGAjzxTjEAdCQOS3qCNNDnRqobC
NL/6Kr8qpyJd2I+jsXqxIyq8Hq4bnZv33Of6WgrvcUTx3HTi6uKhvwXEMwa4XZL7clr+karUJ/a7
eOmGcqvMMQEB2sRR2r5WGcQKpkaVj/KUvLjuJlZTGWKrqHghjWPXTCl8+YUhQLoXjvXXKIPPppcP
zcSLnLLqsocMsZc/JI058uZUUGM8keOyZWA7tkT90dGPpPLNiY+M76Y7RtT5kiKfo3h4DMiZEUXz
SBl/hByI0sp8gNuchJZ/MigwpEaPlfchvbPIjgguP4ldR9VptOdi6v/1tbovvOnFAeImiiLmpCRz
YpFXp58pmCMq2mBruFeBiqSxxRm22ibgdOUupOxbj82qY7EYh7CvzjbJyy1DR8WWzLCsU8CrN4nx
nFEKTT17wwwE7xLpHXJAkLNlTA7UVlv0GqMjXnp27qvZ/aS9uVfyUvp9LMEiFpFzX5hW7On2Jqvc
0M7hflSPc5YlASefAxI+y/THytsPMv5BKXpCCrdVhI8O/uGNQAw1jQvEehNNlTFvVScP7PrpiVaP
qYMPCXwRe9sWSe7x+nHwuqoljLY/emv5HkXp0eW1zK0ZfFhwCdWxlQVEXxFFAHPOvsGHOR4jmAZM
DN2tsh7KkUeteu/pmn1XXxxOcGhGc/BHtcNj4Yq9n3V7djRFXHrzMZrmLVTXq1/Wce6XT5FsX9kx
3ltls+l1CL3H/DJzD+Sfu5wDr7rkvtqJ2d4JRXlLrT3zAc4OLI1U76C9FUhgHaSj7njuIvN7vQXZ
DWVxYn0GvH922GKv3MGuf197zx5g9nJxEX+i0MydhWszC276TWbaVl79DCEKLGUfAq8+MXf9RZMW
uU7spuOuaOvn1ooOmV0+5fZX2t+myBG8giKuxthE4olN/QOU7fva6wcxWS9kicUNlWuAONVJ1XV1
AJVQbC5NRmM+Q0Nz48Eufgy72HkVHvkZ9FqHFFNUqB/dH2tZ8Bq8GSSGlZBGOTg/WVeHlLnh1tUR
M7s0XnPrgZk1+eYHxg5PDP1YsN9a4Y9FN5QzznVBbKr6fdY3QC2Kgy3q3eDl9xlqXP4IMl10UZ1/
PyHc7p3+MiBdpF/UIOi8V1OHR2GknzXnWV/pvTYf1pRu1p/s58FlFtKF+h1lZtK3fzul/6DHqvaV
WfgxSB5YiclkTbtpDc6T2f44WYBY1ToWwfIaTQyRV5HvUFZs9Jo/4anYEhD7D97oppye3JVRSW7/
8VyVmC6KTAZFzWXheInM5sVumXF1Eu39Uh1tZ3xUIZQUQ0TsEpmGISl26C5ZPGop5WM5F5D10lTt
lv5GbydEZsMuaYFTVV3WnGFqE5YMTVdP7qFED3u+Q9abLbLbsrqp73xL/gZ+nyyN99SDpdq5uvpS
2vzrCF5ww6Nc9ziimELQDbbuTXLF9KlTdw1bLk19VboZBjgnIlzAtU79LC5tkZPtM6Kxz5ch3Gi0
pVR6P9kA8yA4cBJuBxFm7AnzH29VI2LSgKuxWub94NslM0+LynkUGUq3OXhHatjvLFdFh9pS6aYp
vOISTt1wt1bE2mV5HpxMitIXqid/V64M6ZpoTTfMCKxd2LdfBZaFD91iWl1aG37kjZOSuStyQWsK
k1XQVDC+cCHqMMRxPNSdaAWGJF1SbgrbJBgxjO6Wia+YeGxplNSzc/rkTGbJgQ/iYCmaKI4MW95V
guECFpIMttro/zWcHDJ4pfPjzLhkk1fr4+DnzXVSwb0UJZIM3BO+/+mpG1prMAoONQC7q1Yemj82
RXbINnqWLDEdwSIWhwDRnOXwUIzRFAe8Lfdy5sdZ1tHgCPetnd/O0YYu6o/qbsEJbmPtHYQnXlGE
SdigH1k6t77pxUXsdCxyl6H9NCih2WBw8JXWeERo+r24SyJTyFgWCQvsI0SKvg94tzDdDxU+Vun6
xSA+7qXiDihPSz4nwghRAS+xmXqX2sqOCMAuiwYuOmnC7tudYr557PNKJAa9fMvedDJgbdIv2BPK
P2bQTmGFhwZpM4ad90yZ17zLTpzvbRAdmHr+FWN6JtAltsRAeIjx4gz+b26u1wwBKCPN/RgOr5Uf
7Yq+ugTVBMcTqYjZvuTpPw6uAS3pQEqZBRvHttnYpMgVDar+CKkgKgCpgbKk4dFBONJHCHMIwgbF
FX1KRNlLOxyipSbKNz3kpEFjOz21GASY9VPDdgA9ZXFC5vfqoZzMopKqu74MFLSL72KXXAOUEVR3
4aEYnTuCrDe9wbkfMRyGbO2p5kPMxbekzlb9cF/46V6V0yVLowdbDE8yhEiQ36emjuJqMnXSlOUu
5M46Sul/V2q6Kj9/mnwzzmzzjUxTOnmGOEM5/ZUDs+agM8+9W6Fo1m+OZnyhouFzKOb7nnMpGFDs
dHn/VQ/Bdm5xVzKnTjMEBShea4PYDIU0Lg8j9JKCpWTM2+F8IaV9xBa6sb1zDdaycT9tUTzVnvGJ
FuEsyv48qSpecgvNkJd4Y38Cch67yCNq9KNJ4C/IRoudop5jNM3+gO2vEgOOuPWuI/PYqz22FlHP
QLKm4PRZZmwzH/UE3sWt0OABWm8HlARWtgQY33zn/nypJnCd5H+wOngMWvEs1/Eoq2BfyXWfF/4r
L9Wlz+oDg679IPM7ZTSngICU0cscauH5MmKP2fU9YiX8KRNbQSSjO0IZ3sxcPpWjzSLp0kfR335h
hlUhcsr0zrPRr7bW9MpzwzZTvzOJfHHNft+M9SlHWUJoOJ67lrKfUOrmH6vo+wpx/c3OMrXNCVIc
n3mr76y5yJMyGE6DTRWUesEVcN4S9QVjrN04DE+uT0teZ9xmTfMcMqLNC6aF/K1Gah9dbBE5m5gg
F0+erhKz0duG49o0u0Pt5b8FWxhmLhTiOaqDOGOnlmiyGUmqD68+PMdztS4up2j4VqfFV0gz2xTR
Y1A07NldxgySieDglDgn8mdHWh5rRBRRZWic3KnDs4mrgMOqPGDkMUlCnx/Xdf4XaedN28q4ZoTE
R9JhhxSKQ6ZZY7jotPD50QYBJUKLV+K+q3hhp9ZFcWe5r4C+WL2izqlQRvLQnaoyeAim7nnFEOR0
rOuslPVX16OiEqXxHqql3vme/JNSgxktTxaZTHdEuN4mHQxNK5Nzr5TTV1TdhMADt6s/CrTPhYU+
epoyhgreqb5N18j6sRuURaVis2y46NyiSd6PkfqKTGtvhfPuv7TbO6tdTeF9l7VMGE3ghpi+vyVO
rd2iTdq8xvNPI8/bkS/P/gtA0n3NQDPdEfZbJuZtCNKHii0aCMCkYIGz8TM0f8TStOVhXsZ7hEVs
DIKxBbajUfhGmI0ck4Ux6syc7e2MSAtBKEUZ4nyPu+55SGVwCfCEGL7DfiwL94T6SBpQc2BPCD1x
r70yKHd+URcZfW7kbNyg6+lkIsB9bjCgFUFMbSoh8VIY7iZfK4Tg42pdRbqYqBv6dts4tzm56Jn3
aCyGJmDpExBr96cQhZkM3kgqRysYhtWkz0D5BJweBAHa1cFUsV2a1TUw0cpWTsCwFPUIu3iV/s1l
1+CKqtr9/29B/r8Ml4EPuIdkaNeEOvM/7aROhDFuGZDUe7xULu7FjGp35VcDiB2PNvNgBgT//z/5
H5b2//aUYvAFkmOZNrSg/2WvBiLRtd1iUSn8N2fntds6snXdJyLAVAy3kmw5irItxxtiOzHnzKf/
B/eHH9imCQmnbxo46MahxVC1aq05x1TkTVXrdGXPe/HtUnTJnbdtteqM1XfVWebWr/T/4GT/9+Iz
/2yKoxaGHLYybgjic+vRp+0Qorj7Lz+SUFRAttjlhZixOXoRDiNhetjXqJtom+z68cMygquyD67D
1roGMboOk2A7yPVmmlUfv/ySedv65+rqz8eqlJEdqYbJYy2GdZ5U675wfPvcoHWDz+RcQfCWUTEf
v+hf8sH8wYKpIXoNWrv+K1oJhoPdjFgM6ICHV10XMs1ijQ/Mc0u/Hdz6LoHCL+msq3u5b1dElvp2
vLZKJhSe9yyXh9Euz9UU7JBk05nvToAblrAetqIopBbAwpDn3AaW0bj1iMVicC+3NOziS4InXo7f
AmUJHWArWMlxTlF7zoMjmHLmSStViuNF8a7trbUr1wev8XqWcPy/xTp2QyRNHerJmmMBA9DQPytb
2iDjM/7ipxN/zpJ9m2WZF43UY8K2pnvyD8lgjP0Wu0uvOnbSHZLoyuMMh9vzNc6pxjJ75YMbaMO1
2YlJYhkGa6XDRSfct17xaN+aQGQKEAjH/6rFe4S/3xS6Tv7XPE8myyIqk4zvP9Axy+o0xaP+JqTD
efwyS0552wQ+ougqD1yZfQPGiEJOQwjqgMahIIu+vMpe5wr6KZjgV7nk/wd0gW3xUdkaXJBfcPly
UKEjyK7itChHA898NKyaaTbWfAOlXekPl24rXRz/jQvL9wT/AVoGc8z+Ff5rTxH15gAPRIjkQHLQ
xjCR0HgqIkecGdHGqNITzKGl1ZvcMHLkDRgNsM8nhMc/r1TUmRns6E5xstoiuyN6Yqr3AAX0hmLY
XCWy51jNdQSiF6iCh4AmO5VHtAR//fEXzF5qN7TDiKBKHmyXf+kJPiO9Du6zwty5EtFOdnJNCfON
+PJ9aCSmukP/huz0opHLd7OPmJUGj3U73KtopMUQ3RVFdz9E1mOZ6Cc4IgtfH0ktQmcZmBg85mxz
zbl9mYbZH9fB1DIeX7CIYmyLHuOg/nP8RRALKz4IK3ygqrD+AjR+Ppa6gmhc2yVvn9p9ZgpalaYL
nUyWirVa1/SxeqcMUDzHMOFouOAmmniNroLGKC8ESYY9XvKxLXa5CB8Dzjf26NOfy1Tsyl5MfNrI
JNYNy0vFKKHlDu3lMOZPjUiLjZV2+8hN6h2TqXGV6NT4sn7ZQRo/7+n1roO2WHumcc1Du0rw1uMH
uaBXc52ICZPuB8rK8KVLfxASY74PUwtsFsvoPG5FgG54uHHbPXYVtD/ZdxI1t6YZvdlJUq/qDqhv
rvXvSk1AT2V8nH6Cv9cQuBa6KsypTPkdGl/iO7MMtRBOzV1Nh/aZFKZHX2ofRNfu+so4HH+KC5ej
dCcQGAIGqa3K7IUJJvGb50box7hdap0yBQgB7tSWxgTPu4tK6cSatbBfUf0pfMy00WXNnF8RSSGU
xbw3HS0hM0tXrj32YJ3ojPWYaEy06zMtBbSgBIj4Qpepf0OeQisEKeDlQ9LhCqm1E2vaQsAQCxpB
8kIFOMSKOgMsscIUVmaHpiNZ+pbQc1pnprgrqugVy+Y9at9k5UrmM7XXIZGUB6PyHlB6XTNsvAlb
mVxuNKLIjhgPltUmteCai0NaMXqTo/fctuiQd8gCjj+533vatAjb2hSGav3my7lZPRbCzLmPWCSj
1niqfXlXQ50/fpnfXzmX0algDAHflfDGn185M9QhKQTNsU7wgVSHIiA2T3h3SkA3DyBjPZZYO+IT
xezij4Mdy7UJi4Q19/OqDQKmPhkz02lRSoNzuDI6Rju+fYJY+btAM/GqAFVUCVsHqzh77rVk4v3o
dNMZLf8J0sMXIfAn3vffK7JpcteI+WEc9Lv0aMKuaipY0o5byLs80u6rlg5Okq7pYJ54VAucMAZq
RIMopgK8kYimn3ct9qSmtOPO35dl9aWJXvB0CqTGHfgm26cnHmIJVBSXxbHHmlD0VnziS/pb4vws
yPkTBDWWIrML/SLZ0UNRuzEqvX0kE6+l1VioSMAsLayPdoKDON+mriBArtpIoU6XoWN+lQfliW9j
IdoYqyeHAhlikaar84LPt73eTlGG74kSOdNqOv3EbxBpU2gI00X4bheWTcu1fbCyUMbMaKDD1Mzr
zIqzFYh9d5Ks9usyjb8rj6M39T0TaMF4LNCw8ujQBPyHvItorUo7yysmW+aJn7C0TloTolIxJnwk
GuafDzNw6c5zbPf3o9F1j2qUaQfRB/bBavLovMaku1JHVPlkhdt4yoon+GWfvVLp8Ncb5D6kJyZn
8tjVazuy5M3xRWHhpQZcxR4lk5IInXG2a1g5L5jW9bbDnJO+U4elING1P2GPu6QwwofjV5t+6eyd
sjTWOcWa6k7MIz/vhEr5jpuNq6HPQFWK+KuQHwxYKyKvn6yAnlrn/ofzLIQuA/GkYuvy7whxo8YK
baLkJYr3OgyVZz5vhkGs8Wgg8lXlFqSXU+1Fr8d/69KdhegLjIoEOZVQmp+/ddCGONKr0HV0JqSr
jCE/qpXbJAE17Dbr49daWi8sigzeMfZjGSzk7GKyrGHRSV224uBZuAnWsr4okU1UTwrt5SFr11Lb
vENW+e5weBy/uqYsPFYWX4NTIssVLYufV0cyGjexrCGQ9LLvKI2eSy1y5MiU11HuUXvl5Lnq1nfG
RGOwEQYYsdN44o6WHra/Qw37YRU7cH0xnDxYjJJWbdzt9DhEPpPuRJJvm9A7dO24Jz/kTQTuhSWr
w2rUEJwBJ48bOBLHf9HS4mdBDJ3OKpRwv7oROBirPoEm7ygVky9h3ie5AqOxiK9Jj2BgAP0HTEpL
AI8Lx46ZBgrnTm4vj/8ZCyUd1ydAiQcKg3n+ChFMqPca1jLHkmqkw9m5OrwUcMUDNX6CIv58/GpL
H6eATMm7QoYdkYI/nyIAeC9ow0JyTDjKXpVd+4P5pkQ0YO3iskmLXR1VT//7JQ1ZJppcmUqf+Ysj
6ibz9CySnADrqCzH36Xan1mlQQhM/V6AxYJ90p16tgt1EHU3ummKEjqJ87N97RI5IiiXEe03Hdb+
KFl5Vv1Ya6GOgNdDmTDaxh5zwA0GddBKjCiM8jnJ61t0ILhDOpDGDDA4LwfDHm4frc9a2XRD8HL8
5ixUTpz98LiqOrQ7zss/n0dWQsvylNJ2Btd+F2quQ2UxX4uwfT9+nQX0P/0djR4A/UbLJmT454WQ
a9dl6yW2I2XYLVwt+8Kayud7WVoQLnJZ+YMxW4M4AJfGbb/TjILRqpTbSVV9/E9ZqOJofbGOEaNI
Y3m+G42FlBdak1tOHXsfZaC+kT23PX6JpbsKjpAfxX2V4VP+/LFMpouAvd9yVNdilqJ8NaDAPdBW
J16zpbeM/YZWJpvrdCT7eZ2kHvwGmqPleO7ObLtL5OF3so4pAJwRPJNt6ifQNGz3xM9bvqyuTOsW
S8f8i6ow37hxaFrO1KaOzf6PGoyHJJbvgqzY9iXqSzgW16Pfvh2/rYtFDoUXtRodC5pzs7e19n2Z
nh0ieSuAaxTABfHa/lBjAWWt2TboQsmvv6SUWaVQ9vpWgTzDSl5onboSUcgk1bc+jv9Ni/fC5I9h
9aSlOj+fZklZhYSb2k5b+jBQNdQe8kRfuTCoAalQ7moQVB1D/+OXXVq1bfrYrNjAQVVr+vf/NLnG
CvmWLrVTSQUbwG/1YmX2jTOAfcnB6qCpPHHBxd3/3yvO3jU0fJWclY3tKFJxS5EAZ67o71Ml25k4
YFqZt02xb/SOADBLO3EqWrjJU0N8yteBIv5r1yAowAwCt3Cd1gsPWO+wZDF8xpEPSaqRPcyxEYoP
KXohu/L5+I1e2qUnsr2ssXjp4tdh3yfQELdV5zqB6V2pRnHR6OmTjPddTvp+42k6Y2kOTEoVb7sc
U2DFHi4EoIzjf4e2sGzxdxA9OBUMujoH0ZM0S29NiV3Hbzh12GZ/Vur9lW7V9y3dupUILeSk2h3V
/zavxXMF97kytD3+BXT8je8UPpgYnLNmmgQrEq9vjApZf42kxiZwpQ2T60bp1rYniXXpklWkX7gD
uTexuGkk9TBawBU7c2uoxkcYogarlRPb9NILZst4EDkhULjL5lQA/vNK61GShAnOYacNu4MqOh1r
Pfos0wfuI+3wND2GXr2HJ9JfnO5bLNQlPy6u/rz46Fk4r1wujvx67yYZIEh8SlFcf0vjCPEOt63o
TvzixbdamMJkaI4vZA4wHgxPATaU8UUBrNdhMoEOuLUShMNj78B7hFjlPQhJeT3xJi2sHdNJl3da
Z+X4RRRO6yG1+8azHQ2H1TofB7EjMZdBuSDXU2qigLMrqC4XC0tiwo6zag/8Br1FS/FIPjXhHGLb
R4TT9ffVxJIySxl8B4YUchLOXPqla6bwD4YqxZeFmvmHcYh2ksnUtOm0fGXJ1jM8Goqe3ldXqq1d
xVkmYZPrX+MsioAcWbygY4/gXwE3xfHmxEFm8b4zYuOXq/J0G34+a9G3DQGdhkUECzJrHzgeYqk0
p4tYiGpb6e2lG2AIInjy/fidX7rxNHd0QTHKE5gP+EKLwy5buQQ8WAeaIr3XsovOLCaVywgdy4W2
e/yCytJrrZEQD6/Y4IQxn/a1zBxCz7Ql0mjCG3Por7o2v8G5bRp4U2ljVKvC4smPCZjPMHgXZnEw
0vRP65mvZHHRH9jZLcCaYWwB4eT5iUye6cg2O6nb1GHyVCMTQDfP5rNygLeRnEhOiN8NLlt9TfjS
HfPJTR+ohxO3Qjt6MXXeFpAkuzCHMZQcEIEfpKLIlfagaOCIik3lVbsgL68L13pz6xeKxglX0OCu
7lBwnPg7FmpDfitvHnoGzfjVDIlkywprT7hOIzI8/2782mrSg9USVpV3JeGtEso6ytatq4kQQT3q
pGkZGmwXUxa6dIt1SW/Ef9nmDNZdjZYJAjBjVlpljUXvdvqzZHQcbgD9RUv8DcWyBw8ZGboAowew
yLsra4zwVvmeyfZ5Abvp+O1Z+kTo97MYapxFaan8/DYbKtfAHziNTjPKRJr8YnCvqdoKrDKWWp2o
KP/m/81fQQOE/LQUkBA5j2syFUKuR2l0HUNEwyqXE/RMRX2oXayJYVzdK2GO61u3dmVcgHKjSTYY
JkYWP741GNXlhnYrd8FXkUnXDP0wBclduWpL+66hGkmt5jP0a8SXhbmq+4lhhAZbmPonUbgvfJsb
PSs/wTjeosd9ypryI4x4DYx2fBw8ce3JqbUhtM5ceeoUnV1jgs4grh2/40urIanTQsM7q6ELmD34
sO3UOi9Kid5IdTvqdLCGdluho8TCedGP+kap9YtU7U8dkZeuS8Ns2upV9ODzvoObZ6rlj3z8utpf
ylUGPCjV7jBoPmsV2nqE3WBL4LlI8ePxH/x/HcBfD51RpGAZZlbx69DbUq3ikybsqsMzojWT/1/K
Xqda1tW1c2ssHioenyXHV67R3tDCc0IZMiACaRpC2kvW5Qe1NW5CYoshqPr3XQeD2yPhNku+G37u
hGDepeb4ZY1WPImG+WxtBNxeiHDUi28zBQ2JV0iHkYkCtSwU6yHXn/W2RKAZXsTj8Bzn+R/k9iCk
yu6h18LdCD3UTvj4+DpQmyfyDe/mfaIVe7jp151Q9mbar5NEf448VCyGzAqX19sR1uGQV4+Nlt5l
bp9fuoY5bvzKfzE6HR4vRn970D4NP2ix1lqbEggoq9bDXwk0IILswqrHuy6v7HOlGGKubkurPMJW
XiUBT6n/GpQ0P1PU+lGA+FvpWKNwSotXXR/REnfBFqrys+RdRbRiAc/AFk2MXRG7d64R/8nM9mDl
hAHy+WEW98anfoxegpaU3nS4TX35UpkoGuqEJDvxFqgL+4GBBIld0UBcNm9IjHZtWqnv8/6Z0bOS
MV1I2ntV28JHOlcq8aQg5BVt/slcMljLAYSl063qpa4IE0RMx0Ac6BzPSxHwvjr05P+/Aw7Yf6bu
pjZaj1HRBauk8fZyCqenSkjwK4KzPlRLVIdFfdHWYFiP35KltZcTlmAD4A9iBvVz7fVklP6h6nLS
8eF5BwEMAoO1l/Ek9bc76ie2nMXdHxGbjHiQqMj5hmzkhm+mDZFz01Jfdi3i9fEpwIpK+/dEoSGm
km7+xdP+s1XGdpwg58v84OaQaNHAIzFoOSeZQHJoer2pLqLCMVFRNmuwU+RS71YkSD33lrITHRQm
ohzitdFFybpBb5vmUC3Ij/oCCi1l3leUeFglhxSmOuDlTdXJOirVrtrUNULYQdHMFaRLHfdG/hpG
+qa3xCNr0qUHh5FVAfNBE8jvOaGHQMLsZ9GONJxJQIwtqQQlrjkize8RT9MPRLft5/Y9IufXGkhH
1UBWY778qWLaW9k1Oh5gYN2JQvnvmXJ+2/59I6Zv6J8jWV4ZYSfH7MY9dRPolP3QA1FhGHbrhi3Y
uOJSkUb8UdoFrLpb2bAJBbBvFbLCgQN/kLu3y0repcIbt5HZgESzD1Uf1xtkJ5MO3b4QivtHQbM+
IooP3GzNLXhwA3Nz/MVeOMNbVJnQfWSLh/9r0kmPbCj6RNGcfOiilQAL4ZscKWuJsHdu/8pS/FWZ
ym+u3ZPWOf2vftrHe5gYJ3bb3y89zSuqDYWhDT1wMatvIDHV5VCRYt+Y4Dnq2L+YCgXxV2mrK6d2
umnv/vn8uBpiG3Z2Nlh5Xk3VklZpBu4Gx8Q/GEhPMmBS0OntStFhuAUhhPkmQJxejI+uhCc/wzIX
y9Un+oGNqSBjOPEcfs9wpjErUhXivizS9GYnr1TjD6hZfBxwrcWmiPxHL8/3Or4MVgh9NYJ1UCYd
usRBkHi7vyiFE0vB7xPR9CfoSA1llUHW/ERE4lkexZ6pOlWCUd+lQ6j5GbtuycnfvyPZ59btsxOS
NPv32YNhEfWGbU8BccxAf35HBkYjX25ljaiIYttlw0WYufu6JkZEq55SM7hr4vHecK3vJCcUJhw6
1gEPVb1fejoLEraCGFN2N0S30ehtmWP8UfvoXncV8gsaLzhLlWGnm+nXaNuflWG/edK9Pyo45Kpk
28XZNi+snTyQmhnZm0D29m5V3nrR+EdAUdZVdm027bu87t4nbVqtDCxF0g2ph+sgxotiqmelZkjr
LDpjaX4GjwPDB/2WaIz8yrfdfB0nA7TBwtu3MryRMIywKgzxofa1TY4p2/ZpOVXddRSPl8jXcTMm
2j7FY9KArh8i7QtGgX85mEmGWB/TZSw0BPTwlQq8+nbl6tRTyq706Mokwsw2pTK06yZyifdFTLuq
kT55bZGeQdm/ZKR9kYcfHPAJvUk6XAyswrIOyTLVqmdf1fYjDYBzQhisU2/3tBrOvzbyYWiI86zR
SM3e7iYIO98Nc90RNcgYQ20fODNt5ab7HMwzq4sORVtcj7HBYDhY2ZF/K1qjOrFkL73etBiIfkO9
iqpj9qaVICqJbY+Eo0rjru9wCUCzgVriPXUKdtwRlRRN6RPv9+8jLcc1XaX3x1WVX8OuwQwVA9ie
cGKvz/EA1t9qOAYbDG8nbvHfEmR+izkb0v40ZPLc5rdYMYIIpiC3OBswRWqUSIbt2ps4g8uYhIBb
qFZQmew1N7sQbfYm7P5TthvsImZ/WwM31aidTXQv60YdYQ3C5VCHUT7zw0KlIM/eM4FTWk8+NLfv
KcyjC6jcwHxJb8+14d0d8i8aa9A++qdBBxKciO4a9oi+9hPeRga6OzS1OC5j7I2EXUJy5wUeyytC
tsHvAOPuaLTytaVX+Mqy1cQQLQph3xWdubdyFezQYMaYWWAD1Ib0JUtyvNJ1En2aEOZll5Zw34kO
StTwVi010BoTgJqyMaXQUNR1WkYT3sa6kQx8n7UIrlFjhBvbnYSuUy/D49Rz4pmIpVeO+Sp9rUl2
YsxHnQL0rKxj9Aa/KA5qLW+m6VOAeRLKn/mF0jIEOc6y0IIUQMpp3mRh/JW3AkgQHy6C/HtXqfLz
okYAqqr7oDT+JASebeMmZ63Ls8cCBv6ZnQ3puh4Iw+4rVVmbI4E0JQovFTp5nBgK4sv+uzCLT40a
jpnZGSwFXLQK1yxGwVyifgjERx81uMAhn/YlN7VooiuBLVZOR0JS8TQFdXSZpz4A4mhFfXpGjBAx
CJbxog6EsFS+2DRK8BjHGpO22ttEdVGewT89pUcylz4oHX/C1JSgSzvfJ7NQl6buEB8UfVSzCe/7
3NsrQ3pnpP5Ky3No0AoIe9yjK63FLR3Ab9PJScozg7IwFo8u3v8EtIWFa84kyoFj8NqT5TOW2JtG
GQ5QFL4IzHVaxdUYip3ZbvvpRh/JCNkMz2aHqRgELP6u/ryPg+sWE8CKSSrVMUDAVenij850NmzN
xrhZbw15UDYIvQ+tIa6yxsYGOOlr+52mJIc0lm5LQ975HkYoz7/TkDR7PolgVv8VGOVr1SLP6Hmc
SpLfRFrzhEwRBL1Ub7MmfU5cfPBF/BjWaHZE1N8H6XivAZ26GkQK2TW4qzJM8rkF4L70QFeAb/rf
qxYWNawwOJoIl5yvqUZdF01DwKfDJwbkjLNhzdFZSoO3ZCBKIiAVppavCqE/jkTbGJWlnfjElopG
OjOUckyhJrHez/IhU0NTi9l5HCvN3kOqU6vL9r4aD2voxfvjv/bEteYrLN1HiB+9qTsSGEWE1yUm
eAJYreAy6u0T8nNzqT5F30BDnEPZJEL5+cMY+PiePbKcJ5NVGhGAe55bSbSJ4uDDrKRzteOhj7X9
YofGZaKS5+j2GJMUAqiUvU7IgGcD/miHd6NuIY8+2cB3rP7R6tvrKEEH7KbMG5hx3buNvR88HYpZ
xkIfGQOkK9fb9V77ZET6n7gumEsw2vJ16VEp4y+DzoPoEmPFmeIhKKpXmT8gEGDJ6O6vZGOUQcVB
BBm8T/7GZ6mGcAf2DKeihmTcg0yPyEwmr4AZSlZJybYv+u+mpHkn1VG7AiVY8FfkH6nsyuuSpXVV
FqWxgUhyyLLkWSKPpBE4yIPhiQHYKtL06xyvJF18sSs1D76hVPlbL8tfvLQ7cS7XF1YflHq8T2zm
JF3OXQFhjzqj9VPDQYJE7vkrJdxFY4fvXvaQ672/MvT6j67HLJGS522swL9C981IMDQh5/YgoYcW
4YqU2xeEfW0q+4/M51Hib9cqy1zrrZwRgUMuAgFTrNomwkR+YfOdUEXCjIx2dVZv9aAHnZ8P66xt
73s7+LLMttiksfYwBPY7+VQvRRMDExgevE5glsqIERrH8050f1TdPTUx+t0ZoeaAa8CRdNL9zmev
rhEq8liWujN6vlMnmDHJYzvLPFBrfnOl08g6/hEubalMyQUaRsSo/9fA/PfcndLaG6CAOBwrNrLU
QnclQc4Sl0XVHSxqdCMPTmRb/m7H8hNtaiuMccjr5kYsV2hIgeE9QDXwnmsAZPIAIM2D1DfW2rmU
D1du4DldlZ7QVP/dy+YlHZJtCgdGVCY63J9rAKHQSuqrLXmhpNCUhuY0mnc11MFLK/lnbZN8wcZV
IvVPa1i3NWtC0XB+Ja4IDjr/NYd5wMdKC+IkdgeOHtAIzO6ihUx1/JEsvQICs6RpkvqKimlWWNek
JwQlGFEHifDVtKS0Exssiu0zz+5uM+/1+OWW3oBJk2UaJjfn1zFV6vvGYl2Yoqmzdw7U4I2sfRKK
m0itL1XaQ4rhX5y45HSn508CEZHKLIQ2CcqSn08iTIwxDj1yzGuiNZk5ILOQjPzWgI+T6UQ6iJwI
aVhlW0+jwrbUj1g1t51e4bZ34Zurt20xbuxCeosUcVkVxiMctItMTT/0LHd8L/sI2/Zg1N0DVstw
EzfFK6iJDsMP7GtTB5cWN3uvryZBJys1rUGWxwRqV6c8uULdmyWIsyLbVIV9xaBm7Zvtgz5oG1Gp
TyXhIn5O0JJRc7hNb0a4uRqMx04UzyqyySIloqPOIYvGefwCqz9eVUN5Q+lN1FaMJNiXpK2pqRuQ
PFvb6omjTFiV5BYxrSF9mnZwORLtlfjdoR2sVZ7zWkbKC9iGJ72CGmV01beIu4sCyJ4cHjg2XzR0
mOKUDKzjT2lpfzYxvU8dHWTOc2lZpAWG2gWt5uiUUT4cqLivxvWo+Hu3aD//w7UYVk4+yGlYMnvn
M6XxI0/SNSdJlGojIihc2MjOJnjMdMg4frGFrGkm/yobD3oI0uDngyh4Zr0fy5HmxHZgrmvydbU8
hmrI2aWL9IeezCycM/QKLe+pMMHpDjCTdb19deXhhRCkZM0ajps+qQkeBCarNK8+fZMT939pHWBQ
aBgcsvFdze+/ZfON1Db9o15WcYL7A/NC/SZVh3PTD8Z1kPgnFsilB26ZghvDiMDCc/TzqyxEl9uB
r2nsxpAIlBu1sO8DrwdXdSpV3FhqUyGN5NPlFA9PfXYpM4kqdIuq5phjJmN8GKM1SP5No1W0bcSl
J4aPxmXc9EcJGvSsXnqVRDY88sYgXoWgv0gn3K5WgV9E0tPQlV9VV4WrNki2cXmOp91R8/Ch1sQG
2+OTZ7cNbXdOEZnI4Lq5Y7sKkijdIF257IjMpQlfbVqGwXCTlLfcAJ1oSZBFRvFWyuErN4yO/TDc
pUG9yzlSJmn5IVXxtaZTBBJ+bbbmJ+P3JzNLWCxiuVlFhANnECvk1PxqLfprAC2v8XDlZNRJD50N
JavvXmW5/URMwQSsPz/+ii8UVnQtUGkxTWDkOj9IRF1CdpUxCqcjLLXUBVwyEluK4YRabukVtTUT
aQv/wO87vVH/VA+AP7VM1rjMNEQOovw2hceuu/e6B2SD4uH4j1rw21I0TA1dxsfYA+aizA5PPS1v
m5ZTnH+Wprah2xav7BA9jai1577LnxiNExdoPbSV/GYH+t3xv2DpFIEykV2Se2qiuf75e8eAUESF
xpBDAEy+YlZ4po/l9/FrLH2F/15jdlIJkby2QBgMx0sq7mf2EAfNeUW+/ZCf+N4XhxU2BcYkirFp
cs0KosxNKqD2iuEUEt+eKs4Mi7lQy0mszQlHLgyCgD2FkVDqhEn2aOjmnVe3J/qIC2o8hqKKOqlB
8LshMf15U12tccneDg0nl6H1jRBgK3CYmSCy1GPUTDM5tINtyiCN/MtTW8HCQsQJhC1OoHakDJrd
7d4C5l5Bh3KsTH6IYuvbIjteCO54kpy5QUZ6CgvPWEbnpoCqHSavQGLfei97PP7U/6p3ZyWRwpkb
jS1/jGrPi1OrURhwtYHhNMQErto+/mBkedkGdGA8o3ib2htYAN7DrHw1YvlbNRqymeqoWSlSeKXB
GbQa9Q/DwFMdAW1hKcFQz3FE8FdNPqefj6eo8cyCXhWOBUer7ZDjqASWVvBT48F4aPx8n5bxaxWP
hw7TwNpuxcZ1s7ugs/cNmnAwFGdpSk8fUvKXVSVPScHpCk8GwoLcWoVeeRbVOtrH+kPT6C5qBQ2g
MGkvsczLm3TqiVo+kcaQxVLfu8UC9Ja69dfgn9DnmAt1MOMylL80Xtj85pOT0VLykDJSOBNHNJet
S6t24ef114kJg4mS66BW2Z+08vVtlRIphEkm4EBpICBovaeQjjzg0uoyr83PIHx2W/21LaDqhJPr
O6+bjVfmn2DJL2otM5416dUFmgaCdQR7NhASbdTkv1WfmZed5yaAylIZuUUGWW0oVe9M0Uc3isKI
pBEDEEoOJj3RVuRgW2ArhfWEzBJDGN3kQdkiDEa2TsilHwUXU5QKvezrsvEKYsNobba2gh8i8N8C
dzhAApBWkWnvPehXCgdmgjCGDV9LtbGjbBfW8U0g8p3ikqyoVYeAW9HnJQSlxJuOwvCqyv7JNjhe
x8q5TM8/q/RvP+yRE8U5e23anHohl54TKnShsLGpDNZme44Zyk2vlRLPqeXtsotPDvjnXkIZoKhn
oSs9tbL3cvzjXFiSUQ3w5U8uhEm/9fMTCHggkXB9w4HH/uob48GQmptKuOS1uCfW5KWvjbWQEsye
JivzX1cUuTSYSiycFh/HYEsP2FTJ9HIvjv+ihY0bIcQkUbBYdI15qdfh42fBUYRjDN7GFs1VlYwP
Shvv3Kq4S4Z6c/xyi79KY1Q1WfknCtDsBiZgqKzIoByxmEmV+rWbkHxHLMHxyyxuJco/15mtVWpR
d7VRWljy/fRZit7yEcdCKb1rnQbcyLsg6/M+otGt8wKdqNbt6f97voDTxOLZcYyh9pptYz74alEz
M0JtabirdmToErC40a/+0hLvtswCoKO5rZBUlmwJNVMvG8UjQk6pHxKisJgViV3has9RZ8fEZhSb
xq4fXTljOiE/xql/LYz8IYrAXEI9lLWW1UY59+Reg53pORIZkonXmGu1lyaC9nhB7NKtUkePxsjO
SdLguSZA6Y+MZoIp6BdFxSAZ174M/B0pAi7SbYIgjhrYMwSyLbCicpTux8HcNZF01xfVgxV5n2Ge
cwRur11PeyCh8pnl7jIvh0v++r1ZGJ8FQt+hQTRkUamr9lUF01Qateea+rcqTGiYUfdWUyJqZD8Q
Zn092vBGNU/ahZZP9GaGGhqcYxtBBZOyZFtqr5rZXuRjtlVbaM8o2RqftRKT5ddksUld+UzQ51/n
PQjDXCWWKrMee0lNT5UpS8+XdoWGdood4lexpBR+bzPlFI6Jc1sJ/Qf6szQSJOswHQmMADZeqK1h
ju4s440IjZTsimwvCM4ExHZ2/EVf/J7A0U2f0+Srn62BYeqTdJEMhpMZ3VnWDq+jVx5CE4vs/34d
pAvgm6Z+2S+OT9zXljL6CbSDJLzV7YYkn2zTF/KJKmzp1qrKJAVWBafxuUAzTEXuo341ncgmRiew
XpjznRBjLN0xlYXOFpxXKPVmS3hoKHlVi5jJim3dh7lx26HGRw71H9ZVTs+ypU1+B2teTpqR3ySB
y0I39MVLaLivvgxsf0iASE96MxM8zPEntLQ1/bsbTr/7nxOYn5dCSwbKxrJ0X4eBJtAgqQ+VEZ9n
0uid+AaWdg2GhTJSOlMVv8ZTahENeqgbuuM1bL8dkYGqhm24LLcN0EW1/jr+2xaXcwoxQzCKYgGa
18SZF8pxjILd8fNcrGUrupeqiDy54Ztj/QXQ+1dhD+ejbO5Mqb48cfGll3KSKfOp4wb75ZnRayOK
SbeAd5OIrUckWUEwDyL1N7LiQMur3Q2otk+YDV9kDCeboa7uhQVoNVD8mxal1fE/Z+nWY76nXcWU
hLd49sXTYWBbGzvDMQp1XcaYpmtpJ0XRDclRB6PpTnwui7feQGQxIeI4ns2HczRa/CgLOGr7BXjV
NpO3CACuszbcxUq/jsPqUsBHysKtlojz4z916ZVmH/1/zJ3HkuxKll1/pezN8Qgt2vr1AAiVMiK1
mLilhFYOjVmTnPM3OOaAM/4Qmx/BhVvVXXUzkzerZixl9iyzMiIQgPvxc/Zemwk/cs3PIK9WFtPs
LSeh3nQfCwBeZTgdz7bYhEO3/fVLfYHjQKsJN0N3FzgaqpKfH5+5M8RsRFR2JPMdOocGP+K8egWs
PdoyMGJ6j7AghXs8T7O9SlPLDBLAzMRZ0FFBS+biVxrZ0NlTQ0KmofqygzLxo3npz15E1gnY+njq
kKkUTyjjHwjuML/5rr6AgC3PxuL+5qk0P2kOvR4+Qd1jkIVQddHK8bxI+pdM0ziywvytbL/MDFhb
pZ/G9nnaXPeVE2RF/OBKZ5NC/rSFshka94yNf6PoHA5G3Q3ybvimtP3ie0VMQyOZ4Yu2ANN+vtaG
mmdEkrnqns6/IIoovzMz8z4U3YHE1O/Ksa/O0+xaFJvLwBcP9odvFl2fMjUY4hCTInrNTShfZac/
GIhF4+gMNKG70bz8UZTFSZZecZB+bbzunPBJhQKN/0NN2FwyfbOAfrELIcRk96Gn63GI+nAJ5tQp
EP5azr4lqiDIxXhXFcQXqN13i9dSbH4oRnFZcIRYdlRayB8+fUzEXZIVnrOPYGcISP2lDTA60i71
SX2ri/zNlTuu3WkdqmvP3Mxx/s2W/lWvDjcYGITFbYX0+sNH7RtpJ2WLn0GY+OvtJTFLr57rCQmg
lRVXOXGFwVSjnUpRFONWMCkTk9WvH+8fddCny/Dn1hbRBJ/ny11UVEZWU1gwcEk195hGL3IqdUvW
+SURIGRyPHiFd5sN89aDiGAnRKJnKCERHR+FmY0xlfc7VQyXRvO9Lw9Zn+3HIbnLSusitIkaVclj
SLE2lpNDfvjtopvqCCMiLPOK++5W1SY/b8bHSEw4H+MOGZXyTQXwxc7A9sjwjuRHJrkfRyepM9F2
7gsH5W1y2VT1o6zzSz11mINrJ0B4vvlilzvn4yWlCcTNy2txHv5QSEX5mOYyplYTTv+Iu2Rrgc0b
ASsPQ56AdSbR8TtK7lcLHEUbXbEFG2J8khpmXooJ2OA1ZTOde+1xPJNmMl/GeX7u5fUKD+1FtcQk
obof2/pm1gDGT8qlHXsmUnnNhyR8mc1Qwhmb6Gq08ZqQKPhq9+u77Udx9/HSAJjCYUST4PMerTpR
lBbMA/ZhG/d3jFM0VKNmjTd/YHwUzU+LdNeXI0cvYhF3IVPEpG/qbVM5xE8PPZafyHpa2is2Zi0d
18DUIdrAMGKv9NF9Jb6m8V0Brnowu5pjHy2XKcWolwvMM0O1YKua6ihOnWtYdjXSwaoOqBfo54jw
qW7z577JsMe41m5K8oE2J1YTin908d5pyXB8bRrjedORdwaF/x93f1EXq5RySHAo5z5W4ATyVC5a
OntvEi80dclW8GElniH80Ffkjm1UOFy0pb6pJvQvlkI6DpSrS+XEgvjhhpWq6GKxIPQwomIyp7Vs
CgOJsWtyMWdaSHLcJsVE/uN4qTHgbfBDDsXTaD9kaXQE/uFoBNg/obeCIrWLteHFypI3L0Pnq+Xl
+tf30Bd7pElfZrEKc59/av+oo9JrPbmWewWxKKpF+061kb+IWt6mRfSdReCL7chEQrzAcRhoWN4H
G45JZndCd8HZu6l+6TBnLWKar1Y53v76U32h+PjpdT60RjyvczxkhM6+i80dZjAOQwpuNU1zHoek
IxhmVG/wxu3KXPvmCPHF4sgOiA6XKaNDr/DDLlREsw5qnVeOy/JMNu55nDdbZbB3BMoT7CW/0VJ8
+XI8xbTKudHQb/xc4qRx53YhcZJ7BMkGNRbAV/hgaA5cvfY9DH5d1n3zkl/dMSjAWR4ZH3w2nBSZ
3UauBSczbKcl2h1fXMTUwquXDOJ0/Gbg99U0AJcHMzYAj/g9Pg5uhzCTE3472BCWfIJXAcu1eitK
50RJKr8zqncRjxemnd+3oX3tLmhSl1xqDzeA5fa1HyW4fK2ckTpw7FvyE2Y/sbsTvXPPdUFgb6sf
q704UYDpd3rONGFArRnHyLVCdQ5Sj+DGscNIaZJtVpJ6KoVDWA35ORE1+q9v2i++S3Y3Kmp9mcp8
IsCEA3+S/gstUn28Jf3jGVWS8EdaV7ZVUg+M32ysXzwkFO8q1DHU5px2PzwkVaHa1ahz7MHUNAfu
pK1zRTmUrr4eJuPQC0KG1YZmkoqf/tef9AvP2oK4cfk3MrDP4JFWBQlt6q21V2xKX6Qk53nkPmuF
+oKfPmg0YrI8Ap3XsizUJTpiQCQOiEWWVaCnhBN3lb2f0yXXbgm570Rz7KBlJFm6yMidr0j2lKV1
FRKos4pF/p6PjbbrTcJS68G8oWdR4scLz8JWK/CqWWyMaRooeX07CHlczO4cDE52pYIET2U/+HNB
8kFOqlsrHhOYFTKXqk9uwx7IMLqsqKSMK/NgTmZ7uXXu2hxdx6+v2Ff3hk2XhxqefjakuJ+f80JX
w6hAuryftARJrpv7UQHHgaHPO590X6ul+s3J4ctXxDwOqBMqDeeWn18xFxW4FZtXRFt9xQDnmY3s
WiQEydb6ffwfvKf/9DL+U/hWHv5ctjT/8s/88wukVEhJpHr8/I//cha/yLIp39t/Xv5v//FrH37r
usz5zy9/ZftWnj/lb83HX/rpz/Lqf3l3q6f26ad/WBdt3E4X3ZucLt+oP9ofb4HPsfzm3/vDP739
+CvXGCf++O3pNY+LVdy0Mn5pf/vLj45e//hNQTGhc2L48a+/uSmWV/rLry0f5Y/f/vf/+F//57/8
67/9z3/9t//2X3/xB96emvaP3yh3fqdPi9IViBLs2KV9M7z9+Inu/I5BjB4Eok99YWf89qcCFlr0
x2+G8ztZCQyBfnhQEITzo6bsfvzI+p3f5D2yPBnL3Nz57d8vyU9f7V+/6j8VXX4o46Jt/vgN/Myn
oh6vIrcWOAQ0h5/WOrTyBSlCtTy4fV8RhqKXwOE080j2OuF1hnbalWicy4Fsa2D4ZAuGb1ndkClW
pcodPeLyQBr8tK76+iGukvTEKoZXzVTYZsvmKqz6O4Fpki6/8VKEQ3nShlENeC4iiDFU372pm69m
Q32oQ4ltRkXIkybizJDeTZYn3Rpvkb1MCKyNpwLv0InW9OGewcyIJ7JVvUo+KVnIhkFzMLDtiipY
S87UfvDWUN8uk8x0/FRyUNPz8ZEJCzb4Mrx1+u5RFRQFTD9WtdO2p0zLnpLOflBZ8Hw9ssOg6glT
zQtItW5XPykdsI56QWkQRk1wloeP15pydGDEGPrKaJIXPpMAZlthxku0An2e/QD/0fKZ6bicf9V3
w+QDZZHhS5KaVuABw00ihYrIwB6Yznp70CFyJUPtTBeJu9PT5ezcUjApAgMRVzH1pwyLr9JsrZ5m
b2ySVeSW/Gx2ZrmKerdbdeYwU3HI4aQRzekitwWyHr32aeyu4JpBl6JIKCZSRjNnAyB4FanYlQD3
XeQDkEodj0fgRj0xgiNBcpGoVwYBYuXYJJveSx6ZvpwYsyRyKjqEONhTclELjx297ut9mVEG6IVx
pKVNh27SeYU01AX8ATJg5gicz5TjM5xqkHt6+eSkyExoJj+WTrHLR9pv0Ty9k/Wzd/u0DdxBuWGF
P1U95VCgBAuKjL8zk6cQVI4FonJ6tAub+MH4mjj76FkQjbZoLzvcUnIjyrrcyCm+qedoJLK24Mrr
iXs0oR2wBYBsoyWFcaotf1RAb6TV1ARlPr2gK9V9gh9m0O5iV2gyCppksdAWRRGodnLwKoUBuu28
amMrL7wqncCojMmVN5J8FxipeJ7semOGdXHSNnZInOY8UhtpJDOzo/ZivAQ5bJ+FhgZRfE7Q+Cq3
rWydiwEsJb1WC4BOKcsdaYQQyB6Myngu+27dEvW3VkYSO/0klecAL9qg9tJql8loOM2zTGyraSbD
W9NGktgeBMTIMwsBQmAbzp2kL7dJhf1QOEh4YJm9E++1l7NzNGh6u8rIcm5izd6VkbJJdcw/PYGm
nEffazzVvqIqr5EkckgHgl/1A2poMmMaI2vJOw3rQAFsHFDzjugA5GUJwCxIbFmuhrqcQTdY1Uqj
xxTUMq0Co1LClzpt5Uop3bM8ZrNvOBNvxrglxTApr00DF2OEKGgtI+WhrFwvIFba8jNpgvUeoueJ
EPjMbKNV5oGVsmThbpNwIJpY1440ErxvO0VHsq8m1pkGCP8yIfjQmHdmNBBRZjIereKTQacJMBRk
6Vm5CLpB1/tA5ECDQ1KH/daDoVJiVoYSkq5a1cXuY3NENaJ2XSkYTR2oUlXijc+x19go6zqMRFZj
yds+1aMwkEOtcGwb8seZAMWTWnXbw9Br0G2m7I6sFfAZHiTMYT6vJ+uRgX99myn5k2aju87ZcCfN
DMyiBzXndQ/5xDKk0B+YSCtw+nPbjArfAavscysfyGLeGnN8P0XYXS0DhXPj3cfl2j0y03RD9rYL
Yttp1lPsZu/9xKriQOA8NhwRrmBi23QTisHdsKTtZ1xppzUEPBo6jggwZ9BraT31BJmJctQPBG6X
zY0iMCv2Is8ClNgaMb715E8qFhRNz57wwuGCLXQiZc2oSoLI1B9Mcm0PVp6UvpmMr1mCKa4hlN0f
cixhOsKZW3dytftkxOlLuBW23nKZDSui8UNNf1Y86sIQckokXPcMTTmZm+UwrQenOyiVdZwYLFhh
o3SBE8nhSI6ESMYjl2hEZY7x0u39HGpfMKjIkzpTUY5ifUzORqk/yog2R2Nqw+McqZCHKqjUEYZS
3yDl+pjhahBWCGycxCqCXM2ei9SljSpt+D1excdxBitwrXbcTLpHP7eR5bEItZi09RC/aBvfuuW9
PmIZzK1w2HHb4S5sku1ow9+ybb3a6obDAE0wFxjC57FYToltf0RCWPEUm1NzPqXIVItB8Ts52evS
yDERjbRnxuLSrpPkWJ+a5hTgxLiqSq8/GPPc8WR0K9Md7sa8IpV5dM8mA/9owbqzHt105w1JdWpV
HcnB4yvV4yvc2I4cgA4rg3M7hKrNC1YjDTI8f+XstAHHucQnSGpvIO7yyYZYJATI2T1zSbW0LAJz
UBEyE0MDu9JkbG3duH9pbdGsktbJ0NfGQ38WhbJkM+6jtS0j1a9ErmH04FgVIXFrLffKaVg1Is2C
ZK2bY4GB1iro9pnxadPZbEkF2dxsft0xfStqu5o3VWYpJ8meLIOoDgMt1+Sqresns2OhqHkQgxbM
0HpSrfdW5xqhCecuHVqYW4VzpnnscUJbvoBQIjYcuhfL68HmFHl95ITjhSVrMoq7jpjbKl9XAzZx
pJmU+UZjrxgokf+ZuzeVFEcuey4epTbkpBIuza38xtDzPdp6GRSpSdFi94tbtcpXXU2EuUpywbaz
K4vZkPLUGop+pIwq6SKJyyoquGJmzTvtG7Fmzbju8zK9IVXZ2lqKEKu8nh7p+hdbKCE5gB3nsgir
o6pKHizaMGvi6qSvFOEcZL3YNGKJ8y3QdWZUPTro8MCttefcs27pa3Vs1qz1TkSyo3As94mt9qIS
ibZD//jCySfwppgU56Ji6ynVV3WcLT8yBvs46rNyJZY1qaFVNuUsUWXeHataD85qhLEUtRqhf8b8
rGnpYSZGzu9pfe1jyK0BeaPbYbnbm9wAOZKYsKATqw3GLAyPHDnLfV1iKFes/HWIladmgjAwVt6V
QdbpHDViA1V3WEUh7nsvGXwrDE/Yj5pNYoAmN4Y3r7DyNSTrWyVpXF9yXlpNzdT5U6Sf6pZSbeei
nddqw7Odt7OxhcxBV88bV3OEM4hwSL+xJnNDXLdDO4XI9Il7vpIRwj1HXBZ6dUdK86sXqdmqTWV7
naEeO5s0cgAdTZm2kRDmKqpFfiSlZZ+bEXW6rXKDhkZ31sg4e4hFdZW5MUAVJcn8sMtuciKTTpwR
Z9k4HSKH9HXp9Ich1QLT4QsQWC9ynTU3L40ZWaThXui57Z0qg5xPlLJ8o11xR8O7CObUSI5mtZ3A
TVC5kjq0aY2w3Ts9NnS9nsgsUaow6Kv6cnL74oZhnzjCbmSsx667tMv+Brbv3m0cBkeuQUhPYesb
bejuMK3Ufl27mg9f+b7zYotWIdSY0aMyVfSBozd1EWFS/T5jbu6zJrqbxGrkqpjHDtqzi5nNs5+H
fgoGMb7ZLfeSkcstOkIOFxzgUTvGPHCiOtFKtuMijPU1MHGqaXihqd7PpxWefJ9upfCNubI2Rcnf
1JU8Cop5iCguw3uryKpV4hXPdg6olpVsL82uYwtX2TEAMm/TkAIgV+dNbokXYlWno9BNVV/EebUh
MIPA4pFAV5NnmaHRe9xo1mW8HFXkbMigd5j0+Hb93OZc6sJVUTuFjnlZGmZ7T0vwfXaWEAuvecRD
yiPjKTiPAAEUTnY8EwxcOu1114RHYUEoJzXDe6wQWcknwAbe2+1TN9uwOJ34ITHITK8ok8dZr4ku
ZyeTUS/ISWUgtQgx1ry7aNvwyJWVzkaJ/8jX2ZlWXlTdOXV5XSTNXpI8ubbFmG1anTayI3ugUzTT
HAkwkxxUnTXG6tZ1Pr7PDL5XRWE9egYJ52Xh3CKGQr8aR0dZrCSBpfPb2TDekSU9rZVJwUXrYmeq
OW2ueoc82iZWGySkotsnnrVVTCystgaVQPOanESWyoCeYLraurb7dpfYiJ1XA+vJ9eS66daabUcu
p4NioypeAtdMNvqJbbWcCVRCQG+KGjQqqd2LD4bcG90J6tJKfRDv5Y3Q6gaEvdNl2Yrt3n0Z1eJc
V6fbxrCxdOYGO3uZcgpBsRtlTF7JQ3uodY0RcNgjz82IjiEpudt65XxfowmhaWlABChSA9mOaHdD
Mr+GCqRSZQCOkOp4auu8ot8V1cNpm4K8NR32f68YSIJuxEx0eX+XZ94JVSx4u1YpAr1XXpoC0JNa
xPpdFOakTydOvhrcBjSoM6prRZTeRc5IBgf2SZ/ExqqzavhAGJa3zLcbRhUFlcc852DKhqi7z5qQ
WzbOLkl67a7dLHmsx5MJf/ppVbv9G6QTnfSzbG6PI6PvbsdUlIcp7YpjKvkUn0YhARFQ8lh8O+pw
JixzlxTGTZ4PN6oyXNtR7W1YJh7NEnqq5Pzo2+OiH+4nsVLI8dxVbYlg2x0uC8BzW50q3o/i8FJk
0HXq0AhPDC2aD3U3eMdKBtmuKt7pqc0Puj5Vu75Cuqi37lUUudLPh7ZlbxT7NK1uPCXXVlUWfjeh
cz/1OUzTwteO5RDHMTOPD+OA3hS6UKI2udD77E7TOZYN8rZQmYDZ/W0CGzeGRGjL/JSOJrLs5sIt
o0urNi+1aKk4XGSGjTx42rBxHHXj1MpZNEMvk4kcfbU3NnHaXRbESpt1fFosD0I3nlM6r10CX2az
K4NWELOuu8nKHPSHKWkOYa0WQVc6JMdbK+gThE2hKJqK+sjMlCNpON3OSKyLli6kbyFkIKn13DLx
nHJUqOiWptrZqOC0KXHG+GnjXI0wGGIy31vNOWqtrTeaZCuK+6HP77xKfbdH6DXwbLZj0p+5Y79m
NnqLSOCoiYe7uC0Gv2lcOhzRaxvFAfwtmA9hR1E0Dw9jWuxmi1D10o7OQtWUfp2655lKWzeNw4eq
0r9piX+abSxfF+Rxgq/4sryP0xuGlQInQJ5elENzXBJEuxI2R888TS6oLmr/R//uH2p5/h3NzP9n
V/T/027mkkD6419/RzfzP//3L7qZf/MH/tLN1L3f8U6iblwMfEwqmCv+tZsJVJR5lEUUPdFcDDn+
vZtp/Y7VYzEZ/UCKo/P8azfT/J0uJr+8iGIMg9yGf6Sb+blTTtSUh+gFS7MHLOjDDI4ZgJtim4kO
tTXemMl8TdtkX5XFvkyHy9Kjb/g3F+ov3dS/7Z5+ERXAYBkNGYBHJKyfBBgzIK1yLOPkkIbzidPp
4XJUIX3cfmPNJA/d2+G9WqtRt7LpS4bjhHxb2fRNqfkOZbg/q/e/fkfuF/AzpGAYOBenmuZ8HLW3
KAUrytr4gFH0DljUWzMNlAgqK71MWaTrJWamHO8zSSlOyrI1dZusEBeQVoiiBbFpkwlfd+adWiFx
Rr7Q+IgbXsJcO6m9ol9DSlmPnn4sByfyEZ6eghKlc5sb16giNlGWXaSRidYfa0/fdcEci32uIdAI
W2iEjOqT86ZQxlWhQitVRue5JBA2EvLSI9CHP6xGK3gTsHVE3awco6MvAdEb4UlHKUBVl0axGohG
J2/dQ52zQEFJIVBX8wAHCdScHugG493OBKSqK8Z6NsJDBM8Frdfp4FQ3yhKtJdWw2KYWU7UqNPzB
lleZhfVfxNQ9/HPqobI3iYXsdTAbiqmdRV3U+7rV7qIyfstjvcTOTX2dUnd/8/V9asbjyVChv6ho
LxFAGj+PeuaMRuSMq+uQCHriWvlcONYOM/yJ0VHwOBHjN8/qv3E2fn5qfn7RDztjDqVv1Jm7HXQF
DHuSrvQpOZ3T5l5r2tU4fKcI+EJFBN4ACwoSRFaFj+q8jqJR5DJKDmi1OaWb8bsm5PuMHmsFTk33
zVy/92ru13/80uJ11Hll1ohPqtZknqD/ZFl6EMb8WuriVHWLm7lOb8bGO4xdc/j+wn4x1gW572Kk
52UXXcfP3+ZkjwVpfmp+CJG97SoLeJfU1VOGfEdkmtBIUlTf8rIj7slm+w9/WpZnxC+oABeWxFIN
/a023G2y2lXMgqw56ElRJmagKdMJV+dJpu4b2iTwelZx++tX/eoDozhkmOwAIfxEW3aaJEsJ9ysO
saketN6+UEdnE1Li9Z44nfuZLp1ynAqokL9+3S9uKSbYANOXh8f7FLbTEVdnZ+Tk/Vj3K4PzVTl5
F6rdrLM2fYjb6sqJLfMbvc5XHxbzM052fPMe6uyfLzEp9GPFz7MDPvZ7BeefGiVAJabzTsLbrHcN
LgMrcr8zQi/f3J9HtsuMkvw3dhmLgBn2HKLL+Z+fX3ZEON0X4ZgdFMM+1IZ9Zi4DFYJyfM0SW5T/
jEvGozyLrhiud8DG4M6WufONZdJY7t2Pb8NmRqnaEKMctvuf34YY3DwBHpfx2HTHWWRflQX9s06a
T5o1OXSXkxuFgGS/jtF5WM68KSLvUvF2VIvHSWeeQkM7RWaSBsIcpzX+pLeOUnYalE3XtydJWWD0
F9I3q55kbuuN3hrdWrjUMhnpOnkc4dh/fn0XfQGiJcKAKDLWXR7YTxKeIZEQ/lIrP1iV23NsNuOA
d3hvpw66wbhNfKXzDOBByp3grljRFD9oBV0aI7VFYCrlsEnZHle9Akt51M+TkckbajKd+YA6lPdz
ijxcVYcX2p4JvVT9NGTc6o+xeT2qCCfymJberz/Sn6ldH78nDzYryiQd/PRHf03KpGiuBjU6dGq5
Tsv5GZX20VCTJdPWVmCW5jmZrWf4jO7atNy4WU0rXGN8OSDvqbgArUYQh5vpD8tC3ceTvkkdY+tW
bRbEY3VoVBpU+rCuyu40inGbtSDjwPz3gUPomC2emp5W4OB49xYT6qDP3MshVB4JzT7EXvliI2VY
D1Kka8UJNdh3fb1j56/ejFrt8RdgaY4m/G6KGS+E0AYcR8XwT3ObIHfqFY3Ce5uE5Z1kgfVVUTsb
9ita0n37BjXtIQX/4Hfj3K0ZtnurHrnYcWICAI29OQH6hKZPQVfhlZzhDKfNjqCIA9wTyk0tS1SB
/bmXxQ0z38QKanUa91Hh1qfj5HZnJnE4R27RN2ur7JDsMYDRIr3i/ozStej0jZSMBk21w1owvKLE
Ox409Sx36cFBnoJImx5gKzwlc3s9WzRILW6+tRJVZM8zMfI5r9U0yqGxhW14hXic1l3nrcu4uS+N
lNTqSFvLzACbJGHH5NsuNGgUcjwbHG62QrmDqZTSfFsaXm5ylZTR2qwt0HviQmPVYlZuv0NwfwD4
RsooXT/00A4dfCWbIWKpWiAmGODSBBSbCrI5Yg8KgYfjzsfe1h/KKOGncOmy1I63rI+XTZbrm7mb
z6fcAJxYjwxjDLSd+kmqGfeFzaAobfPjbqyO05EsY7ppbkDPc09xnG2MPL3kgEB2gV3em063nrXp
keaB6ScT1RYU11ey2jZR1+++eUCWiurT88HTQW4fkayfKvgiBBVEcnx0yDSFPhZCicCtqtcyD7MV
nTp4RKN1SFN5MsjxZIywImKT9ZuquJAVWKFfv5sf9d2Hd8NJiU4oOjAQWR+hGmlWRqnhjsmhrDOE
DxA8Ra9YgHmzESyhBow/p22NbGCTzMVjHZO+hKJgr4eVtk4V482MIxKVzFrSemSxzFU3DPIphxBO
DW9FMg30UmLyaLN2azDL8xcSku8W2eVAIK0fk0G1Kl1xFS1YUZsnPtLzM8eINvrobbn59KCne+r2
CCHQFWd+pz4bnvZQoVCe6dcBwTRuPLPrv7kuXxDsOWSZmuWSgYbe/ePBLnPqHlSPGR1KUb0xCEWp
Kx/DZNrqbfuoDtGNO8kbZG67tqxu+mxtSu3I1FAV/vr70b44XSHMVakgAQku1eTPu56WtHFKfyw5
4CF5iwkX8Yv5bp7wKYEPRDTn0tYk/N0d9WKVQT0ImDVk38jBvojbwZsFzhCxjsc1+VgB9FE3qx4o
nIPeYPBvBdMFoz7mNUNYqPUhX5btyhWnGDdPLD28UNLptod276Ji9A07KwJ3Dk/H0nhlT9P8RjMf
fn2ZPvVuiKiD07oYZblMn/IGFIuhpFKly6m4ultOL4ltHgC8PYxjkn93Nb58MYvmASUnK+bHRhEQ
QSORmR0fRtm+m+RFBEWTkpXewlVcVvF4sGlST/aRIbTqtOSdr2SG6xmMC8PqfMxWskwYn8w5bphw
2vz6UnxRmZICiRuGh1r/zEY3NaCF0uRS/NihqGQWNY335FkW+58HlUGtln0uvfz1y365kMDSAuxG
MwBd54ejhxaqZV14bXww6+rHZsZ4/25eJrcDPFfM6KA5nJ6xMpLOtTYOt63JYHZieiSSs+UBY25P
j2+GTlvEuNvUVkHeYexVCQrTptVNJ3WvGCayeoVOtmVKwzeEuAGFeT/wRVgjA7ghXqrCvWvSctCK
xpdtR/8QOmMSu1d1VlgrrQhJ2RvN83HcZuIxDcWFUcjvSuYv1nhkk5R1/JdAJP3DxbAz9qbGs+KD
oUtn7c3OAWfAlTbWZ1MEAgo6BhO+wTjVk/6xyNOXfppfO8lYgyCn72xgX9kOPezbiz0NBd9npspI
S7YTxOSlDH182zGulpc1mAcEPPAIURorW0OPfxvi035Mju0of05lqQWVoXe+0ucY1GztqLcX4Fxu
P1tO/GL3SOrtaXYJE59fZgDFqHbMR+bxfNzli/z13UVz7vOuieeQZ5sGIVrYjyLYUMNPnZc1eiDN
aIiu8IirmRssKa7Q/LKcInQ25UVkMDBT8+GsF0oVYL1oAy1LT41ELYOpD82jvnHrTTUbOeN59Hx1
y6m8js+0eHDOmxJcAVJ7iqnSPstRRJnXjAa7B5qIK3Yr1FJRdV6W5nrO68YfB2M61YyOaPFYPc3i
UpzNleReHV1KbUQ3CI/vvEJ/bvuMePe+2qXT9KRyjhry4mHq7fcG3EEshL4aBs5NdKoYDFGx79Sk
sf0EzQJXmAa44pkMJROwlfok3pLcui4bcssI/lB2aqeM29Eik1MQY3/PHK/yC7ddk8wOOxv7l5d1
BA5m9Aknxdxb2Hu2WBUfR8WK/Vb1UD7ndGFQHVRQ2NxE3TXK9FwlbNGdQArdMxFLO/NiqR6hFlIq
p0BO5coaoqM5KeyVgaLK15t+p8fxJokr87nooxuBTmc5OCXb1NTcQFD/hbX9KJPujLhgVsGkGUB3
wZdww4hYumrelqEu1pkwUr/qBoHmo3hsci3giFKdD+NwEhvevBVYGpFQjQwjmnhTaQoLhaZQqUA+
13LAY/Tvj0cR4bOzQ1+rzaFaxzyi68QJ0Zf1Gf4mjS8zZV3QlO5CeuGESEo+JoyQjSYV/jzWb6ne
3YdVeYL2Ow0Gq7sHtaNv43w+mfqRdHBjERdV0zN7cxcMbVkGsb7J0lzbmC25KoY19X7vWnI11dV1
QfMlgArl+Z5agQOf3RNFYj+B2QGKQhPdOsonOFiavEf7v5YijI8q0Z9SHNpI1eJDY5eBJEskypei
3bIuG3RKCyUSFk+mYPHSQ+zxKZQkoz+JRTj6DlD2zIuO8zl7k6GxGQCR+uhdNTqNnM071zntXe1W
qelWqNp527AAOzV3m2yHzYItVsl9Wc0cRhIDv51o3I7D5vAcxtJauzXIvkliZ1IrbWvIVtssZyzR
jcXKZGXovOEc32ez7TPvZfmJDFkqaj0/zkc3Wsez95rIdG9MhbserUrHpZGNqwaJl1+PNrzvQU5r
kIPkd0ai96WicceqTR2kdnmCuN7ZoNqbfD0FDmQIF/v03KEiySpxPMMvBau5qAOqpvR2Pbk/qHvz
k6rKb6ekCm8rw7TP7QjNXBVVRLWwIp/DIcy2IkQY6FadQQzRcun0OeeYhEhl5wzqvDb7SsOq4IAL
y3rMEmnFyULxOnVl5L2yLSwN9y6SDQvkXmaj/jJxxaT6KOFytk+F8n/ZO4/cWLJtPU9FUD9K4U1H
jYzMSEtmkknfCdCd8N7HWNQQoGm8Ib1BvC946tSlE3lvVUF6AkSgCjg0sXPHtmut36iug/xysR2y
7rk2K+invq5TYlVI3HS6MKz7rru2IhEt5ghdNP9cLbvJC8mvZ42rJqeamG7Y/FoC/2iPuug6M8vn
slEAhCnukeVf2jXxkrpuohRj+FCIHFHMtm5TO16U6IegyLCh6ixpjYRk6dSJktt6DH6lLmTX7qHR
rAyhza9evsevaLY1KvFOIKraxlmhbHqxQh9dl3+AfAhmaRaxvLET3aqgrAURuLWft9cq3MGZmTOw
KpDsINdDwNfZbWYCoYZRNO+japi5fXNWE5HPTc3VHFPOJccn+WKXpvVEVLGhRCzP5QCnAMsTd0Iy
ZDaX/xspIqYWkwon0awCNd574DvGOFmiYE8ennz+wFSgpJtOtd3gpcqb6UewZcqMjCg3MzNb5W5w
63fgkDIvbp1KULjHttGPGP272NTuID1VTlrXzcqUa9LvqQU4NUSlOFOMRTNqS2UqOhMwjUsgb+fF
VJAeEs2cKTVACqNXtIUx1axRfg9mXdiyVZV8guKu83N0AqtwgfDRhdwMl0KLlr1Yj0jDukeMY1HZ
TkgBTNVxsQi7NRzJY44ZgyT453EkRovGlK6JRoAPdD3qj2AUzRpwmMkWOivh0M31ChFuZCmH+Vid
B5nE56kkxVYE1pBUxBcKsJ1Fqxo/uimkhjl6Pgqmv4TF9jgSxtieBoIirDxglmI1jzukceoJYtFN
YIugbam6GuEiKeCbjqAxxAmXkQDQkLxGBl6nh1yx/DVRIVgrU73qdQHOFAAP3dXzme6NR8iXP4SI
7bOImzsr5K/MCRcSTggRE6hIM2FGRDe6e5lO1YQl4Zjd14VwCSz8FqnqG7MgHcOHfSFVknRQWijW
lr9MqmJg1QA0J53DdJ7wK14+XCdSPMwkT5hMZ37UqXhRgHVpJ9BLB/qlCAcRdiaILsmT2pNwwsa0
gGQwqqd0DmxGFcsLEATAaOKNNOFqPFe4TSekjQ/khoOrtLmA//B6U5tlBgPBmkZsKdFufSWVdq2l
nonGuNRcFcMZ8551ESzipOWA7HDzCKIWcEpXzqsJ6hNOy0oawZo3abbwTA8BTQBBvQp4Kp8wQmRp
bWFCDXXZhGeswwfDCx/8sY9nKdCiSBGA2jUA9pv6YMhNjfIwAOpmAiJVRo5updIyjj43YMjNZK4C
YyJQpQ9CkwcUr5oL7HuuJxmBlScMxUxpzMz2enFJ7HdZ9sGDkI/XYgr2CcMCgngzxs0IdB24GG6R
ImS7TubGIZPZAOVYs8GZ2k1iJvAwRvcxl4dzMcBjIBoxVih8DPRiIJx9CchxzIJVJOtbdDW1+egK
sW1I4BqmeRsP4zWchMtRdqkljuatokf6CopFwfEHPELwDECaQOfajIutGWEcwjZO1arV9bmQmNeG
EANwCkKL+DhYDmrj2VooB+u+DnK7ktN7yLV7RSSwV8sdYOVsg+ULPIfGf8j74TzA7xp3ICjQCIXi
BlRIB6WUDr4PQDcYQjCGlnRZxa51OejE4KI2wBLQ6F0WS4j7Fv4Vb16chdVwrXrhOZVkbo1gVs5U
taYcm2ZLMNC5IynhvBtJkqDJCEZU9mq4XY/CJK2l1uFWr1rMKwwuGTrqfjiWXQZe8ZRkxnhXMzgw
nd2lO4Fm+4RqWuFyieW9UiucNiu9G++5CkYLcTIiBGzh/eiQ73jGCEA46Vos1/yOu0VUy2iSN+cy
N4YQzssWibvbOpe8uTL4p03dDoRSvjcL8DJgtwOaJ0o97m4qG1GuFrskycD5dBmLW3oCEnyMuRyC
Su3kZ9xeszvLw+RTM5LgqITWfc+gcn/oTCYiYLPgwurUYA6pp3X0Uo2RsMoVp7HUxHGF9r7Jgnqu
eUULTrUqd1phIJQopGQe1dy1a3LdTiAo7kpLhgdD4dhsEtFagmcv1tjw4iuJOxQQK1Q9a8+V5p5X
3pejKs4MTTAo+KLLLbf5eW2ag43P3srrMegANI65pLXUcnUmF2wnkLR30E36GSn2lZeMwOJabw5C
e7ANDh9QVMGVJwBNVJvBjoJ8q5stEgBYni57EzPNJrPmk8QjFpK4yKVRBczXvB3rbo8nQgzZQBDs
Hm6qPgyH2mguRt/ag6W6yDFgLaROtMnDs6bFxiLPUJxjUOBYMqVL3SKvLtSAlV/SbIOa9sgKg08T
shY8kXcpVRbkDQzlW9Pfgq79MRQ1AFrx3mvUFRyGYG40/XYicZQ5mVo0f4qiQdy4KE7NOL5R1WYL
QDpycjPAyDsfK7YjEKtJLN/IXbmPSG/AgDLP4zytgCEEtinEF3BT7vSClxhYkN/HsOdalFQIGYri
DKm6Q6bo1FWortu9rwCc7CX8FBr/ygeiZwdhulBiznjOrmwhqe0WIDh1xLhajH19ACd9g5DIxkWl
jlQBauZx2Z3ocIJswyCkK8d0FRnFIe30H4ER5QsXMBg+r0BbzbRmoDJh3lC4suWxvYnN4oAAN44a
YftkCvXBcpu7RioeQqFJAeOapZ0FpkjqBr8LMVHIV3h7JYi3Raru9KTR7NqDDKbXyoI9h6pre1dr
0GrMMLgwlF6cU6rl8jMApY2FcdFg/t36Qo3sZfM0lmaxLvX0WkJ3lAOgfRy0CP3VBHR0K4ydPZTj
tGW6t6aKvW6bZdbkwOHAaqlmkyR10CenZUvhXAntxup3wjjJzATVxh3qTatxs1TE804UdmqtGTAH
0JqJGMRM0Jeekj95coVbkyEsurEgXhlMDSZBuet9yBJBJ7UYPRp2JJiPqg6/AKLBFAmIqFbju71L
JcURcyGY17JItU0HamhWogtYV70fOuMs1pq9UbFMhA5sedxbK0zWq1laFBtxyH4YcchFbLpTG8LG
DcdLFItugNw73UhusYR+k0ctkVaB1l9iPGFlyrZDzqol0eOjQMJe21xlbpxtK2Ns59YoP1C1eego
FJR+3tgvcWKjtg9+rt67cnAuqY2/6rWO4L7PyqNVViaKf5Z02tZK47gpW4Rkgr2IirHfqZXbzYzu
HloW+HM070u3D5zYBetrBhwylozZ1QjfxpFyvXak2uWyT9lXbzI8sqiFzKxkeCpcvCUrrp/w28dv
cpAfK8GklcjpkICkavdBhIlBbasm0aODKTbPfsPm64pPUmic9xKoXT2bm6WLfpb48HUa5hMJB4rd
yGVRb4eg+B5eYMI8EPTaCg+qGP0QStj1+VSDBQP5nSPaxw6Cw4PIKpP0UT96NrBADWIlECJ5Wd+4
/N4sGc9U7IG4dc29FjmfWifUFknufN3Fz5K7VLupyU4YMSTQ3ubbuau5ZoOV+WHKs5SJcSP1eTtT
K/wYppTXn2kM1Imhwm4Axfa2MS3DccpTIPkpQXqJEuuJOAonU3a8JYX9dVPyZwk0Sk5c+2Rdwntj
+vkrfEYxamiFlSUpclfd6p5wM7bFA+SRE+poz2Wpn9UgZteaL6cL9pI4hqE0Jfv6TEpmcZ6BtZ+G
WiN7mI0dEVSq3mqhSDqZEg8clWomZ3z76w/9mQAEek6yolP2B535PqncFVKgmWEaHaijweUzu6cE
9IqXDk9Kat6ThePK33bQabDTsYVWXcRtkM0FCRDsKNzoNc6TIZy9JIPokAZXZd4sVTlHb5sKu/2C
1LDkcTPKQFzjmhrktHV5SZEsvLzy7VhCjM5UmGXhuc/FIhom/zqcqNFn82cq1+6vu/uJRPokd8js
A6gkAix5N0aahg1kG3bRIZFCayUn6qlb4Bs5NmQM5FzFa1pCnzee8MoIFbKb0v9ckaCcCeM32huf
Fp7IX4twcnW8et5XOYiCyygeshh3Fu6eLENQQ+B6Z6Cv4Y0RtdlFo18HikcwYaLKYBor38yHb2bA
Z/vAtBEgCA5ADRDou1k7dIocuxoTwCSDUcnNRUShHj5oOdD97FZstGXgBRdu2X4DZFA/b1qdQE0G
9Lj3Ehkl87GEnhwfQF10szTHv5sjJsJRwTVGd6cKpdMJ9eQlL/8AvZ5QvB2GudTFj/WQcoSL8W1P
AZ68fMbFG8ddQffahdJYj9RnHS6L88oceqinhJiBTChVhwheBFJ3CREVfmfNPSDKkzPmJGWLQsEJ
sklPE3AuWFR0p/C7rpH73ll65a79bvCcgOyW/bJLTWDULo9bG9hCOyP+Q2J3eq6qkNkQtQ26UvGi
4ZT7rrY9DcfbajLnEucDnsSq+dEzIdQ58iNdiQ5CDX8C8Wp9rsvVCgDLaAtFt9VCYUcyb4ceG2rs
bbKWa+1HJcUCQzu+FHW/XlGy8RE1xJICagEWdKpKvbe4yoc+qRBkig9Kl7JFZC5cp6IPueZThq5D
lT2hh2quwcIe5LRam4r+DGQAt9oGCf7c0n7kXXrp5+hSYqPtklikpEli+KpLNJWUZuVe1JXfLyTE
CeaUSIVFHfTXmlxvyMJd8cv3Vh4MlBUKTNfUPJqVUDKWLkaErWtsZOQ7kyRa1qW3bEYy/2a3i1Jv
J1MF0rluZkp20iKCMDN1fxkNgOybfFNY+pEE6406ldMxuj+Ccr4ztEybq4GyfinpCLWYzzqFGNpq
KchLMdZhXVjES8+zemx14ycrVvdG4F+FRXpTyUbieBL3Fi0mmRaL0DAHFRp7X48FMSrW4r1JtRuX
roWsFyufGuBKrSrNJuvxFBGmCA0nshaZ+8SFqW1WQrWo8EWcQVBKtsWADIEMU4RsV1BsZS9QZ6aQ
Y0qi1Zk95bFWmaDdqNOE7wzysDCO+3mWNxqen5OysVb5c7Jmt95Q8hJBVCzhVrUnnGfZ3IssCObU
oEJozTB9QQ8n3E2nTLSr1mfyhGIlpZbP1HRgUVlTVh5GKJp8WHXnpnet6j1wowSuJkCsO8ODX9Yq
2IMlgV5QO9QRL+B6HKWiHbL0p4S2aXolkxdGjtWLu7Ctl4aVXbZTAjwp9EOkkaBBfmmwsQGEscIH
J5s7Z4W6u1odj4M07n0CBs/07yDaXLum/qioE/lTk3aeFR9HUMz9xHutYpmQQnsQWiouQpnOTV+s
SNYk6GsizyWEcGZ937Jhzl2ZjX7vi+QiRXz2/FRcR3l+B1Pp1ExRvFHLlrK7Gl53xNjqJJYU9udK
FuesyuoGXj/FKtDNHrhoW60kzKNAj+mDEjtUSgYHHtyjOgH+QNXfkzgnb+wyPRIoyx2oj3kPvMNu
QpTco9K6q2OYeY1EmlFA7XSpD1KMdLi8jvPxAm0I+abJo8ekR9e2khpwFWR5Rx8N0EDZJJWmLGoR
ZZ1kgsMAOUfi1IUcN+aOhguy2I7gxwfo+6JHgS5X7imwkmsK71zNq+d8qHzeeRVSBpPBCMq1wFWE
+NGS0bIzpCGeZbKHwVq4mcoZdVeMxBoSsgATD7kvM6ZKWD0XotzN0dV8aBRgQ3molk6fdxfTXXWm
FMnS7RngqRqt5Xw8eN4zvzABrwBwwl23BPtqyHOhroO54IMizyTyAgPg5qmu+gLWIoWYkBJoEQ5k
ktup0ZDRzMT2RMwE+OgTUqxt/H42BPhB59Ohm7tavh2N4ooTMGdpJNk3x/1HRPa0TaIGBQxXB5T2
7pzNcJSIKGfFhzDyq9mEYlCTUYdg5V9IbXwTA237emf+eLpyr8OIBdCuTO7y/dVX6gIxIWcdHGKq
yLM6Qh2jmXjsIM4D+Fmhk1eFO/c6U7Mlbj5fN/7xkg9XQ5FMBEMRtPlwrUwTkUSJP2EkInJ+WlNc
wou7As7iOmKQ1d8Eax8RGbRmGbzZiQ2GVvfbO0yi1b6VWTia1vizLcnFXOlGcitMio1aKiczt5Tm
Roeh77/eSbQ2cPTSAKmg8/e22dz1ZH0o9PSQo1gHlFE7bYp6YrzlOKJY51839tlw6hphIV0Eiv2+
j5RELPKncXZogKJOoZMyZCvLa3aiL20gIq/0PLkdquby62Y/m7Yv7pWyhqkQ0+ltH5G+EhpR1tLD
BJEN1eih7xE7YMvyZmkH2XK69Xzd4ida1Vg3gtlVRBCcQPvfxWwp2s1WBEf+kHndD4pkV1kblDNZ
cZ81sIyzoYp7u/NhjNa6hfZMd/y6/c9eNNQfdiWCXrDQ7+JTTxezqnbd9OANzb5z4yOqQfcIwWPV
8hzjrAzh5SCk2jfbw2e9Rg4MnVFudoAvtHcvWm8rValbiAVlIZ6PcXHalsoz1x1bDMvLobBOcfVc
UevBhZyV9HWXP1mtIN7ZJdhhIei9n1uGIMr+qIcoTtVQYSeSlRASg4ietpsi1JfG/o/x8t5oly3/
35Iig8nw8+vV+HyQIvv3//k//v1//dsnzL1Xf/2Luaf/BkCOnMNkhSCxK/yDuaf/NpnFyUwk+AWy
qPyDuaf+xjJmu2TjgrED4e+//qFDpvzGdyDTYj0Ftk3DVOlf0CH7mMsiqhV5HCeBMVmCvd06yqqp
Og2qABVGc0dzp6xjlu9YrV+9ncPP4Oc1Y+/TdngFZMzwO2aHfNuOFAZ6n0vZuJfMaFNG/iIBvzzB
tb9u5uMioTsKkSqdknRaetvMKIJeQYh73Ec5SI4gqB9aya8WYSWdITrmfdPap51CjXAi3ZC4en+2
1MgMjUAuxr1coI3p9RK2KKTJCrr3dbc+np10C4dOyhuElASXb7tlUXOx0NIa96EorxJ9cBJFW2Zc
i7qsQ+XJWhSi9M2AfQL9nfIdbJQTglL5INNv5BElH0Ee90PqIcJUOhYXkYEUZ+5Ha8EH7FAJ5X0f
+FyagwQcjALzryW7rrvzP9F7pLVgvqqTtPy7QW2gKmZDPI77WCsXnaYcBF1deY0x7+R20UJrTxLj
m95/Oo+4DIBvZa19uKw0etiXAwnrvRZUtooprsvrmLL4S1ONvoP1vVwr3+YLeNUm2HMuRtMAv+ug
VaFt7QPt2DemeoaV1hZJ83VpervQ3ynImpXVmRxp9zm4jK4pNqN0mkTuwsfqC/3ZVCq2BM+LQGih
gHqXum+tSy1ZCwoKf8ZpUogLrylOEsvw5mEbbsZan3uqgOSBdVE2zTKVqiPVoF2ouYBZ/HlemnaX
WidjkB3VNLsWumrthvplhlQLgkhXYqM7pIw3CLMWjXtrFQ+mhngOdnmygH47OuCBkiCy0p4h73Xi
R90Z6jMq6lwP6SRrFydHEOdIKqAUow7PyZB/k+L9dFFyQk7bLUf0+2Qpw0ZRQBBZlA11i7DLnxrR
B7ci/Mv3WbLV7OpkrVmV5JPfrkn2A78QFbaaEY5fi2JeJ+d3U4a8K6K1EQIv0r5p8bOeqez5Bqov
BAvvt5vMRypwRE99L7U+8uLSJZmww9Ta18vt/W1S1Qh+RI37K+lmbMqntfEqRZ7BlIp8LRr2XWxu
uOOto5aEmQsKqB6xwfvO3/PDpYr2OONY2RORmyvlu80N5welNKOu3UdNuAlL+eg11ZnaxPtB1Lcj
SoYBkic9Ds5y0n5j4/Fp24ygoUNBgaelTa/8VV8TqSwTOeiafa4UZ1rhHbVMWvv94NRCvWx6wS6j
RYW6gygLT1+/5WlNv17zU69ft/zuLXeDWILL4fYaivXaMJP1qH5nG8AB8bERymOQJPGLJKp9P5Ry
WqLBkkrNXhTqvTaK29iv10VtntWWSeE2vgaBtVabfFuKCD+rfZdMaBSnHQu7a7JHTZMXmoGuZ0O4
rbbhkrQrqnhJQG4Lmcf8RyuqDeiuheABy7Xi1JxJmVdRDW5XbmSswYjd59UNGaWLXtChcxW3CN1s
ClErbWMMobNF3taK6gu3cM/qXFXtkWmmgmqzLaAxC3BIO6vFjlEhuVaJOwB3uJKJyzQSqdOAfB2M
e4gEW8X1KexGyGKVAGDwbG1RcBNAuk0cJs8Qd2MSnVToTWpomAI7EAADRY4ckLNQC0V08P3DZUtx
zKrYeCYiZJZ8aJXkMe9vekNctb26lclMgeFykqJxjNhCm14/pR60FmRwGKCVUSStyEPC/k1Xnjsh
X7vmxtWs/pT845OY+d4ZqD0QUgFyMiRaxLnhqo4BArtKunuzUIU5tLc1pRUD7FNTpTO9MXaxl56J
Xo35jxUButCpSUuZIK7A8qfzQmvWpocGWyKr+WVuREdlwP540DKKn1lZOZ4sVKvQrY5oXIbo91Ho
tvC5a6RAWroR+kRIPRlDLB1StbjsPBnpMEPcynEK8qAZD5rceI6Qqv2iAaFNjZeoR74p8xutsdCU
5mDsal8HN1yfmShKNUlxLhUW7+HEi/NtoYv3srLuI4CLagScqlmKQgmy2MDSW0t2SueP87JIDnRh
VdOIAXpNRbrIHdNj7sVr9gqw2STsWlWMX47e3oMI6KWgr92dL1hL0RrvTFCdgneC5/MujdrzCUkm
VGSwBktediakdkBOM68kc5qUINNFlO4UE8IZymUnQh0u/bC7T5nBdamfSrLx5JnWSQB6LlUxCs1K
rFXruaSUPxI5c7xKqWZtMtoW3n9DcCKD9EnK7IwK0T42MBvRpW3eW45lYlVfYTIfD0e1vuokaWX1
0ixr462emB6ITqpGHvqArWGAHhSQaHJv5ErfWUMKjS8H9+jvdKE9pqruGC2g3UhzyHLulKrbpkgL
yZigiyIk9uAuC60bP66OVp2fU8ZcBJl16lU3tWgsBrHZqiaqUB0wTC3FfwecEcB1q+lWJXhzP083
CJStRjGaq+4PLGMcDLV2GABjFGTMFdVfDqOAlFW91LKbpq8w0xbODcVdCu5DbWqbTtBtEEjFTBN8
hgnFRLkASwTrJMryo6y1O6sUkjnmgGeFINnExbPOMx5jgUoDSKeSV2sU5pUuCDsfXw5E8UAR+dGs
s4KNgXGEGWV3aYgUgoplQbjs/Aj1Cf+0qEVbjawT3sqFD7DAG4yl0e9B7jEzgRoHJiMpbb2u2KpD
8QjBDRRYrZ1murDLmpPSnOSNjZO2HJeF5PQW2c2R2WAB+5zl4n2h9k9wpyB55MrSS+sLCYhQIgYb
odYXaXSnudaxA1OapeMPMkuzVheWLi7KMqhuCWVAaw9yB2gxscDWdaMlaqwOIGdtFLZi46K5Ua+g
kNga4nIkrG7DYddWujjDWmhhyPlFkPmPZac9yGI2D0qcaD1/r4d36cB2V3uOBKmGNYSt5dgfoqA6
iwccKbXeIb5cd8JTKT7oWmdjjLnWI/hXUrGwYvG0zs10MrUF8mmdKhxoUUzWfGgSmC1DJNiBx/es
JrzNLC2yEfpZVdqTEVlkX2uXnHSI7C1/2aXqedtnT1VwngjhKvdv1CKBvUkkO8voScBZVkrDRg+G
TWZorV0G8vk07mlfoCMn2rXQVKvEk+cjBQY/7hwzOM9bz+kSceGHyWkjuOt48h8Y2Dl7/DWV5sHq
0IcCyDYzKQvMjCnC6kPt0IBPTzHTLOXzNhluUX/yY/ggsldijqkeEyuc1UKy7yBeqJ2wKFVxHUak
VvvSdKBAzMZBXKuDdlIk1UpqfmAjH85UpV1oSWq7mIRix7aebFKSKFs3nnaaxyTOc9daAzDa5/5w
nqaKo/QcZQVU5ljIUXFyN+rQOkkqLrVKPFLRW5SGsZPFEhjreFRzgf9EKtrhNKFmeuWvghqh/rY6
wRUEX1isBiz/vkHNE5X+XW9kDloEKxhyam6utV5x+iY/SJ1yamSeAxbAs2u/neeShkFpQBSQ3Res
PLfyDpXxlMseMNO+W4dCvuqNauMN/cY1Louif+Z1singATDJtyRucxaMwL8K3ztNBnkVKpGTeNFJ
WufrEIh/FqBtzFGlQqxEzgui0WzImrmGoWvPXiJ7G6MMd0rxzGRdNF6zStMrjcKwUaJbrofzgZAw
jAg7Cukp4w8TM137AeispN6MsZsA+wJL2UnVXgrqpyIGQZGLybGBpg0xKzLK5Yg5gl0EHSiAUAZ/
5AbA0aNl12BlE1KoAZG9CCVxkQrxUTbzuRuNc7Ux6ske+q4jXGyGZJ5EoPQIv/YuXs9tIeJTJJ9J
Q3ThjRzY1dDu9c51EkPehlJ2YandlZKySrIYlgy2PykKQ1VUXJWKd6KZWsL0AmteRwvNylaF3J+D
wdhaWvwNFOf9rV/lWZQi9Cl5go/Pe2qyEfpoN6u4DTLVQK0F9xh8OV6uf3cVJtn0/kJqAKMiIYUR
MkzbdxdSv5NddtKSC+mQL81w5JqWbKYaYSyqdiakz+IEdCLSBuV73gnBmT+AtY+jcPn1xfh96M3F
GNUEypcYnaCP/Z7ihn56RWBuNPs00HZNUa2rIecKaewAUH7T58+ux7xc3IOJPiAfTT9/dfun5o2I
lOU3e2RSFpKWLrKK20XZnVmFtpWK/IrR/KbJT3pnglkjrSIj5/Xzxv6qSZOLlY6BYbcP1Oqs1YAY
JahiGvFjrH6nvPexKd6iLukSgQ3+B+9fZFhELpoA4ZTakxdBrCz0qplPMVzRjd/F3O/xBUxS7EnJ
wzNRYdG/b0v0C0nB7UtEhXRcl6K/M+Nk71bDCjuwGRmmhdjLuzSRl5rYO5mKLGidOGbtiCMFXrad
hZp1675Pdp42nHnpuIUMtw6LZlmwntQkvFerveolHO7hrhgqB9bIvAioiOY3yWjNa9M/oWJ3UXGP
FJt+SVHZFupqg+/Xsm3ri8xiSjfDujBCqBYXeFTYobXDImnrCv15WYq2goBzgTTQ13P5Yyj9Mr1E
jdCLtOT7xE4fS0ZP+aLbg1I8ESq4P7m/1jJlEXq6zcVh8a83pyBJTPYDS5sP2n1cfMu4bt1u7wm1
kweWM0XQalrMB2Mj5rrz0tr/rxF8Y1fC5vQiaYk3HpBTSgW69WqYPlQKLuPyGbaKMM9eW5Z8+pDX
xiUsWfK8yKNSh/6jYIClCZJWYNFMhDMYZjasX1J/GJfwYdgzif0s8wXh88u4xPiNmiulQU1SVVjY
/5pxyUtl73Xi4qXzMmAiksNUNWQ6/3rTTCo/cYnREIg0kGBfo3q6LA0CsKdqYH3KuRPoI6qa58EA
XKxZF6mTS8cIXmMWZvNXL/KTogJpr3eH1icj8frDDHj6xZJehWcmWKXcHdYuV+k8CS9KUdoDac7C
gjAFtpx7qHPtakQQzwDR3jiFcBy6xiaGXgT5sbLaTZUcZVKjQ9Ju2Ziq8eDVzqTbWQSOkiWO7x+h
2DlRdSVbF1V75WXX9CvBzdW6HYW1oS3GwV/Q4Wow56DeEPEG3IT23kTR6cslpINZkKxrJEz5hu/h
GdbeD8oIaDEmJAtPG9UpkNgZmpNepGHT1sZFHhM45wuhxE0FaBx/n2c+vN0VItLTy0UG0bYSCa63
uuQTD91Bt/bCqJ41QDRVXIJH3V3TPzc69YqzSjmpojPDOK9SFMGM8xi+weihbN2ssyC+7CJrLVXg
RiOUhx9191SqFkpw2SvzYrygac8PTtPguoUurSipzdj79XWhPgrjdSrv9PQoRMTKqNogsc35DYVH
nUe9bpf1iaafmQq0tLUJWy9TgfcDDm82iArOPSNbq+lBddHc535aksGYOpYiBA58Rr82oSCqII18
/blOd3wfG5FlCgq/bX2sQsHAd90chWhsy8aNVjs1sRZzTnbVxWA02zy1DY4YXEQSINMK/NSxmnw2
nJFXz6+rprvSE22tl1AxFQVkO1Kzhq23Z6U0IuJVr+u22NGFRO7Ohbqdl1r6aNBMdNaaB2yqN7r0
ZJ0gElvtaTbOSK3UCOxk7XZ6HXX7VDcGNiZ8wGqId9Aql5bncFs8wsCb53J0rWJaUU1pGe++7eFs
9idZs7aycy8t7BYIEaKSa73OF0DsW0wwzFK1W7Sz1QRPEMPxq2UYOrAvTtL4WOhI+U1hLAncfaMJ
J1FmHE0RYjjqSo2OUpQOo4jPA/hul1uPXvAs1UDs3KexcIownRvVgAxkgkn7lC44MqVqwK1oTYQn
DEojOvw/JEznE/IOIKevwrFaVVU1n5i+0O63mnsaJusuZUFeq82N7674W0lgmOAW8G0e4CbhAskm
GNsDVjF4wjSP2K+sEGKa1xCpcICb83xcEpc+LTf+yZBGy94rFrzfOpmmibesMzSg0YYuk03FgE8D
4puP/EJiEDdI0o0Om8JlPKNqN/ioQyWb6dMy4JO6O2t5gBzFx/Ea8pnDWdXrtIR8Ot8V9MJ2S3cu
a2upjC54AS+NtqfDNHHCk1w8laLspnPJuWnash+ik0h4EN1DVZ/U2GD8XYfsX5C+/f2In46qD05e
Pw3JEMeffvriXnWR/blf+lWV/vxB/7w12HTEvny9Ohz+eOaLQdlXz8L+BBjtE+5heHvJum5ZnI0/
n8dtLYbD9vuPJZk6/SRjaCgU2//bGzO0/917+LqLH33TPj7nzUd/zJq0LvFb84IsfX1b4O74z3X+
3RNedV7/DXKAjOe6NJVQuVm86zyWaByvgJU5Yv+vdP4rezhiit+//rnX8O5Zr17D5O+GFTr1unf9
nwZ/8g9WqeP9p+v/hDD4+fXX+4+fgjJJhP7xwDdrwPyNKUIUp/2uQP2f8WUAv/p7Xob+myaD95wA
FS9f79cEc0J8Ecxlp/hn58SrvfXjav+5I/yxxdp+ED+9bK7Bc/XKavHbX/i173x8wO/7ySRZOm0a
b35ximt+Pvo5ncwdp3//9zdL5cUN8tUPf7lDvrTz+5//3sGPTb9p61evfn1zFTxDKH70h5cfDL9/
zJ+2jsfnrIlfb3fYHL5e8f/4QB9MJBkVoGacVl89f9ZU92+2U56PTPUfk+ivPn9+/+w17z4/Rde/
7fnr9NF/fnsgTD14rRH/x3j+uTe0pMjlhR/6wGH48+tX56Yp8Oda4B2FH/vwaxOy2I3/6ihcxh9H
+SU8f+nCX3/+cuDze17w60m/nEtfHU1/tQtLRqH7MNCvN/+/2sLpZHP6X2y/Sb2XOeW97w33o79r
yI+Tb+pXbb3ax/+efm2eszi+f9+lPybZrx/8+Vn8s0ufN/M3big/R+nnhGNSfxik/xAVyxaIj3Bb
RcVCxisVo4QxpmIJQ8o4G97iElsFB+8NYFZ7sFY+Nm2odTpIRXJOamKRHQAAAP//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FF03-E3A4-448D-B657-8101595D2163}" type="datetimeFigureOut">
              <a:rPr lang="ko-KR" altLang="en-US" smtClean="0"/>
              <a:t>2024-12-12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E0F7-A0BE-4E3B-AAB6-D5A0991B3D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19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7E0F7-A0BE-4E3B-AAB6-D5A0991B3D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8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376F-AE84-BEAF-2189-E905C3B3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62225-F4E0-2B7E-67DA-F30596FC9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FEC613-B5F6-BC6B-D5A0-7121D5B8D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D6ED8-F0F7-333C-058E-314BC7920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7E0F7-A0BE-4E3B-AAB6-D5A0991B3D63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문구용품, 종이 제품이(가) 표시된 사진&#10;&#10;자동 생성된 설명">
            <a:extLst>
              <a:ext uri="{FF2B5EF4-FFF2-40B4-BE49-F238E27FC236}">
                <a16:creationId xmlns:a16="http://schemas.microsoft.com/office/drawing/2014/main" id="{3303A193-317D-FE7E-F523-9358CD105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33" r="3333" b="12376"/>
          <a:stretch/>
        </p:blipFill>
        <p:spPr>
          <a:xfrm>
            <a:off x="2590800" y="1409699"/>
            <a:ext cx="11049000" cy="63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C9BA-D886-5B0A-D9B5-21CE11A30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>
            <a:extLst>
              <a:ext uri="{FF2B5EF4-FFF2-40B4-BE49-F238E27FC236}">
                <a16:creationId xmlns:a16="http://schemas.microsoft.com/office/drawing/2014/main" id="{22E633E8-6A17-E93B-4BB0-C7D561395209}"/>
              </a:ext>
            </a:extLst>
          </p:cNvPr>
          <p:cNvSpPr/>
          <p:nvPr/>
        </p:nvSpPr>
        <p:spPr>
          <a:xfrm>
            <a:off x="609602" y="3735136"/>
            <a:ext cx="16611600" cy="494973"/>
          </a:xfrm>
          <a:prstGeom prst="trapezoid">
            <a:avLst>
              <a:gd name="adj" fmla="val 34108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D0ACD9-DBFC-53C9-4D95-210D12F0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-20161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40360F-74C9-A394-F16B-0F1F7936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598" y="631591"/>
            <a:ext cx="1828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787878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787878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FE2DD9-3BC3-2661-FA09-D51DD7638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24219"/>
              </p:ext>
            </p:extLst>
          </p:nvPr>
        </p:nvGraphicFramePr>
        <p:xfrm>
          <a:off x="1524000" y="1780541"/>
          <a:ext cx="14782803" cy="242001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757978006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06462293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2661990209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000432902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2462351324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442665717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4085949895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2577912828"/>
                    </a:ext>
                  </a:extLst>
                </a:gridCol>
              </a:tblGrid>
              <a:tr h="761999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2022</a:t>
                      </a: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</a:t>
                      </a: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2024</a:t>
                      </a: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전년 동기 대비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2024</a:t>
                      </a: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2024</a:t>
                      </a: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18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전분기대비</a:t>
                      </a:r>
                      <a:endParaRPr lang="ko-KR" altLang="en-US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31648"/>
                  </a:ext>
                </a:extLst>
              </a:tr>
              <a:tr h="655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분기 누적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분기 누적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분기 누적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증감율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분기 중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분기 중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18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증감율</a:t>
                      </a:r>
                      <a:endParaRPr lang="ko-KR" altLang="en-US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60674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총영업이익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1043.5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1193.2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1213.7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413.0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389.6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-5.7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2646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이자이익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1045.6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1107.2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1158.9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390.9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380.5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  <a:endParaRPr lang="en-US" altLang="ko-KR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1006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8B0112-99F9-5DBB-682D-56ECA33CC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1276"/>
              </p:ext>
            </p:extLst>
          </p:nvPr>
        </p:nvGraphicFramePr>
        <p:xfrm>
          <a:off x="1524000" y="4961548"/>
          <a:ext cx="14782798" cy="4278370"/>
        </p:xfrm>
        <a:graphic>
          <a:graphicData uri="http://schemas.openxmlformats.org/drawingml/2006/table">
            <a:tbl>
              <a:tblPr/>
              <a:tblGrid>
                <a:gridCol w="1600202">
                  <a:extLst>
                    <a:ext uri="{9D8B030D-6E8A-4147-A177-3AD203B41FA5}">
                      <a16:colId xmlns:a16="http://schemas.microsoft.com/office/drawing/2014/main" val="443230709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442297921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3156468809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3806099430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106595283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33510649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980872096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393676759"/>
                    </a:ext>
                  </a:extLst>
                </a:gridCol>
              </a:tblGrid>
              <a:tr h="855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수수료이익</a:t>
                      </a:r>
                      <a:endParaRPr lang="ko-KR" altLang="en-US" sz="1500" b="1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69.8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64.0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20.4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-10.9</a:t>
                      </a:r>
                      <a:endParaRPr lang="en-US" altLang="ko-KR" sz="15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56253"/>
                  </a:ext>
                </a:extLst>
              </a:tr>
              <a:tr h="855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기타 비이자이익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71.9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22.0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59818"/>
                  </a:ext>
                </a:extLst>
              </a:tr>
              <a:tr h="855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영업이익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426.5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439.3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419.1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-4.6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109.0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157.1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44.1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46345"/>
                  </a:ext>
                </a:extLst>
              </a:tr>
              <a:tr h="855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ko-KR" altLang="en-US" sz="1300" b="0" i="0" dirty="0" err="1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영업외이익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9556"/>
                  </a:ext>
                </a:extLst>
              </a:tr>
              <a:tr h="855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당기순이익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329.4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347.9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342.54.7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-1.6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90.6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132.4</a:t>
                      </a:r>
                      <a:endParaRPr lang="en-US" altLang="ko-KR" sz="15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46.1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271" marR="75271" marT="37635" marB="3763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496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2B58E7-CD94-C331-881B-BA15913E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0111"/>
              </p:ext>
            </p:extLst>
          </p:nvPr>
        </p:nvGraphicFramePr>
        <p:xfrm>
          <a:off x="609602" y="4230112"/>
          <a:ext cx="16611600" cy="1127451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122328096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996893246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89341208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89223294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80086841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97635648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55477983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513196556"/>
                    </a:ext>
                  </a:extLst>
                </a:gridCol>
              </a:tblGrid>
              <a:tr h="112745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ko-KR" altLang="en-US" sz="2000" b="1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비이자이익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en-US" altLang="ko-KR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86.0</a:t>
                      </a:r>
                      <a:endParaRPr lang="en-US" altLang="ko-KR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54.8</a:t>
                      </a:r>
                      <a:endParaRPr lang="en-US" altLang="ko-KR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800" b="1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-36.3</a:t>
                      </a:r>
                      <a:endParaRPr lang="en-US" altLang="ko-KR" sz="1800" b="1" i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  <a:endParaRPr lang="en-US" altLang="ko-KR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  <a:endParaRPr lang="en-US" altLang="ko-KR" sz="1400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800" b="1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-58.8</a:t>
                      </a:r>
                      <a:endParaRPr lang="en-US" altLang="ko-KR" sz="1800" b="1" i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9061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2643FAB-17AE-7BBA-B39C-DD19632B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598" y="3136666"/>
            <a:ext cx="1828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7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0993B2-29C8-930E-AA48-060678AC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95481"/>
              </p:ext>
            </p:extLst>
          </p:nvPr>
        </p:nvGraphicFramePr>
        <p:xfrm>
          <a:off x="1371600" y="2705106"/>
          <a:ext cx="13868400" cy="3938974"/>
        </p:xfrm>
        <a:graphic>
          <a:graphicData uri="http://schemas.openxmlformats.org/drawingml/2006/table">
            <a:tbl>
              <a:tblPr/>
              <a:tblGrid>
                <a:gridCol w="2062480">
                  <a:extLst>
                    <a:ext uri="{9D8B030D-6E8A-4147-A177-3AD203B41FA5}">
                      <a16:colId xmlns:a16="http://schemas.microsoft.com/office/drawing/2014/main" val="199686105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31170094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7898692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28049299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5563211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29431543"/>
                    </a:ext>
                  </a:extLst>
                </a:gridCol>
              </a:tblGrid>
              <a:tr h="685797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측정지표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계산식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현수준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목표수준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01213"/>
                  </a:ext>
                </a:extLst>
              </a:tr>
              <a:tr h="685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‘25</a:t>
                      </a:r>
                      <a:endParaRPr lang="en-US" altLang="ko-KR" sz="2400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‘26</a:t>
                      </a:r>
                      <a:endParaRPr lang="en-US" altLang="ko-KR" sz="2400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‘27</a:t>
                      </a:r>
                      <a:endParaRPr lang="en-US" altLang="ko-KR" sz="2400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65331"/>
                  </a:ext>
                </a:extLst>
              </a:tr>
              <a:tr h="128369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비이자성 수익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총수익 </a:t>
                      </a: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이자이익 수익</a:t>
                      </a:r>
                      <a:endParaRPr lang="en-US" altLang="ko-KR" sz="2000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850"/>
                        </a:lnSpc>
                      </a:pP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9.1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억원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억원</a:t>
                      </a:r>
                      <a:endParaRPr lang="en-US" altLang="ko-KR" sz="2000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억원</a:t>
                      </a:r>
                      <a:endParaRPr lang="en-US" altLang="ko-KR" sz="2000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</a:rPr>
                        <a:t>억원</a:t>
                      </a:r>
                      <a:endParaRPr lang="en-US" altLang="ko-KR" sz="2000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69416"/>
                  </a:ext>
                </a:extLst>
              </a:tr>
              <a:tr h="128369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구독서비스</a:t>
                      </a:r>
                    </a:p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구독률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8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구독고객수 </a:t>
                      </a: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/ 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전체 고객수</a:t>
                      </a: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NanumSquare Bold"/>
                        </a:rPr>
                        <a:t>-</a:t>
                      </a:r>
                      <a:endParaRPr lang="en-US" altLang="ko-KR" sz="2000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850"/>
                        </a:lnSpc>
                      </a:pPr>
                      <a:r>
                        <a:rPr 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NanumSquare Bold"/>
                        </a:rPr>
                        <a:t>8%</a:t>
                      </a:r>
                      <a:endParaRPr lang="en-US" altLang="ko-KR" sz="2000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850"/>
                        </a:lnSpc>
                      </a:pP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15%</a:t>
                      </a: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ea typeface="NanumSquare Bold"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850"/>
                        </a:lnSpc>
                      </a:pP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ea typeface="NanumSquare Bold"/>
                        </a:rPr>
                        <a:t>30%</a:t>
                      </a: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ea typeface="NanumSquare Bold"/>
                      </a:endParaRPr>
                    </a:p>
                  </a:txBody>
                  <a:tcPr marL="64044" marR="64044" marT="32022" marB="3202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6512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9DC5A34-F208-441F-D7E5-62E24B8A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32025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1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20EB1D-59D1-B16D-EF47-6D3A9F9D2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32025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89E476-0036-C8A0-D854-A08018F4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78254"/>
              </p:ext>
            </p:extLst>
          </p:nvPr>
        </p:nvGraphicFramePr>
        <p:xfrm>
          <a:off x="5638800" y="2833755"/>
          <a:ext cx="6934200" cy="5091768"/>
        </p:xfrm>
        <a:graphic>
          <a:graphicData uri="http://schemas.openxmlformats.org/drawingml/2006/table">
            <a:tbl>
              <a:tblPr/>
              <a:tblGrid>
                <a:gridCol w="1464972">
                  <a:extLst>
                    <a:ext uri="{9D8B030D-6E8A-4147-A177-3AD203B41FA5}">
                      <a16:colId xmlns:a16="http://schemas.microsoft.com/office/drawing/2014/main" val="3833896025"/>
                    </a:ext>
                  </a:extLst>
                </a:gridCol>
                <a:gridCol w="2734614">
                  <a:extLst>
                    <a:ext uri="{9D8B030D-6E8A-4147-A177-3AD203B41FA5}">
                      <a16:colId xmlns:a16="http://schemas.microsoft.com/office/drawing/2014/main" val="502927914"/>
                    </a:ext>
                  </a:extLst>
                </a:gridCol>
                <a:gridCol w="2734614">
                  <a:extLst>
                    <a:ext uri="{9D8B030D-6E8A-4147-A177-3AD203B41FA5}">
                      <a16:colId xmlns:a16="http://schemas.microsoft.com/office/drawing/2014/main" val="727667644"/>
                    </a:ext>
                  </a:extLst>
                </a:gridCol>
              </a:tblGrid>
              <a:tr h="553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변수명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 설명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 err="1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전처리</a:t>
                      </a:r>
                      <a:endParaRPr lang="ko-KR" altLang="en-US" sz="2400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01047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거래년월</a:t>
                      </a:r>
                      <a:endParaRPr lang="ko-KR" altLang="en-US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고객이 거래한 년월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67177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고객</a:t>
                      </a: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en-US" altLang="ko-KR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고객 식별 정보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28280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가맹점업종명</a:t>
                      </a:r>
                      <a:endParaRPr lang="ko-KR" altLang="en-US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가맹점 종류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대분류 </a:t>
                      </a: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개로 범주화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65927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가맹점</a:t>
                      </a: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광역시도</a:t>
                      </a:r>
                      <a:endParaRPr lang="ko-KR" altLang="en-US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가맹점 위치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71833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가맹점</a:t>
                      </a:r>
                      <a:r>
                        <a:rPr lang="en-US" altLang="ko-KR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</a:t>
                      </a: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시군구</a:t>
                      </a:r>
                      <a:endParaRPr lang="ko-KR" altLang="en-US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가맹점 위치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505933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승인건수</a:t>
                      </a:r>
                      <a:endParaRPr lang="ko-KR" altLang="en-US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한달간 승인 건수 범주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범주내 평균값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0997"/>
                  </a:ext>
                </a:extLst>
              </a:tr>
              <a:tr h="580792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승인금액</a:t>
                      </a:r>
                      <a:endParaRPr lang="ko-KR" altLang="en-US" sz="16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한달간 승인 금액 총합</a:t>
                      </a: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endParaRPr lang="ko-KR" altLang="en-US" sz="20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77818" marR="77818" marT="38909" marB="389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5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5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50C9F0-E844-F7CE-DA87-D065082D7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27575"/>
              </p:ext>
            </p:extLst>
          </p:nvPr>
        </p:nvGraphicFramePr>
        <p:xfrm>
          <a:off x="723900" y="1257300"/>
          <a:ext cx="16840200" cy="8381584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394396000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171234037"/>
                    </a:ext>
                  </a:extLst>
                </a:gridCol>
                <a:gridCol w="4028319">
                  <a:extLst>
                    <a:ext uri="{9D8B030D-6E8A-4147-A177-3AD203B41FA5}">
                      <a16:colId xmlns:a16="http://schemas.microsoft.com/office/drawing/2014/main" val="3305927818"/>
                    </a:ext>
                  </a:extLst>
                </a:gridCol>
                <a:gridCol w="4544181">
                  <a:extLst>
                    <a:ext uri="{9D8B030D-6E8A-4147-A177-3AD203B41FA5}">
                      <a16:colId xmlns:a16="http://schemas.microsoft.com/office/drawing/2014/main" val="2558466209"/>
                    </a:ext>
                  </a:extLst>
                </a:gridCol>
              </a:tblGrid>
              <a:tr h="53067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변수명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 설명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변수명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 설명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89120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거래활동기간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고객의 카드 사용이 확인된 기간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최다가맹점업종명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고객별 가장 많이 방문한 업종명</a:t>
                      </a:r>
                      <a:endParaRPr lang="ko-KR" altLang="en-US" sz="24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5256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거래연속성비율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기간 중 연속 거래 비율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업종다양성지수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업종 종류 개수 지수화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901432"/>
                  </a:ext>
                </a:extLst>
              </a:tr>
              <a:tr h="6019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 밀도 지수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거래 연속성 비율을 지수화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신규유입고객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년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01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월 이후 활성화 여부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62445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비활성화 기간 비율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기간 중 비거래 비율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최다가맹점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광역시도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+mn-cs"/>
                        </a:rPr>
                        <a:t>최다 가맹점의 광역시도 위치 </a:t>
                      </a:r>
                      <a:endParaRPr lang="ko-KR" altLang="en-US" sz="24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524821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총 거래 공백개월수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기간중 비거래 개월수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거래지역다양성지수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거래 지역의 다양성 지수화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41653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월평균 거래금액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금액 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 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개월수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총거래금액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기간 중 금액 합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73173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월평균 거래건수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건수 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 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개월수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총거래건수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전체 거래 기간 중 건수 합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76164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출장여부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최다 가맹점 위치와 거주지의 일치 여부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고객상태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주거래 부거래 이탈 여부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67751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첫고객등급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새 고객 등급의 최초 등급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업종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분류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/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최다가맹점대분류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가맹점 업종명 대분류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76585"/>
                  </a:ext>
                </a:extLst>
              </a:tr>
              <a:tr h="73856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지역</a:t>
                      </a:r>
                      <a:r>
                        <a:rPr lang="en-US" altLang="ko-KR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</a:t>
                      </a: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고객수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지역별 고객수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지역월평균거래금액</a:t>
                      </a: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지역별 월 평균 카드 사용 금액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29473"/>
                  </a:ext>
                </a:extLst>
              </a:tr>
              <a:tr h="6019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 월 리스트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r>
                        <a:rPr lang="ko-KR" altLang="en-US" sz="24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한 고객의 전체 거래월들</a:t>
                      </a:r>
                    </a:p>
                  </a:txBody>
                  <a:tcPr marL="62562" marR="62562" marT="31281" marB="3128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endParaRPr lang="ko-KR" altLang="en-US" sz="2400" b="0" i="0" dirty="0">
                        <a:solidFill>
                          <a:sysClr val="windowText" lastClr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62562" marR="62562" marT="31281" marB="31281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550"/>
                        </a:lnSpc>
                      </a:pPr>
                      <a:endParaRPr lang="ko-KR" altLang="en-US" sz="2400" b="0" i="0" dirty="0">
                        <a:solidFill>
                          <a:sysClr val="windowText" lastClr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62562" marR="62562" marT="31281" marB="312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6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8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C54621-5399-DB08-B1D8-6802F893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05657"/>
              </p:ext>
            </p:extLst>
          </p:nvPr>
        </p:nvGraphicFramePr>
        <p:xfrm>
          <a:off x="914400" y="1257300"/>
          <a:ext cx="6172200" cy="2189480"/>
        </p:xfrm>
        <a:graphic>
          <a:graphicData uri="http://schemas.openxmlformats.org/drawingml/2006/table">
            <a:tbl>
              <a:tblPr/>
              <a:tblGrid>
                <a:gridCol w="2621280">
                  <a:extLst>
                    <a:ext uri="{9D8B030D-6E8A-4147-A177-3AD203B41FA5}">
                      <a16:colId xmlns:a16="http://schemas.microsoft.com/office/drawing/2014/main" val="1012802103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1815772461"/>
                    </a:ext>
                  </a:extLst>
                </a:gridCol>
              </a:tblGrid>
              <a:tr h="59179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변수명</a:t>
                      </a:r>
                      <a:endParaRPr lang="ko-KR" altLang="en-US" sz="1600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변수설명</a:t>
                      </a:r>
                      <a:endParaRPr lang="ko-KR" altLang="en-US" sz="1600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61296"/>
                  </a:ext>
                </a:extLst>
              </a:tr>
              <a:tr h="7988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Title</a:t>
                      </a: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크롤링한 기사의 제목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8745"/>
                  </a:ext>
                </a:extLst>
              </a:tr>
              <a:tr h="7988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contents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크롤링한 기사의 내용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6431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C6F29B0-A2DB-11C3-20CC-7DEE40AD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84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686221-B807-B339-C3CF-5E163C94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81175"/>
              </p:ext>
            </p:extLst>
          </p:nvPr>
        </p:nvGraphicFramePr>
        <p:xfrm>
          <a:off x="7988024" y="2184400"/>
          <a:ext cx="8471176" cy="6150212"/>
        </p:xfrm>
        <a:graphic>
          <a:graphicData uri="http://schemas.openxmlformats.org/drawingml/2006/table">
            <a:tbl>
              <a:tblPr/>
              <a:tblGrid>
                <a:gridCol w="4508777">
                  <a:extLst>
                    <a:ext uri="{9D8B030D-6E8A-4147-A177-3AD203B41FA5}">
                      <a16:colId xmlns:a16="http://schemas.microsoft.com/office/drawing/2014/main" val="533907975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3156578211"/>
                    </a:ext>
                  </a:extLst>
                </a:gridCol>
              </a:tblGrid>
              <a:tr h="54941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ea typeface="NanumSquare Bold"/>
                        </a:rPr>
                        <a:t>변수명</a:t>
                      </a:r>
                      <a:endParaRPr lang="ko-KR" alt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ea typeface="NanumSquare Bold"/>
                        </a:rPr>
                        <a:t>변수설명</a:t>
                      </a:r>
                      <a:endParaRPr lang="ko-KR" alt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894010"/>
                  </a:ext>
                </a:extLst>
              </a:tr>
              <a:tr h="77294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발급회원번호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회원 정보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309249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청구금액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_R3M', '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청구금액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_R6M',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3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개월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, 6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개월간 청구 금액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NanumSquare Bold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51851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최상위카드등급코드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고객의 카드 사용정도 척도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NanumSquare Bold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99500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이용금액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_R3M_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신용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3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개월간 신용카드 사용 금액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NanumSquare Bold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27257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입회경과개월수</a:t>
                      </a:r>
                      <a:r>
                        <a:rPr lang="en-US" altLang="ko-K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ko-KR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</a:rPr>
                        <a:t>신용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고객 개설 후 기간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NanumSquare Bold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89794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</a:rPr>
                        <a:t>회원여부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</a:rPr>
                        <a:t>이용가능</a:t>
                      </a: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고객의 이탈여부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NanumSquare Bold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93193"/>
                  </a:ext>
                </a:extLst>
              </a:tr>
              <a:tr h="8046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</a:rPr>
                        <a:t>최종 카드 발급 경과일</a:t>
                      </a: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NanumSquare Bold"/>
                        </a:rPr>
                        <a:t>카드 개설 후 이용 기간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NanumSquare Bold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8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6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1D1830A-2897-D7FA-75A8-E377E2D66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255877"/>
              </p:ext>
            </p:extLst>
          </p:nvPr>
        </p:nvGraphicFramePr>
        <p:xfrm>
          <a:off x="4114800" y="2082800"/>
          <a:ext cx="93726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0B5542-EBB9-A97A-2E36-A79C004B886D}"/>
              </a:ext>
            </a:extLst>
          </p:cNvPr>
          <p:cNvSpPr txBox="1"/>
          <p:nvPr/>
        </p:nvSpPr>
        <p:spPr>
          <a:xfrm>
            <a:off x="304800" y="571500"/>
            <a:ext cx="3810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최다가맹점업종명 총소비비율</a:t>
            </a: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서양음식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0.595481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슈퍼마켓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0.066374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P/G 0.369266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일반한식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0.522597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편 의 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0.827975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최다가맹점업종명 총소비비율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서양음식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0.189513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슈퍼마켓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0.213737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P/G 0.212997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일반한식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0.929766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편 의 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0.453883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</p:txBody>
      </p:sp>
    </p:spTree>
    <p:extLst>
      <p:ext uri="{BB962C8B-B14F-4D97-AF65-F5344CB8AC3E}">
        <p14:creationId xmlns:p14="http://schemas.microsoft.com/office/powerpoint/2010/main" val="115441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662B0-CB4B-B255-7678-A5FCDBB8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5AFC2A6-CAE5-128E-6BFD-65C1152A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91046"/>
              </p:ext>
            </p:extLst>
          </p:nvPr>
        </p:nvGraphicFramePr>
        <p:xfrm>
          <a:off x="5562600" y="1943100"/>
          <a:ext cx="93726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59ED4E-42B6-4227-9BD3-18C54E15961D}"/>
              </a:ext>
            </a:extLst>
          </p:cNvPr>
          <p:cNvSpPr txBox="1"/>
          <p:nvPr/>
        </p:nvSpPr>
        <p:spPr>
          <a:xfrm>
            <a:off x="1295400" y="723900"/>
            <a:ext cx="2514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최다가맹점업종명 총소비비율 </a:t>
            </a:r>
            <a:r>
              <a:rPr lang="en-US" altLang="ko-KR" dirty="0"/>
              <a:t>0 </a:t>
            </a:r>
            <a:r>
              <a:rPr lang="ko-KR" altLang="en-US" dirty="0"/>
              <a:t>서양음식 </a:t>
            </a:r>
            <a:r>
              <a:rPr lang="en-US" altLang="ko-KR" dirty="0"/>
              <a:t>0.376663 1 </a:t>
            </a:r>
            <a:r>
              <a:rPr lang="ko-KR" altLang="en-US" dirty="0"/>
              <a:t>인터넷</a:t>
            </a:r>
            <a:r>
              <a:rPr lang="en-US" altLang="ko-KR" dirty="0"/>
              <a:t>P/G 0.376833 2 </a:t>
            </a:r>
            <a:r>
              <a:rPr lang="ko-KR" altLang="en-US" dirty="0"/>
              <a:t>인터넷종합</a:t>
            </a:r>
            <a:r>
              <a:rPr lang="en-US" altLang="ko-KR" dirty="0"/>
              <a:t>Mall 0.698390 3 </a:t>
            </a:r>
            <a:r>
              <a:rPr lang="ko-KR" altLang="en-US" dirty="0"/>
              <a:t>일반한식 </a:t>
            </a:r>
            <a:r>
              <a:rPr lang="en-US" altLang="ko-KR" dirty="0"/>
              <a:t>0.307331 4 </a:t>
            </a:r>
            <a:r>
              <a:rPr lang="ko-KR" altLang="en-US" dirty="0"/>
              <a:t>편 의 점 </a:t>
            </a:r>
            <a:r>
              <a:rPr lang="en-US" altLang="ko-KR" dirty="0"/>
              <a:t>0.478815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최다가맹점업종명 총소비비율 </a:t>
            </a:r>
            <a:r>
              <a:rPr lang="en-US" altLang="ko-KR" dirty="0"/>
              <a:t>0 </a:t>
            </a:r>
            <a:r>
              <a:rPr lang="ko-KR" altLang="en-US" dirty="0"/>
              <a:t>서양음식 </a:t>
            </a:r>
            <a:r>
              <a:rPr lang="en-US" altLang="ko-KR" dirty="0"/>
              <a:t>0.074146 1 </a:t>
            </a:r>
            <a:r>
              <a:rPr lang="ko-KR" altLang="en-US" dirty="0"/>
              <a:t>인터넷</a:t>
            </a:r>
            <a:r>
              <a:rPr lang="en-US" altLang="ko-KR" dirty="0"/>
              <a:t>P/G 0.369785 2 </a:t>
            </a:r>
            <a:r>
              <a:rPr lang="ko-KR" altLang="en-US" dirty="0"/>
              <a:t>인터넷종합</a:t>
            </a:r>
            <a:r>
              <a:rPr lang="en-US" altLang="ko-KR" dirty="0"/>
              <a:t>Mall 0.306564 3 </a:t>
            </a:r>
            <a:r>
              <a:rPr lang="ko-KR" altLang="en-US" dirty="0"/>
              <a:t>일반한식 </a:t>
            </a:r>
            <a:r>
              <a:rPr lang="en-US" altLang="ko-KR" dirty="0"/>
              <a:t>0.700155 4 </a:t>
            </a:r>
            <a:r>
              <a:rPr lang="ko-KR" altLang="en-US" dirty="0"/>
              <a:t>편 의 점 </a:t>
            </a:r>
            <a:r>
              <a:rPr lang="en-US" altLang="ko-KR" dirty="0"/>
              <a:t>0.382073</a:t>
            </a:r>
          </a:p>
        </p:txBody>
      </p:sp>
    </p:spTree>
    <p:extLst>
      <p:ext uri="{BB962C8B-B14F-4D97-AF65-F5344CB8AC3E}">
        <p14:creationId xmlns:p14="http://schemas.microsoft.com/office/powerpoint/2010/main" val="66644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0CB43-ED79-8D88-ED86-182C8322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1BEA58F-BD32-CDC7-D7BD-29B03DE66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310627"/>
              </p:ext>
            </p:extLst>
          </p:nvPr>
        </p:nvGraphicFramePr>
        <p:xfrm>
          <a:off x="5562600" y="1943100"/>
          <a:ext cx="93726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484C-3FBF-E380-1280-7D267B3B59FA}"/>
              </a:ext>
            </a:extLst>
          </p:cNvPr>
          <p:cNvSpPr txBox="1"/>
          <p:nvPr/>
        </p:nvSpPr>
        <p:spPr>
          <a:xfrm>
            <a:off x="762000" y="2476500"/>
            <a:ext cx="3581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최다가맹점업종명 총소비비율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서양음식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0.408944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슈퍼마켓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0.104944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P/G 0.463042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일반한식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0.301702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편 의 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0.956790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최다가맹점업종명 총소비비율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서양음식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0.063882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슈퍼마켓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0.181251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P/G 0.338821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일반한식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0.725412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편 의 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0.482512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</p:txBody>
      </p:sp>
    </p:spTree>
    <p:extLst>
      <p:ext uri="{BB962C8B-B14F-4D97-AF65-F5344CB8AC3E}">
        <p14:creationId xmlns:p14="http://schemas.microsoft.com/office/powerpoint/2010/main" val="387946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E62B-7914-01FA-D34F-66A770F8A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54842E4-1828-735E-AF19-29BD98506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661169"/>
              </p:ext>
            </p:extLst>
          </p:nvPr>
        </p:nvGraphicFramePr>
        <p:xfrm>
          <a:off x="5562600" y="1943100"/>
          <a:ext cx="8839200" cy="612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BA38E-AFD1-18B4-5734-32D38F93EA0A}"/>
              </a:ext>
            </a:extLst>
          </p:cNvPr>
          <p:cNvSpPr txBox="1"/>
          <p:nvPr/>
        </p:nvSpPr>
        <p:spPr>
          <a:xfrm>
            <a:off x="1828800" y="1679813"/>
            <a:ext cx="3505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최다가맹점업종명 총소비비율</a:t>
            </a: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기타 전문점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0.836917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서양음식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0.369310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P/G 0.201815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인터넷종합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Mall 0.121670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일반한식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0.111212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최다가맹점업종명 총소비비율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기타 전문점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1.712082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서양음식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0.027191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P/G 0.046486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인터넷종합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Mall 0.201599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  <a:p>
            <a:pPr>
              <a:lnSpc>
                <a:spcPts val="21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YAGYzTsqI6s 0"/>
              </a:rPr>
              <a:t>일반한식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YAGYzTsqI6s 0"/>
              </a:rPr>
              <a:t>0.130760</a:t>
            </a:r>
            <a:endParaRPr lang="ko-KR" altLang="en-US" dirty="0">
              <a:solidFill>
                <a:srgbClr val="000000"/>
              </a:solidFill>
              <a:effectLst/>
              <a:latin typeface="YAGYzTsqI6s 0"/>
            </a:endParaRPr>
          </a:p>
        </p:txBody>
      </p:sp>
    </p:spTree>
    <p:extLst>
      <p:ext uri="{BB962C8B-B14F-4D97-AF65-F5344CB8AC3E}">
        <p14:creationId xmlns:p14="http://schemas.microsoft.com/office/powerpoint/2010/main" val="6232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0395AAE9-407A-B000-1FEF-EA40C5B28B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80701768"/>
                  </p:ext>
                </p:extLst>
              </p:nvPr>
            </p:nvGraphicFramePr>
            <p:xfrm>
              <a:off x="3048000" y="1079500"/>
              <a:ext cx="12192000" cy="81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0395AAE9-407A-B000-1FEF-EA40C5B28B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000" y="1079500"/>
                <a:ext cx="12192000" cy="81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5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9DF67-C465-B364-0E5E-B253B617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723900"/>
            <a:ext cx="8693472" cy="853612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B28C3B3-280E-750C-E327-FE9BED69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 descr="그래픽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574EF12D-4374-F38B-9D1C-174F65330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711" y1="50549" x2="24227" y2="52747"/>
                        <a14:foregroundMark x1="76804" y1="40659" x2="58763" y2="50000"/>
                        <a14:foregroundMark x1="72680" y1="42308" x2="75773" y2="40659"/>
                        <a14:backgroundMark x1="30928" y1="41758" x2="28351" y2="41758"/>
                        <a14:backgroundMark x1="31443" y1="36813" x2="54219" y2="44582"/>
                        <a14:backgroundMark x1="76682" y1="38688" x2="80412" y2="3736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3009900"/>
            <a:ext cx="1847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81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648723-ADDE-7FB4-99A5-FA92F90B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5971"/>
              </p:ext>
            </p:extLst>
          </p:nvPr>
        </p:nvGraphicFramePr>
        <p:xfrm>
          <a:off x="3048000" y="1943100"/>
          <a:ext cx="10439400" cy="512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53192709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70398243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0452604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1684899"/>
                    </a:ext>
                  </a:extLst>
                </a:gridCol>
              </a:tblGrid>
              <a:tr h="486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최다가맹점업종명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소비비율</a:t>
                      </a:r>
                      <a:r>
                        <a:rPr lang="en-US" altLang="ko-KR" sz="2400" dirty="0"/>
                        <a:t>_</a:t>
                      </a:r>
                      <a:r>
                        <a:rPr lang="ko-KR" altLang="en-US" sz="2400" dirty="0"/>
                        <a:t>부진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소비비율</a:t>
                      </a:r>
                      <a:r>
                        <a:rPr lang="en-US" altLang="ko-KR" sz="2400" dirty="0"/>
                        <a:t>_</a:t>
                      </a:r>
                      <a:r>
                        <a:rPr lang="ko-KR" altLang="en-US" sz="2400" dirty="0" err="1"/>
                        <a:t>비부진</a:t>
                      </a:r>
                      <a:endParaRPr lang="ko-KR" alt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비율차이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13812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일반한식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0.24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17131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슈퍼마켓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78696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인터넷 </a:t>
                      </a: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P/G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57436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편의점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82838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서양음식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0.10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16086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…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…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…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3555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일반</a:t>
                      </a: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통신판매</a:t>
                      </a: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-0.01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30100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인터넷</a:t>
                      </a: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Mall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-0.03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493283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손해보험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-0.07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58432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인터넷종합</a:t>
                      </a: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Mall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-0.07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306467"/>
                  </a:ext>
                </a:extLst>
              </a:tr>
              <a:tr h="42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기타전문점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0.37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0.02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-0.34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5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1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9A0C783-7F2B-47FB-476D-E1E355349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662308"/>
                  </p:ext>
                </p:extLst>
              </p:nvPr>
            </p:nvGraphicFramePr>
            <p:xfrm>
              <a:off x="2514600" y="2540000"/>
              <a:ext cx="7010400" cy="4690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1776">
                      <a:extLst>
                        <a:ext uri="{9D8B030D-6E8A-4147-A177-3AD203B41FA5}">
                          <a16:colId xmlns:a16="http://schemas.microsoft.com/office/drawing/2014/main" val="219072743"/>
                        </a:ext>
                      </a:extLst>
                    </a:gridCol>
                    <a:gridCol w="2194312">
                      <a:extLst>
                        <a:ext uri="{9D8B030D-6E8A-4147-A177-3AD203B41FA5}">
                          <a16:colId xmlns:a16="http://schemas.microsoft.com/office/drawing/2014/main" val="1266564547"/>
                        </a:ext>
                      </a:extLst>
                    </a:gridCol>
                    <a:gridCol w="2194312">
                      <a:extLst>
                        <a:ext uri="{9D8B030D-6E8A-4147-A177-3AD203B41FA5}">
                          <a16:colId xmlns:a16="http://schemas.microsoft.com/office/drawing/2014/main" val="676989369"/>
                        </a:ext>
                      </a:extLst>
                    </a:gridCol>
                  </a:tblGrid>
                  <a:tr h="7566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변수명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787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T-statistic</a:t>
                          </a:r>
                          <a:endParaRPr lang="ko-KR" altLang="en-US" sz="24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787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P-vlaue</a:t>
                          </a:r>
                          <a:endParaRPr lang="ko-KR" altLang="en-US" sz="24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787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579590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월평균 거래건수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29.5688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1.12e-35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278973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업종다양성지수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588.3957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5.92e-139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536004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거래 밀도 지수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29.5876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1.09e-35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918524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거래활동기간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3.6978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5.03e-04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962900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거래 연속성 비율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1.8767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0.0659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200911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총거래건수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31.6488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2800" b="1" smtClean="0">
                                    <a:solidFill>
                                      <a:srgbClr val="FF0000"/>
                                    </a:solidFill>
                                  </a:rPr>
                                  <m:t>3.20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1" smtClean="0">
                                    <a:solidFill>
                                      <a:srgbClr val="FF0000"/>
                                    </a:solidFill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1" smtClean="0">
                                    <a:solidFill>
                                      <a:srgbClr val="FF0000"/>
                                    </a:solidFill>
                                  </a:rPr>
                                  <m:t>−37</m:t>
                                </m:r>
                              </m:oMath>
                            </m:oMathPara>
                          </a14:m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7993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9A0C783-7F2B-47FB-476D-E1E355349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662308"/>
                  </p:ext>
                </p:extLst>
              </p:nvPr>
            </p:nvGraphicFramePr>
            <p:xfrm>
              <a:off x="2514600" y="2540000"/>
              <a:ext cx="7010400" cy="4690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1776">
                      <a:extLst>
                        <a:ext uri="{9D8B030D-6E8A-4147-A177-3AD203B41FA5}">
                          <a16:colId xmlns:a16="http://schemas.microsoft.com/office/drawing/2014/main" val="219072743"/>
                        </a:ext>
                      </a:extLst>
                    </a:gridCol>
                    <a:gridCol w="2194312">
                      <a:extLst>
                        <a:ext uri="{9D8B030D-6E8A-4147-A177-3AD203B41FA5}">
                          <a16:colId xmlns:a16="http://schemas.microsoft.com/office/drawing/2014/main" val="1266564547"/>
                        </a:ext>
                      </a:extLst>
                    </a:gridCol>
                    <a:gridCol w="2194312">
                      <a:extLst>
                        <a:ext uri="{9D8B030D-6E8A-4147-A177-3AD203B41FA5}">
                          <a16:colId xmlns:a16="http://schemas.microsoft.com/office/drawing/2014/main" val="676989369"/>
                        </a:ext>
                      </a:extLst>
                    </a:gridCol>
                  </a:tblGrid>
                  <a:tr h="7566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변수명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787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T-statistic</a:t>
                          </a:r>
                          <a:endParaRPr lang="ko-KR" altLang="en-US" sz="24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787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P-vlaue</a:t>
                          </a:r>
                          <a:endParaRPr lang="ko-KR" altLang="en-US" sz="24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787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579590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월평균 거래건수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29.5688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1.12e-35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278973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업종다양성지수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588.3957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5.92e-139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536004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거래 밀도 지수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29.5876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1.09e-35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918524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거래활동기간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3.6978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dirty="0">
                              <a:solidFill>
                                <a:srgbClr val="FF0000"/>
                              </a:solidFill>
                            </a:rPr>
                            <a:t>5.03e-04</a:t>
                          </a:r>
                          <a:endParaRPr lang="ko-KR" altLang="en-US" sz="2800" b="1" dirty="0">
                            <a:solidFill>
                              <a:srgbClr val="FF0000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962900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거래 연속성 비율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1.8767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0.0659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200911"/>
                      </a:ext>
                    </a:extLst>
                  </a:tr>
                  <a:tr h="6557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총거래건수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G마켓 산스 TTF Light" panose="02000000000000000000" pitchFamily="2" charset="-127"/>
                              <a:ea typeface="G마켓 산스 TTF Light" panose="02000000000000000000" pitchFamily="2" charset="-127"/>
                            </a:rPr>
                            <a:t>31.6488</a:t>
                          </a:r>
                          <a:endParaRPr lang="ko-KR" altLang="en-US" sz="2000" dirty="0">
                            <a:latin typeface="G마켓 산스 TTF Light" panose="02000000000000000000" pitchFamily="2" charset="-127"/>
                            <a:ea typeface="G마켓 산스 TTF Light" panose="02000000000000000000" pitchFamily="2" charset="-127"/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722" t="-613889" r="-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79931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182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021AAB-41AD-0842-24C2-4BF214764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36241"/>
              </p:ext>
            </p:extLst>
          </p:nvPr>
        </p:nvGraphicFramePr>
        <p:xfrm>
          <a:off x="457200" y="495300"/>
          <a:ext cx="13716000" cy="879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89">
                  <a:extLst>
                    <a:ext uri="{9D8B030D-6E8A-4147-A177-3AD203B41FA5}">
                      <a16:colId xmlns:a16="http://schemas.microsoft.com/office/drawing/2014/main" val="4109592427"/>
                    </a:ext>
                  </a:extLst>
                </a:gridCol>
                <a:gridCol w="5292811">
                  <a:extLst>
                    <a:ext uri="{9D8B030D-6E8A-4147-A177-3AD203B41FA5}">
                      <a16:colId xmlns:a16="http://schemas.microsoft.com/office/drawing/2014/main" val="42064199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232429149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3923592770"/>
                    </a:ext>
                  </a:extLst>
                </a:gridCol>
              </a:tblGrid>
              <a:tr h="87947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업종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클러스터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유사한업종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7875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대중교통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56322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94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399715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84588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97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810897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98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54231"/>
                  </a:ext>
                </a:extLst>
              </a:tr>
              <a:tr h="87947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…</a:t>
                      </a:r>
                      <a:endParaRPr lang="ko-KR" altLang="en-US" sz="20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994927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50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뷰티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미용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대중교통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78810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51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뷰티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미용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대중교통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68644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149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...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]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0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9E339-D6F7-81A6-AC6D-0D2338A0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3C7248-C563-178B-063B-50F0F394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27282"/>
              </p:ext>
            </p:extLst>
          </p:nvPr>
        </p:nvGraphicFramePr>
        <p:xfrm>
          <a:off x="2438400" y="1185862"/>
          <a:ext cx="11353800" cy="791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603">
                  <a:extLst>
                    <a:ext uri="{9D8B030D-6E8A-4147-A177-3AD203B41FA5}">
                      <a16:colId xmlns:a16="http://schemas.microsoft.com/office/drawing/2014/main" val="4109592427"/>
                    </a:ext>
                  </a:extLst>
                </a:gridCol>
                <a:gridCol w="1198457">
                  <a:extLst>
                    <a:ext uri="{9D8B030D-6E8A-4147-A177-3AD203B41FA5}">
                      <a16:colId xmlns:a16="http://schemas.microsoft.com/office/drawing/2014/main" val="4206419900"/>
                    </a:ext>
                  </a:extLst>
                </a:gridCol>
                <a:gridCol w="1576917">
                  <a:extLst>
                    <a:ext uri="{9D8B030D-6E8A-4147-A177-3AD203B41FA5}">
                      <a16:colId xmlns:a16="http://schemas.microsoft.com/office/drawing/2014/main" val="2232429149"/>
                    </a:ext>
                  </a:extLst>
                </a:gridCol>
                <a:gridCol w="5613823">
                  <a:extLst>
                    <a:ext uri="{9D8B030D-6E8A-4147-A177-3AD203B41FA5}">
                      <a16:colId xmlns:a16="http://schemas.microsoft.com/office/drawing/2014/main" val="3923592770"/>
                    </a:ext>
                  </a:extLst>
                </a:gridCol>
              </a:tblGrid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고객</a:t>
                      </a:r>
                      <a:r>
                        <a:rPr lang="en-US" altLang="ko-KR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ID</a:t>
                      </a:r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군집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최종군집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업종리스트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7875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2002967708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2025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2004066711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822787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2004166649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 서비스업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대중교통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84269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2004326617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뷰티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69931"/>
                  </a:ext>
                </a:extLst>
              </a:tr>
              <a:tr h="87947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…</a:t>
                      </a:r>
                      <a:endParaRPr lang="ko-KR" altLang="en-US" sz="2800" b="1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06679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2004432929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뷰티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99139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2004485471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뷰티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616790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2004762122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음식점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의료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건강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식료품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보험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스포츠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레저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뷰티</a:t>
                      </a: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...]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5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09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9F1988-E3A7-0516-EFA5-EB3374585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58528"/>
              </p:ext>
            </p:extLst>
          </p:nvPr>
        </p:nvGraphicFramePr>
        <p:xfrm>
          <a:off x="1143000" y="1183641"/>
          <a:ext cx="9906000" cy="616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07828842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626672458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924557955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53297214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17833617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2065369"/>
                    </a:ext>
                  </a:extLst>
                </a:gridCol>
              </a:tblGrid>
              <a:tr h="70199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발급회원번호</a:t>
                      </a: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청구금액</a:t>
                      </a:r>
                      <a:r>
                        <a:rPr lang="en-US" altLang="ko-K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_R3M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청구금액</a:t>
                      </a:r>
                      <a:r>
                        <a:rPr lang="en-US" altLang="ko-K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_R6M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최상위카드등급코드</a:t>
                      </a:r>
                      <a:endParaRPr lang="ko-KR" altLang="en-US" sz="2000" b="0" i="0" dirty="0">
                        <a:solidFill>
                          <a:schemeClr val="bg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회원여부</a:t>
                      </a:r>
                      <a:r>
                        <a:rPr lang="en-US" altLang="ko-KR" sz="2000" b="0" i="0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_</a:t>
                      </a:r>
                      <a:r>
                        <a:rPr lang="ko-KR" altLang="en-US" sz="2000" b="0" i="0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이용가능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dirty="0">
                          <a:solidFill>
                            <a:schemeClr val="bg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최종 카드 발급 경과일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7885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SYN_0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5333639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11941906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23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00815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SYN_1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919412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1462656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19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82541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SYN_2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362851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713460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08172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68305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SYN_2999995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76906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SYN_2999996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4419249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11658518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62588"/>
                  </a:ext>
                </a:extLst>
              </a:tr>
              <a:tr h="78109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SYN_2999997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7785" marR="5778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2618686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4899362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16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50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1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>
            <a:extLst>
              <a:ext uri="{FF2B5EF4-FFF2-40B4-BE49-F238E27FC236}">
                <a16:creationId xmlns:a16="http://schemas.microsoft.com/office/drawing/2014/main" id="{C36CC524-A565-B392-1439-4F23840ADA50}"/>
              </a:ext>
            </a:extLst>
          </p:cNvPr>
          <p:cNvSpPr/>
          <p:nvPr/>
        </p:nvSpPr>
        <p:spPr>
          <a:xfrm rot="16200000">
            <a:off x="3771900" y="4191000"/>
            <a:ext cx="6553200" cy="2971800"/>
          </a:xfrm>
          <a:prstGeom prst="trapezoid">
            <a:avLst>
              <a:gd name="adj" fmla="val 57194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8E105-BCA4-F117-6766-FF6089BC5840}"/>
              </a:ext>
            </a:extLst>
          </p:cNvPr>
          <p:cNvSpPr txBox="1"/>
          <p:nvPr/>
        </p:nvSpPr>
        <p:spPr>
          <a:xfrm>
            <a:off x="4572000" y="495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5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FA653CF-D80B-18E5-EC17-5998B9C38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786269"/>
              </p:ext>
            </p:extLst>
          </p:nvPr>
        </p:nvGraphicFramePr>
        <p:xfrm>
          <a:off x="3657600" y="5753100"/>
          <a:ext cx="22860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5E3A4B4-6775-EE8E-736C-7F14AA5D7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954869"/>
              </p:ext>
            </p:extLst>
          </p:nvPr>
        </p:nvGraphicFramePr>
        <p:xfrm>
          <a:off x="5943600" y="5753100"/>
          <a:ext cx="22860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951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F2DD8A8-82CD-6075-BAAD-5F98049FE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726374"/>
              </p:ext>
            </p:extLst>
          </p:nvPr>
        </p:nvGraphicFramePr>
        <p:xfrm>
          <a:off x="4572000" y="2552700"/>
          <a:ext cx="10668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09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CC0CB1-1AF1-1898-AAE3-B18EE6F5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53392"/>
              </p:ext>
            </p:extLst>
          </p:nvPr>
        </p:nvGraphicFramePr>
        <p:xfrm>
          <a:off x="1645920" y="2510629"/>
          <a:ext cx="7879080" cy="3394871"/>
        </p:xfrm>
        <a:graphic>
          <a:graphicData uri="http://schemas.openxmlformats.org/drawingml/2006/table">
            <a:tbl>
              <a:tblPr/>
              <a:tblGrid>
                <a:gridCol w="1600438">
                  <a:extLst>
                    <a:ext uri="{9D8B030D-6E8A-4147-A177-3AD203B41FA5}">
                      <a16:colId xmlns:a16="http://schemas.microsoft.com/office/drawing/2014/main" val="3663699120"/>
                    </a:ext>
                  </a:extLst>
                </a:gridCol>
                <a:gridCol w="2882840">
                  <a:extLst>
                    <a:ext uri="{9D8B030D-6E8A-4147-A177-3AD203B41FA5}">
                      <a16:colId xmlns:a16="http://schemas.microsoft.com/office/drawing/2014/main" val="1764759094"/>
                    </a:ext>
                  </a:extLst>
                </a:gridCol>
                <a:gridCol w="3395802">
                  <a:extLst>
                    <a:ext uri="{9D8B030D-6E8A-4147-A177-3AD203B41FA5}">
                      <a16:colId xmlns:a16="http://schemas.microsoft.com/office/drawing/2014/main" val="2817383497"/>
                    </a:ext>
                  </a:extLst>
                </a:gridCol>
              </a:tblGrid>
              <a:tr h="57890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7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고객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7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 월 리스트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7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 월 점수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25602"/>
                  </a:ext>
                </a:extLst>
              </a:tr>
              <a:tr h="70399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</a:t>
                      </a:r>
                      <a:endParaRPr lang="en-US" altLang="ko-KR" sz="2400" b="0" i="0" dirty="0">
                        <a:solidFill>
                          <a:schemeClr val="tx1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[202101]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1(</a:t>
                      </a:r>
                      <a:r>
                        <a:rPr lang="ko-KR" altLang="en-US" sz="2000" b="0" i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최소</a:t>
                      </a:r>
                      <a:r>
                        <a:rPr lang="en-US" altLang="ko-KR" sz="2000" b="0" i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)</a:t>
                      </a:r>
                      <a:endParaRPr lang="ko-KR" altLang="en-US" sz="2000" b="0" i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6881"/>
                  </a:ext>
                </a:extLst>
              </a:tr>
              <a:tr h="70399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[202311, 202312]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29.96 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+ 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33.11 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≈ </a:t>
                      </a: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63.08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5843"/>
                  </a:ext>
                </a:extLst>
              </a:tr>
              <a:tr h="70399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[202301, 202302, 202307, 202308]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11.02 + 12.18 + 20.09 + 22.20 ≈ 65.49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61408"/>
                  </a:ext>
                </a:extLst>
              </a:tr>
              <a:tr h="70399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[3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년 내내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]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≈ 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338.48(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최대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)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587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662B00C-7C36-A4F2-0ADC-1EE13ACE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509838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5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BFFEE64-1539-CFA7-E922-77AB67958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091446"/>
              </p:ext>
            </p:extLst>
          </p:nvPr>
        </p:nvGraphicFramePr>
        <p:xfrm>
          <a:off x="6667500" y="5753100"/>
          <a:ext cx="4953000" cy="261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20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63B1AFA-F2BE-CC59-E887-5B28D608E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867180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044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F6DB1C75-5C0A-C8EF-174D-3CF7CC2C9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093919"/>
              </p:ext>
            </p:extLst>
          </p:nvPr>
        </p:nvGraphicFramePr>
        <p:xfrm>
          <a:off x="6667500" y="5753100"/>
          <a:ext cx="4953000" cy="261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7BB067C-9B11-69BC-EF28-02E2AA33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35905"/>
            <a:ext cx="929769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4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3F74-4454-7575-F39E-122889FB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E0F218DA-2302-E5F4-D0D7-9AE82B575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32646"/>
              </p:ext>
            </p:extLst>
          </p:nvPr>
        </p:nvGraphicFramePr>
        <p:xfrm>
          <a:off x="6667500" y="5753100"/>
          <a:ext cx="4953000" cy="261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CBDF749-8983-79E8-8DE8-47F5475F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19300"/>
            <a:ext cx="1047896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58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0772-B7E7-8363-9283-80ABE51E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2ACD504-98C7-C827-CC27-CA38D8AA8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21713"/>
              </p:ext>
            </p:extLst>
          </p:nvPr>
        </p:nvGraphicFramePr>
        <p:xfrm>
          <a:off x="6667500" y="5753100"/>
          <a:ext cx="4953000" cy="261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6D013AD-DD71-E2E0-E89E-455C36A8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19300"/>
            <a:ext cx="1047896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7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E7CAA-783F-E57D-CB88-5504B755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6019800" cy="2812529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608B71-C3CD-CCCD-263E-6E6D253CC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88225"/>
              </p:ext>
            </p:extLst>
          </p:nvPr>
        </p:nvGraphicFramePr>
        <p:xfrm>
          <a:off x="9677400" y="1485900"/>
          <a:ext cx="6477000" cy="563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8499273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473658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1172756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928127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73864995"/>
                    </a:ext>
                  </a:extLst>
                </a:gridCol>
              </a:tblGrid>
              <a:tr h="93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구독률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구독 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수익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할인 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손실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실제 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손익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목표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달성 </a:t>
                      </a:r>
                      <a:endParaRPr lang="en-US" altLang="ko-KR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5178"/>
                  </a:ext>
                </a:extLst>
              </a:tr>
              <a:tr h="92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개월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1122"/>
                  </a:ext>
                </a:extLst>
              </a:tr>
              <a:tr h="92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천원만원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개월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23513"/>
                  </a:ext>
                </a:extLst>
              </a:tr>
              <a:tr h="92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개월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16510"/>
                  </a:ext>
                </a:extLst>
              </a:tr>
              <a:tr h="92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25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억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개월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45262"/>
                  </a:ext>
                </a:extLst>
              </a:tr>
              <a:tr h="925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억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백만원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억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천만원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개월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19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31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A01E6E-AF77-AB26-A392-0A21B020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85900"/>
            <a:ext cx="5087060" cy="212437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20C95E-1F36-62F0-2FCA-12D41FFFE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2271"/>
              </p:ext>
            </p:extLst>
          </p:nvPr>
        </p:nvGraphicFramePr>
        <p:xfrm>
          <a:off x="7239000" y="1079500"/>
          <a:ext cx="8001000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4962505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81789338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50657225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군집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거래월점수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연속구간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79207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30.51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2.94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69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158.40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7.22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28645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295.55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11.00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3863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20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336.32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32.37</a:t>
                      </a:r>
                      <a:endParaRPr lang="ko-KR" altLang="en-US" sz="2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7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95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56B969-F461-ABC0-BA18-245307A4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90" b="91803" l="9143" r="90286">
                        <a14:foregroundMark x1="86286" y1="36066" x2="90857" y2="36612"/>
                        <a14:foregroundMark x1="54286" y1="87432" x2="53714" y2="91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2237484"/>
            <a:ext cx="7543800" cy="78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536EEAD-D4B8-F1A6-27A0-7E5CB6362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821358"/>
              </p:ext>
            </p:extLst>
          </p:nvPr>
        </p:nvGraphicFramePr>
        <p:xfrm>
          <a:off x="3429000" y="-419100"/>
          <a:ext cx="13563600" cy="1043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43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87B038F6-0AFF-7EBD-A9F1-E57EB73A86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4684177"/>
                  </p:ext>
                </p:extLst>
              </p:nvPr>
            </p:nvGraphicFramePr>
            <p:xfrm>
              <a:off x="3048000" y="1079500"/>
              <a:ext cx="12192000" cy="81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87B038F6-0AFF-7EBD-A9F1-E57EB73A8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000" y="1079500"/>
                <a:ext cx="12192000" cy="81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84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17EA589-26E5-8778-E614-BEC90BA24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250435"/>
              </p:ext>
            </p:extLst>
          </p:nvPr>
        </p:nvGraphicFramePr>
        <p:xfrm>
          <a:off x="2895600" y="2222500"/>
          <a:ext cx="121920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8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3E08F-F1EB-6095-C509-8D23467D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E2ADB0-6506-E9D0-1138-605207E08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16415"/>
              </p:ext>
            </p:extLst>
          </p:nvPr>
        </p:nvGraphicFramePr>
        <p:xfrm>
          <a:off x="838200" y="1627974"/>
          <a:ext cx="12268200" cy="2142227"/>
        </p:xfrm>
        <a:graphic>
          <a:graphicData uri="http://schemas.openxmlformats.org/drawingml/2006/table">
            <a:tbl>
              <a:tblPr/>
              <a:tblGrid>
                <a:gridCol w="2250380">
                  <a:extLst>
                    <a:ext uri="{9D8B030D-6E8A-4147-A177-3AD203B41FA5}">
                      <a16:colId xmlns:a16="http://schemas.microsoft.com/office/drawing/2014/main" val="1286379583"/>
                    </a:ext>
                  </a:extLst>
                </a:gridCol>
                <a:gridCol w="5662247">
                  <a:extLst>
                    <a:ext uri="{9D8B030D-6E8A-4147-A177-3AD203B41FA5}">
                      <a16:colId xmlns:a16="http://schemas.microsoft.com/office/drawing/2014/main" val="70203701"/>
                    </a:ext>
                  </a:extLst>
                </a:gridCol>
                <a:gridCol w="4355573">
                  <a:extLst>
                    <a:ext uri="{9D8B030D-6E8A-4147-A177-3AD203B41FA5}">
                      <a16:colId xmlns:a16="http://schemas.microsoft.com/office/drawing/2014/main" val="3485877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auto">
                        <a:lnSpc>
                          <a:spcPct val="150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4A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신용카드​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4A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체크카드​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4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69251"/>
                  </a:ext>
                </a:extLst>
              </a:tr>
              <a:tr h="101413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4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발급 조건</a:t>
                      </a:r>
                      <a:r>
                        <a:rPr lang="ko-KR" altLang="en-US" sz="2400" b="0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만 </a:t>
                      </a:r>
                      <a:r>
                        <a:rPr lang="en-US" altLang="ko-KR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19</a:t>
                      </a:r>
                      <a:r>
                        <a:rPr lang="ko-KR" altLang="en-US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세 이상의 </a:t>
                      </a:r>
                      <a:r>
                        <a:rPr lang="en-US" altLang="ko-KR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r>
                        <a:rPr lang="ko-KR" altLang="en-US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대 보험 가입 직장인 </a:t>
                      </a:r>
                      <a:r>
                        <a:rPr lang="en-US" altLang="ko-KR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/ </a:t>
                      </a:r>
                      <a:r>
                        <a:rPr lang="ko-KR" altLang="en-US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사업자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만 </a:t>
                      </a:r>
                      <a:r>
                        <a:rPr lang="en-US" altLang="ko-KR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r>
                        <a:rPr lang="ko-KR" altLang="en-US" sz="2000" b="1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세 이상 누구나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54115"/>
                  </a:ext>
                </a:extLst>
              </a:tr>
              <a:tr h="47792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결제 방식​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지정된 날짜에 결제 금액을 한번에 출금​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결제 즉시 입출금 통장에서 출금​</a:t>
                      </a:r>
                    </a:p>
                  </a:txBody>
                  <a:tcPr marL="61125" marR="61125" marT="30563" marB="305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8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C0E67-EBA5-62AA-5C45-B1309E37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20FACE-445D-9EA1-AC52-535954CF8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10362"/>
              </p:ext>
            </p:extLst>
          </p:nvPr>
        </p:nvGraphicFramePr>
        <p:xfrm>
          <a:off x="5867400" y="800099"/>
          <a:ext cx="5334000" cy="6172197"/>
        </p:xfrm>
        <a:graphic>
          <a:graphicData uri="http://schemas.openxmlformats.org/drawingml/2006/table">
            <a:tbl>
              <a:tblPr/>
              <a:tblGrid>
                <a:gridCol w="915814">
                  <a:extLst>
                    <a:ext uri="{9D8B030D-6E8A-4147-A177-3AD203B41FA5}">
                      <a16:colId xmlns:a16="http://schemas.microsoft.com/office/drawing/2014/main" val="3008109746"/>
                    </a:ext>
                  </a:extLst>
                </a:gridCol>
                <a:gridCol w="2209093">
                  <a:extLst>
                    <a:ext uri="{9D8B030D-6E8A-4147-A177-3AD203B41FA5}">
                      <a16:colId xmlns:a16="http://schemas.microsoft.com/office/drawing/2014/main" val="1095549418"/>
                    </a:ext>
                  </a:extLst>
                </a:gridCol>
                <a:gridCol w="2209093">
                  <a:extLst>
                    <a:ext uri="{9D8B030D-6E8A-4147-A177-3AD203B41FA5}">
                      <a16:colId xmlns:a16="http://schemas.microsoft.com/office/drawing/2014/main" val="2860187337"/>
                    </a:ext>
                  </a:extLst>
                </a:gridCol>
              </a:tblGrid>
              <a:tr h="281767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endParaRPr lang="ko-KR" altLang="en-US" sz="900" b="0" i="0" dirty="0">
                        <a:solidFill>
                          <a:srgbClr val="FFFFFF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4A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NH20</a:t>
                      </a:r>
                      <a:r>
                        <a:rPr lang="ko-KR" altLang="en-US" sz="11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해봄 체크카드</a:t>
                      </a:r>
                      <a:endParaRPr lang="ko-KR" altLang="en-US" sz="1100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4A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NH20</a:t>
                      </a:r>
                      <a:r>
                        <a:rPr lang="ko-KR" altLang="en-US" sz="1100" b="0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해봄카드</a:t>
                      </a:r>
                      <a:endParaRPr lang="ko-KR" altLang="en-US" sz="1100" b="0" i="0" dirty="0">
                        <a:solidFill>
                          <a:srgbClr val="000000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4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35546"/>
                  </a:ext>
                </a:extLst>
              </a:tr>
              <a:tr h="37712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5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연회비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국내 전용 없음 </a:t>
                      </a:r>
                      <a:r>
                        <a:rPr lang="en-US" altLang="ko-KR" sz="9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 </a:t>
                      </a:r>
                      <a:r>
                        <a:rPr lang="ko-KR" altLang="en-US" sz="9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해외 겸용 없음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해외 겸용 </a:t>
                      </a:r>
                      <a:r>
                        <a:rPr lang="en-US" altLang="ko-KR" sz="9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8000</a:t>
                      </a:r>
                      <a:r>
                        <a:rPr lang="ko-KR" altLang="en-US" sz="900" b="0" i="0" dirty="0">
                          <a:solidFill>
                            <a:sysClr val="windowText" lastClr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983659"/>
                  </a:ext>
                </a:extLst>
              </a:tr>
              <a:tr h="28176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50" b="0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연간실적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20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만원 이상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만원 이상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98886"/>
                  </a:ext>
                </a:extLst>
              </a:tr>
              <a:tr h="52315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50" b="0" i="0" dirty="0">
                          <a:solidFill>
                            <a:srgbClr val="000000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주요혜택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선택형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원하는 선택 서비스 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_ 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여행형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놀이형 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Type 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중 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On-Line 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서비스</a:t>
                      </a: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생활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Off-Line 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서비스</a:t>
                      </a: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멤버쉽포인트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GS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리테일 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POP 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서비스</a:t>
                      </a: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주요서비스 할인 및 혜택제공</a:t>
                      </a: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공원레저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대전 공원레저 무료이용 서비스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테마파크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전국 놀이공원 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온라인쇼핑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 쇼핑몰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10%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도서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온라인 서점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10%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영화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CGV 2,000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 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헬스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헬스센터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10%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미용실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 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통신비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원 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커피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디저트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커피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30%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편의점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GS25 5%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주유소 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해외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해외 전자제품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2%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할인</a:t>
                      </a:r>
                      <a:endParaRPr lang="ko-KR" altLang="en-US" sz="900" b="0" i="0" dirty="0">
                        <a:solidFill>
                          <a:srgbClr val="000000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47553" marR="47553" marT="23777" marB="237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4198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E3F11B8-8BF8-0E36-5D49-FB4AF2F3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-20161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FBC36-4DAA-B756-F0F1-2C4AF7584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F3F683A-19B4-76F7-DAD7-93259F0F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-20161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87402A-6989-94EC-E207-E7552349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41889"/>
              </p:ext>
            </p:extLst>
          </p:nvPr>
        </p:nvGraphicFramePr>
        <p:xfrm>
          <a:off x="1257301" y="2126118"/>
          <a:ext cx="15773398" cy="5410196"/>
        </p:xfrm>
        <a:graphic>
          <a:graphicData uri="http://schemas.openxmlformats.org/drawingml/2006/table">
            <a:tbl>
              <a:tblPr/>
              <a:tblGrid>
                <a:gridCol w="4828924">
                  <a:extLst>
                    <a:ext uri="{9D8B030D-6E8A-4147-A177-3AD203B41FA5}">
                      <a16:colId xmlns:a16="http://schemas.microsoft.com/office/drawing/2014/main" val="2918014226"/>
                    </a:ext>
                  </a:extLst>
                </a:gridCol>
                <a:gridCol w="5472237">
                  <a:extLst>
                    <a:ext uri="{9D8B030D-6E8A-4147-A177-3AD203B41FA5}">
                      <a16:colId xmlns:a16="http://schemas.microsoft.com/office/drawing/2014/main" val="672642945"/>
                    </a:ext>
                  </a:extLst>
                </a:gridCol>
                <a:gridCol w="5472237">
                  <a:extLst>
                    <a:ext uri="{9D8B030D-6E8A-4147-A177-3AD203B41FA5}">
                      <a16:colId xmlns:a16="http://schemas.microsoft.com/office/drawing/2014/main" val="1735758736"/>
                    </a:ext>
                  </a:extLst>
                </a:gridCol>
              </a:tblGrid>
              <a:tr h="5393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목적</a:t>
                      </a:r>
                      <a:endParaRPr lang="ko-KR" altLang="en-US" sz="1200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분석방법</a:t>
                      </a:r>
                      <a:endParaRPr lang="ko-KR" altLang="en-US" sz="1200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</a:pPr>
                      <a:r>
                        <a:rPr lang="ko-KR" altLang="en-US" sz="2400" b="1" i="0" dirty="0">
                          <a:solidFill>
                            <a:srgbClr val="FFFFFF"/>
                          </a:solidFill>
                          <a:effectLst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주요내용</a:t>
                      </a:r>
                      <a:endParaRPr lang="ko-KR" altLang="en-US" sz="1200" b="1" i="0" dirty="0">
                        <a:solidFill>
                          <a:srgbClr val="FFFFFF"/>
                        </a:solidFill>
                        <a:effectLst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03637"/>
                  </a:ext>
                </a:extLst>
              </a:tr>
              <a:tr h="519761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이탈 요인 파악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가격 파악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텍스트 분석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특정 날짜의 이탈률을 파악해 이탈 요인 파악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43377"/>
                  </a:ext>
                </a:extLst>
              </a:tr>
              <a:tr h="5197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크롤링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이탈 요인 파악 및 타 서비스의 적정 가격 탐색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306475"/>
                  </a:ext>
                </a:extLst>
              </a:tr>
              <a:tr h="42858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업종명 분류 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 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고객분류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K-means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구독 서비스 적용을 위한 분류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39168"/>
                  </a:ext>
                </a:extLst>
              </a:tr>
              <a:tr h="59174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부거래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 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주거래 유의성 검정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t-test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091701"/>
                  </a:ext>
                </a:extLst>
              </a:tr>
              <a:tr h="59174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부진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 비부진 지역의 소비 업종과 비율 차이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66262"/>
                  </a:ext>
                </a:extLst>
              </a:tr>
              <a:tr h="5197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이탈고객과 미이탈 고객의 연령대 비교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카이제곱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50229"/>
                  </a:ext>
                </a:extLst>
              </a:tr>
              <a:tr h="427626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고객 맞춤형 혜택 추천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추천시스템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8165"/>
                  </a:ext>
                </a:extLst>
              </a:tr>
              <a:tr h="427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자카드 유사도 분석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자카드 유사도를 통한 업종명 군집 재구성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65274"/>
                  </a:ext>
                </a:extLst>
              </a:tr>
              <a:tr h="844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혜택 적용 시 손익 계산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몬테카를로 시물레이션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혜택 적용 시 최대 이익과 최소 손해를 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ctr" fontAlgn="base">
                        <a:lnSpc>
                          <a:spcPts val="255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계산해 적정 가격 및 혜택률 계산</a:t>
                      </a:r>
                    </a:p>
                  </a:txBody>
                  <a:tcPr marL="50984" marR="50984" marT="25492" marB="254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300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AD8041-9A88-5D88-443F-B8381EA4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73138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1723</Words>
  <Application>Microsoft Office PowerPoint</Application>
  <PresentationFormat>사용자 지정</PresentationFormat>
  <Paragraphs>567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G마켓 산스 TTF Light</vt:lpstr>
      <vt:lpstr>G마켓 산스 TTF Medium</vt:lpstr>
      <vt:lpstr>NanumSquare Bold</vt:lpstr>
      <vt:lpstr>Calibri</vt:lpstr>
      <vt:lpstr>Arial</vt:lpstr>
      <vt:lpstr>YAGYzTsqI6s 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campus4 D044</cp:lastModifiedBy>
  <cp:revision>7</cp:revision>
  <dcterms:created xsi:type="dcterms:W3CDTF">2006-08-16T00:00:00Z</dcterms:created>
  <dcterms:modified xsi:type="dcterms:W3CDTF">2024-12-12T07:41:21Z</dcterms:modified>
</cp:coreProperties>
</file>