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4A85F6-E8EE-497F-AB1E-3F711AC6211D}">
  <a:tblStyle styleId="{654A85F6-E8EE-497F-AB1E-3F711AC621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Batang"/>
                <a:ea typeface="Batang"/>
                <a:cs typeface="Batang"/>
                <a:sym typeface="Batang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" name="Google Shape;64;p1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" name="Google Shape;141;p11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2" name="Google Shape;152;p12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" name="Google Shape;71;p2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" name="Google Shape;80;p3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" name="Google Shape;88;p4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7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" name="Google Shape;97;p5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7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7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3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4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6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7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8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3" name="Google Shape;113;p8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8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" name="Google Shape;124;p9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993600" y="768240"/>
            <a:ext cx="51163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10640" y="4861800"/>
            <a:ext cx="56822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2" name="Google Shape;132;p10:notes"/>
          <p:cNvSpPr txBox="1"/>
          <p:nvPr/>
        </p:nvSpPr>
        <p:spPr>
          <a:xfrm>
            <a:off x="4023720" y="9721800"/>
            <a:ext cx="3078360" cy="5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93640" y="2084760"/>
            <a:ext cx="106909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593640" y="2084760"/>
            <a:ext cx="106909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593640" y="4784400"/>
            <a:ext cx="106909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593640" y="208476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072120" y="208476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593640" y="478440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072120" y="478440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93640" y="2084760"/>
            <a:ext cx="34423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208400" y="2084760"/>
            <a:ext cx="34423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7823160" y="2084760"/>
            <a:ext cx="34423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593640" y="4784400"/>
            <a:ext cx="34423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4208400" y="4784400"/>
            <a:ext cx="34423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7823160" y="4784400"/>
            <a:ext cx="34423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93640" y="2084760"/>
            <a:ext cx="106909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93640" y="2084760"/>
            <a:ext cx="52171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072120" y="2084760"/>
            <a:ext cx="52171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891000" y="2768040"/>
            <a:ext cx="10096920" cy="885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593640" y="208476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072120" y="2084760"/>
            <a:ext cx="52171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593640" y="478440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593640" y="2084760"/>
            <a:ext cx="52171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072120" y="208476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072120" y="478440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593640" y="208476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072120" y="2084760"/>
            <a:ext cx="52171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593640" y="4784400"/>
            <a:ext cx="10690920" cy="246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097200" y="8366040"/>
            <a:ext cx="247464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34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93640" y="2084760"/>
            <a:ext cx="10690920" cy="51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4.gif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91000" y="2768040"/>
            <a:ext cx="1009692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 자바스크립트 기초</a:t>
            </a:r>
            <a:br>
              <a:rPr lang="en-US" sz="1800"/>
            </a:b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82000" y="5049360"/>
            <a:ext cx="8315280" cy="227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외부 자바 스크립트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472680" y="1551240"/>
            <a:ext cx="10669680" cy="30574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 src="myscript.js"&gt;&lt;/script&gt;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80" y="6016320"/>
            <a:ext cx="9966240" cy="238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472680" y="5314320"/>
            <a:ext cx="10669680" cy="56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68360" y="4741560"/>
            <a:ext cx="1427400" cy="40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b="0" sz="208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인라인 자바 스크립트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72680" y="1724400"/>
            <a:ext cx="10669680" cy="26107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&lt;button type="button" onclick="alert('반갑습니다.')"&gt;버튼을 누르세요!&lt;/button&gt;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80" y="4591440"/>
            <a:ext cx="6110280" cy="307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8080" y="4591440"/>
            <a:ext cx="3684600" cy="34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 flipH="1" rot="10800000">
            <a:off x="4933080" y="6068880"/>
            <a:ext cx="2705760" cy="447480"/>
          </a:xfrm>
          <a:custGeom>
            <a:rect b="b" l="l" r="r" t="t"/>
            <a:pathLst>
              <a:path extrusionOk="0" h="610624" w="1171575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문장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 문장(statement)들은 웹 브라우저에게 내리는 명령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80" y="2993040"/>
            <a:ext cx="10853280" cy="23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26719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Arial"/>
              <a:buChar char="-"/>
            </a:pPr>
            <a:r>
              <a:rPr b="1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변수(variable)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데이터를 저장하는 상자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6719" lvl="0" marL="457200" marR="0" rtl="0" algn="l">
              <a:spcBef>
                <a:spcPts val="0"/>
              </a:spcBef>
              <a:spcAft>
                <a:spcPts val="0"/>
              </a:spcAft>
              <a:buSzPts val="3120"/>
              <a:buChar char="-"/>
            </a:pPr>
            <a:r>
              <a:rPr lang="en-US" sz="3120"/>
              <a:t>프로그램을 실행하는 동안 값이 여러 번 달라질 수 있음</a:t>
            </a:r>
            <a:endParaRPr sz="3120"/>
          </a:p>
          <a:p>
            <a:pPr indent="-426719" lvl="0" marL="457200" marR="0" rtl="0" algn="l">
              <a:spcBef>
                <a:spcPts val="0"/>
              </a:spcBef>
              <a:spcAft>
                <a:spcPts val="0"/>
              </a:spcAft>
              <a:buSzPts val="3120"/>
              <a:buChar char="-"/>
            </a:pPr>
            <a:r>
              <a:rPr lang="en-US" sz="3120"/>
              <a:t>기본형 : var birthYear;</a:t>
            </a:r>
            <a:endParaRPr sz="312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2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20" y="3499920"/>
            <a:ext cx="11001960" cy="22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 명명 규칙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06440" y="1732680"/>
            <a:ext cx="1080180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79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 이름은 문자로 시작해야 한다.(숫자로 시작하면 안된다.)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4286" lvl="0" marL="445680" marR="0" rtl="0" algn="l">
              <a:spcBef>
                <a:spcPts val="0"/>
              </a:spcBef>
              <a:spcAft>
                <a:spcPts val="0"/>
              </a:spcAft>
              <a:buSzPts val="3120"/>
              <a:buChar char="∙"/>
            </a:pPr>
            <a:r>
              <a:t/>
            </a:r>
            <a:endParaRPr sz="3120"/>
          </a:p>
          <a:p>
            <a:pPr indent="-445320" lvl="0" marL="445679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 이름은 $나 _로 시작할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4286" lvl="0" marL="445680" marR="0" rtl="0" algn="l">
              <a:spcBef>
                <a:spcPts val="624"/>
              </a:spcBef>
              <a:spcAft>
                <a:spcPts val="0"/>
              </a:spcAft>
              <a:buSzPts val="3120"/>
              <a:buChar char="∙"/>
            </a:pPr>
            <a:r>
              <a:t/>
            </a:r>
            <a:endParaRPr sz="3120"/>
          </a:p>
          <a:p>
            <a:pPr indent="-445320" lvl="0" marL="445679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 이름은 대소문자를 구별한다.(count와 Count는 서로 다른 변수이다.)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4286" lvl="0" marL="445680" marR="0" rtl="0" algn="l">
              <a:spcBef>
                <a:spcPts val="624"/>
              </a:spcBef>
              <a:spcAft>
                <a:spcPts val="0"/>
              </a:spcAft>
              <a:buSzPts val="3120"/>
              <a:buChar char="∙"/>
            </a:pPr>
            <a:r>
              <a:t/>
            </a:r>
            <a:endParaRPr sz="3120"/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예약어는 변수명으로 사용할 수 없다.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자료형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79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lang="en-US" sz="3120"/>
              <a:t>숫자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형(number)  </a:t>
            </a:r>
            <a:r>
              <a:rPr lang="en-US" sz="3120">
                <a:solidFill>
                  <a:schemeClr val="dk1"/>
                </a:solidFill>
              </a:rPr>
              <a:t>-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정수나 실수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문자열(string) </a:t>
            </a:r>
            <a:r>
              <a:rPr lang="en-US" sz="3120"/>
              <a:t>-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문자가 연결된 것, ""나 ‘’로 표현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79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lang="en-US" sz="3120"/>
              <a:t>논리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형(</a:t>
            </a:r>
            <a:r>
              <a:rPr lang="en-US" sz="3120"/>
              <a:t>b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oolean) </a:t>
            </a:r>
            <a:r>
              <a:rPr lang="en-US" sz="3120"/>
              <a:t>-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true 또는 false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4286" lvl="0" marL="445680" marR="0" rtl="0" algn="l">
              <a:spcBef>
                <a:spcPts val="624"/>
              </a:spcBef>
              <a:spcAft>
                <a:spcPts val="0"/>
              </a:spcAft>
              <a:buSzPts val="3120"/>
              <a:buChar char="∙"/>
            </a:pPr>
            <a:r>
              <a:rPr lang="en-US" sz="3120"/>
              <a:t>배열(array) - 배열명[“값1”, “값2”, …. ]</a:t>
            </a:r>
            <a:endParaRPr sz="3120"/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객체형(object) </a:t>
            </a:r>
            <a:r>
              <a:rPr lang="en-US" sz="3120"/>
              <a:t>-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객체를 나타내는 타입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Undefined/</a:t>
            </a:r>
            <a:r>
              <a:rPr lang="en-US" sz="3120"/>
              <a:t>null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20"/>
              <a:t>-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값이 정해지지 않은 상태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산술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773640" y="1805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2585875"/>
                <a:gridCol w="2585875"/>
                <a:gridCol w="2585875"/>
                <a:gridCol w="2585525"/>
              </a:tblGrid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0" sz="2300" u="none" cap="none" strike="noStrike">
                        <a:solidFill>
                          <a:srgbClr val="FFFFFF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69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69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대입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변수에 값을 할당한다.</a:t>
            </a:r>
            <a:r>
              <a:rPr lang="en-US" sz="3120"/>
              <a:t>(할당 연산자라고도 함)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수식 'z = x + y'는 x값과 y값을 더한 값을 z에 대입한다는 의미이다.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대입연산자 "="는 산수에서의 같다라는 의미가 아니라 오른쪽에 있는 값을 왼쪽에 있는 변수에 저장하겠다라는 의미를 갖는다.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"같다"를 표현할 때는 "=="을 사용한다.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복합 대입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 표는 x = 10, y = 5라고 가정하고 대입연산이 어떻게 수행되는지를 설명한다.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813600" y="307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2593075"/>
                <a:gridCol w="2593075"/>
                <a:gridCol w="2593075"/>
                <a:gridCol w="2593800"/>
              </a:tblGrid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0" sz="2300" u="none" cap="none" strike="noStrike">
                        <a:solidFill>
                          <a:srgbClr val="FFFFFF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</a:tr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76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20"/>
              <a:t>연결</a:t>
            </a: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296280" y="1839600"/>
            <a:ext cx="1126368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연산자는 문자열을 결합하는 용도로도 사용된다.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즉 + 연산자가 문자열에서 사용되면 문자열 결합의 의미가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숫자와 문자열을 + 연산자로 합하면 숫자를 문자열로 변환하여, 결합된 문자열을 반환한다.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498518" y="3553725"/>
            <a:ext cx="10882200" cy="112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"Welcom to 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"Javascript";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87080" y="6034795"/>
            <a:ext cx="10882200" cy="167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"Car" + 1;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"&lt;br&gt;");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"&lt;br&gt;");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 소개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자바스크립트(javascript): 동적인 웹 페이지를 작성하기 위하여 사용되는 언어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웹의 표준 프로그래밍 언어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웹브라우저들은 자바스크립트를 지원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200" y="3941640"/>
            <a:ext cx="7431480" cy="36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비교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논리문장에서 값들을 비교하는 용도로 사용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 표에서 x의 값은 1이라고 가정한다.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" name="Google Shape;227;p33"/>
          <p:cNvGraphicFramePr/>
          <p:nvPr/>
        </p:nvGraphicFramePr>
        <p:xfrm>
          <a:off x="813600" y="307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2068925"/>
                <a:gridCol w="3117600"/>
                <a:gridCol w="2782450"/>
                <a:gridCol w="2404075"/>
              </a:tblGrid>
              <a:tr h="64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</a:tr>
              <a:tr h="4752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475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64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다르면 true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4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64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4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6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비교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 연산자와 !== 연산자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34"/>
          <p:cNvGraphicFramePr/>
          <p:nvPr/>
        </p:nvGraphicFramePr>
        <p:xfrm>
          <a:off x="813600" y="307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1855450"/>
                <a:gridCol w="4138200"/>
                <a:gridCol w="2269075"/>
                <a:gridCol w="2110325"/>
              </a:tblGrid>
              <a:tr h="75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0" sz="2300" u="none" cap="none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</a:tr>
              <a:tr h="7599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759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7E7E7"/>
                    </a:solidFill>
                  </a:tcPr>
                </a:tc>
              </a:tr>
              <a:tr h="7599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606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6" name="Google Shape;236;p3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 연산자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개의 조건을 조합하여 참인지 거짓인지를 따질 때 사용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448920" y="42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1233725"/>
                <a:gridCol w="1398950"/>
                <a:gridCol w="8354150"/>
              </a:tblGrid>
              <a:tr h="6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b="0" sz="2300" u="none" cap="none" strike="noStrike">
                        <a:solidFill>
                          <a:srgbClr val="FFFFFF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</a:tr>
              <a:tr h="6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b="0" sz="2300" u="none" cap="none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E7E7E7"/>
                    </a:solidFill>
                  </a:tcPr>
                </a:tc>
              </a:tr>
              <a:tr h="6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FFFFF"/>
                    </a:solidFill>
                  </a:tcPr>
                </a:tc>
              </a:tr>
              <a:tr h="68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 연산자(삼항 연산자)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&gt; y 가 참이면 x가 수식의 값이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&gt; y 가 거짓이면 y가 수식의 값이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>
            <a:off x="580680" y="3423600"/>
            <a:ext cx="10882080" cy="75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b="0" sz="312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386280" y="1633680"/>
            <a:ext cx="11148840" cy="336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prompt("정수를 입력하시오", "정수로");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parseInt(input);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prompt("정수를 입력하시오", "정수로");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parseInt(input);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document.write(x + y + "&lt;br&gt;");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덧셈 예제1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46320" y="1633680"/>
            <a:ext cx="11188800" cy="49003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&lt;h1 id="test"&gt;This is a heading.&lt;/h1&gt;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document.getElementById("test");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"red";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&lt;button type="button" onclick="func()"&gt;클릭하세요!&lt;/button&gt;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400" y="5772240"/>
            <a:ext cx="5487480" cy="238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1096200" y="560880"/>
            <a:ext cx="970236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예제2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346320" y="1860480"/>
            <a:ext cx="11202120" cy="498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&lt;title&gt;Calculator&lt;/title&gt;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document.getElementById("x").value;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document.getElementById("y").value;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document.getElementById("sum").value = sum;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예제2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426240" y="1633680"/>
            <a:ext cx="11108880" cy="48027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&lt;h3&gt;덧셈 계산기&lt;/h3&gt;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&lt;form name="myform" action="..." method="POST"&gt;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&lt;input id="x"&gt;&lt;br&gt;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&lt;input id="y"&gt;&lt;br&gt;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&lt;input id="sum"&gt;&lt;br&gt;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&lt;input type="button" value="계산" onclick="calc();"&gt;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400" y="5405040"/>
            <a:ext cx="4988880" cy="28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제어문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800" y="1551240"/>
            <a:ext cx="10749960" cy="6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조건문의 종류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문   if(조건문) 실행문;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else 문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문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기술의 핵심 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160" y="1551240"/>
            <a:ext cx="9702360" cy="643788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956160" y="560880"/>
            <a:ext cx="989568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440640" y="6609600"/>
            <a:ext cx="10926360" cy="12009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12) {</a:t>
            </a:r>
            <a:endParaRPr b="0" sz="234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"Good Morning!";</a:t>
            </a:r>
            <a:endParaRPr b="0" sz="234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040" y="1804680"/>
            <a:ext cx="7194960" cy="45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if-else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388440" y="5749560"/>
            <a:ext cx="11032560" cy="19677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12)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"Good Morning!";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"Good Afternoon!";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11" name="Google Shape;311;p44"/>
          <p:cNvGraphicFramePr/>
          <p:nvPr/>
        </p:nvGraphicFramePr>
        <p:xfrm>
          <a:off x="346680" y="200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2122200"/>
                <a:gridCol w="8990275"/>
              </a:tblGrid>
              <a:tr h="234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b="0" sz="2300" strike="noStrike">
                        <a:solidFill>
                          <a:srgbClr val="000000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b="1" i="1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</a:tr>
              <a:tr h="102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3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b="0" sz="23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/>
                </a:tc>
              </a:tr>
            </a:tbl>
          </a:graphicData>
        </a:graphic>
      </p:graphicFrame>
      <p:sp>
        <p:nvSpPr>
          <p:cNvPr id="312" name="Google Shape;312;p4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386280" y="1633680"/>
            <a:ext cx="11148840" cy="44326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"";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12) {		// 12시 이전이면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"Good Morning";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18) {	// 오후 6시 이전이면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"Good Afternoon";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// 그렇지 않으면(오후 6시 이후이면)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"Good evening";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0880" y="5384160"/>
            <a:ext cx="4306320" cy="300852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문제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숫자 2개와 연산자 1개를 입력 받아 연산자에 맞는 계산결과를 출력하는 프로그램을 작성하시오.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20" y="3064680"/>
            <a:ext cx="5073120" cy="163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560" y="4934880"/>
            <a:ext cx="4972320" cy="161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720" y="3000960"/>
            <a:ext cx="5116680" cy="161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4720" y="4934880"/>
            <a:ext cx="4748400" cy="161172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/>
          <p:nvPr/>
        </p:nvSpPr>
        <p:spPr>
          <a:xfrm>
            <a:off x="7111080" y="3438000"/>
            <a:ext cx="875880" cy="44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if문과 비슷하게 조건에 따라 프로그램의 흐름을 분기시키기 위해 사용된다.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switch문은 제어식의 </a:t>
            </a:r>
            <a:r>
              <a:rPr b="0" lang="en-US" sz="312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값</a:t>
            </a: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따라 다음에 실행할 문장을 결정하게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47"/>
          <p:cNvGraphicFramePr/>
          <p:nvPr/>
        </p:nvGraphicFramePr>
        <p:xfrm>
          <a:off x="537480" y="536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{654A85F6-E8EE-497F-AB1E-3F711AC6211D}</a:tableStyleId>
              </a:tblPr>
              <a:tblGrid>
                <a:gridCol w="1650600"/>
                <a:gridCol w="9024125"/>
              </a:tblGrid>
              <a:tr h="281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i="1" lang="en-US" sz="1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case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b="1" i="1" lang="en-US" sz="1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break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i="1" lang="en-US" sz="1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case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b="1" i="1" lang="en-US" sz="1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break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i="1" lang="en-US" sz="1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b="1" i="1" lang="en-US" sz="18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break</a:t>
                      </a: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sz="18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118800" marL="118800">
                    <a:solidFill>
                      <a:srgbClr val="CFE7F5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4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문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319680" y="1543320"/>
            <a:ext cx="11215800" cy="59767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prompt("성적을 입력하시오:", "A-F사이의 문자로");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'A': alert("잘했어요!");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'B': alert("좋은 점수군요");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'C': alert("괜찮은 점수군요");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'D': alert("좀더 노력하세요");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'F': alert("다음학기 수강하세요");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alert("알수없는 학점입니다.")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400" y="6788160"/>
            <a:ext cx="6424560" cy="171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5000" y="5302800"/>
            <a:ext cx="2692440" cy="270828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문제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점수를 입력받아 학점을 출력하시오.(switch문을 이용)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점수가 90 ~ 100이면 ‘A’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점수가 80 ~ 89이면 ‘B’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점수가 70 ~ 79이면 ‘C’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점수가 60 ~ 69이면 ‘D’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점수가 0 ~ 59이면 ‘F’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출력은 document.write()를 이용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 1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두 사람의 가위, 바위, 보를 입력 받아 승자를 출력하는 프로그램을 작성하시오.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80" y="3419280"/>
            <a:ext cx="5640840" cy="150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9120" y="3419280"/>
            <a:ext cx="5640840" cy="150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3240" y="5173200"/>
            <a:ext cx="3749400" cy="215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같은 처리 과정을 여러 번 되풀이하는 것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360" y="2982600"/>
            <a:ext cx="8836200" cy="294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반복문의 종류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– 지정된 조건이 참이면 반복 실행한다.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– 주로 정해진 횟수 동안 코드를 반복 실행한다.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 역사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넷스케이프의 브렌던 아이크(Brendan Eich)가 개발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처음에는 라이브스크립트(LiveScript)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최신 버전은 </a:t>
            </a:r>
            <a:r>
              <a:rPr lang="en-US" sz="3120"/>
              <a:t>ES13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ECMA(European Computer Manufacturer’s Association)이 ECMAScript라는 이름으로 표준을 제정-&gt; ECMA-262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680" y="4521240"/>
            <a:ext cx="2478960" cy="311652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20" y="2016000"/>
            <a:ext cx="11422800" cy="37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439560" y="1769760"/>
            <a:ext cx="11045880" cy="26398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0;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 (i &lt; 10)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document.write("카운터 : " + i + "&lt;br /&gt;");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95" name="Google Shape;39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800" y="3929760"/>
            <a:ext cx="4277880" cy="41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0" y="2871360"/>
            <a:ext cx="10791360" cy="31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6"/>
          <p:cNvSpPr/>
          <p:nvPr/>
        </p:nvSpPr>
        <p:spPr>
          <a:xfrm>
            <a:off x="399600" y="1769760"/>
            <a:ext cx="11086200" cy="23374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0; i &lt; 10; i++)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document.write("카운터 : " + i + "&lt;br /&gt;");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10" name="Google Shape;4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600" y="3666240"/>
            <a:ext cx="4652280" cy="45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중첩 반복문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하나의 for문 안에 다른 for문이 내장될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반복문이 중첩될 때는 반복문 제어 변수로 서로 다른 변수를 사용해야 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중첩 반복문 예제 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8"/>
          <p:cNvSpPr/>
          <p:nvPr/>
        </p:nvSpPr>
        <p:spPr>
          <a:xfrm>
            <a:off x="439560" y="1551240"/>
            <a:ext cx="11045880" cy="591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document.write("&lt;h1&gt;구구단표&lt;/h1&gt;");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document.write("&lt;table&gt;");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1; i &lt;= 9; i++) { 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document.write("&lt;tr&gt;");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document.write("&lt;td&gt;" + i + "&lt;/td&gt;");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2; j &lt;= 9; j++) {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document.write("&lt;td&gt;" + i * j + "&lt;/td&gt;");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document.write("&lt;/tr&gt;");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document.write("&lt;/table&gt;");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25" name="Google Shape;4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080" y="1770840"/>
            <a:ext cx="2790720" cy="40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do/while문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9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while문과 비슷하나 반복 조건을 처음이 아니라 끝에서 검사한다는 점이 다르다.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do/while문은 일단 문장을 한 번 실행하고 나서 조건을 검사하고 싶을 때 사용한다.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9"/>
          <p:cNvSpPr/>
          <p:nvPr/>
        </p:nvSpPr>
        <p:spPr>
          <a:xfrm>
            <a:off x="397800" y="3970440"/>
            <a:ext cx="11086200" cy="26647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0;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document.write("카운터 : " + i + "&lt;br&gt;");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10);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4" name="Google Shape;434;p5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for/in 반복문 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0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객체 안의 속성들에 대하여 어떤 처리를 반복할 수 있는 구조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for/in 반복문을 이용하면 객체 안의 모든 속성에 대하여 어떤 연산을 실행할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0"/>
          <p:cNvSpPr/>
          <p:nvPr/>
        </p:nvSpPr>
        <p:spPr>
          <a:xfrm>
            <a:off x="593280" y="4015080"/>
            <a:ext cx="10669680" cy="30808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"BMW", model: "X5", year: 20</a:t>
            </a:r>
            <a:r>
              <a:rPr b="1" lang="en-US" sz="2340"/>
              <a:t>13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"";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" 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42" name="Google Shape;4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080" y="5142600"/>
            <a:ext cx="6005880" cy="20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문장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1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반복문을 벗어나기 위해 사용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반복문 안에서 break 문이 실행되면 반복문을 빠져나오게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1"/>
          <p:cNvSpPr/>
          <p:nvPr/>
        </p:nvSpPr>
        <p:spPr>
          <a:xfrm>
            <a:off x="385200" y="3233880"/>
            <a:ext cx="11086200" cy="36543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"";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0; i &lt; 10; i++)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3)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"&lt;br&gt;";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1" name="Google Shape;451;p6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문장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현재 실행하고 있는 반복 과정의 나머지를 생략하고 다음 반복문을 시작하게 만든다.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2"/>
          <p:cNvSpPr/>
          <p:nvPr/>
        </p:nvSpPr>
        <p:spPr>
          <a:xfrm>
            <a:off x="385200" y="4815360"/>
            <a:ext cx="11086200" cy="3500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"";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0; i &lt; 10; i++)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3)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"&lt;br&gt;";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9" name="Google Shape;459;p6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 특징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97000" y="1732675"/>
            <a:ext cx="11262300" cy="6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19920" lvl="0" marL="44567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004"/>
              <a:buFont typeface="Noto Sans Symbols"/>
              <a:buChar char="∙"/>
            </a:pP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인터프리</a:t>
            </a:r>
            <a:r>
              <a:rPr lang="en-US" sz="2720"/>
              <a:t>터</a:t>
            </a: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언어 - 컴파일 과정을 거치지 않고 바로 실행시킬 수 있는 언어</a:t>
            </a:r>
            <a:endParaRPr sz="2720"/>
          </a:p>
          <a:p>
            <a:pPr indent="-419920" lvl="0" marL="445680" marR="0" rtl="0" algn="l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004"/>
              <a:buFont typeface="Noto Sans Symbols"/>
              <a:buChar char="∙"/>
            </a:pP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동적 타이핑(dynamic typing) - 변수의 자료형을 선언하지 않고도 변수를 사용할 수 있는 특징</a:t>
            </a:r>
            <a:endParaRPr b="0" sz="2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920" lvl="0" marL="445680" marR="0" rtl="0" algn="l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004"/>
              <a:buFont typeface="Noto Sans Symbols"/>
              <a:buChar char="∙"/>
            </a:pP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구조적 프로그래밍 지원 - C언어의 구조적 프로그래밍을 지원한다. 즉 if else, while, for등의 제어 구조를 완벽 지원</a:t>
            </a:r>
            <a:endParaRPr b="0" sz="2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920" lvl="0" marL="445680" marR="0" rtl="0" algn="l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004"/>
              <a:buFont typeface="Noto Sans Symbols"/>
              <a:buChar char="∙"/>
            </a:pP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객체 기반 - 전적으로 객체지향언어이다. 자바스크립트의 객체는 연관배열(associative arrays)</a:t>
            </a:r>
            <a:endParaRPr b="0" sz="2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920" lvl="0" marL="445680" marR="0" rtl="0" algn="l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004"/>
              <a:buFont typeface="Noto Sans Symbols"/>
              <a:buChar char="∙"/>
            </a:pP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 b="0" sz="2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920" lvl="0" marL="445680" marR="0" rtl="0" algn="l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004"/>
              <a:buFont typeface="Noto Sans Symbols"/>
              <a:buChar char="∙"/>
            </a:pPr>
            <a:r>
              <a:rPr b="0" lang="en-US" sz="2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프로토타입-기반(prototype-based) - 상속을 위해 클래스 개념 대신에 프로토타입을 사용</a:t>
            </a:r>
            <a:endParaRPr b="0" sz="2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3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93640" lvl="0" marL="59400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1부터 10까지의 합을 구하는 프로그램을 작성하시오.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640" lvl="0" marL="59400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1부터 200까지의 짝수의 합을 구하는 프로그램을 작성하시오.(continue를 이용)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641" lvl="0" marL="59400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입력한 값을 계속 더하고, 사용자가 0을 입력하면 그때까지 누적된 값을 출력하는 프로그램을 작성하시오.</a:t>
            </a:r>
            <a:endParaRPr sz="3120"/>
          </a:p>
          <a:p>
            <a:pPr indent="-593641" lvl="0" marL="59400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1~100 까지 중 2의 배수이면서 3의 배수인것만 출력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080" lvl="0" marL="51444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AutoNum type="arabicPeriod" startAt="5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두 수를 입력(prompt) 두수의 합이 100이상일이때만 출력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continue를 이용 , 두수 모두 0 이 입력되면 종료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배열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4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많은 값을 저장할 수 있는 공간이 필요할 때 배열을 사용한다.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서로 관련된 데이터를 차례로 접근하여서 처리할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440" y="2796480"/>
            <a:ext cx="7548840" cy="542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배열을 생성하는 2가지 방법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5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2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i="0" lang="en-US" sz="31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리터럴로 배열 생성</a:t>
            </a:r>
            <a:endParaRPr b="0" i="0" sz="31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fruits = ["apple", "banana", "peach"];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2" marL="445680" marR="0" rtl="0" algn="l">
              <a:spcBef>
                <a:spcPts val="36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i="0" lang="en-US" sz="31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객체로 배열 생성</a:t>
            </a:r>
            <a:endParaRPr b="0" i="0" sz="31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0800" lvl="1" marL="965520" marR="0" rtl="0" algn="l">
              <a:spcBef>
                <a:spcPts val="519"/>
              </a:spcBef>
              <a:spcAft>
                <a:spcPts val="0"/>
              </a:spcAft>
              <a:buClr>
                <a:srgbClr val="FFB800"/>
              </a:buClr>
              <a:buSzPts val="195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fruits = new Array("apple","banana","orange");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 fruits = new Array();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40"/>
              <a:buFont typeface="Noto Sans Symbols"/>
              <a:buChar char="∙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fruits[0] = "Apple";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40"/>
              <a:buFont typeface="Noto Sans Symbols"/>
              <a:buChar char="∙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fruits[1] = "Banana";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40"/>
              <a:buFont typeface="Noto Sans Symbols"/>
              <a:buChar char="∙"/>
            </a:pP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fruits[2] = "Orange";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6"/>
          <p:cNvSpPr/>
          <p:nvPr/>
        </p:nvSpPr>
        <p:spPr>
          <a:xfrm>
            <a:off x="615600" y="1551240"/>
            <a:ext cx="10669680" cy="657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fruits[0] = "Apple";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fruits[1] = "Banana";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fruits[2] = "Orange";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fruits.length; i++)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"&lt;br&gt;");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"&lt;br&gt;");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88" name="Google Shape;48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7400" y="2939040"/>
            <a:ext cx="4638240" cy="257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7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함수는 입력을 받아서 특정한 작업을 수행하여서 결과를 반환하는 블랙 박스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40" y="2796840"/>
            <a:ext cx="10452960" cy="556884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/>
        </p:nvSpPr>
        <p:spPr>
          <a:xfrm>
            <a:off x="956160" y="396720"/>
            <a:ext cx="970236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 만들기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8"/>
          <p:cNvSpPr txBox="1"/>
          <p:nvPr/>
        </p:nvSpPr>
        <p:spPr>
          <a:xfrm>
            <a:off x="291960" y="1386720"/>
            <a:ext cx="11263800" cy="6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26719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Arial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파라미터도 있고 반환 값도 있는 함수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2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-426719" lvl="0" marL="457200" marR="0" rtl="0" algn="l">
              <a:spcBef>
                <a:spcPts val="624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Arial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파라미터는 있고 반환 값은 없는 함수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2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6719" lvl="0" marL="457200" marR="0" rtl="0" algn="l">
              <a:spcBef>
                <a:spcPts val="624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Arial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파라미터는 없고 반환 값은 있는 함수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2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0"/>
          </a:p>
          <a:p>
            <a:pPr indent="-426719" lvl="0" marL="457200" marR="0" rtl="0" algn="l">
              <a:spcBef>
                <a:spcPts val="624"/>
              </a:spcBef>
              <a:spcAft>
                <a:spcPts val="0"/>
              </a:spcAft>
              <a:buClr>
                <a:srgbClr val="000000"/>
              </a:buClr>
              <a:buSzPts val="3120"/>
              <a:buFont typeface="Arial"/>
              <a:buAutoNum type="arabicPeriod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파라미터도 없고 반환 값도 없는 함수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8"/>
          <p:cNvSpPr/>
          <p:nvPr/>
        </p:nvSpPr>
        <p:spPr>
          <a:xfrm>
            <a:off x="396525" y="1957845"/>
            <a:ext cx="11086200" cy="116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5" name="Google Shape;505;p68"/>
          <p:cNvSpPr/>
          <p:nvPr/>
        </p:nvSpPr>
        <p:spPr>
          <a:xfrm>
            <a:off x="380738" y="3638853"/>
            <a:ext cx="11086200" cy="117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6" name="Google Shape;506;p68"/>
          <p:cNvSpPr/>
          <p:nvPr/>
        </p:nvSpPr>
        <p:spPr>
          <a:xfrm>
            <a:off x="380755" y="5409560"/>
            <a:ext cx="11086200" cy="11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7" name="Google Shape;507;p68"/>
          <p:cNvSpPr/>
          <p:nvPr/>
        </p:nvSpPr>
        <p:spPr>
          <a:xfrm>
            <a:off x="380755" y="7080055"/>
            <a:ext cx="11086200" cy="1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8" name="Google Shape;508;p6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함수의 호출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9"/>
          <p:cNvSpPr txBox="1"/>
          <p:nvPr/>
        </p:nvSpPr>
        <p:spPr>
          <a:xfrm>
            <a:off x="296280" y="1732680"/>
            <a:ext cx="11263680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함수는 호출에 의해서 실행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인수(argument) : 함수를 호출할 때는 어떤 값을 함수로 전달하는 값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인수는 데이터 타입이 없을 뿐만 아니라 개수에도 제약이 없다.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 인수가 남으면 무시되고, 모자라는 인수는 undefined가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매개변수 (parameter) : 함수를 만들 때 인수로 받을 변수를 선언하는 것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9"/>
          <p:cNvSpPr/>
          <p:nvPr/>
        </p:nvSpPr>
        <p:spPr>
          <a:xfrm>
            <a:off x="518400" y="2296440"/>
            <a:ext cx="10819800" cy="231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showDialog(arg1, arg2);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16" name="Google Shape;516;p69"/>
          <p:cNvCxnSpPr/>
          <p:nvPr/>
        </p:nvCxnSpPr>
        <p:spPr>
          <a:xfrm rot="-5400000">
            <a:off x="2741670" y="2868810"/>
            <a:ext cx="1390800" cy="116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69"/>
          <p:cNvCxnSpPr/>
          <p:nvPr/>
        </p:nvCxnSpPr>
        <p:spPr>
          <a:xfrm rot="-5400000">
            <a:off x="3708600" y="2799360"/>
            <a:ext cx="1365600" cy="127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p69"/>
          <p:cNvSpPr/>
          <p:nvPr/>
        </p:nvSpPr>
        <p:spPr>
          <a:xfrm>
            <a:off x="6206760" y="2515320"/>
            <a:ext cx="1554120" cy="447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9" name="Google Shape;519;p69"/>
          <p:cNvSpPr/>
          <p:nvPr/>
        </p:nvSpPr>
        <p:spPr>
          <a:xfrm>
            <a:off x="4599360" y="4099320"/>
            <a:ext cx="860040" cy="447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0" name="Google Shape;520;p6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0"/>
          <p:cNvSpPr/>
          <p:nvPr/>
        </p:nvSpPr>
        <p:spPr>
          <a:xfrm>
            <a:off x="472680" y="1571760"/>
            <a:ext cx="10819800" cy="47491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&lt;button onclick="showDialog()"&gt;대화상자오픈&lt;/button&gt;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27" name="Google Shape;52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80" y="6576480"/>
            <a:ext cx="4572360" cy="194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2360" y="6321600"/>
            <a:ext cx="2396520" cy="220356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0"/>
          <p:cNvSpPr/>
          <p:nvPr/>
        </p:nvSpPr>
        <p:spPr>
          <a:xfrm>
            <a:off x="2855880" y="7414200"/>
            <a:ext cx="5406120" cy="434880"/>
          </a:xfrm>
          <a:custGeom>
            <a:rect b="b" l="l" r="r" t="t"/>
            <a:pathLst>
              <a:path extrusionOk="0" h="552450" w="2733879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함수예제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1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&lt;form&gt;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첫번째 :&lt;input type="text" id="x"&gt;&lt;br&gt;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두번째 :&lt;input type="text" id="y"&gt;&lt;br&gt;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결과 :&lt;input type="text" id="sum"&gt;&lt;br&gt;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&lt;input type="button"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onclick="calc()" value="확인"&gt;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&lt;br&gt;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&lt;p&gt;첫번째 값 :&lt;span id="sp1"&gt;&lt;/span&gt; &lt;/p&gt;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&lt;p&gt;두번째 값 :&lt;span id="sp2"&gt;&lt;/span&gt; &lt;/p&gt;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&lt;p&gt;결과 :&lt;span id="sp3"&gt;&lt;/span&gt; &lt;/p&gt;	 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&lt;/form&gt;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함수예제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function calc(){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입력받는 html의 &lt;input&gt;태그에서 값을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//가져오거나 대입(출력)할때 사용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var a = document.getElementById('x').value;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var b = document.getElementById('y').value;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var res = parseInt(a) + parseInt(b);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document.getElementById('sum').value = res;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//////////////////////////////////////////////////////////////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//innerHtml - &gt; 입력태그가 아닌 다른 태그에 출력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document.getElementById('sp1').innerHTML = a;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document.getElementById('sp2').innerHTML = b;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document.getElementById('sp3').innerHTML = res;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자바스크립트의 용도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이벤트에 반응하는 동작을 구현할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AJAX를 통하여 전체 페이지를 다시 로드하지 않고서도 서버로부터 새로운 페이지 콘텐츠를 받거나 데이터를 제출할 때, 사용한다.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요소들의 크기나 색상을 동적으로 변경할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게임이나 애니메이션과 같은 상호 대화적인 콘텐츠를 구현할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입력한 값들을 검증하는 작업도 자바스크립트를 이용한다.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80" y="6319800"/>
            <a:ext cx="5434920" cy="18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080" y="6266520"/>
            <a:ext cx="3658320" cy="22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3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인수와 매개 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3"/>
          <p:cNvSpPr/>
          <p:nvPr/>
        </p:nvSpPr>
        <p:spPr>
          <a:xfrm>
            <a:off x="409680" y="1551240"/>
            <a:ext cx="11059200" cy="471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" " + position + "님을 환영합니다.");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&lt;button onclick="greeting('홍길동', '부장')"&gt;눌러보세요!&lt;/button&gt;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53" name="Google Shape;553;p7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  <p:cxnSp>
        <p:nvCxnSpPr>
          <p:cNvPr id="554" name="Google Shape;554;p73"/>
          <p:cNvCxnSpPr/>
          <p:nvPr/>
        </p:nvCxnSpPr>
        <p:spPr>
          <a:xfrm flipH="1" rot="10800000">
            <a:off x="2602800" y="7416060"/>
            <a:ext cx="4247700" cy="15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무명 함수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4"/>
          <p:cNvSpPr txBox="1"/>
          <p:nvPr/>
        </p:nvSpPr>
        <p:spPr>
          <a:xfrm>
            <a:off x="459360" y="2273760"/>
            <a:ext cx="1126368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함수를 만들어서 한번만 사용할 때 이름을 주지 않고 한번만 사용하는 경우 무명함수(anonymous function)라고 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4"/>
          <p:cNvSpPr/>
          <p:nvPr/>
        </p:nvSpPr>
        <p:spPr>
          <a:xfrm>
            <a:off x="459360" y="3867840"/>
            <a:ext cx="4866120" cy="23925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showDialog("안녕하세요.");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62" name="Google Shape;562;p74"/>
          <p:cNvSpPr/>
          <p:nvPr/>
        </p:nvSpPr>
        <p:spPr>
          <a:xfrm>
            <a:off x="6330600" y="3867840"/>
            <a:ext cx="4866120" cy="23925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})("안녕하세요");</a:t>
            </a:r>
            <a:endParaRPr b="0" sz="26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63" name="Google Shape;563;p74"/>
          <p:cNvSpPr/>
          <p:nvPr/>
        </p:nvSpPr>
        <p:spPr>
          <a:xfrm>
            <a:off x="5427720" y="4804200"/>
            <a:ext cx="800640" cy="520200"/>
          </a:xfrm>
          <a:custGeom>
            <a:rect b="b" l="l" r="r" t="t"/>
            <a:pathLst>
              <a:path extrusionOk="0" h="5249" w="5151">
                <a:moveTo>
                  <a:pt x="0" y="5248"/>
                </a:moveTo>
                <a:lnTo>
                  <a:pt x="5150" y="5248"/>
                </a:lnTo>
                <a:lnTo>
                  <a:pt x="5150" y="1901"/>
                </a:lnTo>
                <a:lnTo>
                  <a:pt x="2225" y="2624"/>
                </a:lnTo>
                <a:lnTo>
                  <a:pt x="5150" y="3347"/>
                </a:lnTo>
                <a:lnTo>
                  <a:pt x="5150" y="0"/>
                </a:lnTo>
                <a:lnTo>
                  <a:pt x="0" y="0"/>
                </a:lnTo>
                <a:lnTo>
                  <a:pt x="0" y="5248"/>
                </a:lnTo>
              </a:path>
            </a:pathLst>
          </a:custGeom>
          <a:solidFill>
            <a:srgbClr val="FFEF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7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함수의 반환값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5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문장을 사용하여 외부로 값을 반환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반환된 값을 어디에 저장하기 않고 바로 수식에 사용해도 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 = function(){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80" y="2377440"/>
            <a:ext cx="11263680" cy="286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5"/>
          <p:cNvSpPr/>
          <p:nvPr/>
        </p:nvSpPr>
        <p:spPr>
          <a:xfrm>
            <a:off x="890280" y="6812280"/>
            <a:ext cx="10669680" cy="6429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document.getElementById("para1").innerHTML = sub();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3" name="Google Shape;573;p7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함수반환값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6"/>
          <p:cNvSpPr txBox="1"/>
          <p:nvPr/>
        </p:nvSpPr>
        <p:spPr>
          <a:xfrm>
            <a:off x="297000" y="1732680"/>
            <a:ext cx="11262240" cy="674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 a+b;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 = function(){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//var res =  sub(4,5);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//document.getElementById("aa").innerHTML = res;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document.getElementById("aa").innerHTML =sub(4,5);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&lt;p id="aa"&gt;&lt;/p&gt;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7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예제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7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div{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background : yellow;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border : 1px solid red;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width : 300;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height : 500;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&lt;/style&gt;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&lt;body&gt;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&lt;input type="button"  value="시작"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onclick="randProc()"&gt; &lt;br&gt;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&lt;hr color='blue'&gt;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&lt;!-- 시작 버튼 누르면 랜덤수 5개 를 출력 --&gt;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&lt;h1&gt;출력위치 &lt;/h1&gt;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&lt;div id="res"&gt;&lt;/div&gt;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7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588" name="Google Shape;58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7000" y="2425320"/>
            <a:ext cx="320004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함수의 반환값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8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단순히 함수를 종료하고 싶은 경우에도 사용할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8"/>
          <p:cNvSpPr/>
          <p:nvPr/>
        </p:nvSpPr>
        <p:spPr>
          <a:xfrm>
            <a:off x="593280" y="2869920"/>
            <a:ext cx="10669680" cy="26402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6" name="Google Shape;596;p78"/>
          <p:cNvSpPr/>
          <p:nvPr/>
        </p:nvSpPr>
        <p:spPr>
          <a:xfrm rot="5400000">
            <a:off x="6081120" y="1695600"/>
            <a:ext cx="1334520" cy="5190480"/>
          </a:xfrm>
          <a:prstGeom prst="wedgeRoundRectCallout">
            <a:avLst>
              <a:gd fmla="val -146449" name="adj1"/>
              <a:gd fmla="val 239351" name="adj2"/>
              <a:gd fmla="val 16667" name="adj3"/>
            </a:avLst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97" name="Google Shape;597;p78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9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 안에서 선언된 변수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 안에서만 사용 가능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함수에서도 똑같은 이름으로 선언이 가능함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지역변수는 함수가 종료되면 자동적으로 소멸된다.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9"/>
          <p:cNvSpPr/>
          <p:nvPr/>
        </p:nvSpPr>
        <p:spPr>
          <a:xfrm>
            <a:off x="593280" y="4498560"/>
            <a:ext cx="10669680" cy="340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5" name="Google Shape;605;p79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80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var sum = a + b;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var res = a-b;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document.write(“add=“ + sum); //오류 , 반환값을 이용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document.write(“sub=“ + res); //오류 , 반환값을 이용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1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 외부에서 선언된 변수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 페이지 상의 모든 스크립트와 모든 함수는 전역변수를 사용할 수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전역변수는 사용자가 웹페이지를 닫으면 소멸된다.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1"/>
          <p:cNvSpPr/>
          <p:nvPr/>
        </p:nvSpPr>
        <p:spPr>
          <a:xfrm>
            <a:off x="593280" y="4003200"/>
            <a:ext cx="10669680" cy="3967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0" name="Google Shape;620;p8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2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sum = 0;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add(a, b) {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sum = a-b;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8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자바스크립트의 미래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97000" y="1732680"/>
            <a:ext cx="11262300" cy="6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자바스크립트는 본래 클라이언트 웹페이지를 위한 프로그래밍 언어였지만 그 용도는 점점 더 확장되고 있다.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 : 웹서버와 같은 애플리케이션을 작성하기 위해 설계된 서버-사이드(Server-Side) 소프트웨어 시스템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: 자바스크립트 라이브러리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7970" y="3245020"/>
            <a:ext cx="2619720" cy="130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350" y="4273563"/>
            <a:ext cx="2738880" cy="13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8345" y="7066080"/>
            <a:ext cx="1914480" cy="11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3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전역변수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83"/>
          <p:cNvSpPr txBox="1"/>
          <p:nvPr/>
        </p:nvSpPr>
        <p:spPr>
          <a:xfrm>
            <a:off x="297000" y="1559880"/>
            <a:ext cx="11262240" cy="66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08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선언되지 않은 변수에 값을 대입하면 그 변수는 자동적으로 전역변수가 된다.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080"/>
              <a:buFont typeface="Noto Sans Symbols"/>
              <a:buChar char="∙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예를 들면 다음과 같은 문장은 함수 안에서 실행되더라도 변수 userName을 전역변수로 선언하는 것이나 마찬가지이다.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83"/>
          <p:cNvSpPr/>
          <p:nvPr/>
        </p:nvSpPr>
        <p:spPr>
          <a:xfrm>
            <a:off x="593280" y="3082680"/>
            <a:ext cx="10669680" cy="56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"쵸파";    sum = a + b;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＂나초";    sum = a- b;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5" name="Google Shape;635;p83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alert() 함수 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84"/>
          <p:cNvSpPr/>
          <p:nvPr/>
        </p:nvSpPr>
        <p:spPr>
          <a:xfrm>
            <a:off x="469080" y="1703160"/>
            <a:ext cx="10669680" cy="13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alert("이것이 alert()입니다.");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642" name="Google Shape;64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800" y="2813760"/>
            <a:ext cx="4246560" cy="3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4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5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confirm() 함수 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85"/>
          <p:cNvSpPr/>
          <p:nvPr/>
        </p:nvSpPr>
        <p:spPr>
          <a:xfrm>
            <a:off x="469080" y="1743120"/>
            <a:ext cx="10669680" cy="13024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confirm("confirm()은 사용자의 답변을 전달합니다.");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650" name="Google Shape;65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840" y="3727440"/>
            <a:ext cx="5869800" cy="29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5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prompt() 함수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86"/>
          <p:cNvSpPr/>
          <p:nvPr/>
        </p:nvSpPr>
        <p:spPr>
          <a:xfrm>
            <a:off x="359640" y="1633680"/>
            <a:ext cx="11175480" cy="13111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prompt("나이를 입력하세요", "만나이로 입력합니다.");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658" name="Google Shape;658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40" y="3737520"/>
            <a:ext cx="11175480" cy="253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6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자바 스크립트의 위치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97000" y="1732680"/>
            <a:ext cx="11262240" cy="64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5320" lvl="0" marL="445680" marR="0" rtl="0" algn="l">
              <a:spcBef>
                <a:spcPts val="0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내부 자바스크립트 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자바스크립트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5320" lvl="0" marL="445680" marR="0" rtl="0" algn="l">
              <a:spcBef>
                <a:spcPts val="624"/>
              </a:spcBef>
              <a:spcAft>
                <a:spcPts val="0"/>
              </a:spcAft>
              <a:buClr>
                <a:srgbClr val="703DFF"/>
              </a:buClr>
              <a:buSzPts val="1404"/>
              <a:buFont typeface="Noto Sans Symbols"/>
              <a:buChar char="∙"/>
            </a:pPr>
            <a:r>
              <a:rPr b="0" lang="en-US" sz="312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인라인 자바스크립트</a:t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1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956880" y="560880"/>
            <a:ext cx="9700920" cy="98964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72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내부 자바 스크립트</a:t>
            </a:r>
            <a:endParaRPr b="0" sz="572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72680" y="1716120"/>
            <a:ext cx="10669680" cy="36709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&lt;title&gt;My First Javascript &lt;/title&gt;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document.write("Hello World!");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&lt;/script&gt;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sz="234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520" y="5387400"/>
            <a:ext cx="8799840" cy="210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9124200" y="8366040"/>
            <a:ext cx="2447280" cy="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34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234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