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6" r:id="rId10"/>
    <p:sldId id="265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AB4D-00C2-4D00-BB12-B536663A860F}" type="datetimeFigureOut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4558-9DF4-4B7D-A1C7-6192C5058D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AB4D-00C2-4D00-BB12-B536663A860F}" type="datetimeFigureOut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4558-9DF4-4B7D-A1C7-6192C5058D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AB4D-00C2-4D00-BB12-B536663A860F}" type="datetimeFigureOut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4558-9DF4-4B7D-A1C7-6192C5058D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AB4D-00C2-4D00-BB12-B536663A860F}" type="datetimeFigureOut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4558-9DF4-4B7D-A1C7-6192C5058D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AB4D-00C2-4D00-BB12-B536663A860F}" type="datetimeFigureOut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4558-9DF4-4B7D-A1C7-6192C5058D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AB4D-00C2-4D00-BB12-B536663A860F}" type="datetimeFigureOut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4558-9DF4-4B7D-A1C7-6192C5058D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AB4D-00C2-4D00-BB12-B536663A860F}" type="datetimeFigureOut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4558-9DF4-4B7D-A1C7-6192C5058D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AB4D-00C2-4D00-BB12-B536663A860F}" type="datetimeFigureOut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F4558-9DF4-4B7D-A1C7-6192C5058D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AB4D-00C2-4D00-BB12-B536663A860F}" type="datetimeFigureOut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4558-9DF4-4B7D-A1C7-6192C5058D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AB4D-00C2-4D00-BB12-B536663A860F}" type="datetimeFigureOut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44F4558-9DF4-4B7D-A1C7-6192C5058D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8D2AB4D-00C2-4D00-BB12-B536663A860F}" type="datetimeFigureOut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4558-9DF4-4B7D-A1C7-6192C5058D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8D2AB4D-00C2-4D00-BB12-B536663A860F}" type="datetimeFigureOut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44F4558-9DF4-4B7D-A1C7-6192C5058D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69947" y="1124744"/>
            <a:ext cx="8004114" cy="28931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9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아이디어 평가</a:t>
            </a:r>
            <a:endParaRPr lang="en-US" altLang="ko-KR" sz="96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endParaRPr lang="en-US" altLang="ko-KR" sz="32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n-US" altLang="ko-KR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- </a:t>
            </a:r>
            <a:r>
              <a:rPr lang="ko-KR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문제해결방안을 결정 </a:t>
            </a:r>
            <a:r>
              <a:rPr lang="en-US" altLang="ko-KR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-</a:t>
            </a:r>
            <a:endParaRPr lang="en-US" altLang="ko-KR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64088" y="4653136"/>
            <a:ext cx="33906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20151639</a:t>
            </a:r>
          </a:p>
          <a:p>
            <a:pPr algn="ctr"/>
            <a:r>
              <a:rPr lang="ko-KR" alt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박정인</a:t>
            </a:r>
            <a:endParaRPr lang="en-US" altLang="ko-KR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실행 단추: 앞으로 또는 다음 6">
            <a:hlinkClick r:id="" action="ppaction://hlinkshowjump?jump=nextslide" highlightClick="1"/>
          </p:cNvPr>
          <p:cNvSpPr/>
          <p:nvPr/>
        </p:nvSpPr>
        <p:spPr>
          <a:xfrm>
            <a:off x="8423920" y="6453336"/>
            <a:ext cx="720080" cy="404664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872208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굴림체" pitchFamily="49" charset="-127"/>
                <a:ea typeface="굴림체" pitchFamily="49" charset="-127"/>
              </a:rPr>
              <a:t>4 </a:t>
            </a:r>
            <a:r>
              <a:rPr lang="ko-KR" altLang="en-US" sz="3200" dirty="0">
                <a:latin typeface="굴림체" pitchFamily="49" charset="-127"/>
                <a:ea typeface="굴림체" pitchFamily="49" charset="-127"/>
              </a:rPr>
              <a:t>단계</a:t>
            </a:r>
            <a:r>
              <a:rPr lang="en-US" altLang="ko-KR" sz="32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3200" dirty="0">
                <a:latin typeface="굴림체" pitchFamily="49" charset="-127"/>
                <a:ea typeface="굴림체" pitchFamily="49" charset="-127"/>
              </a:rPr>
              <a:t>가중순위행렬을 만들고</a:t>
            </a:r>
            <a:r>
              <a:rPr lang="en-US" altLang="ko-KR" sz="32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3200" dirty="0">
                <a:latin typeface="굴림체" pitchFamily="49" charset="-127"/>
                <a:ea typeface="굴림체" pitchFamily="49" charset="-127"/>
              </a:rPr>
              <a:t>가장 왼쪽 열에 순위가 매겨질 해결 방안들을 적고</a:t>
            </a:r>
            <a:r>
              <a:rPr lang="en-US" altLang="ko-KR" sz="32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3200" dirty="0">
                <a:latin typeface="굴림체" pitchFamily="49" charset="-127"/>
                <a:ea typeface="굴림체" pitchFamily="49" charset="-127"/>
              </a:rPr>
              <a:t>판단기준들과 가중치를 적는다</a:t>
            </a:r>
            <a:r>
              <a:rPr lang="en-US" altLang="ko-KR" sz="3200" dirty="0">
                <a:latin typeface="굴림체" pitchFamily="49" charset="-127"/>
                <a:ea typeface="굴림체" pitchFamily="49" charset="-127"/>
              </a:rPr>
              <a:t>. </a:t>
            </a:r>
            <a:endParaRPr lang="ko-KR" altLang="en-US" sz="32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16561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3200" dirty="0" smtClean="0">
                <a:latin typeface="굴림체" pitchFamily="49" charset="-127"/>
                <a:ea typeface="굴림체" pitchFamily="49" charset="-127"/>
              </a:rPr>
              <a:t>5 </a:t>
            </a:r>
            <a:r>
              <a:rPr lang="ko-KR" altLang="en-US" sz="3200" dirty="0">
                <a:latin typeface="굴림체" pitchFamily="49" charset="-127"/>
                <a:ea typeface="굴림체" pitchFamily="49" charset="-127"/>
              </a:rPr>
              <a:t>단계</a:t>
            </a:r>
            <a:r>
              <a:rPr lang="en-US" altLang="ko-KR" sz="32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3200" dirty="0">
                <a:latin typeface="굴림체" pitchFamily="49" charset="-127"/>
                <a:ea typeface="굴림체" pitchFamily="49" charset="-127"/>
              </a:rPr>
              <a:t>각 </a:t>
            </a:r>
            <a:r>
              <a:rPr lang="ko-KR" altLang="en-US" sz="3200" dirty="0" smtClean="0">
                <a:latin typeface="굴림체" pitchFamily="49" charset="-127"/>
                <a:ea typeface="굴림체" pitchFamily="49" charset="-127"/>
              </a:rPr>
              <a:t>판단기준에 </a:t>
            </a:r>
            <a:r>
              <a:rPr lang="ko-KR" altLang="en-US" sz="3200" dirty="0">
                <a:latin typeface="굴림체" pitchFamily="49" charset="-127"/>
                <a:ea typeface="굴림체" pitchFamily="49" charset="-127"/>
              </a:rPr>
              <a:t>대하여 해결방안들을 </a:t>
            </a:r>
            <a:r>
              <a:rPr lang="en-US" altLang="ko-KR" sz="3200" dirty="0">
                <a:latin typeface="굴림체" pitchFamily="49" charset="-127"/>
                <a:ea typeface="굴림체" pitchFamily="49" charset="-127"/>
              </a:rPr>
              <a:t>pair ranking </a:t>
            </a:r>
            <a:r>
              <a:rPr lang="ko-KR" altLang="en-US" sz="3200" dirty="0">
                <a:latin typeface="굴림체" pitchFamily="49" charset="-127"/>
                <a:ea typeface="굴림체" pitchFamily="49" charset="-127"/>
              </a:rPr>
              <a:t>방법에 의하여 투표한다</a:t>
            </a:r>
            <a:r>
              <a:rPr lang="en-US" altLang="ko-KR" sz="3200" dirty="0">
                <a:latin typeface="굴림체" pitchFamily="49" charset="-127"/>
                <a:ea typeface="굴림체" pitchFamily="49" charset="-127"/>
              </a:rPr>
              <a:t>. </a:t>
            </a:r>
            <a:endParaRPr lang="ko-KR" altLang="en-US" sz="3200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79512" y="3717032"/>
          <a:ext cx="8748469" cy="2595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1152130"/>
                <a:gridCol w="1440158"/>
                <a:gridCol w="1512168"/>
                <a:gridCol w="1440164"/>
                <a:gridCol w="1440156"/>
                <a:gridCol w="648072"/>
                <a:gridCol w="1115621"/>
              </a:tblGrid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판단기준</a:t>
                      </a:r>
                      <a:endParaRPr lang="ko-KR" altLang="en-US" dirty="0"/>
                    </a:p>
                    <a:p>
                      <a:pPr latinLnBrk="1"/>
                      <a:r>
                        <a:rPr lang="ko-KR" altLang="en-US" dirty="0" smtClean="0"/>
                        <a:t>방안</a:t>
                      </a:r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판단기준 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판단기준 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판단기준 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판단기준 </a:t>
                      </a:r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총점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최종순위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가중치 </a:t>
                      </a:r>
                      <a:r>
                        <a:rPr lang="en-US" altLang="ko-KR" dirty="0" smtClean="0"/>
                        <a:t>: 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가중치 </a:t>
                      </a:r>
                      <a:r>
                        <a:rPr lang="en-US" altLang="ko-KR" dirty="0" smtClean="0"/>
                        <a:t>: 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가중치 </a:t>
                      </a:r>
                      <a:r>
                        <a:rPr lang="en-US" altLang="ko-KR" dirty="0" smtClean="0"/>
                        <a:t>: 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가중치 </a:t>
                      </a:r>
                      <a:r>
                        <a:rPr lang="en-US" altLang="ko-KR" dirty="0" smtClean="0"/>
                        <a:t>: 0.2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방안 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방안 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방안 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방안 </a:t>
                      </a:r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합계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실행 단추: 앞으로 또는 다음 6">
            <a:hlinkClick r:id="" action="ppaction://hlinkshowjump?jump=nextslide" highlightClick="1"/>
          </p:cNvPr>
          <p:cNvSpPr/>
          <p:nvPr/>
        </p:nvSpPr>
        <p:spPr>
          <a:xfrm>
            <a:off x="8423920" y="6453336"/>
            <a:ext cx="720080" cy="404664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3200" dirty="0" smtClean="0">
                <a:latin typeface="굴림체" pitchFamily="49" charset="-127"/>
                <a:ea typeface="굴림체" pitchFamily="49" charset="-127"/>
              </a:rPr>
              <a:t>6 </a:t>
            </a:r>
            <a:r>
              <a:rPr lang="ko-KR" altLang="en-US" sz="3200" dirty="0">
                <a:latin typeface="굴림체" pitchFamily="49" charset="-127"/>
                <a:ea typeface="굴림체" pitchFamily="49" charset="-127"/>
              </a:rPr>
              <a:t>단계</a:t>
            </a:r>
            <a:r>
              <a:rPr lang="en-US" altLang="ko-KR" sz="32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3200" dirty="0">
                <a:latin typeface="굴림체" pitchFamily="49" charset="-127"/>
                <a:ea typeface="굴림체" pitchFamily="49" charset="-127"/>
              </a:rPr>
              <a:t>얻은 투표수에 판단기준의 가중치를 곱하여 가중 점수를 얻는다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79512" y="3717032"/>
          <a:ext cx="8748469" cy="2595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1152130"/>
                <a:gridCol w="1440158"/>
                <a:gridCol w="1512168"/>
                <a:gridCol w="1440164"/>
                <a:gridCol w="1440156"/>
                <a:gridCol w="648072"/>
                <a:gridCol w="1115621"/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판단기준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방안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판단기준 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1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판단기준 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2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판단기준 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3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판단기준 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4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총점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최종순위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가중치 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: 0.2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가중치 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: 0.3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가중치 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: 0.3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가중치 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: 0.2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방안 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1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5 (1.0)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9 (2.7)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3 (0.9)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6 (1.2)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5.8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1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방안 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2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2 (0.4)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2 (0.6)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1 (0.3)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8 (1.6)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2.9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4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방안 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3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4 (0.8)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3 (0.9)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6 (1.8)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1 (0.2)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3.7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3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방안 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4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7 (1.4)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4 (1.2)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8 (2.4)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3 (0.6)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5.6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2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합계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18 (3.6)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18 (5.4)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18 (5.4)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18 (3.6)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ea typeface="굴림체" pitchFamily="49" charset="-127"/>
                        </a:rPr>
                        <a:t>18</a:t>
                      </a:r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solidFill>
                          <a:schemeClr val="bg1"/>
                        </a:solidFill>
                        <a:ea typeface="굴림체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467544" y="1196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3200" dirty="0" smtClean="0">
                <a:latin typeface="굴림체" pitchFamily="49" charset="-127"/>
                <a:ea typeface="굴림체" pitchFamily="49" charset="-127"/>
              </a:rPr>
              <a:t>7 </a:t>
            </a:r>
            <a:r>
              <a:rPr lang="ko-KR" altLang="en-US" sz="3200" dirty="0">
                <a:latin typeface="굴림체" pitchFamily="49" charset="-127"/>
                <a:ea typeface="굴림체" pitchFamily="49" charset="-127"/>
              </a:rPr>
              <a:t>단계</a:t>
            </a:r>
            <a:r>
              <a:rPr lang="en-US" altLang="ko-KR" sz="32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3200" dirty="0">
                <a:latin typeface="굴림체" pitchFamily="49" charset="-127"/>
                <a:ea typeface="굴림체" pitchFamily="49" charset="-127"/>
              </a:rPr>
              <a:t>각 해결방안에 대하여 가중 점수들을 다 더하여 총점을 </a:t>
            </a:r>
            <a:r>
              <a:rPr lang="ko-KR" altLang="en-US" sz="3200" dirty="0" smtClean="0">
                <a:latin typeface="굴림체" pitchFamily="49" charset="-127"/>
                <a:ea typeface="굴림체" pitchFamily="49" charset="-127"/>
              </a:rPr>
              <a:t>얻는다</a:t>
            </a:r>
            <a:endParaRPr lang="ko-KR" altLang="en-US" sz="32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67544" y="2420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3200" dirty="0" smtClean="0">
                <a:latin typeface="굴림체" pitchFamily="49" charset="-127"/>
                <a:ea typeface="굴림체" pitchFamily="49" charset="-127"/>
              </a:rPr>
              <a:t>8 </a:t>
            </a:r>
            <a:r>
              <a:rPr lang="ko-KR" altLang="en-US" sz="3200" dirty="0">
                <a:latin typeface="굴림체" pitchFamily="49" charset="-127"/>
                <a:ea typeface="굴림체" pitchFamily="49" charset="-127"/>
              </a:rPr>
              <a:t>단계</a:t>
            </a:r>
            <a:r>
              <a:rPr lang="en-US" altLang="ko-KR" sz="32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3200" dirty="0">
                <a:latin typeface="굴림체" pitchFamily="49" charset="-127"/>
                <a:ea typeface="굴림체" pitchFamily="49" charset="-127"/>
              </a:rPr>
              <a:t>총점에 의거하여 최종 순위를 매기고 맨 마지막 열에 최종순위를 적는다</a:t>
            </a:r>
            <a:r>
              <a:rPr lang="en-US" altLang="ko-KR" sz="3200" dirty="0">
                <a:latin typeface="굴림체" pitchFamily="49" charset="-127"/>
                <a:ea typeface="굴림체" pitchFamily="49" charset="-127"/>
              </a:rPr>
              <a:t>. </a:t>
            </a:r>
          </a:p>
        </p:txBody>
      </p:sp>
      <p:sp>
        <p:nvSpPr>
          <p:cNvPr id="8" name="실행 단추: 앞으로 또는 다음 7">
            <a:hlinkClick r:id="" action="ppaction://hlinkshowjump?jump=nextslide" highlightClick="1"/>
          </p:cNvPr>
          <p:cNvSpPr/>
          <p:nvPr/>
        </p:nvSpPr>
        <p:spPr>
          <a:xfrm>
            <a:off x="8423920" y="6453336"/>
            <a:ext cx="720080" cy="404664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>
                <a:latin typeface="굴림체" pitchFamily="49" charset="-127"/>
                <a:ea typeface="굴림체" pitchFamily="49" charset="-127"/>
              </a:rPr>
              <a:t>9 </a:t>
            </a:r>
            <a:r>
              <a:rPr lang="ko-KR" altLang="en-US" sz="3200" dirty="0">
                <a:latin typeface="굴림체" pitchFamily="49" charset="-127"/>
                <a:ea typeface="굴림체" pitchFamily="49" charset="-127"/>
              </a:rPr>
              <a:t>단계</a:t>
            </a:r>
            <a:r>
              <a:rPr lang="en-US" altLang="ko-KR" sz="32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3200" dirty="0">
                <a:latin typeface="굴림체" pitchFamily="49" charset="-127"/>
                <a:ea typeface="굴림체" pitchFamily="49" charset="-127"/>
              </a:rPr>
              <a:t>이렇게 얻어진 최종 순위가 타당한지를 검토한다</a:t>
            </a:r>
            <a:r>
              <a:rPr lang="en-US" altLang="ko-KR" sz="3200" dirty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3200" dirty="0">
                <a:latin typeface="굴림체" pitchFamily="49" charset="-127"/>
                <a:ea typeface="굴림체" pitchFamily="49" charset="-127"/>
              </a:rPr>
              <a:t>즉</a:t>
            </a:r>
            <a:r>
              <a:rPr lang="en-US" altLang="ko-KR" sz="32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3200" dirty="0">
                <a:latin typeface="굴림체" pitchFamily="49" charset="-127"/>
                <a:ea typeface="굴림체" pitchFamily="49" charset="-127"/>
              </a:rPr>
              <a:t>계산오류 또는 가중치 오류 등이 있는지 </a:t>
            </a:r>
            <a:r>
              <a:rPr lang="ko-KR" altLang="en-US" sz="3200" dirty="0" smtClean="0">
                <a:latin typeface="굴림체" pitchFamily="49" charset="-127"/>
                <a:ea typeface="굴림체" pitchFamily="49" charset="-127"/>
              </a:rPr>
              <a:t>검토한다</a:t>
            </a:r>
            <a:endParaRPr lang="ko-KR" altLang="en-US" sz="32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420888"/>
            <a:ext cx="7467600" cy="2736304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sz="3800" dirty="0" smtClean="0">
                <a:latin typeface="굴림체" pitchFamily="49" charset="-127"/>
                <a:ea typeface="굴림체" pitchFamily="49" charset="-127"/>
              </a:rPr>
              <a:t>최종 </a:t>
            </a:r>
            <a:r>
              <a:rPr lang="ko-KR" altLang="en-US" sz="3800" dirty="0">
                <a:latin typeface="굴림체" pitchFamily="49" charset="-127"/>
                <a:ea typeface="굴림체" pitchFamily="49" charset="-127"/>
              </a:rPr>
              <a:t>선택된 차종이 자기가 직관적인 방법으로 선택한 차종과 차이가 있을 </a:t>
            </a:r>
            <a:r>
              <a:rPr lang="ko-KR" altLang="en-US" sz="3800" dirty="0" smtClean="0">
                <a:latin typeface="굴림체" pitchFamily="49" charset="-127"/>
                <a:ea typeface="굴림체" pitchFamily="49" charset="-127"/>
              </a:rPr>
              <a:t>경우</a:t>
            </a:r>
            <a:endParaRPr lang="en-US" altLang="ko-KR" sz="3800" dirty="0" smtClean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sz="3200" dirty="0" smtClean="0">
                <a:latin typeface="굴림체" pitchFamily="49" charset="-127"/>
                <a:ea typeface="굴림체" pitchFamily="49" charset="-127"/>
              </a:rPr>
              <a:t>직관적인 </a:t>
            </a:r>
            <a:r>
              <a:rPr lang="ko-KR" altLang="en-US" sz="3200" dirty="0">
                <a:latin typeface="굴림체" pitchFamily="49" charset="-127"/>
                <a:ea typeface="굴림체" pitchFamily="49" charset="-127"/>
              </a:rPr>
              <a:t>판단에서 중요한 판단기준을 제대로 고려하지 않은 경우 </a:t>
            </a:r>
            <a:endParaRPr lang="en-US" altLang="ko-KR" sz="3200" dirty="0" smtClean="0">
              <a:latin typeface="굴림체" pitchFamily="49" charset="-127"/>
              <a:ea typeface="굴림체" pitchFamily="49" charset="-127"/>
            </a:endParaRPr>
          </a:p>
          <a:p>
            <a:pPr lvl="1">
              <a:buNone/>
            </a:pPr>
            <a:endParaRPr lang="en-US" altLang="ko-KR" dirty="0" smtClean="0"/>
          </a:p>
          <a:p>
            <a:pPr lvl="2"/>
            <a:r>
              <a:rPr lang="ko-KR" altLang="en-US" sz="2900" dirty="0" smtClean="0">
                <a:latin typeface="굴림체" pitchFamily="49" charset="-127"/>
                <a:ea typeface="굴림체" pitchFamily="49" charset="-127"/>
              </a:rPr>
              <a:t>주제에 대한 명확한 기준이 부족하여 아이디어 생성과정에</a:t>
            </a:r>
            <a:endParaRPr lang="en-US" altLang="ko-KR" sz="2900" dirty="0" smtClean="0">
              <a:latin typeface="굴림체" pitchFamily="49" charset="-127"/>
              <a:ea typeface="굴림체" pitchFamily="49" charset="-127"/>
            </a:endParaRPr>
          </a:p>
          <a:p>
            <a:pPr lvl="2">
              <a:buNone/>
            </a:pPr>
            <a:r>
              <a:rPr lang="en-US" altLang="ko-KR" sz="2900" dirty="0" smtClean="0"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2900" dirty="0" smtClean="0">
                <a:latin typeface="굴림체" pitchFamily="49" charset="-127"/>
                <a:ea typeface="굴림체" pitchFamily="49" charset="-127"/>
              </a:rPr>
              <a:t>서 부적합한 것들이 많은 것 </a:t>
            </a:r>
            <a:endParaRPr lang="en-US" altLang="ko-KR" sz="2900" dirty="0" smtClean="0">
              <a:latin typeface="굴림체" pitchFamily="49" charset="-127"/>
              <a:ea typeface="굴림체" pitchFamily="49" charset="-127"/>
            </a:endParaRPr>
          </a:p>
          <a:p>
            <a:pPr lvl="2"/>
            <a:r>
              <a:rPr lang="en-US" altLang="ko-KR" sz="2900" dirty="0" smtClean="0">
                <a:latin typeface="굴림체" pitchFamily="49" charset="-127"/>
                <a:ea typeface="굴림체" pitchFamily="49" charset="-127"/>
              </a:rPr>
              <a:t>4</a:t>
            </a:r>
            <a:r>
              <a:rPr lang="ko-KR" altLang="en-US" sz="2900" dirty="0" smtClean="0">
                <a:latin typeface="굴림체" pitchFamily="49" charset="-127"/>
                <a:ea typeface="굴림체" pitchFamily="49" charset="-127"/>
              </a:rPr>
              <a:t>개의 아이디어가 부족한 점들이 많은 점</a:t>
            </a:r>
            <a:endParaRPr lang="en-US" altLang="ko-KR" sz="2900" dirty="0" smtClean="0">
              <a:latin typeface="굴림체" pitchFamily="49" charset="-127"/>
              <a:ea typeface="굴림체" pitchFamily="49" charset="-127"/>
            </a:endParaRPr>
          </a:p>
          <a:p>
            <a:pPr lvl="2"/>
            <a:r>
              <a:rPr lang="ko-KR" altLang="en-US" sz="2900" dirty="0" smtClean="0">
                <a:latin typeface="굴림체" pitchFamily="49" charset="-127"/>
                <a:ea typeface="굴림체" pitchFamily="49" charset="-127"/>
              </a:rPr>
              <a:t>예를 들어 방안 </a:t>
            </a:r>
            <a:r>
              <a:rPr lang="en-US" altLang="ko-KR" sz="2900" dirty="0" smtClean="0">
                <a:latin typeface="굴림체" pitchFamily="49" charset="-127"/>
                <a:ea typeface="굴림체" pitchFamily="49" charset="-127"/>
              </a:rPr>
              <a:t>2 </a:t>
            </a:r>
            <a:r>
              <a:rPr lang="ko-KR" altLang="en-US" sz="2900" dirty="0" smtClean="0">
                <a:latin typeface="굴림체" pitchFamily="49" charset="-127"/>
                <a:ea typeface="굴림체" pitchFamily="49" charset="-127"/>
              </a:rPr>
              <a:t>같은 경우는 결론에 적용될만한 것이다</a:t>
            </a:r>
            <a:r>
              <a:rPr lang="en-US" altLang="ko-KR" sz="2900" dirty="0" smtClean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2900" dirty="0" smtClean="0">
                <a:latin typeface="굴림체" pitchFamily="49" charset="-127"/>
                <a:ea typeface="굴림체" pitchFamily="49" charset="-127"/>
              </a:rPr>
              <a:t> </a:t>
            </a:r>
            <a:endParaRPr lang="ko-KR" altLang="en-US" sz="2900" dirty="0">
              <a:latin typeface="굴림체" pitchFamily="49" charset="-127"/>
              <a:ea typeface="굴림체" pitchFamily="49" charset="-127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실행 단추: 앞으로 또는 다음 3">
            <a:hlinkClick r:id="" action="ppaction://hlinkshowjump?jump=nextslide" highlightClick="1"/>
          </p:cNvPr>
          <p:cNvSpPr/>
          <p:nvPr/>
        </p:nvSpPr>
        <p:spPr>
          <a:xfrm>
            <a:off x="8423920" y="6453336"/>
            <a:ext cx="720080" cy="404664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굴림체" pitchFamily="49" charset="-127"/>
                <a:ea typeface="굴림체" pitchFamily="49" charset="-127"/>
              </a:rPr>
              <a:t>10 </a:t>
            </a:r>
            <a:r>
              <a:rPr lang="ko-KR" altLang="en-US" sz="3200" dirty="0">
                <a:latin typeface="굴림체" pitchFamily="49" charset="-127"/>
                <a:ea typeface="굴림체" pitchFamily="49" charset="-127"/>
              </a:rPr>
              <a:t>단계</a:t>
            </a:r>
            <a:r>
              <a:rPr lang="en-US" altLang="ko-KR" sz="32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3200" dirty="0">
                <a:latin typeface="굴림체" pitchFamily="49" charset="-127"/>
                <a:ea typeface="굴림체" pitchFamily="49" charset="-127"/>
              </a:rPr>
              <a:t>최고 점수를 받은 아이디어의 단점을 보완한다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7467600" cy="3268960"/>
          </a:xfrm>
        </p:spPr>
        <p:txBody>
          <a:bodyPr/>
          <a:lstStyle/>
          <a:p>
            <a:r>
              <a:rPr lang="ko-KR" altLang="en-US" dirty="0" smtClean="0"/>
              <a:t>공학설계적으로 목표를 성정한 후 무리하지 않고 작은 계획부터 차근차근 이룹니다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목표 달성을 한 후 작업에 대한 전반적인 피드백을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실행 단추: 끝 4">
            <a:hlinkClick r:id="" action="ppaction://hlinkshowjump?jump=lastslide" highlightClick="1"/>
          </p:cNvPr>
          <p:cNvSpPr/>
          <p:nvPr/>
        </p:nvSpPr>
        <p:spPr>
          <a:xfrm>
            <a:off x="8388424" y="6497960"/>
            <a:ext cx="755576" cy="360040"/>
          </a:xfrm>
          <a:prstGeom prst="actionButtonE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87289" y="1052736"/>
            <a:ext cx="6569427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9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감사합니다</a:t>
            </a:r>
            <a:r>
              <a:rPr lang="en-US" altLang="ko-KR" sz="9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sz="9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lang="en-US" altLang="ko-KR" sz="9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- </a:t>
            </a:r>
            <a:r>
              <a:rPr lang="ko-KR" altLang="en-US" sz="9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끝 </a:t>
            </a:r>
            <a:r>
              <a:rPr lang="en-US" altLang="ko-KR" sz="9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-</a:t>
            </a:r>
            <a:endParaRPr lang="en-US" altLang="ko-KR" sz="9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아이디어창출로 뽑은 주제</a:t>
            </a:r>
            <a:endParaRPr lang="en-US" altLang="ko-KR" dirty="0" smtClean="0"/>
          </a:p>
          <a:p>
            <a:r>
              <a:rPr lang="ko-KR" altLang="en-US" dirty="0" smtClean="0"/>
              <a:t>아이디어 다듬기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브레인 </a:t>
            </a:r>
            <a:r>
              <a:rPr lang="ko-KR" altLang="en-US" dirty="0" err="1" smtClean="0"/>
              <a:t>스토밍으로</a:t>
            </a:r>
            <a:r>
              <a:rPr lang="ko-KR" altLang="en-US" dirty="0" smtClean="0"/>
              <a:t> 선택한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아이디어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아이디어 평가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판정기법을 활용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쌍</a:t>
            </a:r>
            <a:r>
              <a:rPr lang="en-US" altLang="ko-KR" dirty="0" smtClean="0"/>
              <a:t>(Pair)</a:t>
            </a:r>
            <a:r>
              <a:rPr lang="ko-KR" altLang="en-US" dirty="0" smtClean="0"/>
              <a:t>비교법</a:t>
            </a:r>
            <a:endParaRPr lang="en-US" altLang="ko-KR" dirty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가중순위 결정법</a:t>
            </a:r>
            <a:r>
              <a:rPr lang="en-US" altLang="ko-KR" dirty="0" smtClean="0"/>
              <a:t>(Weighted Ranking) 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실행 단추: 앞으로 또는 다음 3">
            <a:hlinkClick r:id="" action="ppaction://hlinkshowjump?jump=nextslide" highlightClick="1"/>
          </p:cNvPr>
          <p:cNvSpPr/>
          <p:nvPr/>
        </p:nvSpPr>
        <p:spPr>
          <a:xfrm>
            <a:off x="8423920" y="6453336"/>
            <a:ext cx="720080" cy="404664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아이디어 창출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2636912"/>
            <a:ext cx="8686800" cy="1900808"/>
          </a:xfrm>
        </p:spPr>
        <p:txBody>
          <a:bodyPr/>
          <a:lstStyle/>
          <a:p>
            <a:r>
              <a:rPr lang="ko-KR" altLang="en-US" b="1" dirty="0"/>
              <a:t>자신이 정한 목표를 달성하는데 좋은 방법은</a:t>
            </a:r>
            <a:r>
              <a:rPr lang="en-US" altLang="ko-KR" b="1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실행 단추: 앞으로 또는 다음 3">
            <a:hlinkClick r:id="" action="ppaction://hlinkshowjump?jump=nextslide" highlightClick="1"/>
          </p:cNvPr>
          <p:cNvSpPr/>
          <p:nvPr/>
        </p:nvSpPr>
        <p:spPr>
          <a:xfrm>
            <a:off x="8423920" y="6453336"/>
            <a:ext cx="720080" cy="404664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브레인 </a:t>
            </a:r>
            <a:r>
              <a:rPr lang="ko-KR" altLang="en-US" dirty="0" err="1" smtClean="0"/>
              <a:t>스토밍으로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박정인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공학설계적으로 목표를 설정한다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    2. </a:t>
            </a:r>
            <a:r>
              <a:rPr lang="ko-KR" altLang="en-US" dirty="0" smtClean="0"/>
              <a:t>목표달성을 한 후 자신에 대한   </a:t>
            </a:r>
            <a:r>
              <a:rPr lang="en-US" altLang="ko-KR" dirty="0" smtClean="0"/>
              <a:t>			</a:t>
            </a:r>
            <a:r>
              <a:rPr lang="ko-KR" altLang="en-US" dirty="0" smtClean="0"/>
              <a:t>피드백을 한다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김찬용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무리하지 않고 할 수 있는 만큼  </a:t>
            </a:r>
            <a:r>
              <a:rPr lang="en-US" altLang="ko-KR" dirty="0" smtClean="0"/>
              <a:t>			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dirty="0" smtClean="0"/>
              <a:t>김범진 </a:t>
            </a:r>
            <a:r>
              <a:rPr lang="en-US" altLang="ko-KR" dirty="0" smtClean="0"/>
              <a:t>4. </a:t>
            </a:r>
            <a:r>
              <a:rPr lang="ko-KR" altLang="en-US" dirty="0" smtClean="0"/>
              <a:t>작은 계획부터 차근차근 이룬다</a:t>
            </a:r>
            <a:endParaRPr lang="ko-KR" altLang="en-US" dirty="0"/>
          </a:p>
        </p:txBody>
      </p:sp>
      <p:sp>
        <p:nvSpPr>
          <p:cNvPr id="6" name="실행 단추: 앞으로 또는 다음 5">
            <a:hlinkClick r:id="" action="ppaction://hlinkshowjump?jump=nextslide" highlightClick="1"/>
          </p:cNvPr>
          <p:cNvSpPr/>
          <p:nvPr/>
        </p:nvSpPr>
        <p:spPr>
          <a:xfrm>
            <a:off x="8423920" y="6453336"/>
            <a:ext cx="720080" cy="404664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쌍비교법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67544" y="2145334"/>
          <a:ext cx="8229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47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기준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비교대상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결과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비고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3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1*1</a:t>
                      </a:r>
                      <a:r>
                        <a:rPr lang="en-US" altLang="ko-KR" baseline="0" smtClean="0"/>
                        <a:t>     2*2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=&gt;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표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3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1*0     3*3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 =&gt;</a:t>
                      </a:r>
                      <a:r>
                        <a:rPr lang="en-US" altLang="ko-KR" baseline="0" dirty="0" smtClean="0"/>
                        <a:t> 7</a:t>
                      </a:r>
                      <a:r>
                        <a:rPr lang="ko-KR" altLang="en-US" baseline="0" dirty="0" smtClean="0"/>
                        <a:t>표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3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1*0</a:t>
                      </a:r>
                      <a:r>
                        <a:rPr lang="en-US" altLang="ko-KR" baseline="0" dirty="0" smtClean="0"/>
                        <a:t>     4*3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 =&gt; 4</a:t>
                      </a:r>
                      <a:r>
                        <a:rPr lang="ko-KR" altLang="en-US" dirty="0" smtClean="0"/>
                        <a:t>표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3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2*3</a:t>
                      </a:r>
                      <a:r>
                        <a:rPr lang="en-US" altLang="ko-KR" baseline="0" dirty="0" smtClean="0"/>
                        <a:t>     3*0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 =&gt; 6</a:t>
                      </a:r>
                      <a:r>
                        <a:rPr lang="ko-KR" altLang="en-US" dirty="0" smtClean="0"/>
                        <a:t>표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3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2*2</a:t>
                      </a:r>
                      <a:r>
                        <a:rPr lang="en-US" altLang="ko-KR" baseline="0" dirty="0" smtClean="0"/>
                        <a:t>     4*1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따라서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번이 효과적이다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3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3*1     4*2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실행 단추: 앞으로 또는 다음 4">
            <a:hlinkClick r:id="" action="ppaction://hlinkshowjump?jump=nextslide" highlightClick="1"/>
          </p:cNvPr>
          <p:cNvSpPr/>
          <p:nvPr/>
        </p:nvSpPr>
        <p:spPr>
          <a:xfrm>
            <a:off x="8423920" y="6453336"/>
            <a:ext cx="720080" cy="404664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가중 순위 결정법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988840"/>
            <a:ext cx="896448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1 </a:t>
            </a:r>
            <a:r>
              <a:rPr lang="ko-KR" altLang="en-US" sz="2000" dirty="0"/>
              <a:t>단계</a:t>
            </a:r>
            <a:r>
              <a:rPr lang="en-US" altLang="ko-KR" sz="2000" dirty="0"/>
              <a:t>: </a:t>
            </a:r>
            <a:r>
              <a:rPr lang="ko-KR" altLang="en-US" sz="2000" dirty="0"/>
              <a:t>순위를 매기기 위한 판단기준을 모두 나열한다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 smtClean="0"/>
              <a:t>2 </a:t>
            </a:r>
            <a:r>
              <a:rPr lang="ko-KR" altLang="en-US" sz="2000" dirty="0"/>
              <a:t>단계</a:t>
            </a:r>
            <a:r>
              <a:rPr lang="en-US" altLang="ko-KR" sz="2000" dirty="0"/>
              <a:t>: </a:t>
            </a:r>
            <a:r>
              <a:rPr lang="ko-KR" altLang="en-US" sz="2000" dirty="0"/>
              <a:t>판단기준에 대하여 </a:t>
            </a:r>
            <a:r>
              <a:rPr lang="ko-KR" altLang="en-US" sz="2000" dirty="0" err="1"/>
              <a:t>쌍비교</a:t>
            </a:r>
            <a:r>
              <a:rPr lang="ko-KR" altLang="en-US" sz="2000" dirty="0"/>
              <a:t> 방법에 의하여 순위를 매긴다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 smtClean="0"/>
              <a:t>3 </a:t>
            </a:r>
            <a:r>
              <a:rPr lang="ko-KR" altLang="en-US" sz="2000" dirty="0"/>
              <a:t>단계</a:t>
            </a:r>
            <a:r>
              <a:rPr lang="en-US" altLang="ko-KR" sz="2000" dirty="0"/>
              <a:t>: </a:t>
            </a:r>
            <a:r>
              <a:rPr lang="ko-KR" altLang="en-US" sz="2000" dirty="0"/>
              <a:t>상위 몇 개의 판단기준을 선택하여 가중치를 총합이 </a:t>
            </a:r>
            <a:r>
              <a:rPr lang="en-US" altLang="ko-KR" sz="2000" dirty="0"/>
              <a:t>1</a:t>
            </a:r>
            <a:r>
              <a:rPr lang="ko-KR" altLang="en-US" sz="2000" dirty="0"/>
              <a:t>이 되도록 </a:t>
            </a:r>
            <a:r>
              <a:rPr lang="ko-KR" altLang="en-US" sz="2000" dirty="0" smtClean="0"/>
              <a:t>할당한다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r>
              <a:rPr lang="en-US" altLang="ko-KR" sz="2000" dirty="0" smtClean="0"/>
              <a:t>4 </a:t>
            </a:r>
            <a:r>
              <a:rPr lang="ko-KR" altLang="en-US" sz="2000" dirty="0"/>
              <a:t>단계</a:t>
            </a:r>
            <a:r>
              <a:rPr lang="en-US" altLang="ko-KR" sz="2000" dirty="0"/>
              <a:t>: </a:t>
            </a:r>
            <a:r>
              <a:rPr lang="ko-KR" altLang="en-US" sz="2000" dirty="0"/>
              <a:t>가중순위행렬을 만들고</a:t>
            </a:r>
            <a:r>
              <a:rPr lang="en-US" altLang="ko-KR" sz="2000" dirty="0"/>
              <a:t>, </a:t>
            </a:r>
            <a:r>
              <a:rPr lang="ko-KR" altLang="en-US" sz="2000" dirty="0"/>
              <a:t>가장 왼쪽 열에 순위가 매겨질 해결 방안들을 적고</a:t>
            </a:r>
            <a:r>
              <a:rPr lang="en-US" altLang="ko-KR" sz="2000" dirty="0"/>
              <a:t>, </a:t>
            </a:r>
            <a:r>
              <a:rPr lang="ko-KR" altLang="en-US" sz="2000" dirty="0"/>
              <a:t>가중치와 판단기준들을 선택한다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 smtClean="0"/>
              <a:t>5 </a:t>
            </a:r>
            <a:r>
              <a:rPr lang="ko-KR" altLang="en-US" sz="2000" dirty="0"/>
              <a:t>단계</a:t>
            </a:r>
            <a:r>
              <a:rPr lang="en-US" altLang="ko-KR" sz="2000" dirty="0"/>
              <a:t>: </a:t>
            </a:r>
            <a:r>
              <a:rPr lang="ko-KR" altLang="en-US" sz="2000" dirty="0"/>
              <a:t>각 판단기준들에 대하여 해결방안을 </a:t>
            </a:r>
            <a:r>
              <a:rPr lang="ko-KR" altLang="en-US" sz="2000" dirty="0" err="1"/>
              <a:t>쌍비교</a:t>
            </a:r>
            <a:r>
              <a:rPr lang="ko-KR" altLang="en-US" sz="2000" dirty="0"/>
              <a:t> 방법에 의하여 투표한다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 smtClean="0"/>
              <a:t>6 </a:t>
            </a:r>
            <a:r>
              <a:rPr lang="ko-KR" altLang="en-US" sz="2000" dirty="0"/>
              <a:t>단계</a:t>
            </a:r>
            <a:r>
              <a:rPr lang="en-US" altLang="ko-KR" sz="2000" dirty="0"/>
              <a:t>: </a:t>
            </a:r>
            <a:r>
              <a:rPr lang="ko-KR" altLang="en-US" sz="2000" dirty="0"/>
              <a:t>얻은 투표수에 판단기준의 가중치를 곱하여 가중점수 산정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 smtClean="0"/>
              <a:t>7 </a:t>
            </a:r>
            <a:r>
              <a:rPr lang="ko-KR" altLang="en-US" sz="2000" dirty="0"/>
              <a:t>단계</a:t>
            </a:r>
            <a:r>
              <a:rPr lang="en-US" altLang="ko-KR" sz="2000" dirty="0"/>
              <a:t>: </a:t>
            </a:r>
            <a:r>
              <a:rPr lang="ko-KR" altLang="en-US" sz="2000" dirty="0"/>
              <a:t>각 해결방안에 대하여 가중 점수들을 다 더하여 총점 산출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 smtClean="0"/>
              <a:t>8 </a:t>
            </a:r>
            <a:r>
              <a:rPr lang="ko-KR" altLang="en-US" sz="2000" dirty="0"/>
              <a:t>단계</a:t>
            </a:r>
            <a:r>
              <a:rPr lang="en-US" altLang="ko-KR" sz="2000" dirty="0"/>
              <a:t>: </a:t>
            </a:r>
            <a:r>
              <a:rPr lang="ko-KR" altLang="en-US" sz="2000" dirty="0"/>
              <a:t>총점 순서대로 최종 순위를 매기고 맨 마지막 열에 최종순위를 적는다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 smtClean="0"/>
              <a:t>9 </a:t>
            </a:r>
            <a:r>
              <a:rPr lang="ko-KR" altLang="en-US" sz="2000" dirty="0"/>
              <a:t>단계</a:t>
            </a:r>
            <a:r>
              <a:rPr lang="en-US" altLang="ko-KR" sz="2000" dirty="0"/>
              <a:t>: </a:t>
            </a:r>
            <a:r>
              <a:rPr lang="ko-KR" altLang="en-US" sz="2000" dirty="0"/>
              <a:t>이렇게 얻어진 최종 순위가 타당한지를 검토한다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계산오류 또는 가중치오류 등이 있는지 검토한다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en-US" altLang="ko-KR" sz="2000" dirty="0" smtClean="0"/>
              <a:t>10 </a:t>
            </a:r>
            <a:r>
              <a:rPr lang="ko-KR" altLang="en-US" sz="2000" dirty="0" smtClean="0"/>
              <a:t>단계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최고 점수를 받은 아이디어의 단점을 보완한다 </a:t>
            </a:r>
            <a:endParaRPr lang="en-US" altLang="ko-KR" sz="2000" dirty="0"/>
          </a:p>
        </p:txBody>
      </p:sp>
      <p:sp>
        <p:nvSpPr>
          <p:cNvPr id="5" name="실행 단추: 앞으로 또는 다음 4">
            <a:hlinkClick r:id="" action="ppaction://hlinkshowjump?jump=nextslide" highlightClick="1"/>
          </p:cNvPr>
          <p:cNvSpPr/>
          <p:nvPr/>
        </p:nvSpPr>
        <p:spPr>
          <a:xfrm>
            <a:off x="8423920" y="6453336"/>
            <a:ext cx="720080" cy="404664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latin typeface="굴림체" pitchFamily="49" charset="-127"/>
                <a:ea typeface="굴림체" pitchFamily="49" charset="-127"/>
              </a:rPr>
              <a:t>1 </a:t>
            </a:r>
            <a:r>
              <a:rPr lang="ko-KR" altLang="en-US" sz="3600" b="1" dirty="0">
                <a:latin typeface="굴림체" pitchFamily="49" charset="-127"/>
                <a:ea typeface="굴림체" pitchFamily="49" charset="-127"/>
              </a:rPr>
              <a:t>단계</a:t>
            </a:r>
            <a:r>
              <a:rPr lang="en-US" altLang="ko-KR" sz="3600" b="1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3600" b="1" dirty="0">
                <a:latin typeface="굴림체" pitchFamily="49" charset="-127"/>
                <a:ea typeface="굴림체" pitchFamily="49" charset="-127"/>
              </a:rPr>
              <a:t>순위를 매기기 위한 판단기준을 모두 </a:t>
            </a:r>
            <a:r>
              <a:rPr lang="ko-KR" altLang="en-US" sz="3600" b="1" dirty="0" smtClean="0">
                <a:latin typeface="굴림체" pitchFamily="49" charset="-127"/>
                <a:ea typeface="굴림체" pitchFamily="49" charset="-127"/>
              </a:rPr>
              <a:t>나열한다</a:t>
            </a:r>
            <a:endParaRPr lang="ko-KR" altLang="en-US" sz="3600" b="1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2736304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ko-KR" altLang="en-US" sz="2800" dirty="0" smtClean="0"/>
              <a:t>업무의 효율을 증가시키는데 효과적인가</a:t>
            </a:r>
            <a:r>
              <a:rPr lang="en-US" altLang="ko-KR" sz="2800" dirty="0" smtClean="0"/>
              <a:t>?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z="2800" dirty="0" smtClean="0"/>
              <a:t>현실에 적용 가능한가</a:t>
            </a:r>
            <a:r>
              <a:rPr lang="en-US" altLang="ko-KR" sz="2800" dirty="0" smtClean="0"/>
              <a:t>?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z="2800" dirty="0" smtClean="0"/>
              <a:t>작업의 편리성을 증가시키는가</a:t>
            </a:r>
            <a:r>
              <a:rPr lang="en-US" altLang="ko-KR" sz="2800" dirty="0" smtClean="0"/>
              <a:t>?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z="2800" dirty="0" smtClean="0"/>
              <a:t>업무의 의사소통을 고려했는가</a:t>
            </a:r>
            <a:r>
              <a:rPr lang="en-US" altLang="ko-KR" sz="2800" dirty="0" smtClean="0"/>
              <a:t>?</a:t>
            </a:r>
          </a:p>
          <a:p>
            <a:pPr marL="514350" indent="-514350">
              <a:buFont typeface="+mj-ea"/>
              <a:buAutoNum type="circleNumDbPlain"/>
            </a:pPr>
            <a:endParaRPr lang="ko-KR" altLang="en-US" dirty="0"/>
          </a:p>
        </p:txBody>
      </p:sp>
      <p:sp>
        <p:nvSpPr>
          <p:cNvPr id="7" name="실행 단추: 앞으로 또는 다음 6">
            <a:hlinkClick r:id="" action="ppaction://hlinkshowjump?jump=nextslide" highlightClick="1"/>
          </p:cNvPr>
          <p:cNvSpPr/>
          <p:nvPr/>
        </p:nvSpPr>
        <p:spPr>
          <a:xfrm>
            <a:off x="8423920" y="6453336"/>
            <a:ext cx="720080" cy="404664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7467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굴림체" pitchFamily="49" charset="-127"/>
                <a:ea typeface="굴림체" pitchFamily="49" charset="-127"/>
              </a:rPr>
              <a:t>2 </a:t>
            </a:r>
            <a:r>
              <a:rPr lang="ko-KR" altLang="en-US" sz="3200" dirty="0">
                <a:latin typeface="굴림체" pitchFamily="49" charset="-127"/>
                <a:ea typeface="굴림체" pitchFamily="49" charset="-127"/>
              </a:rPr>
              <a:t>단계</a:t>
            </a:r>
            <a:r>
              <a:rPr lang="en-US" altLang="ko-KR" sz="3200" dirty="0">
                <a:latin typeface="굴림체" pitchFamily="49" charset="-127"/>
                <a:ea typeface="굴림체" pitchFamily="49" charset="-127"/>
              </a:rPr>
              <a:t>: 2</a:t>
            </a:r>
            <a:r>
              <a:rPr lang="ko-KR" altLang="en-US" sz="3200" dirty="0">
                <a:latin typeface="굴림체" pitchFamily="49" charset="-127"/>
                <a:ea typeface="굴림체" pitchFamily="49" charset="-127"/>
              </a:rPr>
              <a:t>안 비교순위 결정법에 의해 판단기준의 순위를 결정 </a:t>
            </a:r>
          </a:p>
        </p:txBody>
      </p:sp>
      <p:graphicFrame>
        <p:nvGraphicFramePr>
          <p:cNvPr id="7" name="내용 개체 틀 3"/>
          <p:cNvGraphicFramePr>
            <a:graphicFrameLocks/>
          </p:cNvGraphicFramePr>
          <p:nvPr/>
        </p:nvGraphicFramePr>
        <p:xfrm>
          <a:off x="467544" y="2492896"/>
          <a:ext cx="766834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376264"/>
                <a:gridCol w="2160240"/>
                <a:gridCol w="1475656"/>
              </a:tblGrid>
              <a:tr h="3331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판단기준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쌍 비교법 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</a:tr>
              <a:tr h="3331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vs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1*2  2*1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번 </a:t>
                      </a:r>
                      <a:r>
                        <a:rPr lang="en-US" altLang="ko-KR" dirty="0" smtClean="0"/>
                        <a:t>=&gt; 2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1. 3</a:t>
                      </a:r>
                      <a:r>
                        <a:rPr lang="ko-KR" altLang="en-US" dirty="0" smtClean="0"/>
                        <a:t>번</a:t>
                      </a:r>
                      <a:endParaRPr lang="ko-KR" altLang="en-US" dirty="0"/>
                    </a:p>
                  </a:txBody>
                  <a:tcPr/>
                </a:tc>
              </a:tr>
              <a:tr h="3331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vs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1*0  3*3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번 </a:t>
                      </a:r>
                      <a:r>
                        <a:rPr lang="en-US" altLang="ko-KR" dirty="0" smtClean="0"/>
                        <a:t>=&gt; 5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2. 2</a:t>
                      </a:r>
                      <a:r>
                        <a:rPr lang="ko-KR" altLang="en-US" dirty="0" smtClean="0"/>
                        <a:t>번</a:t>
                      </a:r>
                      <a:endParaRPr lang="ko-KR" altLang="en-US" dirty="0"/>
                    </a:p>
                  </a:txBody>
                  <a:tcPr/>
                </a:tc>
              </a:tr>
              <a:tr h="3331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vs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1*0</a:t>
                      </a:r>
                      <a:r>
                        <a:rPr lang="en-US" altLang="ko-KR" baseline="0" dirty="0" smtClean="0"/>
                        <a:t>  4*3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번 </a:t>
                      </a:r>
                      <a:r>
                        <a:rPr lang="en-US" altLang="ko-KR" dirty="0" smtClean="0"/>
                        <a:t>=&gt; 7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3. 4</a:t>
                      </a:r>
                      <a:r>
                        <a:rPr lang="ko-KR" altLang="en-US" dirty="0" smtClean="0"/>
                        <a:t>번</a:t>
                      </a:r>
                      <a:endParaRPr lang="ko-KR" altLang="en-US" dirty="0"/>
                    </a:p>
                  </a:txBody>
                  <a:tcPr/>
                </a:tc>
              </a:tr>
              <a:tr h="3331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 </a:t>
                      </a:r>
                      <a:r>
                        <a:rPr lang="en-US" altLang="ko-KR" dirty="0" err="1" smtClean="0"/>
                        <a:t>vs</a:t>
                      </a:r>
                      <a:r>
                        <a:rPr lang="en-US" altLang="ko-KR" dirty="0" smtClean="0"/>
                        <a:t>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2*2  3*1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번 </a:t>
                      </a:r>
                      <a:r>
                        <a:rPr lang="en-US" altLang="ko-KR" dirty="0" smtClean="0"/>
                        <a:t>=&gt; 4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4. 1</a:t>
                      </a:r>
                      <a:r>
                        <a:rPr lang="ko-KR" altLang="en-US" dirty="0" smtClean="0"/>
                        <a:t>번</a:t>
                      </a:r>
                      <a:endParaRPr lang="ko-KR" altLang="en-US" dirty="0"/>
                    </a:p>
                  </a:txBody>
                  <a:tcPr/>
                </a:tc>
              </a:tr>
              <a:tr h="26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vs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2*2  4*1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26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vs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3*3</a:t>
                      </a:r>
                      <a:r>
                        <a:rPr lang="en-US" altLang="ko-KR" baseline="0" dirty="0" smtClean="0"/>
                        <a:t>  4*0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331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합계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실행 단추: 앞으로 또는 다음 7">
            <a:hlinkClick r:id="" action="ppaction://hlinkshowjump?jump=nextslide" highlightClick="1"/>
          </p:cNvPr>
          <p:cNvSpPr/>
          <p:nvPr/>
        </p:nvSpPr>
        <p:spPr>
          <a:xfrm>
            <a:off x="8423920" y="6453336"/>
            <a:ext cx="720080" cy="404664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7467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굴림체" pitchFamily="49" charset="-127"/>
                <a:ea typeface="굴림체" pitchFamily="49" charset="-127"/>
              </a:rPr>
              <a:t>3 </a:t>
            </a:r>
            <a:r>
              <a:rPr lang="ko-KR" altLang="en-US" sz="3200" dirty="0" smtClean="0">
                <a:latin typeface="굴림체" pitchFamily="49" charset="-127"/>
                <a:ea typeface="굴림체" pitchFamily="49" charset="-127"/>
              </a:rPr>
              <a:t>단계</a:t>
            </a:r>
            <a:r>
              <a:rPr lang="en-US" altLang="ko-KR" sz="3200" dirty="0" smtClean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3200" dirty="0" smtClean="0">
                <a:latin typeface="굴림체" pitchFamily="49" charset="-127"/>
                <a:ea typeface="굴림체" pitchFamily="49" charset="-127"/>
              </a:rPr>
              <a:t>판단기준의 가중치를 합이 </a:t>
            </a:r>
            <a:r>
              <a:rPr lang="en-US" altLang="ko-KR" sz="3200" dirty="0" smtClean="0">
                <a:latin typeface="굴림체" pitchFamily="49" charset="-127"/>
                <a:ea typeface="굴림체" pitchFamily="49" charset="-127"/>
              </a:rPr>
              <a:t>1</a:t>
            </a:r>
            <a:r>
              <a:rPr lang="ko-KR" altLang="en-US" sz="3200" dirty="0" smtClean="0">
                <a:latin typeface="굴림체" pitchFamily="49" charset="-127"/>
                <a:ea typeface="굴림체" pitchFamily="49" charset="-127"/>
              </a:rPr>
              <a:t>이 되도록 할당</a:t>
            </a:r>
            <a:endParaRPr lang="ko-KR" altLang="en-US" sz="32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564904"/>
            <a:ext cx="7467600" cy="2908920"/>
          </a:xfrm>
        </p:spPr>
        <p:txBody>
          <a:bodyPr/>
          <a:lstStyle/>
          <a:p>
            <a:r>
              <a:rPr lang="ko-KR" altLang="en-US" dirty="0" smtClean="0"/>
              <a:t>판단기준 </a:t>
            </a:r>
            <a:r>
              <a:rPr lang="en-US" altLang="ko-KR" dirty="0" smtClean="0"/>
              <a:t>1 =&gt; 0.2</a:t>
            </a:r>
          </a:p>
          <a:p>
            <a:r>
              <a:rPr lang="ko-KR" altLang="en-US" dirty="0" smtClean="0"/>
              <a:t>판단기준 </a:t>
            </a:r>
            <a:r>
              <a:rPr lang="en-US" altLang="ko-KR" dirty="0" smtClean="0"/>
              <a:t>2 =&gt; 0.3</a:t>
            </a:r>
          </a:p>
          <a:p>
            <a:r>
              <a:rPr lang="ko-KR" altLang="en-US" dirty="0" smtClean="0"/>
              <a:t>판단기준 </a:t>
            </a:r>
            <a:r>
              <a:rPr lang="en-US" altLang="ko-KR" dirty="0" smtClean="0"/>
              <a:t>3 =&gt; 0.3</a:t>
            </a:r>
          </a:p>
          <a:p>
            <a:r>
              <a:rPr lang="ko-KR" altLang="en-US" dirty="0" smtClean="0"/>
              <a:t>판단기준 </a:t>
            </a:r>
            <a:r>
              <a:rPr lang="en-US" altLang="ko-KR" dirty="0" smtClean="0"/>
              <a:t>4 =&gt; 0.2</a:t>
            </a:r>
            <a:endParaRPr lang="ko-KR" altLang="en-US" dirty="0"/>
          </a:p>
        </p:txBody>
      </p:sp>
      <p:sp>
        <p:nvSpPr>
          <p:cNvPr id="4" name="실행 단추: 앞으로 또는 다음 3">
            <a:hlinkClick r:id="" action="ppaction://hlinkshowjump?jump=nextslide" highlightClick="1"/>
          </p:cNvPr>
          <p:cNvSpPr/>
          <p:nvPr/>
        </p:nvSpPr>
        <p:spPr>
          <a:xfrm>
            <a:off x="8423920" y="6453336"/>
            <a:ext cx="720080" cy="404664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126</TotalTime>
  <Words>715</Words>
  <Application>Microsoft Office PowerPoint</Application>
  <PresentationFormat>화면 슬라이드 쇼(4:3)</PresentationFormat>
  <Paragraphs>201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테크닉</vt:lpstr>
      <vt:lpstr>슬라이드 1</vt:lpstr>
      <vt:lpstr>차례</vt:lpstr>
      <vt:lpstr>아이디어 창출 (주제)</vt:lpstr>
      <vt:lpstr>브레인 스토밍으로 4개 선택</vt:lpstr>
      <vt:lpstr>쌍비교법</vt:lpstr>
      <vt:lpstr>가중 순위 결정법</vt:lpstr>
      <vt:lpstr>1 단계: 순위를 매기기 위한 판단기준을 모두 나열한다</vt:lpstr>
      <vt:lpstr>2 단계: 2안 비교순위 결정법에 의해 판단기준의 순위를 결정 </vt:lpstr>
      <vt:lpstr>3 단계: 판단기준의 가중치를 합이 1이 되도록 할당</vt:lpstr>
      <vt:lpstr>4 단계: 가중순위행렬을 만들고, 가장 왼쪽 열에 순위가 매겨질 해결 방안들을 적고, 판단기준들과 가중치를 적는다. </vt:lpstr>
      <vt:lpstr>6 단계: 얻은 투표수에 판단기준의 가중치를 곱하여 가중 점수를 얻는다 </vt:lpstr>
      <vt:lpstr>9 단계: 이렇게 얻어진 최종 순위가 타당한지를 검토한다. 즉, 계산오류 또는 가중치 오류 등이 있는지 검토한다</vt:lpstr>
      <vt:lpstr>10 단계: 최고 점수를 받은 아이디어의 단점을 보완한다 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행복맘</dc:creator>
  <cp:lastModifiedBy>행복맘</cp:lastModifiedBy>
  <cp:revision>47</cp:revision>
  <dcterms:created xsi:type="dcterms:W3CDTF">2015-05-19T19:48:09Z</dcterms:created>
  <dcterms:modified xsi:type="dcterms:W3CDTF">2015-05-19T21:55:01Z</dcterms:modified>
</cp:coreProperties>
</file>