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317" r:id="rId19"/>
    <p:sldId id="275" r:id="rId20"/>
    <p:sldId id="260" r:id="rId21"/>
    <p:sldId id="276" r:id="rId22"/>
    <p:sldId id="277" r:id="rId23"/>
    <p:sldId id="285" r:id="rId24"/>
    <p:sldId id="279" r:id="rId25"/>
    <p:sldId id="318" r:id="rId26"/>
    <p:sldId id="282" r:id="rId27"/>
    <p:sldId id="281" r:id="rId28"/>
    <p:sldId id="293" r:id="rId29"/>
    <p:sldId id="283" r:id="rId30"/>
    <p:sldId id="278" r:id="rId31"/>
    <p:sldId id="284" r:id="rId32"/>
    <p:sldId id="280" r:id="rId33"/>
    <p:sldId id="286" r:id="rId34"/>
    <p:sldId id="287" r:id="rId35"/>
    <p:sldId id="288" r:id="rId36"/>
    <p:sldId id="315" r:id="rId37"/>
    <p:sldId id="289" r:id="rId38"/>
    <p:sldId id="290" r:id="rId39"/>
    <p:sldId id="291" r:id="rId40"/>
    <p:sldId id="292" r:id="rId41"/>
    <p:sldId id="294" r:id="rId42"/>
    <p:sldId id="316" r:id="rId43"/>
    <p:sldId id="299" r:id="rId44"/>
    <p:sldId id="300" r:id="rId45"/>
    <p:sldId id="304" r:id="rId46"/>
    <p:sldId id="301" r:id="rId47"/>
    <p:sldId id="302" r:id="rId48"/>
    <p:sldId id="303" r:id="rId49"/>
    <p:sldId id="305" r:id="rId50"/>
    <p:sldId id="306" r:id="rId51"/>
    <p:sldId id="307" r:id="rId52"/>
    <p:sldId id="308" r:id="rId53"/>
    <p:sldId id="298" r:id="rId54"/>
    <p:sldId id="295" r:id="rId55"/>
    <p:sldId id="296" r:id="rId56"/>
    <p:sldId id="297" r:id="rId57"/>
    <p:sldId id="259" r:id="rId58"/>
    <p:sldId id="309" r:id="rId59"/>
    <p:sldId id="310" r:id="rId60"/>
    <p:sldId id="311" r:id="rId61"/>
    <p:sldId id="312" r:id="rId62"/>
    <p:sldId id="313" r:id="rId63"/>
    <p:sldId id="31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4660"/>
  </p:normalViewPr>
  <p:slideViewPr>
    <p:cSldViewPr snapToGrid="0">
      <p:cViewPr varScale="1">
        <p:scale>
          <a:sx n="62" d="100"/>
          <a:sy n="62" d="100"/>
        </p:scale>
        <p:origin x="66" y="966"/>
      </p:cViewPr>
      <p:guideLst/>
    </p:cSldViewPr>
  </p:slideViewPr>
  <p:notesTextViewPr>
    <p:cViewPr>
      <p:scale>
        <a:sx n="1" d="1"/>
        <a:sy n="1" d="1"/>
      </p:scale>
      <p:origin x="0" y="0"/>
    </p:cViewPr>
  </p:notesTextViewPr>
  <p:sorterViewPr>
    <p:cViewPr>
      <p:scale>
        <a:sx n="100" d="100"/>
        <a:sy n="100" d="100"/>
      </p:scale>
      <p:origin x="0" y="-47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E59B50-877C-4249-B3CF-5AA46CC566E6}"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396546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E59B50-877C-4249-B3CF-5AA46CC566E6}"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152998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E59B50-877C-4249-B3CF-5AA46CC566E6}"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425044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E59B50-877C-4249-B3CF-5AA46CC566E6}"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292036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E59B50-877C-4249-B3CF-5AA46CC566E6}"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306445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E59B50-877C-4249-B3CF-5AA46CC566E6}"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85773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E59B50-877C-4249-B3CF-5AA46CC566E6}"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90738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E59B50-877C-4249-B3CF-5AA46CC566E6}"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64010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59B50-877C-4249-B3CF-5AA46CC566E6}"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303529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E59B50-877C-4249-B3CF-5AA46CC566E6}"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38154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E59B50-877C-4249-B3CF-5AA46CC566E6}"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2F6A-A216-41A9-9AB4-0D22044E52BD}" type="slidenum">
              <a:rPr lang="en-US" smtClean="0"/>
              <a:t>‹#›</a:t>
            </a:fld>
            <a:endParaRPr lang="en-US"/>
          </a:p>
        </p:txBody>
      </p:sp>
    </p:spTree>
    <p:extLst>
      <p:ext uri="{BB962C8B-B14F-4D97-AF65-F5344CB8AC3E}">
        <p14:creationId xmlns:p14="http://schemas.microsoft.com/office/powerpoint/2010/main" val="337465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59B50-877C-4249-B3CF-5AA46CC566E6}"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D2F6A-A216-41A9-9AB4-0D22044E52BD}" type="slidenum">
              <a:rPr lang="en-US" smtClean="0"/>
              <a:t>‹#›</a:t>
            </a:fld>
            <a:endParaRPr lang="en-US"/>
          </a:p>
        </p:txBody>
      </p:sp>
    </p:spTree>
    <p:extLst>
      <p:ext uri="{BB962C8B-B14F-4D97-AF65-F5344CB8AC3E}">
        <p14:creationId xmlns:p14="http://schemas.microsoft.com/office/powerpoint/2010/main" val="3362307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BC-nXj3Ng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coin.dance/blocks/today"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774" y="252208"/>
            <a:ext cx="9144000" cy="2387600"/>
          </a:xfrm>
        </p:spPr>
        <p:txBody>
          <a:bodyPr/>
          <a:lstStyle/>
          <a:p>
            <a:r>
              <a:rPr lang="en-US" dirty="0" smtClean="0"/>
              <a:t>Blocks and Consensus</a:t>
            </a:r>
            <a:endParaRPr lang="en-US" dirty="0"/>
          </a:p>
        </p:txBody>
      </p:sp>
      <p:sp>
        <p:nvSpPr>
          <p:cNvPr id="3" name="Subtitle 2"/>
          <p:cNvSpPr>
            <a:spLocks noGrp="1"/>
          </p:cNvSpPr>
          <p:nvPr>
            <p:ph type="subTitle" idx="1"/>
          </p:nvPr>
        </p:nvSpPr>
        <p:spPr>
          <a:xfrm>
            <a:off x="1302774" y="2731883"/>
            <a:ext cx="9144000" cy="1655762"/>
          </a:xfrm>
        </p:spPr>
        <p:txBody>
          <a:bodyPr/>
          <a:lstStyle/>
          <a:p>
            <a:r>
              <a:rPr lang="en-US" dirty="0" smtClean="0"/>
              <a:t>Loke KS</a:t>
            </a:r>
            <a:endParaRPr lang="en-US" dirty="0"/>
          </a:p>
        </p:txBody>
      </p:sp>
      <p:pic>
        <p:nvPicPr>
          <p:cNvPr id="4" name="Picture 3"/>
          <p:cNvPicPr>
            <a:picLocks noChangeAspect="1"/>
          </p:cNvPicPr>
          <p:nvPr/>
        </p:nvPicPr>
        <p:blipFill>
          <a:blip r:embed="rId2"/>
          <a:stretch>
            <a:fillRect/>
          </a:stretch>
        </p:blipFill>
        <p:spPr>
          <a:xfrm>
            <a:off x="2648561" y="3271450"/>
            <a:ext cx="6658904" cy="3353268"/>
          </a:xfrm>
          <a:prstGeom prst="rect">
            <a:avLst/>
          </a:prstGeom>
        </p:spPr>
      </p:pic>
    </p:spTree>
    <p:extLst>
      <p:ext uri="{BB962C8B-B14F-4D97-AF65-F5344CB8AC3E}">
        <p14:creationId xmlns:p14="http://schemas.microsoft.com/office/powerpoint/2010/main" val="142532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1941" y="1452286"/>
            <a:ext cx="9088118" cy="3953427"/>
          </a:xfrm>
          <a:prstGeom prst="rect">
            <a:avLst/>
          </a:prstGeom>
        </p:spPr>
      </p:pic>
    </p:spTree>
    <p:extLst>
      <p:ext uri="{BB962C8B-B14F-4D97-AF65-F5344CB8AC3E}">
        <p14:creationId xmlns:p14="http://schemas.microsoft.com/office/powerpoint/2010/main" val="9275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3309" y="1614234"/>
            <a:ext cx="9545382" cy="3629532"/>
          </a:xfrm>
          <a:prstGeom prst="rect">
            <a:avLst/>
          </a:prstGeom>
        </p:spPr>
      </p:pic>
    </p:spTree>
    <p:extLst>
      <p:ext uri="{BB962C8B-B14F-4D97-AF65-F5344CB8AC3E}">
        <p14:creationId xmlns:p14="http://schemas.microsoft.com/office/powerpoint/2010/main" val="159261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Relay Networks</a:t>
            </a:r>
          </a:p>
        </p:txBody>
      </p:sp>
      <p:sp>
        <p:nvSpPr>
          <p:cNvPr id="3" name="Content Placeholder 2"/>
          <p:cNvSpPr>
            <a:spLocks noGrp="1"/>
          </p:cNvSpPr>
          <p:nvPr>
            <p:ph idx="1"/>
          </p:nvPr>
        </p:nvSpPr>
        <p:spPr/>
        <p:txBody>
          <a:bodyPr>
            <a:normAutofit fontScale="92500" lnSpcReduction="20000"/>
          </a:bodyPr>
          <a:lstStyle/>
          <a:p>
            <a:r>
              <a:rPr lang="en-US" dirty="0" smtClean="0"/>
              <a:t>The Bitcoin Relay Network is a system of peering between nodes in the network by creating a system of high-speed relay nodes for miners and merchants/exchanges. </a:t>
            </a:r>
          </a:p>
          <a:p>
            <a:r>
              <a:rPr lang="en-US" dirty="0" smtClean="0"/>
              <a:t>It acts as a fallback in the case that the public Bitcoin network encounters issues</a:t>
            </a:r>
          </a:p>
          <a:p>
            <a:r>
              <a:rPr lang="en-US" dirty="0" smtClean="0"/>
              <a:t>It decreases block propagation times between miners.</a:t>
            </a:r>
          </a:p>
          <a:p>
            <a:r>
              <a:rPr lang="en-US" dirty="0" smtClean="0"/>
              <a:t>It is NOT designed to in any way replace or decrease the need for the public Bitcoin P2P network. </a:t>
            </a:r>
          </a:p>
          <a:p>
            <a:r>
              <a:rPr lang="en-US" dirty="0" smtClean="0"/>
              <a:t>It is NOT any kind of attempt at centralization</a:t>
            </a:r>
          </a:p>
          <a:p>
            <a:r>
              <a:rPr lang="en-US" dirty="0" smtClean="0"/>
              <a:t>The Bitcoin Relay Network consists of a few nodes scattered around the globe, all of which peer with each other.</a:t>
            </a:r>
            <a:br>
              <a:rPr lang="en-US" dirty="0" smtClean="0"/>
            </a:br>
            <a:endParaRPr lang="en-US" dirty="0"/>
          </a:p>
        </p:txBody>
      </p:sp>
    </p:spTree>
    <p:extLst>
      <p:ext uri="{BB962C8B-B14F-4D97-AF65-F5344CB8AC3E}">
        <p14:creationId xmlns:p14="http://schemas.microsoft.com/office/powerpoint/2010/main" val="100791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Relay Networks</a:t>
            </a:r>
            <a:endParaRPr lang="en-US" dirty="0"/>
          </a:p>
        </p:txBody>
      </p:sp>
      <p:pic>
        <p:nvPicPr>
          <p:cNvPr id="4" name="Picture 3"/>
          <p:cNvPicPr>
            <a:picLocks noChangeAspect="1"/>
          </p:cNvPicPr>
          <p:nvPr/>
        </p:nvPicPr>
        <p:blipFill>
          <a:blip r:embed="rId2"/>
          <a:stretch>
            <a:fillRect/>
          </a:stretch>
        </p:blipFill>
        <p:spPr>
          <a:xfrm>
            <a:off x="546062" y="1456840"/>
            <a:ext cx="11099876" cy="4779267"/>
          </a:xfrm>
          <a:prstGeom prst="rect">
            <a:avLst/>
          </a:prstGeom>
        </p:spPr>
      </p:pic>
    </p:spTree>
    <p:extLst>
      <p:ext uri="{BB962C8B-B14F-4D97-AF65-F5344CB8AC3E}">
        <p14:creationId xmlns:p14="http://schemas.microsoft.com/office/powerpoint/2010/main" val="686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Discovery</a:t>
            </a:r>
            <a:endParaRPr lang="en-US" dirty="0"/>
          </a:p>
        </p:txBody>
      </p:sp>
      <p:sp>
        <p:nvSpPr>
          <p:cNvPr id="3" name="Content Placeholder 2"/>
          <p:cNvSpPr>
            <a:spLocks noGrp="1"/>
          </p:cNvSpPr>
          <p:nvPr>
            <p:ph idx="1"/>
          </p:nvPr>
        </p:nvSpPr>
        <p:spPr/>
        <p:txBody>
          <a:bodyPr/>
          <a:lstStyle/>
          <a:p>
            <a:r>
              <a:rPr lang="en-US" dirty="0"/>
              <a:t>When a new node boots up, it must discover other bitcoin nodes on the network </a:t>
            </a:r>
            <a:r>
              <a:rPr lang="en-US" dirty="0" smtClean="0"/>
              <a:t>in order </a:t>
            </a:r>
            <a:r>
              <a:rPr lang="en-US" dirty="0"/>
              <a:t>to participate. To start this process, a new node must discover at least one </a:t>
            </a:r>
            <a:r>
              <a:rPr lang="en-US" dirty="0" smtClean="0"/>
              <a:t>existing node </a:t>
            </a:r>
            <a:r>
              <a:rPr lang="en-US" dirty="0"/>
              <a:t>on the network and connect to it</a:t>
            </a:r>
            <a:r>
              <a:rPr lang="en-US" dirty="0" smtClean="0"/>
              <a:t>.</a:t>
            </a:r>
          </a:p>
          <a:p>
            <a:r>
              <a:rPr lang="en-US" dirty="0" smtClean="0"/>
              <a:t>One method </a:t>
            </a:r>
            <a:r>
              <a:rPr lang="en-US" dirty="0"/>
              <a:t>is to query DNS using a </a:t>
            </a:r>
            <a:r>
              <a:rPr lang="en-US" dirty="0" smtClean="0"/>
              <a:t>number of </a:t>
            </a:r>
            <a:r>
              <a:rPr lang="en-US" dirty="0"/>
              <a:t>“DNS seeds,” which are DNS servers that provide a list of IP addresses of </a:t>
            </a:r>
            <a:r>
              <a:rPr lang="en-US" dirty="0" smtClean="0"/>
              <a:t>bitcoin nodes</a:t>
            </a:r>
          </a:p>
        </p:txBody>
      </p:sp>
    </p:spTree>
    <p:extLst>
      <p:ext uri="{BB962C8B-B14F-4D97-AF65-F5344CB8AC3E}">
        <p14:creationId xmlns:p14="http://schemas.microsoft.com/office/powerpoint/2010/main" val="128233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node</a:t>
            </a:r>
            <a:endParaRPr lang="en-US" dirty="0"/>
          </a:p>
        </p:txBody>
      </p:sp>
      <p:sp>
        <p:nvSpPr>
          <p:cNvPr id="3" name="Content Placeholder 2"/>
          <p:cNvSpPr>
            <a:spLocks noGrp="1"/>
          </p:cNvSpPr>
          <p:nvPr>
            <p:ph idx="1"/>
          </p:nvPr>
        </p:nvSpPr>
        <p:spPr/>
        <p:txBody>
          <a:bodyPr/>
          <a:lstStyle/>
          <a:p>
            <a:r>
              <a:rPr lang="en-US" dirty="0" smtClean="0"/>
              <a:t>The first thing a full node will do once it connects to peers is try to construct a complete blockchain by downloading it.</a:t>
            </a:r>
          </a:p>
          <a:p>
            <a:r>
              <a:rPr lang="en-US" dirty="0"/>
              <a:t>Starting with block #0 (the genesis block), the new node will have to download </a:t>
            </a:r>
            <a:r>
              <a:rPr lang="en-US" dirty="0" smtClean="0"/>
              <a:t>hundreds of </a:t>
            </a:r>
            <a:r>
              <a:rPr lang="en-US" dirty="0"/>
              <a:t>thousands of blocks to synchronize with the network and reestablish the </a:t>
            </a:r>
            <a:r>
              <a:rPr lang="en-US" dirty="0" smtClean="0"/>
              <a:t>full blockchain</a:t>
            </a:r>
            <a:r>
              <a:rPr lang="en-US" dirty="0"/>
              <a:t>.</a:t>
            </a:r>
          </a:p>
        </p:txBody>
      </p:sp>
    </p:spTree>
    <p:extLst>
      <p:ext uri="{BB962C8B-B14F-4D97-AF65-F5344CB8AC3E}">
        <p14:creationId xmlns:p14="http://schemas.microsoft.com/office/powerpoint/2010/main" val="358298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a:t>Payment </a:t>
            </a:r>
            <a:r>
              <a:rPr lang="en-US" dirty="0" smtClean="0"/>
              <a:t>Verification </a:t>
            </a:r>
            <a:r>
              <a:rPr lang="en-US" dirty="0"/>
              <a:t>(SPV) Nodes</a:t>
            </a:r>
          </a:p>
        </p:txBody>
      </p:sp>
      <p:sp>
        <p:nvSpPr>
          <p:cNvPr id="3" name="Content Placeholder 2"/>
          <p:cNvSpPr>
            <a:spLocks noGrp="1"/>
          </p:cNvSpPr>
          <p:nvPr>
            <p:ph idx="1"/>
          </p:nvPr>
        </p:nvSpPr>
        <p:spPr/>
        <p:txBody>
          <a:bodyPr>
            <a:normAutofit/>
          </a:bodyPr>
          <a:lstStyle/>
          <a:p>
            <a:r>
              <a:rPr lang="en-US" dirty="0" smtClean="0"/>
              <a:t>A simplified </a:t>
            </a:r>
            <a:r>
              <a:rPr lang="en-US" dirty="0"/>
              <a:t>payment </a:t>
            </a:r>
            <a:r>
              <a:rPr lang="en-US" dirty="0" smtClean="0"/>
              <a:t>verification </a:t>
            </a:r>
            <a:r>
              <a:rPr lang="en-US" dirty="0"/>
              <a:t>(SPV</a:t>
            </a:r>
            <a:r>
              <a:rPr lang="en-US" dirty="0" smtClean="0"/>
              <a:t>) method </a:t>
            </a:r>
            <a:r>
              <a:rPr lang="en-US" dirty="0"/>
              <a:t>is used to allow them to operate without storing the full </a:t>
            </a:r>
            <a:r>
              <a:rPr lang="en-US" dirty="0" smtClean="0"/>
              <a:t>blockchain – such as used in smartphones.</a:t>
            </a:r>
          </a:p>
          <a:p>
            <a:r>
              <a:rPr lang="en-US" dirty="0"/>
              <a:t>SPV nodes download only the block headers and do not download the </a:t>
            </a:r>
            <a:r>
              <a:rPr lang="en-US" dirty="0" smtClean="0"/>
              <a:t>transactions included </a:t>
            </a:r>
            <a:r>
              <a:rPr lang="en-US" dirty="0"/>
              <a:t>in each block. The resulting chain of blocks, without transactions, is </a:t>
            </a:r>
            <a:r>
              <a:rPr lang="en-US" dirty="0" smtClean="0"/>
              <a:t>1,000 times </a:t>
            </a:r>
            <a:r>
              <a:rPr lang="en-US" dirty="0"/>
              <a:t>smaller than the full blockchain. </a:t>
            </a:r>
            <a:endParaRPr lang="en-US" dirty="0" smtClean="0"/>
          </a:p>
          <a:p>
            <a:r>
              <a:rPr lang="en-US" dirty="0" smtClean="0"/>
              <a:t>SPV </a:t>
            </a:r>
            <a:r>
              <a:rPr lang="en-US" dirty="0"/>
              <a:t>nodes cannot construct a full picture </a:t>
            </a:r>
            <a:r>
              <a:rPr lang="en-US" dirty="0" smtClean="0"/>
              <a:t>of all </a:t>
            </a:r>
            <a:r>
              <a:rPr lang="en-US" dirty="0"/>
              <a:t>the UTXOs that are available for spending because they do not know about all </a:t>
            </a:r>
            <a:r>
              <a:rPr lang="en-US" dirty="0" smtClean="0"/>
              <a:t>the transactions </a:t>
            </a:r>
            <a:r>
              <a:rPr lang="en-US" dirty="0"/>
              <a:t>on the network</a:t>
            </a:r>
            <a:r>
              <a:rPr lang="en-US" dirty="0" smtClean="0"/>
              <a:t>.</a:t>
            </a:r>
          </a:p>
          <a:p>
            <a:r>
              <a:rPr lang="en-US" dirty="0"/>
              <a:t>An SPV node cannot validate whether the UTXO is </a:t>
            </a:r>
            <a:r>
              <a:rPr lang="en-US" dirty="0" smtClean="0"/>
              <a:t>unspent.</a:t>
            </a:r>
            <a:endParaRPr lang="en-US" dirty="0"/>
          </a:p>
        </p:txBody>
      </p:sp>
    </p:spTree>
    <p:extLst>
      <p:ext uri="{BB962C8B-B14F-4D97-AF65-F5344CB8AC3E}">
        <p14:creationId xmlns:p14="http://schemas.microsoft.com/office/powerpoint/2010/main" val="14715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SPV Nodes</a:t>
            </a:r>
            <a:endParaRPr lang="en-US" dirty="0"/>
          </a:p>
        </p:txBody>
      </p:sp>
      <p:sp>
        <p:nvSpPr>
          <p:cNvPr id="3" name="Content Placeholder 2"/>
          <p:cNvSpPr>
            <a:spLocks noGrp="1"/>
          </p:cNvSpPr>
          <p:nvPr>
            <p:ph idx="1"/>
          </p:nvPr>
        </p:nvSpPr>
        <p:spPr/>
        <p:txBody>
          <a:bodyPr/>
          <a:lstStyle/>
          <a:p>
            <a:r>
              <a:rPr lang="en-US" dirty="0"/>
              <a:t>An SPV node can definitely prove that a transaction exists but cannot </a:t>
            </a:r>
            <a:r>
              <a:rPr lang="en-US" dirty="0" smtClean="0"/>
              <a:t>verify that </a:t>
            </a:r>
            <a:r>
              <a:rPr lang="en-US" dirty="0"/>
              <a:t>a transaction, such as a double-spend of the same UTXO, doesn’t exist because </a:t>
            </a:r>
            <a:r>
              <a:rPr lang="en-US" dirty="0" smtClean="0"/>
              <a:t>it doesn’t have a record of all transactions.</a:t>
            </a:r>
          </a:p>
          <a:p>
            <a:r>
              <a:rPr lang="en-US" dirty="0"/>
              <a:t>To defend </a:t>
            </a:r>
            <a:r>
              <a:rPr lang="en-US" dirty="0" smtClean="0"/>
              <a:t>against fraud, </a:t>
            </a:r>
            <a:r>
              <a:rPr lang="en-US" dirty="0"/>
              <a:t>an SPV node needs to connect randomly to several nodes, to increase the </a:t>
            </a:r>
            <a:r>
              <a:rPr lang="en-US" dirty="0" smtClean="0"/>
              <a:t>probability that </a:t>
            </a:r>
            <a:r>
              <a:rPr lang="en-US" dirty="0"/>
              <a:t>it is in contact with at least one honest node. </a:t>
            </a:r>
          </a:p>
        </p:txBody>
      </p:sp>
    </p:spTree>
    <p:extLst>
      <p:ext uri="{BB962C8B-B14F-4D97-AF65-F5344CB8AC3E}">
        <p14:creationId xmlns:p14="http://schemas.microsoft.com/office/powerpoint/2010/main" val="63384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SPV Nodes</a:t>
            </a:r>
            <a:endParaRPr lang="en-US" dirty="0"/>
          </a:p>
        </p:txBody>
      </p:sp>
      <p:sp>
        <p:nvSpPr>
          <p:cNvPr id="3" name="Content Placeholder 2"/>
          <p:cNvSpPr>
            <a:spLocks noGrp="1"/>
          </p:cNvSpPr>
          <p:nvPr>
            <p:ph idx="1"/>
          </p:nvPr>
        </p:nvSpPr>
        <p:spPr>
          <a:xfrm>
            <a:off x="838199" y="1825625"/>
            <a:ext cx="10894017" cy="1227541"/>
          </a:xfrm>
        </p:spPr>
        <p:txBody>
          <a:bodyPr>
            <a:normAutofit/>
          </a:bodyPr>
          <a:lstStyle/>
          <a:p>
            <a:r>
              <a:rPr lang="en-US" dirty="0" smtClean="0"/>
              <a:t>The </a:t>
            </a:r>
            <a:r>
              <a:rPr lang="en-US" dirty="0"/>
              <a:t>full node would </a:t>
            </a:r>
            <a:r>
              <a:rPr lang="en-US" dirty="0" smtClean="0"/>
              <a:t>provide C and </a:t>
            </a:r>
            <a:r>
              <a:rPr lang="en-US" dirty="0"/>
              <a:t>H(A|B), the SPV can re-derive the Merkle root, allowing it to verify that C is in the block.</a:t>
            </a:r>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43" y="3053166"/>
            <a:ext cx="10103058" cy="323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97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1382" y="952962"/>
            <a:ext cx="1606347" cy="3178223"/>
          </a:xfrm>
          <a:prstGeom prst="rect">
            <a:avLst/>
          </a:prstGeom>
        </p:spPr>
      </p:pic>
      <p:pic>
        <p:nvPicPr>
          <p:cNvPr id="3" name="Picture 2"/>
          <p:cNvPicPr>
            <a:picLocks noChangeAspect="1"/>
          </p:cNvPicPr>
          <p:nvPr/>
        </p:nvPicPr>
        <p:blipFill>
          <a:blip r:embed="rId3"/>
          <a:stretch>
            <a:fillRect/>
          </a:stretch>
        </p:blipFill>
        <p:spPr>
          <a:xfrm rot="5400000">
            <a:off x="2491439" y="1153028"/>
            <a:ext cx="1893477" cy="1493346"/>
          </a:xfrm>
          <a:prstGeom prst="rect">
            <a:avLst/>
          </a:prstGeom>
        </p:spPr>
      </p:pic>
      <p:pic>
        <p:nvPicPr>
          <p:cNvPr id="4" name="Picture 3"/>
          <p:cNvPicPr>
            <a:picLocks noChangeAspect="1"/>
          </p:cNvPicPr>
          <p:nvPr/>
        </p:nvPicPr>
        <p:blipFill>
          <a:blip r:embed="rId4"/>
          <a:stretch>
            <a:fillRect/>
          </a:stretch>
        </p:blipFill>
        <p:spPr>
          <a:xfrm>
            <a:off x="5420026" y="952962"/>
            <a:ext cx="2933711" cy="3006749"/>
          </a:xfrm>
          <a:prstGeom prst="rect">
            <a:avLst/>
          </a:prstGeom>
        </p:spPr>
      </p:pic>
      <p:pic>
        <p:nvPicPr>
          <p:cNvPr id="5" name="Picture 4"/>
          <p:cNvPicPr>
            <a:picLocks noChangeAspect="1"/>
          </p:cNvPicPr>
          <p:nvPr/>
        </p:nvPicPr>
        <p:blipFill>
          <a:blip r:embed="rId5"/>
          <a:stretch>
            <a:fillRect/>
          </a:stretch>
        </p:blipFill>
        <p:spPr>
          <a:xfrm>
            <a:off x="4705156" y="1709497"/>
            <a:ext cx="514031" cy="635497"/>
          </a:xfrm>
          <a:prstGeom prst="rect">
            <a:avLst/>
          </a:prstGeom>
        </p:spPr>
      </p:pic>
      <p:pic>
        <p:nvPicPr>
          <p:cNvPr id="6" name="Picture 5"/>
          <p:cNvPicPr>
            <a:picLocks noChangeAspect="1"/>
          </p:cNvPicPr>
          <p:nvPr/>
        </p:nvPicPr>
        <p:blipFill>
          <a:blip r:embed="rId5"/>
          <a:stretch>
            <a:fillRect/>
          </a:stretch>
        </p:blipFill>
        <p:spPr>
          <a:xfrm>
            <a:off x="5090346" y="635213"/>
            <a:ext cx="514031" cy="635497"/>
          </a:xfrm>
          <a:prstGeom prst="rect">
            <a:avLst/>
          </a:prstGeom>
        </p:spPr>
      </p:pic>
      <p:pic>
        <p:nvPicPr>
          <p:cNvPr id="7" name="Picture 6"/>
          <p:cNvPicPr>
            <a:picLocks noChangeAspect="1"/>
          </p:cNvPicPr>
          <p:nvPr/>
        </p:nvPicPr>
        <p:blipFill>
          <a:blip r:embed="rId5"/>
          <a:stretch>
            <a:fillRect/>
          </a:stretch>
        </p:blipFill>
        <p:spPr>
          <a:xfrm>
            <a:off x="4833330" y="3218749"/>
            <a:ext cx="514031" cy="635497"/>
          </a:xfrm>
          <a:prstGeom prst="rect">
            <a:avLst/>
          </a:prstGeom>
        </p:spPr>
      </p:pic>
      <p:pic>
        <p:nvPicPr>
          <p:cNvPr id="8" name="Picture 7"/>
          <p:cNvPicPr>
            <a:picLocks noChangeAspect="1"/>
          </p:cNvPicPr>
          <p:nvPr/>
        </p:nvPicPr>
        <p:blipFill>
          <a:blip r:embed="rId5"/>
          <a:stretch>
            <a:fillRect/>
          </a:stretch>
        </p:blipFill>
        <p:spPr>
          <a:xfrm>
            <a:off x="7912371" y="563513"/>
            <a:ext cx="514031" cy="635497"/>
          </a:xfrm>
          <a:prstGeom prst="rect">
            <a:avLst/>
          </a:prstGeom>
        </p:spPr>
      </p:pic>
      <p:pic>
        <p:nvPicPr>
          <p:cNvPr id="9" name="Picture 8"/>
          <p:cNvPicPr>
            <a:picLocks noChangeAspect="1"/>
          </p:cNvPicPr>
          <p:nvPr/>
        </p:nvPicPr>
        <p:blipFill>
          <a:blip r:embed="rId5"/>
          <a:stretch>
            <a:fillRect/>
          </a:stretch>
        </p:blipFill>
        <p:spPr>
          <a:xfrm>
            <a:off x="8667136" y="2027245"/>
            <a:ext cx="514031" cy="635497"/>
          </a:xfrm>
          <a:prstGeom prst="rect">
            <a:avLst/>
          </a:prstGeom>
        </p:spPr>
      </p:pic>
      <p:pic>
        <p:nvPicPr>
          <p:cNvPr id="10" name="Picture 9"/>
          <p:cNvPicPr>
            <a:picLocks noChangeAspect="1"/>
          </p:cNvPicPr>
          <p:nvPr/>
        </p:nvPicPr>
        <p:blipFill>
          <a:blip r:embed="rId5"/>
          <a:stretch>
            <a:fillRect/>
          </a:stretch>
        </p:blipFill>
        <p:spPr>
          <a:xfrm>
            <a:off x="8330848" y="3285918"/>
            <a:ext cx="514031" cy="635497"/>
          </a:xfrm>
          <a:prstGeom prst="rect">
            <a:avLst/>
          </a:prstGeom>
        </p:spPr>
      </p:pic>
      <p:cxnSp>
        <p:nvCxnSpPr>
          <p:cNvPr id="12" name="Straight Connector 11"/>
          <p:cNvCxnSpPr/>
          <p:nvPr/>
        </p:nvCxnSpPr>
        <p:spPr>
          <a:xfrm>
            <a:off x="5604377" y="1119562"/>
            <a:ext cx="518154" cy="245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34844" y="2004081"/>
            <a:ext cx="595483" cy="710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47361" y="2959610"/>
            <a:ext cx="1082936" cy="6085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912371" y="1199010"/>
            <a:ext cx="179957" cy="7006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p:cNvCxnSpPr>
          <p:nvPr/>
        </p:nvCxnSpPr>
        <p:spPr>
          <a:xfrm flipH="1" flipV="1">
            <a:off x="8088888" y="2344993"/>
            <a:ext cx="57824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7506929" y="2959610"/>
            <a:ext cx="919473" cy="32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22530" y="4621066"/>
            <a:ext cx="2879229" cy="461665"/>
          </a:xfrm>
          <a:prstGeom prst="rect">
            <a:avLst/>
          </a:prstGeom>
          <a:noFill/>
          <a:ln w="50800">
            <a:solidFill>
              <a:schemeClr val="tx1"/>
            </a:solidFill>
          </a:ln>
        </p:spPr>
        <p:txBody>
          <a:bodyPr wrap="square" rtlCol="0">
            <a:spAutoFit/>
          </a:bodyPr>
          <a:lstStyle/>
          <a:p>
            <a:r>
              <a:rPr lang="en-US" sz="2400" b="1" dirty="0" smtClean="0"/>
              <a:t>TX1 TX2 TX3 TX4 TX5</a:t>
            </a:r>
            <a:endParaRPr lang="en-US" sz="2400" b="1" dirty="0"/>
          </a:p>
        </p:txBody>
      </p:sp>
      <p:sp>
        <p:nvSpPr>
          <p:cNvPr id="28" name="TextBox 27"/>
          <p:cNvSpPr txBox="1"/>
          <p:nvPr/>
        </p:nvSpPr>
        <p:spPr>
          <a:xfrm>
            <a:off x="1971041" y="4287097"/>
            <a:ext cx="4307840" cy="954107"/>
          </a:xfrm>
          <a:prstGeom prst="rect">
            <a:avLst/>
          </a:prstGeom>
          <a:noFill/>
        </p:spPr>
        <p:txBody>
          <a:bodyPr wrap="square" rtlCol="0">
            <a:spAutoFit/>
          </a:bodyPr>
          <a:lstStyle/>
          <a:p>
            <a:pPr algn="ctr"/>
            <a:r>
              <a:rPr lang="en-US" sz="2800" b="1" dirty="0" smtClean="0"/>
              <a:t>MEMPOOL</a:t>
            </a:r>
            <a:r>
              <a:rPr lang="en-US" sz="2800" dirty="0" smtClean="0"/>
              <a:t>: Unconfirmed transactions </a:t>
            </a:r>
            <a:endParaRPr lang="en-US" sz="2800" dirty="0"/>
          </a:p>
        </p:txBody>
      </p:sp>
      <p:sp>
        <p:nvSpPr>
          <p:cNvPr id="29" name="TextBox 28"/>
          <p:cNvSpPr txBox="1"/>
          <p:nvPr/>
        </p:nvSpPr>
        <p:spPr>
          <a:xfrm>
            <a:off x="7731761" y="107340"/>
            <a:ext cx="4307840" cy="523220"/>
          </a:xfrm>
          <a:prstGeom prst="rect">
            <a:avLst/>
          </a:prstGeom>
          <a:noFill/>
        </p:spPr>
        <p:txBody>
          <a:bodyPr wrap="square" rtlCol="0">
            <a:spAutoFit/>
          </a:bodyPr>
          <a:lstStyle/>
          <a:p>
            <a:pPr algn="ctr"/>
            <a:r>
              <a:rPr lang="en-US" sz="2800" b="1" dirty="0" smtClean="0"/>
              <a:t>NETWORK</a:t>
            </a:r>
            <a:endParaRPr lang="en-US" sz="2800" dirty="0"/>
          </a:p>
        </p:txBody>
      </p:sp>
      <p:cxnSp>
        <p:nvCxnSpPr>
          <p:cNvPr id="31" name="Curved Connector 30"/>
          <p:cNvCxnSpPr/>
          <p:nvPr/>
        </p:nvCxnSpPr>
        <p:spPr>
          <a:xfrm>
            <a:off x="5347361" y="4846153"/>
            <a:ext cx="775169" cy="12700"/>
          </a:xfrm>
          <a:prstGeom prst="curvedConnector3">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587863" y="881261"/>
            <a:ext cx="593304" cy="828236"/>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71381" y="5434667"/>
            <a:ext cx="1606347" cy="12607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321787" y="5434667"/>
            <a:ext cx="1606347" cy="12607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826551" y="5414090"/>
            <a:ext cx="1606347" cy="12607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34" idx="3"/>
            <a:endCxn id="35" idx="1"/>
          </p:cNvCxnSpPr>
          <p:nvPr/>
        </p:nvCxnSpPr>
        <p:spPr>
          <a:xfrm>
            <a:off x="2477728" y="6065054"/>
            <a:ext cx="844059" cy="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962171" y="6029411"/>
            <a:ext cx="844059" cy="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7" idx="3"/>
            <a:endCxn id="36" idx="3"/>
          </p:cNvCxnSpPr>
          <p:nvPr/>
        </p:nvCxnSpPr>
        <p:spPr>
          <a:xfrm flipH="1">
            <a:off x="7432898" y="4851899"/>
            <a:ext cx="1568861" cy="1192578"/>
          </a:xfrm>
          <a:prstGeom prst="bentConnector3">
            <a:avLst>
              <a:gd name="adj1" fmla="val -1457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348266" y="4506149"/>
            <a:ext cx="2519679" cy="1815882"/>
          </a:xfrm>
          <a:prstGeom prst="rect">
            <a:avLst/>
          </a:prstGeom>
          <a:noFill/>
        </p:spPr>
        <p:txBody>
          <a:bodyPr wrap="square" rtlCol="0">
            <a:spAutoFit/>
          </a:bodyPr>
          <a:lstStyle/>
          <a:p>
            <a:pPr algn="ctr"/>
            <a:r>
              <a:rPr lang="en-US" sz="2800" b="1" dirty="0" smtClean="0"/>
              <a:t>Miner validates and puts transactions into a Block</a:t>
            </a:r>
            <a:endParaRPr lang="en-US" sz="2800" dirty="0"/>
          </a:p>
        </p:txBody>
      </p:sp>
    </p:spTree>
    <p:extLst>
      <p:ext uri="{BB962C8B-B14F-4D97-AF65-F5344CB8AC3E}">
        <p14:creationId xmlns:p14="http://schemas.microsoft.com/office/powerpoint/2010/main" val="274202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idx="1"/>
          </p:nvPr>
        </p:nvSpPr>
        <p:spPr/>
        <p:txBody>
          <a:bodyPr/>
          <a:lstStyle/>
          <a:p>
            <a:r>
              <a:rPr lang="en-US" dirty="0" smtClean="0">
                <a:hlinkClick r:id="rId2"/>
              </a:rPr>
              <a:t>But how does bitcoin actually work? - YouTube</a:t>
            </a:r>
            <a:endParaRPr lang="en-US" dirty="0"/>
          </a:p>
        </p:txBody>
      </p:sp>
    </p:spTree>
    <p:extLst>
      <p:ext uri="{BB962C8B-B14F-4D97-AF65-F5344CB8AC3E}">
        <p14:creationId xmlns:p14="http://schemas.microsoft.com/office/powerpoint/2010/main" val="21670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Mempool</a:t>
            </a:r>
            <a:endParaRPr lang="en-US" dirty="0"/>
          </a:p>
        </p:txBody>
      </p:sp>
      <p:sp>
        <p:nvSpPr>
          <p:cNvPr id="3" name="Content Placeholder 2"/>
          <p:cNvSpPr>
            <a:spLocks noGrp="1"/>
          </p:cNvSpPr>
          <p:nvPr>
            <p:ph idx="1"/>
          </p:nvPr>
        </p:nvSpPr>
        <p:spPr/>
        <p:txBody>
          <a:bodyPr>
            <a:normAutofit/>
          </a:bodyPr>
          <a:lstStyle/>
          <a:p>
            <a:r>
              <a:rPr lang="en-US" dirty="0"/>
              <a:t>Miners are always listening for new transactions and new blocks, as do all </a:t>
            </a:r>
            <a:r>
              <a:rPr lang="en-US" dirty="0" smtClean="0"/>
              <a:t>the nodes</a:t>
            </a:r>
            <a:r>
              <a:rPr lang="en-US" dirty="0"/>
              <a:t>. When a transaction reaches a mining node, it is verified, included into </a:t>
            </a:r>
            <a:r>
              <a:rPr lang="en-US" dirty="0" smtClean="0"/>
              <a:t>the </a:t>
            </a:r>
            <a:r>
              <a:rPr lang="en-US" i="1" dirty="0" err="1" smtClean="0"/>
              <a:t>mempool</a:t>
            </a:r>
            <a:r>
              <a:rPr lang="en-US" dirty="0"/>
              <a:t>, and propagated to the network. </a:t>
            </a:r>
            <a:endParaRPr lang="en-US" dirty="0" smtClean="0"/>
          </a:p>
          <a:p>
            <a:r>
              <a:rPr lang="en-US" dirty="0" smtClean="0"/>
              <a:t>To </a:t>
            </a:r>
            <a:r>
              <a:rPr lang="en-US" dirty="0"/>
              <a:t>the miners, the arrival of a new </a:t>
            </a:r>
            <a:r>
              <a:rPr lang="en-US" dirty="0" smtClean="0"/>
              <a:t>block means </a:t>
            </a:r>
            <a:r>
              <a:rPr lang="en-US" dirty="0"/>
              <a:t>the completion of the previous round of competition and an </a:t>
            </a:r>
            <a:r>
              <a:rPr lang="en-US" dirty="0" smtClean="0"/>
              <a:t>announcement of </a:t>
            </a:r>
            <a:r>
              <a:rPr lang="en-US" dirty="0"/>
              <a:t>a winner. </a:t>
            </a:r>
            <a:endParaRPr lang="en-US" dirty="0" smtClean="0"/>
          </a:p>
          <a:p>
            <a:r>
              <a:rPr lang="en-US" dirty="0" smtClean="0"/>
              <a:t>To </a:t>
            </a:r>
            <a:r>
              <a:rPr lang="en-US" dirty="0"/>
              <a:t>start mining a new block, the miner first removes the transactions </a:t>
            </a:r>
            <a:r>
              <a:rPr lang="en-US" dirty="0" smtClean="0"/>
              <a:t>from the </a:t>
            </a:r>
            <a:r>
              <a:rPr lang="en-US" i="1" dirty="0" err="1"/>
              <a:t>mempool</a:t>
            </a:r>
            <a:r>
              <a:rPr lang="en-US" i="1" dirty="0"/>
              <a:t> </a:t>
            </a:r>
            <a:r>
              <a:rPr lang="en-US" dirty="0"/>
              <a:t>that belong to the received block and aggregates a set of the </a:t>
            </a:r>
            <a:r>
              <a:rPr lang="en-US" dirty="0" smtClean="0"/>
              <a:t>remaining valid </a:t>
            </a:r>
            <a:r>
              <a:rPr lang="en-US" dirty="0"/>
              <a:t>transactions into a candidate </a:t>
            </a:r>
            <a:r>
              <a:rPr lang="en-US" dirty="0" smtClean="0"/>
              <a:t>block</a:t>
            </a:r>
            <a:endParaRPr lang="en-US" dirty="0"/>
          </a:p>
        </p:txBody>
      </p:sp>
    </p:spTree>
    <p:extLst>
      <p:ext uri="{BB962C8B-B14F-4D97-AF65-F5344CB8AC3E}">
        <p14:creationId xmlns:p14="http://schemas.microsoft.com/office/powerpoint/2010/main" val="59527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lstStyle/>
          <a:p>
            <a:r>
              <a:rPr lang="en-US" dirty="0"/>
              <a:t>The blockchain data structure is an ordered, back-linked list of blocks of transactions.</a:t>
            </a:r>
          </a:p>
          <a:p>
            <a:r>
              <a:rPr lang="en-US" dirty="0"/>
              <a:t>The blockchain can be stored as a flat file, or in a simple database. </a:t>
            </a:r>
            <a:endParaRPr lang="en-US" dirty="0" smtClean="0"/>
          </a:p>
          <a:p>
            <a:r>
              <a:rPr lang="en-US" dirty="0" smtClean="0"/>
              <a:t>The </a:t>
            </a:r>
            <a:r>
              <a:rPr lang="en-US" dirty="0"/>
              <a:t>Bitcoin </a:t>
            </a:r>
            <a:r>
              <a:rPr lang="en-US" dirty="0" smtClean="0"/>
              <a:t>Core client </a:t>
            </a:r>
            <a:r>
              <a:rPr lang="en-US" dirty="0"/>
              <a:t>stores the blockchain metadata using Google’s </a:t>
            </a:r>
            <a:r>
              <a:rPr lang="en-US" dirty="0" err="1"/>
              <a:t>LevelDB</a:t>
            </a:r>
            <a:r>
              <a:rPr lang="en-US" dirty="0"/>
              <a:t> database. </a:t>
            </a:r>
            <a:endParaRPr lang="en-US" dirty="0" smtClean="0"/>
          </a:p>
          <a:p>
            <a:r>
              <a:rPr lang="en-US" dirty="0" smtClean="0"/>
              <a:t>Blocks are linked </a:t>
            </a:r>
            <a:r>
              <a:rPr lang="en-US" dirty="0"/>
              <a:t>“back,” each referring to the previous block in the chain</a:t>
            </a:r>
          </a:p>
        </p:txBody>
      </p:sp>
    </p:spTree>
    <p:extLst>
      <p:ext uri="{BB962C8B-B14F-4D97-AF65-F5344CB8AC3E}">
        <p14:creationId xmlns:p14="http://schemas.microsoft.com/office/powerpoint/2010/main" val="153285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normAutofit/>
          </a:bodyPr>
          <a:lstStyle/>
          <a:p>
            <a:r>
              <a:rPr lang="en-US" dirty="0"/>
              <a:t>Each block within the blockchain is identified by a hash, generated using the </a:t>
            </a:r>
            <a:r>
              <a:rPr lang="en-US" dirty="0" smtClean="0"/>
              <a:t>SHA256 cryptographic </a:t>
            </a:r>
            <a:r>
              <a:rPr lang="en-US" dirty="0"/>
              <a:t>hash algorithm on the header of the block. </a:t>
            </a:r>
            <a:endParaRPr lang="en-US" dirty="0" smtClean="0"/>
          </a:p>
          <a:p>
            <a:r>
              <a:rPr lang="en-US" dirty="0" smtClean="0"/>
              <a:t>Each </a:t>
            </a:r>
            <a:r>
              <a:rPr lang="en-US" dirty="0"/>
              <a:t>block also references </a:t>
            </a:r>
            <a:r>
              <a:rPr lang="en-US" dirty="0" smtClean="0"/>
              <a:t>a previous </a:t>
            </a:r>
            <a:r>
              <a:rPr lang="en-US" dirty="0"/>
              <a:t>block, known as the parent block, through the “previous block hash” field </a:t>
            </a:r>
            <a:r>
              <a:rPr lang="en-US" dirty="0" smtClean="0"/>
              <a:t>in the </a:t>
            </a:r>
            <a:r>
              <a:rPr lang="en-US" dirty="0"/>
              <a:t>block header. In other words, each block contains the hash of its parent inside </a:t>
            </a:r>
            <a:r>
              <a:rPr lang="en-US" dirty="0" smtClean="0"/>
              <a:t>its own </a:t>
            </a:r>
            <a:r>
              <a:rPr lang="en-US" dirty="0"/>
              <a:t>header. </a:t>
            </a:r>
            <a:endParaRPr lang="en-US" dirty="0" smtClean="0"/>
          </a:p>
          <a:p>
            <a:r>
              <a:rPr lang="en-US" dirty="0" smtClean="0"/>
              <a:t>The </a:t>
            </a:r>
            <a:r>
              <a:rPr lang="en-US" dirty="0"/>
              <a:t>sequence of hashes linking each block to its parent creates a </a:t>
            </a:r>
            <a:r>
              <a:rPr lang="en-US" dirty="0" smtClean="0"/>
              <a:t>chain going </a:t>
            </a:r>
            <a:r>
              <a:rPr lang="en-US" dirty="0"/>
              <a:t>back all the way to the first block ever created, known as the genesis block.</a:t>
            </a:r>
          </a:p>
        </p:txBody>
      </p:sp>
    </p:spTree>
    <p:extLst>
      <p:ext uri="{BB962C8B-B14F-4D97-AF65-F5344CB8AC3E}">
        <p14:creationId xmlns:p14="http://schemas.microsoft.com/office/powerpoint/2010/main" val="198649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9487" y="1825625"/>
            <a:ext cx="7259063" cy="4048690"/>
          </a:xfrm>
          <a:prstGeom prst="rect">
            <a:avLst/>
          </a:prstGeom>
        </p:spPr>
      </p:pic>
    </p:spTree>
    <p:extLst>
      <p:ext uri="{BB962C8B-B14F-4D97-AF65-F5344CB8AC3E}">
        <p14:creationId xmlns:p14="http://schemas.microsoft.com/office/powerpoint/2010/main" val="73653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a:xfrm>
            <a:off x="838200" y="1614569"/>
            <a:ext cx="10515600" cy="4351338"/>
          </a:xfrm>
        </p:spPr>
        <p:txBody>
          <a:bodyPr>
            <a:noAutofit/>
          </a:bodyPr>
          <a:lstStyle/>
          <a:p>
            <a:r>
              <a:rPr lang="en-US" dirty="0"/>
              <a:t>The “previous block hash” field is inside the block header and thereby affects the </a:t>
            </a:r>
            <a:r>
              <a:rPr lang="en-US" dirty="0" smtClean="0"/>
              <a:t>current block’s </a:t>
            </a:r>
            <a:r>
              <a:rPr lang="en-US" dirty="0"/>
              <a:t>hash. </a:t>
            </a:r>
            <a:endParaRPr lang="en-US" dirty="0" smtClean="0"/>
          </a:p>
          <a:p>
            <a:r>
              <a:rPr lang="en-US" dirty="0" smtClean="0"/>
              <a:t>The </a:t>
            </a:r>
            <a:r>
              <a:rPr lang="en-US" dirty="0"/>
              <a:t>child’s own identity changes if the parent’s identity changes</a:t>
            </a:r>
            <a:r>
              <a:rPr lang="en-US" dirty="0" smtClean="0"/>
              <a:t>. </a:t>
            </a:r>
            <a:endParaRPr lang="en-US" dirty="0"/>
          </a:p>
          <a:p>
            <a:r>
              <a:rPr lang="en-US" dirty="0"/>
              <a:t>When the parent is modified in any way, the parent’s hash changes. The </a:t>
            </a:r>
            <a:r>
              <a:rPr lang="en-US" dirty="0" smtClean="0"/>
              <a:t>parent’s changed </a:t>
            </a:r>
            <a:r>
              <a:rPr lang="en-US" dirty="0"/>
              <a:t>hash necessitates a change in the “previous block hash” pointer of the child</a:t>
            </a:r>
            <a:r>
              <a:rPr lang="en-US" dirty="0" smtClean="0"/>
              <a:t>.</a:t>
            </a:r>
            <a:endParaRPr lang="en-US" dirty="0"/>
          </a:p>
        </p:txBody>
      </p:sp>
    </p:spTree>
    <p:extLst>
      <p:ext uri="{BB962C8B-B14F-4D97-AF65-F5344CB8AC3E}">
        <p14:creationId xmlns:p14="http://schemas.microsoft.com/office/powerpoint/2010/main" val="277671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lstStyle/>
          <a:p>
            <a:r>
              <a:rPr lang="en-US" dirty="0"/>
              <a:t>This in turn causes the child’s hash to change, which requires a change in the pointer of the grandchild, which in turn changes the grandchild, and so on. </a:t>
            </a:r>
          </a:p>
          <a:p>
            <a:r>
              <a:rPr lang="en-US" dirty="0"/>
              <a:t>This cascade effect ensures that once a block has many generations following it, it cannot be changed without forcing a recalculation of all subsequent blocks.</a:t>
            </a:r>
          </a:p>
          <a:p>
            <a:endParaRPr lang="en-US" dirty="0"/>
          </a:p>
        </p:txBody>
      </p:sp>
    </p:spTree>
    <p:extLst>
      <p:ext uri="{BB962C8B-B14F-4D97-AF65-F5344CB8AC3E}">
        <p14:creationId xmlns:p14="http://schemas.microsoft.com/office/powerpoint/2010/main" val="1069966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16975" y="1825625"/>
            <a:ext cx="10309199" cy="4381729"/>
          </a:xfrm>
          <a:prstGeom prst="rect">
            <a:avLst/>
          </a:prstGeom>
        </p:spPr>
      </p:pic>
    </p:spTree>
    <p:extLst>
      <p:ext uri="{BB962C8B-B14F-4D97-AF65-F5344CB8AC3E}">
        <p14:creationId xmlns:p14="http://schemas.microsoft.com/office/powerpoint/2010/main" val="2114699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1315" y="1279934"/>
            <a:ext cx="8937175" cy="2570968"/>
          </a:xfrm>
          <a:prstGeom prst="rect">
            <a:avLst/>
          </a:prstGeom>
        </p:spPr>
      </p:pic>
      <p:pic>
        <p:nvPicPr>
          <p:cNvPr id="5" name="Picture 4"/>
          <p:cNvPicPr>
            <a:picLocks noChangeAspect="1"/>
          </p:cNvPicPr>
          <p:nvPr/>
        </p:nvPicPr>
        <p:blipFill>
          <a:blip r:embed="rId3"/>
          <a:stretch>
            <a:fillRect/>
          </a:stretch>
        </p:blipFill>
        <p:spPr>
          <a:xfrm>
            <a:off x="1011315" y="3850902"/>
            <a:ext cx="7719730" cy="2849565"/>
          </a:xfrm>
          <a:prstGeom prst="rect">
            <a:avLst/>
          </a:prstGeom>
        </p:spPr>
      </p:pic>
    </p:spTree>
    <p:extLst>
      <p:ext uri="{BB962C8B-B14F-4D97-AF65-F5344CB8AC3E}">
        <p14:creationId xmlns:p14="http://schemas.microsoft.com/office/powerpoint/2010/main" val="309709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Tamper resistant</a:t>
            </a:r>
            <a:endParaRPr lang="en-US" dirty="0"/>
          </a:p>
        </p:txBody>
      </p:sp>
      <p:sp>
        <p:nvSpPr>
          <p:cNvPr id="3" name="Content Placeholder 2"/>
          <p:cNvSpPr>
            <a:spLocks noGrp="1"/>
          </p:cNvSpPr>
          <p:nvPr>
            <p:ph idx="1"/>
          </p:nvPr>
        </p:nvSpPr>
        <p:spPr/>
        <p:txBody>
          <a:bodyPr/>
          <a:lstStyle/>
          <a:p>
            <a:r>
              <a:rPr lang="en-US" dirty="0" smtClean="0"/>
              <a:t>Recall: each </a:t>
            </a:r>
            <a:r>
              <a:rPr lang="en-US" dirty="0"/>
              <a:t>block </a:t>
            </a:r>
            <a:r>
              <a:rPr lang="en-US" dirty="0" smtClean="0"/>
              <a:t>contains </a:t>
            </a:r>
            <a:r>
              <a:rPr lang="en-US" dirty="0"/>
              <a:t>the unique hash of the preceding block which links them together in a ‘chain’.</a:t>
            </a:r>
            <a:endParaRPr lang="en-US" dirty="0" smtClean="0"/>
          </a:p>
          <a:p>
            <a:r>
              <a:rPr lang="en-US" dirty="0" smtClean="0"/>
              <a:t>To </a:t>
            </a:r>
            <a:r>
              <a:rPr lang="en-US" dirty="0"/>
              <a:t>change a block or tamper with the data, a fraudulent actor would need to recreate the same block (with the same hash) and regenerate all the successors to that block (including redoing the work that they contain). </a:t>
            </a:r>
            <a:endParaRPr lang="en-US" dirty="0" smtClean="0"/>
          </a:p>
          <a:p>
            <a:r>
              <a:rPr lang="en-US" dirty="0" smtClean="0"/>
              <a:t>This </a:t>
            </a:r>
            <a:r>
              <a:rPr lang="en-US" dirty="0"/>
              <a:t>system protects the block from tampering and makes it increasingly more difficult to manipulate data.</a:t>
            </a:r>
          </a:p>
        </p:txBody>
      </p:sp>
    </p:spTree>
    <p:extLst>
      <p:ext uri="{BB962C8B-B14F-4D97-AF65-F5344CB8AC3E}">
        <p14:creationId xmlns:p14="http://schemas.microsoft.com/office/powerpoint/2010/main" val="64245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pic>
        <p:nvPicPr>
          <p:cNvPr id="4" name="Picture 3"/>
          <p:cNvPicPr>
            <a:picLocks noChangeAspect="1"/>
          </p:cNvPicPr>
          <p:nvPr/>
        </p:nvPicPr>
        <p:blipFill>
          <a:blip r:embed="rId2"/>
          <a:stretch>
            <a:fillRect/>
          </a:stretch>
        </p:blipFill>
        <p:spPr>
          <a:xfrm>
            <a:off x="3827514" y="632239"/>
            <a:ext cx="7779466" cy="5725148"/>
          </a:xfrm>
          <a:prstGeom prst="rect">
            <a:avLst/>
          </a:prstGeom>
        </p:spPr>
      </p:pic>
    </p:spTree>
    <p:extLst>
      <p:ext uri="{BB962C8B-B14F-4D97-AF65-F5344CB8AC3E}">
        <p14:creationId xmlns:p14="http://schemas.microsoft.com/office/powerpoint/2010/main" val="301584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Xu, Weber &amp; Staples (2019), Architecture for Blockchain Applications, Springer Nature Switzerland.</a:t>
            </a:r>
          </a:p>
          <a:p>
            <a:r>
              <a:rPr lang="en-US" dirty="0" smtClean="0"/>
              <a:t>Andreas Antonopoulos (2017), Mastering Bitcoin – programming the open blockchain. O’Reilly.</a:t>
            </a:r>
          </a:p>
          <a:p>
            <a:endParaRPr lang="en-US" dirty="0"/>
          </a:p>
        </p:txBody>
      </p:sp>
    </p:spTree>
    <p:extLst>
      <p:ext uri="{BB962C8B-B14F-4D97-AF65-F5344CB8AC3E}">
        <p14:creationId xmlns:p14="http://schemas.microsoft.com/office/powerpoint/2010/main" val="4033426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lstStyle/>
          <a:p>
            <a:r>
              <a:rPr lang="en-US" dirty="0"/>
              <a:t>Although a block has just one parent, it can temporarily have multiple children. </a:t>
            </a:r>
            <a:r>
              <a:rPr lang="en-US" dirty="0" smtClean="0"/>
              <a:t>Each of </a:t>
            </a:r>
            <a:r>
              <a:rPr lang="en-US" dirty="0"/>
              <a:t>the children refers to the same block as its parent and contains the same (parent</a:t>
            </a:r>
            <a:r>
              <a:rPr lang="en-US" dirty="0" smtClean="0"/>
              <a:t>) hash </a:t>
            </a:r>
            <a:r>
              <a:rPr lang="en-US" dirty="0"/>
              <a:t>in the “previous block hash” field. </a:t>
            </a:r>
            <a:endParaRPr lang="en-US" dirty="0" smtClean="0"/>
          </a:p>
          <a:p>
            <a:r>
              <a:rPr lang="en-US" dirty="0" smtClean="0"/>
              <a:t>Multiple </a:t>
            </a:r>
            <a:r>
              <a:rPr lang="en-US" dirty="0"/>
              <a:t>children arise during a </a:t>
            </a:r>
            <a:r>
              <a:rPr lang="en-US" dirty="0" smtClean="0"/>
              <a:t>blockchain “</a:t>
            </a:r>
            <a:r>
              <a:rPr lang="en-US" dirty="0"/>
              <a:t>fork,” a temporary situation that occurs when different blocks are discovered </a:t>
            </a:r>
            <a:r>
              <a:rPr lang="en-US" dirty="0" smtClean="0"/>
              <a:t>almost simultaneously </a:t>
            </a:r>
            <a:r>
              <a:rPr lang="en-US" dirty="0"/>
              <a:t>by different </a:t>
            </a:r>
            <a:r>
              <a:rPr lang="en-US" dirty="0" smtClean="0"/>
              <a:t>miners</a:t>
            </a:r>
          </a:p>
          <a:p>
            <a:r>
              <a:rPr lang="en-US" dirty="0"/>
              <a:t>Eventually</a:t>
            </a:r>
            <a:r>
              <a:rPr lang="en-US" dirty="0" smtClean="0"/>
              <a:t>, only </a:t>
            </a:r>
            <a:r>
              <a:rPr lang="en-US" dirty="0"/>
              <a:t>one child block becomes part of the blockchain and the “fork” is resolved.</a:t>
            </a:r>
          </a:p>
        </p:txBody>
      </p:sp>
    </p:spTree>
    <p:extLst>
      <p:ext uri="{BB962C8B-B14F-4D97-AF65-F5344CB8AC3E}">
        <p14:creationId xmlns:p14="http://schemas.microsoft.com/office/powerpoint/2010/main" val="412919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lstStyle/>
          <a:p>
            <a:r>
              <a:rPr lang="en-US" dirty="0" smtClean="0"/>
              <a:t>The deeper the block is in the blockchain, the harder it is to modify it, since it would require modifications to every consecutive block.</a:t>
            </a:r>
            <a:endParaRPr lang="en-US" dirty="0"/>
          </a:p>
        </p:txBody>
      </p:sp>
      <p:pic>
        <p:nvPicPr>
          <p:cNvPr id="4" name="Picture 3"/>
          <p:cNvPicPr>
            <a:picLocks noChangeAspect="1"/>
          </p:cNvPicPr>
          <p:nvPr/>
        </p:nvPicPr>
        <p:blipFill>
          <a:blip r:embed="rId2"/>
          <a:stretch>
            <a:fillRect/>
          </a:stretch>
        </p:blipFill>
        <p:spPr>
          <a:xfrm>
            <a:off x="1224047" y="3246821"/>
            <a:ext cx="9269119" cy="2019582"/>
          </a:xfrm>
          <a:prstGeom prst="rect">
            <a:avLst/>
          </a:prstGeom>
        </p:spPr>
      </p:pic>
    </p:spTree>
    <p:extLst>
      <p:ext uri="{BB962C8B-B14F-4D97-AF65-F5344CB8AC3E}">
        <p14:creationId xmlns:p14="http://schemas.microsoft.com/office/powerpoint/2010/main" val="121318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Merkle Trees</a:t>
            </a:r>
            <a:endParaRPr lang="en-US" dirty="0"/>
          </a:p>
        </p:txBody>
      </p:sp>
      <p:sp>
        <p:nvSpPr>
          <p:cNvPr id="3" name="Content Placeholder 2"/>
          <p:cNvSpPr>
            <a:spLocks noGrp="1"/>
          </p:cNvSpPr>
          <p:nvPr>
            <p:ph idx="1"/>
          </p:nvPr>
        </p:nvSpPr>
        <p:spPr/>
        <p:txBody>
          <a:bodyPr>
            <a:normAutofit/>
          </a:bodyPr>
          <a:lstStyle/>
          <a:p>
            <a:r>
              <a:rPr lang="en-US" dirty="0"/>
              <a:t>Each block in the bitcoin blockchain contains a summary of all the transactions in </a:t>
            </a:r>
            <a:r>
              <a:rPr lang="en-US" dirty="0" smtClean="0"/>
              <a:t>the block </a:t>
            </a:r>
            <a:r>
              <a:rPr lang="en-US" dirty="0"/>
              <a:t>using a merkle </a:t>
            </a:r>
            <a:r>
              <a:rPr lang="en-US" dirty="0" smtClean="0"/>
              <a:t>tree.</a:t>
            </a:r>
          </a:p>
          <a:p>
            <a:r>
              <a:rPr lang="en-US" dirty="0" smtClean="0"/>
              <a:t>Merkle </a:t>
            </a:r>
            <a:r>
              <a:rPr lang="en-US" dirty="0"/>
              <a:t>trees are used in bitcoin to summarize all the transactions in a block, </a:t>
            </a:r>
            <a:r>
              <a:rPr lang="en-US" dirty="0" smtClean="0"/>
              <a:t>producing an </a:t>
            </a:r>
            <a:r>
              <a:rPr lang="en-US" dirty="0"/>
              <a:t>overall digital fingerprint of the entire set of transactions, providing a very </a:t>
            </a:r>
            <a:r>
              <a:rPr lang="en-US" dirty="0" smtClean="0"/>
              <a:t>efficient process </a:t>
            </a:r>
            <a:r>
              <a:rPr lang="en-US" dirty="0"/>
              <a:t>to verify whether a transaction is included in a block.</a:t>
            </a:r>
          </a:p>
        </p:txBody>
      </p:sp>
    </p:spTree>
    <p:extLst>
      <p:ext uri="{BB962C8B-B14F-4D97-AF65-F5344CB8AC3E}">
        <p14:creationId xmlns:p14="http://schemas.microsoft.com/office/powerpoint/2010/main" val="417231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Block</a:t>
            </a:r>
            <a:endParaRPr lang="en-US" dirty="0"/>
          </a:p>
        </p:txBody>
      </p:sp>
      <p:sp>
        <p:nvSpPr>
          <p:cNvPr id="3" name="Content Placeholder 2"/>
          <p:cNvSpPr>
            <a:spLocks noGrp="1"/>
          </p:cNvSpPr>
          <p:nvPr>
            <p:ph idx="1"/>
          </p:nvPr>
        </p:nvSpPr>
        <p:spPr/>
        <p:txBody>
          <a:bodyPr>
            <a:normAutofit/>
          </a:bodyPr>
          <a:lstStyle/>
          <a:p>
            <a:r>
              <a:rPr lang="en-US" dirty="0" smtClean="0"/>
              <a:t>A new block </a:t>
            </a:r>
            <a:r>
              <a:rPr lang="en-US" dirty="0"/>
              <a:t>is called a candidate block because it is not yet a valid block, as it does </a:t>
            </a:r>
            <a:r>
              <a:rPr lang="en-US" dirty="0" smtClean="0"/>
              <a:t>not contain </a:t>
            </a:r>
            <a:r>
              <a:rPr lang="en-US" dirty="0"/>
              <a:t>a valid Proof-of-Work. </a:t>
            </a:r>
            <a:endParaRPr lang="en-US" dirty="0" smtClean="0"/>
          </a:p>
          <a:p>
            <a:r>
              <a:rPr lang="en-US" dirty="0" smtClean="0"/>
              <a:t>The </a:t>
            </a:r>
            <a:r>
              <a:rPr lang="en-US" dirty="0"/>
              <a:t>block becomes valid only if the miner succeeds </a:t>
            </a:r>
            <a:r>
              <a:rPr lang="en-US" dirty="0" smtClean="0"/>
              <a:t>in finding </a:t>
            </a:r>
            <a:r>
              <a:rPr lang="en-US" dirty="0"/>
              <a:t>a solution to the Proof-of-Work algorithm</a:t>
            </a:r>
            <a:r>
              <a:rPr lang="en-US" dirty="0" smtClean="0"/>
              <a:t>.</a:t>
            </a:r>
          </a:p>
        </p:txBody>
      </p:sp>
    </p:spTree>
    <p:extLst>
      <p:ext uri="{BB962C8B-B14F-4D97-AF65-F5344CB8AC3E}">
        <p14:creationId xmlns:p14="http://schemas.microsoft.com/office/powerpoint/2010/main" val="3284430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Coinbase</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first transaction in any block is a special transaction, called a </a:t>
            </a:r>
            <a:r>
              <a:rPr lang="en-US" dirty="0" err="1" smtClean="0"/>
              <a:t>coinbase</a:t>
            </a:r>
            <a:r>
              <a:rPr lang="en-US" dirty="0" smtClean="0"/>
              <a:t> transaction - contains his reward for the mining effort.</a:t>
            </a:r>
          </a:p>
          <a:p>
            <a:r>
              <a:rPr lang="en-US" dirty="0"/>
              <a:t>T</a:t>
            </a:r>
            <a:r>
              <a:rPr lang="en-US" dirty="0" smtClean="0"/>
              <a:t>he </a:t>
            </a:r>
            <a:r>
              <a:rPr lang="en-US" dirty="0" err="1" smtClean="0"/>
              <a:t>coinbase</a:t>
            </a:r>
            <a:r>
              <a:rPr lang="en-US" dirty="0" smtClean="0"/>
              <a:t> transaction does not consume (spend) UTXO as inputs. </a:t>
            </a:r>
            <a:endParaRPr lang="en-US" dirty="0" smtClean="0"/>
          </a:p>
          <a:p>
            <a:r>
              <a:rPr lang="en-US" dirty="0" smtClean="0"/>
              <a:t>It </a:t>
            </a:r>
            <a:r>
              <a:rPr lang="en-US" dirty="0" smtClean="0"/>
              <a:t>has only one input, called the </a:t>
            </a:r>
            <a:r>
              <a:rPr lang="en-US" dirty="0" err="1" smtClean="0"/>
              <a:t>coinbase</a:t>
            </a:r>
            <a:r>
              <a:rPr lang="en-US" dirty="0" smtClean="0"/>
              <a:t>, which creates bitcoin from nothing. </a:t>
            </a:r>
          </a:p>
          <a:p>
            <a:r>
              <a:rPr lang="en-US" dirty="0" smtClean="0"/>
              <a:t>The </a:t>
            </a:r>
            <a:r>
              <a:rPr lang="en-US" dirty="0" err="1" smtClean="0"/>
              <a:t>coinbase</a:t>
            </a:r>
            <a:r>
              <a:rPr lang="en-US" dirty="0" smtClean="0"/>
              <a:t> transaction has one output, payable to the miner’s own bitcoin address. </a:t>
            </a:r>
          </a:p>
          <a:p>
            <a:r>
              <a:rPr lang="en-US" dirty="0" smtClean="0"/>
              <a:t>This output can’t be spend until the block becomes 100 blocks deep in the longest chain. This is to incentivize miners to adopt the longest chain.</a:t>
            </a:r>
          </a:p>
          <a:p>
            <a:endParaRPr lang="en-US" dirty="0"/>
          </a:p>
        </p:txBody>
      </p:sp>
    </p:spTree>
    <p:extLst>
      <p:ext uri="{BB962C8B-B14F-4D97-AF65-F5344CB8AC3E}">
        <p14:creationId xmlns:p14="http://schemas.microsoft.com/office/powerpoint/2010/main" val="1379854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3" name="Content Placeholder 2"/>
          <p:cNvSpPr>
            <a:spLocks noGrp="1"/>
          </p:cNvSpPr>
          <p:nvPr>
            <p:ph idx="1"/>
          </p:nvPr>
        </p:nvSpPr>
        <p:spPr/>
        <p:txBody>
          <a:bodyPr>
            <a:normAutofit/>
          </a:bodyPr>
          <a:lstStyle/>
          <a:p>
            <a:r>
              <a:rPr lang="en-US" dirty="0" smtClean="0"/>
              <a:t>To mine for a block is to find a solution to the Proof-of-Work that makes the block valid.</a:t>
            </a:r>
          </a:p>
          <a:p>
            <a:r>
              <a:rPr lang="en-US" dirty="0"/>
              <a:t>The goal is now to find a value for the </a:t>
            </a:r>
            <a:r>
              <a:rPr lang="en-US" b="1" dirty="0"/>
              <a:t>nonce</a:t>
            </a:r>
            <a:r>
              <a:rPr lang="en-US" dirty="0"/>
              <a:t> that results in a </a:t>
            </a:r>
            <a:r>
              <a:rPr lang="en-US" dirty="0" smtClean="0"/>
              <a:t>block header </a:t>
            </a:r>
            <a:r>
              <a:rPr lang="en-US" dirty="0"/>
              <a:t>hash that is less than the target. </a:t>
            </a:r>
            <a:endParaRPr lang="en-US" dirty="0" smtClean="0"/>
          </a:p>
          <a:p>
            <a:r>
              <a:rPr lang="en-US" dirty="0" smtClean="0"/>
              <a:t>In </a:t>
            </a:r>
            <a:r>
              <a:rPr lang="en-US" dirty="0"/>
              <a:t>the simplest terms, mining is the process of hashing the block header repeatedly</a:t>
            </a:r>
            <a:r>
              <a:rPr lang="en-US" dirty="0" smtClean="0"/>
              <a:t>, changing </a:t>
            </a:r>
            <a:r>
              <a:rPr lang="en-US" dirty="0"/>
              <a:t>one parameter, until the resulting hash matches a specific target. </a:t>
            </a:r>
            <a:endParaRPr lang="en-US" dirty="0" smtClean="0"/>
          </a:p>
          <a:p>
            <a:r>
              <a:rPr lang="en-US" dirty="0" smtClean="0"/>
              <a:t>Nonce stands </a:t>
            </a:r>
            <a:r>
              <a:rPr lang="en-US" smtClean="0"/>
              <a:t>for “number used once”</a:t>
            </a:r>
            <a:endParaRPr lang="en-US" dirty="0" smtClean="0"/>
          </a:p>
        </p:txBody>
      </p:sp>
    </p:spTree>
    <p:extLst>
      <p:ext uri="{BB962C8B-B14F-4D97-AF65-F5344CB8AC3E}">
        <p14:creationId xmlns:p14="http://schemas.microsoft.com/office/powerpoint/2010/main" val="499263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3" name="Content Placeholder 2"/>
          <p:cNvSpPr>
            <a:spLocks noGrp="1"/>
          </p:cNvSpPr>
          <p:nvPr>
            <p:ph idx="1"/>
          </p:nvPr>
        </p:nvSpPr>
        <p:spPr/>
        <p:txBody>
          <a:bodyPr/>
          <a:lstStyle/>
          <a:p>
            <a:r>
              <a:rPr lang="en-US" dirty="0"/>
              <a:t>The hash function’s result cannot be determined in advance, nor can a pattern be created that will produce a specific hash value. </a:t>
            </a:r>
          </a:p>
          <a:p>
            <a:r>
              <a:rPr lang="en-US" dirty="0"/>
              <a:t>This feature of hash functions means that the only way to produce a hash result matching a specific target is to try again and again, randomly modifying the input until the desired hash result appears by chance.</a:t>
            </a:r>
          </a:p>
          <a:p>
            <a:r>
              <a:rPr lang="en-US" dirty="0"/>
              <a:t>The mining node will need to test billions or trillions of nonce values before a nonce is found that satisfies the requirement. </a:t>
            </a:r>
          </a:p>
          <a:p>
            <a:endParaRPr lang="en-US" dirty="0"/>
          </a:p>
          <a:p>
            <a:endParaRPr lang="en-US" dirty="0"/>
          </a:p>
        </p:txBody>
      </p:sp>
    </p:spTree>
    <p:extLst>
      <p:ext uri="{BB962C8B-B14F-4D97-AF65-F5344CB8AC3E}">
        <p14:creationId xmlns:p14="http://schemas.microsoft.com/office/powerpoint/2010/main" val="349503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8277" y="787861"/>
            <a:ext cx="10145541" cy="5944430"/>
          </a:xfrm>
          <a:prstGeom prst="rect">
            <a:avLst/>
          </a:prstGeom>
        </p:spPr>
      </p:pic>
      <p:sp>
        <p:nvSpPr>
          <p:cNvPr id="5" name="TextBox 4"/>
          <p:cNvSpPr txBox="1"/>
          <p:nvPr/>
        </p:nvSpPr>
        <p:spPr>
          <a:xfrm>
            <a:off x="1655380" y="141530"/>
            <a:ext cx="3484179" cy="646331"/>
          </a:xfrm>
          <a:prstGeom prst="rect">
            <a:avLst/>
          </a:prstGeom>
          <a:noFill/>
        </p:spPr>
        <p:txBody>
          <a:bodyPr wrap="square" rtlCol="0">
            <a:spAutoFit/>
          </a:bodyPr>
          <a:lstStyle/>
          <a:p>
            <a:r>
              <a:rPr lang="en-US" sz="3600" b="1" dirty="0" smtClean="0"/>
              <a:t>Proof of Work</a:t>
            </a:r>
            <a:endParaRPr lang="en-US" sz="3600" b="1" dirty="0"/>
          </a:p>
        </p:txBody>
      </p:sp>
    </p:spTree>
    <p:extLst>
      <p:ext uri="{BB962C8B-B14F-4D97-AF65-F5344CB8AC3E}">
        <p14:creationId xmlns:p14="http://schemas.microsoft.com/office/powerpoint/2010/main" val="155372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Proof-of-work</a:t>
            </a:r>
            <a:endParaRPr lang="en-US" dirty="0"/>
          </a:p>
        </p:txBody>
      </p:sp>
      <p:sp>
        <p:nvSpPr>
          <p:cNvPr id="3" name="Content Placeholder 2"/>
          <p:cNvSpPr>
            <a:spLocks noGrp="1"/>
          </p:cNvSpPr>
          <p:nvPr>
            <p:ph idx="1"/>
          </p:nvPr>
        </p:nvSpPr>
        <p:spPr/>
        <p:txBody>
          <a:bodyPr/>
          <a:lstStyle/>
          <a:p>
            <a:r>
              <a:rPr lang="en-US" dirty="0" smtClean="0"/>
              <a:t>The Proof-of-work puzzle is to find a block hash, that has a specific number of zeros prefixing it. The difficulty property defines how many prefixing zeros the block hash must have, in order for the block to be valid. The prefixing zeros are checked from the binary format of the hash.</a:t>
            </a:r>
            <a:endParaRPr lang="en-US" dirty="0"/>
          </a:p>
        </p:txBody>
      </p:sp>
      <p:pic>
        <p:nvPicPr>
          <p:cNvPr id="4" name="Picture 3"/>
          <p:cNvPicPr>
            <a:picLocks noChangeAspect="1"/>
          </p:cNvPicPr>
          <p:nvPr/>
        </p:nvPicPr>
        <p:blipFill>
          <a:blip r:embed="rId2"/>
          <a:stretch>
            <a:fillRect/>
          </a:stretch>
        </p:blipFill>
        <p:spPr>
          <a:xfrm>
            <a:off x="638338" y="3876262"/>
            <a:ext cx="11275602" cy="2583359"/>
          </a:xfrm>
          <a:prstGeom prst="rect">
            <a:avLst/>
          </a:prstGeom>
        </p:spPr>
      </p:pic>
    </p:spTree>
    <p:extLst>
      <p:ext uri="{BB962C8B-B14F-4D97-AF65-F5344CB8AC3E}">
        <p14:creationId xmlns:p14="http://schemas.microsoft.com/office/powerpoint/2010/main" val="378469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Target value:</a:t>
            </a:r>
          </a:p>
          <a:p>
            <a:r>
              <a:rPr lang="en-US" dirty="0" err="1" smtClean="0">
                <a:solidFill>
                  <a:srgbClr val="FF0000"/>
                </a:solidFill>
              </a:rPr>
              <a:t>0x0000</a:t>
            </a:r>
            <a:r>
              <a:rPr lang="en-US" dirty="0" smtClean="0">
                <a:solidFill>
                  <a:srgbClr val="FF0000"/>
                </a:solidFill>
              </a:rPr>
              <a:t> </a:t>
            </a:r>
            <a:r>
              <a:rPr lang="en-US" dirty="0">
                <a:solidFill>
                  <a:srgbClr val="FF0000"/>
                </a:solidFill>
              </a:rPr>
              <a:t>0000 0000 0000 0029 </a:t>
            </a:r>
            <a:r>
              <a:rPr lang="en-US" dirty="0" err="1">
                <a:solidFill>
                  <a:srgbClr val="FF0000"/>
                </a:solidFill>
              </a:rPr>
              <a:t>d72d</a:t>
            </a:r>
            <a:r>
              <a:rPr lang="en-US" dirty="0">
                <a:solidFill>
                  <a:srgbClr val="FF0000"/>
                </a:solidFill>
              </a:rPr>
              <a:t> 0000 0000 0000 0000 0000 0000 0000 0000 0000 0000</a:t>
            </a:r>
          </a:p>
          <a:p>
            <a:r>
              <a:rPr lang="en-US" dirty="0" smtClean="0"/>
              <a:t>Hash </a:t>
            </a:r>
            <a:r>
              <a:rPr lang="en-US" dirty="0"/>
              <a:t>value of Block 538695 :</a:t>
            </a:r>
          </a:p>
          <a:p>
            <a:r>
              <a:rPr lang="en-US" dirty="0" err="1">
                <a:solidFill>
                  <a:schemeClr val="accent1"/>
                </a:solidFill>
              </a:rPr>
              <a:t>0x0000</a:t>
            </a:r>
            <a:r>
              <a:rPr lang="en-US" dirty="0">
                <a:solidFill>
                  <a:schemeClr val="accent1"/>
                </a:solidFill>
              </a:rPr>
              <a:t> 0000 0000 0000 </a:t>
            </a:r>
            <a:r>
              <a:rPr lang="en-US" dirty="0" err="1">
                <a:solidFill>
                  <a:schemeClr val="accent1"/>
                </a:solidFill>
              </a:rPr>
              <a:t>000d</a:t>
            </a:r>
            <a:r>
              <a:rPr lang="en-US" dirty="0">
                <a:solidFill>
                  <a:schemeClr val="accent1"/>
                </a:solidFill>
              </a:rPr>
              <a:t> </a:t>
            </a:r>
            <a:r>
              <a:rPr lang="en-US" dirty="0" err="1">
                <a:solidFill>
                  <a:schemeClr val="accent1"/>
                </a:solidFill>
              </a:rPr>
              <a:t>8b40</a:t>
            </a:r>
            <a:r>
              <a:rPr lang="en-US" dirty="0">
                <a:solidFill>
                  <a:schemeClr val="accent1"/>
                </a:solidFill>
              </a:rPr>
              <a:t> </a:t>
            </a:r>
            <a:r>
              <a:rPr lang="en-US" dirty="0" err="1">
                <a:solidFill>
                  <a:schemeClr val="accent1"/>
                </a:solidFill>
              </a:rPr>
              <a:t>25c6</a:t>
            </a:r>
            <a:r>
              <a:rPr lang="en-US" dirty="0">
                <a:solidFill>
                  <a:schemeClr val="accent1"/>
                </a:solidFill>
              </a:rPr>
              <a:t> 3560 </a:t>
            </a:r>
            <a:r>
              <a:rPr lang="en-US" dirty="0" err="1">
                <a:solidFill>
                  <a:schemeClr val="accent1"/>
                </a:solidFill>
              </a:rPr>
              <a:t>88d7</a:t>
            </a:r>
            <a:r>
              <a:rPr lang="en-US" dirty="0">
                <a:solidFill>
                  <a:schemeClr val="accent1"/>
                </a:solidFill>
              </a:rPr>
              <a:t> </a:t>
            </a:r>
            <a:r>
              <a:rPr lang="en-US" dirty="0" err="1">
                <a:solidFill>
                  <a:schemeClr val="accent1"/>
                </a:solidFill>
              </a:rPr>
              <a:t>5a7f</a:t>
            </a:r>
            <a:r>
              <a:rPr lang="en-US" dirty="0">
                <a:solidFill>
                  <a:schemeClr val="accent1"/>
                </a:solidFill>
              </a:rPr>
              <a:t> </a:t>
            </a:r>
            <a:r>
              <a:rPr lang="en-US" dirty="0" err="1">
                <a:solidFill>
                  <a:schemeClr val="accent1"/>
                </a:solidFill>
              </a:rPr>
              <a:t>3e68</a:t>
            </a:r>
            <a:r>
              <a:rPr lang="en-US" dirty="0">
                <a:solidFill>
                  <a:schemeClr val="accent1"/>
                </a:solidFill>
              </a:rPr>
              <a:t> 1841 </a:t>
            </a:r>
            <a:r>
              <a:rPr lang="en-US" dirty="0" err="1">
                <a:solidFill>
                  <a:schemeClr val="accent1"/>
                </a:solidFill>
              </a:rPr>
              <a:t>1bab</a:t>
            </a:r>
            <a:r>
              <a:rPr lang="en-US" dirty="0">
                <a:solidFill>
                  <a:schemeClr val="accent1"/>
                </a:solidFill>
              </a:rPr>
              <a:t> </a:t>
            </a:r>
            <a:r>
              <a:rPr lang="en-US" dirty="0" err="1">
                <a:solidFill>
                  <a:schemeClr val="accent1"/>
                </a:solidFill>
              </a:rPr>
              <a:t>2b74</a:t>
            </a:r>
            <a:r>
              <a:rPr lang="en-US" dirty="0">
                <a:solidFill>
                  <a:schemeClr val="accent1"/>
                </a:solidFill>
              </a:rPr>
              <a:t> 8947 </a:t>
            </a:r>
            <a:r>
              <a:rPr lang="en-US" dirty="0" err="1">
                <a:solidFill>
                  <a:schemeClr val="accent1"/>
                </a:solidFill>
              </a:rPr>
              <a:t>dcda</a:t>
            </a:r>
            <a:endParaRPr lang="en-US" dirty="0">
              <a:solidFill>
                <a:schemeClr val="accent1"/>
              </a:solidFill>
            </a:endParaRPr>
          </a:p>
          <a:p>
            <a:r>
              <a:rPr lang="en-US" dirty="0" smtClean="0"/>
              <a:t>Which is </a:t>
            </a:r>
            <a:r>
              <a:rPr lang="en-US" dirty="0"/>
              <a:t>lower </a:t>
            </a:r>
            <a:r>
              <a:rPr lang="en-US" dirty="0" smtClean="0"/>
              <a:t>than which </a:t>
            </a:r>
            <a:r>
              <a:rPr lang="en-US" dirty="0"/>
              <a:t>is a target value</a:t>
            </a:r>
            <a:r>
              <a:rPr lang="en-US" dirty="0" smtClean="0"/>
              <a:t>.</a:t>
            </a:r>
            <a:endParaRPr lang="en-US" dirty="0"/>
          </a:p>
        </p:txBody>
      </p:sp>
    </p:spTree>
    <p:extLst>
      <p:ext uri="{BB962C8B-B14F-4D97-AF65-F5344CB8AC3E}">
        <p14:creationId xmlns:p14="http://schemas.microsoft.com/office/powerpoint/2010/main" val="185949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Transactions to Blocks</a:t>
            </a:r>
          </a:p>
          <a:p>
            <a:r>
              <a:rPr lang="en-US" dirty="0" smtClean="0"/>
              <a:t>Blocks – how it works</a:t>
            </a:r>
          </a:p>
          <a:p>
            <a:r>
              <a:rPr lang="en-US" dirty="0" err="1" smtClean="0"/>
              <a:t>BlockChain</a:t>
            </a:r>
            <a:r>
              <a:rPr lang="en-US" dirty="0" smtClean="0"/>
              <a:t> </a:t>
            </a:r>
          </a:p>
          <a:p>
            <a:r>
              <a:rPr lang="en-US" dirty="0" smtClean="0"/>
              <a:t>Network consensus</a:t>
            </a:r>
          </a:p>
          <a:p>
            <a:r>
              <a:rPr lang="en-US" dirty="0" smtClean="0"/>
              <a:t>Preventing double spending</a:t>
            </a:r>
            <a:endParaRPr lang="en-US" dirty="0"/>
          </a:p>
        </p:txBody>
      </p:sp>
      <p:pic>
        <p:nvPicPr>
          <p:cNvPr id="4" name="Picture 3"/>
          <p:cNvPicPr>
            <a:picLocks noChangeAspect="1"/>
          </p:cNvPicPr>
          <p:nvPr/>
        </p:nvPicPr>
        <p:blipFill>
          <a:blip r:embed="rId2"/>
          <a:stretch>
            <a:fillRect/>
          </a:stretch>
        </p:blipFill>
        <p:spPr>
          <a:xfrm>
            <a:off x="5390932" y="1166322"/>
            <a:ext cx="6801068" cy="4423317"/>
          </a:xfrm>
          <a:prstGeom prst="rect">
            <a:avLst/>
          </a:prstGeom>
          <a:gradFill flip="none" rotWithShape="1">
            <a:gsLst>
              <a:gs pos="19000">
                <a:schemeClr val="bg1">
                  <a:alpha val="0"/>
                </a:schemeClr>
              </a:gs>
              <a:gs pos="62000">
                <a:schemeClr val="accent2">
                  <a:lumMod val="45000"/>
                  <a:lumOff val="55000"/>
                  <a:alpha val="48000"/>
                </a:schemeClr>
              </a:gs>
              <a:gs pos="96000">
                <a:schemeClr val="accent2">
                  <a:lumMod val="30000"/>
                  <a:lumOff val="70000"/>
                </a:schemeClr>
              </a:gs>
            </a:gsLst>
            <a:lin ang="0" scaled="1"/>
            <a:tileRect/>
          </a:gradFill>
        </p:spPr>
      </p:pic>
    </p:spTree>
    <p:extLst>
      <p:ext uri="{BB962C8B-B14F-4D97-AF65-F5344CB8AC3E}">
        <p14:creationId xmlns:p14="http://schemas.microsoft.com/office/powerpoint/2010/main" val="98415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Work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56283" y="2258474"/>
            <a:ext cx="6954220" cy="3791479"/>
          </a:xfrm>
          <a:prstGeom prst="rect">
            <a:avLst/>
          </a:prstGeom>
        </p:spPr>
      </p:pic>
    </p:spTree>
    <p:extLst>
      <p:ext uri="{BB962C8B-B14F-4D97-AF65-F5344CB8AC3E}">
        <p14:creationId xmlns:p14="http://schemas.microsoft.com/office/powerpoint/2010/main" val="1198652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Work</a:t>
            </a:r>
            <a:endParaRPr lang="en-US" dirty="0"/>
          </a:p>
        </p:txBody>
      </p:sp>
      <p:sp>
        <p:nvSpPr>
          <p:cNvPr id="3" name="Content Placeholder 2"/>
          <p:cNvSpPr>
            <a:spLocks noGrp="1"/>
          </p:cNvSpPr>
          <p:nvPr>
            <p:ph idx="1"/>
          </p:nvPr>
        </p:nvSpPr>
        <p:spPr/>
        <p:txBody>
          <a:bodyPr/>
          <a:lstStyle/>
          <a:p>
            <a:r>
              <a:rPr lang="en-US" b="1" dirty="0"/>
              <a:t>“To modify a past block, an attacker would have to redo the proof-of-work of the block and all blocks after it and then catch up with and surpass the work of the honest nodes… the probability of a slower attacker catching up diminishes exponentially as subsequent blocks are added</a:t>
            </a:r>
            <a:r>
              <a:rPr lang="en-US" b="1" dirty="0" smtClean="0"/>
              <a:t>.”- </a:t>
            </a:r>
            <a:r>
              <a:rPr lang="en-US" dirty="0" err="1" smtClean="0"/>
              <a:t>Nakamoto</a:t>
            </a:r>
            <a:endParaRPr lang="en-US" dirty="0"/>
          </a:p>
        </p:txBody>
      </p:sp>
    </p:spTree>
    <p:extLst>
      <p:ext uri="{BB962C8B-B14F-4D97-AF65-F5344CB8AC3E}">
        <p14:creationId xmlns:p14="http://schemas.microsoft.com/office/powerpoint/2010/main" val="4257703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Work</a:t>
            </a:r>
            <a:endParaRPr lang="en-US" dirty="0"/>
          </a:p>
        </p:txBody>
      </p:sp>
      <p:sp>
        <p:nvSpPr>
          <p:cNvPr id="3" name="Content Placeholder 2"/>
          <p:cNvSpPr>
            <a:spLocks noGrp="1"/>
          </p:cNvSpPr>
          <p:nvPr>
            <p:ph idx="1"/>
          </p:nvPr>
        </p:nvSpPr>
        <p:spPr/>
        <p:txBody>
          <a:bodyPr/>
          <a:lstStyle/>
          <a:p>
            <a:r>
              <a:rPr lang="en-US" dirty="0" smtClean="0"/>
              <a:t>Proof of Work also serves as a sort of a public lottery that everybody can verify without using a central authority. </a:t>
            </a:r>
          </a:p>
          <a:p>
            <a:r>
              <a:rPr lang="en-US" dirty="0" smtClean="0"/>
              <a:t>The winner of the Proof of Work gets to insert the block and the </a:t>
            </a:r>
            <a:r>
              <a:rPr lang="en-US" dirty="0" err="1" smtClean="0"/>
              <a:t>coinbase</a:t>
            </a:r>
            <a:r>
              <a:rPr lang="en-US" dirty="0" smtClean="0"/>
              <a:t> reward. </a:t>
            </a:r>
          </a:p>
          <a:p>
            <a:r>
              <a:rPr lang="en-US" dirty="0" smtClean="0"/>
              <a:t>Since the winner is non deterministic it is hard to predict who the winner is if the hashing power is more or less distributed. </a:t>
            </a:r>
          </a:p>
          <a:p>
            <a:r>
              <a:rPr lang="en-US" dirty="0" smtClean="0"/>
              <a:t>Due to its non-deterministic nature, collusion and cooperation for fraud is reduced we won’t know who can insert the block. </a:t>
            </a:r>
            <a:endParaRPr lang="en-US" dirty="0"/>
          </a:p>
        </p:txBody>
      </p:sp>
    </p:spTree>
    <p:extLst>
      <p:ext uri="{BB962C8B-B14F-4D97-AF65-F5344CB8AC3E}">
        <p14:creationId xmlns:p14="http://schemas.microsoft.com/office/powerpoint/2010/main" val="1803688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a:t>
            </a:r>
            <a:r>
              <a:rPr lang="en-US" dirty="0" err="1" smtClean="0"/>
              <a:t>Chainwork</a:t>
            </a:r>
            <a:endParaRPr lang="en-US" dirty="0"/>
          </a:p>
        </p:txBody>
      </p:sp>
      <p:sp>
        <p:nvSpPr>
          <p:cNvPr id="3" name="Content Placeholder 2"/>
          <p:cNvSpPr>
            <a:spLocks noGrp="1"/>
          </p:cNvSpPr>
          <p:nvPr>
            <p:ph idx="1"/>
          </p:nvPr>
        </p:nvSpPr>
        <p:spPr/>
        <p:txBody>
          <a:bodyPr/>
          <a:lstStyle/>
          <a:p>
            <a:r>
              <a:rPr lang="en-US" dirty="0" smtClean="0"/>
              <a:t>The longest chain is what individual nodes accept as the valid version of the blockchain</a:t>
            </a:r>
          </a:p>
          <a:p>
            <a:r>
              <a:rPr lang="en-US" dirty="0"/>
              <a:t>The rule that nodes adopt the longest chain of blocks </a:t>
            </a:r>
            <a:r>
              <a:rPr lang="en-US" b="1" dirty="0"/>
              <a:t>allows every node on the network to agree</a:t>
            </a:r>
            <a:r>
              <a:rPr lang="en-US" dirty="0"/>
              <a:t> on what the blockchain looks like, and therefore agree on the same transaction history</a:t>
            </a:r>
            <a:r>
              <a:rPr lang="en-US" dirty="0" smtClean="0"/>
              <a:t>.</a:t>
            </a:r>
          </a:p>
          <a:p>
            <a:r>
              <a:rPr lang="en-US" dirty="0"/>
              <a:t>The longest chain is the chain of blocks that took the </a:t>
            </a:r>
            <a:r>
              <a:rPr lang="en-US" b="1" dirty="0"/>
              <a:t>most effort to build</a:t>
            </a:r>
            <a:r>
              <a:rPr lang="en-US" dirty="0" smtClean="0"/>
              <a:t>. </a:t>
            </a:r>
          </a:p>
          <a:p>
            <a:r>
              <a:rPr lang="en-US" dirty="0" smtClean="0"/>
              <a:t>This does not necessary mean the chain with the most blocks. We have to take into consideration the difficulty factor. </a:t>
            </a:r>
            <a:br>
              <a:rPr lang="en-US" dirty="0" smtClean="0"/>
            </a:br>
            <a:endParaRPr lang="en-US" dirty="0"/>
          </a:p>
        </p:txBody>
      </p:sp>
    </p:spTree>
    <p:extLst>
      <p:ext uri="{BB962C8B-B14F-4D97-AF65-F5344CB8AC3E}">
        <p14:creationId xmlns:p14="http://schemas.microsoft.com/office/powerpoint/2010/main" val="423703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a:t>
            </a:r>
            <a:r>
              <a:rPr lang="en-US" dirty="0" err="1"/>
              <a:t>Chainwork</a:t>
            </a:r>
            <a:endParaRPr lang="en-US" dirty="0"/>
          </a:p>
        </p:txBody>
      </p:sp>
      <p:sp>
        <p:nvSpPr>
          <p:cNvPr id="3" name="Content Placeholder 2"/>
          <p:cNvSpPr>
            <a:spLocks noGrp="1"/>
          </p:cNvSpPr>
          <p:nvPr>
            <p:ph idx="1"/>
          </p:nvPr>
        </p:nvSpPr>
        <p:spPr/>
        <p:txBody>
          <a:bodyPr/>
          <a:lstStyle/>
          <a:p>
            <a:r>
              <a:rPr lang="en-US" dirty="0"/>
              <a:t> </a:t>
            </a:r>
            <a:r>
              <a:rPr lang="en-US" dirty="0" smtClean="0"/>
              <a:t>The </a:t>
            </a:r>
            <a:r>
              <a:rPr lang="en-US" dirty="0"/>
              <a:t>phrase “longest chain” refers to </a:t>
            </a:r>
            <a:r>
              <a:rPr lang="en-US" b="1" dirty="0"/>
              <a:t>the blockchain that has taken the most energy to build</a:t>
            </a:r>
            <a:r>
              <a:rPr lang="en-US" dirty="0"/>
              <a:t>.</a:t>
            </a:r>
          </a:p>
        </p:txBody>
      </p:sp>
      <p:pic>
        <p:nvPicPr>
          <p:cNvPr id="4" name="Picture 3"/>
          <p:cNvPicPr>
            <a:picLocks noChangeAspect="1"/>
          </p:cNvPicPr>
          <p:nvPr/>
        </p:nvPicPr>
        <p:blipFill>
          <a:blip r:embed="rId2"/>
          <a:stretch>
            <a:fillRect/>
          </a:stretch>
        </p:blipFill>
        <p:spPr>
          <a:xfrm>
            <a:off x="2114915" y="2777600"/>
            <a:ext cx="7497221" cy="3286584"/>
          </a:xfrm>
          <a:prstGeom prst="rect">
            <a:avLst/>
          </a:prstGeom>
        </p:spPr>
      </p:pic>
    </p:spTree>
    <p:extLst>
      <p:ext uri="{BB962C8B-B14F-4D97-AF65-F5344CB8AC3E}">
        <p14:creationId xmlns:p14="http://schemas.microsoft.com/office/powerpoint/2010/main" val="236554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adopt the longest chain?</a:t>
            </a:r>
          </a:p>
        </p:txBody>
      </p:sp>
      <p:sp>
        <p:nvSpPr>
          <p:cNvPr id="3" name="Content Placeholder 2"/>
          <p:cNvSpPr>
            <a:spLocks noGrp="1"/>
          </p:cNvSpPr>
          <p:nvPr>
            <p:ph idx="1"/>
          </p:nvPr>
        </p:nvSpPr>
        <p:spPr/>
        <p:txBody>
          <a:bodyPr/>
          <a:lstStyle/>
          <a:p>
            <a:r>
              <a:rPr lang="en-US" b="1" dirty="0" smtClean="0"/>
              <a:t>Resolve disagreements when two blocks are mined at the same time.</a:t>
            </a:r>
          </a:p>
          <a:p>
            <a:r>
              <a:rPr lang="en-US" b="1" dirty="0"/>
              <a:t>Protecting blocks already mined on to the </a:t>
            </a:r>
            <a:r>
              <a:rPr lang="en-US" b="1" dirty="0" smtClean="0"/>
              <a:t>blockchain</a:t>
            </a:r>
          </a:p>
          <a:p>
            <a:r>
              <a:rPr lang="en-US" dirty="0" smtClean="0"/>
              <a:t>Miners block </a:t>
            </a:r>
            <a:r>
              <a:rPr lang="en-US" dirty="0"/>
              <a:t>reward can only be spent if the block becomes </a:t>
            </a:r>
            <a:r>
              <a:rPr lang="en-US" b="1" dirty="0"/>
              <a:t>100 blocks deep in the longest chain</a:t>
            </a:r>
            <a:r>
              <a:rPr lang="en-US" dirty="0"/>
              <a:t>.</a:t>
            </a:r>
            <a:endParaRPr lang="en-US" b="1" dirty="0"/>
          </a:p>
          <a:p>
            <a:endParaRPr lang="en-US" dirty="0"/>
          </a:p>
        </p:txBody>
      </p:sp>
    </p:spTree>
    <p:extLst>
      <p:ext uri="{BB962C8B-B14F-4D97-AF65-F5344CB8AC3E}">
        <p14:creationId xmlns:p14="http://schemas.microsoft.com/office/powerpoint/2010/main" val="1682757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adopt the longest chain?</a:t>
            </a:r>
            <a:endParaRPr lang="en-US" dirty="0"/>
          </a:p>
        </p:txBody>
      </p:sp>
      <p:sp>
        <p:nvSpPr>
          <p:cNvPr id="3" name="Content Placeholder 2"/>
          <p:cNvSpPr>
            <a:spLocks noGrp="1"/>
          </p:cNvSpPr>
          <p:nvPr>
            <p:ph idx="1"/>
          </p:nvPr>
        </p:nvSpPr>
        <p:spPr/>
        <p:txBody>
          <a:bodyPr/>
          <a:lstStyle/>
          <a:p>
            <a:r>
              <a:rPr lang="en-US" dirty="0" smtClean="0"/>
              <a:t>It is possible for </a:t>
            </a:r>
            <a:r>
              <a:rPr lang="en-US" dirty="0"/>
              <a:t>nodes across the network will end up being in disagreement about which of these two blocks should be at the top of the </a:t>
            </a:r>
            <a:r>
              <a:rPr lang="en-US" dirty="0" smtClean="0"/>
              <a:t>blockchain</a:t>
            </a:r>
          </a:p>
          <a:p>
            <a:r>
              <a:rPr lang="en-US" dirty="0" smtClean="0"/>
              <a:t>This </a:t>
            </a:r>
            <a:r>
              <a:rPr lang="en-US" dirty="0"/>
              <a:t>situation can be resolved by having nodes adopt the longest chain of blocks. </a:t>
            </a:r>
            <a:endParaRPr lang="en-US" dirty="0" smtClean="0"/>
          </a:p>
          <a:p>
            <a:r>
              <a:rPr lang="en-US" dirty="0" smtClean="0"/>
              <a:t>This </a:t>
            </a:r>
            <a:r>
              <a:rPr lang="en-US" dirty="0"/>
              <a:t>is because the next block to be mined will build upon </a:t>
            </a:r>
            <a:r>
              <a:rPr lang="en-US" i="1" dirty="0"/>
              <a:t>one</a:t>
            </a:r>
            <a:r>
              <a:rPr lang="en-US" dirty="0"/>
              <a:t> of these two blocks, creating a new longest chain that all nodes on the network will be happy to </a:t>
            </a:r>
            <a:r>
              <a:rPr lang="en-US" dirty="0" smtClean="0"/>
              <a:t>adopt</a:t>
            </a:r>
          </a:p>
          <a:p>
            <a:r>
              <a:rPr lang="en-US" dirty="0" smtClean="0"/>
              <a:t>Adopting </a:t>
            </a:r>
            <a:r>
              <a:rPr lang="en-US" dirty="0"/>
              <a:t>the longest available chain means that nodes will </a:t>
            </a:r>
            <a:r>
              <a:rPr lang="en-US" dirty="0" smtClean="0"/>
              <a:t> always</a:t>
            </a:r>
            <a:r>
              <a:rPr lang="en-US" dirty="0"/>
              <a:t> </a:t>
            </a:r>
            <a:r>
              <a:rPr lang="en-US" b="1" i="1" dirty="0"/>
              <a:t>eventually</a:t>
            </a:r>
            <a:r>
              <a:rPr lang="en-US" dirty="0"/>
              <a:t> agree on the same view of the blockchain</a:t>
            </a:r>
          </a:p>
        </p:txBody>
      </p:sp>
    </p:spTree>
    <p:extLst>
      <p:ext uri="{BB962C8B-B14F-4D97-AF65-F5344CB8AC3E}">
        <p14:creationId xmlns:p14="http://schemas.microsoft.com/office/powerpoint/2010/main" val="1389833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adopt the longest chain?</a:t>
            </a:r>
          </a:p>
        </p:txBody>
      </p:sp>
      <p:sp>
        <p:nvSpPr>
          <p:cNvPr id="3" name="Content Placeholder 2"/>
          <p:cNvSpPr>
            <a:spLocks noGrp="1"/>
          </p:cNvSpPr>
          <p:nvPr>
            <p:ph idx="1"/>
          </p:nvPr>
        </p:nvSpPr>
        <p:spPr/>
        <p:txBody>
          <a:bodyPr/>
          <a:lstStyle/>
          <a:p>
            <a:r>
              <a:rPr lang="en-US" dirty="0"/>
              <a:t>The fact that nodes always adopt the longest chain as the valid version of the blockchain means that it is very difficult to replace blocks (and therefore transactions) in the chain.</a:t>
            </a:r>
          </a:p>
          <a:p>
            <a:r>
              <a:rPr lang="en-US" dirty="0"/>
              <a:t>If anyone wanted to replace a transaction in the blockchain, they would need to work to build a </a:t>
            </a:r>
            <a:r>
              <a:rPr lang="en-US" i="1" dirty="0"/>
              <a:t>new longest chain to replace the current one</a:t>
            </a:r>
            <a:r>
              <a:rPr lang="en-US" dirty="0"/>
              <a:t>. However, if the majority of miners are continually working to extend the same current longest known chain, an individual miner won’t be able to compete to outwork all of the other miners.</a:t>
            </a:r>
          </a:p>
          <a:p>
            <a:endParaRPr lang="en-US" dirty="0"/>
          </a:p>
        </p:txBody>
      </p:sp>
    </p:spTree>
    <p:extLst>
      <p:ext uri="{BB962C8B-B14F-4D97-AF65-F5344CB8AC3E}">
        <p14:creationId xmlns:p14="http://schemas.microsoft.com/office/powerpoint/2010/main" val="1706327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adopt the longest chain?</a:t>
            </a:r>
          </a:p>
        </p:txBody>
      </p:sp>
      <p:sp>
        <p:nvSpPr>
          <p:cNvPr id="3" name="Content Placeholder 2"/>
          <p:cNvSpPr>
            <a:spLocks noGrp="1"/>
          </p:cNvSpPr>
          <p:nvPr>
            <p:ph idx="1"/>
          </p:nvPr>
        </p:nvSpPr>
        <p:spPr/>
        <p:txBody>
          <a:bodyPr/>
          <a:lstStyle/>
          <a:p>
            <a:r>
              <a:rPr lang="en-US" dirty="0" smtClean="0"/>
              <a:t>The </a:t>
            </a:r>
            <a:r>
              <a:rPr lang="en-US" dirty="0"/>
              <a:t>bitcoins from this block reward can only be spent if the block becomes </a:t>
            </a:r>
            <a:r>
              <a:rPr lang="en-US" b="1" dirty="0"/>
              <a:t>100 blocks deep in the longest chain</a:t>
            </a:r>
            <a:r>
              <a:rPr lang="en-US" dirty="0"/>
              <a:t>. </a:t>
            </a:r>
            <a:endParaRPr lang="en-US" dirty="0" smtClean="0"/>
          </a:p>
          <a:p>
            <a:r>
              <a:rPr lang="en-US" dirty="0" smtClean="0"/>
              <a:t>Therefore</a:t>
            </a:r>
            <a:r>
              <a:rPr lang="en-US" dirty="0"/>
              <a:t>, this block reward </a:t>
            </a:r>
            <a:r>
              <a:rPr lang="en-US" dirty="0" smtClean="0"/>
              <a:t>incentivizes </a:t>
            </a:r>
            <a:r>
              <a:rPr lang="en-US" dirty="0"/>
              <a:t>miners to always try and mine new blocks that will become part of the longest chain (by always trying to build on to the current longest one).</a:t>
            </a:r>
          </a:p>
        </p:txBody>
      </p:sp>
    </p:spTree>
    <p:extLst>
      <p:ext uri="{BB962C8B-B14F-4D97-AF65-F5344CB8AC3E}">
        <p14:creationId xmlns:p14="http://schemas.microsoft.com/office/powerpoint/2010/main" val="1748818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266346" y="1661305"/>
            <a:ext cx="7421011" cy="4620270"/>
          </a:xfrm>
          <a:prstGeom prst="rect">
            <a:avLst/>
          </a:prstGeom>
        </p:spPr>
      </p:pic>
      <p:sp>
        <p:nvSpPr>
          <p:cNvPr id="27" name="Rectangle 26"/>
          <p:cNvSpPr/>
          <p:nvPr/>
        </p:nvSpPr>
        <p:spPr>
          <a:xfrm>
            <a:off x="1878889" y="625121"/>
            <a:ext cx="7954678" cy="584775"/>
          </a:xfrm>
          <a:prstGeom prst="rect">
            <a:avLst/>
          </a:prstGeom>
        </p:spPr>
        <p:txBody>
          <a:bodyPr wrap="none">
            <a:spAutoFit/>
          </a:bodyPr>
          <a:lstStyle/>
          <a:p>
            <a:r>
              <a:rPr lang="en-US" sz="3200" dirty="0" smtClean="0"/>
              <a:t>Two </a:t>
            </a:r>
            <a:r>
              <a:rPr lang="en-US" sz="3200" dirty="0"/>
              <a:t>blocks have been mined at the same time.</a:t>
            </a:r>
          </a:p>
        </p:txBody>
      </p:sp>
    </p:spTree>
    <p:extLst>
      <p:ext uri="{BB962C8B-B14F-4D97-AF65-F5344CB8AC3E}">
        <p14:creationId xmlns:p14="http://schemas.microsoft.com/office/powerpoint/2010/main" val="40712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a:bodyPr>
          <a:lstStyle/>
          <a:p>
            <a:r>
              <a:rPr lang="en-US" dirty="0" smtClean="0"/>
              <a:t>After the transaction has been created with the necessary locking script (see last lecture), the transaction is </a:t>
            </a:r>
            <a:r>
              <a:rPr lang="en-US" dirty="0" smtClean="0"/>
              <a:t>transmitted </a:t>
            </a:r>
            <a:r>
              <a:rPr lang="en-US" dirty="0" smtClean="0"/>
              <a:t>to the bitcoin network.</a:t>
            </a:r>
          </a:p>
          <a:p>
            <a:r>
              <a:rPr lang="en-US" dirty="0" smtClean="0"/>
              <a:t>The </a:t>
            </a:r>
            <a:r>
              <a:rPr lang="en-US" dirty="0"/>
              <a:t>purpose of the bitcoin network is to propagate </a:t>
            </a:r>
            <a:r>
              <a:rPr lang="en-US" dirty="0" smtClean="0"/>
              <a:t>transactions and </a:t>
            </a:r>
            <a:r>
              <a:rPr lang="en-US" dirty="0"/>
              <a:t>blocks to all participants</a:t>
            </a:r>
            <a:r>
              <a:rPr lang="en-US" dirty="0" smtClean="0"/>
              <a:t>.</a:t>
            </a:r>
          </a:p>
          <a:p>
            <a:r>
              <a:rPr lang="en-US" dirty="0"/>
              <a:t>Any system, such as a server, desktop application, or wallet, that participates in </a:t>
            </a:r>
            <a:r>
              <a:rPr lang="en-US" dirty="0" smtClean="0"/>
              <a:t>the bitcoin </a:t>
            </a:r>
            <a:r>
              <a:rPr lang="en-US" dirty="0"/>
              <a:t>network </a:t>
            </a:r>
            <a:r>
              <a:rPr lang="en-US" dirty="0" smtClean="0"/>
              <a:t>using the </a:t>
            </a:r>
            <a:r>
              <a:rPr lang="en-US" dirty="0"/>
              <a:t>bitcoin protocol is called a bitcoin node.</a:t>
            </a:r>
          </a:p>
        </p:txBody>
      </p:sp>
    </p:spTree>
    <p:extLst>
      <p:ext uri="{BB962C8B-B14F-4D97-AF65-F5344CB8AC3E}">
        <p14:creationId xmlns:p14="http://schemas.microsoft.com/office/powerpoint/2010/main" val="821063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3812" y="1982102"/>
            <a:ext cx="7373379" cy="4124901"/>
          </a:xfrm>
          <a:prstGeom prst="rect">
            <a:avLst/>
          </a:prstGeom>
        </p:spPr>
      </p:pic>
      <p:sp>
        <p:nvSpPr>
          <p:cNvPr id="3" name="Rectangle 2"/>
          <p:cNvSpPr/>
          <p:nvPr/>
        </p:nvSpPr>
        <p:spPr>
          <a:xfrm>
            <a:off x="847240" y="166220"/>
            <a:ext cx="10745492" cy="1815882"/>
          </a:xfrm>
          <a:prstGeom prst="rect">
            <a:avLst/>
          </a:prstGeom>
        </p:spPr>
        <p:txBody>
          <a:bodyPr wrap="square">
            <a:spAutoFit/>
          </a:bodyPr>
          <a:lstStyle/>
          <a:p>
            <a:r>
              <a:rPr lang="en-US" sz="2800" dirty="0"/>
              <a:t>Due to the propagation speed of blocks across the network, some nodes will receive the one block first, and some nodes will receive the other block first. Therefore there will be a disagreement about which of these blocks was actually “first”</a:t>
            </a:r>
          </a:p>
        </p:txBody>
      </p:sp>
    </p:spTree>
    <p:extLst>
      <p:ext uri="{BB962C8B-B14F-4D97-AF65-F5344CB8AC3E}">
        <p14:creationId xmlns:p14="http://schemas.microsoft.com/office/powerpoint/2010/main" val="941142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3243" y="2229835"/>
            <a:ext cx="7421011" cy="4382112"/>
          </a:xfrm>
          <a:prstGeom prst="rect">
            <a:avLst/>
          </a:prstGeom>
        </p:spPr>
      </p:pic>
      <p:sp>
        <p:nvSpPr>
          <p:cNvPr id="5" name="Rectangle 4"/>
          <p:cNvSpPr/>
          <p:nvPr/>
        </p:nvSpPr>
        <p:spPr>
          <a:xfrm>
            <a:off x="351295" y="226106"/>
            <a:ext cx="11504908" cy="1815882"/>
          </a:xfrm>
          <a:prstGeom prst="rect">
            <a:avLst/>
          </a:prstGeom>
        </p:spPr>
        <p:txBody>
          <a:bodyPr wrap="square">
            <a:spAutoFit/>
          </a:bodyPr>
          <a:lstStyle/>
          <a:p>
            <a:r>
              <a:rPr lang="en-US" sz="2800" dirty="0" smtClean="0"/>
              <a:t>It will be </a:t>
            </a:r>
            <a:r>
              <a:rPr lang="en-US" sz="2800" dirty="0"/>
              <a:t>resolved when the next block is mined. The next block to be mined will build on top of one of these blocks, creating a new longest chain. When nodes receive this newest block, they will see that it creates a new longest chain, and will each perform a chain </a:t>
            </a:r>
            <a:r>
              <a:rPr lang="en-US" sz="2800" dirty="0" smtClean="0"/>
              <a:t>reorganization </a:t>
            </a:r>
            <a:r>
              <a:rPr lang="en-US" sz="2800" dirty="0"/>
              <a:t>to adopt it.</a:t>
            </a:r>
          </a:p>
        </p:txBody>
      </p:sp>
    </p:spTree>
    <p:extLst>
      <p:ext uri="{BB962C8B-B14F-4D97-AF65-F5344CB8AC3E}">
        <p14:creationId xmlns:p14="http://schemas.microsoft.com/office/powerpoint/2010/main" val="756144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Orphan Blocks</a:t>
            </a:r>
            <a:endParaRPr lang="en-US" dirty="0"/>
          </a:p>
        </p:txBody>
      </p:sp>
      <p:sp>
        <p:nvSpPr>
          <p:cNvPr id="3" name="Content Placeholder 2"/>
          <p:cNvSpPr>
            <a:spLocks noGrp="1"/>
          </p:cNvSpPr>
          <p:nvPr>
            <p:ph idx="1"/>
          </p:nvPr>
        </p:nvSpPr>
        <p:spPr/>
        <p:txBody>
          <a:bodyPr/>
          <a:lstStyle/>
          <a:p>
            <a:r>
              <a:rPr lang="en-US" dirty="0"/>
              <a:t>Transactions inside blocks that are deactivated due to a chain </a:t>
            </a:r>
            <a:r>
              <a:rPr lang="en-US" dirty="0" smtClean="0"/>
              <a:t>reorganization </a:t>
            </a:r>
            <a:r>
              <a:rPr lang="en-US" dirty="0"/>
              <a:t>(also known as an “orphan blocks”) are no longer part of the transaction history of the blockchain</a:t>
            </a:r>
            <a:r>
              <a:rPr lang="en-US" dirty="0" smtClean="0"/>
              <a:t>. </a:t>
            </a:r>
          </a:p>
          <a:p>
            <a:r>
              <a:rPr lang="en-US" dirty="0"/>
              <a:t>I</a:t>
            </a:r>
            <a:r>
              <a:rPr lang="en-US" dirty="0" smtClean="0"/>
              <a:t>f </a:t>
            </a:r>
            <a:r>
              <a:rPr lang="en-US" dirty="0"/>
              <a:t>there are transactions in the orphan block that are </a:t>
            </a:r>
            <a:r>
              <a:rPr lang="en-US" i="1" dirty="0"/>
              <a:t>not</a:t>
            </a:r>
            <a:r>
              <a:rPr lang="en-US" dirty="0"/>
              <a:t> in the competing block, they will get sent back in to your node’s memory pool and propagated around the network again for the </a:t>
            </a:r>
            <a:r>
              <a:rPr lang="en-US" i="1" dirty="0"/>
              <a:t>chance</a:t>
            </a:r>
            <a:r>
              <a:rPr lang="en-US" dirty="0"/>
              <a:t> to be mined in to a future block.</a:t>
            </a:r>
          </a:p>
        </p:txBody>
      </p:sp>
    </p:spTree>
    <p:extLst>
      <p:ext uri="{BB962C8B-B14F-4D97-AF65-F5344CB8AC3E}">
        <p14:creationId xmlns:p14="http://schemas.microsoft.com/office/powerpoint/2010/main" val="2268699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Chain</a:t>
            </a:r>
            <a:endParaRPr lang="en-US" dirty="0"/>
          </a:p>
        </p:txBody>
      </p:sp>
      <p:sp>
        <p:nvSpPr>
          <p:cNvPr id="3" name="Content Placeholder 2"/>
          <p:cNvSpPr>
            <a:spLocks noGrp="1"/>
          </p:cNvSpPr>
          <p:nvPr>
            <p:ph idx="1"/>
          </p:nvPr>
        </p:nvSpPr>
        <p:spPr/>
        <p:txBody>
          <a:bodyPr/>
          <a:lstStyle/>
          <a:p>
            <a:r>
              <a:rPr lang="en-US" dirty="0"/>
              <a:t>So by building a new longest chain to replace an existing one, you are effectively rewriting the blockchain and creating a new history of transactions for every node on the network to accept. As a result, you have reversed transactions that we previously thought to have been a permanent part of the blockchain.</a:t>
            </a:r>
          </a:p>
        </p:txBody>
      </p:sp>
      <p:pic>
        <p:nvPicPr>
          <p:cNvPr id="4" name="Picture 3"/>
          <p:cNvPicPr>
            <a:picLocks noChangeAspect="1"/>
          </p:cNvPicPr>
          <p:nvPr/>
        </p:nvPicPr>
        <p:blipFill>
          <a:blip r:embed="rId2"/>
          <a:stretch>
            <a:fillRect/>
          </a:stretch>
        </p:blipFill>
        <p:spPr>
          <a:xfrm>
            <a:off x="4448014" y="3779078"/>
            <a:ext cx="6544904" cy="2958196"/>
          </a:xfrm>
          <a:prstGeom prst="rect">
            <a:avLst/>
          </a:prstGeom>
        </p:spPr>
      </p:pic>
    </p:spTree>
    <p:extLst>
      <p:ext uri="{BB962C8B-B14F-4D97-AF65-F5344CB8AC3E}">
        <p14:creationId xmlns:p14="http://schemas.microsoft.com/office/powerpoint/2010/main" val="4066964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Attack </a:t>
            </a:r>
            <a:endParaRPr lang="en-US" dirty="0"/>
          </a:p>
        </p:txBody>
      </p:sp>
      <p:sp>
        <p:nvSpPr>
          <p:cNvPr id="3" name="Content Placeholder 2"/>
          <p:cNvSpPr>
            <a:spLocks noGrp="1"/>
          </p:cNvSpPr>
          <p:nvPr>
            <p:ph idx="1"/>
          </p:nvPr>
        </p:nvSpPr>
        <p:spPr/>
        <p:txBody>
          <a:bodyPr>
            <a:normAutofit lnSpcReduction="10000"/>
          </a:bodyPr>
          <a:lstStyle/>
          <a:p>
            <a:r>
              <a:rPr lang="en-US" dirty="0"/>
              <a:t>A 51% attack describes a situation where a certain miner or mining pool, that owns more than 50% of all the network’s hashing power, acts maliciously to disturb the network’s operation. </a:t>
            </a:r>
            <a:endParaRPr lang="en-US" dirty="0" smtClean="0"/>
          </a:p>
          <a:p>
            <a:r>
              <a:rPr lang="en-US" dirty="0" smtClean="0"/>
              <a:t>A </a:t>
            </a:r>
            <a:r>
              <a:rPr lang="en-US" dirty="0"/>
              <a:t>miner employing a 51% attack will be able to: </a:t>
            </a:r>
            <a:endParaRPr lang="en-US" dirty="0" smtClean="0"/>
          </a:p>
          <a:p>
            <a:pPr lvl="1"/>
            <a:r>
              <a:rPr lang="en-US" dirty="0" smtClean="0"/>
              <a:t>Double </a:t>
            </a:r>
            <a:r>
              <a:rPr lang="en-US" dirty="0"/>
              <a:t>spend his coins. </a:t>
            </a:r>
            <a:endParaRPr lang="en-US" dirty="0" smtClean="0"/>
          </a:p>
          <a:p>
            <a:pPr lvl="1"/>
            <a:r>
              <a:rPr lang="en-US" dirty="0" smtClean="0"/>
              <a:t>Prevent </a:t>
            </a:r>
            <a:r>
              <a:rPr lang="en-US" dirty="0"/>
              <a:t>transactions from being confirmed. </a:t>
            </a:r>
            <a:endParaRPr lang="en-US" dirty="0" smtClean="0"/>
          </a:p>
          <a:p>
            <a:r>
              <a:rPr lang="en-US" dirty="0" smtClean="0"/>
              <a:t>A </a:t>
            </a:r>
            <a:r>
              <a:rPr lang="en-US" dirty="0"/>
              <a:t>miner employing a 51% attack can NOT: </a:t>
            </a:r>
            <a:endParaRPr lang="en-US" dirty="0" smtClean="0"/>
          </a:p>
          <a:p>
            <a:pPr lvl="1"/>
            <a:r>
              <a:rPr lang="en-US" dirty="0" smtClean="0"/>
              <a:t>Reverse </a:t>
            </a:r>
            <a:r>
              <a:rPr lang="en-US" dirty="0"/>
              <a:t>confirmed transactions. </a:t>
            </a:r>
            <a:endParaRPr lang="en-US" dirty="0" smtClean="0"/>
          </a:p>
          <a:p>
            <a:pPr lvl="1"/>
            <a:r>
              <a:rPr lang="en-US" dirty="0" smtClean="0"/>
              <a:t>Create </a:t>
            </a:r>
            <a:r>
              <a:rPr lang="en-US" dirty="0"/>
              <a:t>false transactions (that never occurred). </a:t>
            </a:r>
            <a:endParaRPr lang="en-US" dirty="0" smtClean="0"/>
          </a:p>
          <a:p>
            <a:pPr lvl="1"/>
            <a:r>
              <a:rPr lang="en-US" dirty="0" smtClean="0"/>
              <a:t>Steal </a:t>
            </a:r>
            <a:r>
              <a:rPr lang="en-US" dirty="0"/>
              <a:t>funds from a certain address. </a:t>
            </a:r>
            <a:endParaRPr lang="en-US" dirty="0" smtClean="0"/>
          </a:p>
          <a:p>
            <a:pPr lvl="1"/>
            <a:r>
              <a:rPr lang="en-US" dirty="0" smtClean="0"/>
              <a:t>Create </a:t>
            </a:r>
            <a:r>
              <a:rPr lang="en-US" dirty="0"/>
              <a:t>new coins. </a:t>
            </a:r>
          </a:p>
        </p:txBody>
      </p:sp>
    </p:spTree>
    <p:extLst>
      <p:ext uri="{BB962C8B-B14F-4D97-AF65-F5344CB8AC3E}">
        <p14:creationId xmlns:p14="http://schemas.microsoft.com/office/powerpoint/2010/main" val="2131167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Double Spending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attacker </a:t>
            </a:r>
            <a:r>
              <a:rPr lang="en-US" dirty="0" smtClean="0"/>
              <a:t>‘X’ sends </a:t>
            </a:r>
            <a:r>
              <a:rPr lang="en-US" dirty="0"/>
              <a:t>coins to person ‘A’, while sending the same coins to person ‘B’. </a:t>
            </a:r>
            <a:endParaRPr lang="en-US" dirty="0" smtClean="0"/>
          </a:p>
          <a:p>
            <a:r>
              <a:rPr lang="en-US" dirty="0" smtClean="0"/>
              <a:t>While </a:t>
            </a:r>
            <a:r>
              <a:rPr lang="en-US" dirty="0"/>
              <a:t>the coins sent to A are publicly displayed on the blockchain, the attacker, who has massive hashing power, secretly mines blocks for the double spend transaction to B, without exposing it to the rest of the network. </a:t>
            </a:r>
            <a:endParaRPr lang="en-US" dirty="0" smtClean="0"/>
          </a:p>
          <a:p>
            <a:r>
              <a:rPr lang="en-US" dirty="0" smtClean="0"/>
              <a:t>After </a:t>
            </a:r>
            <a:r>
              <a:rPr lang="en-US" dirty="0"/>
              <a:t>a few confirmations on the public blockchain where transaction A is valid, the attacker presents to the network his hidden mined blocks, where transaction B is valid. </a:t>
            </a:r>
            <a:endParaRPr lang="en-US" dirty="0" smtClean="0"/>
          </a:p>
          <a:p>
            <a:r>
              <a:rPr lang="en-US" dirty="0" smtClean="0"/>
              <a:t>Since </a:t>
            </a:r>
            <a:r>
              <a:rPr lang="en-US" dirty="0"/>
              <a:t>he has so much mining power, he can probably create a longer blockchain than the original one and validate his blocks. </a:t>
            </a:r>
            <a:endParaRPr lang="en-US" dirty="0" smtClean="0"/>
          </a:p>
          <a:p>
            <a:r>
              <a:rPr lang="en-US" dirty="0" smtClean="0"/>
              <a:t>In </a:t>
            </a:r>
            <a:r>
              <a:rPr lang="en-US" dirty="0"/>
              <a:t>this case, the transaction sent to A will be canceled, since it does not appear on this new, longer blockchain. The result: A ends up with no money, and the attacker may have already gotten the service he paid for. </a:t>
            </a:r>
          </a:p>
        </p:txBody>
      </p:sp>
    </p:spTree>
    <p:extLst>
      <p:ext uri="{BB962C8B-B14F-4D97-AF65-F5344CB8AC3E}">
        <p14:creationId xmlns:p14="http://schemas.microsoft.com/office/powerpoint/2010/main" val="457151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Double Spending</a:t>
            </a:r>
          </a:p>
        </p:txBody>
      </p:sp>
      <p:pic>
        <p:nvPicPr>
          <p:cNvPr id="4" name="Picture 3"/>
          <p:cNvPicPr>
            <a:picLocks noChangeAspect="1"/>
          </p:cNvPicPr>
          <p:nvPr/>
        </p:nvPicPr>
        <p:blipFill>
          <a:blip r:embed="rId2"/>
          <a:stretch>
            <a:fillRect/>
          </a:stretch>
        </p:blipFill>
        <p:spPr>
          <a:xfrm>
            <a:off x="1272154" y="1391922"/>
            <a:ext cx="8631264" cy="5466078"/>
          </a:xfrm>
          <a:prstGeom prst="rect">
            <a:avLst/>
          </a:prstGeom>
        </p:spPr>
      </p:pic>
    </p:spTree>
    <p:extLst>
      <p:ext uri="{BB962C8B-B14F-4D97-AF65-F5344CB8AC3E}">
        <p14:creationId xmlns:p14="http://schemas.microsoft.com/office/powerpoint/2010/main" val="2572213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Double Spending</a:t>
            </a:r>
          </a:p>
        </p:txBody>
      </p:sp>
      <p:sp>
        <p:nvSpPr>
          <p:cNvPr id="3" name="Content Placeholder 2"/>
          <p:cNvSpPr>
            <a:spLocks noGrp="1"/>
          </p:cNvSpPr>
          <p:nvPr>
            <p:ph idx="1"/>
          </p:nvPr>
        </p:nvSpPr>
        <p:spPr/>
        <p:txBody>
          <a:bodyPr/>
          <a:lstStyle/>
          <a:p>
            <a:r>
              <a:rPr lang="en-US" dirty="0"/>
              <a:t>When nodes receive this new longer chain of blocks, they will perform a chain </a:t>
            </a:r>
            <a:r>
              <a:rPr lang="en-US" dirty="0" smtClean="0"/>
              <a:t>reorganization</a:t>
            </a:r>
            <a:r>
              <a:rPr lang="en-US" dirty="0"/>
              <a:t> to deactivate blocks in their old longest chain, and activate the blocks in the new longest chain you have given them.</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926044" y="3481730"/>
            <a:ext cx="7486786" cy="2830170"/>
          </a:xfrm>
          <a:prstGeom prst="rect">
            <a:avLst/>
          </a:prstGeom>
        </p:spPr>
      </p:pic>
    </p:spTree>
    <p:extLst>
      <p:ext uri="{BB962C8B-B14F-4D97-AF65-F5344CB8AC3E}">
        <p14:creationId xmlns:p14="http://schemas.microsoft.com/office/powerpoint/2010/main" val="1597403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51% Attack</a:t>
            </a:r>
            <a:endParaRPr lang="en-US" dirty="0"/>
          </a:p>
        </p:txBody>
      </p:sp>
      <p:sp>
        <p:nvSpPr>
          <p:cNvPr id="3" name="Content Placeholder 2"/>
          <p:cNvSpPr>
            <a:spLocks noGrp="1"/>
          </p:cNvSpPr>
          <p:nvPr>
            <p:ph idx="1"/>
          </p:nvPr>
        </p:nvSpPr>
        <p:spPr/>
        <p:txBody>
          <a:bodyPr/>
          <a:lstStyle/>
          <a:p>
            <a:r>
              <a:rPr lang="en-US" dirty="0"/>
              <a:t>Every miner is </a:t>
            </a:r>
            <a:r>
              <a:rPr lang="en-US" dirty="0" smtClean="0"/>
              <a:t>incentivized </a:t>
            </a:r>
            <a:r>
              <a:rPr lang="en-US" dirty="0"/>
              <a:t>to build upon the current longest chain of blocks. </a:t>
            </a:r>
            <a:endParaRPr lang="en-US" dirty="0" smtClean="0"/>
          </a:p>
          <a:p>
            <a:r>
              <a:rPr lang="en-US" dirty="0" smtClean="0"/>
              <a:t>So </a:t>
            </a:r>
            <a:r>
              <a:rPr lang="en-US" dirty="0"/>
              <a:t>if the combined mining power of every other miner on the network is greater than yours, it makes it incredibly difficult to be able to outwork the other miners to build a longer chain and replace the existing one.</a:t>
            </a:r>
          </a:p>
        </p:txBody>
      </p:sp>
    </p:spTree>
    <p:extLst>
      <p:ext uri="{BB962C8B-B14F-4D97-AF65-F5344CB8AC3E}">
        <p14:creationId xmlns:p14="http://schemas.microsoft.com/office/powerpoint/2010/main" val="2369881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3966275" cy="4351338"/>
          </a:xfrm>
        </p:spPr>
        <p:txBody>
          <a:bodyPr/>
          <a:lstStyle/>
          <a:p>
            <a:r>
              <a:rPr lang="en-US" dirty="0"/>
              <a:t>Miners working together can build a chain faster than you can on your own.</a:t>
            </a:r>
          </a:p>
        </p:txBody>
      </p:sp>
      <p:pic>
        <p:nvPicPr>
          <p:cNvPr id="4" name="Picture 3"/>
          <p:cNvPicPr>
            <a:picLocks noChangeAspect="1"/>
          </p:cNvPicPr>
          <p:nvPr/>
        </p:nvPicPr>
        <p:blipFill>
          <a:blip r:embed="rId2"/>
          <a:stretch>
            <a:fillRect/>
          </a:stretch>
        </p:blipFill>
        <p:spPr>
          <a:xfrm>
            <a:off x="5152160" y="489744"/>
            <a:ext cx="6201640" cy="5687219"/>
          </a:xfrm>
          <a:prstGeom prst="rect">
            <a:avLst/>
          </a:prstGeom>
        </p:spPr>
      </p:pic>
    </p:spTree>
    <p:extLst>
      <p:ext uri="{BB962C8B-B14F-4D97-AF65-F5344CB8AC3E}">
        <p14:creationId xmlns:p14="http://schemas.microsoft.com/office/powerpoint/2010/main" val="285865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a:t>Any bitcoin node that receives a valid transaction it has not seen before will </a:t>
            </a:r>
            <a:r>
              <a:rPr lang="en-US" dirty="0" smtClean="0"/>
              <a:t>immediately forward </a:t>
            </a:r>
            <a:r>
              <a:rPr lang="en-US" dirty="0"/>
              <a:t>it to all other nodes to which it is connected, a propagation </a:t>
            </a:r>
            <a:r>
              <a:rPr lang="en-US" dirty="0" smtClean="0"/>
              <a:t>technique known </a:t>
            </a:r>
            <a:r>
              <a:rPr lang="en-US" dirty="0"/>
              <a:t>as </a:t>
            </a:r>
            <a:r>
              <a:rPr lang="en-US" dirty="0" smtClean="0"/>
              <a:t>flooding</a:t>
            </a:r>
            <a:r>
              <a:rPr lang="en-US" dirty="0"/>
              <a:t>. </a:t>
            </a:r>
            <a:endParaRPr lang="en-US" dirty="0" smtClean="0"/>
          </a:p>
          <a:p>
            <a:r>
              <a:rPr lang="en-US" dirty="0" smtClean="0"/>
              <a:t>The </a:t>
            </a:r>
            <a:r>
              <a:rPr lang="en-US" dirty="0"/>
              <a:t>transaction rapidly propagates out across the </a:t>
            </a:r>
            <a:r>
              <a:rPr lang="en-US" dirty="0" smtClean="0"/>
              <a:t>peer-to-peer network</a:t>
            </a:r>
            <a:r>
              <a:rPr lang="en-US" dirty="0"/>
              <a:t>, reaching a large percentage of the </a:t>
            </a:r>
            <a:r>
              <a:rPr lang="en-US" dirty="0" smtClean="0"/>
              <a:t>nodes.</a:t>
            </a:r>
            <a:endParaRPr lang="en-US" dirty="0" smtClean="0"/>
          </a:p>
          <a:p>
            <a:r>
              <a:rPr lang="en-US" dirty="0" smtClean="0"/>
              <a:t>The transaction propagated </a:t>
            </a:r>
            <a:r>
              <a:rPr lang="en-US" dirty="0"/>
              <a:t>on the bitcoin </a:t>
            </a:r>
            <a:r>
              <a:rPr lang="en-US" dirty="0" smtClean="0"/>
              <a:t>network </a:t>
            </a:r>
            <a:r>
              <a:rPr lang="en-US" dirty="0"/>
              <a:t>does not become </a:t>
            </a:r>
            <a:r>
              <a:rPr lang="en-US" dirty="0" smtClean="0"/>
              <a:t>part of </a:t>
            </a:r>
            <a:r>
              <a:rPr lang="en-US" dirty="0"/>
              <a:t>the blockchain until it is verified and included in a block by a process called mining</a:t>
            </a:r>
          </a:p>
        </p:txBody>
      </p:sp>
    </p:spTree>
    <p:extLst>
      <p:ext uri="{BB962C8B-B14F-4D97-AF65-F5344CB8AC3E}">
        <p14:creationId xmlns:p14="http://schemas.microsoft.com/office/powerpoint/2010/main" val="3585205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872566" cy="4351338"/>
          </a:xfrm>
        </p:spPr>
        <p:txBody>
          <a:bodyPr/>
          <a:lstStyle/>
          <a:p>
            <a:r>
              <a:rPr lang="en-US" dirty="0"/>
              <a:t>if you can actually </a:t>
            </a:r>
            <a:r>
              <a:rPr lang="en-US" dirty="0" smtClean="0"/>
              <a:t>acquire</a:t>
            </a:r>
            <a:r>
              <a:rPr lang="en-US" dirty="0"/>
              <a:t> </a:t>
            </a:r>
            <a:r>
              <a:rPr lang="en-US" i="1" dirty="0"/>
              <a:t>more</a:t>
            </a:r>
            <a:r>
              <a:rPr lang="en-US" dirty="0"/>
              <a:t> mining power than all </a:t>
            </a:r>
            <a:r>
              <a:rPr lang="en-US" dirty="0" smtClean="0"/>
              <a:t>other </a:t>
            </a:r>
            <a:r>
              <a:rPr lang="en-US" dirty="0"/>
              <a:t>miners combined, then you have the ability to outrun the current longest chain and build a new longer chain for everyone else to adopt.</a:t>
            </a:r>
          </a:p>
        </p:txBody>
      </p:sp>
      <p:pic>
        <p:nvPicPr>
          <p:cNvPr id="4" name="Picture 3"/>
          <p:cNvPicPr>
            <a:picLocks noChangeAspect="1"/>
          </p:cNvPicPr>
          <p:nvPr/>
        </p:nvPicPr>
        <p:blipFill>
          <a:blip r:embed="rId2"/>
          <a:stretch>
            <a:fillRect/>
          </a:stretch>
        </p:blipFill>
        <p:spPr>
          <a:xfrm>
            <a:off x="6597463" y="538680"/>
            <a:ext cx="5382376" cy="5315692"/>
          </a:xfrm>
          <a:prstGeom prst="rect">
            <a:avLst/>
          </a:prstGeom>
        </p:spPr>
      </p:pic>
    </p:spTree>
    <p:extLst>
      <p:ext uri="{BB962C8B-B14F-4D97-AF65-F5344CB8AC3E}">
        <p14:creationId xmlns:p14="http://schemas.microsoft.com/office/powerpoint/2010/main" val="33463735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035658" cy="4351338"/>
          </a:xfrm>
        </p:spPr>
        <p:txBody>
          <a:bodyPr/>
          <a:lstStyle/>
          <a:p>
            <a:r>
              <a:rPr lang="en-US" dirty="0" smtClean="0"/>
              <a:t>We need </a:t>
            </a:r>
            <a:r>
              <a:rPr lang="en-US" dirty="0"/>
              <a:t>to ensure that no single miner has the ability to acquire a majority of the mining power. </a:t>
            </a:r>
            <a:endParaRPr lang="en-US" dirty="0" smtClean="0"/>
          </a:p>
          <a:p>
            <a:r>
              <a:rPr lang="en-US" dirty="0" smtClean="0"/>
              <a:t>This </a:t>
            </a:r>
            <a:r>
              <a:rPr lang="en-US" dirty="0"/>
              <a:t>is achieved by allowing anyone in the world to mine, and </a:t>
            </a:r>
            <a:r>
              <a:rPr lang="en-US" dirty="0" smtClean="0"/>
              <a:t>incentivizing </a:t>
            </a:r>
            <a:r>
              <a:rPr lang="en-US" dirty="0"/>
              <a:t>these miners to do so by offering block rewards.</a:t>
            </a:r>
          </a:p>
        </p:txBody>
      </p:sp>
      <p:pic>
        <p:nvPicPr>
          <p:cNvPr id="4" name="Picture 3"/>
          <p:cNvPicPr>
            <a:picLocks noChangeAspect="1"/>
          </p:cNvPicPr>
          <p:nvPr/>
        </p:nvPicPr>
        <p:blipFill>
          <a:blip r:embed="rId2"/>
          <a:stretch>
            <a:fillRect/>
          </a:stretch>
        </p:blipFill>
        <p:spPr>
          <a:xfrm>
            <a:off x="5873858" y="0"/>
            <a:ext cx="6296904" cy="6744641"/>
          </a:xfrm>
          <a:prstGeom prst="rect">
            <a:avLst/>
          </a:prstGeom>
        </p:spPr>
      </p:pic>
    </p:spTree>
    <p:extLst>
      <p:ext uri="{BB962C8B-B14F-4D97-AF65-F5344CB8AC3E}">
        <p14:creationId xmlns:p14="http://schemas.microsoft.com/office/powerpoint/2010/main" val="592165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Chances </a:t>
            </a:r>
            <a:r>
              <a:rPr lang="en-US" dirty="0"/>
              <a:t>of replacing a mined transaction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4311" y="1825625"/>
            <a:ext cx="7001852" cy="4505954"/>
          </a:xfrm>
          <a:prstGeom prst="rect">
            <a:avLst/>
          </a:prstGeom>
        </p:spPr>
      </p:pic>
      <p:pic>
        <p:nvPicPr>
          <p:cNvPr id="6" name="Picture 5"/>
          <p:cNvPicPr>
            <a:picLocks noChangeAspect="1"/>
          </p:cNvPicPr>
          <p:nvPr/>
        </p:nvPicPr>
        <p:blipFill>
          <a:blip r:embed="rId3"/>
          <a:stretch>
            <a:fillRect/>
          </a:stretch>
        </p:blipFill>
        <p:spPr>
          <a:xfrm>
            <a:off x="7840052" y="1960562"/>
            <a:ext cx="4086013" cy="4351338"/>
          </a:xfrm>
          <a:prstGeom prst="rect">
            <a:avLst/>
          </a:prstGeom>
        </p:spPr>
      </p:pic>
    </p:spTree>
    <p:extLst>
      <p:ext uri="{BB962C8B-B14F-4D97-AF65-F5344CB8AC3E}">
        <p14:creationId xmlns:p14="http://schemas.microsoft.com/office/powerpoint/2010/main" val="4176144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Latest Bitcoin Blocks by Mining Pool </a:t>
            </a:r>
          </a:p>
        </p:txBody>
      </p:sp>
      <p:pic>
        <p:nvPicPr>
          <p:cNvPr id="5" name="Content Placeholder 4"/>
          <p:cNvPicPr>
            <a:picLocks noGrp="1" noChangeAspect="1"/>
          </p:cNvPicPr>
          <p:nvPr>
            <p:ph idx="1"/>
          </p:nvPr>
        </p:nvPicPr>
        <p:blipFill>
          <a:blip r:embed="rId2"/>
          <a:stretch>
            <a:fillRect/>
          </a:stretch>
        </p:blipFill>
        <p:spPr>
          <a:xfrm>
            <a:off x="2030278" y="1001990"/>
            <a:ext cx="7014962" cy="5174973"/>
          </a:xfrm>
          <a:prstGeom prst="rect">
            <a:avLst/>
          </a:prstGeom>
        </p:spPr>
      </p:pic>
      <p:sp>
        <p:nvSpPr>
          <p:cNvPr id="4" name="Rectangle 3"/>
          <p:cNvSpPr/>
          <p:nvPr/>
        </p:nvSpPr>
        <p:spPr>
          <a:xfrm>
            <a:off x="1296690" y="6176963"/>
            <a:ext cx="8978685" cy="369332"/>
          </a:xfrm>
          <a:prstGeom prst="rect">
            <a:avLst/>
          </a:prstGeom>
        </p:spPr>
        <p:txBody>
          <a:bodyPr wrap="square">
            <a:spAutoFit/>
          </a:bodyPr>
          <a:lstStyle/>
          <a:p>
            <a:r>
              <a:rPr lang="en-US" dirty="0">
                <a:hlinkClick r:id="rId3"/>
              </a:rPr>
              <a:t>Coin Dance | Latest Bitcoin Blocks by Mining Pool (today) Summary</a:t>
            </a:r>
            <a:endParaRPr lang="en-US" dirty="0"/>
          </a:p>
        </p:txBody>
      </p:sp>
    </p:spTree>
    <p:extLst>
      <p:ext uri="{BB962C8B-B14F-4D97-AF65-F5344CB8AC3E}">
        <p14:creationId xmlns:p14="http://schemas.microsoft.com/office/powerpoint/2010/main" val="289098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Network Architecture</a:t>
            </a:r>
          </a:p>
        </p:txBody>
      </p:sp>
      <p:sp>
        <p:nvSpPr>
          <p:cNvPr id="3" name="Content Placeholder 2"/>
          <p:cNvSpPr>
            <a:spLocks noGrp="1"/>
          </p:cNvSpPr>
          <p:nvPr>
            <p:ph idx="1"/>
          </p:nvPr>
        </p:nvSpPr>
        <p:spPr/>
        <p:txBody>
          <a:bodyPr>
            <a:normAutofit/>
          </a:bodyPr>
          <a:lstStyle/>
          <a:p>
            <a:r>
              <a:rPr lang="en-US" dirty="0"/>
              <a:t>Bitcoin is structured as a peer-to-peer network architecture on top of the internet.</a:t>
            </a:r>
          </a:p>
          <a:p>
            <a:r>
              <a:rPr lang="en-US" dirty="0"/>
              <a:t>The term peer-to-peer, or P2P, means that the computers that participate in the </a:t>
            </a:r>
            <a:r>
              <a:rPr lang="en-US" dirty="0" smtClean="0"/>
              <a:t>network are </a:t>
            </a:r>
            <a:r>
              <a:rPr lang="en-US" dirty="0"/>
              <a:t>peers to each other, that they are all equal, that there are no “special” </a:t>
            </a:r>
            <a:r>
              <a:rPr lang="en-US" dirty="0" smtClean="0"/>
              <a:t>nodes</a:t>
            </a:r>
          </a:p>
          <a:p>
            <a:r>
              <a:rPr lang="en-US" dirty="0"/>
              <a:t>There is no server, </a:t>
            </a:r>
            <a:r>
              <a:rPr lang="en-US" dirty="0" smtClean="0"/>
              <a:t>no centralized </a:t>
            </a:r>
            <a:r>
              <a:rPr lang="en-US" dirty="0"/>
              <a:t>service, and no hierarchy within the network. </a:t>
            </a:r>
            <a:r>
              <a:rPr lang="en-US" dirty="0" smtClean="0"/>
              <a:t> They are all clients.</a:t>
            </a:r>
          </a:p>
          <a:p>
            <a:r>
              <a:rPr lang="en-US" dirty="0" smtClean="0"/>
              <a:t>Nodes </a:t>
            </a:r>
            <a:r>
              <a:rPr lang="en-US" dirty="0"/>
              <a:t>in a P2P </a:t>
            </a:r>
            <a:r>
              <a:rPr lang="en-US" dirty="0" smtClean="0"/>
              <a:t>network both </a:t>
            </a:r>
            <a:r>
              <a:rPr lang="en-US" dirty="0"/>
              <a:t>provide and consume services at the same time with reciprocity acting as </a:t>
            </a:r>
            <a:r>
              <a:rPr lang="en-US" dirty="0" smtClean="0"/>
              <a:t>the incentive </a:t>
            </a:r>
            <a:r>
              <a:rPr lang="en-US" dirty="0"/>
              <a:t>for participation. P2P networks are inherently resilient, decentralized, </a:t>
            </a:r>
            <a:r>
              <a:rPr lang="en-US" dirty="0" smtClean="0"/>
              <a:t>and open</a:t>
            </a:r>
            <a:r>
              <a:rPr lang="en-US" dirty="0"/>
              <a:t>.</a:t>
            </a:r>
          </a:p>
        </p:txBody>
      </p:sp>
    </p:spTree>
    <p:extLst>
      <p:ext uri="{BB962C8B-B14F-4D97-AF65-F5344CB8AC3E}">
        <p14:creationId xmlns:p14="http://schemas.microsoft.com/office/powerpoint/2010/main" val="356184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Types and Roles</a:t>
            </a:r>
          </a:p>
        </p:txBody>
      </p:sp>
      <p:sp>
        <p:nvSpPr>
          <p:cNvPr id="3" name="Content Placeholder 2"/>
          <p:cNvSpPr>
            <a:spLocks noGrp="1"/>
          </p:cNvSpPr>
          <p:nvPr>
            <p:ph idx="1"/>
          </p:nvPr>
        </p:nvSpPr>
        <p:spPr>
          <a:xfrm>
            <a:off x="838200" y="1825625"/>
            <a:ext cx="7895742" cy="4351338"/>
          </a:xfrm>
        </p:spPr>
        <p:txBody>
          <a:bodyPr>
            <a:normAutofit fontScale="92500" lnSpcReduction="10000"/>
          </a:bodyPr>
          <a:lstStyle/>
          <a:p>
            <a:r>
              <a:rPr lang="en-US" dirty="0"/>
              <a:t>A bitcoin node is a </a:t>
            </a:r>
            <a:r>
              <a:rPr lang="en-US" dirty="0" smtClean="0"/>
              <a:t>collection of </a:t>
            </a:r>
            <a:r>
              <a:rPr lang="en-US" dirty="0"/>
              <a:t>functions: routing, the blockchain database, mining, and wallet </a:t>
            </a:r>
            <a:r>
              <a:rPr lang="en-US" dirty="0" smtClean="0"/>
              <a:t>services.</a:t>
            </a:r>
          </a:p>
          <a:p>
            <a:r>
              <a:rPr lang="en-US" dirty="0"/>
              <a:t>Some nodes, called full nodes, also maintain a complete and up-to-date copy of </a:t>
            </a:r>
            <a:r>
              <a:rPr lang="en-US" dirty="0" smtClean="0"/>
              <a:t>the blockchain</a:t>
            </a:r>
            <a:r>
              <a:rPr lang="en-US" dirty="0"/>
              <a:t>. </a:t>
            </a:r>
            <a:endParaRPr lang="en-US" dirty="0" smtClean="0"/>
          </a:p>
          <a:p>
            <a:r>
              <a:rPr lang="en-US" dirty="0" smtClean="0"/>
              <a:t>Full </a:t>
            </a:r>
            <a:r>
              <a:rPr lang="en-US" dirty="0"/>
              <a:t>nodes can autonomously and authoritatively verify any </a:t>
            </a:r>
            <a:r>
              <a:rPr lang="en-US" dirty="0" smtClean="0"/>
              <a:t>transaction without </a:t>
            </a:r>
            <a:r>
              <a:rPr lang="en-US" dirty="0"/>
              <a:t>external reference. </a:t>
            </a:r>
            <a:endParaRPr lang="en-US" dirty="0" smtClean="0"/>
          </a:p>
          <a:p>
            <a:r>
              <a:rPr lang="en-US" dirty="0" smtClean="0"/>
              <a:t>Some </a:t>
            </a:r>
            <a:r>
              <a:rPr lang="en-US" dirty="0"/>
              <a:t>nodes maintain only a subset of the blockchain </a:t>
            </a:r>
            <a:r>
              <a:rPr lang="en-US" dirty="0" smtClean="0"/>
              <a:t>and verify </a:t>
            </a:r>
            <a:r>
              <a:rPr lang="en-US" dirty="0"/>
              <a:t>transactions using a method called </a:t>
            </a:r>
            <a:r>
              <a:rPr lang="en-US" dirty="0" smtClean="0"/>
              <a:t>simplified </a:t>
            </a:r>
            <a:r>
              <a:rPr lang="en-US" dirty="0"/>
              <a:t>payment </a:t>
            </a:r>
            <a:r>
              <a:rPr lang="en-US" dirty="0" smtClean="0"/>
              <a:t>verification</a:t>
            </a:r>
            <a:r>
              <a:rPr lang="en-US" dirty="0"/>
              <a:t>, or SPV.</a:t>
            </a:r>
          </a:p>
          <a:p>
            <a:r>
              <a:rPr lang="en-US" dirty="0"/>
              <a:t>These nodes are known as SPV nodes or lightweight nodes</a:t>
            </a:r>
          </a:p>
        </p:txBody>
      </p:sp>
      <p:pic>
        <p:nvPicPr>
          <p:cNvPr id="4" name="Picture 3"/>
          <p:cNvPicPr>
            <a:picLocks noChangeAspect="1"/>
          </p:cNvPicPr>
          <p:nvPr/>
        </p:nvPicPr>
        <p:blipFill>
          <a:blip r:embed="rId2"/>
          <a:stretch>
            <a:fillRect/>
          </a:stretch>
        </p:blipFill>
        <p:spPr>
          <a:xfrm>
            <a:off x="8733942" y="2467555"/>
            <a:ext cx="3458058" cy="3067478"/>
          </a:xfrm>
          <a:prstGeom prst="rect">
            <a:avLst/>
          </a:prstGeom>
        </p:spPr>
      </p:pic>
    </p:spTree>
    <p:extLst>
      <p:ext uri="{BB962C8B-B14F-4D97-AF65-F5344CB8AC3E}">
        <p14:creationId xmlns:p14="http://schemas.microsoft.com/office/powerpoint/2010/main" val="39790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9546" y="13811"/>
            <a:ext cx="9192908" cy="6830378"/>
          </a:xfrm>
          <a:prstGeom prst="rect">
            <a:avLst/>
          </a:prstGeom>
        </p:spPr>
      </p:pic>
    </p:spTree>
    <p:extLst>
      <p:ext uri="{BB962C8B-B14F-4D97-AF65-F5344CB8AC3E}">
        <p14:creationId xmlns:p14="http://schemas.microsoft.com/office/powerpoint/2010/main" val="42213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3975">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2964</Words>
  <Application>Microsoft Office PowerPoint</Application>
  <PresentationFormat>Widescreen</PresentationFormat>
  <Paragraphs>192</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Blocks and Consensus</vt:lpstr>
      <vt:lpstr>Videos</vt:lpstr>
      <vt:lpstr>Reference</vt:lpstr>
      <vt:lpstr>Summary</vt:lpstr>
      <vt:lpstr>Transactions</vt:lpstr>
      <vt:lpstr>Transactions</vt:lpstr>
      <vt:lpstr>Peer-to-Peer Network Architecture</vt:lpstr>
      <vt:lpstr>Node Types and Roles</vt:lpstr>
      <vt:lpstr>PowerPoint Presentation</vt:lpstr>
      <vt:lpstr>PowerPoint Presentation</vt:lpstr>
      <vt:lpstr>PowerPoint Presentation</vt:lpstr>
      <vt:lpstr>Bitcoin Relay Networks</vt:lpstr>
      <vt:lpstr>Bitcoin Relay Networks</vt:lpstr>
      <vt:lpstr>Network Discovery</vt:lpstr>
      <vt:lpstr>Full node</vt:lpstr>
      <vt:lpstr>Simplified Payment Verification (SPV) Nodes</vt:lpstr>
      <vt:lpstr>SPV Nodes</vt:lpstr>
      <vt:lpstr>SPV Nodes</vt:lpstr>
      <vt:lpstr>PowerPoint Presentation</vt:lpstr>
      <vt:lpstr>Mempool</vt:lpstr>
      <vt:lpstr>Blocks</vt:lpstr>
      <vt:lpstr>Blocks</vt:lpstr>
      <vt:lpstr>Blocks</vt:lpstr>
      <vt:lpstr>Blocks</vt:lpstr>
      <vt:lpstr>Blocks</vt:lpstr>
      <vt:lpstr>Blockchain</vt:lpstr>
      <vt:lpstr>Blocks</vt:lpstr>
      <vt:lpstr>Tamper resistant</vt:lpstr>
      <vt:lpstr>Blockchain</vt:lpstr>
      <vt:lpstr>Blockchain</vt:lpstr>
      <vt:lpstr>Blockchain</vt:lpstr>
      <vt:lpstr>Merkle Trees</vt:lpstr>
      <vt:lpstr>Candidate Block</vt:lpstr>
      <vt:lpstr>Coinbase</vt:lpstr>
      <vt:lpstr>Mining</vt:lpstr>
      <vt:lpstr>Mining</vt:lpstr>
      <vt:lpstr>PowerPoint Presentation</vt:lpstr>
      <vt:lpstr>Proof-of-work</vt:lpstr>
      <vt:lpstr>Example</vt:lpstr>
      <vt:lpstr>Proof of Work</vt:lpstr>
      <vt:lpstr>Proof of Work</vt:lpstr>
      <vt:lpstr>Proof of Work</vt:lpstr>
      <vt:lpstr>Longest Chainwork</vt:lpstr>
      <vt:lpstr>Longest Chainwork</vt:lpstr>
      <vt:lpstr>Why adopt the longest chain?</vt:lpstr>
      <vt:lpstr>Why adopt the longest chain?</vt:lpstr>
      <vt:lpstr>Why adopt the longest chain?</vt:lpstr>
      <vt:lpstr>Why adopt the longest chain?</vt:lpstr>
      <vt:lpstr>PowerPoint Presentation</vt:lpstr>
      <vt:lpstr>PowerPoint Presentation</vt:lpstr>
      <vt:lpstr>PowerPoint Presentation</vt:lpstr>
      <vt:lpstr>Orphan Blocks</vt:lpstr>
      <vt:lpstr>Longest Chain</vt:lpstr>
      <vt:lpstr>51% Attack </vt:lpstr>
      <vt:lpstr>51% Double Spending</vt:lpstr>
      <vt:lpstr>51% Double Spending</vt:lpstr>
      <vt:lpstr>51% Double Spending</vt:lpstr>
      <vt:lpstr>Preventing 51% Attack</vt:lpstr>
      <vt:lpstr>PowerPoint Presentation</vt:lpstr>
      <vt:lpstr>PowerPoint Presentation</vt:lpstr>
      <vt:lpstr>PowerPoint Presentation</vt:lpstr>
      <vt:lpstr> Chances of replacing a mined transaction</vt:lpstr>
      <vt:lpstr>Latest Bitcoin Blocks by Mining Pool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Blocks and Consensus</dc:title>
  <dc:creator>IM</dc:creator>
  <cp:lastModifiedBy>IM</cp:lastModifiedBy>
  <cp:revision>63</cp:revision>
  <dcterms:created xsi:type="dcterms:W3CDTF">2021-03-24T04:42:25Z</dcterms:created>
  <dcterms:modified xsi:type="dcterms:W3CDTF">2021-03-25T09:56:16Z</dcterms:modified>
</cp:coreProperties>
</file>