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Concept Timestamping on Blockchain</a:t>
            </a:r>
            <a: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</a:rPr>
              <a:t/>
            </a:r>
            <a:b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</a:rPr>
            </a:br>
            <a: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and Decentralization of Patents</a:t>
            </a:r>
            <a: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</a:rPr>
              <a:t/>
            </a:r>
            <a:br>
              <a:rPr lang="en-US" altLang="zh-CN" b="1">
                <a:solidFill>
                  <a:srgbClr val="1D4D71"/>
                </a:solidFill>
                <a:latin typeface="Calibri" panose="020F0502020204030204" charset="0"/>
                <a:ea typeface="Calibri" panose="020F0502020204030204" charset="0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Wang et al. (Eds.): </a:t>
            </a:r>
            <a:r>
              <a:rPr lang="en-US" dirty="0" err="1"/>
              <a:t>iSCI</a:t>
            </a:r>
            <a:r>
              <a:rPr lang="en-US" dirty="0"/>
              <a:t> 2019, CCIS 1122, pp. 1–10, 2019.</a:t>
            </a:r>
            <a:endParaRPr lang="en-MY" altLang="en-US" sz="1800" dirty="0"/>
          </a:p>
        </p:txBody>
      </p:sp>
      <p:sp>
        <p:nvSpPr>
          <p:cNvPr id="34" name="矩形: 圆角 33"/>
          <p:cNvSpPr/>
          <p:nvPr/>
        </p:nvSpPr>
        <p:spPr>
          <a:xfrm>
            <a:off x="8771890" y="2499360"/>
            <a:ext cx="2503805" cy="427990"/>
          </a:xfrm>
          <a:prstGeom prst="roundRect">
            <a:avLst>
              <a:gd name="adj" fmla="val 4803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MY" altLang="zh-CN"/>
              <a:t>Dr Loke Kar Seng</a:t>
            </a:r>
          </a:p>
        </p:txBody>
      </p:sp>
      <p:pic>
        <p:nvPicPr>
          <p:cNvPr id="4" name="Picture 3" descr="DataSmar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0" y="4772660"/>
            <a:ext cx="272542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Language (and text) itself is very expressive and can express the same semantical contents with an infinite variety of ways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930" y="1175385"/>
            <a:ext cx="528510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MY" altLang="en-US"/>
              <a:t>Timestamping on blockchain for documents only provide proof of existence of a particular document but NOT its contents.</a:t>
            </a:r>
          </a:p>
          <a:p>
            <a:r>
              <a:rPr lang="en-MY" altLang="en-US"/>
              <a:t>What we are trying to do is to do </a:t>
            </a:r>
            <a:r>
              <a:rPr lang="en-MY" altLang="en-US" b="1"/>
              <a:t>semantic timestamping</a:t>
            </a:r>
            <a:r>
              <a:rPr lang="en-MY" altLang="en-US"/>
              <a:t> - to capture the contents rather than its representation.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15" y="1588770"/>
            <a:ext cx="49149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52500"/>
            <a:ext cx="10972165" cy="5273675"/>
          </a:xfrm>
        </p:spPr>
        <p:txBody>
          <a:bodyPr/>
          <a:lstStyle/>
          <a:p>
            <a:r>
              <a:rPr lang="en-MY" altLang="en-US"/>
              <a:t>T</a:t>
            </a:r>
            <a:r>
              <a:rPr lang="en-US"/>
              <a:t>he existence of a hash for a document does not rule other possible text that has the same content. </a:t>
            </a:r>
          </a:p>
          <a:p>
            <a:r>
              <a:rPr lang="en-US"/>
              <a:t>On the other hand, concepts represented by CG should not differ if they are indeed the same concept, so we would have a unique representation of it as the hash. </a:t>
            </a:r>
          </a:p>
          <a:p>
            <a:r>
              <a:rPr lang="en-MY" altLang="en-US"/>
              <a:t>I</a:t>
            </a:r>
            <a:r>
              <a:rPr lang="en-US"/>
              <a:t>f the idea in the CG creates a collision in the hash, then we would know that the idea is not unique and should be rejected by the system.</a:t>
            </a:r>
          </a:p>
          <a:p>
            <a:r>
              <a:rPr lang="en-US"/>
              <a:t>The centralization of patents through a governmental entity can be done away by registering th</a:t>
            </a:r>
            <a:r>
              <a:rPr lang="en-MY" altLang="en-US"/>
              <a:t>e canonical CG</a:t>
            </a:r>
            <a:r>
              <a:rPr lang="en-US"/>
              <a:t> on the Blockchain.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Brief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039495"/>
            <a:ext cx="5114925" cy="29622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9115" y="1355090"/>
            <a:ext cx="4000500" cy="4591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2715" y="4384040"/>
            <a:ext cx="67564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[Not-90-degrees: *x1] [Second-direction: *x2] [First-Direction: *x3] [Elongatedshape:</a:t>
            </a:r>
          </a:p>
          <a:p>
            <a:r>
              <a:rPr lang="en-US"/>
              <a:t>*x4] [Keyboard: *x5] [keys: *x6] [Parallogram: *x7] (comprising ?x5</a:t>
            </a:r>
          </a:p>
          <a:p>
            <a:r>
              <a:rPr lang="en-US"/>
              <a:t>?x6)(hasAttrib ?x6 ?x4)(aligned ?x4 ?x3)(hasAttrib ?x4 ?x7)(Aligned ?x6</a:t>
            </a:r>
          </a:p>
          <a:p>
            <a:r>
              <a:rPr lang="en-US"/>
              <a:t>?x2)(AngleBetween ?x3 ?x2 ?x1)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/>
              <a:t>In summary we propose the use of CG as a representation of ideas and concepts for the purpose of making a claim of priority. </a:t>
            </a:r>
          </a:p>
          <a:p>
            <a:r>
              <a:rPr lang="en-US"/>
              <a:t>Secondly, we have proposed a low-cost, universal, borderless and decentralized system for filing priority that obviates the use of any centralization through the use of the Blockchain. </a:t>
            </a:r>
          </a:p>
          <a:p>
            <a:r>
              <a:rPr lang="en-US"/>
              <a:t>In addition, the uniqueness of the </a:t>
            </a:r>
            <a:r>
              <a:rPr lang="en-MY" altLang="en-US"/>
              <a:t>i</a:t>
            </a:r>
            <a:r>
              <a:rPr lang="en-US"/>
              <a:t>dea can be checked automatically using semantic graph matching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Motivation: Some Issues with 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/>
              <a:t>Patent are intellectual property rights </a:t>
            </a:r>
          </a:p>
          <a:p>
            <a:r>
              <a:rPr lang="en-MY" altLang="en-US"/>
              <a:t>Balance between economic rights and diffusion of knowledge</a:t>
            </a:r>
          </a:p>
          <a:p>
            <a:r>
              <a:rPr lang="en-MY" altLang="en-US"/>
              <a:t>Patents are issued based on novelty and non-obviousness</a:t>
            </a:r>
          </a:p>
          <a:p>
            <a:r>
              <a:rPr lang="en-MY" altLang="en-US"/>
              <a:t>Assessment becomes difficult can result in dubious patents - those that have low novelty and low non-obviousness </a:t>
            </a:r>
          </a:p>
          <a:p>
            <a:r>
              <a:rPr lang="en-MY" altLang="en-US"/>
              <a:t>This leads to stiffling of innovation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Some Remedy Issues of Patent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/>
              <a:t>Expand the number examiners</a:t>
            </a:r>
          </a:p>
          <a:p>
            <a:r>
              <a:rPr lang="en-MY" altLang="en-US"/>
              <a:t>Use computers to help out by processing documents</a:t>
            </a:r>
          </a:p>
          <a:p>
            <a:pPr lvl="1"/>
            <a:r>
              <a:rPr lang="en-MY" altLang="en-US"/>
              <a:t>Highlight important sections</a:t>
            </a:r>
          </a:p>
          <a:p>
            <a:pPr lvl="1"/>
            <a:r>
              <a:rPr lang="en-MY" altLang="en-US"/>
              <a:t>Improve searching, indexing and retrieval</a:t>
            </a:r>
          </a:p>
          <a:p>
            <a:pPr lvl="1"/>
            <a:r>
              <a:rPr lang="en-MY" altLang="en-US"/>
              <a:t>Use machine learning to automatical classify documents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Alternative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/>
              <a:t>Use a combination of graphics and blockchain</a:t>
            </a:r>
          </a:p>
          <a:p>
            <a:r>
              <a:rPr lang="en-MY" altLang="en-US"/>
              <a:t>Specifically use Conceptual Graphs to compare the notion of the patent idea. </a:t>
            </a:r>
          </a:p>
          <a:p>
            <a:r>
              <a:rPr lang="en-MY" altLang="en-US"/>
              <a:t>Use the blockchain to register the claim - decentralization!!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Conceptual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conceptual graph (CG) is a graph-based method for representing structural and semantic relationships between concepts. </a:t>
            </a:r>
          </a:p>
          <a:p>
            <a:r>
              <a:rPr lang="en-US"/>
              <a:t>CG is based on the ideas of semantic networks and existential graphs . </a:t>
            </a:r>
          </a:p>
          <a:p>
            <a:r>
              <a:rPr lang="en-US">
                <a:sym typeface="+mn-ea"/>
              </a:rPr>
              <a:t>A CG consist of a network of concept nodes linked by relation nodes.</a:t>
            </a:r>
          </a:p>
          <a:p>
            <a:r>
              <a:rPr lang="en-US"/>
              <a:t>The concept nodes can represent entities, events, actions, states, attributes etc.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Conceptual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CG through its simplicity </a:t>
            </a:r>
            <a:r>
              <a:rPr lang="en-MY" altLang="en-US"/>
              <a:t>a</a:t>
            </a:r>
            <a:r>
              <a:rPr lang="en-US"/>
              <a:t>nd graphical constructs, it is simple to use and yet sufficiently expressive. </a:t>
            </a:r>
          </a:p>
          <a:p>
            <a:r>
              <a:rPr lang="en-US"/>
              <a:t>Graphs such as CG have non-linear structures that are make easy to identify similarities and differences.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Example CG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25095" y="1964690"/>
            <a:ext cx="5527040" cy="27197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86730" y="2057400"/>
            <a:ext cx="6329045" cy="24269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583680" y="5066665"/>
            <a:ext cx="3981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“John is going to Boston by bus”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49960" y="5066665"/>
            <a:ext cx="4636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the quantity (qty) of the stock is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Examples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MY" altLang="en-US"/>
              <a:t>Medical - tumor clasification representation and querying, patient data description</a:t>
            </a:r>
          </a:p>
          <a:p>
            <a:r>
              <a:rPr lang="en-MY" altLang="en-US"/>
              <a:t>Image retrieval based on CG</a:t>
            </a:r>
          </a:p>
          <a:p>
            <a:r>
              <a:rPr lang="en-MY" altLang="en-US"/>
              <a:t>Software requirements documentation</a:t>
            </a:r>
          </a:p>
          <a:p>
            <a:r>
              <a:rPr lang="en-MY" altLang="en-US"/>
              <a:t>Business process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CG Use in 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96855" cy="4953000"/>
          </a:xfrm>
        </p:spPr>
        <p:txBody>
          <a:bodyPr/>
          <a:lstStyle/>
          <a:p>
            <a:r>
              <a:rPr lang="en-MY" altLang="en-US"/>
              <a:t>Patent filing summarization using CG</a:t>
            </a:r>
          </a:p>
          <a:p>
            <a:r>
              <a:rPr lang="en-MY" altLang="en-US"/>
              <a:t>Using CG for graph matching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SimSun</vt:lpstr>
      <vt:lpstr>Arial</vt:lpstr>
      <vt:lpstr>Calibri</vt:lpstr>
      <vt:lpstr>Communications and Dialogues</vt:lpstr>
      <vt:lpstr>Concept Timestamping on Blockchain and Decentralization of Patents </vt:lpstr>
      <vt:lpstr>Motivation: Some Issues with Patents</vt:lpstr>
      <vt:lpstr>Some Remedy Issues of Patent</vt:lpstr>
      <vt:lpstr>Alternative Proposal</vt:lpstr>
      <vt:lpstr>Conceptual Graphs </vt:lpstr>
      <vt:lpstr>Conceptual Graphs</vt:lpstr>
      <vt:lpstr>Example CG</vt:lpstr>
      <vt:lpstr>Examples of use</vt:lpstr>
      <vt:lpstr>CG Use in Patents</vt:lpstr>
      <vt:lpstr>Our Approach</vt:lpstr>
      <vt:lpstr>Our Approach</vt:lpstr>
      <vt:lpstr>Our Approach</vt:lpstr>
      <vt:lpstr>Brief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Timestamping on Blockchain and Decentralization of Patents </dc:title>
  <dc:creator>USER</dc:creator>
  <cp:lastModifiedBy>IM</cp:lastModifiedBy>
  <cp:revision>12</cp:revision>
  <dcterms:created xsi:type="dcterms:W3CDTF">2019-11-08T10:15:00Z</dcterms:created>
  <dcterms:modified xsi:type="dcterms:W3CDTF">2021-04-04T08:27:58Z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