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4" r:id="rId27"/>
    <p:sldId id="285" r:id="rId28"/>
    <p:sldId id="286" r:id="rId29"/>
    <p:sldId id="282"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7FC8C4-3255-4715-92AC-39CC7BD8B64C}"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13653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FC8C4-3255-4715-92AC-39CC7BD8B64C}"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195621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FC8C4-3255-4715-92AC-39CC7BD8B64C}"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238722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FC8C4-3255-4715-92AC-39CC7BD8B64C}"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69722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7FC8C4-3255-4715-92AC-39CC7BD8B64C}"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300451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7FC8C4-3255-4715-92AC-39CC7BD8B64C}"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137730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7FC8C4-3255-4715-92AC-39CC7BD8B64C}"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289505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7FC8C4-3255-4715-92AC-39CC7BD8B64C}"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252113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FC8C4-3255-4715-92AC-39CC7BD8B64C}"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393486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7FC8C4-3255-4715-92AC-39CC7BD8B64C}"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59689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7FC8C4-3255-4715-92AC-39CC7BD8B64C}"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AA43C-5C2B-4F90-9EEC-96B74B3F8152}" type="slidenum">
              <a:rPr lang="en-US" smtClean="0"/>
              <a:t>‹#›</a:t>
            </a:fld>
            <a:endParaRPr lang="en-US"/>
          </a:p>
        </p:txBody>
      </p:sp>
    </p:spTree>
    <p:extLst>
      <p:ext uri="{BB962C8B-B14F-4D97-AF65-F5344CB8AC3E}">
        <p14:creationId xmlns:p14="http://schemas.microsoft.com/office/powerpoint/2010/main" val="381577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FC8C4-3255-4715-92AC-39CC7BD8B64C}" type="datetimeFigureOut">
              <a:rPr lang="en-US" smtClean="0"/>
              <a:t>6/17/2021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AA43C-5C2B-4F90-9EEC-96B74B3F8152}" type="slidenum">
              <a:rPr lang="en-US" smtClean="0"/>
              <a:t>‹#›</a:t>
            </a:fld>
            <a:endParaRPr lang="en-US"/>
          </a:p>
        </p:txBody>
      </p:sp>
    </p:spTree>
    <p:extLst>
      <p:ext uri="{BB962C8B-B14F-4D97-AF65-F5344CB8AC3E}">
        <p14:creationId xmlns:p14="http://schemas.microsoft.com/office/powerpoint/2010/main" val="2516222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Practices</a:t>
            </a:r>
            <a:endParaRPr lang="en-US" dirty="0"/>
          </a:p>
        </p:txBody>
      </p:sp>
      <p:sp>
        <p:nvSpPr>
          <p:cNvPr id="3" name="Subtitle 2"/>
          <p:cNvSpPr>
            <a:spLocks noGrp="1"/>
          </p:cNvSpPr>
          <p:nvPr>
            <p:ph type="subTitle" idx="1"/>
          </p:nvPr>
        </p:nvSpPr>
        <p:spPr/>
        <p:txBody>
          <a:bodyPr/>
          <a:lstStyle/>
          <a:p>
            <a:r>
              <a:rPr lang="en-US" dirty="0" smtClean="0"/>
              <a:t>Loke KS</a:t>
            </a:r>
            <a:endParaRPr lang="en-US" dirty="0"/>
          </a:p>
        </p:txBody>
      </p:sp>
    </p:spTree>
    <p:extLst>
      <p:ext uri="{BB962C8B-B14F-4D97-AF65-F5344CB8AC3E}">
        <p14:creationId xmlns:p14="http://schemas.microsoft.com/office/powerpoint/2010/main" val="130582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591672"/>
            <a:ext cx="5026589" cy="6266328"/>
          </a:xfrm>
        </p:spPr>
        <p:txBody>
          <a:bodyPr>
            <a:normAutofit fontScale="92500" lnSpcReduction="20000"/>
          </a:bodyPr>
          <a:lstStyle/>
          <a:p>
            <a:pPr marL="514350" indent="-514350">
              <a:buFont typeface="+mj-lt"/>
              <a:buAutoNum type="arabicPeriod"/>
            </a:pPr>
            <a:r>
              <a:rPr lang="en-US" dirty="0" smtClean="0"/>
              <a:t>Attacker </a:t>
            </a:r>
            <a:r>
              <a:rPr lang="en-US" dirty="0"/>
              <a:t>sends call––</a:t>
            </a:r>
            <a:r>
              <a:rPr lang="en-US" dirty="0" err="1"/>
              <a:t>Delegation.PWN</a:t>
            </a:r>
            <a:r>
              <a:rPr lang="en-US" dirty="0"/>
              <a:t>()</a:t>
            </a:r>
          </a:p>
          <a:p>
            <a:pPr marL="514350" indent="-514350">
              <a:buFont typeface="+mj-lt"/>
              <a:buAutoNum type="arabicPeriod"/>
            </a:pPr>
            <a:r>
              <a:rPr lang="en-US" dirty="0" smtClean="0"/>
              <a:t>Code </a:t>
            </a:r>
            <a:r>
              <a:rPr lang="en-US" dirty="0"/>
              <a:t>execution falls into the fallback function of Delegation since there is </a:t>
            </a:r>
            <a:r>
              <a:rPr lang="en-US" dirty="0" smtClean="0"/>
              <a:t>no </a:t>
            </a:r>
            <a:r>
              <a:rPr lang="en-US" dirty="0" err="1" smtClean="0"/>
              <a:t>PWN</a:t>
            </a:r>
            <a:r>
              <a:rPr lang="en-US" dirty="0" smtClean="0"/>
              <a:t> </a:t>
            </a:r>
            <a:r>
              <a:rPr lang="en-US" dirty="0"/>
              <a:t>function in Delegation contract</a:t>
            </a:r>
          </a:p>
          <a:p>
            <a:pPr marL="514350" indent="-514350">
              <a:buFont typeface="+mj-lt"/>
              <a:buAutoNum type="arabicPeriod"/>
            </a:pPr>
            <a:r>
              <a:rPr lang="en-US" dirty="0" smtClean="0"/>
              <a:t>In </a:t>
            </a:r>
            <a:r>
              <a:rPr lang="en-US" dirty="0"/>
              <a:t>fallback function, </a:t>
            </a:r>
            <a:r>
              <a:rPr lang="en-US" dirty="0" err="1"/>
              <a:t>delegatecall</a:t>
            </a:r>
            <a:r>
              <a:rPr lang="en-US" dirty="0"/>
              <a:t> sends call to Delegate contract</a:t>
            </a:r>
          </a:p>
          <a:p>
            <a:pPr marL="514350" indent="-514350">
              <a:buFont typeface="+mj-lt"/>
              <a:buAutoNum type="arabicPeriod"/>
            </a:pPr>
            <a:r>
              <a:rPr lang="en-US" dirty="0" smtClean="0"/>
              <a:t>Attacker </a:t>
            </a:r>
            <a:r>
              <a:rPr lang="en-US" dirty="0"/>
              <a:t>manipulates </a:t>
            </a:r>
            <a:r>
              <a:rPr lang="en-US" dirty="0" err="1"/>
              <a:t>msg.data</a:t>
            </a:r>
            <a:r>
              <a:rPr lang="en-US" dirty="0"/>
              <a:t> which contains the function signature to be called</a:t>
            </a:r>
            <a:r>
              <a:rPr lang="en-US" dirty="0" smtClean="0"/>
              <a:t>. In </a:t>
            </a:r>
            <a:r>
              <a:rPr lang="en-US" dirty="0"/>
              <a:t>this case, assume that attacker stuff </a:t>
            </a:r>
            <a:r>
              <a:rPr lang="en-US" dirty="0" err="1"/>
              <a:t>pwn’s</a:t>
            </a:r>
            <a:r>
              <a:rPr lang="en-US" dirty="0"/>
              <a:t> signature into </a:t>
            </a:r>
            <a:r>
              <a:rPr lang="en-US" dirty="0" err="1" smtClean="0"/>
              <a:t>msg.data</a:t>
            </a:r>
            <a:r>
              <a:rPr lang="en-US" dirty="0" smtClean="0"/>
              <a:t> </a:t>
            </a:r>
            <a:r>
              <a:rPr lang="en-US" dirty="0" err="1" smtClean="0"/>
              <a:t>msg.data</a:t>
            </a:r>
            <a:r>
              <a:rPr lang="en-US" dirty="0" smtClean="0"/>
              <a:t> </a:t>
            </a:r>
            <a:r>
              <a:rPr lang="en-US" dirty="0"/>
              <a:t>¼ first 8 bytes of </a:t>
            </a:r>
            <a:r>
              <a:rPr lang="en-US" dirty="0" err="1"/>
              <a:t>sha3</a:t>
            </a:r>
            <a:r>
              <a:rPr lang="en-US" dirty="0"/>
              <a:t> (alias for </a:t>
            </a:r>
            <a:r>
              <a:rPr lang="en-US" dirty="0" err="1"/>
              <a:t>keccak256</a:t>
            </a:r>
            <a:r>
              <a:rPr lang="en-US" dirty="0" smtClean="0"/>
              <a:t>)</a:t>
            </a:r>
          </a:p>
          <a:p>
            <a:pPr marL="514350" indent="-514350">
              <a:buFont typeface="+mj-lt"/>
              <a:buAutoNum type="arabicPeriod"/>
            </a:pPr>
            <a:r>
              <a:rPr lang="en-US" dirty="0" err="1"/>
              <a:t>PWN</a:t>
            </a:r>
            <a:r>
              <a:rPr lang="en-US" dirty="0"/>
              <a:t> function in Delegate is called and o</a:t>
            </a:r>
            <a:r>
              <a:rPr lang="en-US" dirty="0" smtClean="0"/>
              <a:t>wner </a:t>
            </a:r>
            <a:r>
              <a:rPr lang="en-US" dirty="0"/>
              <a:t>of Delegation will be </a:t>
            </a:r>
            <a:r>
              <a:rPr lang="en-US" dirty="0" smtClean="0"/>
              <a:t>changed since </a:t>
            </a:r>
            <a:r>
              <a:rPr lang="en-US" dirty="0" err="1"/>
              <a:t>PWN</a:t>
            </a:r>
            <a:r>
              <a:rPr lang="en-US" dirty="0"/>
              <a:t> works in the context of Delegation</a:t>
            </a:r>
          </a:p>
        </p:txBody>
      </p:sp>
      <p:pic>
        <p:nvPicPr>
          <p:cNvPr id="5" name="Picture 4"/>
          <p:cNvPicPr>
            <a:picLocks noChangeAspect="1"/>
          </p:cNvPicPr>
          <p:nvPr/>
        </p:nvPicPr>
        <p:blipFill>
          <a:blip r:embed="rId2"/>
          <a:stretch>
            <a:fillRect/>
          </a:stretch>
        </p:blipFill>
        <p:spPr>
          <a:xfrm>
            <a:off x="5078416" y="912253"/>
            <a:ext cx="7113584" cy="5022383"/>
          </a:xfrm>
          <a:prstGeom prst="rect">
            <a:avLst/>
          </a:prstGeom>
        </p:spPr>
      </p:pic>
    </p:spTree>
    <p:extLst>
      <p:ext uri="{BB962C8B-B14F-4D97-AF65-F5344CB8AC3E}">
        <p14:creationId xmlns:p14="http://schemas.microsoft.com/office/powerpoint/2010/main" val="301122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Points and Precision</a:t>
            </a:r>
          </a:p>
        </p:txBody>
      </p:sp>
      <p:sp>
        <p:nvSpPr>
          <p:cNvPr id="3" name="Content Placeholder 2"/>
          <p:cNvSpPr>
            <a:spLocks noGrp="1"/>
          </p:cNvSpPr>
          <p:nvPr>
            <p:ph idx="1"/>
          </p:nvPr>
        </p:nvSpPr>
        <p:spPr/>
        <p:txBody>
          <a:bodyPr/>
          <a:lstStyle/>
          <a:p>
            <a:r>
              <a:rPr lang="en-US" dirty="0"/>
              <a:t>Fixed point numbers are not fully supported by Solidity yet. They can be declared, but cannot be assigned to or from</a:t>
            </a:r>
            <a:r>
              <a:rPr lang="en-US" dirty="0" smtClean="0"/>
              <a:t>.</a:t>
            </a:r>
          </a:p>
          <a:p>
            <a:r>
              <a:rPr lang="en-US" dirty="0"/>
              <a:t>we must use integers to present float numbers</a:t>
            </a:r>
            <a:r>
              <a:rPr lang="en-US" dirty="0" smtClean="0"/>
              <a:t>, which </a:t>
            </a:r>
            <a:r>
              <a:rPr lang="en-US" dirty="0"/>
              <a:t>may lead to vulnerability if the contract is not implemented </a:t>
            </a:r>
            <a:r>
              <a:rPr lang="en-US" dirty="0" smtClean="0"/>
              <a:t>correctly</a:t>
            </a:r>
          </a:p>
          <a:p>
            <a:r>
              <a:rPr lang="en-US" dirty="0" smtClean="0"/>
              <a:t>The </a:t>
            </a:r>
            <a:r>
              <a:rPr lang="en-US" dirty="0"/>
              <a:t>general principle is always to keep the right </a:t>
            </a:r>
            <a:r>
              <a:rPr lang="en-US" dirty="0" smtClean="0"/>
              <a:t>precision in </a:t>
            </a:r>
            <a:r>
              <a:rPr lang="en-US" dirty="0"/>
              <a:t>your smart contracts, especially when dealing with ratios and rates</a:t>
            </a:r>
          </a:p>
        </p:txBody>
      </p:sp>
    </p:spTree>
    <p:extLst>
      <p:ext uri="{BB962C8B-B14F-4D97-AF65-F5344CB8AC3E}">
        <p14:creationId xmlns:p14="http://schemas.microsoft.com/office/powerpoint/2010/main" val="175864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Tx.Origin</a:t>
            </a:r>
            <a:r>
              <a:rPr lang="en-US" dirty="0"/>
              <a:t> Authentication</a:t>
            </a:r>
          </a:p>
        </p:txBody>
      </p:sp>
      <p:sp>
        <p:nvSpPr>
          <p:cNvPr id="3" name="Content Placeholder 2"/>
          <p:cNvSpPr>
            <a:spLocks noGrp="1"/>
          </p:cNvSpPr>
          <p:nvPr>
            <p:ph idx="1"/>
          </p:nvPr>
        </p:nvSpPr>
        <p:spPr/>
        <p:txBody>
          <a:bodyPr/>
          <a:lstStyle/>
          <a:p>
            <a:r>
              <a:rPr lang="en-US" dirty="0"/>
              <a:t>Solidity has a global variable––</a:t>
            </a:r>
            <a:r>
              <a:rPr lang="en-US" dirty="0" err="1"/>
              <a:t>tx.origin</a:t>
            </a:r>
            <a:r>
              <a:rPr lang="en-US" dirty="0"/>
              <a:t> which trace calling stack back to </a:t>
            </a:r>
            <a:r>
              <a:rPr lang="en-US" dirty="0" smtClean="0"/>
              <a:t>initiator’s address.</a:t>
            </a:r>
          </a:p>
          <a:p>
            <a:r>
              <a:rPr lang="en-US" dirty="0" err="1"/>
              <a:t>tx.origin</a:t>
            </a:r>
            <a:r>
              <a:rPr lang="en-US" dirty="0"/>
              <a:t> should not be used for authorization in </a:t>
            </a:r>
            <a:r>
              <a:rPr lang="en-US" dirty="0" smtClean="0"/>
              <a:t>smart contracts</a:t>
            </a:r>
            <a:r>
              <a:rPr lang="en-US" dirty="0"/>
              <a:t>.</a:t>
            </a:r>
          </a:p>
        </p:txBody>
      </p:sp>
    </p:spTree>
    <p:extLst>
      <p:ext uri="{BB962C8B-B14F-4D97-AF65-F5344CB8AC3E}">
        <p14:creationId xmlns:p14="http://schemas.microsoft.com/office/powerpoint/2010/main" val="252684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0723"/>
            <a:ext cx="5619135" cy="5926240"/>
          </a:xfrm>
        </p:spPr>
        <p:txBody>
          <a:bodyPr>
            <a:normAutofit fontScale="92500" lnSpcReduction="10000"/>
          </a:bodyPr>
          <a:lstStyle/>
          <a:p>
            <a:r>
              <a:rPr lang="en-US" dirty="0" smtClean="0"/>
              <a:t>Victim </a:t>
            </a:r>
            <a:r>
              <a:rPr lang="en-US" dirty="0"/>
              <a:t>sends a transaction (with enough gas) to the </a:t>
            </a:r>
            <a:r>
              <a:rPr lang="en-US" dirty="0" err="1"/>
              <a:t>AttackContract</a:t>
            </a:r>
            <a:r>
              <a:rPr lang="en-US" dirty="0"/>
              <a:t> </a:t>
            </a:r>
            <a:r>
              <a:rPr lang="en-US" dirty="0" smtClean="0"/>
              <a:t>address.</a:t>
            </a:r>
          </a:p>
          <a:p>
            <a:r>
              <a:rPr lang="en-US" dirty="0" smtClean="0"/>
              <a:t>Fallback function is invoked. </a:t>
            </a:r>
          </a:p>
          <a:p>
            <a:r>
              <a:rPr lang="en-US" dirty="0"/>
              <a:t>Calls the </a:t>
            </a:r>
            <a:r>
              <a:rPr lang="en-US" dirty="0" err="1"/>
              <a:t>withdrawAll</a:t>
            </a:r>
            <a:r>
              <a:rPr lang="en-US" dirty="0"/>
              <a:t>() function of the </a:t>
            </a:r>
            <a:r>
              <a:rPr lang="en-US" dirty="0" err="1"/>
              <a:t>Phishable</a:t>
            </a:r>
            <a:r>
              <a:rPr lang="en-US" dirty="0"/>
              <a:t> contract, with the </a:t>
            </a:r>
            <a:r>
              <a:rPr lang="en-US" dirty="0" smtClean="0"/>
              <a:t>parameter attacker.</a:t>
            </a:r>
          </a:p>
          <a:p>
            <a:r>
              <a:rPr lang="en-US" dirty="0"/>
              <a:t>This will result in the withdrawal of all funds from the </a:t>
            </a:r>
            <a:r>
              <a:rPr lang="en-US" dirty="0" err="1"/>
              <a:t>Phishablecontract</a:t>
            </a:r>
            <a:r>
              <a:rPr lang="en-US" dirty="0"/>
              <a:t> to </a:t>
            </a:r>
            <a:r>
              <a:rPr lang="en-US" dirty="0" smtClean="0"/>
              <a:t>the attacker </a:t>
            </a:r>
            <a:r>
              <a:rPr lang="en-US" dirty="0"/>
              <a:t>address. </a:t>
            </a:r>
            <a:endParaRPr lang="en-US" dirty="0" smtClean="0"/>
          </a:p>
          <a:p>
            <a:r>
              <a:rPr lang="en-US" dirty="0" smtClean="0"/>
              <a:t>This </a:t>
            </a:r>
            <a:r>
              <a:rPr lang="en-US" dirty="0"/>
              <a:t>is because the address that first initializes the call </a:t>
            </a:r>
            <a:r>
              <a:rPr lang="en-US" dirty="0" smtClean="0"/>
              <a:t> is </a:t>
            </a:r>
            <a:r>
              <a:rPr lang="en-US" dirty="0"/>
              <a:t>the </a:t>
            </a:r>
            <a:r>
              <a:rPr lang="en-US" dirty="0" smtClean="0"/>
              <a:t>victim (</a:t>
            </a:r>
            <a:r>
              <a:rPr lang="en-US" dirty="0"/>
              <a:t>i.e. the owner of the </a:t>
            </a:r>
            <a:r>
              <a:rPr lang="en-US" dirty="0" err="1"/>
              <a:t>Phishable</a:t>
            </a:r>
            <a:r>
              <a:rPr lang="en-US" dirty="0"/>
              <a:t> contract). </a:t>
            </a:r>
            <a:endParaRPr lang="en-US" dirty="0" smtClean="0"/>
          </a:p>
          <a:p>
            <a:r>
              <a:rPr lang="en-US" dirty="0" smtClean="0"/>
              <a:t>Therefore</a:t>
            </a:r>
            <a:r>
              <a:rPr lang="en-US" dirty="0"/>
              <a:t>, </a:t>
            </a:r>
            <a:r>
              <a:rPr lang="en-US" dirty="0" err="1"/>
              <a:t>tx.origin</a:t>
            </a:r>
            <a:r>
              <a:rPr lang="en-US" dirty="0"/>
              <a:t> will be equal to </a:t>
            </a:r>
            <a:r>
              <a:rPr lang="en-US" dirty="0" smtClean="0"/>
              <a:t>the owner </a:t>
            </a:r>
            <a:r>
              <a:rPr lang="en-US" dirty="0"/>
              <a:t>and the require statement of the </a:t>
            </a:r>
            <a:r>
              <a:rPr lang="en-US" dirty="0" err="1"/>
              <a:t>Phishable</a:t>
            </a:r>
            <a:r>
              <a:rPr lang="en-US" dirty="0"/>
              <a:t> contract will pass</a:t>
            </a:r>
          </a:p>
        </p:txBody>
      </p:sp>
      <p:pic>
        <p:nvPicPr>
          <p:cNvPr id="4" name="Picture 3"/>
          <p:cNvPicPr>
            <a:picLocks noChangeAspect="1"/>
          </p:cNvPicPr>
          <p:nvPr/>
        </p:nvPicPr>
        <p:blipFill>
          <a:blip r:embed="rId2"/>
          <a:stretch>
            <a:fillRect/>
          </a:stretch>
        </p:blipFill>
        <p:spPr>
          <a:xfrm>
            <a:off x="5722784" y="483112"/>
            <a:ext cx="6469216" cy="5563727"/>
          </a:xfrm>
          <a:prstGeom prst="rect">
            <a:avLst/>
          </a:prstGeom>
        </p:spPr>
      </p:pic>
    </p:spTree>
    <p:extLst>
      <p:ext uri="{BB962C8B-B14F-4D97-AF65-F5344CB8AC3E}">
        <p14:creationId xmlns:p14="http://schemas.microsoft.com/office/powerpoint/2010/main" val="251979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Unchecked CALL Return Values</a:t>
            </a:r>
          </a:p>
        </p:txBody>
      </p:sp>
      <p:sp>
        <p:nvSpPr>
          <p:cNvPr id="3" name="Content Placeholder 2"/>
          <p:cNvSpPr>
            <a:spLocks noGrp="1"/>
          </p:cNvSpPr>
          <p:nvPr>
            <p:ph idx="1"/>
          </p:nvPr>
        </p:nvSpPr>
        <p:spPr/>
        <p:txBody>
          <a:bodyPr>
            <a:normAutofit/>
          </a:bodyPr>
          <a:lstStyle/>
          <a:p>
            <a:r>
              <a:rPr lang="en-US" dirty="0"/>
              <a:t>The call() and send() functions return a </a:t>
            </a:r>
            <a:r>
              <a:rPr lang="en-US" dirty="0" smtClean="0"/>
              <a:t>Boolean indicating </a:t>
            </a:r>
            <a:r>
              <a:rPr lang="en-US" dirty="0"/>
              <a:t>if the call succeeds or fails. </a:t>
            </a:r>
            <a:endParaRPr lang="en-US" dirty="0" smtClean="0"/>
          </a:p>
          <a:p>
            <a:r>
              <a:rPr lang="en-US" dirty="0" smtClean="0"/>
              <a:t>This </a:t>
            </a:r>
            <a:r>
              <a:rPr lang="en-US" dirty="0"/>
              <a:t>will lead to a simple caveat: if </a:t>
            </a:r>
            <a:r>
              <a:rPr lang="en-US" dirty="0" smtClean="0"/>
              <a:t>the external </a:t>
            </a:r>
            <a:r>
              <a:rPr lang="en-US" dirty="0"/>
              <a:t>call fails, solidity only returns a flag and will not rollback. </a:t>
            </a:r>
            <a:endParaRPr lang="en-US" dirty="0" smtClean="0"/>
          </a:p>
          <a:p>
            <a:r>
              <a:rPr lang="en-US" dirty="0" smtClean="0"/>
              <a:t>The developer will need </a:t>
            </a:r>
            <a:r>
              <a:rPr lang="en-US" dirty="0"/>
              <a:t>to revert manually in such </a:t>
            </a:r>
            <a:r>
              <a:rPr lang="en-US" dirty="0" smtClean="0"/>
              <a:t>situations. </a:t>
            </a:r>
          </a:p>
          <a:p>
            <a:r>
              <a:rPr lang="en-US" dirty="0"/>
              <a:t>Whenever possible, using the transfer() function rather than send() as transfer</a:t>
            </a:r>
            <a:r>
              <a:rPr lang="en-US" dirty="0" smtClean="0"/>
              <a:t>() will </a:t>
            </a:r>
            <a:r>
              <a:rPr lang="en-US" dirty="0"/>
              <a:t>revert if the external transaction reverts. If send() is required, always ensure </a:t>
            </a:r>
            <a:r>
              <a:rPr lang="en-US" dirty="0" smtClean="0"/>
              <a:t>to check </a:t>
            </a:r>
            <a:r>
              <a:rPr lang="en-US" dirty="0"/>
              <a:t>the return value</a:t>
            </a:r>
            <a:r>
              <a:rPr lang="en-US" dirty="0" smtClean="0"/>
              <a:t>.</a:t>
            </a:r>
          </a:p>
          <a:p>
            <a:r>
              <a:rPr lang="en-US" dirty="0" smtClean="0"/>
              <a:t>Better yet - </a:t>
            </a:r>
            <a:r>
              <a:rPr lang="en-US" dirty="0"/>
              <a:t>adopt a </a:t>
            </a:r>
            <a:r>
              <a:rPr lang="en-US" dirty="0" smtClean="0"/>
              <a:t>withdrawal pattern</a:t>
            </a:r>
            <a:r>
              <a:rPr lang="en-US" dirty="0"/>
              <a:t>.</a:t>
            </a:r>
          </a:p>
        </p:txBody>
      </p:sp>
    </p:spTree>
    <p:extLst>
      <p:ext uri="{BB962C8B-B14F-4D97-AF65-F5344CB8AC3E}">
        <p14:creationId xmlns:p14="http://schemas.microsoft.com/office/powerpoint/2010/main" val="194138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Unchecked CALL Return Values</a:t>
            </a:r>
            <a:endParaRPr lang="en-US" dirty="0"/>
          </a:p>
        </p:txBody>
      </p:sp>
      <p:sp>
        <p:nvSpPr>
          <p:cNvPr id="3" name="Content Placeholder 2"/>
          <p:cNvSpPr>
            <a:spLocks noGrp="1"/>
          </p:cNvSpPr>
          <p:nvPr>
            <p:ph idx="1"/>
          </p:nvPr>
        </p:nvSpPr>
        <p:spPr>
          <a:xfrm>
            <a:off x="838200" y="1825625"/>
            <a:ext cx="4279490" cy="4351338"/>
          </a:xfrm>
        </p:spPr>
        <p:txBody>
          <a:bodyPr>
            <a:normAutofit fontScale="92500" lnSpcReduction="10000"/>
          </a:bodyPr>
          <a:lstStyle/>
          <a:p>
            <a:r>
              <a:rPr lang="en-US" dirty="0"/>
              <a:t>If winner transaction fails (possibly caused by out of GAS, or call </a:t>
            </a:r>
            <a:r>
              <a:rPr lang="en-US" dirty="0" smtClean="0"/>
              <a:t>stack depth </a:t>
            </a:r>
            <a:r>
              <a:rPr lang="en-US" dirty="0"/>
              <a:t>attack), </a:t>
            </a:r>
            <a:r>
              <a:rPr lang="en-US" dirty="0" err="1"/>
              <a:t>payedOut</a:t>
            </a:r>
            <a:r>
              <a:rPr lang="en-US" dirty="0"/>
              <a:t> will be set to true (regardless of whether ether was sent </a:t>
            </a:r>
            <a:r>
              <a:rPr lang="en-US" dirty="0" smtClean="0"/>
              <a:t>or not</a:t>
            </a:r>
            <a:r>
              <a:rPr lang="en-US" dirty="0"/>
              <a:t>). </a:t>
            </a:r>
            <a:endParaRPr lang="en-US" dirty="0" smtClean="0"/>
          </a:p>
          <a:p>
            <a:r>
              <a:rPr lang="en-US" dirty="0" smtClean="0"/>
              <a:t>In </a:t>
            </a:r>
            <a:r>
              <a:rPr lang="en-US" dirty="0"/>
              <a:t>this case, the public can withdraw the winner’s winnings via </a:t>
            </a:r>
            <a:r>
              <a:rPr lang="en-US" dirty="0" smtClean="0"/>
              <a:t>the </a:t>
            </a:r>
            <a:r>
              <a:rPr lang="en-US" dirty="0" err="1" smtClean="0"/>
              <a:t>withdrawLeftOver</a:t>
            </a:r>
            <a:r>
              <a:rPr lang="en-US" dirty="0"/>
              <a:t>() function.</a:t>
            </a:r>
          </a:p>
        </p:txBody>
      </p:sp>
      <p:pic>
        <p:nvPicPr>
          <p:cNvPr id="4" name="Picture 3"/>
          <p:cNvPicPr>
            <a:picLocks noChangeAspect="1"/>
          </p:cNvPicPr>
          <p:nvPr/>
        </p:nvPicPr>
        <p:blipFill>
          <a:blip r:embed="rId2"/>
          <a:stretch>
            <a:fillRect/>
          </a:stretch>
        </p:blipFill>
        <p:spPr>
          <a:xfrm>
            <a:off x="5361975" y="1507675"/>
            <a:ext cx="6362505" cy="4987237"/>
          </a:xfrm>
          <a:prstGeom prst="rect">
            <a:avLst/>
          </a:prstGeom>
        </p:spPr>
      </p:pic>
    </p:spTree>
    <p:extLst>
      <p:ext uri="{BB962C8B-B14F-4D97-AF65-F5344CB8AC3E}">
        <p14:creationId xmlns:p14="http://schemas.microsoft.com/office/powerpoint/2010/main" val="162409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The for loop uses a </a:t>
            </a:r>
            <a:r>
              <a:rPr lang="en-US" dirty="0" err="1" smtClean="0"/>
              <a:t>uint</a:t>
            </a:r>
            <a:r>
              <a:rPr lang="en-US" dirty="0" smtClean="0"/>
              <a:t> with size 8 to store the index. Since </a:t>
            </a:r>
            <a:r>
              <a:rPr lang="en-US" dirty="0" err="1" smtClean="0"/>
              <a:t>uint8</a:t>
            </a:r>
            <a:r>
              <a:rPr lang="en-US" dirty="0" smtClean="0"/>
              <a:t> can only store a very short range of integers, if the array length exceeds 255, an overflow can occur.</a:t>
            </a:r>
          </a:p>
          <a:p>
            <a:r>
              <a:rPr lang="en-US" dirty="0" smtClean="0"/>
              <a:t>Since the array length is infinite, this issue can arise when the number of addresses in the array is more. </a:t>
            </a:r>
          </a:p>
          <a:p>
            <a:r>
              <a:rPr lang="en-US" dirty="0" smtClean="0"/>
              <a:t>This can also result in permanent </a:t>
            </a:r>
            <a:r>
              <a:rPr lang="en-US" dirty="0" err="1" smtClean="0"/>
              <a:t>DoS</a:t>
            </a:r>
            <a:r>
              <a:rPr lang="en-US" dirty="0" smtClean="0"/>
              <a:t> for the payout functionality. </a:t>
            </a:r>
          </a:p>
        </p:txBody>
      </p:sp>
      <p:pic>
        <p:nvPicPr>
          <p:cNvPr id="4" name="Picture 3"/>
          <p:cNvPicPr>
            <a:picLocks noChangeAspect="1"/>
          </p:cNvPicPr>
          <p:nvPr/>
        </p:nvPicPr>
        <p:blipFill>
          <a:blip r:embed="rId2"/>
          <a:stretch>
            <a:fillRect/>
          </a:stretch>
        </p:blipFill>
        <p:spPr>
          <a:xfrm>
            <a:off x="1910285" y="4716463"/>
            <a:ext cx="7716095" cy="1460500"/>
          </a:xfrm>
          <a:prstGeom prst="rect">
            <a:avLst/>
          </a:prstGeom>
        </p:spPr>
      </p:pic>
    </p:spTree>
    <p:extLst>
      <p:ext uri="{BB962C8B-B14F-4D97-AF65-F5344CB8AC3E}">
        <p14:creationId xmlns:p14="http://schemas.microsoft.com/office/powerpoint/2010/main" val="351082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Using a different data type can solve the underflow issue, but it will still fail to satisfy the block's gas limit. It will take a lot of gas if there are more instructions to execute. </a:t>
            </a:r>
          </a:p>
          <a:p>
            <a:r>
              <a:rPr lang="en-US" dirty="0" smtClean="0"/>
              <a:t>It is recommended to perform a large set of instructions in batches to avoid such issues.</a:t>
            </a:r>
          </a:p>
          <a:p>
            <a:endParaRPr lang="en-US" dirty="0"/>
          </a:p>
        </p:txBody>
      </p:sp>
      <p:pic>
        <p:nvPicPr>
          <p:cNvPr id="4" name="Picture 3"/>
          <p:cNvPicPr>
            <a:picLocks noChangeAspect="1"/>
          </p:cNvPicPr>
          <p:nvPr/>
        </p:nvPicPr>
        <p:blipFill>
          <a:blip r:embed="rId2"/>
          <a:stretch>
            <a:fillRect/>
          </a:stretch>
        </p:blipFill>
        <p:spPr>
          <a:xfrm>
            <a:off x="4101208" y="3548677"/>
            <a:ext cx="7874481" cy="3191237"/>
          </a:xfrm>
          <a:prstGeom prst="rect">
            <a:avLst/>
          </a:prstGeom>
        </p:spPr>
      </p:pic>
    </p:spTree>
    <p:extLst>
      <p:ext uri="{BB962C8B-B14F-4D97-AF65-F5344CB8AC3E}">
        <p14:creationId xmlns:p14="http://schemas.microsoft.com/office/powerpoint/2010/main" val="228708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Ether to A Contract</a:t>
            </a:r>
            <a:endParaRPr lang="en-US" dirty="0"/>
          </a:p>
        </p:txBody>
      </p:sp>
      <p:sp>
        <p:nvSpPr>
          <p:cNvPr id="3" name="Content Placeholder 2"/>
          <p:cNvSpPr>
            <a:spLocks noGrp="1"/>
          </p:cNvSpPr>
          <p:nvPr>
            <p:ph idx="1"/>
          </p:nvPr>
        </p:nvSpPr>
        <p:spPr/>
        <p:txBody>
          <a:bodyPr/>
          <a:lstStyle/>
          <a:p>
            <a:r>
              <a:rPr lang="en-US" dirty="0" smtClean="0"/>
              <a:t>A require statement may fail if the contract has an unexpected Eth amount sent to it, forcing the contract not to execute.</a:t>
            </a:r>
          </a:p>
          <a:p>
            <a:r>
              <a:rPr lang="en-US" dirty="0" smtClean="0"/>
              <a:t>Eth can be sent to a contract with a self-destruct function even if the contract does not have a fallback payable function.</a:t>
            </a:r>
            <a:endParaRPr lang="en-US" dirty="0"/>
          </a:p>
        </p:txBody>
      </p:sp>
      <p:pic>
        <p:nvPicPr>
          <p:cNvPr id="4" name="Picture 3"/>
          <p:cNvPicPr>
            <a:picLocks noChangeAspect="1"/>
          </p:cNvPicPr>
          <p:nvPr/>
        </p:nvPicPr>
        <p:blipFill>
          <a:blip r:embed="rId2"/>
          <a:stretch>
            <a:fillRect/>
          </a:stretch>
        </p:blipFill>
        <p:spPr>
          <a:xfrm>
            <a:off x="2187073" y="3756612"/>
            <a:ext cx="7709095" cy="2022342"/>
          </a:xfrm>
          <a:prstGeom prst="rect">
            <a:avLst/>
          </a:prstGeom>
        </p:spPr>
      </p:pic>
    </p:spTree>
    <p:extLst>
      <p:ext uri="{BB962C8B-B14F-4D97-AF65-F5344CB8AC3E}">
        <p14:creationId xmlns:p14="http://schemas.microsoft.com/office/powerpoint/2010/main" val="351146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Ether to A Contract – </a:t>
            </a:r>
            <a:r>
              <a:rPr lang="en-US" dirty="0" err="1" smtClean="0"/>
              <a:t>selfdestruct</a:t>
            </a:r>
            <a:endParaRPr lang="en-US" dirty="0"/>
          </a:p>
        </p:txBody>
      </p:sp>
      <p:sp>
        <p:nvSpPr>
          <p:cNvPr id="3" name="Content Placeholder 2"/>
          <p:cNvSpPr>
            <a:spLocks noGrp="1"/>
          </p:cNvSpPr>
          <p:nvPr>
            <p:ph idx="1"/>
          </p:nvPr>
        </p:nvSpPr>
        <p:spPr/>
        <p:txBody>
          <a:bodyPr/>
          <a:lstStyle/>
          <a:p>
            <a:r>
              <a:rPr lang="en-US" dirty="0" smtClean="0"/>
              <a:t>The self-destruct function is generally used for removing the data of a contract from the blockchain. </a:t>
            </a:r>
          </a:p>
          <a:p>
            <a:r>
              <a:rPr lang="en-US" dirty="0" smtClean="0"/>
              <a:t>It also sends the Ether stored in the self-destructing contract to an address specified in the function</a:t>
            </a:r>
          </a:p>
          <a:p>
            <a:r>
              <a:rPr lang="en-US" dirty="0" err="1" smtClean="0"/>
              <a:t>Selfdestruct</a:t>
            </a:r>
            <a:r>
              <a:rPr lang="en-US" dirty="0" smtClean="0"/>
              <a:t> do not require the fallback function. This essentially allows anyone to send Ether to a contract that has no payable fallback function.</a:t>
            </a:r>
            <a:endParaRPr lang="en-US" dirty="0"/>
          </a:p>
        </p:txBody>
      </p:sp>
    </p:spTree>
    <p:extLst>
      <p:ext uri="{BB962C8B-B14F-4D97-AF65-F5344CB8AC3E}">
        <p14:creationId xmlns:p14="http://schemas.microsoft.com/office/powerpoint/2010/main" val="336812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Gavin </a:t>
            </a:r>
            <a:r>
              <a:rPr lang="en-US" dirty="0" smtClean="0"/>
              <a:t>Zheng, </a:t>
            </a:r>
            <a:r>
              <a:rPr lang="en-US" dirty="0" err="1"/>
              <a:t>Longxiang</a:t>
            </a:r>
            <a:r>
              <a:rPr lang="en-US" dirty="0"/>
              <a:t> </a:t>
            </a:r>
            <a:r>
              <a:rPr lang="en-US" dirty="0" smtClean="0"/>
              <a:t>Gao, </a:t>
            </a:r>
            <a:r>
              <a:rPr lang="en-US" dirty="0" err="1"/>
              <a:t>Liqun</a:t>
            </a:r>
            <a:r>
              <a:rPr lang="en-US" dirty="0"/>
              <a:t> </a:t>
            </a:r>
            <a:r>
              <a:rPr lang="en-US" dirty="0" smtClean="0"/>
              <a:t>Huang, Jian Guan. Ethereum </a:t>
            </a:r>
            <a:r>
              <a:rPr lang="en-US" dirty="0"/>
              <a:t>Smart </a:t>
            </a:r>
            <a:r>
              <a:rPr lang="en-US" dirty="0" smtClean="0"/>
              <a:t>Contract Development </a:t>
            </a:r>
            <a:r>
              <a:rPr lang="en-US" dirty="0"/>
              <a:t>in </a:t>
            </a:r>
            <a:r>
              <a:rPr lang="en-US" dirty="0" smtClean="0"/>
              <a:t>Solidity, Springer Nature Singapore. 2021. </a:t>
            </a:r>
            <a:r>
              <a:rPr lang="en-US" dirty="0"/>
              <a:t>ISBN 978-981-15-6218-1</a:t>
            </a:r>
          </a:p>
        </p:txBody>
      </p:sp>
    </p:spTree>
    <p:extLst>
      <p:ext uri="{BB962C8B-B14F-4D97-AF65-F5344CB8AC3E}">
        <p14:creationId xmlns:p14="http://schemas.microsoft.com/office/powerpoint/2010/main" val="3012732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Ether to A Contract – Guess Address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second way of forcing Ether to a contract involves deterministically finding a contract address. </a:t>
            </a:r>
          </a:p>
          <a:p>
            <a:r>
              <a:rPr lang="en-US" dirty="0" smtClean="0"/>
              <a:t>You can guess a contract address from the </a:t>
            </a:r>
            <a:r>
              <a:rPr lang="en-US" dirty="0" err="1" smtClean="0"/>
              <a:t>RLP</a:t>
            </a:r>
            <a:r>
              <a:rPr lang="en-US" dirty="0" smtClean="0"/>
              <a:t> encoding of the sender's address. </a:t>
            </a:r>
          </a:p>
          <a:p>
            <a:r>
              <a:rPr lang="en-US" dirty="0" smtClean="0"/>
              <a:t>To generate the contract address, take the rightmost 160 bits of the </a:t>
            </a:r>
            <a:r>
              <a:rPr lang="en-US" dirty="0" err="1" smtClean="0"/>
              <a:t>keccak256</a:t>
            </a:r>
            <a:r>
              <a:rPr lang="en-US" dirty="0" smtClean="0"/>
              <a:t> hash of an </a:t>
            </a:r>
            <a:r>
              <a:rPr lang="en-US" dirty="0" err="1" smtClean="0"/>
              <a:t>RLP</a:t>
            </a:r>
            <a:r>
              <a:rPr lang="en-US" dirty="0" smtClean="0"/>
              <a:t> encoding of the sender’s address and its nonce:</a:t>
            </a:r>
          </a:p>
          <a:p>
            <a:pPr marL="0" indent="0">
              <a:buNone/>
            </a:pPr>
            <a:r>
              <a:rPr lang="en-US" dirty="0" smtClean="0"/>
              <a:t>		// rightmost 160 bits of </a:t>
            </a:r>
          </a:p>
          <a:p>
            <a:pPr marL="0" indent="0">
              <a:buNone/>
            </a:pPr>
            <a:r>
              <a:rPr lang="en-US" dirty="0" smtClean="0"/>
              <a:t>		</a:t>
            </a:r>
            <a:r>
              <a:rPr lang="en-US" dirty="0" err="1" smtClean="0"/>
              <a:t>sha3</a:t>
            </a:r>
            <a:r>
              <a:rPr lang="en-US" dirty="0" smtClean="0"/>
              <a:t>(</a:t>
            </a:r>
            <a:r>
              <a:rPr lang="en-US" dirty="0" err="1" smtClean="0"/>
              <a:t>rlp.encode</a:t>
            </a:r>
            <a:r>
              <a:rPr lang="en-US" dirty="0" smtClean="0"/>
              <a:t>([</a:t>
            </a:r>
            <a:r>
              <a:rPr lang="en-US" dirty="0" err="1" smtClean="0"/>
              <a:t>sender_address</a:t>
            </a:r>
            <a:r>
              <a:rPr lang="en-US" dirty="0" smtClean="0"/>
              <a:t>, nonce])) </a:t>
            </a:r>
          </a:p>
          <a:p>
            <a:r>
              <a:rPr lang="en-US" dirty="0" smtClean="0"/>
              <a:t> Using this, a contract developer or someone who has access to this information can easily guess the address and send some Ether to it. This will make any logic that depends on the contract balance useless.</a:t>
            </a:r>
            <a:endParaRPr lang="en-US" dirty="0"/>
          </a:p>
        </p:txBody>
      </p:sp>
    </p:spTree>
    <p:extLst>
      <p:ext uri="{BB962C8B-B14F-4D97-AF65-F5344CB8AC3E}">
        <p14:creationId xmlns:p14="http://schemas.microsoft.com/office/powerpoint/2010/main" val="404996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Randomness</a:t>
            </a:r>
            <a:endParaRPr lang="en-US" dirty="0"/>
          </a:p>
        </p:txBody>
      </p:sp>
      <p:sp>
        <p:nvSpPr>
          <p:cNvPr id="3" name="Content Placeholder 2"/>
          <p:cNvSpPr>
            <a:spLocks noGrp="1"/>
          </p:cNvSpPr>
          <p:nvPr>
            <p:ph idx="1"/>
          </p:nvPr>
        </p:nvSpPr>
        <p:spPr/>
        <p:txBody>
          <a:bodyPr>
            <a:normAutofit/>
          </a:bodyPr>
          <a:lstStyle/>
          <a:p>
            <a:r>
              <a:rPr lang="en-US" dirty="0"/>
              <a:t>Since everything in Ethereum is deterministic, that is to say that there is not a </a:t>
            </a:r>
            <a:r>
              <a:rPr lang="en-US" dirty="0" smtClean="0"/>
              <a:t>random source </a:t>
            </a:r>
            <a:r>
              <a:rPr lang="en-US" dirty="0"/>
              <a:t>in the whole </a:t>
            </a:r>
            <a:r>
              <a:rPr lang="en-US" dirty="0" smtClean="0"/>
              <a:t>blockchain</a:t>
            </a:r>
          </a:p>
          <a:p>
            <a:r>
              <a:rPr lang="en-US" dirty="0"/>
              <a:t>A common misuse is to use future block variables, such as hashes, timestamps, </a:t>
            </a:r>
            <a:r>
              <a:rPr lang="en-US" dirty="0" smtClean="0"/>
              <a:t>block number</a:t>
            </a:r>
            <a:r>
              <a:rPr lang="en-US" dirty="0"/>
              <a:t>, or gas limit. The issue with these is that they are controlled by the </a:t>
            </a:r>
            <a:r>
              <a:rPr lang="en-US" dirty="0" smtClean="0"/>
              <a:t>miner who </a:t>
            </a:r>
            <a:r>
              <a:rPr lang="en-US" dirty="0"/>
              <a:t>mines the block and as such are not truly random</a:t>
            </a:r>
            <a:r>
              <a:rPr lang="en-US" dirty="0" smtClean="0"/>
              <a:t>.</a:t>
            </a:r>
          </a:p>
        </p:txBody>
      </p:sp>
    </p:spTree>
    <p:extLst>
      <p:ext uri="{BB962C8B-B14F-4D97-AF65-F5344CB8AC3E}">
        <p14:creationId xmlns:p14="http://schemas.microsoft.com/office/powerpoint/2010/main" val="851764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timestamp</a:t>
            </a:r>
            <a:endParaRPr lang="en-US" dirty="0"/>
          </a:p>
        </p:txBody>
      </p:sp>
      <p:sp>
        <p:nvSpPr>
          <p:cNvPr id="3" name="Content Placeholder 2"/>
          <p:cNvSpPr>
            <a:spLocks noGrp="1"/>
          </p:cNvSpPr>
          <p:nvPr>
            <p:ph idx="1"/>
          </p:nvPr>
        </p:nvSpPr>
        <p:spPr/>
        <p:txBody>
          <a:bodyPr>
            <a:normAutofit/>
          </a:bodyPr>
          <a:lstStyle/>
          <a:p>
            <a:r>
              <a:rPr lang="en-US" dirty="0" smtClean="0"/>
              <a:t>Block timestamp is used by many apps in implementing their business logic, such as randomness source, and lock period of the fund.</a:t>
            </a:r>
          </a:p>
          <a:p>
            <a:r>
              <a:rPr lang="en-US" dirty="0" smtClean="0"/>
              <a:t>Since the miner is able to adjust block timestamp, improper use of block timestamp will endanger contracts on Ethereum platform</a:t>
            </a:r>
          </a:p>
          <a:p>
            <a:r>
              <a:rPr lang="en-US" dirty="0"/>
              <a:t>Block timestamps should not be used for entropy or generating random </a:t>
            </a:r>
            <a:r>
              <a:rPr lang="en-US" dirty="0" smtClean="0"/>
              <a:t>numbers—i.e</a:t>
            </a:r>
            <a:r>
              <a:rPr lang="en-US" dirty="0"/>
              <a:t>. they should not be the deciding factor (either directly or through </a:t>
            </a:r>
            <a:r>
              <a:rPr lang="en-US" dirty="0" smtClean="0"/>
              <a:t>some derivation</a:t>
            </a:r>
            <a:r>
              <a:rPr lang="en-US" dirty="0"/>
              <a:t>) for winning a game or changing an important state (if assumed to </a:t>
            </a:r>
            <a:r>
              <a:rPr lang="en-US" dirty="0" smtClean="0"/>
              <a:t>be random</a:t>
            </a:r>
            <a:r>
              <a:rPr lang="en-US" dirty="0"/>
              <a:t>). </a:t>
            </a:r>
            <a:endParaRPr lang="en-US" dirty="0" smtClean="0"/>
          </a:p>
          <a:p>
            <a:endParaRPr lang="en-US" dirty="0"/>
          </a:p>
        </p:txBody>
      </p:sp>
    </p:spTree>
    <p:extLst>
      <p:ext uri="{BB962C8B-B14F-4D97-AF65-F5344CB8AC3E}">
        <p14:creationId xmlns:p14="http://schemas.microsoft.com/office/powerpoint/2010/main" val="103741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Pull instead of Push</a:t>
            </a:r>
            <a:endParaRPr lang="en-US" dirty="0"/>
          </a:p>
        </p:txBody>
      </p:sp>
      <p:sp>
        <p:nvSpPr>
          <p:cNvPr id="3" name="Content Placeholder 2"/>
          <p:cNvSpPr>
            <a:spLocks noGrp="1"/>
          </p:cNvSpPr>
          <p:nvPr>
            <p:ph idx="1"/>
          </p:nvPr>
        </p:nvSpPr>
        <p:spPr/>
        <p:txBody>
          <a:bodyPr/>
          <a:lstStyle/>
          <a:p>
            <a:r>
              <a:rPr lang="en-US" dirty="0"/>
              <a:t>Every time when we transfer ether, we need to take involving contract and </a:t>
            </a:r>
            <a:r>
              <a:rPr lang="en-US" dirty="0" smtClean="0"/>
              <a:t>potential code </a:t>
            </a:r>
            <a:r>
              <a:rPr lang="en-US" dirty="0"/>
              <a:t>execution into account: A receiver contract may or may not implement </a:t>
            </a:r>
            <a:r>
              <a:rPr lang="en-US" dirty="0" smtClean="0"/>
              <a:t>a fallback </a:t>
            </a:r>
            <a:r>
              <a:rPr lang="en-US" dirty="0"/>
              <a:t>function; fallback function may throw an exception. </a:t>
            </a:r>
            <a:endParaRPr lang="en-US" dirty="0" smtClean="0"/>
          </a:p>
          <a:p>
            <a:r>
              <a:rPr lang="en-US" dirty="0" smtClean="0"/>
              <a:t>So </a:t>
            </a:r>
            <a:r>
              <a:rPr lang="en-US" dirty="0"/>
              <a:t>we always </a:t>
            </a:r>
            <a:r>
              <a:rPr lang="en-US" dirty="0" smtClean="0"/>
              <a:t>need to </a:t>
            </a:r>
            <a:r>
              <a:rPr lang="en-US" dirty="0"/>
              <a:t>handle the situation that sends may fail. A solution to this problem is to use </a:t>
            </a:r>
            <a:r>
              <a:rPr lang="en-US" dirty="0" smtClean="0"/>
              <a:t>pull instead </a:t>
            </a:r>
            <a:r>
              <a:rPr lang="en-US" dirty="0"/>
              <a:t>of push.</a:t>
            </a:r>
          </a:p>
        </p:txBody>
      </p:sp>
    </p:spTree>
    <p:extLst>
      <p:ext uri="{BB962C8B-B14F-4D97-AF65-F5344CB8AC3E}">
        <p14:creationId xmlns:p14="http://schemas.microsoft.com/office/powerpoint/2010/main" val="1978739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Pull instead of Push</a:t>
            </a:r>
            <a:endParaRPr lang="en-US" dirty="0"/>
          </a:p>
        </p:txBody>
      </p:sp>
      <p:sp>
        <p:nvSpPr>
          <p:cNvPr id="3" name="Content Placeholder 2"/>
          <p:cNvSpPr>
            <a:spLocks noGrp="1"/>
          </p:cNvSpPr>
          <p:nvPr>
            <p:ph idx="1"/>
          </p:nvPr>
        </p:nvSpPr>
        <p:spPr>
          <a:xfrm>
            <a:off x="218768" y="1690688"/>
            <a:ext cx="6314768" cy="4351338"/>
          </a:xfrm>
        </p:spPr>
        <p:txBody>
          <a:bodyPr>
            <a:normAutofit lnSpcReduction="10000"/>
          </a:bodyPr>
          <a:lstStyle/>
          <a:p>
            <a:r>
              <a:rPr lang="en-US" dirty="0"/>
              <a:t>Contract above uses send function and checks its return value, which </a:t>
            </a:r>
            <a:r>
              <a:rPr lang="en-US" dirty="0" smtClean="0"/>
              <a:t>appears reasonable</a:t>
            </a:r>
            <a:r>
              <a:rPr lang="en-US" dirty="0"/>
              <a:t>. </a:t>
            </a:r>
            <a:endParaRPr lang="en-US" dirty="0" smtClean="0"/>
          </a:p>
          <a:p>
            <a:r>
              <a:rPr lang="en-US" dirty="0" smtClean="0"/>
              <a:t>The </a:t>
            </a:r>
            <a:r>
              <a:rPr lang="en-US" dirty="0"/>
              <a:t>send function might trigger code in other contracts. </a:t>
            </a:r>
            <a:endParaRPr lang="en-US" dirty="0" smtClean="0"/>
          </a:p>
          <a:p>
            <a:r>
              <a:rPr lang="en-US" dirty="0" smtClean="0"/>
              <a:t>For example</a:t>
            </a:r>
            <a:r>
              <a:rPr lang="en-US" dirty="0"/>
              <a:t>, some bidder address might throw whenever it receives some ether. </a:t>
            </a:r>
            <a:endParaRPr lang="en-US" dirty="0" smtClean="0"/>
          </a:p>
          <a:p>
            <a:r>
              <a:rPr lang="en-US" dirty="0" smtClean="0"/>
              <a:t>Since send </a:t>
            </a:r>
            <a:r>
              <a:rPr lang="en-US" dirty="0"/>
              <a:t>will always fail and exceptions will be bubbled up, state will </a:t>
            </a:r>
            <a:r>
              <a:rPr lang="en-US" dirty="0" smtClean="0"/>
              <a:t>remain un-changed </a:t>
            </a:r>
            <a:r>
              <a:rPr lang="en-US" dirty="0"/>
              <a:t>as before calling send function</a:t>
            </a:r>
          </a:p>
        </p:txBody>
      </p:sp>
      <p:pic>
        <p:nvPicPr>
          <p:cNvPr id="4" name="Picture 3"/>
          <p:cNvPicPr>
            <a:picLocks noChangeAspect="1"/>
          </p:cNvPicPr>
          <p:nvPr/>
        </p:nvPicPr>
        <p:blipFill>
          <a:blip r:embed="rId2"/>
          <a:stretch>
            <a:fillRect/>
          </a:stretch>
        </p:blipFill>
        <p:spPr>
          <a:xfrm>
            <a:off x="6902092" y="1690688"/>
            <a:ext cx="5393147" cy="3941146"/>
          </a:xfrm>
          <a:prstGeom prst="rect">
            <a:avLst/>
          </a:prstGeom>
        </p:spPr>
      </p:pic>
    </p:spTree>
    <p:extLst>
      <p:ext uri="{BB962C8B-B14F-4D97-AF65-F5344CB8AC3E}">
        <p14:creationId xmlns:p14="http://schemas.microsoft.com/office/powerpoint/2010/main" val="119556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Pull instead of Push</a:t>
            </a:r>
            <a:endParaRPr lang="en-US" dirty="0"/>
          </a:p>
        </p:txBody>
      </p:sp>
      <p:sp>
        <p:nvSpPr>
          <p:cNvPr id="3" name="Content Placeholder 2"/>
          <p:cNvSpPr>
            <a:spLocks noGrp="1"/>
          </p:cNvSpPr>
          <p:nvPr>
            <p:ph idx="1"/>
          </p:nvPr>
        </p:nvSpPr>
        <p:spPr>
          <a:xfrm>
            <a:off x="179439" y="1825624"/>
            <a:ext cx="5916561" cy="4351338"/>
          </a:xfrm>
        </p:spPr>
        <p:txBody>
          <a:bodyPr/>
          <a:lstStyle/>
          <a:p>
            <a:r>
              <a:rPr lang="en-US" dirty="0" smtClean="0"/>
              <a:t>The contract  uses a mapping variable to store the information of all bidders and provides a withdraw function for refund. </a:t>
            </a:r>
          </a:p>
          <a:p>
            <a:r>
              <a:rPr lang="en-US" dirty="0" smtClean="0"/>
              <a:t>If one sends fails, it does not influence the other send functions. </a:t>
            </a:r>
          </a:p>
          <a:p>
            <a:r>
              <a:rPr lang="en-US" dirty="0" smtClean="0"/>
              <a:t>It is a simple pattern but useful</a:t>
            </a:r>
            <a:endParaRPr lang="en-US" dirty="0"/>
          </a:p>
        </p:txBody>
      </p:sp>
      <p:pic>
        <p:nvPicPr>
          <p:cNvPr id="4" name="Picture 3"/>
          <p:cNvPicPr>
            <a:picLocks noChangeAspect="1"/>
          </p:cNvPicPr>
          <p:nvPr/>
        </p:nvPicPr>
        <p:blipFill>
          <a:blip r:embed="rId2"/>
          <a:stretch>
            <a:fillRect/>
          </a:stretch>
        </p:blipFill>
        <p:spPr>
          <a:xfrm>
            <a:off x="6272947" y="1243291"/>
            <a:ext cx="5919053" cy="5516005"/>
          </a:xfrm>
          <a:prstGeom prst="rect">
            <a:avLst/>
          </a:prstGeom>
        </p:spPr>
      </p:pic>
    </p:spTree>
    <p:extLst>
      <p:ext uri="{BB962C8B-B14F-4D97-AF65-F5344CB8AC3E}">
        <p14:creationId xmlns:p14="http://schemas.microsoft.com/office/powerpoint/2010/main" val="3039352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Reentrancy Problem</a:t>
            </a:r>
            <a:endParaRPr lang="en-US" dirty="0"/>
          </a:p>
        </p:txBody>
      </p:sp>
      <p:sp>
        <p:nvSpPr>
          <p:cNvPr id="3" name="Content Placeholder 2"/>
          <p:cNvSpPr>
            <a:spLocks noGrp="1"/>
          </p:cNvSpPr>
          <p:nvPr>
            <p:ph idx="1"/>
          </p:nvPr>
        </p:nvSpPr>
        <p:spPr/>
        <p:txBody>
          <a:bodyPr/>
          <a:lstStyle/>
          <a:p>
            <a:r>
              <a:rPr lang="en-US" dirty="0"/>
              <a:t>Whenever </a:t>
            </a:r>
            <a:r>
              <a:rPr lang="en-US" dirty="0" smtClean="0"/>
              <a:t>Eth transfer with low level call is </a:t>
            </a:r>
            <a:r>
              <a:rPr lang="en-US" dirty="0"/>
              <a:t>invoked, it provides an opportunity for </a:t>
            </a:r>
            <a:r>
              <a:rPr lang="en-US" dirty="0" smtClean="0"/>
              <a:t>control to </a:t>
            </a:r>
            <a:r>
              <a:rPr lang="en-US" dirty="0"/>
              <a:t>flow to a corrupted contract, because the target address could be a contract. </a:t>
            </a:r>
            <a:endParaRPr lang="en-US" dirty="0" smtClean="0"/>
          </a:p>
          <a:p>
            <a:r>
              <a:rPr lang="en-US" dirty="0" smtClean="0"/>
              <a:t>If the address </a:t>
            </a:r>
            <a:r>
              <a:rPr lang="en-US" dirty="0"/>
              <a:t>is a contract, when called, the called contract’s fallback function can </a:t>
            </a:r>
            <a:r>
              <a:rPr lang="en-US" dirty="0" smtClean="0"/>
              <a:t>contain code </a:t>
            </a:r>
            <a:r>
              <a:rPr lang="en-US" dirty="0"/>
              <a:t>to call back the calling contract’s function in a recursive manner that can </a:t>
            </a:r>
            <a:r>
              <a:rPr lang="en-US" dirty="0" smtClean="0"/>
              <a:t>be detrimental.</a:t>
            </a:r>
          </a:p>
          <a:p>
            <a:r>
              <a:rPr lang="en-US" dirty="0" smtClean="0"/>
              <a:t> Use the &lt;address&gt;.transfer function to transfer funds to the account. This has a gas limit of 2,300, which is not enough for actual execution inside a contract</a:t>
            </a:r>
            <a:endParaRPr lang="en-US" dirty="0"/>
          </a:p>
        </p:txBody>
      </p:sp>
    </p:spTree>
    <p:extLst>
      <p:ext uri="{BB962C8B-B14F-4D97-AF65-F5344CB8AC3E}">
        <p14:creationId xmlns:p14="http://schemas.microsoft.com/office/powerpoint/2010/main" val="284549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Reentrancy Problem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46810" y="1690688"/>
            <a:ext cx="6838545" cy="3877267"/>
          </a:xfrm>
          <a:prstGeom prst="rect">
            <a:avLst/>
          </a:prstGeom>
        </p:spPr>
      </p:pic>
    </p:spTree>
    <p:extLst>
      <p:ext uri="{BB962C8B-B14F-4D97-AF65-F5344CB8AC3E}">
        <p14:creationId xmlns:p14="http://schemas.microsoft.com/office/powerpoint/2010/main" val="485088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Reentrancy</a:t>
            </a:r>
            <a:endParaRPr lang="en-US" dirty="0"/>
          </a:p>
        </p:txBody>
      </p:sp>
      <p:sp>
        <p:nvSpPr>
          <p:cNvPr id="3" name="Content Placeholder 2"/>
          <p:cNvSpPr>
            <a:spLocks noGrp="1"/>
          </p:cNvSpPr>
          <p:nvPr>
            <p:ph idx="1"/>
          </p:nvPr>
        </p:nvSpPr>
        <p:spPr/>
        <p:txBody>
          <a:bodyPr/>
          <a:lstStyle/>
          <a:p>
            <a:r>
              <a:rPr lang="en-US" dirty="0" smtClean="0"/>
              <a:t>The first and foremost recommendation is not to use the low-level call function to transfer any amount. Use the &lt;address&gt;.transfer function to transfer funds to the account. This has a gas limit of 2,300, which is not enough for actual execution inside a contract.</a:t>
            </a:r>
          </a:p>
          <a:p>
            <a:r>
              <a:rPr lang="en-US" dirty="0" smtClean="0"/>
              <a:t>If you wish to keep the low-level call for some reason, then you could follow the checks-effects-interaction pattern to avoid this issue. </a:t>
            </a:r>
          </a:p>
          <a:p>
            <a:r>
              <a:rPr lang="en-US" dirty="0" smtClean="0"/>
              <a:t>This pattern asks you to make an external call only after all state modifications and conditions are completed. If there are any problems it would revert before the transfer.</a:t>
            </a:r>
            <a:endParaRPr lang="en-US" dirty="0"/>
          </a:p>
        </p:txBody>
      </p:sp>
    </p:spTree>
    <p:extLst>
      <p:ext uri="{BB962C8B-B14F-4D97-AF65-F5344CB8AC3E}">
        <p14:creationId xmlns:p14="http://schemas.microsoft.com/office/powerpoint/2010/main" val="2455663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Security is the distance from the implementation to what the code is expected </a:t>
            </a:r>
            <a:r>
              <a:rPr lang="en-US" dirty="0" smtClean="0"/>
              <a:t>to do</a:t>
            </a:r>
            <a:r>
              <a:rPr lang="en-US" dirty="0"/>
              <a:t>. Security is very hard to prove, especially when the code set is huge and complex.</a:t>
            </a:r>
          </a:p>
          <a:p>
            <a:r>
              <a:rPr lang="en-US" dirty="0"/>
              <a:t>And this means:</a:t>
            </a:r>
          </a:p>
          <a:p>
            <a:pPr lvl="1"/>
            <a:r>
              <a:rPr lang="en-US" dirty="0" smtClean="0"/>
              <a:t>Function </a:t>
            </a:r>
            <a:r>
              <a:rPr lang="en-US" dirty="0"/>
              <a:t>should small</a:t>
            </a:r>
          </a:p>
          <a:p>
            <a:pPr lvl="1"/>
            <a:r>
              <a:rPr lang="en-US" dirty="0" smtClean="0"/>
              <a:t>File </a:t>
            </a:r>
            <a:r>
              <a:rPr lang="en-US" dirty="0"/>
              <a:t>should be small</a:t>
            </a:r>
          </a:p>
          <a:p>
            <a:pPr lvl="1"/>
            <a:r>
              <a:rPr lang="en-US" dirty="0" smtClean="0"/>
              <a:t>Code </a:t>
            </a:r>
            <a:r>
              <a:rPr lang="en-US" dirty="0"/>
              <a:t>inter-dependency should be as less as possible</a:t>
            </a:r>
          </a:p>
          <a:p>
            <a:pPr lvl="1"/>
            <a:r>
              <a:rPr lang="en-US" dirty="0" smtClean="0"/>
              <a:t>Put </a:t>
            </a:r>
            <a:r>
              <a:rPr lang="en-US" dirty="0"/>
              <a:t>independent logic into a separate module</a:t>
            </a:r>
          </a:p>
          <a:p>
            <a:pPr lvl="1"/>
            <a:r>
              <a:rPr lang="en-US" dirty="0" smtClean="0"/>
              <a:t>Each </a:t>
            </a:r>
            <a:r>
              <a:rPr lang="en-US" dirty="0"/>
              <a:t>module should implement just one logic</a:t>
            </a:r>
          </a:p>
          <a:p>
            <a:pPr lvl="1"/>
            <a:r>
              <a:rPr lang="en-US" dirty="0" smtClean="0"/>
              <a:t>Use </a:t>
            </a:r>
            <a:r>
              <a:rPr lang="en-US" dirty="0"/>
              <a:t>explicit and easy-to-understand name </a:t>
            </a:r>
            <a:r>
              <a:rPr lang="en-US" dirty="0" smtClean="0"/>
              <a:t>convention</a:t>
            </a:r>
          </a:p>
          <a:p>
            <a:pPr lvl="1"/>
            <a:r>
              <a:rPr lang="en-US" dirty="0"/>
              <a:t>Do Not Start Coding from </a:t>
            </a:r>
            <a:r>
              <a:rPr lang="en-US" dirty="0" smtClean="0"/>
              <a:t>Scratch</a:t>
            </a:r>
          </a:p>
          <a:p>
            <a:r>
              <a:rPr lang="en-US" dirty="0" smtClean="0"/>
              <a:t>Have code audit by external parties before live deployment. </a:t>
            </a:r>
          </a:p>
        </p:txBody>
      </p:sp>
    </p:spTree>
    <p:extLst>
      <p:ext uri="{BB962C8B-B14F-4D97-AF65-F5344CB8AC3E}">
        <p14:creationId xmlns:p14="http://schemas.microsoft.com/office/powerpoint/2010/main" val="2210649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t>
            </a:r>
            <a:r>
              <a:rPr lang="en-US" dirty="0"/>
              <a:t>Secure Contract</a:t>
            </a:r>
          </a:p>
        </p:txBody>
      </p:sp>
      <p:sp>
        <p:nvSpPr>
          <p:cNvPr id="3" name="Content Placeholder 2"/>
          <p:cNvSpPr>
            <a:spLocks noGrp="1"/>
          </p:cNvSpPr>
          <p:nvPr>
            <p:ph idx="1"/>
          </p:nvPr>
        </p:nvSpPr>
        <p:spPr/>
        <p:txBody>
          <a:bodyPr>
            <a:normAutofit/>
          </a:bodyPr>
          <a:lstStyle/>
          <a:p>
            <a:r>
              <a:rPr lang="en-US" dirty="0"/>
              <a:t>Smart contract deployed on Ethereum is publicly accessible and transparent.</a:t>
            </a:r>
          </a:p>
          <a:p>
            <a:r>
              <a:rPr lang="en-US" dirty="0"/>
              <a:t>Developing smart contract needs a completely new thinking vector which </a:t>
            </a:r>
            <a:r>
              <a:rPr lang="en-US" dirty="0" smtClean="0"/>
              <a:t>is different </a:t>
            </a:r>
            <a:r>
              <a:rPr lang="en-US" dirty="0"/>
              <a:t>from prior projects development.</a:t>
            </a:r>
          </a:p>
          <a:p>
            <a:r>
              <a:rPr lang="en-US" dirty="0" smtClean="0"/>
              <a:t>Smart </a:t>
            </a:r>
            <a:r>
              <a:rPr lang="en-US" dirty="0"/>
              <a:t>contract usually manages a huge amount of fund. Due to its </a:t>
            </a:r>
            <a:r>
              <a:rPr lang="en-US" dirty="0" smtClean="0"/>
              <a:t>inherent feature </a:t>
            </a:r>
            <a:r>
              <a:rPr lang="en-US" dirty="0"/>
              <a:t>of transparency and public accessibility, fixing the bug of smart contract </a:t>
            </a:r>
            <a:r>
              <a:rPr lang="en-US" dirty="0" smtClean="0"/>
              <a:t>is not </a:t>
            </a:r>
            <a:r>
              <a:rPr lang="en-US" dirty="0"/>
              <a:t>as easy as traditional software </a:t>
            </a:r>
            <a:r>
              <a:rPr lang="en-US" dirty="0" smtClean="0"/>
              <a:t>patching</a:t>
            </a:r>
          </a:p>
          <a:p>
            <a:r>
              <a:rPr lang="en-US" dirty="0" smtClean="0"/>
              <a:t>The consequence of vulnerability of smart contract could be disastrous.</a:t>
            </a:r>
          </a:p>
          <a:p>
            <a:endParaRPr lang="en-US" dirty="0"/>
          </a:p>
        </p:txBody>
      </p:sp>
    </p:spTree>
    <p:extLst>
      <p:ext uri="{BB962C8B-B14F-4D97-AF65-F5344CB8AC3E}">
        <p14:creationId xmlns:p14="http://schemas.microsoft.com/office/powerpoint/2010/main" val="297385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t>
            </a:r>
            <a:r>
              <a:rPr lang="en-US" dirty="0" err="1" smtClean="0"/>
              <a:t>entrancy</a:t>
            </a:r>
            <a:r>
              <a:rPr lang="en-US" dirty="0" smtClean="0"/>
              <a:t> Attack: Example</a:t>
            </a:r>
            <a:endParaRPr lang="en-US" dirty="0"/>
          </a:p>
        </p:txBody>
      </p:sp>
      <p:sp>
        <p:nvSpPr>
          <p:cNvPr id="3" name="Content Placeholder 2"/>
          <p:cNvSpPr>
            <a:spLocks noGrp="1"/>
          </p:cNvSpPr>
          <p:nvPr>
            <p:ph idx="1"/>
          </p:nvPr>
        </p:nvSpPr>
        <p:spPr/>
        <p:txBody>
          <a:bodyPr/>
          <a:lstStyle/>
          <a:p>
            <a:r>
              <a:rPr lang="en-US" dirty="0" smtClean="0"/>
              <a:t>Objective withdraw ether from Victim contract to Attacker contract and to attacker </a:t>
            </a:r>
            <a:r>
              <a:rPr lang="en-US" dirty="0" err="1" smtClean="0"/>
              <a:t>EOA</a:t>
            </a:r>
            <a:r>
              <a:rPr lang="en-US" dirty="0" smtClean="0"/>
              <a:t> via </a:t>
            </a:r>
            <a:r>
              <a:rPr lang="en-US" dirty="0" err="1" smtClean="0"/>
              <a:t>selfdestruct</a:t>
            </a:r>
            <a:endParaRPr lang="en-US" dirty="0" smtClean="0"/>
          </a:p>
          <a:p>
            <a:r>
              <a:rPr lang="en-US" dirty="0" smtClean="0"/>
              <a:t>Attacker contract constructor gets Victim contract address</a:t>
            </a:r>
          </a:p>
          <a:p>
            <a:r>
              <a:rPr lang="en-US" dirty="0" smtClean="0"/>
              <a:t>Start by calling the attacker collect() function. It puts some ether into the Victim contract using put() then call the Victim contract get() to the Attacker contract.</a:t>
            </a:r>
          </a:p>
          <a:p>
            <a:r>
              <a:rPr lang="en-US" dirty="0" smtClean="0"/>
              <a:t>The Attacker contract fallback function is invoked which in turn call the Victim contract get() again</a:t>
            </a:r>
            <a:endParaRPr lang="en-US" dirty="0"/>
          </a:p>
        </p:txBody>
      </p:sp>
    </p:spTree>
    <p:extLst>
      <p:ext uri="{BB962C8B-B14F-4D97-AF65-F5344CB8AC3E}">
        <p14:creationId xmlns:p14="http://schemas.microsoft.com/office/powerpoint/2010/main" val="450829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Attacking Vector</a:t>
            </a:r>
          </a:p>
        </p:txBody>
      </p:sp>
      <p:sp>
        <p:nvSpPr>
          <p:cNvPr id="3" name="Content Placeholder 2"/>
          <p:cNvSpPr>
            <a:spLocks noGrp="1"/>
          </p:cNvSpPr>
          <p:nvPr>
            <p:ph idx="1"/>
          </p:nvPr>
        </p:nvSpPr>
        <p:spPr/>
        <p:txBody>
          <a:bodyPr/>
          <a:lstStyle/>
          <a:p>
            <a:r>
              <a:rPr lang="en-US" dirty="0"/>
              <a:t>Attacking vectors are classified as below:</a:t>
            </a:r>
          </a:p>
          <a:p>
            <a:pPr lvl="1"/>
            <a:r>
              <a:rPr lang="en-US" dirty="0" err="1" smtClean="0"/>
              <a:t>Oveflow</a:t>
            </a:r>
            <a:r>
              <a:rPr lang="en-US" dirty="0" smtClean="0"/>
              <a:t>/underflow</a:t>
            </a:r>
          </a:p>
          <a:p>
            <a:pPr lvl="1"/>
            <a:r>
              <a:rPr lang="en-US" dirty="0" err="1" smtClean="0"/>
              <a:t>Delegatecall</a:t>
            </a:r>
            <a:endParaRPr lang="en-US" dirty="0" smtClean="0"/>
          </a:p>
          <a:p>
            <a:pPr lvl="1"/>
            <a:r>
              <a:rPr lang="en-US" dirty="0" smtClean="0"/>
              <a:t>Loops </a:t>
            </a:r>
          </a:p>
          <a:p>
            <a:pPr lvl="1"/>
            <a:r>
              <a:rPr lang="en-US" dirty="0" smtClean="0"/>
              <a:t>timestamp</a:t>
            </a:r>
            <a:r>
              <a:rPr lang="en-US" dirty="0"/>
              <a:t>, random, </a:t>
            </a:r>
            <a:endParaRPr lang="en-US" dirty="0" smtClean="0"/>
          </a:p>
          <a:p>
            <a:pPr lvl="1"/>
            <a:r>
              <a:rPr lang="en-US" dirty="0" smtClean="0"/>
              <a:t>Reentrancy</a:t>
            </a:r>
            <a:endParaRPr lang="en-US" dirty="0"/>
          </a:p>
          <a:p>
            <a:pPr lvl="1"/>
            <a:r>
              <a:rPr lang="en-US" dirty="0" smtClean="0"/>
              <a:t>Denial </a:t>
            </a:r>
            <a:r>
              <a:rPr lang="en-US" dirty="0"/>
              <a:t>of Service (</a:t>
            </a:r>
            <a:r>
              <a:rPr lang="en-US" dirty="0" err="1"/>
              <a:t>DoS</a:t>
            </a:r>
            <a:r>
              <a:rPr lang="en-US" dirty="0"/>
              <a:t>)</a:t>
            </a:r>
          </a:p>
        </p:txBody>
      </p:sp>
    </p:spTree>
    <p:extLst>
      <p:ext uri="{BB962C8B-B14F-4D97-AF65-F5344CB8AC3E}">
        <p14:creationId xmlns:p14="http://schemas.microsoft.com/office/powerpoint/2010/main" val="397216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Overflow/Underflow</a:t>
            </a:r>
          </a:p>
        </p:txBody>
      </p:sp>
      <p:sp>
        <p:nvSpPr>
          <p:cNvPr id="3" name="Content Placeholder 2"/>
          <p:cNvSpPr>
            <a:spLocks noGrp="1"/>
          </p:cNvSpPr>
          <p:nvPr>
            <p:ph idx="1"/>
          </p:nvPr>
        </p:nvSpPr>
        <p:spPr/>
        <p:txBody>
          <a:bodyPr>
            <a:normAutofit/>
          </a:bodyPr>
          <a:lstStyle/>
          <a:p>
            <a:r>
              <a:rPr lang="en-US" dirty="0"/>
              <a:t>When an operation needs to use a fixed-size variable to save a digital number, if </a:t>
            </a:r>
            <a:r>
              <a:rPr lang="en-US" dirty="0" smtClean="0"/>
              <a:t>the number </a:t>
            </a:r>
            <a:r>
              <a:rPr lang="en-US" dirty="0"/>
              <a:t>is outside the range of variable type, it will lead to </a:t>
            </a:r>
            <a:r>
              <a:rPr lang="en-US" dirty="0" smtClean="0"/>
              <a:t>overflow/underflow</a:t>
            </a:r>
          </a:p>
          <a:p>
            <a:r>
              <a:rPr lang="en-US" dirty="0"/>
              <a:t>The typical technique to guard against under/overflow vulnerabilities is to use </a:t>
            </a:r>
            <a:r>
              <a:rPr lang="en-US" dirty="0" smtClean="0"/>
              <a:t>or build </a:t>
            </a:r>
            <a:r>
              <a:rPr lang="en-US" dirty="0"/>
              <a:t>mathematical libraries which replace the solidity standard math operators</a:t>
            </a:r>
            <a:r>
              <a:rPr lang="en-US" dirty="0" smtClean="0"/>
              <a:t>; addition</a:t>
            </a:r>
            <a:r>
              <a:rPr lang="en-US" dirty="0"/>
              <a:t>, subtraction, and </a:t>
            </a:r>
            <a:r>
              <a:rPr lang="en-US" dirty="0" smtClean="0"/>
              <a:t>multiplication</a:t>
            </a:r>
          </a:p>
          <a:p>
            <a:r>
              <a:rPr lang="en-US" dirty="0" smtClean="0"/>
              <a:t>division </a:t>
            </a:r>
            <a:r>
              <a:rPr lang="en-US" dirty="0"/>
              <a:t>is excluded as it does not </a:t>
            </a:r>
            <a:r>
              <a:rPr lang="en-US" dirty="0" smtClean="0"/>
              <a:t>cause over/under </a:t>
            </a:r>
            <a:r>
              <a:rPr lang="en-US" dirty="0"/>
              <a:t>flows and the </a:t>
            </a:r>
            <a:r>
              <a:rPr lang="en-US" dirty="0" err="1"/>
              <a:t>EVM</a:t>
            </a:r>
            <a:r>
              <a:rPr lang="en-US" dirty="0"/>
              <a:t> throws on division by </a:t>
            </a:r>
            <a:r>
              <a:rPr lang="en-US" dirty="0" smtClean="0"/>
              <a:t>0 </a:t>
            </a:r>
          </a:p>
        </p:txBody>
      </p:sp>
    </p:spTree>
    <p:extLst>
      <p:ext uri="{BB962C8B-B14F-4D97-AF65-F5344CB8AC3E}">
        <p14:creationId xmlns:p14="http://schemas.microsoft.com/office/powerpoint/2010/main" val="201018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Overflow/Underflow</a:t>
            </a:r>
            <a:endParaRPr lang="en-US" dirty="0"/>
          </a:p>
        </p:txBody>
      </p:sp>
      <p:sp>
        <p:nvSpPr>
          <p:cNvPr id="3" name="Content Placeholder 2"/>
          <p:cNvSpPr>
            <a:spLocks noGrp="1"/>
          </p:cNvSpPr>
          <p:nvPr>
            <p:ph idx="1"/>
          </p:nvPr>
        </p:nvSpPr>
        <p:spPr/>
        <p:txBody>
          <a:bodyPr/>
          <a:lstStyle/>
          <a:p>
            <a:r>
              <a:rPr lang="en-US" dirty="0" err="1" smtClean="0"/>
              <a:t>OpenZepplin</a:t>
            </a:r>
            <a:r>
              <a:rPr lang="en-US" dirty="0" smtClean="0"/>
              <a:t> provides a well-known and widely accepted implementation of Safe Math</a:t>
            </a:r>
          </a:p>
          <a:p>
            <a:r>
              <a:rPr lang="en-US" dirty="0" smtClean="0"/>
              <a:t>For Solidity 0.8, </a:t>
            </a:r>
            <a:r>
              <a:rPr lang="en-US" dirty="0" err="1" smtClean="0"/>
              <a:t>SafeMath</a:t>
            </a:r>
            <a:r>
              <a:rPr lang="en-US" dirty="0" smtClean="0"/>
              <a:t> is not needed (but you would need it in older versions), and you can replace the functions with standard arithmetic operations.</a:t>
            </a:r>
          </a:p>
          <a:p>
            <a:endParaRPr lang="en-US" dirty="0"/>
          </a:p>
        </p:txBody>
      </p:sp>
    </p:spTree>
    <p:extLst>
      <p:ext uri="{BB962C8B-B14F-4D97-AF65-F5344CB8AC3E}">
        <p14:creationId xmlns:p14="http://schemas.microsoft.com/office/powerpoint/2010/main" val="344208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Overflow/Underflow</a:t>
            </a:r>
            <a:endParaRPr lang="en-US" dirty="0"/>
          </a:p>
        </p:txBody>
      </p:sp>
      <p:sp>
        <p:nvSpPr>
          <p:cNvPr id="3" name="Content Placeholder 2"/>
          <p:cNvSpPr>
            <a:spLocks noGrp="1"/>
          </p:cNvSpPr>
          <p:nvPr>
            <p:ph idx="1"/>
          </p:nvPr>
        </p:nvSpPr>
        <p:spPr/>
        <p:txBody>
          <a:bodyPr/>
          <a:lstStyle/>
          <a:p>
            <a:r>
              <a:rPr lang="en-US" dirty="0"/>
              <a:t>If unsigned integer is used, then 0 minus 1 will get the largest integer in solidity</a:t>
            </a:r>
            <a:r>
              <a:rPr lang="en-US" dirty="0" smtClean="0"/>
              <a:t>. And </a:t>
            </a:r>
            <a:r>
              <a:rPr lang="en-US" dirty="0"/>
              <a:t>this is called </a:t>
            </a:r>
            <a:r>
              <a:rPr lang="en-US" dirty="0" smtClean="0"/>
              <a:t>underflow</a:t>
            </a:r>
          </a:p>
          <a:p>
            <a:endParaRPr lang="en-US" dirty="0"/>
          </a:p>
          <a:p>
            <a:endParaRPr lang="en-US" dirty="0" smtClean="0"/>
          </a:p>
          <a:p>
            <a:r>
              <a:rPr lang="en-US" dirty="0"/>
              <a:t>2</a:t>
            </a:r>
            <a:r>
              <a:rPr lang="en-US" baseline="30000" dirty="0"/>
              <a:t>256</a:t>
            </a:r>
            <a:r>
              <a:rPr lang="en-US" dirty="0"/>
              <a:t>–1 (which is a big integer) plus 1 </a:t>
            </a:r>
            <a:r>
              <a:rPr lang="en-US" dirty="0" smtClean="0"/>
              <a:t>will be </a:t>
            </a:r>
            <a:r>
              <a:rPr lang="en-US" dirty="0"/>
              <a:t>0. This is called overflow.</a:t>
            </a:r>
          </a:p>
          <a:p>
            <a:endParaRPr lang="en-US" dirty="0"/>
          </a:p>
        </p:txBody>
      </p:sp>
      <p:pic>
        <p:nvPicPr>
          <p:cNvPr id="4" name="Picture 3"/>
          <p:cNvPicPr>
            <a:picLocks noChangeAspect="1"/>
          </p:cNvPicPr>
          <p:nvPr/>
        </p:nvPicPr>
        <p:blipFill>
          <a:blip r:embed="rId2"/>
          <a:stretch>
            <a:fillRect/>
          </a:stretch>
        </p:blipFill>
        <p:spPr>
          <a:xfrm>
            <a:off x="3800154" y="2700278"/>
            <a:ext cx="4591691" cy="847843"/>
          </a:xfrm>
          <a:prstGeom prst="rect">
            <a:avLst/>
          </a:prstGeom>
        </p:spPr>
      </p:pic>
      <p:pic>
        <p:nvPicPr>
          <p:cNvPr id="5" name="Picture 4"/>
          <p:cNvPicPr>
            <a:picLocks noChangeAspect="1"/>
          </p:cNvPicPr>
          <p:nvPr/>
        </p:nvPicPr>
        <p:blipFill>
          <a:blip r:embed="rId3"/>
          <a:stretch>
            <a:fillRect/>
          </a:stretch>
        </p:blipFill>
        <p:spPr>
          <a:xfrm>
            <a:off x="3800154" y="4616479"/>
            <a:ext cx="4486901" cy="924054"/>
          </a:xfrm>
          <a:prstGeom prst="rect">
            <a:avLst/>
          </a:prstGeom>
        </p:spPr>
      </p:pic>
    </p:spTree>
    <p:extLst>
      <p:ext uri="{BB962C8B-B14F-4D97-AF65-F5344CB8AC3E}">
        <p14:creationId xmlns:p14="http://schemas.microsoft.com/office/powerpoint/2010/main" val="279989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Overflow/Underflow</a:t>
            </a:r>
            <a:endParaRPr lang="en-US" dirty="0"/>
          </a:p>
        </p:txBody>
      </p:sp>
      <p:sp>
        <p:nvSpPr>
          <p:cNvPr id="3" name="Content Placeholder 2"/>
          <p:cNvSpPr>
            <a:spLocks noGrp="1"/>
          </p:cNvSpPr>
          <p:nvPr>
            <p:ph idx="1"/>
          </p:nvPr>
        </p:nvSpPr>
        <p:spPr/>
        <p:txBody>
          <a:bodyPr>
            <a:normAutofit/>
          </a:bodyPr>
          <a:lstStyle/>
          <a:p>
            <a:r>
              <a:rPr lang="en-US" dirty="0"/>
              <a:t>For example, assume that </a:t>
            </a:r>
            <a:r>
              <a:rPr lang="en-US" dirty="0" smtClean="0"/>
              <a:t>a user </a:t>
            </a:r>
            <a:r>
              <a:rPr lang="en-US" dirty="0"/>
              <a:t>has no balance; the user could call the transfer() function with any </a:t>
            </a:r>
            <a:r>
              <a:rPr lang="en-US" dirty="0" smtClean="0"/>
              <a:t>non-zero _</a:t>
            </a:r>
            <a:r>
              <a:rPr lang="en-US" dirty="0"/>
              <a:t>value and pass the require statement. </a:t>
            </a:r>
            <a:endParaRPr lang="en-US" dirty="0" smtClean="0"/>
          </a:p>
          <a:p>
            <a:r>
              <a:rPr lang="en-US" dirty="0" smtClean="0"/>
              <a:t>The </a:t>
            </a:r>
            <a:r>
              <a:rPr lang="en-US" dirty="0"/>
              <a:t>reason is: balances[</a:t>
            </a:r>
            <a:r>
              <a:rPr lang="en-US" dirty="0" err="1"/>
              <a:t>msg.sender</a:t>
            </a:r>
            <a:r>
              <a:rPr lang="en-US" dirty="0"/>
              <a:t>] is zero</a:t>
            </a:r>
            <a:r>
              <a:rPr lang="en-US" dirty="0" smtClean="0"/>
              <a:t>, and </a:t>
            </a:r>
            <a:r>
              <a:rPr lang="en-US" dirty="0"/>
              <a:t>subtracting any positive amount (excluding 2</a:t>
            </a:r>
            <a:r>
              <a:rPr lang="en-US" baseline="30000" dirty="0"/>
              <a:t>256</a:t>
            </a:r>
            <a:r>
              <a:rPr lang="en-US" dirty="0"/>
              <a:t>) will result in a positive </a:t>
            </a:r>
            <a:r>
              <a:rPr lang="en-US" dirty="0" smtClean="0"/>
              <a:t>number due </a:t>
            </a:r>
            <a:r>
              <a:rPr lang="en-US" dirty="0"/>
              <a:t>to the underflow described above. </a:t>
            </a:r>
            <a:endParaRPr lang="en-US" dirty="0" smtClean="0"/>
          </a:p>
          <a:p>
            <a:r>
              <a:rPr lang="en-US" dirty="0" smtClean="0"/>
              <a:t>Thus</a:t>
            </a:r>
            <a:r>
              <a:rPr lang="en-US" dirty="0"/>
              <a:t>, in this example, the user has </a:t>
            </a:r>
            <a:r>
              <a:rPr lang="en-US" dirty="0" smtClean="0"/>
              <a:t>obtained free </a:t>
            </a:r>
            <a:r>
              <a:rPr lang="en-US" dirty="0"/>
              <a:t>tokens caused by an underflow vulnerability.</a:t>
            </a:r>
          </a:p>
        </p:txBody>
      </p:sp>
    </p:spTree>
    <p:extLst>
      <p:ext uri="{BB962C8B-B14F-4D97-AF65-F5344CB8AC3E}">
        <p14:creationId xmlns:p14="http://schemas.microsoft.com/office/powerpoint/2010/main" val="217846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Delegatecall</a:t>
            </a:r>
            <a:endParaRPr lang="en-US" dirty="0"/>
          </a:p>
        </p:txBody>
      </p:sp>
      <p:sp>
        <p:nvSpPr>
          <p:cNvPr id="3" name="Content Placeholder 2"/>
          <p:cNvSpPr>
            <a:spLocks noGrp="1"/>
          </p:cNvSpPr>
          <p:nvPr>
            <p:ph idx="1"/>
          </p:nvPr>
        </p:nvSpPr>
        <p:spPr/>
        <p:txBody>
          <a:bodyPr/>
          <a:lstStyle/>
          <a:p>
            <a:r>
              <a:rPr lang="en-US" dirty="0" smtClean="0"/>
              <a:t>Using Delegate </a:t>
            </a:r>
            <a:r>
              <a:rPr lang="en-US" dirty="0"/>
              <a:t>Call </a:t>
            </a:r>
            <a:r>
              <a:rPr lang="en-US" dirty="0" smtClean="0"/>
              <a:t>to call another (</a:t>
            </a:r>
            <a:r>
              <a:rPr lang="en-US" dirty="0" err="1" smtClean="0"/>
              <a:t>callee</a:t>
            </a:r>
            <a:r>
              <a:rPr lang="en-US" dirty="0" smtClean="0"/>
              <a:t>) </a:t>
            </a:r>
            <a:r>
              <a:rPr lang="en-US" dirty="0"/>
              <a:t>contract code </a:t>
            </a:r>
            <a:r>
              <a:rPr lang="en-US" dirty="0" smtClean="0"/>
              <a:t>will make the </a:t>
            </a:r>
            <a:r>
              <a:rPr lang="en-US" dirty="0" err="1" smtClean="0"/>
              <a:t>callee</a:t>
            </a:r>
            <a:r>
              <a:rPr lang="en-US" dirty="0" smtClean="0"/>
              <a:t> contract </a:t>
            </a:r>
            <a:r>
              <a:rPr lang="en-US" dirty="0"/>
              <a:t>running in the </a:t>
            </a:r>
            <a:r>
              <a:rPr lang="en-US" dirty="0" smtClean="0"/>
              <a:t>context of </a:t>
            </a:r>
            <a:r>
              <a:rPr lang="en-US" dirty="0"/>
              <a:t>caller contract. </a:t>
            </a:r>
            <a:endParaRPr lang="en-US" dirty="0" smtClean="0"/>
          </a:p>
          <a:p>
            <a:r>
              <a:rPr lang="en-US" dirty="0" smtClean="0"/>
              <a:t>That </a:t>
            </a:r>
            <a:r>
              <a:rPr lang="en-US" dirty="0"/>
              <a:t>means </a:t>
            </a:r>
            <a:r>
              <a:rPr lang="en-US" dirty="0" err="1"/>
              <a:t>callee</a:t>
            </a:r>
            <a:r>
              <a:rPr lang="en-US" dirty="0"/>
              <a:t> contract code can work on storage, balance, </a:t>
            </a:r>
            <a:r>
              <a:rPr lang="en-US" dirty="0" smtClean="0"/>
              <a:t>and current </a:t>
            </a:r>
            <a:r>
              <a:rPr lang="en-US" dirty="0"/>
              <a:t>address of caller contract. </a:t>
            </a:r>
            <a:endParaRPr lang="en-US" dirty="0" smtClean="0"/>
          </a:p>
          <a:p>
            <a:r>
              <a:rPr lang="en-US" dirty="0" smtClean="0"/>
              <a:t>In </a:t>
            </a:r>
            <a:r>
              <a:rPr lang="en-US" dirty="0"/>
              <a:t>the following example, attacker gets the </a:t>
            </a:r>
            <a:r>
              <a:rPr lang="en-US" dirty="0" smtClean="0"/>
              <a:t>control of </a:t>
            </a:r>
            <a:r>
              <a:rPr lang="en-US" dirty="0"/>
              <a:t>caller contract (Delegation) through delegating call to </a:t>
            </a:r>
            <a:r>
              <a:rPr lang="en-US" dirty="0" smtClean="0"/>
              <a:t>public </a:t>
            </a:r>
            <a:r>
              <a:rPr lang="en-US" dirty="0" err="1" smtClean="0"/>
              <a:t>pwn</a:t>
            </a:r>
            <a:r>
              <a:rPr lang="en-US" dirty="0" smtClean="0"/>
              <a:t>() function of Delegate </a:t>
            </a:r>
            <a:r>
              <a:rPr lang="en-US" dirty="0"/>
              <a:t>under the context of caller contract.</a:t>
            </a:r>
          </a:p>
        </p:txBody>
      </p:sp>
    </p:spTree>
    <p:extLst>
      <p:ext uri="{BB962C8B-B14F-4D97-AF65-F5344CB8AC3E}">
        <p14:creationId xmlns:p14="http://schemas.microsoft.com/office/powerpoint/2010/main" val="2806989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1925</Words>
  <Application>Microsoft Office PowerPoint</Application>
  <PresentationFormat>Widescreen</PresentationFormat>
  <Paragraphs>129</Paragraphs>
  <Slides>30</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Best Practices</vt:lpstr>
      <vt:lpstr>Reference</vt:lpstr>
      <vt:lpstr>Developing Secure Contract</vt:lpstr>
      <vt:lpstr>Attacking Vector</vt:lpstr>
      <vt:lpstr>Overflow/Underflow</vt:lpstr>
      <vt:lpstr>Overflow/Underflow</vt:lpstr>
      <vt:lpstr>Overflow/Underflow</vt:lpstr>
      <vt:lpstr>Overflow/Underflow</vt:lpstr>
      <vt:lpstr>Delegatecall</vt:lpstr>
      <vt:lpstr>PowerPoint Presentation</vt:lpstr>
      <vt:lpstr>Floating Points and Precision</vt:lpstr>
      <vt:lpstr>Tx.Origin Authentication</vt:lpstr>
      <vt:lpstr>PowerPoint Presentation</vt:lpstr>
      <vt:lpstr>Unchecked CALL Return Values</vt:lpstr>
      <vt:lpstr>Unchecked CALL Return Values</vt:lpstr>
      <vt:lpstr>Loops</vt:lpstr>
      <vt:lpstr>Loops</vt:lpstr>
      <vt:lpstr>Forcing Ether to A Contract</vt:lpstr>
      <vt:lpstr>Forcing Ether to A Contract – selfdestruct</vt:lpstr>
      <vt:lpstr>Forcing Ether to A Contract – Guess Address</vt:lpstr>
      <vt:lpstr>Randomness</vt:lpstr>
      <vt:lpstr>Block timestamp</vt:lpstr>
      <vt:lpstr>Use Pull instead of Push</vt:lpstr>
      <vt:lpstr>Use Pull instead of Push</vt:lpstr>
      <vt:lpstr>Use Pull instead of Push</vt:lpstr>
      <vt:lpstr>Reentrancy Problem</vt:lpstr>
      <vt:lpstr>Reentrancy Problem</vt:lpstr>
      <vt:lpstr>Preventing Reentrancy</vt:lpstr>
      <vt:lpstr>Best Practices </vt:lpstr>
      <vt:lpstr>Re-entrancy Attack: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dc:title>
  <dc:creator>IM</dc:creator>
  <cp:lastModifiedBy>IM</cp:lastModifiedBy>
  <cp:revision>31</cp:revision>
  <dcterms:created xsi:type="dcterms:W3CDTF">2021-06-17T03:35:47Z</dcterms:created>
  <dcterms:modified xsi:type="dcterms:W3CDTF">2021-06-17T09:05:40Z</dcterms:modified>
</cp:coreProperties>
</file>