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gMLuMov4gyrYxzXoqkRtx9rtxJ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As we know that nowadays the game industry is growing faster and faster including the welfare and safety of digitized assets such as in-game property. Currently, it becomes the role play of financialization and substantial community in the present.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 frontier of blockchain and decentralized systems into the games industry and realize the importance of every property for the in-game asset holder. This concept of novel application of in-game handling assets is the solution of the security to guard all of the property and digital welfare, for instance in-game money, renown, and popular items to prevent a non-friendly situation will occur such as hacking and spoofing. This system can ensure aspects of transparency, cumbersome with human intervention in property, truthless, and auditability.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8055c6403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1200"/>
              </a:spcBef>
              <a:spcAft>
                <a:spcPts val="120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Blockchain has several applications which can be used in different industries. First, cryptocurrency exchange, in the financial field, blockchain enhances security of transactions which can get rid of single point failure and transfer agents. Second, secure sharing information, as used in the healthcare industry. For example, blockchain can facilitate the secure transfer of patient medical records, increase security, privacy, interoperability of health data, manage drugs supply chain, improve research and development process of new drugs or diseases. Third, the voting mechanism used by the government. Using blockchain in voting can enhance transparency, security, fraud prevention and auditability while voters still can keep their privacy. Lastly, an anti-money laundering tracking system. Since blockchain is an immutable ledger for regulatory oversight, it uses a decentralized network which every node needs to verify changes, making it incredibly secure. </a:t>
            </a:r>
            <a:endParaRPr/>
          </a:p>
        </p:txBody>
      </p:sp>
      <p:sp>
        <p:nvSpPr>
          <p:cNvPr id="91" name="Google Shape;91;gc8055c6403_2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aafce19a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aaafce19a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en-US" sz="1400">
                <a:solidFill>
                  <a:schemeClr val="dk1"/>
                </a:solidFill>
                <a:latin typeface="Times New Roman"/>
                <a:ea typeface="Times New Roman"/>
                <a:cs typeface="Times New Roman"/>
                <a:sym typeface="Times New Roman"/>
              </a:rPr>
              <a:t>Although many industries have applied blockchain technology to improve their reliability, the gaming industry still has room for implementation. We focus on the gaming industry because it outperformed by showing the biggest moneymaker in the entertainment industry. According to the TransPerfect Gaming Team, the gaming industry was valued at $162.32 billion in 2020 and expected to reach $300 billion over the next five years. However, The gaming industry nowadays still have some issues such as rely on centralized the development of game and multimedia for example ubisoft or steam. It requires a leader’s review and confirmation before releasing the game. In addition, for gaming competitive tournaments, players can cheat or counterfeit of person information.</a:t>
            </a:r>
            <a:endParaRPr sz="1400">
              <a:solidFill>
                <a:schemeClr val="dk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1100"/>
              <a:buNone/>
            </a:pPr>
            <a:r>
              <a:t/>
            </a:r>
            <a:endParaRPr sz="1400">
              <a:solidFill>
                <a:schemeClr val="dk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The most important issue is the fraud in-game service, the user can form the invalid and unauthorized items and use them in the game. Therefore, the fraud item issue is not completely solved. We proposed a novel application using blockchain to solve the fraud problem in the gaming industry.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76be4f99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d76be4f99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SzPts val="1100"/>
              <a:buNone/>
            </a:pPr>
            <a:r>
              <a:rPr lang="en-US"/>
              <a:t>So as the comprehensive and existing approach propose to apply with blockchain technology</a:t>
            </a:r>
            <a:endParaRPr/>
          </a:p>
          <a:p>
            <a:pPr indent="0" lvl="0" marL="0" marR="0" rtl="0" algn="l">
              <a:lnSpc>
                <a:spcPct val="90000"/>
              </a:lnSpc>
              <a:spcBef>
                <a:spcPts val="1000"/>
              </a:spcBef>
              <a:spcAft>
                <a:spcPts val="0"/>
              </a:spcAft>
              <a:buSzPts val="1100"/>
              <a:buNone/>
            </a:pPr>
            <a:r>
              <a:t/>
            </a:r>
            <a:endParaRPr/>
          </a:p>
          <a:p>
            <a:pPr indent="0" lvl="0" marL="0" marR="0" rtl="0" algn="l">
              <a:lnSpc>
                <a:spcPct val="90000"/>
              </a:lnSpc>
              <a:spcBef>
                <a:spcPts val="1000"/>
              </a:spcBef>
              <a:spcAft>
                <a:spcPts val="0"/>
              </a:spcAft>
              <a:buSzPts val="1100"/>
              <a:buNone/>
            </a:pPr>
            <a:r>
              <a:rPr lang="en-US"/>
              <a:t>we offer the novel approach to integrate in the gaming and multimedia industry as we know it is growing up faster and faster.</a:t>
            </a:r>
            <a:endParaRPr/>
          </a:p>
          <a:p>
            <a:pPr indent="0" lvl="0" marL="0" marR="0" rtl="0" algn="l">
              <a:lnSpc>
                <a:spcPct val="90000"/>
              </a:lnSpc>
              <a:spcBef>
                <a:spcPts val="1000"/>
              </a:spcBef>
              <a:spcAft>
                <a:spcPts val="0"/>
              </a:spcAft>
              <a:buSzPts val="1100"/>
              <a:buNone/>
            </a:pPr>
            <a:r>
              <a:rPr lang="en-US"/>
              <a:t>we propose the problem to support our approach i.e.</a:t>
            </a:r>
            <a:endParaRPr/>
          </a:p>
          <a:p>
            <a:pPr indent="0" lvl="0" marL="0" marR="0" rtl="0" algn="l">
              <a:lnSpc>
                <a:spcPct val="90000"/>
              </a:lnSpc>
              <a:spcBef>
                <a:spcPts val="1000"/>
              </a:spcBef>
              <a:spcAft>
                <a:spcPts val="0"/>
              </a:spcAft>
              <a:buSzPts val="1100"/>
              <a:buNone/>
            </a:pPr>
            <a:r>
              <a:rPr lang="en-US"/>
              <a:t>the gaming and multimedia development it still rely on the centralized system for example ubisoft or steam. it require a leader’s review and confirmation is still required before releasing the game.</a:t>
            </a:r>
            <a:endParaRPr/>
          </a:p>
          <a:p>
            <a:pPr indent="0" lvl="0" marL="0" marR="0" rtl="0" algn="l">
              <a:lnSpc>
                <a:spcPct val="90000"/>
              </a:lnSpc>
              <a:spcBef>
                <a:spcPts val="1000"/>
              </a:spcBef>
              <a:spcAft>
                <a:spcPts val="0"/>
              </a:spcAft>
              <a:buSzPts val="1100"/>
              <a:buNone/>
            </a:pPr>
            <a:r>
              <a:rPr lang="en-US"/>
              <a:t>In addition, for gaming competitive tournament, players can cheat or counterfeit of person information</a:t>
            </a:r>
            <a:endParaRPr/>
          </a:p>
          <a:p>
            <a:pPr indent="0" lvl="0" marL="0" marR="0" rtl="0" algn="l">
              <a:lnSpc>
                <a:spcPct val="90000"/>
              </a:lnSpc>
              <a:spcBef>
                <a:spcPts val="1000"/>
              </a:spcBef>
              <a:spcAft>
                <a:spcPts val="0"/>
              </a:spcAft>
              <a:buSzPts val="1100"/>
              <a:buNone/>
            </a:pPr>
            <a:r>
              <a:rPr lang="en-US"/>
              <a:t>The last issue is that in-game service, the user can form the invalid and unauthorized items and use in the game.</a:t>
            </a:r>
            <a:endParaRPr/>
          </a:p>
          <a:p>
            <a:pPr indent="0" lvl="0" marL="0" marR="0" rtl="0" algn="l">
              <a:lnSpc>
                <a:spcPct val="90000"/>
              </a:lnSpc>
              <a:spcBef>
                <a:spcPts val="1000"/>
              </a:spcBef>
              <a:spcAft>
                <a:spcPts val="0"/>
              </a:spcAft>
              <a:buSzPts val="1100"/>
              <a:buNone/>
            </a:pPr>
            <a:r>
              <a:rPr lang="en-US"/>
              <a:t>------------------------------------------------------------------------------------------------------------------------------------------------------------------------</a:t>
            </a:r>
            <a:endParaRPr/>
          </a:p>
          <a:p>
            <a:pPr indent="0" lvl="0" marL="0" marR="0" rtl="0" algn="l">
              <a:lnSpc>
                <a:spcPct val="90000"/>
              </a:lnSpc>
              <a:spcBef>
                <a:spcPts val="1000"/>
              </a:spcBef>
              <a:spcAft>
                <a:spcPts val="0"/>
              </a:spcAft>
              <a:buSzPts val="1100"/>
              <a:buNone/>
            </a:pPr>
            <a:r>
              <a:t/>
            </a:r>
            <a:endParaRPr/>
          </a:p>
          <a:p>
            <a:pPr indent="0" lvl="0" marL="0" marR="0" rtl="0" algn="l">
              <a:lnSpc>
                <a:spcPct val="90000"/>
              </a:lnSpc>
              <a:spcBef>
                <a:spcPts val="1000"/>
              </a:spcBef>
              <a:spcAft>
                <a:spcPts val="0"/>
              </a:spcAft>
              <a:buSzPts val="1100"/>
              <a:buNone/>
            </a:pPr>
            <a:r>
              <a:rPr lang="en-US"/>
              <a:t>so, our approach is proposed for Developing and evaluating the game through the assessments by everyone  and the people who participates will receives an incentive for example, likes a non-fungible token or in-game-currency in advance when joining in the future</a:t>
            </a:r>
            <a:endParaRPr/>
          </a:p>
          <a:p>
            <a:pPr indent="0" lvl="0" marL="0" marR="0" rtl="0" algn="l">
              <a:lnSpc>
                <a:spcPct val="90000"/>
              </a:lnSpc>
              <a:spcBef>
                <a:spcPts val="1000"/>
              </a:spcBef>
              <a:spcAft>
                <a:spcPts val="0"/>
              </a:spcAft>
              <a:buSzPts val="1100"/>
              <a:buNone/>
            </a:pPr>
            <a:r>
              <a:rPr lang="en-US"/>
              <a:t>For the tournament issue, by using blockchain it will be more transparency</a:t>
            </a:r>
            <a:endParaRPr/>
          </a:p>
          <a:p>
            <a:pPr indent="0" lvl="0" marL="0" marR="0" rtl="0" algn="l">
              <a:lnSpc>
                <a:spcPct val="90000"/>
              </a:lnSpc>
              <a:spcBef>
                <a:spcPts val="1000"/>
              </a:spcBef>
              <a:spcAft>
                <a:spcPts val="0"/>
              </a:spcAft>
              <a:buSzPts val="1100"/>
              <a:buNone/>
            </a:pPr>
            <a:r>
              <a:rPr lang="en-US"/>
              <a:t>Reliable system for organizing game events In which everyone who attended the event, the audience of the contestants together to confirm the winner will receive the prize.</a:t>
            </a:r>
            <a:endParaRPr/>
          </a:p>
          <a:p>
            <a:pPr indent="0" lvl="0" marL="0" marR="0" rtl="0" algn="l">
              <a:lnSpc>
                <a:spcPct val="90000"/>
              </a:lnSpc>
              <a:spcBef>
                <a:spcPts val="1000"/>
              </a:spcBef>
              <a:spcAft>
                <a:spcPts val="0"/>
              </a:spcAft>
              <a:buSzPts val="1100"/>
              <a:buNone/>
            </a:pPr>
            <a:r>
              <a:rPr lang="en-US"/>
              <a:t>moreover,  In the service of the game People will help to insist in the case of interpersonal exchange to prevent item counterfeiting.</a:t>
            </a:r>
            <a:endParaRPr/>
          </a:p>
          <a:p>
            <a:pPr indent="0" lvl="0" marL="0" marR="0" rtl="0" algn="l">
              <a:lnSpc>
                <a:spcPct val="90000"/>
              </a:lnSpc>
              <a:spcBef>
                <a:spcPts val="10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76be4f993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d76be4f993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a:solidFill>
                  <a:schemeClr val="dk1"/>
                </a:solidFill>
              </a:rPr>
              <a:t>By our novel approach as the proposed application</a:t>
            </a:r>
            <a:endParaRPr>
              <a:solidFill>
                <a:schemeClr val="dk1"/>
              </a:solidFill>
            </a:endParaRPr>
          </a:p>
          <a:p>
            <a:pPr indent="0" lvl="0" marL="0" rtl="0" algn="l">
              <a:lnSpc>
                <a:spcPct val="90000"/>
              </a:lnSpc>
              <a:spcBef>
                <a:spcPts val="1000"/>
              </a:spcBef>
              <a:spcAft>
                <a:spcPts val="0"/>
              </a:spcAft>
              <a:buSzPts val="1100"/>
              <a:buNone/>
            </a:pPr>
            <a:r>
              <a:rPr lang="en-US">
                <a:solidFill>
                  <a:schemeClr val="dk1"/>
                </a:solidFill>
              </a:rPr>
              <a:t>by our approach the asset have been represented as the digitized in-game property i.e., the item, ranking of character, win/lose ratio, and so on</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rPr>
              <a:t>have been encrypted in the form of hash data contained into hash block of decentralized blockchain.</a:t>
            </a:r>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rPr>
              <a:t>By the data hashed can be represented and displayed in-game to prevent anomaly person from stealing or transferring the property or belongings of the owners.</a:t>
            </a:r>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rPr>
              <a:t>By the trading system is the same as realism asset of cryptocurrency exchanging and everyone in this case mean every block have to confirm this trading is legal or illegal. That is effective to the storing because the illegal process is impossible to occur.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76be4f993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d76be4f99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SzPts val="1100"/>
              <a:buNone/>
            </a:pPr>
            <a:r>
              <a:rPr lang="en-US"/>
              <a:t>Pros.</a:t>
            </a:r>
            <a:endParaRPr/>
          </a:p>
          <a:p>
            <a:pPr indent="0" lvl="0" marL="0" marR="0" rtl="0" algn="l">
              <a:lnSpc>
                <a:spcPct val="90000"/>
              </a:lnSpc>
              <a:spcBef>
                <a:spcPts val="1000"/>
              </a:spcBef>
              <a:spcAft>
                <a:spcPts val="0"/>
              </a:spcAft>
              <a:buSzPts val="1100"/>
              <a:buNone/>
            </a:pPr>
            <a:r>
              <a:rPr lang="en-US"/>
              <a:t>So, as our proposed application</a:t>
            </a:r>
            <a:endParaRPr/>
          </a:p>
          <a:p>
            <a:pPr indent="0" lvl="0" marL="0" marR="0" rtl="0" algn="l">
              <a:lnSpc>
                <a:spcPct val="90000"/>
              </a:lnSpc>
              <a:spcBef>
                <a:spcPts val="1000"/>
              </a:spcBef>
              <a:spcAft>
                <a:spcPts val="0"/>
              </a:spcAft>
              <a:buSzPts val="1100"/>
              <a:buNone/>
            </a:pPr>
            <a:r>
              <a:rPr lang="en-US"/>
              <a:t>The advantage of the novel architecture as our think</a:t>
            </a:r>
            <a:endParaRPr/>
          </a:p>
          <a:p>
            <a:pPr indent="0" lvl="0" marL="0" marR="0" rtl="0" algn="l">
              <a:lnSpc>
                <a:spcPct val="90000"/>
              </a:lnSpc>
              <a:spcBef>
                <a:spcPts val="1000"/>
              </a:spcBef>
              <a:spcAft>
                <a:spcPts val="0"/>
              </a:spcAft>
              <a:buSzPts val="1100"/>
              <a:buNone/>
            </a:pPr>
            <a:r>
              <a:rPr lang="en-US"/>
              <a:t>For example, the trading will be trustless and more secure to owner each block</a:t>
            </a:r>
            <a:endParaRPr/>
          </a:p>
          <a:p>
            <a:pPr indent="0" lvl="0" marL="0" marR="0" rtl="0" algn="l">
              <a:lnSpc>
                <a:spcPct val="90000"/>
              </a:lnSpc>
              <a:spcBef>
                <a:spcPts val="1000"/>
              </a:spcBef>
              <a:spcAft>
                <a:spcPts val="0"/>
              </a:spcAft>
              <a:buSzPts val="1100"/>
              <a:buNone/>
            </a:pPr>
            <a:r>
              <a:t/>
            </a:r>
            <a:endParaRPr/>
          </a:p>
          <a:p>
            <a:pPr indent="0" lvl="0" marL="0" marR="0" rtl="0" algn="l">
              <a:lnSpc>
                <a:spcPct val="90000"/>
              </a:lnSpc>
              <a:spcBef>
                <a:spcPts val="1000"/>
              </a:spcBef>
              <a:spcAft>
                <a:spcPts val="0"/>
              </a:spcAft>
              <a:buSzPts val="1100"/>
              <a:buNone/>
            </a:pPr>
            <a:r>
              <a:rPr lang="en-US"/>
              <a:t>That is effective to unable cheating or counterfeit to the block with third parties program or from outside the system.</a:t>
            </a:r>
            <a:endParaRPr/>
          </a:p>
          <a:p>
            <a:pPr indent="0" lvl="0" marL="0" marR="0" rtl="0" algn="l">
              <a:lnSpc>
                <a:spcPct val="90000"/>
              </a:lnSpc>
              <a:spcBef>
                <a:spcPts val="1000"/>
              </a:spcBef>
              <a:spcAft>
                <a:spcPts val="0"/>
              </a:spcAft>
              <a:buSzPts val="1100"/>
              <a:buNone/>
            </a:pPr>
            <a:r>
              <a:rPr lang="en-US"/>
              <a:t>Moreover, this realism asset able to spend and exchange like real money.</a:t>
            </a:r>
            <a:endParaRPr/>
          </a:p>
          <a:p>
            <a:pPr indent="0" lvl="0" marL="0" marR="0" rtl="0" algn="l">
              <a:lnSpc>
                <a:spcPct val="90000"/>
              </a:lnSpc>
              <a:spcBef>
                <a:spcPts val="1000"/>
              </a:spcBef>
              <a:spcAft>
                <a:spcPts val="0"/>
              </a:spcAft>
              <a:buSzPts val="1100"/>
              <a:buNone/>
            </a:pPr>
            <a:r>
              <a:t/>
            </a:r>
            <a:endParaRPr/>
          </a:p>
          <a:p>
            <a:pPr indent="0" lvl="0" marL="0" marR="0" rtl="0" algn="l">
              <a:lnSpc>
                <a:spcPct val="90000"/>
              </a:lnSpc>
              <a:spcBef>
                <a:spcPts val="1000"/>
              </a:spcBef>
              <a:spcAft>
                <a:spcPts val="0"/>
              </a:spcAft>
              <a:buSzPts val="1100"/>
              <a:buNone/>
            </a:pPr>
            <a:r>
              <a:t/>
            </a:r>
            <a:endParaRPr/>
          </a:p>
          <a:p>
            <a:pPr indent="0" lvl="0" marL="0" marR="0" rtl="0" algn="l">
              <a:lnSpc>
                <a:spcPct val="90000"/>
              </a:lnSpc>
              <a:spcBef>
                <a:spcPts val="1000"/>
              </a:spcBef>
              <a:spcAft>
                <a:spcPts val="0"/>
              </a:spcAft>
              <a:buSzPts val="1100"/>
              <a:buNone/>
            </a:pPr>
            <a:r>
              <a:rPr lang="en-US"/>
              <a:t>----</a:t>
            </a:r>
            <a:endParaRPr/>
          </a:p>
          <a:p>
            <a:pPr indent="0" lvl="0" marL="0" marR="0" rtl="0" algn="l">
              <a:lnSpc>
                <a:spcPct val="90000"/>
              </a:lnSpc>
              <a:spcBef>
                <a:spcPts val="1000"/>
              </a:spcBef>
              <a:spcAft>
                <a:spcPts val="0"/>
              </a:spcAft>
              <a:buSzPts val="1100"/>
              <a:buNone/>
            </a:pPr>
            <a:r>
              <a:rPr lang="en-US"/>
              <a:t>Cons</a:t>
            </a:r>
            <a:endParaRPr/>
          </a:p>
          <a:p>
            <a:pPr indent="0" lvl="0" marL="0" marR="0" rtl="0" algn="l">
              <a:lnSpc>
                <a:spcPct val="90000"/>
              </a:lnSpc>
              <a:spcBef>
                <a:spcPts val="1000"/>
              </a:spcBef>
              <a:spcAft>
                <a:spcPts val="0"/>
              </a:spcAft>
              <a:buSzPts val="1100"/>
              <a:buNone/>
            </a:pPr>
            <a:r>
              <a:rPr lang="en-US"/>
              <a:t>But, there are some gap or limitation as we still see</a:t>
            </a:r>
            <a:endParaRPr/>
          </a:p>
          <a:p>
            <a:pPr indent="0" lvl="0" marL="0" marR="0" rtl="0" algn="l">
              <a:lnSpc>
                <a:spcPct val="90000"/>
              </a:lnSpc>
              <a:spcBef>
                <a:spcPts val="1000"/>
              </a:spcBef>
              <a:spcAft>
                <a:spcPts val="0"/>
              </a:spcAft>
              <a:buSzPts val="1100"/>
              <a:buNone/>
            </a:pPr>
            <a:r>
              <a:t/>
            </a:r>
            <a:endParaRPr/>
          </a:p>
          <a:p>
            <a:pPr indent="0" lvl="0" marL="0" marR="0" rtl="0" algn="l">
              <a:lnSpc>
                <a:spcPct val="90000"/>
              </a:lnSpc>
              <a:spcBef>
                <a:spcPts val="1000"/>
              </a:spcBef>
              <a:spcAft>
                <a:spcPts val="0"/>
              </a:spcAft>
              <a:buSzPts val="1100"/>
              <a:buNone/>
            </a:pPr>
            <a:r>
              <a:rPr lang="en-US"/>
              <a:t>such as if the process of transferring or trading have mistake between a couple agrees between 2 owner of blocks</a:t>
            </a:r>
            <a:endParaRPr/>
          </a:p>
          <a:p>
            <a:pPr indent="0" lvl="0" marL="0" marR="0" rtl="0" algn="l">
              <a:lnSpc>
                <a:spcPct val="90000"/>
              </a:lnSpc>
              <a:spcBef>
                <a:spcPts val="1000"/>
              </a:spcBef>
              <a:spcAft>
                <a:spcPts val="0"/>
              </a:spcAft>
              <a:buSzPts val="1100"/>
              <a:buNone/>
            </a:pPr>
            <a:r>
              <a:rPr lang="en-US"/>
              <a:t>Causing developers to have to deal with the problem of the loss of property.</a:t>
            </a:r>
            <a:endParaRPr/>
          </a:p>
          <a:p>
            <a:pPr indent="0" lvl="0" marL="0" marR="0" rtl="0" algn="l">
              <a:lnSpc>
                <a:spcPct val="90000"/>
              </a:lnSpc>
              <a:spcBef>
                <a:spcPts val="1000"/>
              </a:spcBef>
              <a:spcAft>
                <a:spcPts val="0"/>
              </a:spcAft>
              <a:buSzPts val="1100"/>
              <a:buNone/>
            </a:pPr>
            <a:r>
              <a:t/>
            </a:r>
            <a:endParaRPr/>
          </a:p>
          <a:p>
            <a:pPr indent="0" lvl="0" marL="0" marR="0" rtl="0" algn="l">
              <a:lnSpc>
                <a:spcPct val="90000"/>
              </a:lnSpc>
              <a:spcBef>
                <a:spcPts val="1000"/>
              </a:spcBef>
              <a:spcAft>
                <a:spcPts val="0"/>
              </a:spcAft>
              <a:buSzPts val="1100"/>
              <a:buNone/>
            </a:pPr>
            <a:r>
              <a:rPr lang="en-US"/>
              <a:t>And the uncertainty of this digitized asset can affect to the impermanent loss of property</a:t>
            </a:r>
            <a:endParaRPr/>
          </a:p>
          <a:p>
            <a:pPr indent="0" lvl="0" marL="0" marR="0" rtl="0" algn="l">
              <a:lnSpc>
                <a:spcPct val="90000"/>
              </a:lnSpc>
              <a:spcBef>
                <a:spcPts val="1000"/>
              </a:spcBef>
              <a:spcAft>
                <a:spcPts val="0"/>
              </a:spcAft>
              <a:buSzPts val="1100"/>
              <a:buNone/>
            </a:pPr>
            <a:r>
              <a:rPr lang="en-US"/>
              <a:t>If the game is saturation point As a result, the value is still ok or not? If the developer is unable to fork anything useful, the property can stay useful This asset is exposed to long-term use risk.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 type="body"/>
          </p:nvPr>
        </p:nvSpPr>
        <p:spPr>
          <a:xfrm>
            <a:off x="838200" y="1579050"/>
            <a:ext cx="10515600" cy="4959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ctrTitle"/>
          </p:nvPr>
        </p:nvSpPr>
        <p:spPr>
          <a:xfrm>
            <a:off x="0" y="1637000"/>
            <a:ext cx="12192000" cy="164953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100"/>
              <a:buNone/>
            </a:pPr>
            <a:r>
              <a:rPr lang="en-US" sz="3600">
                <a:latin typeface="Times New Roman"/>
                <a:ea typeface="Times New Roman"/>
                <a:cs typeface="Times New Roman"/>
                <a:sym typeface="Times New Roman"/>
              </a:rPr>
              <a:t>Blockchain in gaming industry</a:t>
            </a:r>
            <a:endParaRPr sz="3200">
              <a:latin typeface="Times New Roman"/>
              <a:ea typeface="Times New Roman"/>
              <a:cs typeface="Times New Roman"/>
              <a:sym typeface="Times New Roman"/>
            </a:endParaRPr>
          </a:p>
        </p:txBody>
      </p:sp>
      <p:pic>
        <p:nvPicPr>
          <p:cNvPr descr="Indonesian" id="85" name="Google Shape;85;p2"/>
          <p:cNvPicPr preferRelativeResize="0"/>
          <p:nvPr/>
        </p:nvPicPr>
        <p:blipFill rotWithShape="1">
          <a:blip r:embed="rId3">
            <a:alphaModFix/>
          </a:blip>
          <a:srcRect b="0" l="0" r="0" t="0"/>
          <a:stretch/>
        </p:blipFill>
        <p:spPr>
          <a:xfrm>
            <a:off x="0" y="-1"/>
            <a:ext cx="2667002" cy="532705"/>
          </a:xfrm>
          <a:prstGeom prst="rect">
            <a:avLst/>
          </a:prstGeom>
          <a:noFill/>
          <a:ln>
            <a:noFill/>
          </a:ln>
        </p:spPr>
      </p:pic>
      <p:sp>
        <p:nvSpPr>
          <p:cNvPr id="86" name="Google Shape;86;p2"/>
          <p:cNvSpPr/>
          <p:nvPr/>
        </p:nvSpPr>
        <p:spPr>
          <a:xfrm>
            <a:off x="2781300" y="-1270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2"/>
          <p:cNvSpPr txBox="1"/>
          <p:nvPr>
            <p:ph idx="4294967295" type="body"/>
          </p:nvPr>
        </p:nvSpPr>
        <p:spPr>
          <a:xfrm>
            <a:off x="11734795" y="6220500"/>
            <a:ext cx="353700" cy="637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2000"/>
              <a:t>1</a:t>
            </a:r>
            <a:r>
              <a:rPr lang="en-US"/>
              <a:t>		</a:t>
            </a:r>
            <a:endParaRPr/>
          </a:p>
          <a:p>
            <a:pPr indent="0" lvl="0" marL="91440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a:p>
        </p:txBody>
      </p:sp>
      <p:sp>
        <p:nvSpPr>
          <p:cNvPr id="88" name="Google Shape;88;p2"/>
          <p:cNvSpPr txBox="1"/>
          <p:nvPr/>
        </p:nvSpPr>
        <p:spPr>
          <a:xfrm>
            <a:off x="1470991" y="3873785"/>
            <a:ext cx="9250017" cy="1034099"/>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Jirayu Petchhan    		D10907801</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Supitchar Tatiyathavornkul 	M10918803</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Tanaporn Chaivutitorn    	M10921817</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Indonesian" id="93" name="Google Shape;93;gc8055c6403_2_2"/>
          <p:cNvPicPr preferRelativeResize="0"/>
          <p:nvPr/>
        </p:nvPicPr>
        <p:blipFill rotWithShape="1">
          <a:blip r:embed="rId3">
            <a:alphaModFix/>
          </a:blip>
          <a:srcRect b="0" l="0" r="0" t="0"/>
          <a:stretch/>
        </p:blipFill>
        <p:spPr>
          <a:xfrm>
            <a:off x="0" y="-1"/>
            <a:ext cx="2667002" cy="532705"/>
          </a:xfrm>
          <a:prstGeom prst="rect">
            <a:avLst/>
          </a:prstGeom>
          <a:noFill/>
          <a:ln>
            <a:noFill/>
          </a:ln>
        </p:spPr>
      </p:pic>
      <p:sp>
        <p:nvSpPr>
          <p:cNvPr id="94" name="Google Shape;94;gc8055c6403_2_2"/>
          <p:cNvSpPr/>
          <p:nvPr/>
        </p:nvSpPr>
        <p:spPr>
          <a:xfrm>
            <a:off x="2781300" y="-1270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gc8055c6403_2_2"/>
          <p:cNvSpPr txBox="1"/>
          <p:nvPr>
            <p:ph idx="4294967295" type="body"/>
          </p:nvPr>
        </p:nvSpPr>
        <p:spPr>
          <a:xfrm>
            <a:off x="11734795" y="6220500"/>
            <a:ext cx="353700" cy="637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2000"/>
              <a:t>2</a:t>
            </a:r>
            <a:endParaRPr sz="2000"/>
          </a:p>
          <a:p>
            <a:pPr indent="0" lvl="0" marL="0" rtl="0" algn="l">
              <a:lnSpc>
                <a:spcPct val="90000"/>
              </a:lnSpc>
              <a:spcBef>
                <a:spcPts val="1000"/>
              </a:spcBef>
              <a:spcAft>
                <a:spcPts val="0"/>
              </a:spcAft>
              <a:buSzPts val="1800"/>
              <a:buNone/>
            </a:pPr>
            <a:r>
              <a:rPr lang="en-US"/>
              <a:t>		</a:t>
            </a:r>
            <a:endParaRPr/>
          </a:p>
          <a:p>
            <a:pPr indent="0" lvl="0" marL="91440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a:p>
        </p:txBody>
      </p:sp>
      <p:sp>
        <p:nvSpPr>
          <p:cNvPr id="96" name="Google Shape;96;gc8055c6403_2_2"/>
          <p:cNvSpPr txBox="1"/>
          <p:nvPr/>
        </p:nvSpPr>
        <p:spPr>
          <a:xfrm>
            <a:off x="123200" y="681000"/>
            <a:ext cx="55149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Application of Blockchain in difference field</a:t>
            </a:r>
            <a:endParaRPr b="0" i="0" sz="2300" u="none" cap="none" strike="noStrike">
              <a:solidFill>
                <a:srgbClr val="000000"/>
              </a:solidFill>
              <a:latin typeface="Times New Roman"/>
              <a:ea typeface="Times New Roman"/>
              <a:cs typeface="Times New Roman"/>
              <a:sym typeface="Times New Roman"/>
            </a:endParaRPr>
          </a:p>
        </p:txBody>
      </p:sp>
      <p:pic>
        <p:nvPicPr>
          <p:cNvPr id="97" name="Google Shape;97;gc8055c6403_2_2"/>
          <p:cNvPicPr preferRelativeResize="0"/>
          <p:nvPr/>
        </p:nvPicPr>
        <p:blipFill rotWithShape="1">
          <a:blip r:embed="rId4">
            <a:alphaModFix/>
          </a:blip>
          <a:srcRect b="0" l="0" r="0" t="0"/>
          <a:stretch/>
        </p:blipFill>
        <p:spPr>
          <a:xfrm>
            <a:off x="1428713" y="1219800"/>
            <a:ext cx="9334576" cy="5471000"/>
          </a:xfrm>
          <a:prstGeom prst="rect">
            <a:avLst/>
          </a:prstGeom>
          <a:noFill/>
          <a:ln>
            <a:noFill/>
          </a:ln>
        </p:spPr>
      </p:pic>
      <p:sp>
        <p:nvSpPr>
          <p:cNvPr id="98" name="Google Shape;98;gc8055c6403_2_2"/>
          <p:cNvSpPr/>
          <p:nvPr/>
        </p:nvSpPr>
        <p:spPr>
          <a:xfrm>
            <a:off x="1428750" y="3787775"/>
            <a:ext cx="9334500" cy="752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aaafce19af_0_2"/>
          <p:cNvSpPr txBox="1"/>
          <p:nvPr>
            <p:ph type="title"/>
          </p:nvPr>
        </p:nvSpPr>
        <p:spPr>
          <a:xfrm>
            <a:off x="838200" y="598613"/>
            <a:ext cx="10515600" cy="782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3400">
                <a:latin typeface="Times New Roman"/>
                <a:ea typeface="Times New Roman"/>
                <a:cs typeface="Times New Roman"/>
                <a:sym typeface="Times New Roman"/>
              </a:rPr>
              <a:t>The introduction and issue of blockchain in game industry.</a:t>
            </a:r>
            <a:endParaRPr sz="3400">
              <a:latin typeface="Times New Roman"/>
              <a:ea typeface="Times New Roman"/>
              <a:cs typeface="Times New Roman"/>
              <a:sym typeface="Times New Roman"/>
            </a:endParaRPr>
          </a:p>
        </p:txBody>
      </p:sp>
      <p:sp>
        <p:nvSpPr>
          <p:cNvPr id="104" name="Google Shape;104;gaaafce19af_0_2"/>
          <p:cNvSpPr txBox="1"/>
          <p:nvPr>
            <p:ph idx="1" type="body"/>
          </p:nvPr>
        </p:nvSpPr>
        <p:spPr>
          <a:xfrm>
            <a:off x="838200" y="1447225"/>
            <a:ext cx="10515600" cy="49593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a:p>
            <a:pPr indent="0" lvl="0" marL="9144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pic>
        <p:nvPicPr>
          <p:cNvPr descr="Indonesian" id="105" name="Google Shape;105;gaaafce19af_0_2"/>
          <p:cNvPicPr preferRelativeResize="0"/>
          <p:nvPr/>
        </p:nvPicPr>
        <p:blipFill rotWithShape="1">
          <a:blip r:embed="rId3">
            <a:alphaModFix/>
          </a:blip>
          <a:srcRect b="0" l="0" r="0" t="0"/>
          <a:stretch/>
        </p:blipFill>
        <p:spPr>
          <a:xfrm>
            <a:off x="0" y="-1"/>
            <a:ext cx="2667002" cy="532705"/>
          </a:xfrm>
          <a:prstGeom prst="rect">
            <a:avLst/>
          </a:prstGeom>
          <a:noFill/>
          <a:ln>
            <a:noFill/>
          </a:ln>
        </p:spPr>
      </p:pic>
      <p:sp>
        <p:nvSpPr>
          <p:cNvPr id="106" name="Google Shape;106;gaaafce19af_0_2"/>
          <p:cNvSpPr/>
          <p:nvPr/>
        </p:nvSpPr>
        <p:spPr>
          <a:xfrm>
            <a:off x="2781300" y="-1270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gaaafce19af_0_2"/>
          <p:cNvSpPr txBox="1"/>
          <p:nvPr>
            <p:ph idx="1" type="body"/>
          </p:nvPr>
        </p:nvSpPr>
        <p:spPr>
          <a:xfrm>
            <a:off x="11734795" y="6220500"/>
            <a:ext cx="353700" cy="637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000"/>
              <a:t>3</a:t>
            </a:r>
            <a:endParaRPr/>
          </a:p>
        </p:txBody>
      </p:sp>
      <p:sp>
        <p:nvSpPr>
          <p:cNvPr id="108" name="Google Shape;108;gaaafce19af_0_2"/>
          <p:cNvSpPr txBox="1"/>
          <p:nvPr/>
        </p:nvSpPr>
        <p:spPr>
          <a:xfrm>
            <a:off x="487200" y="1730088"/>
            <a:ext cx="10515600" cy="5204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90000"/>
              </a:lnSpc>
              <a:spcBef>
                <a:spcPts val="1000"/>
              </a:spcBef>
              <a:spcAft>
                <a:spcPts val="0"/>
              </a:spcAft>
              <a:buClr>
                <a:schemeClr val="dk1"/>
              </a:buClr>
              <a:buSzPts val="1800"/>
              <a:buFont typeface="Times New Roman"/>
              <a:buChar char="●"/>
            </a:pPr>
            <a:r>
              <a:rPr b="0" i="0" lang="en-US" sz="2400" u="none" cap="none" strike="noStrike">
                <a:solidFill>
                  <a:schemeClr val="dk1"/>
                </a:solidFill>
                <a:latin typeface="Times New Roman"/>
                <a:ea typeface="Times New Roman"/>
                <a:cs typeface="Times New Roman"/>
                <a:sym typeface="Times New Roman"/>
              </a:rPr>
              <a:t>The origin and importance</a:t>
            </a:r>
            <a:endParaRPr b="0" i="0" sz="2400" u="none" cap="none" strike="noStrike">
              <a:solidFill>
                <a:schemeClr val="dk1"/>
              </a:solidFill>
              <a:latin typeface="Times New Roman"/>
              <a:ea typeface="Times New Roman"/>
              <a:cs typeface="Times New Roman"/>
              <a:sym typeface="Times New Roman"/>
            </a:endParaRPr>
          </a:p>
          <a:p>
            <a:pPr indent="-342900" lvl="1" marL="914400" marR="0" rtl="0" algn="l">
              <a:lnSpc>
                <a:spcPct val="90000"/>
              </a:lnSpc>
              <a:spcBef>
                <a:spcPts val="500"/>
              </a:spcBef>
              <a:spcAft>
                <a:spcPts val="0"/>
              </a:spcAft>
              <a:buClr>
                <a:schemeClr val="dk1"/>
              </a:buClr>
              <a:buSzPts val="1800"/>
              <a:buFont typeface="Times New Roman"/>
              <a:buChar char="○"/>
            </a:pPr>
            <a:r>
              <a:rPr b="0" i="0" lang="en-US" sz="2000" u="none" cap="none" strike="noStrike">
                <a:solidFill>
                  <a:schemeClr val="dk1"/>
                </a:solidFill>
                <a:latin typeface="Times New Roman"/>
                <a:ea typeface="Times New Roman"/>
                <a:cs typeface="Times New Roman"/>
                <a:sym typeface="Times New Roman"/>
              </a:rPr>
              <a:t>The gaming industry and electronics sports are growing faster and faster</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5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gaming industry was valued at $162.32 billion in 2020 and expected to reach $300 billion over the next five years (TransPerfect Gaming Team)</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90000"/>
              </a:lnSpc>
              <a:spcBef>
                <a:spcPts val="100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Times New Roman"/>
              <a:buChar char="●"/>
            </a:pPr>
            <a:r>
              <a:rPr b="0" i="0" lang="en-US" sz="2400" u="none" cap="none" strike="noStrike">
                <a:solidFill>
                  <a:schemeClr val="dk1"/>
                </a:solidFill>
                <a:latin typeface="Times New Roman"/>
                <a:ea typeface="Times New Roman"/>
                <a:cs typeface="Times New Roman"/>
                <a:sym typeface="Times New Roman"/>
              </a:rPr>
              <a:t>The actuality of various issues</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5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Rely on centralized the development of games and multimedia</a:t>
            </a:r>
            <a:endParaRPr b="0" i="0" sz="2000" u="none" cap="none" strike="noStrike">
              <a:solidFill>
                <a:schemeClr val="dk1"/>
              </a:solidFill>
              <a:latin typeface="Times New Roman"/>
              <a:ea typeface="Times New Roman"/>
              <a:cs typeface="Times New Roman"/>
              <a:sym typeface="Times New Roman"/>
            </a:endParaRPr>
          </a:p>
          <a:p>
            <a:pPr indent="-342900" lvl="1" marL="914400" marR="0" rtl="0" algn="l">
              <a:lnSpc>
                <a:spcPct val="90000"/>
              </a:lnSpc>
              <a:spcBef>
                <a:spcPts val="500"/>
              </a:spcBef>
              <a:spcAft>
                <a:spcPts val="0"/>
              </a:spcAft>
              <a:buClr>
                <a:schemeClr val="dk1"/>
              </a:buClr>
              <a:buSzPts val="1800"/>
              <a:buFont typeface="Times New Roman"/>
              <a:buChar char="○"/>
            </a:pPr>
            <a:r>
              <a:rPr b="0" i="0" lang="en-US" sz="2000" u="none" cap="none" strike="noStrike">
                <a:solidFill>
                  <a:schemeClr val="dk1"/>
                </a:solidFill>
                <a:latin typeface="Times New Roman"/>
                <a:ea typeface="Times New Roman"/>
                <a:cs typeface="Times New Roman"/>
                <a:sym typeface="Times New Roman"/>
              </a:rPr>
              <a:t>The fraud of prize in the tournament and/or competitive conference</a:t>
            </a:r>
            <a:endParaRPr b="0" i="0" sz="1400" u="none" cap="none" strike="noStrike">
              <a:solidFill>
                <a:srgbClr val="000000"/>
              </a:solidFill>
              <a:latin typeface="Times New Roman"/>
              <a:ea typeface="Times New Roman"/>
              <a:cs typeface="Times New Roman"/>
              <a:sym typeface="Times New Roman"/>
            </a:endParaRPr>
          </a:p>
          <a:p>
            <a:pPr indent="-342900" lvl="1" marL="914400" marR="0" rtl="0" algn="l">
              <a:lnSpc>
                <a:spcPct val="90000"/>
              </a:lnSpc>
              <a:spcBef>
                <a:spcPts val="500"/>
              </a:spcBef>
              <a:spcAft>
                <a:spcPts val="0"/>
              </a:spcAft>
              <a:buClr>
                <a:schemeClr val="dk1"/>
              </a:buClr>
              <a:buSzPts val="1800"/>
              <a:buFont typeface="Times New Roman"/>
              <a:buChar char="○"/>
            </a:pPr>
            <a:r>
              <a:rPr b="0" i="0" lang="en-US" sz="2000" u="none" cap="none" strike="noStrike">
                <a:solidFill>
                  <a:schemeClr val="dk1"/>
                </a:solidFill>
                <a:latin typeface="Times New Roman"/>
                <a:ea typeface="Times New Roman"/>
                <a:cs typeface="Times New Roman"/>
                <a:sym typeface="Times New Roman"/>
              </a:rPr>
              <a:t>The counterfeit of personal information </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500"/>
              </a:spcBef>
              <a:spcAft>
                <a:spcPts val="0"/>
              </a:spcAft>
              <a:buClr>
                <a:schemeClr val="dk1"/>
              </a:buClr>
              <a:buSzPts val="2000"/>
              <a:buFont typeface="Times New Roman"/>
              <a:buChar char="○"/>
            </a:pPr>
            <a:r>
              <a:rPr b="0" i="0" lang="en-US" sz="2000" u="none" cap="none" strike="noStrike">
                <a:solidFill>
                  <a:schemeClr val="dk1"/>
                </a:solidFill>
                <a:highlight>
                  <a:schemeClr val="lt1"/>
                </a:highlight>
                <a:latin typeface="Times New Roman"/>
                <a:ea typeface="Times New Roman"/>
                <a:cs typeface="Times New Roman"/>
                <a:sym typeface="Times New Roman"/>
              </a:rPr>
              <a:t>The fake game item</a:t>
            </a:r>
            <a:endParaRPr b="0" i="0" sz="20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d76be4f993_0_0"/>
          <p:cNvSpPr txBox="1"/>
          <p:nvPr>
            <p:ph type="title"/>
          </p:nvPr>
        </p:nvSpPr>
        <p:spPr>
          <a:xfrm>
            <a:off x="838200" y="598613"/>
            <a:ext cx="10515600" cy="782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3600">
                <a:latin typeface="Times New Roman"/>
                <a:ea typeface="Times New Roman"/>
                <a:cs typeface="Times New Roman"/>
                <a:sym typeface="Times New Roman"/>
              </a:rPr>
              <a:t>The novel approach</a:t>
            </a:r>
            <a:endParaRPr sz="3600">
              <a:latin typeface="Times New Roman"/>
              <a:ea typeface="Times New Roman"/>
              <a:cs typeface="Times New Roman"/>
              <a:sym typeface="Times New Roman"/>
            </a:endParaRPr>
          </a:p>
        </p:txBody>
      </p:sp>
      <p:sp>
        <p:nvSpPr>
          <p:cNvPr id="114" name="Google Shape;114;gd76be4f993_0_0"/>
          <p:cNvSpPr txBox="1"/>
          <p:nvPr>
            <p:ph idx="1" type="body"/>
          </p:nvPr>
        </p:nvSpPr>
        <p:spPr>
          <a:xfrm>
            <a:off x="838200" y="1447225"/>
            <a:ext cx="10515600" cy="49593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a:p>
            <a:pPr indent="0" lvl="0" marL="9144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pic>
        <p:nvPicPr>
          <p:cNvPr descr="Indonesian" id="115" name="Google Shape;115;gd76be4f993_0_0"/>
          <p:cNvPicPr preferRelativeResize="0"/>
          <p:nvPr/>
        </p:nvPicPr>
        <p:blipFill rotWithShape="1">
          <a:blip r:embed="rId3">
            <a:alphaModFix/>
          </a:blip>
          <a:srcRect b="0" l="0" r="0" t="0"/>
          <a:stretch/>
        </p:blipFill>
        <p:spPr>
          <a:xfrm>
            <a:off x="0" y="-1"/>
            <a:ext cx="2667002" cy="532705"/>
          </a:xfrm>
          <a:prstGeom prst="rect">
            <a:avLst/>
          </a:prstGeom>
          <a:noFill/>
          <a:ln>
            <a:noFill/>
          </a:ln>
        </p:spPr>
      </p:pic>
      <p:sp>
        <p:nvSpPr>
          <p:cNvPr id="116" name="Google Shape;116;gd76be4f993_0_0"/>
          <p:cNvSpPr/>
          <p:nvPr/>
        </p:nvSpPr>
        <p:spPr>
          <a:xfrm>
            <a:off x="2781300" y="-1270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gd76be4f993_0_0"/>
          <p:cNvSpPr txBox="1"/>
          <p:nvPr>
            <p:ph idx="1" type="body"/>
          </p:nvPr>
        </p:nvSpPr>
        <p:spPr>
          <a:xfrm>
            <a:off x="11734795" y="6220500"/>
            <a:ext cx="353700" cy="637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000"/>
              <a:t>4</a:t>
            </a:r>
            <a:endParaRPr/>
          </a:p>
        </p:txBody>
      </p:sp>
      <p:sp>
        <p:nvSpPr>
          <p:cNvPr id="118" name="Google Shape;118;gd76be4f993_0_0"/>
          <p:cNvSpPr txBox="1"/>
          <p:nvPr/>
        </p:nvSpPr>
        <p:spPr>
          <a:xfrm>
            <a:off x="487200" y="1501488"/>
            <a:ext cx="10515600" cy="5204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90000"/>
              </a:lnSpc>
              <a:spcBef>
                <a:spcPts val="1000"/>
              </a:spcBef>
              <a:spcAft>
                <a:spcPts val="0"/>
              </a:spcAft>
              <a:buClr>
                <a:schemeClr val="dk1"/>
              </a:buClr>
              <a:buSzPts val="1800"/>
              <a:buFont typeface="Times New Roman"/>
              <a:buChar char="●"/>
            </a:pPr>
            <a:r>
              <a:rPr b="0" i="0" lang="en-US" sz="2400" u="none" cap="none" strike="noStrike">
                <a:solidFill>
                  <a:schemeClr val="dk1"/>
                </a:solidFill>
                <a:latin typeface="Times New Roman"/>
                <a:ea typeface="Times New Roman"/>
                <a:cs typeface="Times New Roman"/>
                <a:sym typeface="Times New Roman"/>
              </a:rPr>
              <a:t>The proposed method roughly</a:t>
            </a:r>
            <a:endParaRPr b="0" i="0" sz="2400" u="none" cap="none" strike="noStrike">
              <a:solidFill>
                <a:schemeClr val="dk1"/>
              </a:solidFill>
              <a:latin typeface="Times New Roman"/>
              <a:ea typeface="Times New Roman"/>
              <a:cs typeface="Times New Roman"/>
              <a:sym typeface="Times New Roman"/>
            </a:endParaRPr>
          </a:p>
          <a:p>
            <a:pPr indent="0" lvl="0" marL="457200" marR="0" rtl="0" algn="l">
              <a:lnSpc>
                <a:spcPct val="90000"/>
              </a:lnSpc>
              <a:spcBef>
                <a:spcPts val="100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1" marL="914400" marR="0" rtl="0" algn="l">
              <a:lnSpc>
                <a:spcPct val="90000"/>
              </a:lnSpc>
              <a:spcBef>
                <a:spcPts val="500"/>
              </a:spcBef>
              <a:spcAft>
                <a:spcPts val="0"/>
              </a:spcAft>
              <a:buClr>
                <a:schemeClr val="dk1"/>
              </a:buClr>
              <a:buSzPts val="1800"/>
              <a:buFont typeface="Times New Roman"/>
              <a:buChar char="○"/>
            </a:pPr>
            <a:r>
              <a:rPr b="0" i="0" lang="en-US" sz="2000" u="none" cap="none" strike="noStrike">
                <a:solidFill>
                  <a:schemeClr val="dk1"/>
                </a:solidFill>
                <a:latin typeface="Times New Roman"/>
                <a:ea typeface="Times New Roman"/>
                <a:cs typeface="Times New Roman"/>
                <a:sym typeface="Times New Roman"/>
              </a:rPr>
              <a:t>Decentralized game development and assessment for launching</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5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Loyalty and incentive schemes</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5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Apply with e-sport tournament to become more transparency</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5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Everyone accept the authentic of item</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d76be4f993_0_30"/>
          <p:cNvSpPr txBox="1"/>
          <p:nvPr>
            <p:ph type="title"/>
          </p:nvPr>
        </p:nvSpPr>
        <p:spPr>
          <a:xfrm>
            <a:off x="838200" y="598613"/>
            <a:ext cx="10515600" cy="782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3600">
                <a:latin typeface="Times New Roman"/>
                <a:ea typeface="Times New Roman"/>
                <a:cs typeface="Times New Roman"/>
                <a:sym typeface="Times New Roman"/>
              </a:rPr>
              <a:t>The proposed application</a:t>
            </a:r>
            <a:endParaRPr sz="3600">
              <a:latin typeface="Times New Roman"/>
              <a:ea typeface="Times New Roman"/>
              <a:cs typeface="Times New Roman"/>
              <a:sym typeface="Times New Roman"/>
            </a:endParaRPr>
          </a:p>
        </p:txBody>
      </p:sp>
      <p:sp>
        <p:nvSpPr>
          <p:cNvPr id="124" name="Google Shape;124;gd76be4f993_0_30"/>
          <p:cNvSpPr txBox="1"/>
          <p:nvPr>
            <p:ph idx="1" type="body"/>
          </p:nvPr>
        </p:nvSpPr>
        <p:spPr>
          <a:xfrm>
            <a:off x="838200" y="1447225"/>
            <a:ext cx="10515600" cy="49593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a:p>
            <a:pPr indent="0" lvl="0" marL="9144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pic>
        <p:nvPicPr>
          <p:cNvPr descr="Indonesian" id="125" name="Google Shape;125;gd76be4f993_0_30"/>
          <p:cNvPicPr preferRelativeResize="0"/>
          <p:nvPr/>
        </p:nvPicPr>
        <p:blipFill rotWithShape="1">
          <a:blip r:embed="rId3">
            <a:alphaModFix/>
          </a:blip>
          <a:srcRect b="0" l="0" r="0" t="0"/>
          <a:stretch/>
        </p:blipFill>
        <p:spPr>
          <a:xfrm>
            <a:off x="0" y="-1"/>
            <a:ext cx="2667002" cy="532705"/>
          </a:xfrm>
          <a:prstGeom prst="rect">
            <a:avLst/>
          </a:prstGeom>
          <a:noFill/>
          <a:ln>
            <a:noFill/>
          </a:ln>
        </p:spPr>
      </p:pic>
      <p:sp>
        <p:nvSpPr>
          <p:cNvPr id="126" name="Google Shape;126;gd76be4f993_0_30"/>
          <p:cNvSpPr/>
          <p:nvPr/>
        </p:nvSpPr>
        <p:spPr>
          <a:xfrm>
            <a:off x="2781300" y="-1270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gd76be4f993_0_30"/>
          <p:cNvSpPr txBox="1"/>
          <p:nvPr>
            <p:ph idx="1" type="body"/>
          </p:nvPr>
        </p:nvSpPr>
        <p:spPr>
          <a:xfrm>
            <a:off x="11734795" y="6220500"/>
            <a:ext cx="353700" cy="637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000"/>
              <a:t>5</a:t>
            </a:r>
            <a:endParaRPr/>
          </a:p>
        </p:txBody>
      </p:sp>
      <p:sp>
        <p:nvSpPr>
          <p:cNvPr id="128" name="Google Shape;128;gd76be4f993_0_30"/>
          <p:cNvSpPr txBox="1"/>
          <p:nvPr/>
        </p:nvSpPr>
        <p:spPr>
          <a:xfrm>
            <a:off x="6751825" y="1208100"/>
            <a:ext cx="5336700" cy="46500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90000"/>
              </a:lnSpc>
              <a:spcBef>
                <a:spcPts val="1000"/>
              </a:spcBef>
              <a:spcAft>
                <a:spcPts val="0"/>
              </a:spcAft>
              <a:buClr>
                <a:schemeClr val="dk1"/>
              </a:buClr>
              <a:buSzPts val="1600"/>
              <a:buFont typeface="Times New Roman"/>
              <a:buChar char="●"/>
            </a:pPr>
            <a:r>
              <a:rPr b="0" i="0" lang="en-US" sz="2200" u="none" cap="none" strike="noStrike">
                <a:solidFill>
                  <a:schemeClr val="dk1"/>
                </a:solidFill>
                <a:latin typeface="Times New Roman"/>
                <a:ea typeface="Times New Roman"/>
                <a:cs typeface="Times New Roman"/>
                <a:sym typeface="Times New Roman"/>
              </a:rPr>
              <a:t>The proposed application consist of</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90000"/>
              </a:lnSpc>
              <a:spcBef>
                <a:spcPts val="10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330200" lvl="1" marL="914400" marR="0" rtl="0" algn="l">
              <a:lnSpc>
                <a:spcPct val="90000"/>
              </a:lnSpc>
              <a:spcBef>
                <a:spcPts val="1000"/>
              </a:spcBef>
              <a:spcAft>
                <a:spcPts val="0"/>
              </a:spcAft>
              <a:buClr>
                <a:schemeClr val="dk1"/>
              </a:buClr>
              <a:buSzPts val="1600"/>
              <a:buFont typeface="Times New Roman"/>
              <a:buChar char="○"/>
            </a:pPr>
            <a:r>
              <a:rPr b="0" i="0" lang="en-US" sz="2000" u="none" cap="none" strike="noStrike">
                <a:solidFill>
                  <a:schemeClr val="dk1"/>
                </a:solidFill>
                <a:latin typeface="Times New Roman"/>
                <a:ea typeface="Times New Roman"/>
                <a:cs typeface="Times New Roman"/>
                <a:sym typeface="Times New Roman"/>
              </a:rPr>
              <a:t>handling property and personal information of users, such as number of assets, ranking, win rate and so on.</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10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To encrypt data stored by hash block as a hash data.</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10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data can be monitored to verify the existence of the property and then be used to display it in the games.</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10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trading between two owners of their assets need everyone to agree.</a:t>
            </a:r>
            <a:endParaRPr b="0" i="0" sz="2000" u="none" cap="none" strike="noStrike">
              <a:solidFill>
                <a:schemeClr val="dk1"/>
              </a:solidFill>
              <a:latin typeface="Times New Roman"/>
              <a:ea typeface="Times New Roman"/>
              <a:cs typeface="Times New Roman"/>
              <a:sym typeface="Times New Roman"/>
            </a:endParaRPr>
          </a:p>
          <a:p>
            <a:pPr indent="-355600" lvl="1" marL="914400" marR="0" rtl="0" algn="l">
              <a:lnSpc>
                <a:spcPct val="90000"/>
              </a:lnSpc>
              <a:spcBef>
                <a:spcPts val="10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Owing to the digitized asset run on blockchain, the illegal process (i.e., hacking an item, spawning the illegal things) is impossible.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29" name="Google Shape;129;gd76be4f993_0_30"/>
          <p:cNvPicPr preferRelativeResize="0"/>
          <p:nvPr/>
        </p:nvPicPr>
        <p:blipFill rotWithShape="1">
          <a:blip r:embed="rId4">
            <a:alphaModFix/>
          </a:blip>
          <a:srcRect b="0" l="0" r="0" t="0"/>
          <a:stretch/>
        </p:blipFill>
        <p:spPr>
          <a:xfrm>
            <a:off x="139737" y="1447250"/>
            <a:ext cx="6490221" cy="495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76be4f993_0_39"/>
          <p:cNvSpPr txBox="1"/>
          <p:nvPr>
            <p:ph type="title"/>
          </p:nvPr>
        </p:nvSpPr>
        <p:spPr>
          <a:xfrm>
            <a:off x="838200" y="598613"/>
            <a:ext cx="10515600" cy="782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Arial"/>
              <a:buNone/>
            </a:pPr>
            <a:r>
              <a:rPr lang="en-US" sz="3600">
                <a:latin typeface="Times New Roman"/>
                <a:ea typeface="Times New Roman"/>
                <a:cs typeface="Times New Roman"/>
                <a:sym typeface="Times New Roman"/>
              </a:rPr>
              <a:t>The proposed application</a:t>
            </a:r>
            <a:endParaRPr sz="3600">
              <a:latin typeface="Times New Roman"/>
              <a:ea typeface="Times New Roman"/>
              <a:cs typeface="Times New Roman"/>
              <a:sym typeface="Times New Roman"/>
            </a:endParaRPr>
          </a:p>
        </p:txBody>
      </p:sp>
      <p:sp>
        <p:nvSpPr>
          <p:cNvPr id="135" name="Google Shape;135;gd76be4f993_0_39"/>
          <p:cNvSpPr txBox="1"/>
          <p:nvPr>
            <p:ph idx="1" type="body"/>
          </p:nvPr>
        </p:nvSpPr>
        <p:spPr>
          <a:xfrm>
            <a:off x="838200" y="1447225"/>
            <a:ext cx="10515600" cy="49593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a:p>
            <a:pPr indent="0" lvl="0" marL="9144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pic>
        <p:nvPicPr>
          <p:cNvPr descr="Indonesian" id="136" name="Google Shape;136;gd76be4f993_0_39"/>
          <p:cNvPicPr preferRelativeResize="0"/>
          <p:nvPr/>
        </p:nvPicPr>
        <p:blipFill rotWithShape="1">
          <a:blip r:embed="rId3">
            <a:alphaModFix/>
          </a:blip>
          <a:srcRect b="0" l="0" r="0" t="0"/>
          <a:stretch/>
        </p:blipFill>
        <p:spPr>
          <a:xfrm>
            <a:off x="0" y="-1"/>
            <a:ext cx="2667002" cy="532705"/>
          </a:xfrm>
          <a:prstGeom prst="rect">
            <a:avLst/>
          </a:prstGeom>
          <a:noFill/>
          <a:ln>
            <a:noFill/>
          </a:ln>
        </p:spPr>
      </p:pic>
      <p:sp>
        <p:nvSpPr>
          <p:cNvPr id="137" name="Google Shape;137;gd76be4f993_0_39"/>
          <p:cNvSpPr/>
          <p:nvPr/>
        </p:nvSpPr>
        <p:spPr>
          <a:xfrm>
            <a:off x="2781300" y="-1270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gd76be4f993_0_39"/>
          <p:cNvSpPr txBox="1"/>
          <p:nvPr>
            <p:ph idx="1" type="body"/>
          </p:nvPr>
        </p:nvSpPr>
        <p:spPr>
          <a:xfrm>
            <a:off x="11734795" y="6220500"/>
            <a:ext cx="353700" cy="637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000"/>
              <a:t>6</a:t>
            </a:r>
            <a:endParaRPr/>
          </a:p>
        </p:txBody>
      </p:sp>
      <p:sp>
        <p:nvSpPr>
          <p:cNvPr id="139" name="Google Shape;139;gd76be4f993_0_39"/>
          <p:cNvSpPr txBox="1"/>
          <p:nvPr/>
        </p:nvSpPr>
        <p:spPr>
          <a:xfrm>
            <a:off x="487200" y="1501488"/>
            <a:ext cx="10515600" cy="52041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100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Pros.</a:t>
            </a:r>
            <a:endParaRPr b="0" i="0" sz="2400" u="none" cap="none" strike="noStrike">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Times New Roman"/>
              <a:buChar char="●"/>
            </a:pPr>
            <a:r>
              <a:rPr b="0" i="0" lang="en-US" sz="2400" u="none" cap="none" strike="noStrike">
                <a:solidFill>
                  <a:schemeClr val="dk1"/>
                </a:solidFill>
                <a:latin typeface="Times New Roman"/>
                <a:ea typeface="Times New Roman"/>
                <a:cs typeface="Times New Roman"/>
                <a:sym typeface="Times New Roman"/>
              </a:rPr>
              <a:t>The advantage of proposed application</a:t>
            </a:r>
            <a:endParaRPr b="1" i="0" sz="2200" u="none" cap="none" strike="noStrike">
              <a:solidFill>
                <a:schemeClr val="dk1"/>
              </a:solidFill>
              <a:latin typeface="Times New Roman"/>
              <a:ea typeface="Times New Roman"/>
              <a:cs typeface="Times New Roman"/>
              <a:sym typeface="Times New Roman"/>
            </a:endParaRPr>
          </a:p>
          <a:p>
            <a:pPr indent="-368300" lvl="1" marL="914400" marR="0" rtl="0" algn="l">
              <a:lnSpc>
                <a:spcPct val="90000"/>
              </a:lnSpc>
              <a:spcBef>
                <a:spcPts val="100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The trading system become trustless</a:t>
            </a:r>
            <a:endParaRPr b="0" i="0" sz="2200" u="none" cap="none" strike="noStrike">
              <a:solidFill>
                <a:schemeClr val="dk1"/>
              </a:solidFill>
              <a:latin typeface="Times New Roman"/>
              <a:ea typeface="Times New Roman"/>
              <a:cs typeface="Times New Roman"/>
              <a:sym typeface="Times New Roman"/>
            </a:endParaRPr>
          </a:p>
          <a:p>
            <a:pPr indent="-368300" lvl="1" marL="914400" marR="0" rtl="0" algn="l">
              <a:lnSpc>
                <a:spcPct val="90000"/>
              </a:lnSpc>
              <a:spcBef>
                <a:spcPts val="100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The hassle of cheating (e.g. spawning the items via illegal method)</a:t>
            </a:r>
            <a:endParaRPr b="0" i="0" sz="2200" u="none" cap="none" strike="noStrike">
              <a:solidFill>
                <a:schemeClr val="dk1"/>
              </a:solidFill>
              <a:latin typeface="Times New Roman"/>
              <a:ea typeface="Times New Roman"/>
              <a:cs typeface="Times New Roman"/>
              <a:sym typeface="Times New Roman"/>
            </a:endParaRPr>
          </a:p>
          <a:p>
            <a:pPr indent="-368300" lvl="1" marL="914400" marR="0" rtl="0" algn="l">
              <a:lnSpc>
                <a:spcPct val="90000"/>
              </a:lnSpc>
              <a:spcBef>
                <a:spcPts val="100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All digitized property can be realism asset in the day.</a:t>
            </a:r>
            <a:endParaRPr b="0" i="0" sz="2200" u="none" cap="none" strike="noStrike">
              <a:solidFill>
                <a:schemeClr val="dk1"/>
              </a:solidFill>
              <a:latin typeface="Times New Roman"/>
              <a:ea typeface="Times New Roman"/>
              <a:cs typeface="Times New Roman"/>
              <a:sym typeface="Times New Roman"/>
            </a:endParaRPr>
          </a:p>
          <a:p>
            <a:pPr indent="0" lvl="0" marL="914400" marR="0" rtl="0" algn="l">
              <a:lnSpc>
                <a:spcPct val="90000"/>
              </a:lnSpc>
              <a:spcBef>
                <a:spcPts val="10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90000"/>
              </a:lnSpc>
              <a:spcBef>
                <a:spcPts val="1000"/>
              </a:spcBef>
              <a:spcAft>
                <a:spcPts val="0"/>
              </a:spcAft>
              <a:buClr>
                <a:schemeClr val="dk1"/>
              </a:buClr>
              <a:buSzPts val="1100"/>
              <a:buFont typeface="Arial"/>
              <a:buNone/>
            </a:pPr>
            <a:r>
              <a:rPr b="0" i="0" lang="en-US" sz="2400" u="none" cap="none" strike="noStrike">
                <a:solidFill>
                  <a:schemeClr val="dk1"/>
                </a:solidFill>
                <a:latin typeface="Times New Roman"/>
                <a:ea typeface="Times New Roman"/>
                <a:cs typeface="Times New Roman"/>
                <a:sym typeface="Times New Roman"/>
              </a:rPr>
              <a:t>Cons.</a:t>
            </a:r>
            <a:endParaRPr b="0" i="0" sz="2400" u="none" cap="none" strike="noStrike">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Times New Roman"/>
              <a:buChar char="●"/>
            </a:pPr>
            <a:r>
              <a:rPr b="0" i="0" lang="en-US" sz="2400" u="none" cap="none" strike="noStrike">
                <a:solidFill>
                  <a:schemeClr val="dk1"/>
                </a:solidFill>
                <a:latin typeface="Times New Roman"/>
                <a:ea typeface="Times New Roman"/>
                <a:cs typeface="Times New Roman"/>
                <a:sym typeface="Times New Roman"/>
              </a:rPr>
              <a:t>The risk and/or limitation of establishing application</a:t>
            </a:r>
            <a:endParaRPr b="1" i="0" sz="2200" u="none" cap="none" strike="noStrike">
              <a:solidFill>
                <a:schemeClr val="dk1"/>
              </a:solidFill>
              <a:latin typeface="Times New Roman"/>
              <a:ea typeface="Times New Roman"/>
              <a:cs typeface="Times New Roman"/>
              <a:sym typeface="Times New Roman"/>
            </a:endParaRPr>
          </a:p>
          <a:p>
            <a:pPr indent="-368300" lvl="1" marL="914400" marR="0" rtl="0" algn="l">
              <a:lnSpc>
                <a:spcPct val="90000"/>
              </a:lnSpc>
              <a:spcBef>
                <a:spcPts val="100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The trading process might be troubling to the owner and developer to support the user if the wrong transfer and/or transaction definitely occurs.</a:t>
            </a:r>
            <a:endParaRPr b="0" i="0" sz="2200" u="none" cap="none" strike="noStrike">
              <a:solidFill>
                <a:schemeClr val="dk1"/>
              </a:solidFill>
              <a:latin typeface="Times New Roman"/>
              <a:ea typeface="Times New Roman"/>
              <a:cs typeface="Times New Roman"/>
              <a:sym typeface="Times New Roman"/>
            </a:endParaRPr>
          </a:p>
          <a:p>
            <a:pPr indent="-368300" lvl="1" marL="914400" marR="0" rtl="0" algn="l">
              <a:lnSpc>
                <a:spcPct val="90000"/>
              </a:lnSpc>
              <a:spcBef>
                <a:spcPts val="100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The impermanent loss of a welfare in the digitized asset.</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838200" y="3037650"/>
            <a:ext cx="10515600" cy="782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a:latin typeface="Times New Roman"/>
                <a:ea typeface="Times New Roman"/>
                <a:cs typeface="Times New Roman"/>
                <a:sym typeface="Times New Roman"/>
              </a:rPr>
              <a:t>Thank you for your attentions</a:t>
            </a:r>
            <a:endParaRPr>
              <a:latin typeface="Times New Roman"/>
              <a:ea typeface="Times New Roman"/>
              <a:cs typeface="Times New Roman"/>
              <a:sym typeface="Times New Roman"/>
            </a:endParaRPr>
          </a:p>
        </p:txBody>
      </p:sp>
      <p:pic>
        <p:nvPicPr>
          <p:cNvPr descr="Indonesian" id="145" name="Google Shape;145;p17"/>
          <p:cNvPicPr preferRelativeResize="0"/>
          <p:nvPr/>
        </p:nvPicPr>
        <p:blipFill rotWithShape="1">
          <a:blip r:embed="rId3">
            <a:alphaModFix/>
          </a:blip>
          <a:srcRect b="0" l="0" r="0" t="0"/>
          <a:stretch/>
        </p:blipFill>
        <p:spPr>
          <a:xfrm>
            <a:off x="0" y="-1"/>
            <a:ext cx="2667002" cy="532705"/>
          </a:xfrm>
          <a:prstGeom prst="rect">
            <a:avLst/>
          </a:prstGeom>
          <a:noFill/>
          <a:ln>
            <a:noFill/>
          </a:ln>
        </p:spPr>
      </p:pic>
      <p:sp>
        <p:nvSpPr>
          <p:cNvPr id="146" name="Google Shape;146;p17"/>
          <p:cNvSpPr/>
          <p:nvPr/>
        </p:nvSpPr>
        <p:spPr>
          <a:xfrm>
            <a:off x="2781300" y="-1270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2020-10-14T07:58:41Z</dcterms:created>
  <dc:creator>user</dc:creator>
</cp:coreProperties>
</file>