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1" r:id="rId7"/>
    <p:sldId id="261" r:id="rId8"/>
    <p:sldId id="262" r:id="rId9"/>
    <p:sldId id="263" r:id="rId10"/>
    <p:sldId id="275" r:id="rId11"/>
    <p:sldId id="276" r:id="rId12"/>
    <p:sldId id="264" r:id="rId13"/>
    <p:sldId id="265" r:id="rId14"/>
    <p:sldId id="272" r:id="rId15"/>
    <p:sldId id="266" r:id="rId16"/>
    <p:sldId id="267" r:id="rId17"/>
    <p:sldId id="268" r:id="rId18"/>
    <p:sldId id="269" r:id="rId19"/>
    <p:sldId id="270" r:id="rId20"/>
    <p:sldId id="273" r:id="rId21"/>
    <p:sldId id="284" r:id="rId22"/>
    <p:sldId id="274" r:id="rId23"/>
    <p:sldId id="277" r:id="rId24"/>
    <p:sldId id="279" r:id="rId25"/>
    <p:sldId id="285" r:id="rId26"/>
    <p:sldId id="286" r:id="rId27"/>
    <p:sldId id="278" r:id="rId28"/>
    <p:sldId id="280" r:id="rId29"/>
    <p:sldId id="281" r:id="rId30"/>
    <p:sldId id="282" r:id="rId31"/>
    <p:sldId id="283" r:id="rId32"/>
    <p:sldId id="287" r:id="rId33"/>
    <p:sldId id="299" r:id="rId34"/>
    <p:sldId id="300" r:id="rId35"/>
    <p:sldId id="289" r:id="rId36"/>
    <p:sldId id="290" r:id="rId37"/>
    <p:sldId id="292" r:id="rId38"/>
    <p:sldId id="293" r:id="rId39"/>
    <p:sldId id="291" r:id="rId40"/>
    <p:sldId id="296" r:id="rId41"/>
    <p:sldId id="295" r:id="rId42"/>
    <p:sldId id="29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02" y="9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2CDFA1-B849-4002-BA86-755DD9320A4C}"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13E0F-CAAA-46C0-B8CD-330A3A44E50A}" type="slidenum">
              <a:rPr lang="en-US" smtClean="0"/>
              <a:t>‹#›</a:t>
            </a:fld>
            <a:endParaRPr lang="en-US"/>
          </a:p>
        </p:txBody>
      </p:sp>
    </p:spTree>
    <p:extLst>
      <p:ext uri="{BB962C8B-B14F-4D97-AF65-F5344CB8AC3E}">
        <p14:creationId xmlns:p14="http://schemas.microsoft.com/office/powerpoint/2010/main" val="3210732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2CDFA1-B849-4002-BA86-755DD9320A4C}"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13E0F-CAAA-46C0-B8CD-330A3A44E50A}" type="slidenum">
              <a:rPr lang="en-US" smtClean="0"/>
              <a:t>‹#›</a:t>
            </a:fld>
            <a:endParaRPr lang="en-US"/>
          </a:p>
        </p:txBody>
      </p:sp>
    </p:spTree>
    <p:extLst>
      <p:ext uri="{BB962C8B-B14F-4D97-AF65-F5344CB8AC3E}">
        <p14:creationId xmlns:p14="http://schemas.microsoft.com/office/powerpoint/2010/main" val="3383484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2CDFA1-B849-4002-BA86-755DD9320A4C}"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13E0F-CAAA-46C0-B8CD-330A3A44E50A}" type="slidenum">
              <a:rPr lang="en-US" smtClean="0"/>
              <a:t>‹#›</a:t>
            </a:fld>
            <a:endParaRPr lang="en-US"/>
          </a:p>
        </p:txBody>
      </p:sp>
    </p:spTree>
    <p:extLst>
      <p:ext uri="{BB962C8B-B14F-4D97-AF65-F5344CB8AC3E}">
        <p14:creationId xmlns:p14="http://schemas.microsoft.com/office/powerpoint/2010/main" val="2738074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2CDFA1-B849-4002-BA86-755DD9320A4C}"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13E0F-CAAA-46C0-B8CD-330A3A44E50A}" type="slidenum">
              <a:rPr lang="en-US" smtClean="0"/>
              <a:t>‹#›</a:t>
            </a:fld>
            <a:endParaRPr lang="en-US"/>
          </a:p>
        </p:txBody>
      </p:sp>
    </p:spTree>
    <p:extLst>
      <p:ext uri="{BB962C8B-B14F-4D97-AF65-F5344CB8AC3E}">
        <p14:creationId xmlns:p14="http://schemas.microsoft.com/office/powerpoint/2010/main" val="2278013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2CDFA1-B849-4002-BA86-755DD9320A4C}"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13E0F-CAAA-46C0-B8CD-330A3A44E50A}" type="slidenum">
              <a:rPr lang="en-US" smtClean="0"/>
              <a:t>‹#›</a:t>
            </a:fld>
            <a:endParaRPr lang="en-US"/>
          </a:p>
        </p:txBody>
      </p:sp>
    </p:spTree>
    <p:extLst>
      <p:ext uri="{BB962C8B-B14F-4D97-AF65-F5344CB8AC3E}">
        <p14:creationId xmlns:p14="http://schemas.microsoft.com/office/powerpoint/2010/main" val="1663713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2CDFA1-B849-4002-BA86-755DD9320A4C}"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13E0F-CAAA-46C0-B8CD-330A3A44E50A}" type="slidenum">
              <a:rPr lang="en-US" smtClean="0"/>
              <a:t>‹#›</a:t>
            </a:fld>
            <a:endParaRPr lang="en-US"/>
          </a:p>
        </p:txBody>
      </p:sp>
    </p:spTree>
    <p:extLst>
      <p:ext uri="{BB962C8B-B14F-4D97-AF65-F5344CB8AC3E}">
        <p14:creationId xmlns:p14="http://schemas.microsoft.com/office/powerpoint/2010/main" val="2386068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2CDFA1-B849-4002-BA86-755DD9320A4C}" type="datetimeFigureOut">
              <a:rPr lang="en-US" smtClean="0"/>
              <a:t>4/29/2021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913E0F-CAAA-46C0-B8CD-330A3A44E50A}" type="slidenum">
              <a:rPr lang="en-US" smtClean="0"/>
              <a:t>‹#›</a:t>
            </a:fld>
            <a:endParaRPr lang="en-US"/>
          </a:p>
        </p:txBody>
      </p:sp>
    </p:spTree>
    <p:extLst>
      <p:ext uri="{BB962C8B-B14F-4D97-AF65-F5344CB8AC3E}">
        <p14:creationId xmlns:p14="http://schemas.microsoft.com/office/powerpoint/2010/main" val="246725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2CDFA1-B849-4002-BA86-755DD9320A4C}" type="datetimeFigureOut">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913E0F-CAAA-46C0-B8CD-330A3A44E50A}" type="slidenum">
              <a:rPr lang="en-US" smtClean="0"/>
              <a:t>‹#›</a:t>
            </a:fld>
            <a:endParaRPr lang="en-US"/>
          </a:p>
        </p:txBody>
      </p:sp>
    </p:spTree>
    <p:extLst>
      <p:ext uri="{BB962C8B-B14F-4D97-AF65-F5344CB8AC3E}">
        <p14:creationId xmlns:p14="http://schemas.microsoft.com/office/powerpoint/2010/main" val="1887372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CDFA1-B849-4002-BA86-755DD9320A4C}" type="datetimeFigureOut">
              <a:rPr lang="en-US" smtClean="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913E0F-CAAA-46C0-B8CD-330A3A44E50A}" type="slidenum">
              <a:rPr lang="en-US" smtClean="0"/>
              <a:t>‹#›</a:t>
            </a:fld>
            <a:endParaRPr lang="en-US"/>
          </a:p>
        </p:txBody>
      </p:sp>
    </p:spTree>
    <p:extLst>
      <p:ext uri="{BB962C8B-B14F-4D97-AF65-F5344CB8AC3E}">
        <p14:creationId xmlns:p14="http://schemas.microsoft.com/office/powerpoint/2010/main" val="1373601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2CDFA1-B849-4002-BA86-755DD9320A4C}"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13E0F-CAAA-46C0-B8CD-330A3A44E50A}" type="slidenum">
              <a:rPr lang="en-US" smtClean="0"/>
              <a:t>‹#›</a:t>
            </a:fld>
            <a:endParaRPr lang="en-US"/>
          </a:p>
        </p:txBody>
      </p:sp>
    </p:spTree>
    <p:extLst>
      <p:ext uri="{BB962C8B-B14F-4D97-AF65-F5344CB8AC3E}">
        <p14:creationId xmlns:p14="http://schemas.microsoft.com/office/powerpoint/2010/main" val="2470936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2CDFA1-B849-4002-BA86-755DD9320A4C}"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13E0F-CAAA-46C0-B8CD-330A3A44E50A}" type="slidenum">
              <a:rPr lang="en-US" smtClean="0"/>
              <a:t>‹#›</a:t>
            </a:fld>
            <a:endParaRPr lang="en-US"/>
          </a:p>
        </p:txBody>
      </p:sp>
    </p:spTree>
    <p:extLst>
      <p:ext uri="{BB962C8B-B14F-4D97-AF65-F5344CB8AC3E}">
        <p14:creationId xmlns:p14="http://schemas.microsoft.com/office/powerpoint/2010/main" val="731428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CDFA1-B849-4002-BA86-755DD9320A4C}" type="datetimeFigureOut">
              <a:rPr lang="en-US" smtClean="0"/>
              <a:t>4/29/2021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13E0F-CAAA-46C0-B8CD-330A3A44E50A}" type="slidenum">
              <a:rPr lang="en-US" smtClean="0"/>
              <a:t>‹#›</a:t>
            </a:fld>
            <a:endParaRPr lang="en-US"/>
          </a:p>
        </p:txBody>
      </p:sp>
    </p:spTree>
    <p:extLst>
      <p:ext uri="{BB962C8B-B14F-4D97-AF65-F5344CB8AC3E}">
        <p14:creationId xmlns:p14="http://schemas.microsoft.com/office/powerpoint/2010/main" val="119209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Solidity Contracts</a:t>
            </a:r>
            <a:endParaRPr lang="en-US" dirty="0"/>
          </a:p>
        </p:txBody>
      </p:sp>
      <p:sp>
        <p:nvSpPr>
          <p:cNvPr id="3" name="Subtitle 2"/>
          <p:cNvSpPr>
            <a:spLocks noGrp="1"/>
          </p:cNvSpPr>
          <p:nvPr>
            <p:ph type="subTitle" idx="1"/>
          </p:nvPr>
        </p:nvSpPr>
        <p:spPr/>
        <p:txBody>
          <a:bodyPr/>
          <a:lstStyle/>
          <a:p>
            <a:r>
              <a:rPr lang="en-US" dirty="0" smtClean="0"/>
              <a:t>Loke KS</a:t>
            </a:r>
            <a:endParaRPr lang="en-US" dirty="0"/>
          </a:p>
        </p:txBody>
      </p:sp>
    </p:spTree>
    <p:extLst>
      <p:ext uri="{BB962C8B-B14F-4D97-AF65-F5344CB8AC3E}">
        <p14:creationId xmlns:p14="http://schemas.microsoft.com/office/powerpoint/2010/main" val="1073612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Calls</a:t>
            </a:r>
            <a:endParaRPr lang="en-US" dirty="0"/>
          </a:p>
        </p:txBody>
      </p:sp>
      <p:sp>
        <p:nvSpPr>
          <p:cNvPr id="3" name="Content Placeholder 2"/>
          <p:cNvSpPr>
            <a:spLocks noGrp="1"/>
          </p:cNvSpPr>
          <p:nvPr>
            <p:ph idx="1"/>
          </p:nvPr>
        </p:nvSpPr>
        <p:spPr/>
        <p:txBody>
          <a:bodyPr>
            <a:normAutofit lnSpcReduction="10000"/>
          </a:bodyPr>
          <a:lstStyle/>
          <a:p>
            <a:r>
              <a:rPr lang="en-US" dirty="0"/>
              <a:t>While transactions are the only way to perform a change in the Ethereum </a:t>
            </a:r>
            <a:r>
              <a:rPr lang="en-US" dirty="0" smtClean="0"/>
              <a:t>blockchain, they </a:t>
            </a:r>
            <a:r>
              <a:rPr lang="en-US" dirty="0"/>
              <a:t>are not the only way to interact with smart contracts. </a:t>
            </a:r>
            <a:endParaRPr lang="en-US" dirty="0" smtClean="0"/>
          </a:p>
          <a:p>
            <a:r>
              <a:rPr lang="en-US" dirty="0" smtClean="0"/>
              <a:t>Any </a:t>
            </a:r>
            <a:r>
              <a:rPr lang="en-US" dirty="0"/>
              <a:t>off-chain client </a:t>
            </a:r>
            <a:r>
              <a:rPr lang="en-US" dirty="0" smtClean="0"/>
              <a:t>can perform </a:t>
            </a:r>
            <a:r>
              <a:rPr lang="en-US" dirty="0"/>
              <a:t>a query on a smart contract by making a static call to it</a:t>
            </a:r>
            <a:r>
              <a:rPr lang="en-US" dirty="0" smtClean="0"/>
              <a:t>. </a:t>
            </a:r>
          </a:p>
          <a:p>
            <a:r>
              <a:rPr lang="en-US" dirty="0"/>
              <a:t>Calls are different from transactions in that they do not need to be signed and </a:t>
            </a:r>
            <a:r>
              <a:rPr lang="en-US" dirty="0" smtClean="0"/>
              <a:t>are not </a:t>
            </a:r>
            <a:r>
              <a:rPr lang="en-US" dirty="0"/>
              <a:t>broadcasted to the Ethereum network, and thus cannot make any changes to </a:t>
            </a:r>
            <a:r>
              <a:rPr lang="en-US" dirty="0" smtClean="0"/>
              <a:t>the blockchain </a:t>
            </a:r>
            <a:r>
              <a:rPr lang="en-US" dirty="0"/>
              <a:t>state and do not cost any gas. </a:t>
            </a:r>
            <a:endParaRPr lang="en-US" dirty="0" smtClean="0"/>
          </a:p>
          <a:p>
            <a:r>
              <a:rPr lang="en-US" dirty="0" smtClean="0"/>
              <a:t>Calls </a:t>
            </a:r>
            <a:r>
              <a:rPr lang="en-US" dirty="0"/>
              <a:t>are always resolved by the node </a:t>
            </a:r>
            <a:r>
              <a:rPr lang="en-US" dirty="0" smtClean="0"/>
              <a:t>that receives </a:t>
            </a:r>
            <a:r>
              <a:rPr lang="en-US" dirty="0"/>
              <a:t>them and are only used for querying data from a smart contract</a:t>
            </a:r>
          </a:p>
        </p:txBody>
      </p:sp>
    </p:spTree>
    <p:extLst>
      <p:ext uri="{BB962C8B-B14F-4D97-AF65-F5344CB8AC3E}">
        <p14:creationId xmlns:p14="http://schemas.microsoft.com/office/powerpoint/2010/main" val="2638736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Calls</a:t>
            </a:r>
          </a:p>
        </p:txBody>
      </p:sp>
      <p:sp>
        <p:nvSpPr>
          <p:cNvPr id="3" name="Content Placeholder 2"/>
          <p:cNvSpPr>
            <a:spLocks noGrp="1"/>
          </p:cNvSpPr>
          <p:nvPr>
            <p:ph idx="1"/>
          </p:nvPr>
        </p:nvSpPr>
        <p:spPr/>
        <p:txBody>
          <a:bodyPr/>
          <a:lstStyle/>
          <a:p>
            <a:r>
              <a:rPr lang="en-US" dirty="0"/>
              <a:t>A call executes smart contract code just like a transaction does, the only </a:t>
            </a:r>
            <a:r>
              <a:rPr lang="en-US" dirty="0" smtClean="0"/>
              <a:t>difference is </a:t>
            </a:r>
            <a:r>
              <a:rPr lang="en-US" dirty="0"/>
              <a:t>that any changes performed during a call are not persisted, and the return value of </a:t>
            </a:r>
            <a:r>
              <a:rPr lang="en-US" dirty="0" smtClean="0"/>
              <a:t>a call </a:t>
            </a:r>
            <a:r>
              <a:rPr lang="en-US" dirty="0"/>
              <a:t>is sent back to the sender </a:t>
            </a:r>
            <a:endParaRPr lang="en-US" dirty="0" smtClean="0"/>
          </a:p>
          <a:p>
            <a:r>
              <a:rPr lang="en-US" dirty="0" smtClean="0"/>
              <a:t>Unlike </a:t>
            </a:r>
            <a:r>
              <a:rPr lang="en-US" dirty="0"/>
              <a:t>transactions, where the sender has no way to get </a:t>
            </a:r>
            <a:r>
              <a:rPr lang="en-US" dirty="0" smtClean="0"/>
              <a:t>a return </a:t>
            </a:r>
            <a:r>
              <a:rPr lang="en-US" dirty="0"/>
              <a:t>value </a:t>
            </a:r>
            <a:r>
              <a:rPr lang="en-US" dirty="0" smtClean="0"/>
              <a:t>back.</a:t>
            </a:r>
            <a:endParaRPr lang="en-US" dirty="0"/>
          </a:p>
        </p:txBody>
      </p:sp>
    </p:spTree>
    <p:extLst>
      <p:ext uri="{BB962C8B-B14F-4D97-AF65-F5344CB8AC3E}">
        <p14:creationId xmlns:p14="http://schemas.microsoft.com/office/powerpoint/2010/main" val="609078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lnSpcReduction="10000"/>
          </a:bodyPr>
          <a:lstStyle/>
          <a:p>
            <a:r>
              <a:rPr lang="en-US" dirty="0"/>
              <a:t>The Ethereum Virtual Machine has three areas where it can store data- </a:t>
            </a:r>
            <a:r>
              <a:rPr lang="en-US" b="1" dirty="0"/>
              <a:t>storage</a:t>
            </a:r>
            <a:r>
              <a:rPr lang="en-US" dirty="0"/>
              <a:t>, </a:t>
            </a:r>
            <a:r>
              <a:rPr lang="en-US" b="1" dirty="0"/>
              <a:t>memory</a:t>
            </a:r>
            <a:r>
              <a:rPr lang="en-US" dirty="0"/>
              <a:t> and the </a:t>
            </a:r>
            <a:r>
              <a:rPr lang="en-US" b="1" dirty="0" smtClean="0"/>
              <a:t>stack</a:t>
            </a:r>
            <a:r>
              <a:rPr lang="en-US" dirty="0" smtClean="0"/>
              <a:t>.</a:t>
            </a:r>
          </a:p>
          <a:p>
            <a:r>
              <a:rPr lang="en-US" dirty="0"/>
              <a:t>Each account has a data area called </a:t>
            </a:r>
            <a:r>
              <a:rPr lang="en-US" b="1" dirty="0"/>
              <a:t>storage</a:t>
            </a:r>
            <a:r>
              <a:rPr lang="en-US" dirty="0"/>
              <a:t>, which is persistent between function calls and transactions. </a:t>
            </a:r>
            <a:endParaRPr lang="en-US" dirty="0" smtClean="0"/>
          </a:p>
          <a:p>
            <a:r>
              <a:rPr lang="en-US" dirty="0" smtClean="0"/>
              <a:t>Storage </a:t>
            </a:r>
            <a:r>
              <a:rPr lang="en-US" dirty="0"/>
              <a:t>is a key-value store that maps 256-bit words to 256-bit words. </a:t>
            </a:r>
            <a:endParaRPr lang="en-US" dirty="0" smtClean="0"/>
          </a:p>
          <a:p>
            <a:r>
              <a:rPr lang="en-US" dirty="0" smtClean="0"/>
              <a:t>It </a:t>
            </a:r>
            <a:r>
              <a:rPr lang="en-US" dirty="0"/>
              <a:t>is not possible to enumerate storage from within a contract, it is comparatively costly to read, and even more to </a:t>
            </a:r>
            <a:r>
              <a:rPr lang="en-US" dirty="0" smtClean="0"/>
              <a:t>initialize </a:t>
            </a:r>
            <a:r>
              <a:rPr lang="en-US" dirty="0"/>
              <a:t>and modify storage. </a:t>
            </a:r>
            <a:endParaRPr lang="en-US" dirty="0" smtClean="0"/>
          </a:p>
          <a:p>
            <a:r>
              <a:rPr lang="en-US" dirty="0"/>
              <a:t>The storage space in a smart contract, it is extremely large: it is an addressable space of 2</a:t>
            </a:r>
            <a:r>
              <a:rPr lang="en-US" baseline="30000" dirty="0"/>
              <a:t>256</a:t>
            </a:r>
            <a:r>
              <a:rPr lang="en-US" dirty="0"/>
              <a:t> slots of 32 bytes each. </a:t>
            </a:r>
          </a:p>
          <a:p>
            <a:endParaRPr lang="en-US" dirty="0"/>
          </a:p>
        </p:txBody>
      </p:sp>
      <p:sp>
        <p:nvSpPr>
          <p:cNvPr id="4" name="Rectangle 3"/>
          <p:cNvSpPr/>
          <p:nvPr/>
        </p:nvSpPr>
        <p:spPr>
          <a:xfrm>
            <a:off x="1075764" y="3930316"/>
            <a:ext cx="10040471" cy="109086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2442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Key-Value</a:t>
            </a:r>
            <a:endParaRPr lang="en-US" dirty="0"/>
          </a:p>
        </p:txBody>
      </p:sp>
      <p:sp>
        <p:nvSpPr>
          <p:cNvPr id="3" name="Content Placeholder 2"/>
          <p:cNvSpPr>
            <a:spLocks noGrp="1"/>
          </p:cNvSpPr>
          <p:nvPr>
            <p:ph idx="1"/>
          </p:nvPr>
        </p:nvSpPr>
        <p:spPr>
          <a:xfrm>
            <a:off x="838200" y="1825625"/>
            <a:ext cx="7409329" cy="4351338"/>
          </a:xfrm>
        </p:spPr>
        <p:txBody>
          <a:bodyPr/>
          <a:lstStyle/>
          <a:p>
            <a:r>
              <a:rPr lang="en-US" dirty="0" smtClean="0"/>
              <a:t>A key-value store, or key-value database is a simple database that uses an associative array where each key is associated with one and only one value in a collection.</a:t>
            </a:r>
          </a:p>
          <a:p>
            <a:r>
              <a:rPr lang="en-US" dirty="0" smtClean="0"/>
              <a:t>The key acts as the index to retrieve the value. </a:t>
            </a:r>
          </a:p>
          <a:p>
            <a:r>
              <a:rPr lang="en-US" dirty="0" smtClean="0"/>
              <a:t>Think of a dictionary where the word is used as the key, and the word definitions as the value</a:t>
            </a:r>
            <a:endParaRPr lang="en-US" dirty="0"/>
          </a:p>
        </p:txBody>
      </p:sp>
      <p:pic>
        <p:nvPicPr>
          <p:cNvPr id="4" name="Picture 3"/>
          <p:cNvPicPr>
            <a:picLocks noChangeAspect="1"/>
          </p:cNvPicPr>
          <p:nvPr/>
        </p:nvPicPr>
        <p:blipFill>
          <a:blip r:embed="rId2"/>
          <a:stretch>
            <a:fillRect/>
          </a:stretch>
        </p:blipFill>
        <p:spPr>
          <a:xfrm>
            <a:off x="8145114" y="1690688"/>
            <a:ext cx="4046886" cy="2782234"/>
          </a:xfrm>
          <a:prstGeom prst="rect">
            <a:avLst/>
          </a:prstGeom>
        </p:spPr>
      </p:pic>
    </p:spTree>
    <p:extLst>
      <p:ext uri="{BB962C8B-B14F-4D97-AF65-F5344CB8AC3E}">
        <p14:creationId xmlns:p14="http://schemas.microsoft.com/office/powerpoint/2010/main" val="4080512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Cost</a:t>
            </a:r>
            <a:endParaRPr lang="en-US" dirty="0"/>
          </a:p>
        </p:txBody>
      </p:sp>
      <p:sp>
        <p:nvSpPr>
          <p:cNvPr id="3" name="Content Placeholder 2"/>
          <p:cNvSpPr>
            <a:spLocks noGrp="1"/>
          </p:cNvSpPr>
          <p:nvPr>
            <p:ph idx="1"/>
          </p:nvPr>
        </p:nvSpPr>
        <p:spPr/>
        <p:txBody>
          <a:bodyPr/>
          <a:lstStyle/>
          <a:p>
            <a:r>
              <a:rPr lang="en-US" dirty="0" smtClean="0"/>
              <a:t>The </a:t>
            </a:r>
            <a:r>
              <a:rPr lang="en-US" dirty="0"/>
              <a:t>more data or larger the amount of storage, the higher </a:t>
            </a:r>
            <a:r>
              <a:rPr lang="en-US" dirty="0" smtClean="0"/>
              <a:t>the transaction </a:t>
            </a:r>
            <a:r>
              <a:rPr lang="en-US" dirty="0"/>
              <a:t>cost in terms of fuel. </a:t>
            </a:r>
            <a:endParaRPr lang="en-US" dirty="0" smtClean="0"/>
          </a:p>
          <a:p>
            <a:r>
              <a:rPr lang="en-US" dirty="0" smtClean="0"/>
              <a:t>However</a:t>
            </a:r>
            <a:r>
              <a:rPr lang="en-US" dirty="0"/>
              <a:t>, storage in an Ethereum </a:t>
            </a:r>
            <a:r>
              <a:rPr lang="en-US" dirty="0" smtClean="0"/>
              <a:t>network is </a:t>
            </a:r>
            <a:r>
              <a:rPr lang="en-US" dirty="0"/>
              <a:t>not time bound; it’s a one-time payment, and data could be </a:t>
            </a:r>
            <a:r>
              <a:rPr lang="en-US" dirty="0" smtClean="0"/>
              <a:t>there forever.</a:t>
            </a:r>
          </a:p>
          <a:p>
            <a:r>
              <a:rPr lang="en-US" dirty="0" smtClean="0"/>
              <a:t>Reading </a:t>
            </a:r>
            <a:r>
              <a:rPr lang="en-US" dirty="0"/>
              <a:t>data from the network is </a:t>
            </a:r>
            <a:r>
              <a:rPr lang="en-US" dirty="0" smtClean="0"/>
              <a:t>free.</a:t>
            </a:r>
          </a:p>
          <a:p>
            <a:r>
              <a:rPr lang="en-US" dirty="0"/>
              <a:t>The cost of each instruction in a smart contract will limit the </a:t>
            </a:r>
            <a:r>
              <a:rPr lang="en-US" dirty="0" smtClean="0"/>
              <a:t>amount of </a:t>
            </a:r>
            <a:r>
              <a:rPr lang="en-US" dirty="0"/>
              <a:t>storage it uses</a:t>
            </a:r>
          </a:p>
        </p:txBody>
      </p:sp>
    </p:spTree>
    <p:extLst>
      <p:ext uri="{BB962C8B-B14F-4D97-AF65-F5344CB8AC3E}">
        <p14:creationId xmlns:p14="http://schemas.microsoft.com/office/powerpoint/2010/main" val="4011758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lstStyle/>
          <a:p>
            <a:r>
              <a:rPr lang="en-US" dirty="0"/>
              <a:t>Because </a:t>
            </a:r>
            <a:r>
              <a:rPr lang="en-US" dirty="0" smtClean="0"/>
              <a:t>storage is </a:t>
            </a:r>
            <a:r>
              <a:rPr lang="en-US" b="1" dirty="0" smtClean="0"/>
              <a:t>costly</a:t>
            </a:r>
            <a:r>
              <a:rPr lang="en-US" dirty="0" smtClean="0"/>
              <a:t>, you </a:t>
            </a:r>
            <a:r>
              <a:rPr lang="en-US" dirty="0"/>
              <a:t>should minimize what you store in persistent </a:t>
            </a:r>
            <a:r>
              <a:rPr lang="en-US" dirty="0" smtClean="0"/>
              <a:t>storage</a:t>
            </a:r>
          </a:p>
          <a:p>
            <a:r>
              <a:rPr lang="en-US" dirty="0" smtClean="0"/>
              <a:t>Use it to store what is really essential for the </a:t>
            </a:r>
            <a:r>
              <a:rPr lang="en-US" dirty="0"/>
              <a:t>contract needs to run. </a:t>
            </a:r>
            <a:endParaRPr lang="en-US" dirty="0" smtClean="0"/>
          </a:p>
          <a:p>
            <a:r>
              <a:rPr lang="en-US" dirty="0" smtClean="0"/>
              <a:t>Store </a:t>
            </a:r>
            <a:r>
              <a:rPr lang="en-US" dirty="0"/>
              <a:t>data like derived calculations, caching, and aggregates outside of the contract. </a:t>
            </a:r>
            <a:endParaRPr lang="en-US" dirty="0" smtClean="0"/>
          </a:p>
          <a:p>
            <a:r>
              <a:rPr lang="en-US" dirty="0" smtClean="0"/>
              <a:t>A </a:t>
            </a:r>
            <a:r>
              <a:rPr lang="en-US" dirty="0"/>
              <a:t>contract can neither read nor write to any storage apart from its own.</a:t>
            </a:r>
          </a:p>
        </p:txBody>
      </p:sp>
    </p:spTree>
    <p:extLst>
      <p:ext uri="{BB962C8B-B14F-4D97-AF65-F5344CB8AC3E}">
        <p14:creationId xmlns:p14="http://schemas.microsoft.com/office/powerpoint/2010/main" val="697717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a:t>
            </a:r>
            <a:endParaRPr lang="en-US" dirty="0"/>
          </a:p>
        </p:txBody>
      </p:sp>
      <p:sp>
        <p:nvSpPr>
          <p:cNvPr id="3" name="Content Placeholder 2"/>
          <p:cNvSpPr>
            <a:spLocks noGrp="1"/>
          </p:cNvSpPr>
          <p:nvPr>
            <p:ph idx="1"/>
          </p:nvPr>
        </p:nvSpPr>
        <p:spPr/>
        <p:txBody>
          <a:bodyPr>
            <a:normAutofit lnSpcReduction="10000"/>
          </a:bodyPr>
          <a:lstStyle/>
          <a:p>
            <a:r>
              <a:rPr lang="en-US" dirty="0"/>
              <a:t>Since storage usage is expensive, the EVM also provides another </a:t>
            </a:r>
            <a:r>
              <a:rPr lang="en-US" dirty="0" smtClean="0"/>
              <a:t>256-bit-addressable transient </a:t>
            </a:r>
            <a:r>
              <a:rPr lang="en-US" dirty="0"/>
              <a:t>space called the </a:t>
            </a:r>
            <a:r>
              <a:rPr lang="en-US" i="1" dirty="0" smtClean="0"/>
              <a:t>memory</a:t>
            </a:r>
            <a:endParaRPr lang="en-US" b="1" dirty="0" smtClean="0"/>
          </a:p>
          <a:p>
            <a:r>
              <a:rPr lang="en-US" dirty="0" smtClean="0"/>
              <a:t>A contract </a:t>
            </a:r>
            <a:r>
              <a:rPr lang="en-US" dirty="0"/>
              <a:t>obtains a freshly cleared instance for each message call. </a:t>
            </a:r>
            <a:endParaRPr lang="en-US" dirty="0" smtClean="0"/>
          </a:p>
          <a:p>
            <a:r>
              <a:rPr lang="en-US" dirty="0"/>
              <a:t>Memory is limited to reads at the 256-bit width, while writing can be </a:t>
            </a:r>
            <a:r>
              <a:rPr lang="en-US" dirty="0" smtClean="0"/>
              <a:t>either 8 </a:t>
            </a:r>
            <a:r>
              <a:rPr lang="en-US" dirty="0"/>
              <a:t>or 256 bits wide. </a:t>
            </a:r>
            <a:endParaRPr lang="en-US" dirty="0" smtClean="0"/>
          </a:p>
          <a:p>
            <a:r>
              <a:rPr lang="en-US" dirty="0" smtClean="0"/>
              <a:t>It </a:t>
            </a:r>
            <a:r>
              <a:rPr lang="en-US" dirty="0"/>
              <a:t>is used to hold temporary values. Memory cannot </a:t>
            </a:r>
            <a:r>
              <a:rPr lang="en-US" dirty="0" smtClean="0"/>
              <a:t>be used </a:t>
            </a:r>
            <a:r>
              <a:rPr lang="en-US" dirty="0"/>
              <a:t>at the contract level. It is erased between (external) function calls </a:t>
            </a:r>
            <a:r>
              <a:rPr lang="en-US" dirty="0" smtClean="0"/>
              <a:t>and is </a:t>
            </a:r>
            <a:r>
              <a:rPr lang="en-US" dirty="0"/>
              <a:t>cheaper to use.</a:t>
            </a:r>
            <a:endParaRPr lang="en-US" dirty="0" smtClean="0"/>
          </a:p>
          <a:p>
            <a:r>
              <a:rPr lang="en-US" dirty="0" smtClean="0"/>
              <a:t>At </a:t>
            </a:r>
            <a:r>
              <a:rPr lang="en-US" dirty="0"/>
              <a:t>the time of expansion, the cost in gas must be paid. Memory is more costly the larger it grows (it scales </a:t>
            </a:r>
            <a:r>
              <a:rPr lang="en-US" dirty="0" err="1"/>
              <a:t>quadratically</a:t>
            </a:r>
            <a:r>
              <a:rPr lang="en-US" dirty="0"/>
              <a:t>).</a:t>
            </a:r>
          </a:p>
        </p:txBody>
      </p:sp>
    </p:spTree>
    <p:extLst>
      <p:ext uri="{BB962C8B-B14F-4D97-AF65-F5344CB8AC3E}">
        <p14:creationId xmlns:p14="http://schemas.microsoft.com/office/powerpoint/2010/main" val="1130695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p:txBody>
          <a:bodyPr/>
          <a:lstStyle/>
          <a:p>
            <a:r>
              <a:rPr lang="en-US" dirty="0"/>
              <a:t>A</a:t>
            </a:r>
            <a:r>
              <a:rPr lang="en-US" dirty="0" smtClean="0"/>
              <a:t>ll computations are performed on a data area called the </a:t>
            </a:r>
            <a:r>
              <a:rPr lang="en-US" b="1" dirty="0" smtClean="0"/>
              <a:t>stack</a:t>
            </a:r>
            <a:r>
              <a:rPr lang="en-US" dirty="0" smtClean="0"/>
              <a:t>. </a:t>
            </a:r>
          </a:p>
          <a:p>
            <a:r>
              <a:rPr lang="en-US" dirty="0" smtClean="0"/>
              <a:t>It has a maximum size of 1024 elements and contains words of 256 bits.</a:t>
            </a:r>
          </a:p>
          <a:p>
            <a:r>
              <a:rPr lang="en-US" dirty="0"/>
              <a:t>In addition to arrays and </a:t>
            </a:r>
            <a:r>
              <a:rPr lang="en-US" dirty="0" err="1"/>
              <a:t>structs</a:t>
            </a:r>
            <a:r>
              <a:rPr lang="en-US" dirty="0"/>
              <a:t>, all other local variables </a:t>
            </a:r>
            <a:r>
              <a:rPr lang="en-US" dirty="0" smtClean="0"/>
              <a:t>of most </a:t>
            </a:r>
            <a:r>
              <a:rPr lang="en-US" dirty="0"/>
              <a:t>value types are stored in stack</a:t>
            </a:r>
            <a:endParaRPr lang="en-US" dirty="0" smtClean="0"/>
          </a:p>
          <a:p>
            <a:r>
              <a:rPr lang="en-US" dirty="0" smtClean="0"/>
              <a:t>A stack only allows you to access the top level elements.</a:t>
            </a:r>
          </a:p>
          <a:p>
            <a:r>
              <a:rPr lang="en-US" dirty="0" smtClean="0"/>
              <a:t>It </a:t>
            </a:r>
            <a:r>
              <a:rPr lang="en-US" dirty="0"/>
              <a:t>is not possible to just access arbitrary elements deeper in the stack without first removing the top of the stack.</a:t>
            </a:r>
          </a:p>
        </p:txBody>
      </p:sp>
    </p:spTree>
    <p:extLst>
      <p:ext uri="{BB962C8B-B14F-4D97-AF65-F5344CB8AC3E}">
        <p14:creationId xmlns:p14="http://schemas.microsoft.com/office/powerpoint/2010/main" val="1638530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Ethereum Accounts</a:t>
            </a:r>
            <a:endParaRPr lang="en-US" dirty="0"/>
          </a:p>
        </p:txBody>
      </p:sp>
      <p:sp>
        <p:nvSpPr>
          <p:cNvPr id="3" name="Content Placeholder 2"/>
          <p:cNvSpPr>
            <a:spLocks noGrp="1"/>
          </p:cNvSpPr>
          <p:nvPr>
            <p:ph idx="1"/>
          </p:nvPr>
        </p:nvSpPr>
        <p:spPr/>
        <p:txBody>
          <a:bodyPr>
            <a:normAutofit/>
          </a:bodyPr>
          <a:lstStyle/>
          <a:p>
            <a:r>
              <a:rPr lang="en-US" dirty="0" smtClean="0"/>
              <a:t>In Ethereum, the state is made up of objects called "accounts", with each account having a 20-byte address. </a:t>
            </a:r>
          </a:p>
          <a:p>
            <a:r>
              <a:rPr lang="en-US" dirty="0" smtClean="0"/>
              <a:t>An Ethereum account contains four fields:</a:t>
            </a:r>
          </a:p>
          <a:p>
            <a:pPr lvl="1"/>
            <a:r>
              <a:rPr lang="en-US" dirty="0" smtClean="0"/>
              <a:t>The nonce, a counter used to make sure each transaction can only be processed once</a:t>
            </a:r>
          </a:p>
          <a:p>
            <a:pPr lvl="1"/>
            <a:r>
              <a:rPr lang="en-US" dirty="0" smtClean="0"/>
              <a:t>The account's current ether balance</a:t>
            </a:r>
          </a:p>
          <a:p>
            <a:pPr lvl="1"/>
            <a:r>
              <a:rPr lang="en-US" dirty="0" smtClean="0"/>
              <a:t>The account's contract code, if present</a:t>
            </a:r>
          </a:p>
          <a:p>
            <a:pPr lvl="1"/>
            <a:r>
              <a:rPr lang="en-US" dirty="0" smtClean="0"/>
              <a:t>The account's storage (empty by default)</a:t>
            </a:r>
            <a:endParaRPr lang="en-US" dirty="0"/>
          </a:p>
        </p:txBody>
      </p:sp>
    </p:spTree>
    <p:extLst>
      <p:ext uri="{BB962C8B-B14F-4D97-AF65-F5344CB8AC3E}">
        <p14:creationId xmlns:p14="http://schemas.microsoft.com/office/powerpoint/2010/main" val="782510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a:t>
            </a:r>
            <a:endParaRPr lang="en-US" dirty="0"/>
          </a:p>
        </p:txBody>
      </p:sp>
      <p:sp>
        <p:nvSpPr>
          <p:cNvPr id="3" name="Content Placeholder 2"/>
          <p:cNvSpPr>
            <a:spLocks noGrp="1"/>
          </p:cNvSpPr>
          <p:nvPr>
            <p:ph idx="1"/>
          </p:nvPr>
        </p:nvSpPr>
        <p:spPr/>
        <p:txBody>
          <a:bodyPr/>
          <a:lstStyle/>
          <a:p>
            <a:r>
              <a:rPr lang="en-US" dirty="0" smtClean="0"/>
              <a:t>“Contracts" in Ethereum should not be seen as something that should be "fulfilled" or "complied with“</a:t>
            </a:r>
          </a:p>
          <a:p>
            <a:r>
              <a:rPr lang="en-US" dirty="0" smtClean="0"/>
              <a:t>Contracts are more like "autonomous agents" that live inside of the Ethereum execution environment executing a specific piece of code when “called" by a message or transaction</a:t>
            </a:r>
          </a:p>
          <a:p>
            <a:r>
              <a:rPr lang="en-US" dirty="0" smtClean="0"/>
              <a:t>Contracts have direct control over their own ether balance and their own key/value store to keep track of persistent variables.</a:t>
            </a:r>
            <a:endParaRPr lang="en-US" dirty="0"/>
          </a:p>
        </p:txBody>
      </p:sp>
    </p:spTree>
    <p:extLst>
      <p:ext uri="{BB962C8B-B14F-4D97-AF65-F5344CB8AC3E}">
        <p14:creationId xmlns:p14="http://schemas.microsoft.com/office/powerpoint/2010/main" val="2931362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lnSpcReduction="10000"/>
          </a:bodyPr>
          <a:lstStyle/>
          <a:p>
            <a:r>
              <a:rPr lang="en-US" dirty="0" smtClean="0"/>
              <a:t>An Ethereum </a:t>
            </a:r>
            <a:r>
              <a:rPr lang="en-US" dirty="0"/>
              <a:t>blockchain is a globally shared, transactional database. </a:t>
            </a:r>
            <a:endParaRPr lang="en-US" dirty="0" smtClean="0"/>
          </a:p>
          <a:p>
            <a:r>
              <a:rPr lang="en-US" dirty="0" smtClean="0"/>
              <a:t>This </a:t>
            </a:r>
            <a:r>
              <a:rPr lang="en-US" dirty="0"/>
              <a:t>means that everyone can read entries in the database just by participating in the network. </a:t>
            </a:r>
            <a:endParaRPr lang="en-US" dirty="0" smtClean="0"/>
          </a:p>
          <a:p>
            <a:r>
              <a:rPr lang="en-US" dirty="0" smtClean="0"/>
              <a:t>If </a:t>
            </a:r>
            <a:r>
              <a:rPr lang="en-US" dirty="0"/>
              <a:t>you want to change something in the database, you have to create a so-called transaction which has to be accepted by all </a:t>
            </a:r>
            <a:r>
              <a:rPr lang="en-US" dirty="0" smtClean="0"/>
              <a:t>others.</a:t>
            </a:r>
          </a:p>
          <a:p>
            <a:r>
              <a:rPr lang="en-US" dirty="0"/>
              <a:t>The word transaction implies that the change you want to make (assume you want to change two values at the same time) is either not done at all or completely applied. </a:t>
            </a:r>
            <a:endParaRPr lang="en-US" dirty="0" smtClean="0"/>
          </a:p>
          <a:p>
            <a:r>
              <a:rPr lang="en-US" dirty="0" smtClean="0"/>
              <a:t>Furthermore</a:t>
            </a:r>
            <a:r>
              <a:rPr lang="en-US" dirty="0"/>
              <a:t>, while your transaction is being applied to the database, no other transaction can alter it.</a:t>
            </a:r>
          </a:p>
        </p:txBody>
      </p:sp>
    </p:spTree>
    <p:extLst>
      <p:ext uri="{BB962C8B-B14F-4D97-AF65-F5344CB8AC3E}">
        <p14:creationId xmlns:p14="http://schemas.microsoft.com/office/powerpoint/2010/main" val="3020093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and State</a:t>
            </a:r>
            <a:endParaRPr lang="en-US" dirty="0"/>
          </a:p>
        </p:txBody>
      </p:sp>
      <p:sp>
        <p:nvSpPr>
          <p:cNvPr id="3" name="Content Placeholder 2"/>
          <p:cNvSpPr>
            <a:spLocks noGrp="1"/>
          </p:cNvSpPr>
          <p:nvPr>
            <p:ph idx="1"/>
          </p:nvPr>
        </p:nvSpPr>
        <p:spPr/>
        <p:txBody>
          <a:bodyPr>
            <a:normAutofit/>
          </a:bodyPr>
          <a:lstStyle/>
          <a:p>
            <a:r>
              <a:rPr lang="en-US" sz="3200" dirty="0"/>
              <a:t>A smart contract has two main properties: its code and its state. </a:t>
            </a:r>
            <a:endParaRPr lang="en-US" sz="3200" dirty="0" smtClean="0"/>
          </a:p>
          <a:p>
            <a:r>
              <a:rPr lang="en-US" sz="3200" dirty="0" smtClean="0"/>
              <a:t>A contract’s state is composed of its </a:t>
            </a:r>
          </a:p>
          <a:p>
            <a:pPr lvl="1"/>
            <a:r>
              <a:rPr lang="en-US" sz="2800" dirty="0" smtClean="0"/>
              <a:t>ETH balance (since all Ethereum addresses have an associated balance) and </a:t>
            </a:r>
          </a:p>
          <a:p>
            <a:pPr lvl="1"/>
            <a:r>
              <a:rPr lang="en-US" sz="2800" dirty="0" smtClean="0"/>
              <a:t>Storage (where the value of its variables is persisted).</a:t>
            </a:r>
          </a:p>
          <a:p>
            <a:r>
              <a:rPr lang="en-US" dirty="0"/>
              <a:t>The code is run every time </a:t>
            </a:r>
            <a:r>
              <a:rPr lang="en-US" dirty="0" smtClean="0"/>
              <a:t>a transaction </a:t>
            </a:r>
            <a:r>
              <a:rPr lang="en-US" dirty="0"/>
              <a:t>is received by the contract, and has access to the contract’s local storage, </a:t>
            </a:r>
            <a:r>
              <a:rPr lang="en-US" dirty="0" smtClean="0"/>
              <a:t>and the </a:t>
            </a:r>
            <a:r>
              <a:rPr lang="en-US" dirty="0"/>
              <a:t>transaction’s context.</a:t>
            </a:r>
            <a:endParaRPr lang="en-US" sz="6000" dirty="0"/>
          </a:p>
        </p:txBody>
      </p:sp>
    </p:spTree>
    <p:extLst>
      <p:ext uri="{BB962C8B-B14F-4D97-AF65-F5344CB8AC3E}">
        <p14:creationId xmlns:p14="http://schemas.microsoft.com/office/powerpoint/2010/main" val="3678868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 ABI</a:t>
            </a:r>
            <a:endParaRPr lang="en-US" dirty="0"/>
          </a:p>
        </p:txBody>
      </p:sp>
      <p:sp>
        <p:nvSpPr>
          <p:cNvPr id="3" name="Content Placeholder 2"/>
          <p:cNvSpPr>
            <a:spLocks noGrp="1"/>
          </p:cNvSpPr>
          <p:nvPr>
            <p:ph idx="1"/>
          </p:nvPr>
        </p:nvSpPr>
        <p:spPr/>
        <p:txBody>
          <a:bodyPr>
            <a:normAutofit/>
          </a:bodyPr>
          <a:lstStyle/>
          <a:p>
            <a:r>
              <a:rPr lang="en-US" dirty="0" smtClean="0"/>
              <a:t>When a </a:t>
            </a:r>
            <a:r>
              <a:rPr lang="en-US" dirty="0"/>
              <a:t>contract is compiled, there are two items of interest:</a:t>
            </a:r>
          </a:p>
          <a:p>
            <a:r>
              <a:rPr lang="en-US" b="1" dirty="0" smtClean="0"/>
              <a:t>ABI</a:t>
            </a:r>
            <a:r>
              <a:rPr lang="en-US" dirty="0" smtClean="0"/>
              <a:t> </a:t>
            </a:r>
            <a:r>
              <a:rPr lang="en-US" dirty="0"/>
              <a:t>(application binary interface) – The ABI is a JSON string </a:t>
            </a:r>
            <a:r>
              <a:rPr lang="en-US" dirty="0" smtClean="0"/>
              <a:t>that list the function names and parameters belonging to this contract</a:t>
            </a:r>
            <a:endParaRPr lang="en-US" dirty="0"/>
          </a:p>
          <a:p>
            <a:r>
              <a:rPr lang="en-US" b="1" dirty="0" smtClean="0"/>
              <a:t>Bytecode</a:t>
            </a:r>
            <a:r>
              <a:rPr lang="en-US" dirty="0" smtClean="0"/>
              <a:t> </a:t>
            </a:r>
            <a:r>
              <a:rPr lang="en-US" dirty="0"/>
              <a:t>– When a contract is compiled, it is compiled into </a:t>
            </a:r>
            <a:r>
              <a:rPr lang="en-US" dirty="0" smtClean="0"/>
              <a:t>opcodes. The opcodes can be interchangeably represented by its </a:t>
            </a:r>
            <a:r>
              <a:rPr lang="en-US" dirty="0"/>
              <a:t>hexadecimal </a:t>
            </a:r>
            <a:r>
              <a:rPr lang="en-US" dirty="0" smtClean="0"/>
              <a:t>counterparts</a:t>
            </a:r>
            <a:r>
              <a:rPr lang="en-US" dirty="0"/>
              <a:t> </a:t>
            </a:r>
            <a:r>
              <a:rPr lang="en-US" dirty="0" smtClean="0"/>
              <a:t>called bytecodes</a:t>
            </a:r>
          </a:p>
          <a:p>
            <a:r>
              <a:rPr lang="en-US" dirty="0" smtClean="0"/>
              <a:t>You can view this in Remix after compilation</a:t>
            </a:r>
            <a:endParaRPr lang="en-US" dirty="0"/>
          </a:p>
        </p:txBody>
      </p:sp>
    </p:spTree>
    <p:extLst>
      <p:ext uri="{BB962C8B-B14F-4D97-AF65-F5344CB8AC3E}">
        <p14:creationId xmlns:p14="http://schemas.microsoft.com/office/powerpoint/2010/main" val="1266932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Balance</a:t>
            </a:r>
            <a:endParaRPr lang="en-US" dirty="0"/>
          </a:p>
        </p:txBody>
      </p:sp>
      <p:sp>
        <p:nvSpPr>
          <p:cNvPr id="3" name="Content Placeholder 2"/>
          <p:cNvSpPr>
            <a:spLocks noGrp="1"/>
          </p:cNvSpPr>
          <p:nvPr>
            <p:ph idx="1"/>
          </p:nvPr>
        </p:nvSpPr>
        <p:spPr/>
        <p:txBody>
          <a:bodyPr/>
          <a:lstStyle/>
          <a:p>
            <a:r>
              <a:rPr lang="en-US" dirty="0" smtClean="0"/>
              <a:t>All </a:t>
            </a:r>
            <a:r>
              <a:rPr lang="en-US" dirty="0"/>
              <a:t>address types in Ethereum, regardless </a:t>
            </a:r>
            <a:r>
              <a:rPr lang="en-US" dirty="0" smtClean="0"/>
              <a:t>of being </a:t>
            </a:r>
            <a:r>
              <a:rPr lang="en-US" dirty="0"/>
              <a:t>externally owned accounts or smart contracts, have an associated balance </a:t>
            </a:r>
            <a:r>
              <a:rPr lang="en-US" dirty="0" smtClean="0"/>
              <a:t>in ETH</a:t>
            </a:r>
            <a:r>
              <a:rPr lang="en-US" dirty="0"/>
              <a:t>. Ethereum provides primitives for querying such balances (both from within </a:t>
            </a:r>
            <a:r>
              <a:rPr lang="en-US" dirty="0" smtClean="0"/>
              <a:t>a smart </a:t>
            </a:r>
            <a:r>
              <a:rPr lang="en-US" dirty="0"/>
              <a:t>contract and from outside the network), and for easily transferring it.</a:t>
            </a:r>
          </a:p>
        </p:txBody>
      </p:sp>
    </p:spTree>
    <p:extLst>
      <p:ext uri="{BB962C8B-B14F-4D97-AF65-F5344CB8AC3E}">
        <p14:creationId xmlns:p14="http://schemas.microsoft.com/office/powerpoint/2010/main" val="409500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Solidity</a:t>
            </a:r>
            <a:endParaRPr lang="en-US" dirty="0"/>
          </a:p>
        </p:txBody>
      </p:sp>
      <p:sp>
        <p:nvSpPr>
          <p:cNvPr id="3" name="Content Placeholder 2"/>
          <p:cNvSpPr>
            <a:spLocks noGrp="1"/>
          </p:cNvSpPr>
          <p:nvPr>
            <p:ph idx="1"/>
          </p:nvPr>
        </p:nvSpPr>
        <p:spPr/>
        <p:txBody>
          <a:bodyPr/>
          <a:lstStyle/>
          <a:p>
            <a:r>
              <a:rPr lang="en-US" dirty="0"/>
              <a:t>Solidity is a Turing complete programming language that runs on the Ethereum Virtual Machine (EVM).  By Turing complete we mean that it is a full-fledged programming language that is capable of implementing any </a:t>
            </a:r>
            <a:r>
              <a:rPr lang="en-US" dirty="0" smtClean="0"/>
              <a:t>algorithms.</a:t>
            </a:r>
          </a:p>
          <a:p>
            <a:r>
              <a:rPr lang="en-US" dirty="0"/>
              <a:t>The EVM is the computing layer that runs Solidity programs after it is compiled. </a:t>
            </a:r>
            <a:endParaRPr lang="en-US" dirty="0" smtClean="0"/>
          </a:p>
          <a:p>
            <a:r>
              <a:rPr lang="en-US" dirty="0"/>
              <a:t>Solidity is an object-oriented programming language. </a:t>
            </a:r>
          </a:p>
          <a:p>
            <a:endParaRPr lang="en-US" dirty="0"/>
          </a:p>
        </p:txBody>
      </p:sp>
    </p:spTree>
    <p:extLst>
      <p:ext uri="{BB962C8B-B14F-4D97-AF65-F5344CB8AC3E}">
        <p14:creationId xmlns:p14="http://schemas.microsoft.com/office/powerpoint/2010/main" val="370059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properties</a:t>
            </a:r>
            <a:endParaRPr lang="en-US" dirty="0"/>
          </a:p>
        </p:txBody>
      </p:sp>
      <p:sp>
        <p:nvSpPr>
          <p:cNvPr id="3" name="Content Placeholder 2"/>
          <p:cNvSpPr>
            <a:spLocks noGrp="1"/>
          </p:cNvSpPr>
          <p:nvPr>
            <p:ph idx="1"/>
          </p:nvPr>
        </p:nvSpPr>
        <p:spPr/>
        <p:txBody>
          <a:bodyPr/>
          <a:lstStyle/>
          <a:p>
            <a:r>
              <a:rPr lang="en-US" dirty="0"/>
              <a:t>Each function call has an associated property (there are other properties as well) that identifies the account that initiates the call. </a:t>
            </a:r>
            <a:endParaRPr lang="en-US" dirty="0" smtClean="0"/>
          </a:p>
          <a:p>
            <a:r>
              <a:rPr lang="en-US" dirty="0" smtClean="0"/>
              <a:t>This </a:t>
            </a:r>
            <a:r>
              <a:rPr lang="en-US" dirty="0"/>
              <a:t>is the </a:t>
            </a:r>
            <a:r>
              <a:rPr lang="en-US" b="1" dirty="0" err="1">
                <a:solidFill>
                  <a:srgbClr val="FF0000"/>
                </a:solidFill>
              </a:rPr>
              <a:t>msg.sender</a:t>
            </a:r>
            <a:r>
              <a:rPr lang="en-US" dirty="0"/>
              <a:t> property that tracks who made the call. </a:t>
            </a:r>
            <a:endParaRPr lang="en-US" dirty="0" smtClean="0"/>
          </a:p>
          <a:p>
            <a:r>
              <a:rPr lang="en-US" dirty="0" smtClean="0"/>
              <a:t>It </a:t>
            </a:r>
            <a:r>
              <a:rPr lang="en-US" dirty="0"/>
              <a:t>is possible by using this property to only allow certain accounts to execute this call. </a:t>
            </a:r>
            <a:endParaRPr lang="en-US" dirty="0" smtClean="0"/>
          </a:p>
          <a:p>
            <a:r>
              <a:rPr lang="en-US" dirty="0" smtClean="0"/>
              <a:t>This </a:t>
            </a:r>
            <a:r>
              <a:rPr lang="en-US" dirty="0"/>
              <a:t>would allow access control over function calls. </a:t>
            </a:r>
            <a:endParaRPr lang="en-US" dirty="0" smtClean="0"/>
          </a:p>
          <a:p>
            <a:r>
              <a:rPr lang="en-US" dirty="0" smtClean="0"/>
              <a:t>For </a:t>
            </a:r>
            <a:r>
              <a:rPr lang="en-US" dirty="0"/>
              <a:t>example, the token mint function has to be restricted to only the contract creator or owner</a:t>
            </a:r>
          </a:p>
        </p:txBody>
      </p:sp>
    </p:spTree>
    <p:extLst>
      <p:ext uri="{BB962C8B-B14F-4D97-AF65-F5344CB8AC3E}">
        <p14:creationId xmlns:p14="http://schemas.microsoft.com/office/powerpoint/2010/main" val="2541162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DelegateCal</a:t>
            </a:r>
            <a:endParaRPr lang="en-US" dirty="0"/>
          </a:p>
        </p:txBody>
      </p:sp>
      <p:sp>
        <p:nvSpPr>
          <p:cNvPr id="3" name="Content Placeholder 2"/>
          <p:cNvSpPr>
            <a:spLocks noGrp="1"/>
          </p:cNvSpPr>
          <p:nvPr>
            <p:ph idx="1"/>
          </p:nvPr>
        </p:nvSpPr>
        <p:spPr/>
        <p:txBody>
          <a:bodyPr>
            <a:normAutofit/>
          </a:bodyPr>
          <a:lstStyle/>
          <a:p>
            <a:r>
              <a:rPr lang="en-US" dirty="0"/>
              <a:t>A regular CALL from one contract to another in the EVM works as a call from an </a:t>
            </a:r>
            <a:r>
              <a:rPr lang="en-US" dirty="0" smtClean="0"/>
              <a:t>actor or </a:t>
            </a:r>
            <a:r>
              <a:rPr lang="en-US" dirty="0"/>
              <a:t>process to another: a new context is created, where the state (storage and balance) </a:t>
            </a:r>
            <a:r>
              <a:rPr lang="en-US" dirty="0" smtClean="0"/>
              <a:t>of the </a:t>
            </a:r>
            <a:r>
              <a:rPr lang="en-US" dirty="0" err="1"/>
              <a:t>callee</a:t>
            </a:r>
            <a:r>
              <a:rPr lang="en-US" dirty="0"/>
              <a:t> is loaded, the caller is set to </a:t>
            </a:r>
            <a:r>
              <a:rPr lang="en-US" dirty="0" err="1"/>
              <a:t>msg.sender</a:t>
            </a:r>
            <a:r>
              <a:rPr lang="en-US" dirty="0"/>
              <a:t>, and the code of the </a:t>
            </a:r>
            <a:r>
              <a:rPr lang="en-US" dirty="0" err="1"/>
              <a:t>callee</a:t>
            </a:r>
            <a:r>
              <a:rPr lang="en-US" dirty="0"/>
              <a:t> is executed</a:t>
            </a:r>
            <a:r>
              <a:rPr lang="en-US" dirty="0" smtClean="0"/>
              <a:t>.</a:t>
            </a:r>
          </a:p>
          <a:p>
            <a:r>
              <a:rPr lang="en-US" dirty="0"/>
              <a:t>On the other hand, a DELEGATECALL works by executing the code of the </a:t>
            </a:r>
            <a:r>
              <a:rPr lang="en-US" dirty="0" err="1"/>
              <a:t>callee</a:t>
            </a:r>
            <a:r>
              <a:rPr lang="en-US" dirty="0"/>
              <a:t> </a:t>
            </a:r>
            <a:r>
              <a:rPr lang="en-US" dirty="0" smtClean="0"/>
              <a:t>but </a:t>
            </a:r>
            <a:r>
              <a:rPr lang="en-US" i="1" dirty="0" smtClean="0"/>
              <a:t>maintaining </a:t>
            </a:r>
            <a:r>
              <a:rPr lang="en-US" i="1" dirty="0"/>
              <a:t>the original context of the caller</a:t>
            </a:r>
            <a:r>
              <a:rPr lang="en-US" dirty="0"/>
              <a:t>. In other words, storage, balance, and </a:t>
            </a:r>
            <a:r>
              <a:rPr lang="en-US" dirty="0" smtClean="0"/>
              <a:t>even </a:t>
            </a:r>
            <a:r>
              <a:rPr lang="en-US" dirty="0" err="1" smtClean="0"/>
              <a:t>msg.sender</a:t>
            </a:r>
            <a:r>
              <a:rPr lang="en-US" dirty="0" smtClean="0"/>
              <a:t> </a:t>
            </a:r>
            <a:r>
              <a:rPr lang="en-US" dirty="0"/>
              <a:t>are not changed by a DELEGATECALL – only the code being executed is</a:t>
            </a:r>
            <a:r>
              <a:rPr lang="en-US" dirty="0" smtClean="0"/>
              <a:t>.</a:t>
            </a:r>
          </a:p>
          <a:p>
            <a:r>
              <a:rPr lang="en-US" dirty="0"/>
              <a:t>This low-level instruction allows us to jump into an arbitrary contract and execute </a:t>
            </a:r>
            <a:r>
              <a:rPr lang="en-US" dirty="0" smtClean="0"/>
              <a:t>its code</a:t>
            </a:r>
            <a:r>
              <a:rPr lang="en-US" dirty="0"/>
              <a:t>,</a:t>
            </a:r>
          </a:p>
        </p:txBody>
      </p:sp>
    </p:spTree>
    <p:extLst>
      <p:ext uri="{BB962C8B-B14F-4D97-AF65-F5344CB8AC3E}">
        <p14:creationId xmlns:p14="http://schemas.microsoft.com/office/powerpoint/2010/main" val="2730504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&amp; </a:t>
            </a:r>
            <a:r>
              <a:rPr lang="en-US" dirty="0" err="1" smtClean="0"/>
              <a:t>DelegateCall</a:t>
            </a:r>
            <a:r>
              <a:rPr lang="en-US" dirty="0" smtClean="0"/>
              <a:t> </a:t>
            </a:r>
            <a:endParaRPr lang="en-US" dirty="0"/>
          </a:p>
        </p:txBody>
      </p:sp>
      <p:sp>
        <p:nvSpPr>
          <p:cNvPr id="3" name="Content Placeholder 2"/>
          <p:cNvSpPr>
            <a:spLocks noGrp="1"/>
          </p:cNvSpPr>
          <p:nvPr>
            <p:ph idx="1"/>
          </p:nvPr>
        </p:nvSpPr>
        <p:spPr>
          <a:xfrm>
            <a:off x="838200" y="1825625"/>
            <a:ext cx="4872789" cy="4351338"/>
          </a:xfrm>
        </p:spPr>
        <p:txBody>
          <a:bodyPr/>
          <a:lstStyle/>
          <a:p>
            <a:endParaRPr lang="en-US" dirty="0"/>
          </a:p>
        </p:txBody>
      </p:sp>
      <p:pic>
        <p:nvPicPr>
          <p:cNvPr id="9" name="Picture 8"/>
          <p:cNvPicPr/>
          <p:nvPr/>
        </p:nvPicPr>
        <p:blipFill>
          <a:blip r:embed="rId2"/>
          <a:stretch>
            <a:fillRect/>
          </a:stretch>
        </p:blipFill>
        <p:spPr>
          <a:xfrm>
            <a:off x="6210300" y="892677"/>
            <a:ext cx="5238750" cy="2197100"/>
          </a:xfrm>
          <a:prstGeom prst="rect">
            <a:avLst/>
          </a:prstGeom>
        </p:spPr>
      </p:pic>
      <p:pic>
        <p:nvPicPr>
          <p:cNvPr id="11" name="Picture 10"/>
          <p:cNvPicPr/>
          <p:nvPr/>
        </p:nvPicPr>
        <p:blipFill>
          <a:blip r:embed="rId3"/>
          <a:stretch>
            <a:fillRect/>
          </a:stretch>
        </p:blipFill>
        <p:spPr>
          <a:xfrm>
            <a:off x="6210300" y="3604102"/>
            <a:ext cx="5143500" cy="2010410"/>
          </a:xfrm>
          <a:prstGeom prst="rect">
            <a:avLst/>
          </a:prstGeom>
        </p:spPr>
      </p:pic>
    </p:spTree>
    <p:extLst>
      <p:ext uri="{BB962C8B-B14F-4D97-AF65-F5344CB8AC3E}">
        <p14:creationId xmlns:p14="http://schemas.microsoft.com/office/powerpoint/2010/main" val="1478191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datatype</a:t>
            </a:r>
            <a:endParaRPr lang="en-US" dirty="0"/>
          </a:p>
        </p:txBody>
      </p:sp>
      <p:sp>
        <p:nvSpPr>
          <p:cNvPr id="3" name="Content Placeholder 2"/>
          <p:cNvSpPr>
            <a:spLocks noGrp="1"/>
          </p:cNvSpPr>
          <p:nvPr>
            <p:ph idx="1"/>
          </p:nvPr>
        </p:nvSpPr>
        <p:spPr/>
        <p:txBody>
          <a:bodyPr>
            <a:normAutofit/>
          </a:bodyPr>
          <a:lstStyle/>
          <a:p>
            <a:r>
              <a:rPr lang="en-US" dirty="0"/>
              <a:t>Account addresses are 20-byte constants within the language. These represent the externally owned accounts (owned by external entities such as a person) and contract addresses. They can be assigned to variables. </a:t>
            </a:r>
            <a:endParaRPr lang="en-US" dirty="0" smtClean="0"/>
          </a:p>
          <a:p>
            <a:r>
              <a:rPr lang="en-US" dirty="0" smtClean="0"/>
              <a:t>It </a:t>
            </a:r>
            <a:r>
              <a:rPr lang="en-US" dirty="0"/>
              <a:t>is possible to call the address for its balance or to transfer funds. </a:t>
            </a:r>
            <a:r>
              <a:rPr lang="en-US" dirty="0" smtClean="0"/>
              <a:t> For </a:t>
            </a:r>
            <a:r>
              <a:rPr lang="en-US" dirty="0"/>
              <a:t>example, you can call:</a:t>
            </a:r>
          </a:p>
          <a:p>
            <a:pPr lvl="1"/>
            <a:r>
              <a:rPr lang="en-US" dirty="0"/>
              <a:t> &lt;address&gt;.</a:t>
            </a:r>
            <a:r>
              <a:rPr lang="en-US" dirty="0" smtClean="0"/>
              <a:t>balance()</a:t>
            </a:r>
            <a:endParaRPr lang="en-US" dirty="0"/>
          </a:p>
          <a:p>
            <a:pPr lvl="1"/>
            <a:r>
              <a:rPr lang="en-US" dirty="0"/>
              <a:t> &lt;address&gt;.transfer(10)</a:t>
            </a:r>
          </a:p>
          <a:p>
            <a:pPr lvl="1"/>
            <a:r>
              <a:rPr lang="en-US" dirty="0"/>
              <a:t> &lt;address&gt;.send(10</a:t>
            </a:r>
            <a:r>
              <a:rPr lang="en-US" dirty="0" smtClean="0"/>
              <a:t>)</a:t>
            </a:r>
          </a:p>
          <a:p>
            <a:r>
              <a:rPr lang="en-US" dirty="0" smtClean="0"/>
              <a:t>Additionally there is call() and </a:t>
            </a:r>
            <a:r>
              <a:rPr lang="en-US" dirty="0" err="1" smtClean="0"/>
              <a:t>delegatecall</a:t>
            </a:r>
            <a:r>
              <a:rPr lang="en-US" dirty="0" smtClean="0"/>
              <a:t>()</a:t>
            </a:r>
            <a:endParaRPr lang="en-US" dirty="0"/>
          </a:p>
          <a:p>
            <a:endParaRPr lang="en-US" dirty="0"/>
          </a:p>
        </p:txBody>
      </p:sp>
    </p:spTree>
    <p:extLst>
      <p:ext uri="{BB962C8B-B14F-4D97-AF65-F5344CB8AC3E}">
        <p14:creationId xmlns:p14="http://schemas.microsoft.com/office/powerpoint/2010/main" val="2188471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datatype</a:t>
            </a:r>
            <a:endParaRPr lang="en-US" dirty="0"/>
          </a:p>
        </p:txBody>
      </p:sp>
      <p:sp>
        <p:nvSpPr>
          <p:cNvPr id="3" name="Content Placeholder 2"/>
          <p:cNvSpPr>
            <a:spLocks noGrp="1"/>
          </p:cNvSpPr>
          <p:nvPr>
            <p:ph idx="1"/>
          </p:nvPr>
        </p:nvSpPr>
        <p:spPr/>
        <p:txBody>
          <a:bodyPr>
            <a:normAutofit/>
          </a:bodyPr>
          <a:lstStyle/>
          <a:p>
            <a:r>
              <a:rPr lang="en-US" dirty="0"/>
              <a:t>Solidity differentiates addresses into two separate types: address and </a:t>
            </a:r>
            <a:r>
              <a:rPr lang="en-US" dirty="0" smtClean="0"/>
              <a:t>address payable</a:t>
            </a:r>
            <a:r>
              <a:rPr lang="en-US" dirty="0"/>
              <a:t>. </a:t>
            </a:r>
            <a:endParaRPr lang="en-US" dirty="0" smtClean="0"/>
          </a:p>
          <a:p>
            <a:r>
              <a:rPr lang="en-US" dirty="0" smtClean="0"/>
              <a:t>Casting address to payable: </a:t>
            </a:r>
            <a:r>
              <a:rPr lang="en-US" b="1" dirty="0" smtClean="0"/>
              <a:t>payable(address) </a:t>
            </a:r>
            <a:r>
              <a:rPr lang="en-US" dirty="0" smtClean="0"/>
              <a:t>provides </a:t>
            </a:r>
            <a:r>
              <a:rPr lang="en-US" dirty="0"/>
              <a:t>the transfer method for sending ETH to it. </a:t>
            </a:r>
            <a:endParaRPr lang="en-US" dirty="0" smtClean="0"/>
          </a:p>
          <a:p>
            <a:r>
              <a:rPr lang="en-US" dirty="0" smtClean="0"/>
              <a:t>Or using </a:t>
            </a:r>
            <a:r>
              <a:rPr lang="en-US" b="1" dirty="0" smtClean="0"/>
              <a:t>address payable</a:t>
            </a:r>
          </a:p>
          <a:p>
            <a:r>
              <a:rPr lang="en-US" dirty="0" smtClean="0"/>
              <a:t>This </a:t>
            </a:r>
            <a:r>
              <a:rPr lang="en-US" dirty="0"/>
              <a:t>allows </a:t>
            </a:r>
            <a:r>
              <a:rPr lang="en-US" dirty="0" smtClean="0"/>
              <a:t>you rely </a:t>
            </a:r>
            <a:r>
              <a:rPr lang="en-US" dirty="0"/>
              <a:t>on the type system to decide which addresses should be allowed to receive </a:t>
            </a:r>
            <a:r>
              <a:rPr lang="en-US" dirty="0" smtClean="0"/>
              <a:t>funds from </a:t>
            </a:r>
            <a:r>
              <a:rPr lang="en-US" dirty="0"/>
              <a:t>your contracts. </a:t>
            </a:r>
            <a:endParaRPr lang="en-US" dirty="0" smtClean="0"/>
          </a:p>
          <a:p>
            <a:r>
              <a:rPr lang="en-US" dirty="0" smtClean="0"/>
              <a:t>A </a:t>
            </a:r>
            <a:r>
              <a:rPr lang="en-US" dirty="0"/>
              <a:t>non-payable address only provides a balance property to </a:t>
            </a:r>
            <a:r>
              <a:rPr lang="en-US" dirty="0" smtClean="0"/>
              <a:t>query its </a:t>
            </a:r>
            <a:r>
              <a:rPr lang="en-US" dirty="0"/>
              <a:t>ETH balance</a:t>
            </a:r>
          </a:p>
        </p:txBody>
      </p:sp>
    </p:spTree>
    <p:extLst>
      <p:ext uri="{BB962C8B-B14F-4D97-AF65-F5344CB8AC3E}">
        <p14:creationId xmlns:p14="http://schemas.microsoft.com/office/powerpoint/2010/main" val="725216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datatype</a:t>
            </a:r>
          </a:p>
        </p:txBody>
      </p:sp>
      <p:sp>
        <p:nvSpPr>
          <p:cNvPr id="3" name="Content Placeholder 2"/>
          <p:cNvSpPr>
            <a:spLocks noGrp="1"/>
          </p:cNvSpPr>
          <p:nvPr>
            <p:ph idx="1"/>
          </p:nvPr>
        </p:nvSpPr>
        <p:spPr/>
        <p:txBody>
          <a:bodyPr>
            <a:normAutofit lnSpcReduction="10000"/>
          </a:bodyPr>
          <a:lstStyle/>
          <a:p>
            <a:r>
              <a:rPr lang="en-US" dirty="0" smtClean="0"/>
              <a:t>An </a:t>
            </a:r>
            <a:r>
              <a:rPr lang="en-US" dirty="0"/>
              <a:t>address </a:t>
            </a:r>
            <a:r>
              <a:rPr lang="en-US" dirty="0" smtClean="0"/>
              <a:t>is </a:t>
            </a:r>
            <a:r>
              <a:rPr lang="en-US" dirty="0"/>
              <a:t>20 </a:t>
            </a:r>
            <a:r>
              <a:rPr lang="en-US" dirty="0" smtClean="0"/>
              <a:t>a byte </a:t>
            </a:r>
            <a:r>
              <a:rPr lang="en-US" dirty="0"/>
              <a:t>value size (160 bits or 40 hex characters). </a:t>
            </a:r>
            <a:endParaRPr lang="en-US" dirty="0" smtClean="0"/>
          </a:p>
          <a:p>
            <a:r>
              <a:rPr lang="en-US" dirty="0" smtClean="0"/>
              <a:t>It </a:t>
            </a:r>
            <a:r>
              <a:rPr lang="en-US" dirty="0"/>
              <a:t>corresponds to the last 20 bytes of the Keccak-256 hash of the public key. </a:t>
            </a:r>
            <a:endParaRPr lang="en-US" dirty="0" smtClean="0"/>
          </a:p>
          <a:p>
            <a:r>
              <a:rPr lang="en-US" dirty="0" smtClean="0"/>
              <a:t>An </a:t>
            </a:r>
            <a:r>
              <a:rPr lang="en-US" dirty="0"/>
              <a:t>address is always pre-fixed with </a:t>
            </a:r>
            <a:r>
              <a:rPr lang="en-US" dirty="0" err="1"/>
              <a:t>0x</a:t>
            </a:r>
            <a:r>
              <a:rPr lang="en-US" dirty="0"/>
              <a:t> as it is represented in hexadecimal format. </a:t>
            </a:r>
            <a:endParaRPr lang="en-US" dirty="0" smtClean="0"/>
          </a:p>
          <a:p>
            <a:r>
              <a:rPr lang="en-US" dirty="0" smtClean="0"/>
              <a:t>Address values are </a:t>
            </a:r>
            <a:r>
              <a:rPr lang="en-US" dirty="0"/>
              <a:t>case-insensitive</a:t>
            </a:r>
          </a:p>
          <a:p>
            <a:r>
              <a:rPr lang="en-US" dirty="0" smtClean="0"/>
              <a:t>To </a:t>
            </a:r>
            <a:r>
              <a:rPr lang="en-US" dirty="0"/>
              <a:t>define a variable of address type, specify the keyword address in front of the variable </a:t>
            </a:r>
            <a:r>
              <a:rPr lang="en-US" dirty="0" smtClean="0"/>
              <a:t>name (owner and user is a variable)</a:t>
            </a:r>
            <a:endParaRPr lang="en-US" dirty="0"/>
          </a:p>
          <a:p>
            <a:pPr marL="457200" lvl="1" indent="0">
              <a:buNone/>
            </a:pPr>
            <a:r>
              <a:rPr lang="en-US" i="1" dirty="0" smtClean="0"/>
              <a:t>address</a:t>
            </a:r>
            <a:r>
              <a:rPr lang="en-US" dirty="0"/>
              <a:t> owner = </a:t>
            </a:r>
            <a:r>
              <a:rPr lang="en-US" dirty="0" err="1"/>
              <a:t>0xc0ffee254729296a45a3885639AC7E10F9d54979</a:t>
            </a:r>
            <a:endParaRPr lang="en-US" dirty="0"/>
          </a:p>
          <a:p>
            <a:pPr marL="457200" lvl="1" indent="0">
              <a:buNone/>
            </a:pPr>
            <a:r>
              <a:rPr lang="en-US" i="1" dirty="0"/>
              <a:t>address</a:t>
            </a:r>
            <a:r>
              <a:rPr lang="en-US" dirty="0"/>
              <a:t> user </a:t>
            </a:r>
            <a:r>
              <a:rPr lang="en-US" dirty="0" smtClean="0"/>
              <a:t>   =</a:t>
            </a:r>
            <a:r>
              <a:rPr lang="en-US" dirty="0"/>
              <a:t> </a:t>
            </a:r>
            <a:r>
              <a:rPr lang="en-US" dirty="0" smtClean="0"/>
              <a:t> </a:t>
            </a:r>
            <a:r>
              <a:rPr lang="en-US" dirty="0" err="1" smtClean="0"/>
              <a:t>msg.sender</a:t>
            </a:r>
            <a:endParaRPr lang="en-US" dirty="0"/>
          </a:p>
          <a:p>
            <a:endParaRPr lang="en-US" dirty="0"/>
          </a:p>
        </p:txBody>
      </p:sp>
    </p:spTree>
    <p:extLst>
      <p:ext uri="{BB962C8B-B14F-4D97-AF65-F5344CB8AC3E}">
        <p14:creationId xmlns:p14="http://schemas.microsoft.com/office/powerpoint/2010/main" val="165766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a:t>
            </a:r>
            <a:endParaRPr lang="en-US" dirty="0"/>
          </a:p>
        </p:txBody>
      </p:sp>
      <p:sp>
        <p:nvSpPr>
          <p:cNvPr id="3" name="Content Placeholder 2"/>
          <p:cNvSpPr>
            <a:spLocks noGrp="1"/>
          </p:cNvSpPr>
          <p:nvPr>
            <p:ph idx="1"/>
          </p:nvPr>
        </p:nvSpPr>
        <p:spPr/>
        <p:txBody>
          <a:bodyPr/>
          <a:lstStyle/>
          <a:p>
            <a:r>
              <a:rPr lang="en-US" dirty="0" smtClean="0"/>
              <a:t>The transactional action </a:t>
            </a:r>
            <a:r>
              <a:rPr lang="en-US" dirty="0"/>
              <a:t>implies that the change you want to make (assume you want to change two values at the same time) is either not done at all or completely applied. </a:t>
            </a:r>
            <a:endParaRPr lang="en-US" dirty="0" smtClean="0"/>
          </a:p>
          <a:p>
            <a:r>
              <a:rPr lang="en-US" dirty="0" smtClean="0"/>
              <a:t>Furthermore</a:t>
            </a:r>
            <a:r>
              <a:rPr lang="en-US" dirty="0"/>
              <a:t>, while your transaction is being applied to the database, no other transaction can alter it</a:t>
            </a:r>
            <a:r>
              <a:rPr lang="en-US" dirty="0" smtClean="0"/>
              <a:t>.</a:t>
            </a:r>
          </a:p>
          <a:p>
            <a:r>
              <a:rPr lang="en-US" dirty="0"/>
              <a:t>If a transfer from one account to another is requested, the transactional nature of the database ensures that if the amount is subtracted from one account, it is always added to the other account. </a:t>
            </a:r>
            <a:endParaRPr lang="en-US" dirty="0" smtClean="0"/>
          </a:p>
          <a:p>
            <a:r>
              <a:rPr lang="en-US" dirty="0" smtClean="0"/>
              <a:t>If </a:t>
            </a:r>
            <a:r>
              <a:rPr lang="en-US" dirty="0"/>
              <a:t>due to whatever reason, adding the amount to the target account is not possible, the source account is also not modified.</a:t>
            </a:r>
          </a:p>
        </p:txBody>
      </p:sp>
    </p:spTree>
    <p:extLst>
      <p:ext uri="{BB962C8B-B14F-4D97-AF65-F5344CB8AC3E}">
        <p14:creationId xmlns:p14="http://schemas.microsoft.com/office/powerpoint/2010/main" val="506306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datatype</a:t>
            </a:r>
          </a:p>
        </p:txBody>
      </p:sp>
      <p:sp>
        <p:nvSpPr>
          <p:cNvPr id="3" name="Content Placeholder 2"/>
          <p:cNvSpPr>
            <a:spLocks noGrp="1"/>
          </p:cNvSpPr>
          <p:nvPr>
            <p:ph idx="1"/>
          </p:nvPr>
        </p:nvSpPr>
        <p:spPr/>
        <p:txBody>
          <a:bodyPr/>
          <a:lstStyle/>
          <a:p>
            <a:pPr marL="457200" lvl="1" indent="0">
              <a:buNone/>
            </a:pPr>
            <a:r>
              <a:rPr lang="en-US" i="1" dirty="0"/>
              <a:t>address</a:t>
            </a:r>
            <a:r>
              <a:rPr lang="en-US" dirty="0"/>
              <a:t> owner = </a:t>
            </a:r>
            <a:r>
              <a:rPr lang="en-US" dirty="0" err="1"/>
              <a:t>0xc0ffee254729296a45a3885639AC7E10F9d54979</a:t>
            </a:r>
            <a:endParaRPr lang="en-US" dirty="0"/>
          </a:p>
          <a:p>
            <a:pPr marL="457200" lvl="1" indent="0">
              <a:buNone/>
            </a:pPr>
            <a:r>
              <a:rPr lang="en-US" i="1" dirty="0"/>
              <a:t>address</a:t>
            </a:r>
            <a:r>
              <a:rPr lang="en-US" dirty="0"/>
              <a:t> </a:t>
            </a:r>
            <a:r>
              <a:rPr lang="en-US" i="1" dirty="0" smtClean="0"/>
              <a:t>payable</a:t>
            </a:r>
            <a:r>
              <a:rPr lang="en-US" dirty="0" smtClean="0"/>
              <a:t> user</a:t>
            </a:r>
            <a:r>
              <a:rPr lang="en-US" dirty="0"/>
              <a:t>    =  </a:t>
            </a:r>
            <a:r>
              <a:rPr lang="en-US" dirty="0" err="1"/>
              <a:t>msg.sender</a:t>
            </a:r>
            <a:endParaRPr lang="en-US" dirty="0"/>
          </a:p>
          <a:p>
            <a:pPr lvl="1"/>
            <a:endParaRPr lang="en-US" dirty="0" smtClean="0"/>
          </a:p>
          <a:p>
            <a:pPr marL="457200" lvl="1" indent="0">
              <a:buNone/>
            </a:pPr>
            <a:r>
              <a:rPr lang="en-US" dirty="0" err="1" smtClean="0"/>
              <a:t>owner.balance</a:t>
            </a:r>
            <a:endParaRPr lang="en-US" dirty="0"/>
          </a:p>
          <a:p>
            <a:pPr marL="457200" lvl="1" indent="0">
              <a:buNone/>
            </a:pPr>
            <a:r>
              <a:rPr lang="en-US" dirty="0" err="1" smtClean="0"/>
              <a:t>user.transfer</a:t>
            </a:r>
            <a:r>
              <a:rPr lang="en-US" dirty="0" smtClean="0"/>
              <a:t>(10)  #send 10 Wei to user using 2300 gas, reverts on failure</a:t>
            </a:r>
            <a:endParaRPr lang="en-US" dirty="0"/>
          </a:p>
          <a:p>
            <a:pPr marL="457200" lvl="1" indent="0">
              <a:buNone/>
            </a:pPr>
            <a:r>
              <a:rPr lang="en-US" dirty="0" err="1" smtClean="0"/>
              <a:t>user.send</a:t>
            </a:r>
            <a:r>
              <a:rPr lang="en-US" dirty="0" smtClean="0"/>
              <a:t>(10)       #send 10 Wei to user using 2300 gas, </a:t>
            </a:r>
            <a:r>
              <a:rPr lang="en-US" dirty="0"/>
              <a:t>returns false on failure </a:t>
            </a:r>
          </a:p>
          <a:p>
            <a:r>
              <a:rPr lang="en-US" dirty="0"/>
              <a:t>All contracts can be converted to address type, so it is possible to query the balance of the current contract using address(this).balance.</a:t>
            </a:r>
          </a:p>
        </p:txBody>
      </p:sp>
      <p:sp>
        <p:nvSpPr>
          <p:cNvPr id="5" name="Rectangle 4"/>
          <p:cNvSpPr/>
          <p:nvPr/>
        </p:nvSpPr>
        <p:spPr>
          <a:xfrm>
            <a:off x="3540608" y="3080473"/>
            <a:ext cx="4623317" cy="369332"/>
          </a:xfrm>
          <a:prstGeom prst="rect">
            <a:avLst/>
          </a:prstGeom>
        </p:spPr>
        <p:txBody>
          <a:bodyPr wrap="none">
            <a:spAutoFit/>
          </a:bodyPr>
          <a:lstStyle/>
          <a:p>
            <a:r>
              <a:rPr lang="de-DE" dirty="0"/>
              <a:t>1 ether = 1,000,000,000,000,000,000 wei (</a:t>
            </a:r>
            <a:r>
              <a:rPr lang="de-DE" dirty="0" smtClean="0"/>
              <a:t>10</a:t>
            </a:r>
            <a:r>
              <a:rPr lang="de-DE" baseline="30000" dirty="0" smtClean="0"/>
              <a:t>18</a:t>
            </a:r>
            <a:r>
              <a:rPr lang="de-DE" dirty="0" smtClean="0"/>
              <a:t>)</a:t>
            </a:r>
            <a:endParaRPr lang="en-US" dirty="0"/>
          </a:p>
        </p:txBody>
      </p:sp>
      <p:sp>
        <p:nvSpPr>
          <p:cNvPr id="6" name="Rectangle 5"/>
          <p:cNvSpPr/>
          <p:nvPr/>
        </p:nvSpPr>
        <p:spPr>
          <a:xfrm>
            <a:off x="1155031" y="5501422"/>
            <a:ext cx="7844590" cy="451406"/>
          </a:xfrm>
          <a:prstGeom prst="rect">
            <a:avLst/>
          </a:prstGeom>
        </p:spPr>
        <p:txBody>
          <a:bodyPr wrap="square">
            <a:spAutoFit/>
          </a:bodyPr>
          <a:lstStyle/>
          <a:p>
            <a:pPr>
              <a:lnSpc>
                <a:spcPts val="1425"/>
              </a:lnSpc>
            </a:pP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look-up balance from the current contract (Method 2)</a:t>
            </a:r>
            <a:endParaRPr lang="en-US" sz="2000" dirty="0">
              <a:latin typeface="Calibri" panose="020F0502020204030204" pitchFamily="34" charset="0"/>
              <a:ea typeface="新細明體" panose="02020500000000000000" pitchFamily="18" charset="-120"/>
              <a:cs typeface="Times New Roman" panose="02020603050405020304" pitchFamily="18" charset="0"/>
            </a:endParaRPr>
          </a:p>
          <a:p>
            <a:pPr>
              <a:lnSpc>
                <a:spcPts val="1425"/>
              </a:lnSpc>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public</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contract_balance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address(</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this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).balance;</a:t>
            </a:r>
            <a:endParaRPr lang="en-US" sz="20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592013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Solidity provides an abstraction over transaction logs named </a:t>
            </a:r>
            <a:r>
              <a:rPr lang="en-US" i="1" dirty="0" smtClean="0"/>
              <a:t>events</a:t>
            </a:r>
          </a:p>
          <a:p>
            <a:r>
              <a:rPr lang="en-US" dirty="0" smtClean="0"/>
              <a:t>A </a:t>
            </a:r>
            <a:r>
              <a:rPr lang="en-US" dirty="0"/>
              <a:t>Solidity event can only </a:t>
            </a:r>
            <a:r>
              <a:rPr lang="en-US" dirty="0" smtClean="0"/>
              <a:t>be emitted and can’t be observed within a smart contract</a:t>
            </a:r>
          </a:p>
          <a:p>
            <a:r>
              <a:rPr lang="en-US" dirty="0"/>
              <a:t>The event is declared using the </a:t>
            </a:r>
            <a:r>
              <a:rPr lang="en-US" i="1" dirty="0"/>
              <a:t>event</a:t>
            </a:r>
            <a:r>
              <a:rPr lang="en-US" dirty="0"/>
              <a:t> </a:t>
            </a:r>
            <a:r>
              <a:rPr lang="en-US" dirty="0" smtClean="0"/>
              <a:t>keyword </a:t>
            </a:r>
            <a:r>
              <a:rPr lang="en-US" dirty="0"/>
              <a:t>and fired using </a:t>
            </a:r>
            <a:r>
              <a:rPr lang="en-US" i="1" dirty="0" smtClean="0"/>
              <a:t>emit</a:t>
            </a:r>
          </a:p>
          <a:p>
            <a:r>
              <a:rPr lang="en-US" dirty="0"/>
              <a:t>Events are useful not just for monitoring a contract for changes but also as </a:t>
            </a:r>
            <a:r>
              <a:rPr lang="en-US" dirty="0" smtClean="0"/>
              <a:t>a replacement </a:t>
            </a:r>
            <a:r>
              <a:rPr lang="en-US" dirty="0"/>
              <a:t>for return values in a transaction. </a:t>
            </a:r>
            <a:endParaRPr lang="en-US" dirty="0" smtClean="0"/>
          </a:p>
          <a:p>
            <a:r>
              <a:rPr lang="en-US" dirty="0" smtClean="0"/>
              <a:t>Since </a:t>
            </a:r>
            <a:r>
              <a:rPr lang="en-US" dirty="0"/>
              <a:t>it is not possible for a client </a:t>
            </a:r>
            <a:r>
              <a:rPr lang="en-US" dirty="0" smtClean="0"/>
              <a:t>to retrieve </a:t>
            </a:r>
            <a:r>
              <a:rPr lang="en-US" dirty="0"/>
              <a:t>a return value from a method called in a transaction, it is common to emit </a:t>
            </a:r>
            <a:r>
              <a:rPr lang="en-US" dirty="0" smtClean="0"/>
              <a:t>an event </a:t>
            </a:r>
            <a:r>
              <a:rPr lang="en-US" dirty="0"/>
              <a:t>with the value that needs to be obtained. </a:t>
            </a:r>
            <a:endParaRPr lang="en-US" dirty="0" smtClean="0"/>
          </a:p>
          <a:p>
            <a:r>
              <a:rPr lang="en-US" dirty="0" smtClean="0"/>
              <a:t>The </a:t>
            </a:r>
            <a:r>
              <a:rPr lang="en-US" dirty="0"/>
              <a:t>client then retrieves the </a:t>
            </a:r>
            <a:r>
              <a:rPr lang="en-US" dirty="0" smtClean="0"/>
              <a:t>events attached </a:t>
            </a:r>
            <a:r>
              <a:rPr lang="en-US" dirty="0"/>
              <a:t>to the transaction receipt and extracts the value from there</a:t>
            </a:r>
            <a:endParaRPr lang="en-US" i="1" dirty="0"/>
          </a:p>
        </p:txBody>
      </p:sp>
    </p:spTree>
    <p:extLst>
      <p:ext uri="{BB962C8B-B14F-4D97-AF65-F5344CB8AC3E}">
        <p14:creationId xmlns:p14="http://schemas.microsoft.com/office/powerpoint/2010/main" val="1291845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Balance</a:t>
            </a:r>
            <a:endParaRPr lang="en-US" dirty="0"/>
          </a:p>
        </p:txBody>
      </p:sp>
      <p:sp>
        <p:nvSpPr>
          <p:cNvPr id="3" name="Content Placeholder 2"/>
          <p:cNvSpPr>
            <a:spLocks noGrp="1"/>
          </p:cNvSpPr>
          <p:nvPr>
            <p:ph idx="1"/>
          </p:nvPr>
        </p:nvSpPr>
        <p:spPr>
          <a:xfrm>
            <a:off x="629651" y="4868846"/>
            <a:ext cx="9910011" cy="1717258"/>
          </a:xfrm>
        </p:spPr>
        <p:txBody>
          <a:bodyPr/>
          <a:lstStyle/>
          <a:p>
            <a:endParaRPr lang="en-US" dirty="0"/>
          </a:p>
        </p:txBody>
      </p:sp>
      <p:sp>
        <p:nvSpPr>
          <p:cNvPr id="5" name="Rectangle 4"/>
          <p:cNvSpPr/>
          <p:nvPr/>
        </p:nvSpPr>
        <p:spPr>
          <a:xfrm>
            <a:off x="838199" y="1667118"/>
            <a:ext cx="8791074" cy="1169551"/>
          </a:xfrm>
          <a:prstGeom prst="rect">
            <a:avLst/>
          </a:prstGeom>
        </p:spPr>
        <p:txBody>
          <a:bodyPr wrap="square">
            <a:spAutoFit/>
          </a:bodyPr>
          <a:lstStyle/>
          <a:p>
            <a:pPr>
              <a:lnSpc>
                <a:spcPts val="1425"/>
              </a:lnSpc>
            </a:pP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Show me my money !</a:t>
            </a:r>
          </a:p>
          <a:p>
            <a:pPr>
              <a:lnSpc>
                <a:spcPts val="1425"/>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address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my_account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msg</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.sender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新細明體" panose="02020500000000000000" pitchFamily="18" charset="-120"/>
              <a:cs typeface="Times New Roman" panose="02020603050405020304" pitchFamily="18" charset="0"/>
            </a:endParaRPr>
          </a:p>
          <a:p>
            <a:pPr>
              <a:lnSpc>
                <a:spcPts val="1425"/>
              </a:lnSpc>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my_ether_balance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my_account.balance</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ts val="1425"/>
              </a:lnSpc>
            </a:pPr>
            <a:endPar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ts val="1425"/>
              </a:lnSpc>
            </a:pPr>
            <a:r>
              <a:rPr lang="en-US" dirty="0" smtClean="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or accessed directly</a:t>
            </a:r>
            <a:endParaRPr lang="en-US" sz="2000" dirty="0">
              <a:latin typeface="Calibri" panose="020F0502020204030204" pitchFamily="34" charset="0"/>
              <a:ea typeface="新細明體" panose="02020500000000000000" pitchFamily="18" charset="-120"/>
              <a:cs typeface="Times New Roman" panose="02020603050405020304" pitchFamily="18" charset="0"/>
            </a:endParaRPr>
          </a:p>
          <a:p>
            <a:pPr>
              <a:lnSpc>
                <a:spcPts val="1425"/>
              </a:lnSpc>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my_ether_balance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msg</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.sender.balance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6" name="Rectangle 5"/>
          <p:cNvSpPr/>
          <p:nvPr/>
        </p:nvSpPr>
        <p:spPr>
          <a:xfrm>
            <a:off x="838198" y="3242948"/>
            <a:ext cx="9910011" cy="451406"/>
          </a:xfrm>
          <a:prstGeom prst="rect">
            <a:avLst/>
          </a:prstGeom>
        </p:spPr>
        <p:txBody>
          <a:bodyPr wrap="square">
            <a:spAutoFit/>
          </a:bodyPr>
          <a:lstStyle/>
          <a:p>
            <a:pPr>
              <a:lnSpc>
                <a:spcPts val="1425"/>
              </a:lnSpc>
            </a:pP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look-up balance from the current contract (Method 2)</a:t>
            </a:r>
            <a:endParaRPr lang="en-US" sz="2000" dirty="0">
              <a:latin typeface="Calibri" panose="020F0502020204030204" pitchFamily="34" charset="0"/>
              <a:ea typeface="新細明體" panose="02020500000000000000" pitchFamily="18" charset="-120"/>
              <a:cs typeface="Times New Roman" panose="02020603050405020304" pitchFamily="18" charset="0"/>
            </a:endParaRPr>
          </a:p>
          <a:p>
            <a:pPr>
              <a:lnSpc>
                <a:spcPts val="1425"/>
              </a:lnSpc>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public</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contract_balance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address(</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this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).balance;</a:t>
            </a:r>
            <a:endParaRPr lang="en-US" sz="20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8" name="Rectangle 7"/>
          <p:cNvSpPr/>
          <p:nvPr/>
        </p:nvSpPr>
        <p:spPr>
          <a:xfrm>
            <a:off x="838198" y="4040021"/>
            <a:ext cx="6621381" cy="467116"/>
          </a:xfrm>
          <a:prstGeom prst="rect">
            <a:avLst/>
          </a:prstGeom>
        </p:spPr>
        <p:txBody>
          <a:bodyPr wrap="square">
            <a:spAutoFit/>
          </a:bodyPr>
          <a:lstStyle/>
          <a:p>
            <a:pPr>
              <a:lnSpc>
                <a:spcPts val="1425"/>
              </a:lnSpc>
            </a:pPr>
            <a:r>
              <a:rPr lang="en-US" dirty="0" smtClean="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send the amount to another payable address</a:t>
            </a:r>
            <a:endPar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ts val="1425"/>
              </a:lnSpc>
            </a:pPr>
            <a:r>
              <a:rPr lang="en-US"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payable_address.transfer</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my_ether_balance</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228618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 ETH</a:t>
            </a:r>
            <a:endParaRPr lang="en-US" dirty="0"/>
          </a:p>
        </p:txBody>
      </p:sp>
      <p:sp>
        <p:nvSpPr>
          <p:cNvPr id="3" name="Content Placeholder 2"/>
          <p:cNvSpPr>
            <a:spLocks noGrp="1"/>
          </p:cNvSpPr>
          <p:nvPr>
            <p:ph idx="1"/>
          </p:nvPr>
        </p:nvSpPr>
        <p:spPr/>
        <p:txBody>
          <a:bodyPr/>
          <a:lstStyle/>
          <a:p>
            <a:r>
              <a:rPr lang="en-US" dirty="0" smtClean="0"/>
              <a:t>A contract can send and receive ETH. </a:t>
            </a:r>
          </a:p>
          <a:p>
            <a:r>
              <a:rPr lang="en-US" dirty="0" smtClean="0"/>
              <a:t>A contract that receives ETH need to have a function that is marked external </a:t>
            </a:r>
            <a:r>
              <a:rPr lang="en-US" b="1" dirty="0" smtClean="0"/>
              <a:t>payable</a:t>
            </a:r>
          </a:p>
          <a:p>
            <a:r>
              <a:rPr lang="en-US" dirty="0" smtClean="0"/>
              <a:t>You can send ETH to a contract without naming a function if the contract has either:</a:t>
            </a:r>
          </a:p>
          <a:p>
            <a:pPr lvl="1"/>
            <a:r>
              <a:rPr lang="en-US" dirty="0"/>
              <a:t>f</a:t>
            </a:r>
            <a:r>
              <a:rPr lang="en-US" dirty="0" smtClean="0"/>
              <a:t>allback () external payable</a:t>
            </a:r>
          </a:p>
          <a:p>
            <a:pPr lvl="1"/>
            <a:r>
              <a:rPr lang="en-US" dirty="0"/>
              <a:t>r</a:t>
            </a:r>
            <a:r>
              <a:rPr lang="en-US" dirty="0" smtClean="0"/>
              <a:t>eceive() external payable</a:t>
            </a:r>
            <a:endParaRPr lang="en-US" dirty="0"/>
          </a:p>
          <a:p>
            <a:r>
              <a:rPr lang="en-US" dirty="0" smtClean="0"/>
              <a:t>Both of these functions have only 2300 gas stipends so it can’t have complex functions within. Most of the time it is just an empty function.</a:t>
            </a:r>
          </a:p>
        </p:txBody>
      </p:sp>
    </p:spTree>
    <p:extLst>
      <p:ext uri="{BB962C8B-B14F-4D97-AF65-F5344CB8AC3E}">
        <p14:creationId xmlns:p14="http://schemas.microsoft.com/office/powerpoint/2010/main" val="1309638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 </a:t>
            </a:r>
            <a:r>
              <a:rPr lang="en-US" dirty="0"/>
              <a:t>ETH</a:t>
            </a:r>
          </a:p>
        </p:txBody>
      </p:sp>
      <p:sp>
        <p:nvSpPr>
          <p:cNvPr id="3" name="Content Placeholder 2"/>
          <p:cNvSpPr>
            <a:spLocks noGrp="1"/>
          </p:cNvSpPr>
          <p:nvPr>
            <p:ph idx="1"/>
          </p:nvPr>
        </p:nvSpPr>
        <p:spPr/>
        <p:txBody>
          <a:bodyPr/>
          <a:lstStyle/>
          <a:p>
            <a:r>
              <a:rPr lang="en-US" dirty="0" smtClean="0"/>
              <a:t>This contract can receive ETH from Metamask</a:t>
            </a:r>
            <a:endParaRPr lang="en-US" dirty="0"/>
          </a:p>
        </p:txBody>
      </p:sp>
      <p:pic>
        <p:nvPicPr>
          <p:cNvPr id="5" name="Picture 4"/>
          <p:cNvPicPr>
            <a:picLocks noChangeAspect="1"/>
          </p:cNvPicPr>
          <p:nvPr/>
        </p:nvPicPr>
        <p:blipFill>
          <a:blip r:embed="rId2"/>
          <a:stretch>
            <a:fillRect/>
          </a:stretch>
        </p:blipFill>
        <p:spPr>
          <a:xfrm>
            <a:off x="4186990" y="2987734"/>
            <a:ext cx="5539352" cy="2482623"/>
          </a:xfrm>
          <a:prstGeom prst="rect">
            <a:avLst/>
          </a:prstGeom>
        </p:spPr>
      </p:pic>
    </p:spTree>
    <p:extLst>
      <p:ext uri="{BB962C8B-B14F-4D97-AF65-F5344CB8AC3E}">
        <p14:creationId xmlns:p14="http://schemas.microsoft.com/office/powerpoint/2010/main" val="335500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Layout of a Solidity Source </a:t>
            </a:r>
            <a:r>
              <a:rPr lang="en-US" b="1" dirty="0" smtClean="0"/>
              <a:t>File</a:t>
            </a:r>
            <a:endParaRPr lang="en-US" dirty="0"/>
          </a:p>
        </p:txBody>
      </p:sp>
      <p:sp>
        <p:nvSpPr>
          <p:cNvPr id="3" name="Content Placeholder 2"/>
          <p:cNvSpPr>
            <a:spLocks noGrp="1"/>
          </p:cNvSpPr>
          <p:nvPr>
            <p:ph idx="1"/>
          </p:nvPr>
        </p:nvSpPr>
        <p:spPr/>
        <p:txBody>
          <a:bodyPr/>
          <a:lstStyle/>
          <a:p>
            <a:r>
              <a:rPr lang="en-US" dirty="0"/>
              <a:t>Source files can contain an arbitrary number of </a:t>
            </a:r>
            <a:r>
              <a:rPr lang="en-US" dirty="0">
                <a:solidFill>
                  <a:srgbClr val="0070C0"/>
                </a:solidFill>
              </a:rPr>
              <a:t>contract</a:t>
            </a:r>
            <a:r>
              <a:rPr lang="en-US" dirty="0"/>
              <a:t> definitions, </a:t>
            </a:r>
            <a:r>
              <a:rPr lang="en-US" dirty="0">
                <a:solidFill>
                  <a:srgbClr val="0070C0"/>
                </a:solidFill>
              </a:rPr>
              <a:t>import</a:t>
            </a:r>
            <a:r>
              <a:rPr lang="en-US" dirty="0"/>
              <a:t> directives, </a:t>
            </a:r>
            <a:r>
              <a:rPr lang="en-US" dirty="0">
                <a:solidFill>
                  <a:srgbClr val="0070C0"/>
                </a:solidFill>
              </a:rPr>
              <a:t>pragma</a:t>
            </a:r>
            <a:r>
              <a:rPr lang="en-US" dirty="0"/>
              <a:t> directives and </a:t>
            </a:r>
            <a:r>
              <a:rPr lang="en-US" dirty="0" err="1">
                <a:solidFill>
                  <a:srgbClr val="0070C0"/>
                </a:solidFill>
              </a:rPr>
              <a:t>struct</a:t>
            </a:r>
            <a:r>
              <a:rPr lang="en-US" dirty="0"/>
              <a:t>, </a:t>
            </a:r>
            <a:r>
              <a:rPr lang="en-US" dirty="0" err="1">
                <a:solidFill>
                  <a:srgbClr val="0070C0"/>
                </a:solidFill>
              </a:rPr>
              <a:t>enum</a:t>
            </a:r>
            <a:r>
              <a:rPr lang="en-US" dirty="0"/>
              <a:t>, </a:t>
            </a:r>
            <a:r>
              <a:rPr lang="en-US" dirty="0">
                <a:solidFill>
                  <a:srgbClr val="0070C0"/>
                </a:solidFill>
              </a:rPr>
              <a:t>function</a:t>
            </a:r>
            <a:r>
              <a:rPr lang="en-US" dirty="0"/>
              <a:t> and </a:t>
            </a:r>
            <a:r>
              <a:rPr lang="en-US" dirty="0">
                <a:solidFill>
                  <a:srgbClr val="0070C0"/>
                </a:solidFill>
              </a:rPr>
              <a:t>constant</a:t>
            </a:r>
            <a:r>
              <a:rPr lang="en-US" dirty="0"/>
              <a:t> variable definitions</a:t>
            </a:r>
            <a:r>
              <a:rPr lang="en-US" dirty="0" smtClean="0"/>
              <a:t>.</a:t>
            </a:r>
          </a:p>
          <a:p>
            <a:r>
              <a:rPr lang="en-US" dirty="0" smtClean="0"/>
              <a:t>The </a:t>
            </a:r>
            <a:r>
              <a:rPr lang="en-US" dirty="0">
                <a:solidFill>
                  <a:srgbClr val="0070C0"/>
                </a:solidFill>
              </a:rPr>
              <a:t>pragma</a:t>
            </a:r>
            <a:r>
              <a:rPr lang="en-US" dirty="0"/>
              <a:t> keyword is used to enable certain compiler features or checks. A pragma directive is always local to a source file, so you have to add the pragma to all your files if you want to enable it in your whole project</a:t>
            </a:r>
            <a:r>
              <a:rPr lang="en-US" dirty="0" smtClean="0"/>
              <a:t>.</a:t>
            </a:r>
          </a:p>
          <a:p>
            <a:r>
              <a:rPr lang="en-US" dirty="0"/>
              <a:t>The version pragma is used as follows: </a:t>
            </a:r>
            <a:r>
              <a:rPr lang="en-US" dirty="0">
                <a:solidFill>
                  <a:srgbClr val="0070C0"/>
                </a:solidFill>
              </a:rPr>
              <a:t>pragma solidity ^0.5.2</a:t>
            </a:r>
            <a:r>
              <a:rPr lang="en-US" dirty="0"/>
              <a:t>;</a:t>
            </a:r>
          </a:p>
        </p:txBody>
      </p:sp>
    </p:spTree>
    <p:extLst>
      <p:ext uri="{BB962C8B-B14F-4D97-AF65-F5344CB8AC3E}">
        <p14:creationId xmlns:p14="http://schemas.microsoft.com/office/powerpoint/2010/main" val="3146334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Importing other Source </a:t>
            </a:r>
            <a:r>
              <a:rPr lang="en-US" b="1" dirty="0" smtClean="0"/>
              <a:t>Files</a:t>
            </a:r>
            <a:endParaRPr lang="en-US" dirty="0"/>
          </a:p>
        </p:txBody>
      </p:sp>
      <p:sp>
        <p:nvSpPr>
          <p:cNvPr id="3" name="Content Placeholder 2"/>
          <p:cNvSpPr>
            <a:spLocks noGrp="1"/>
          </p:cNvSpPr>
          <p:nvPr>
            <p:ph idx="1"/>
          </p:nvPr>
        </p:nvSpPr>
        <p:spPr/>
        <p:txBody>
          <a:bodyPr/>
          <a:lstStyle/>
          <a:p>
            <a:r>
              <a:rPr lang="en-US" dirty="0"/>
              <a:t>At a global level, you can use import statements of the following form:</a:t>
            </a:r>
          </a:p>
          <a:p>
            <a:pPr marL="0" indent="0">
              <a:buNone/>
            </a:pPr>
            <a:r>
              <a:rPr lang="en-US" dirty="0" smtClean="0">
                <a:solidFill>
                  <a:srgbClr val="0070C0"/>
                </a:solidFill>
              </a:rPr>
              <a:t>		import</a:t>
            </a:r>
            <a:r>
              <a:rPr lang="en-US" dirty="0" smtClean="0"/>
              <a:t> </a:t>
            </a:r>
            <a:r>
              <a:rPr lang="en-US" dirty="0"/>
              <a:t>"filename";</a:t>
            </a:r>
          </a:p>
        </p:txBody>
      </p:sp>
    </p:spTree>
    <p:extLst>
      <p:ext uri="{BB962C8B-B14F-4D97-AF65-F5344CB8AC3E}">
        <p14:creationId xmlns:p14="http://schemas.microsoft.com/office/powerpoint/2010/main" val="4095070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 Contract</a:t>
            </a:r>
          </a:p>
        </p:txBody>
      </p:sp>
      <p:sp>
        <p:nvSpPr>
          <p:cNvPr id="3" name="Content Placeholder 2"/>
          <p:cNvSpPr>
            <a:spLocks noGrp="1"/>
          </p:cNvSpPr>
          <p:nvPr>
            <p:ph idx="1"/>
          </p:nvPr>
        </p:nvSpPr>
        <p:spPr/>
        <p:txBody>
          <a:bodyPr/>
          <a:lstStyle/>
          <a:p>
            <a:r>
              <a:rPr lang="en-US" dirty="0" smtClean="0"/>
              <a:t>A </a:t>
            </a:r>
            <a:r>
              <a:rPr lang="en-US" dirty="0"/>
              <a:t>contract is declared with the keyword </a:t>
            </a:r>
            <a:r>
              <a:rPr lang="en-US" dirty="0" smtClean="0">
                <a:solidFill>
                  <a:srgbClr val="0070C0"/>
                </a:solidFill>
              </a:rPr>
              <a:t>contract</a:t>
            </a:r>
            <a:r>
              <a:rPr lang="en-US" dirty="0" smtClean="0"/>
              <a:t>. Within a </a:t>
            </a:r>
            <a:r>
              <a:rPr lang="en-US" dirty="0" smtClean="0">
                <a:solidFill>
                  <a:srgbClr val="0070C0"/>
                </a:solidFill>
              </a:rPr>
              <a:t>contract</a:t>
            </a:r>
            <a:r>
              <a:rPr lang="en-US" dirty="0" smtClean="0"/>
              <a:t> statement you can have state variables and functions.</a:t>
            </a:r>
          </a:p>
          <a:p>
            <a:r>
              <a:rPr lang="en-US" dirty="0"/>
              <a:t>Functions are the executable units of code. Functions are usually defined inside a </a:t>
            </a:r>
            <a:r>
              <a:rPr lang="en-US" dirty="0" smtClean="0"/>
              <a:t>contract, </a:t>
            </a:r>
            <a:r>
              <a:rPr lang="en-US" dirty="0"/>
              <a:t>but they can also be defined outside of contracts.</a:t>
            </a:r>
          </a:p>
        </p:txBody>
      </p:sp>
    </p:spTree>
    <p:extLst>
      <p:ext uri="{BB962C8B-B14F-4D97-AF65-F5344CB8AC3E}">
        <p14:creationId xmlns:p14="http://schemas.microsoft.com/office/powerpoint/2010/main" val="25767970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a:t>
            </a:r>
            <a:endParaRPr lang="en-US" dirty="0"/>
          </a:p>
        </p:txBody>
      </p:sp>
      <p:pic>
        <p:nvPicPr>
          <p:cNvPr id="4" name="Picture 3"/>
          <p:cNvPicPr>
            <a:picLocks noChangeAspect="1"/>
          </p:cNvPicPr>
          <p:nvPr/>
        </p:nvPicPr>
        <p:blipFill>
          <a:blip r:embed="rId2"/>
          <a:stretch>
            <a:fillRect/>
          </a:stretch>
        </p:blipFill>
        <p:spPr>
          <a:xfrm>
            <a:off x="4652211" y="112296"/>
            <a:ext cx="6701589" cy="6689832"/>
          </a:xfrm>
          <a:prstGeom prst="rect">
            <a:avLst/>
          </a:prstGeom>
        </p:spPr>
      </p:pic>
      <p:sp>
        <p:nvSpPr>
          <p:cNvPr id="5" name="Rectangle 4"/>
          <p:cNvSpPr/>
          <p:nvPr/>
        </p:nvSpPr>
        <p:spPr>
          <a:xfrm>
            <a:off x="5743074" y="1459832"/>
            <a:ext cx="866273" cy="56147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45432" y="2021305"/>
            <a:ext cx="3288631" cy="646331"/>
          </a:xfrm>
          <a:prstGeom prst="rect">
            <a:avLst/>
          </a:prstGeom>
          <a:noFill/>
          <a:ln>
            <a:solidFill>
              <a:schemeClr val="tx1"/>
            </a:solidFill>
          </a:ln>
        </p:spPr>
        <p:txBody>
          <a:bodyPr wrap="square" rtlCol="0">
            <a:spAutoFit/>
          </a:bodyPr>
          <a:lstStyle/>
          <a:p>
            <a:pPr algn="ctr"/>
            <a:r>
              <a:rPr lang="en-US" dirty="0" smtClean="0"/>
              <a:t>Name of contract – can be any name</a:t>
            </a:r>
            <a:endParaRPr lang="en-US" dirty="0"/>
          </a:p>
        </p:txBody>
      </p:sp>
      <p:cxnSp>
        <p:nvCxnSpPr>
          <p:cNvPr id="8" name="Straight Arrow Connector 7"/>
          <p:cNvCxnSpPr>
            <a:stCxn id="6" idx="3"/>
          </p:cNvCxnSpPr>
          <p:nvPr/>
        </p:nvCxnSpPr>
        <p:spPr>
          <a:xfrm flipV="1">
            <a:off x="3834063" y="1876926"/>
            <a:ext cx="1909011" cy="4675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5432" y="3729789"/>
            <a:ext cx="3288631" cy="369332"/>
          </a:xfrm>
          <a:prstGeom prst="rect">
            <a:avLst/>
          </a:prstGeom>
          <a:noFill/>
          <a:ln>
            <a:solidFill>
              <a:schemeClr val="tx1"/>
            </a:solidFill>
          </a:ln>
        </p:spPr>
        <p:txBody>
          <a:bodyPr wrap="square" rtlCol="0">
            <a:spAutoFit/>
          </a:bodyPr>
          <a:lstStyle/>
          <a:p>
            <a:r>
              <a:rPr lang="en-US" dirty="0" smtClean="0"/>
              <a:t>Functions for contract</a:t>
            </a:r>
            <a:endParaRPr lang="en-US" dirty="0"/>
          </a:p>
        </p:txBody>
      </p:sp>
      <p:cxnSp>
        <p:nvCxnSpPr>
          <p:cNvPr id="10" name="Straight Arrow Connector 9"/>
          <p:cNvCxnSpPr/>
          <p:nvPr/>
        </p:nvCxnSpPr>
        <p:spPr>
          <a:xfrm flipV="1">
            <a:off x="3834062" y="3847327"/>
            <a:ext cx="1363580" cy="77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3"/>
          </p:cNvCxnSpPr>
          <p:nvPr/>
        </p:nvCxnSpPr>
        <p:spPr>
          <a:xfrm>
            <a:off x="3834063" y="3914455"/>
            <a:ext cx="1363579" cy="19729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787064" y="1732656"/>
            <a:ext cx="3288631" cy="646331"/>
          </a:xfrm>
          <a:prstGeom prst="rect">
            <a:avLst/>
          </a:prstGeom>
          <a:noFill/>
          <a:ln>
            <a:solidFill>
              <a:schemeClr val="tx1"/>
            </a:solidFill>
          </a:ln>
        </p:spPr>
        <p:txBody>
          <a:bodyPr wrap="square" rtlCol="0">
            <a:spAutoFit/>
          </a:bodyPr>
          <a:lstStyle/>
          <a:p>
            <a:pPr algn="ctr"/>
            <a:r>
              <a:rPr lang="en-US" dirty="0" smtClean="0"/>
              <a:t>Statements must terminate with semicolon</a:t>
            </a:r>
            <a:endParaRPr lang="en-US" dirty="0"/>
          </a:p>
        </p:txBody>
      </p:sp>
      <p:cxnSp>
        <p:nvCxnSpPr>
          <p:cNvPr id="17" name="Straight Arrow Connector 16"/>
          <p:cNvCxnSpPr>
            <a:stCxn id="15" idx="1"/>
          </p:cNvCxnSpPr>
          <p:nvPr/>
        </p:nvCxnSpPr>
        <p:spPr>
          <a:xfrm flipH="1">
            <a:off x="6946232" y="2055822"/>
            <a:ext cx="1840832" cy="288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5" idx="1"/>
          </p:cNvCxnSpPr>
          <p:nvPr/>
        </p:nvCxnSpPr>
        <p:spPr>
          <a:xfrm flipH="1">
            <a:off x="7251032" y="2055822"/>
            <a:ext cx="1536032" cy="20432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545431" y="5308250"/>
            <a:ext cx="3288631" cy="923330"/>
          </a:xfrm>
          <a:prstGeom prst="rect">
            <a:avLst/>
          </a:prstGeom>
          <a:noFill/>
          <a:ln>
            <a:solidFill>
              <a:schemeClr val="tx1"/>
            </a:solidFill>
          </a:ln>
        </p:spPr>
        <p:txBody>
          <a:bodyPr wrap="square" rtlCol="0">
            <a:spAutoFit/>
          </a:bodyPr>
          <a:lstStyle/>
          <a:p>
            <a:pPr algn="ctr"/>
            <a:r>
              <a:rPr lang="en-US" dirty="0" smtClean="0"/>
              <a:t>“return”  indicates that a value will presented after function completes execution</a:t>
            </a:r>
            <a:endParaRPr lang="en-US" dirty="0"/>
          </a:p>
        </p:txBody>
      </p:sp>
      <p:cxnSp>
        <p:nvCxnSpPr>
          <p:cNvPr id="21" name="Straight Arrow Connector 20"/>
          <p:cNvCxnSpPr>
            <a:stCxn id="20" idx="3"/>
          </p:cNvCxnSpPr>
          <p:nvPr/>
        </p:nvCxnSpPr>
        <p:spPr>
          <a:xfrm>
            <a:off x="3834062" y="5769915"/>
            <a:ext cx="1748591" cy="4399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580649" y="6047873"/>
            <a:ext cx="820151" cy="30480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34768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r>
              <a:rPr lang="en-US" dirty="0"/>
              <a:t>Single-line comments (//) and multi-line comments (/*...*/) are possible.</a:t>
            </a:r>
          </a:p>
        </p:txBody>
      </p:sp>
      <p:sp>
        <p:nvSpPr>
          <p:cNvPr id="5" name="Rectangle 4"/>
          <p:cNvSpPr/>
          <p:nvPr/>
        </p:nvSpPr>
        <p:spPr>
          <a:xfrm>
            <a:off x="3256547" y="3482280"/>
            <a:ext cx="6096000" cy="1754326"/>
          </a:xfrm>
          <a:prstGeom prst="rect">
            <a:avLst/>
          </a:prstGeom>
        </p:spPr>
        <p:txBody>
          <a:bodyPr>
            <a:spAutoFit/>
          </a:bodyPr>
          <a:lstStyle/>
          <a:p>
            <a:r>
              <a:rPr lang="en-US" dirty="0"/>
              <a:t>// This is a single-line comment.</a:t>
            </a:r>
          </a:p>
          <a:p>
            <a:endParaRPr lang="en-US" dirty="0"/>
          </a:p>
          <a:p>
            <a:r>
              <a:rPr lang="en-US" dirty="0"/>
              <a:t>/*</a:t>
            </a:r>
          </a:p>
          <a:p>
            <a:r>
              <a:rPr lang="en-US" dirty="0"/>
              <a:t>This is a</a:t>
            </a:r>
          </a:p>
          <a:p>
            <a:r>
              <a:rPr lang="en-US" dirty="0"/>
              <a:t>multi-line comment.</a:t>
            </a:r>
          </a:p>
          <a:p>
            <a:r>
              <a:rPr lang="en-US" dirty="0"/>
              <a:t>*/</a:t>
            </a:r>
          </a:p>
        </p:txBody>
      </p:sp>
    </p:spTree>
    <p:extLst>
      <p:ext uri="{BB962C8B-B14F-4D97-AF65-F5344CB8AC3E}">
        <p14:creationId xmlns:p14="http://schemas.microsoft.com/office/powerpoint/2010/main" val="27471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lstStyle/>
          <a:p>
            <a:r>
              <a:rPr lang="en-US" dirty="0" smtClean="0"/>
              <a:t>A </a:t>
            </a:r>
            <a:r>
              <a:rPr lang="en-US" dirty="0"/>
              <a:t>transaction is always cryptographically signed by the sender (creator). This makes it straightforward to guard access to specific modifications of the database. </a:t>
            </a:r>
            <a:endParaRPr lang="en-US" dirty="0" smtClean="0"/>
          </a:p>
          <a:p>
            <a:r>
              <a:rPr lang="en-US" dirty="0" smtClean="0"/>
              <a:t>In </a:t>
            </a:r>
            <a:r>
              <a:rPr lang="en-US" dirty="0"/>
              <a:t>the example of the electronic currency, a simple check ensures that only the person holding the keys to the account can transfer money from it.</a:t>
            </a:r>
          </a:p>
        </p:txBody>
      </p:sp>
    </p:spTree>
    <p:extLst>
      <p:ext uri="{BB962C8B-B14F-4D97-AF65-F5344CB8AC3E}">
        <p14:creationId xmlns:p14="http://schemas.microsoft.com/office/powerpoint/2010/main" val="898000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t>
            </a:r>
            <a:endParaRPr lang="en-US" dirty="0"/>
          </a:p>
        </p:txBody>
      </p:sp>
      <p:pic>
        <p:nvPicPr>
          <p:cNvPr id="5" name="Picture 4"/>
          <p:cNvPicPr>
            <a:picLocks noChangeAspect="1"/>
          </p:cNvPicPr>
          <p:nvPr/>
        </p:nvPicPr>
        <p:blipFill>
          <a:blip r:embed="rId2"/>
          <a:stretch>
            <a:fillRect/>
          </a:stretch>
        </p:blipFill>
        <p:spPr>
          <a:xfrm>
            <a:off x="1315807" y="1445992"/>
            <a:ext cx="8905946" cy="1762212"/>
          </a:xfrm>
          <a:prstGeom prst="rect">
            <a:avLst/>
          </a:prstGeom>
        </p:spPr>
      </p:pic>
      <p:pic>
        <p:nvPicPr>
          <p:cNvPr id="6" name="Picture 5"/>
          <p:cNvPicPr>
            <a:picLocks noChangeAspect="1"/>
          </p:cNvPicPr>
          <p:nvPr/>
        </p:nvPicPr>
        <p:blipFill>
          <a:blip r:embed="rId3"/>
          <a:stretch>
            <a:fillRect/>
          </a:stretch>
        </p:blipFill>
        <p:spPr>
          <a:xfrm>
            <a:off x="4427939" y="3389736"/>
            <a:ext cx="5502123" cy="3151450"/>
          </a:xfrm>
          <a:prstGeom prst="rect">
            <a:avLst/>
          </a:prstGeom>
        </p:spPr>
      </p:pic>
      <p:sp>
        <p:nvSpPr>
          <p:cNvPr id="7" name="TextBox 6"/>
          <p:cNvSpPr txBox="1"/>
          <p:nvPr/>
        </p:nvSpPr>
        <p:spPr>
          <a:xfrm>
            <a:off x="5125611" y="1064683"/>
            <a:ext cx="2053389" cy="369332"/>
          </a:xfrm>
          <a:prstGeom prst="rect">
            <a:avLst/>
          </a:prstGeom>
          <a:noFill/>
        </p:spPr>
        <p:txBody>
          <a:bodyPr wrap="square" rtlCol="0">
            <a:spAutoFit/>
          </a:bodyPr>
          <a:lstStyle/>
          <a:p>
            <a:r>
              <a:rPr lang="en-US" dirty="0" smtClean="0"/>
              <a:t>Input Parameter </a:t>
            </a:r>
            <a:endParaRPr lang="en-US" dirty="0"/>
          </a:p>
        </p:txBody>
      </p:sp>
      <p:cxnSp>
        <p:nvCxnSpPr>
          <p:cNvPr id="9" name="Straight Arrow Connector 8"/>
          <p:cNvCxnSpPr>
            <a:stCxn id="5" idx="0"/>
          </p:cNvCxnSpPr>
          <p:nvPr/>
        </p:nvCxnSpPr>
        <p:spPr>
          <a:xfrm>
            <a:off x="5768780" y="1445992"/>
            <a:ext cx="0" cy="6033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flipH="1">
            <a:off x="6239834" y="1427748"/>
            <a:ext cx="16587" cy="335279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3128211" y="2315121"/>
            <a:ext cx="1556084" cy="20643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Rectangle 18"/>
          <p:cNvSpPr/>
          <p:nvPr/>
        </p:nvSpPr>
        <p:spPr>
          <a:xfrm>
            <a:off x="2919663" y="1892968"/>
            <a:ext cx="465221" cy="42215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652211" y="4358394"/>
            <a:ext cx="465221" cy="42215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flipH="1">
            <a:off x="5926015" y="2315121"/>
            <a:ext cx="3094893" cy="36021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Rectangle 22"/>
          <p:cNvSpPr/>
          <p:nvPr/>
        </p:nvSpPr>
        <p:spPr>
          <a:xfrm>
            <a:off x="7658100" y="1892968"/>
            <a:ext cx="2162908" cy="52491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226777" y="2315121"/>
            <a:ext cx="1425434" cy="29619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a:off x="4545623" y="2611315"/>
            <a:ext cx="2198077" cy="330590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TextBox 26"/>
          <p:cNvSpPr txBox="1"/>
          <p:nvPr/>
        </p:nvSpPr>
        <p:spPr>
          <a:xfrm>
            <a:off x="7086600" y="738554"/>
            <a:ext cx="2843462" cy="923330"/>
          </a:xfrm>
          <a:prstGeom prst="rect">
            <a:avLst/>
          </a:prstGeom>
          <a:noFill/>
          <a:ln>
            <a:solidFill>
              <a:schemeClr val="tx1"/>
            </a:solidFill>
          </a:ln>
        </p:spPr>
        <p:txBody>
          <a:bodyPr wrap="square" rtlCol="0">
            <a:spAutoFit/>
          </a:bodyPr>
          <a:lstStyle/>
          <a:p>
            <a:r>
              <a:rPr lang="en-US" dirty="0" smtClean="0"/>
              <a:t>Public means available for external entities to call (activate this function</a:t>
            </a:r>
            <a:endParaRPr lang="en-US" dirty="0"/>
          </a:p>
        </p:txBody>
      </p:sp>
      <p:cxnSp>
        <p:nvCxnSpPr>
          <p:cNvPr id="29" name="Straight Arrow Connector 28"/>
          <p:cNvCxnSpPr/>
          <p:nvPr/>
        </p:nvCxnSpPr>
        <p:spPr>
          <a:xfrm flipH="1">
            <a:off x="6743700" y="1661884"/>
            <a:ext cx="342900" cy="3874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TextBox 29"/>
          <p:cNvSpPr txBox="1"/>
          <p:nvPr/>
        </p:nvSpPr>
        <p:spPr>
          <a:xfrm>
            <a:off x="8018585" y="4193931"/>
            <a:ext cx="2382530" cy="369332"/>
          </a:xfrm>
          <a:prstGeom prst="rect">
            <a:avLst/>
          </a:prstGeom>
          <a:noFill/>
          <a:ln>
            <a:solidFill>
              <a:schemeClr val="tx1"/>
            </a:solidFill>
          </a:ln>
        </p:spPr>
        <p:txBody>
          <a:bodyPr wrap="square" rtlCol="0">
            <a:spAutoFit/>
          </a:bodyPr>
          <a:lstStyle/>
          <a:p>
            <a:r>
              <a:rPr lang="en-US" dirty="0" smtClean="0"/>
              <a:t>You key in value here</a:t>
            </a:r>
            <a:endParaRPr lang="en-US" dirty="0"/>
          </a:p>
        </p:txBody>
      </p:sp>
      <p:cxnSp>
        <p:nvCxnSpPr>
          <p:cNvPr id="32" name="Straight Arrow Connector 31"/>
          <p:cNvCxnSpPr/>
          <p:nvPr/>
        </p:nvCxnSpPr>
        <p:spPr>
          <a:xfrm>
            <a:off x="8159262" y="4563263"/>
            <a:ext cx="0" cy="2172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55708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Contract</a:t>
            </a:r>
            <a:endParaRPr lang="en-US" dirty="0"/>
          </a:p>
        </p:txBody>
      </p:sp>
      <p:sp>
        <p:nvSpPr>
          <p:cNvPr id="3" name="Content Placeholder 2"/>
          <p:cNvSpPr>
            <a:spLocks noGrp="1"/>
          </p:cNvSpPr>
          <p:nvPr>
            <p:ph idx="1"/>
          </p:nvPr>
        </p:nvSpPr>
        <p:spPr/>
        <p:txBody>
          <a:bodyPr/>
          <a:lstStyle/>
          <a:p>
            <a:r>
              <a:rPr lang="en-US" dirty="0" smtClean="0"/>
              <a:t>This contracts allows you to check the account balance of the caller of the contract</a:t>
            </a:r>
            <a:endParaRPr lang="en-US" dirty="0"/>
          </a:p>
        </p:txBody>
      </p:sp>
      <p:pic>
        <p:nvPicPr>
          <p:cNvPr id="4" name="Picture 3"/>
          <p:cNvPicPr>
            <a:picLocks noChangeAspect="1"/>
          </p:cNvPicPr>
          <p:nvPr/>
        </p:nvPicPr>
        <p:blipFill>
          <a:blip r:embed="rId2"/>
          <a:stretch>
            <a:fillRect/>
          </a:stretch>
        </p:blipFill>
        <p:spPr>
          <a:xfrm>
            <a:off x="3332150" y="3018862"/>
            <a:ext cx="7864196" cy="3293038"/>
          </a:xfrm>
          <a:prstGeom prst="rect">
            <a:avLst/>
          </a:prstGeom>
        </p:spPr>
      </p:pic>
    </p:spTree>
    <p:extLst>
      <p:ext uri="{BB962C8B-B14F-4D97-AF65-F5344CB8AC3E}">
        <p14:creationId xmlns:p14="http://schemas.microsoft.com/office/powerpoint/2010/main" val="14787735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 Natural Language Specification Format (</a:t>
            </a:r>
            <a:r>
              <a:rPr lang="en-US" b="1" dirty="0" err="1"/>
              <a:t>NatSpec</a:t>
            </a:r>
            <a:r>
              <a:rPr lang="en-US" dirty="0"/>
              <a:t>).</a:t>
            </a:r>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3118174" y="1734027"/>
            <a:ext cx="7335274" cy="4534533"/>
          </a:xfrm>
          <a:prstGeom prst="rect">
            <a:avLst/>
          </a:prstGeom>
        </p:spPr>
      </p:pic>
    </p:spTree>
    <p:extLst>
      <p:ext uri="{BB962C8B-B14F-4D97-AF65-F5344CB8AC3E}">
        <p14:creationId xmlns:p14="http://schemas.microsoft.com/office/powerpoint/2010/main" val="164102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lstStyle/>
          <a:p>
            <a:r>
              <a:rPr lang="en-US" dirty="0"/>
              <a:t>A transaction is a message that is sent from one account to another account </a:t>
            </a:r>
            <a:r>
              <a:rPr lang="en-US" dirty="0" smtClean="0"/>
              <a:t>which </a:t>
            </a:r>
            <a:r>
              <a:rPr lang="en-US" dirty="0"/>
              <a:t>might be the same </a:t>
            </a:r>
            <a:r>
              <a:rPr lang="en-US" dirty="0" smtClean="0"/>
              <a:t>account or is an empty account (no address).</a:t>
            </a:r>
          </a:p>
          <a:p>
            <a:r>
              <a:rPr lang="en-US" dirty="0"/>
              <a:t>If the target account contains code, that code is executed and the payload is provided as input data</a:t>
            </a:r>
            <a:r>
              <a:rPr lang="en-US" dirty="0" smtClean="0"/>
              <a:t>.</a:t>
            </a:r>
          </a:p>
          <a:p>
            <a:r>
              <a:rPr lang="en-US" dirty="0" smtClean="0"/>
              <a:t>If the target account is not set (the transaction does not have a recipient or the recipient is set to null), the transaction creates a new contract.</a:t>
            </a:r>
            <a:endParaRPr lang="en-US" dirty="0"/>
          </a:p>
        </p:txBody>
      </p:sp>
    </p:spTree>
    <p:extLst>
      <p:ext uri="{BB962C8B-B14F-4D97-AF65-F5344CB8AC3E}">
        <p14:creationId xmlns:p14="http://schemas.microsoft.com/office/powerpoint/2010/main" val="303259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normAutofit/>
          </a:bodyPr>
          <a:lstStyle/>
          <a:p>
            <a:r>
              <a:rPr lang="en-US" dirty="0" smtClean="0"/>
              <a:t>Transactions contain:</a:t>
            </a:r>
          </a:p>
          <a:p>
            <a:pPr lvl="1"/>
            <a:r>
              <a:rPr lang="en-US" dirty="0" smtClean="0"/>
              <a:t>The recipient of the message (destination address)</a:t>
            </a:r>
          </a:p>
          <a:p>
            <a:pPr lvl="1"/>
            <a:r>
              <a:rPr lang="en-US" dirty="0" smtClean="0"/>
              <a:t>A signature identifying the sender</a:t>
            </a:r>
          </a:p>
          <a:p>
            <a:pPr lvl="1"/>
            <a:r>
              <a:rPr lang="en-US" dirty="0" smtClean="0"/>
              <a:t>The amount of ether to transfer from the sender to the recipient</a:t>
            </a:r>
          </a:p>
          <a:p>
            <a:pPr lvl="1"/>
            <a:r>
              <a:rPr lang="en-US" dirty="0" smtClean="0"/>
              <a:t>An optional data field (arguments for smart contract function)</a:t>
            </a:r>
          </a:p>
          <a:p>
            <a:pPr lvl="1"/>
            <a:r>
              <a:rPr lang="en-US" dirty="0" smtClean="0"/>
              <a:t>A STARTGAS value, representing the maximum number of computational steps the transaction execution is allowed to take</a:t>
            </a:r>
          </a:p>
          <a:p>
            <a:pPr lvl="1"/>
            <a:r>
              <a:rPr lang="en-US" dirty="0" smtClean="0"/>
              <a:t>A GASPRICE value, representing the fee the sender pays per computational step</a:t>
            </a:r>
          </a:p>
          <a:p>
            <a:pPr lvl="1"/>
            <a:r>
              <a:rPr lang="en-US" dirty="0" smtClean="0"/>
              <a:t>A nonce</a:t>
            </a:r>
            <a:endParaRPr lang="en-US" dirty="0"/>
          </a:p>
        </p:txBody>
      </p:sp>
    </p:spTree>
    <p:extLst>
      <p:ext uri="{BB962C8B-B14F-4D97-AF65-F5344CB8AC3E}">
        <p14:creationId xmlns:p14="http://schemas.microsoft.com/office/powerpoint/2010/main" val="359204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 Creation</a:t>
            </a:r>
            <a:endParaRPr lang="en-US" dirty="0"/>
          </a:p>
        </p:txBody>
      </p:sp>
      <p:sp>
        <p:nvSpPr>
          <p:cNvPr id="3" name="Content Placeholder 2"/>
          <p:cNvSpPr>
            <a:spLocks noGrp="1"/>
          </p:cNvSpPr>
          <p:nvPr>
            <p:ph idx="1"/>
          </p:nvPr>
        </p:nvSpPr>
        <p:spPr/>
        <p:txBody>
          <a:bodyPr/>
          <a:lstStyle/>
          <a:p>
            <a:r>
              <a:rPr lang="en-US" dirty="0" smtClean="0"/>
              <a:t>The </a:t>
            </a:r>
            <a:r>
              <a:rPr lang="en-US" dirty="0"/>
              <a:t>address of </a:t>
            </a:r>
            <a:r>
              <a:rPr lang="en-US" dirty="0" smtClean="0"/>
              <a:t>a </a:t>
            </a:r>
            <a:r>
              <a:rPr lang="en-US" dirty="0"/>
              <a:t>contract is not the zero address but an address derived from the sender and its number of transactions sent (the “nonce”). </a:t>
            </a:r>
            <a:endParaRPr lang="en-US" dirty="0" smtClean="0"/>
          </a:p>
          <a:p>
            <a:r>
              <a:rPr lang="en-US" dirty="0" smtClean="0"/>
              <a:t>The </a:t>
            </a:r>
            <a:r>
              <a:rPr lang="en-US" dirty="0"/>
              <a:t>payload of such a contract creation transaction is taken to be EVM bytecode and executed</a:t>
            </a:r>
            <a:r>
              <a:rPr lang="en-US" dirty="0" smtClean="0"/>
              <a:t>.</a:t>
            </a:r>
          </a:p>
          <a:p>
            <a:r>
              <a:rPr lang="en-US" dirty="0"/>
              <a:t>The output data of this execution is permanently stored as the code of the contract. </a:t>
            </a:r>
            <a:endParaRPr lang="en-US" dirty="0" smtClean="0"/>
          </a:p>
          <a:p>
            <a:r>
              <a:rPr lang="en-US" dirty="0" smtClean="0"/>
              <a:t>This </a:t>
            </a:r>
            <a:r>
              <a:rPr lang="en-US" dirty="0"/>
              <a:t>means that in order to create a contract, you do not send the actual code of the contract, but in fact code that returns that code when executed.</a:t>
            </a:r>
          </a:p>
        </p:txBody>
      </p:sp>
    </p:spTree>
    <p:extLst>
      <p:ext uri="{BB962C8B-B14F-4D97-AF65-F5344CB8AC3E}">
        <p14:creationId xmlns:p14="http://schemas.microsoft.com/office/powerpoint/2010/main" val="2074428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Gas</a:t>
            </a:r>
            <a:endParaRPr lang="en-US" dirty="0"/>
          </a:p>
        </p:txBody>
      </p:sp>
      <p:sp>
        <p:nvSpPr>
          <p:cNvPr id="3" name="Content Placeholder 2"/>
          <p:cNvSpPr>
            <a:spLocks noGrp="1"/>
          </p:cNvSpPr>
          <p:nvPr>
            <p:ph idx="1"/>
          </p:nvPr>
        </p:nvSpPr>
        <p:spPr/>
        <p:txBody>
          <a:bodyPr>
            <a:normAutofit lnSpcReduction="10000"/>
          </a:bodyPr>
          <a:lstStyle/>
          <a:p>
            <a:r>
              <a:rPr lang="en-US" dirty="0" smtClean="0"/>
              <a:t>Upon creation, each transaction is charged with a certain amount of gas, whose purpose is to limit the amount of work that is needed to execute the transaction and to pay for this execution at the same time. </a:t>
            </a:r>
          </a:p>
          <a:p>
            <a:r>
              <a:rPr lang="en-US" dirty="0" smtClean="0"/>
              <a:t>The STARTGAS and GASPRICE fields are crucial for </a:t>
            </a:r>
            <a:r>
              <a:rPr lang="en-US" dirty="0" err="1" smtClean="0"/>
              <a:t>Ethereum's</a:t>
            </a:r>
            <a:r>
              <a:rPr lang="en-US" dirty="0" smtClean="0"/>
              <a:t> anti-denial of service model. </a:t>
            </a:r>
          </a:p>
          <a:p>
            <a:r>
              <a:rPr lang="en-US"/>
              <a:t>+</a:t>
            </a:r>
            <a:r>
              <a:rPr lang="en-US" smtClean="0"/>
              <a:t>In order to prevent accidental or hostile infinite loops or other computational wastage in code, each transaction is required to set a limit to how many computational steps of code execution it can use. </a:t>
            </a:r>
            <a:endParaRPr lang="en-US" dirty="0" smtClean="0"/>
          </a:p>
          <a:p>
            <a:r>
              <a:rPr lang="en-US" dirty="0" smtClean="0"/>
              <a:t>While the EVM executes the transaction, the gas is gradually depleted according to specific rules.</a:t>
            </a:r>
          </a:p>
        </p:txBody>
      </p:sp>
    </p:spTree>
    <p:extLst>
      <p:ext uri="{BB962C8B-B14F-4D97-AF65-F5344CB8AC3E}">
        <p14:creationId xmlns:p14="http://schemas.microsoft.com/office/powerpoint/2010/main" val="2175008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Gas</a:t>
            </a:r>
            <a:endParaRPr lang="en-US" dirty="0"/>
          </a:p>
        </p:txBody>
      </p:sp>
      <p:sp>
        <p:nvSpPr>
          <p:cNvPr id="3" name="Content Placeholder 2"/>
          <p:cNvSpPr>
            <a:spLocks noGrp="1"/>
          </p:cNvSpPr>
          <p:nvPr>
            <p:ph idx="1"/>
          </p:nvPr>
        </p:nvSpPr>
        <p:spPr/>
        <p:txBody>
          <a:bodyPr/>
          <a:lstStyle/>
          <a:p>
            <a:r>
              <a:rPr lang="en-US" dirty="0" smtClean="0"/>
              <a:t>The gas price is a value set by the creator of the transaction, who has to pay </a:t>
            </a:r>
            <a:r>
              <a:rPr lang="en-US" dirty="0" err="1" smtClean="0"/>
              <a:t>gas_price</a:t>
            </a:r>
            <a:r>
              <a:rPr lang="en-US" dirty="0" smtClean="0"/>
              <a:t> * gas up front from the sending account. </a:t>
            </a:r>
          </a:p>
          <a:p>
            <a:r>
              <a:rPr lang="en-US" dirty="0" smtClean="0"/>
              <a:t>If some gas is left after the execution, it is refunded to the creator in the same way.</a:t>
            </a:r>
          </a:p>
          <a:p>
            <a:r>
              <a:rPr lang="en-US" dirty="0" smtClean="0"/>
              <a:t>If </a:t>
            </a:r>
            <a:r>
              <a:rPr lang="en-US" dirty="0"/>
              <a:t>the gas is used up at any point (i.e. it would be negative), an out-of-gas exception is triggered, which reverts all modifications made to the state in the current call frame.</a:t>
            </a:r>
          </a:p>
        </p:txBody>
      </p:sp>
    </p:spTree>
    <p:extLst>
      <p:ext uri="{BB962C8B-B14F-4D97-AF65-F5344CB8AC3E}">
        <p14:creationId xmlns:p14="http://schemas.microsoft.com/office/powerpoint/2010/main" val="172303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2626</Words>
  <Application>Microsoft Office PowerPoint</Application>
  <PresentationFormat>Widescreen</PresentationFormat>
  <Paragraphs>211</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新細明體</vt:lpstr>
      <vt:lpstr>Arial</vt:lpstr>
      <vt:lpstr>Calibri</vt:lpstr>
      <vt:lpstr>Calibri Light</vt:lpstr>
      <vt:lpstr>Consolas</vt:lpstr>
      <vt:lpstr>Times New Roman</vt:lpstr>
      <vt:lpstr>Office Theme</vt:lpstr>
      <vt:lpstr>Solidity Contracts</vt:lpstr>
      <vt:lpstr>Introduction </vt:lpstr>
      <vt:lpstr>Transactions </vt:lpstr>
      <vt:lpstr>Transactions</vt:lpstr>
      <vt:lpstr>Transactions</vt:lpstr>
      <vt:lpstr>Transactions</vt:lpstr>
      <vt:lpstr>Contract Creation</vt:lpstr>
      <vt:lpstr>Gas</vt:lpstr>
      <vt:lpstr>Gas</vt:lpstr>
      <vt:lpstr>Calls</vt:lpstr>
      <vt:lpstr>Calls</vt:lpstr>
      <vt:lpstr>Storage</vt:lpstr>
      <vt:lpstr>Storage: Key-Value</vt:lpstr>
      <vt:lpstr>Storage Cost</vt:lpstr>
      <vt:lpstr>Storage</vt:lpstr>
      <vt:lpstr>Memory</vt:lpstr>
      <vt:lpstr>Stack</vt:lpstr>
      <vt:lpstr>Ethereum Accounts</vt:lpstr>
      <vt:lpstr>Contracts</vt:lpstr>
      <vt:lpstr>Code and State</vt:lpstr>
      <vt:lpstr>Contract ABI</vt:lpstr>
      <vt:lpstr>Account Balance</vt:lpstr>
      <vt:lpstr>Solidity</vt:lpstr>
      <vt:lpstr>Special properties</vt:lpstr>
      <vt:lpstr>DelegateCal</vt:lpstr>
      <vt:lpstr>Call &amp; DelegateCall </vt:lpstr>
      <vt:lpstr>Address datatype</vt:lpstr>
      <vt:lpstr>Address datatype</vt:lpstr>
      <vt:lpstr>Address datatype</vt:lpstr>
      <vt:lpstr>Address datatype</vt:lpstr>
      <vt:lpstr>Events</vt:lpstr>
      <vt:lpstr>Checking Balance</vt:lpstr>
      <vt:lpstr>Receiving ETH</vt:lpstr>
      <vt:lpstr>Receiving ETH</vt:lpstr>
      <vt:lpstr>Layout of a Solidity Source File</vt:lpstr>
      <vt:lpstr>Importing other Source Files</vt:lpstr>
      <vt:lpstr>Structure of a Contract</vt:lpstr>
      <vt:lpstr>Contract</vt:lpstr>
      <vt:lpstr>Comments</vt:lpstr>
      <vt:lpstr>Function</vt:lpstr>
      <vt:lpstr>Another Contract</vt:lpstr>
      <vt:lpstr>Ethereum Natural Language Specification Format (NatSpec).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EVM &amp; Transactions</dc:title>
  <dc:creator>IM</dc:creator>
  <cp:lastModifiedBy>IM</cp:lastModifiedBy>
  <cp:revision>41</cp:revision>
  <dcterms:created xsi:type="dcterms:W3CDTF">2021-04-20T08:48:27Z</dcterms:created>
  <dcterms:modified xsi:type="dcterms:W3CDTF">2021-04-29T09:02:52Z</dcterms:modified>
</cp:coreProperties>
</file>