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79" r:id="rId6"/>
    <p:sldId id="285" r:id="rId7"/>
    <p:sldId id="259" r:id="rId8"/>
    <p:sldId id="286" r:id="rId9"/>
    <p:sldId id="287" r:id="rId10"/>
    <p:sldId id="260" r:id="rId11"/>
    <p:sldId id="262" r:id="rId12"/>
    <p:sldId id="263" r:id="rId13"/>
    <p:sldId id="264" r:id="rId14"/>
    <p:sldId id="265" r:id="rId15"/>
    <p:sldId id="266" r:id="rId16"/>
    <p:sldId id="267" r:id="rId17"/>
    <p:sldId id="276" r:id="rId18"/>
    <p:sldId id="268" r:id="rId19"/>
    <p:sldId id="269" r:id="rId20"/>
    <p:sldId id="271" r:id="rId21"/>
    <p:sldId id="270" r:id="rId22"/>
    <p:sldId id="261" r:id="rId23"/>
    <p:sldId id="272" r:id="rId24"/>
    <p:sldId id="273" r:id="rId25"/>
    <p:sldId id="281" r:id="rId26"/>
    <p:sldId id="274" r:id="rId27"/>
    <p:sldId id="275" r:id="rId28"/>
    <p:sldId id="280" r:id="rId29"/>
    <p:sldId id="283" r:id="rId30"/>
    <p:sldId id="282" r:id="rId31"/>
    <p:sldId id="284" r:id="rId32"/>
    <p:sldId id="288" r:id="rId33"/>
    <p:sldId id="291" r:id="rId34"/>
    <p:sldId id="289" r:id="rId35"/>
    <p:sldId id="290" r:id="rId36"/>
    <p:sldId id="292" r:id="rId37"/>
    <p:sldId id="293" r:id="rId38"/>
    <p:sldId id="294" r:id="rId39"/>
    <p:sldId id="295" r:id="rId40"/>
    <p:sldId id="299" r:id="rId41"/>
    <p:sldId id="296" r:id="rId42"/>
    <p:sldId id="300" r:id="rId43"/>
    <p:sldId id="309" r:id="rId44"/>
    <p:sldId id="302" r:id="rId45"/>
    <p:sldId id="301" r:id="rId46"/>
    <p:sldId id="297" r:id="rId47"/>
    <p:sldId id="298" r:id="rId48"/>
    <p:sldId id="305" r:id="rId49"/>
    <p:sldId id="306" r:id="rId50"/>
    <p:sldId id="307" r:id="rId51"/>
    <p:sldId id="308" r:id="rId52"/>
    <p:sldId id="303" r:id="rId53"/>
    <p:sldId id="30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D3D860-8077-4290-8140-6CE089043BE5}" v="2" dt="2021-05-02T15:31:13.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6"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 loke" userId="143d1228346bf7b5" providerId="LiveId" clId="{9CD3D860-8077-4290-8140-6CE089043BE5}"/>
    <pc:docChg chg="custSel addSld delSld modSld">
      <pc:chgData name="ks loke" userId="143d1228346bf7b5" providerId="LiveId" clId="{9CD3D860-8077-4290-8140-6CE089043BE5}" dt="2021-05-02T15:32:12.996" v="31" actId="20577"/>
      <pc:docMkLst>
        <pc:docMk/>
      </pc:docMkLst>
      <pc:sldChg chg="modSp mod">
        <pc:chgData name="ks loke" userId="143d1228346bf7b5" providerId="LiveId" clId="{9CD3D860-8077-4290-8140-6CE089043BE5}" dt="2021-05-02T15:27:08.574" v="1"/>
        <pc:sldMkLst>
          <pc:docMk/>
          <pc:sldMk cId="1550018328" sldId="258"/>
        </pc:sldMkLst>
        <pc:spChg chg="mod">
          <ac:chgData name="ks loke" userId="143d1228346bf7b5" providerId="LiveId" clId="{9CD3D860-8077-4290-8140-6CE089043BE5}" dt="2021-05-02T15:27:08.574" v="1"/>
          <ac:spMkLst>
            <pc:docMk/>
            <pc:sldMk cId="1550018328" sldId="258"/>
            <ac:spMk id="3" creationId="{D2C676AB-69DC-4B75-920C-DBA62A43BC88}"/>
          </ac:spMkLst>
        </pc:spChg>
      </pc:sldChg>
      <pc:sldChg chg="modSp new del mod">
        <pc:chgData name="ks loke" userId="143d1228346bf7b5" providerId="LiveId" clId="{9CD3D860-8077-4290-8140-6CE089043BE5}" dt="2021-05-02T15:30:37.936" v="19" actId="2696"/>
        <pc:sldMkLst>
          <pc:docMk/>
          <pc:sldMk cId="354975505" sldId="277"/>
        </pc:sldMkLst>
        <pc:spChg chg="mod">
          <ac:chgData name="ks loke" userId="143d1228346bf7b5" providerId="LiveId" clId="{9CD3D860-8077-4290-8140-6CE089043BE5}" dt="2021-05-02T15:28:52.397" v="7"/>
          <ac:spMkLst>
            <pc:docMk/>
            <pc:sldMk cId="354975505" sldId="277"/>
            <ac:spMk id="2" creationId="{CB8D2E13-97F8-46BD-856D-E398242F41E1}"/>
          </ac:spMkLst>
        </pc:spChg>
        <pc:spChg chg="mod">
          <ac:chgData name="ks loke" userId="143d1228346bf7b5" providerId="LiveId" clId="{9CD3D860-8077-4290-8140-6CE089043BE5}" dt="2021-05-02T15:28:36.921" v="6" actId="20577"/>
          <ac:spMkLst>
            <pc:docMk/>
            <pc:sldMk cId="354975505" sldId="277"/>
            <ac:spMk id="3" creationId="{29E4AE8A-9C4A-496C-9775-1974B7DA14B0}"/>
          </ac:spMkLst>
        </pc:spChg>
      </pc:sldChg>
      <pc:sldChg chg="addSp modSp new mod">
        <pc:chgData name="ks loke" userId="143d1228346bf7b5" providerId="LiveId" clId="{9CD3D860-8077-4290-8140-6CE089043BE5}" dt="2021-05-02T15:30:32.630" v="18" actId="1076"/>
        <pc:sldMkLst>
          <pc:docMk/>
          <pc:sldMk cId="3135253441" sldId="278"/>
        </pc:sldMkLst>
        <pc:spChg chg="mod">
          <ac:chgData name="ks loke" userId="143d1228346bf7b5" providerId="LiveId" clId="{9CD3D860-8077-4290-8140-6CE089043BE5}" dt="2021-05-02T15:28:57.848" v="9"/>
          <ac:spMkLst>
            <pc:docMk/>
            <pc:sldMk cId="3135253441" sldId="278"/>
            <ac:spMk id="2" creationId="{A821704D-5A13-4780-9623-A2FD8B3B81B1}"/>
          </ac:spMkLst>
        </pc:spChg>
        <pc:spChg chg="mod">
          <ac:chgData name="ks loke" userId="143d1228346bf7b5" providerId="LiveId" clId="{9CD3D860-8077-4290-8140-6CE089043BE5}" dt="2021-05-02T15:30:24.370" v="17" actId="114"/>
          <ac:spMkLst>
            <pc:docMk/>
            <pc:sldMk cId="3135253441" sldId="278"/>
            <ac:spMk id="3" creationId="{20774D4D-0BBA-429A-A89E-C92FE2482171}"/>
          </ac:spMkLst>
        </pc:spChg>
        <pc:picChg chg="add mod">
          <ac:chgData name="ks loke" userId="143d1228346bf7b5" providerId="LiveId" clId="{9CD3D860-8077-4290-8140-6CE089043BE5}" dt="2021-05-02T15:30:32.630" v="18" actId="1076"/>
          <ac:picMkLst>
            <pc:docMk/>
            <pc:sldMk cId="3135253441" sldId="278"/>
            <ac:picMk id="5" creationId="{5843A9AC-AE4F-447F-9B58-CABA12CD132A}"/>
          </ac:picMkLst>
        </pc:picChg>
      </pc:sldChg>
      <pc:sldChg chg="modSp new mod">
        <pc:chgData name="ks loke" userId="143d1228346bf7b5" providerId="LiveId" clId="{9CD3D860-8077-4290-8140-6CE089043BE5}" dt="2021-05-02T15:32:12.996" v="31" actId="20577"/>
        <pc:sldMkLst>
          <pc:docMk/>
          <pc:sldMk cId="1002350952" sldId="279"/>
        </pc:sldMkLst>
        <pc:spChg chg="mod">
          <ac:chgData name="ks loke" userId="143d1228346bf7b5" providerId="LiveId" clId="{9CD3D860-8077-4290-8140-6CE089043BE5}" dt="2021-05-02T15:31:23.328" v="23"/>
          <ac:spMkLst>
            <pc:docMk/>
            <pc:sldMk cId="1002350952" sldId="279"/>
            <ac:spMk id="2" creationId="{A5C27956-B1CF-4320-B40E-6DD594CA3ECF}"/>
          </ac:spMkLst>
        </pc:spChg>
        <pc:spChg chg="mod">
          <ac:chgData name="ks loke" userId="143d1228346bf7b5" providerId="LiveId" clId="{9CD3D860-8077-4290-8140-6CE089043BE5}" dt="2021-05-02T15:32:12.996" v="31" actId="20577"/>
          <ac:spMkLst>
            <pc:docMk/>
            <pc:sldMk cId="1002350952" sldId="279"/>
            <ac:spMk id="3" creationId="{BA0EC315-41BA-4183-B444-4AA5C0AE73A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3EC6-5352-4280-B38C-E707E8F82A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530D7-528C-4235-AAE5-560740D6A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980FA5-3E37-4E90-AFDC-25524118AA0E}"/>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5" name="Footer Placeholder 4">
            <a:extLst>
              <a:ext uri="{FF2B5EF4-FFF2-40B4-BE49-F238E27FC236}">
                <a16:creationId xmlns:a16="http://schemas.microsoft.com/office/drawing/2014/main" id="{B11FA251-3AC3-4D3B-A587-5B14D62C5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CA46E-3EB2-49EA-934F-D4379CDB873B}"/>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194108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870E-BC3A-48B6-AEC1-4717644827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A5315-C4A2-4113-9138-170BBFD440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5E4D7-CE04-493D-B07E-AE75297A2541}"/>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5" name="Footer Placeholder 4">
            <a:extLst>
              <a:ext uri="{FF2B5EF4-FFF2-40B4-BE49-F238E27FC236}">
                <a16:creationId xmlns:a16="http://schemas.microsoft.com/office/drawing/2014/main" id="{F78A353A-5F4B-40EB-AC7F-7CFDD3857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4BBDE-539F-44EF-8D8C-FB0F48E383AE}"/>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58460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CD2FA-EC40-4A41-AF36-62B3A51FD7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BC24AD-6AC6-4CCF-B934-FACB30A2E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15B2F-8A7C-4ADA-9755-3F1D20E043B2}"/>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5" name="Footer Placeholder 4">
            <a:extLst>
              <a:ext uri="{FF2B5EF4-FFF2-40B4-BE49-F238E27FC236}">
                <a16:creationId xmlns:a16="http://schemas.microsoft.com/office/drawing/2014/main" id="{7065D0B6-5BE3-4D6B-BC52-5E040246A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956E8-C55C-4FAB-B89A-4932EDBF9AB9}"/>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203273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6227-5234-435B-91E9-6FC37DBC7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F50A5-CC61-4511-AC26-10132E7D3C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32CCE-A123-4808-9D8B-17516CBBF365}"/>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5" name="Footer Placeholder 4">
            <a:extLst>
              <a:ext uri="{FF2B5EF4-FFF2-40B4-BE49-F238E27FC236}">
                <a16:creationId xmlns:a16="http://schemas.microsoft.com/office/drawing/2014/main" id="{CA8E21B9-5769-4873-BCB8-55E2F118C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F8208-CD7C-477F-9B25-379A4EB7BB8A}"/>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3000805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F2D7-1544-4339-9745-1C0601958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2B65D5-A3ED-4928-9C82-754C57E69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C3BD54-E626-4476-9027-DE95B905C60F}"/>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5" name="Footer Placeholder 4">
            <a:extLst>
              <a:ext uri="{FF2B5EF4-FFF2-40B4-BE49-F238E27FC236}">
                <a16:creationId xmlns:a16="http://schemas.microsoft.com/office/drawing/2014/main" id="{0187D3A1-222F-42D0-B410-80780ECCA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1A07F-7BA0-4D40-90EC-8773BB7B698E}"/>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20468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64FC-2AA9-4BB2-8137-0B5B66765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F51043-A8CF-4832-BADF-380450501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F8847-A01C-4A33-AE38-FC9A83633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344FB-DC6D-44CA-9E87-6C8F6704FBDD}"/>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6" name="Footer Placeholder 5">
            <a:extLst>
              <a:ext uri="{FF2B5EF4-FFF2-40B4-BE49-F238E27FC236}">
                <a16:creationId xmlns:a16="http://schemas.microsoft.com/office/drawing/2014/main" id="{927C190B-3D5C-4410-971A-CDE389E40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017F5-B072-4641-80E1-5D679CB56FBD}"/>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360575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FA3F-122F-436C-AECA-7D8F25F32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1189D-FE34-4743-A158-742AFB96B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7477D-C7C2-45C8-BE3D-4CF68B67E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901F61-D54A-47E4-951A-15208F24D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56B791-F1B9-433E-9C9B-AE13B1B21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A7120E-04C4-4BF2-B484-5B3BF37BCE75}"/>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8" name="Footer Placeholder 7">
            <a:extLst>
              <a:ext uri="{FF2B5EF4-FFF2-40B4-BE49-F238E27FC236}">
                <a16:creationId xmlns:a16="http://schemas.microsoft.com/office/drawing/2014/main" id="{C4B8BC31-7779-4A1D-9773-C8D4405F5D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79D962-FD39-477B-907D-5A7CC7D8886D}"/>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248446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F584-C58E-476B-885C-25BA54739A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69CD3-6CA9-4712-A639-0BA0A0068D4A}"/>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4" name="Footer Placeholder 3">
            <a:extLst>
              <a:ext uri="{FF2B5EF4-FFF2-40B4-BE49-F238E27FC236}">
                <a16:creationId xmlns:a16="http://schemas.microsoft.com/office/drawing/2014/main" id="{5C00F1D9-8120-43C2-A378-74FB8B7FDE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F8C61-4A03-4A46-B96D-7EED394D3324}"/>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181060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245AC-D4F1-49D7-9388-7FAE8922A3F9}"/>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3" name="Footer Placeholder 2">
            <a:extLst>
              <a:ext uri="{FF2B5EF4-FFF2-40B4-BE49-F238E27FC236}">
                <a16:creationId xmlns:a16="http://schemas.microsoft.com/office/drawing/2014/main" id="{ADA3936F-FF30-4FFE-8A8F-CDED89056C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F55A6-737B-464B-AF8C-AD038C136486}"/>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113106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C4AD-223E-4826-9DC5-231E53DAB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D6B943-326F-4C04-B761-60D345938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ECF82F-727C-4A81-A4E9-94F915BAB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F8A29-2DD2-4209-9532-05576052EEA2}"/>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6" name="Footer Placeholder 5">
            <a:extLst>
              <a:ext uri="{FF2B5EF4-FFF2-40B4-BE49-F238E27FC236}">
                <a16:creationId xmlns:a16="http://schemas.microsoft.com/office/drawing/2014/main" id="{58286109-2065-4576-98D9-5EF3CA790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56E66-DD6A-4BE2-8AA7-CAF3774481BC}"/>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414366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7DAC-AC86-4203-A02F-D4406B5DE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FBE19B-1850-46C8-AA48-71479959E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E0925E-C3F2-4CBC-8341-30A6630F0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2555B-1507-4956-BE68-F85BFC4A644A}"/>
              </a:ext>
            </a:extLst>
          </p:cNvPr>
          <p:cNvSpPr>
            <a:spLocks noGrp="1"/>
          </p:cNvSpPr>
          <p:nvPr>
            <p:ph type="dt" sz="half" idx="10"/>
          </p:nvPr>
        </p:nvSpPr>
        <p:spPr/>
        <p:txBody>
          <a:bodyPr/>
          <a:lstStyle/>
          <a:p>
            <a:fld id="{D8D1B6E9-5882-4161-BA8B-721CB1918847}" type="datetimeFigureOut">
              <a:rPr lang="en-US" smtClean="0"/>
              <a:t>5/10/2021</a:t>
            </a:fld>
            <a:endParaRPr lang="en-US"/>
          </a:p>
        </p:txBody>
      </p:sp>
      <p:sp>
        <p:nvSpPr>
          <p:cNvPr id="6" name="Footer Placeholder 5">
            <a:extLst>
              <a:ext uri="{FF2B5EF4-FFF2-40B4-BE49-F238E27FC236}">
                <a16:creationId xmlns:a16="http://schemas.microsoft.com/office/drawing/2014/main" id="{07C14DC4-E662-49C0-AB67-B876A1A8C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84E13-A3AB-424A-9D69-E4E386A0214C}"/>
              </a:ext>
            </a:extLst>
          </p:cNvPr>
          <p:cNvSpPr>
            <a:spLocks noGrp="1"/>
          </p:cNvSpPr>
          <p:nvPr>
            <p:ph type="sldNum" sz="quarter" idx="12"/>
          </p:nvPr>
        </p:nvSpPr>
        <p:spPr/>
        <p:txBody>
          <a:bodyPr/>
          <a:lstStyle/>
          <a:p>
            <a:fld id="{02B4B6CB-0CB6-4ECA-A33D-7FAA67228A07}" type="slidenum">
              <a:rPr lang="en-US" smtClean="0"/>
              <a:t>‹#›</a:t>
            </a:fld>
            <a:endParaRPr lang="en-US"/>
          </a:p>
        </p:txBody>
      </p:sp>
    </p:spTree>
    <p:extLst>
      <p:ext uri="{BB962C8B-B14F-4D97-AF65-F5344CB8AC3E}">
        <p14:creationId xmlns:p14="http://schemas.microsoft.com/office/powerpoint/2010/main" val="391681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EDBB3-1D09-4C5C-927C-C3B9B7036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E8BEC-C6D5-46F4-93A6-753F183B8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5F9EF-9344-4AC3-9562-7514F2EDD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1B6E9-5882-4161-BA8B-721CB1918847}" type="datetimeFigureOut">
              <a:rPr lang="en-US" smtClean="0"/>
              <a:t>5/10/2021</a:t>
            </a:fld>
            <a:endParaRPr lang="en-US"/>
          </a:p>
        </p:txBody>
      </p:sp>
      <p:sp>
        <p:nvSpPr>
          <p:cNvPr id="5" name="Footer Placeholder 4">
            <a:extLst>
              <a:ext uri="{FF2B5EF4-FFF2-40B4-BE49-F238E27FC236}">
                <a16:creationId xmlns:a16="http://schemas.microsoft.com/office/drawing/2014/main" id="{1A2A7A42-5FD6-4AB0-813C-43EAAA2BD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6277D-FFA6-4D08-9189-F8A639C19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4B6CB-0CB6-4ECA-A33D-7FAA67228A07}" type="slidenum">
              <a:rPr lang="en-US" smtClean="0"/>
              <a:t>‹#›</a:t>
            </a:fld>
            <a:endParaRPr lang="en-US"/>
          </a:p>
        </p:txBody>
      </p:sp>
    </p:spTree>
    <p:extLst>
      <p:ext uri="{BB962C8B-B14F-4D97-AF65-F5344CB8AC3E}">
        <p14:creationId xmlns:p14="http://schemas.microsoft.com/office/powerpoint/2010/main" val="348189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hyperlink" Target="https://ropsten.etherscan.io/tx/0x6025a0985098b8e3e0eb142f8989ef5258515fdc3e305fdc2c61c7ec4947b90a"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ropsten.etherscan.io/tx/0x21e4d8873585409680a4d3b8dbb15f6afb843dc3838a6a37d97a8da1f717d71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en.wikipedia.org/wiki/C3_lineariza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E0A2-25C6-470F-99FA-8DE4C6CE6A8C}"/>
              </a:ext>
            </a:extLst>
          </p:cNvPr>
          <p:cNvSpPr>
            <a:spLocks noGrp="1"/>
          </p:cNvSpPr>
          <p:nvPr>
            <p:ph type="ctrTitle"/>
          </p:nvPr>
        </p:nvSpPr>
        <p:spPr/>
        <p:txBody>
          <a:bodyPr/>
          <a:lstStyle/>
          <a:p>
            <a:r>
              <a:rPr lang="en-US" dirty="0"/>
              <a:t>Solidity Contracts</a:t>
            </a:r>
          </a:p>
        </p:txBody>
      </p:sp>
      <p:sp>
        <p:nvSpPr>
          <p:cNvPr id="3" name="Subtitle 2">
            <a:extLst>
              <a:ext uri="{FF2B5EF4-FFF2-40B4-BE49-F238E27FC236}">
                <a16:creationId xmlns:a16="http://schemas.microsoft.com/office/drawing/2014/main" id="{D9110F42-0F7F-4635-B7DE-8D386C66A0D5}"/>
              </a:ext>
            </a:extLst>
          </p:cNvPr>
          <p:cNvSpPr>
            <a:spLocks noGrp="1"/>
          </p:cNvSpPr>
          <p:nvPr>
            <p:ph type="subTitle" idx="1"/>
          </p:nvPr>
        </p:nvSpPr>
        <p:spPr/>
        <p:txBody>
          <a:bodyPr/>
          <a:lstStyle/>
          <a:p>
            <a:r>
              <a:rPr lang="en-US" dirty="0"/>
              <a:t>Loke KS</a:t>
            </a:r>
          </a:p>
        </p:txBody>
      </p:sp>
    </p:spTree>
    <p:extLst>
      <p:ext uri="{BB962C8B-B14F-4D97-AF65-F5344CB8AC3E}">
        <p14:creationId xmlns:p14="http://schemas.microsoft.com/office/powerpoint/2010/main" val="216518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969C-E831-44B6-B180-478E0F99B695}"/>
              </a:ext>
            </a:extLst>
          </p:cNvPr>
          <p:cNvSpPr>
            <a:spLocks noGrp="1"/>
          </p:cNvSpPr>
          <p:nvPr>
            <p:ph type="title"/>
          </p:nvPr>
        </p:nvSpPr>
        <p:spPr/>
        <p:txBody>
          <a:bodyPr/>
          <a:lstStyle/>
          <a:p>
            <a:r>
              <a:rPr lang="en-US" dirty="0"/>
              <a:t>State Variables</a:t>
            </a:r>
          </a:p>
        </p:txBody>
      </p:sp>
      <p:sp>
        <p:nvSpPr>
          <p:cNvPr id="3" name="Content Placeholder 2">
            <a:extLst>
              <a:ext uri="{FF2B5EF4-FFF2-40B4-BE49-F238E27FC236}">
                <a16:creationId xmlns:a16="http://schemas.microsoft.com/office/drawing/2014/main" id="{8F42FC20-ADD0-49D3-BECB-C58D57F98D37}"/>
              </a:ext>
            </a:extLst>
          </p:cNvPr>
          <p:cNvSpPr>
            <a:spLocks noGrp="1"/>
          </p:cNvSpPr>
          <p:nvPr>
            <p:ph idx="1"/>
          </p:nvPr>
        </p:nvSpPr>
        <p:spPr/>
        <p:txBody>
          <a:bodyPr>
            <a:normAutofit lnSpcReduction="10000"/>
          </a:bodyPr>
          <a:lstStyle/>
          <a:p>
            <a:r>
              <a:rPr lang="en-US" dirty="0"/>
              <a:t>Variables in programming refer to storage location that can contain values. </a:t>
            </a:r>
          </a:p>
          <a:p>
            <a:r>
              <a:rPr lang="en-US" dirty="0"/>
              <a:t>These values can be changed during runtime. </a:t>
            </a:r>
          </a:p>
          <a:p>
            <a:r>
              <a:rPr lang="en-US" dirty="0"/>
              <a:t>The variable can be used at multiple places within code, and they will all refer to the value stored within it. </a:t>
            </a:r>
          </a:p>
          <a:p>
            <a:r>
              <a:rPr lang="en-US" dirty="0"/>
              <a:t>Solidity provides two types of variable— state and memory variables.</a:t>
            </a:r>
          </a:p>
          <a:p>
            <a:r>
              <a:rPr lang="en-US" b="1" dirty="0"/>
              <a:t>State variables </a:t>
            </a:r>
            <a:r>
              <a:rPr lang="en-US" dirty="0"/>
              <a:t>are permanently stored in a blockchain/Ethereum ledger by miners. </a:t>
            </a:r>
          </a:p>
          <a:p>
            <a:r>
              <a:rPr lang="en-US" dirty="0"/>
              <a:t>Variables declared in a contract that are not within any function are called </a:t>
            </a:r>
            <a:r>
              <a:rPr lang="en-US" b="1" dirty="0"/>
              <a:t>state variables</a:t>
            </a:r>
            <a:r>
              <a:rPr lang="en-US" dirty="0"/>
              <a:t>.</a:t>
            </a:r>
          </a:p>
        </p:txBody>
      </p:sp>
    </p:spTree>
    <p:extLst>
      <p:ext uri="{BB962C8B-B14F-4D97-AF65-F5344CB8AC3E}">
        <p14:creationId xmlns:p14="http://schemas.microsoft.com/office/powerpoint/2010/main" val="137330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3193-04E6-49FB-B9FD-DCEFDC8B6D88}"/>
              </a:ext>
            </a:extLst>
          </p:cNvPr>
          <p:cNvSpPr>
            <a:spLocks noGrp="1"/>
          </p:cNvSpPr>
          <p:nvPr>
            <p:ph type="title"/>
          </p:nvPr>
        </p:nvSpPr>
        <p:spPr/>
        <p:txBody>
          <a:bodyPr/>
          <a:lstStyle/>
          <a:p>
            <a:r>
              <a:rPr lang="en-US" dirty="0"/>
              <a:t>State Variables</a:t>
            </a:r>
          </a:p>
        </p:txBody>
      </p:sp>
      <p:sp>
        <p:nvSpPr>
          <p:cNvPr id="3" name="Content Placeholder 2">
            <a:extLst>
              <a:ext uri="{FF2B5EF4-FFF2-40B4-BE49-F238E27FC236}">
                <a16:creationId xmlns:a16="http://schemas.microsoft.com/office/drawing/2014/main" id="{96475127-E6AF-4094-BD69-0D4BD1510257}"/>
              </a:ext>
            </a:extLst>
          </p:cNvPr>
          <p:cNvSpPr>
            <a:spLocks noGrp="1"/>
          </p:cNvSpPr>
          <p:nvPr>
            <p:ph idx="1"/>
          </p:nvPr>
        </p:nvSpPr>
        <p:spPr/>
        <p:txBody>
          <a:bodyPr/>
          <a:lstStyle/>
          <a:p>
            <a:r>
              <a:rPr lang="en-US" dirty="0"/>
              <a:t>The allocated memory for a state variable is statically assigned and it cannot change (the size of memory allocated) during the lifetime of the contract. </a:t>
            </a:r>
          </a:p>
          <a:p>
            <a:r>
              <a:rPr lang="en-US" dirty="0"/>
              <a:t>Each state variable has a type that must be defined statically – meaning defined prior to the program execution and can’t be changed at execution.</a:t>
            </a:r>
          </a:p>
          <a:p>
            <a:r>
              <a:rPr lang="en-US" dirty="0"/>
              <a:t>The Solidity compiler must ascertain the memory allocation details for each state variables and so the state variable data type must be declared.</a:t>
            </a:r>
          </a:p>
        </p:txBody>
      </p:sp>
    </p:spTree>
    <p:extLst>
      <p:ext uri="{BB962C8B-B14F-4D97-AF65-F5344CB8AC3E}">
        <p14:creationId xmlns:p14="http://schemas.microsoft.com/office/powerpoint/2010/main" val="321875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6A50-C446-4080-A9D7-EA71A28E6CD0}"/>
              </a:ext>
            </a:extLst>
          </p:cNvPr>
          <p:cNvSpPr>
            <a:spLocks noGrp="1"/>
          </p:cNvSpPr>
          <p:nvPr>
            <p:ph type="title"/>
          </p:nvPr>
        </p:nvSpPr>
        <p:spPr/>
        <p:txBody>
          <a:bodyPr/>
          <a:lstStyle/>
          <a:p>
            <a:r>
              <a:rPr lang="en-US" dirty="0"/>
              <a:t>State Variables</a:t>
            </a:r>
          </a:p>
        </p:txBody>
      </p:sp>
      <p:sp>
        <p:nvSpPr>
          <p:cNvPr id="3" name="Content Placeholder 2">
            <a:extLst>
              <a:ext uri="{FF2B5EF4-FFF2-40B4-BE49-F238E27FC236}">
                <a16:creationId xmlns:a16="http://schemas.microsoft.com/office/drawing/2014/main" id="{6D2B0293-7C2A-4A6B-AD93-EFB442483689}"/>
              </a:ext>
            </a:extLst>
          </p:cNvPr>
          <p:cNvSpPr>
            <a:spLocks noGrp="1"/>
          </p:cNvSpPr>
          <p:nvPr>
            <p:ph idx="1"/>
          </p:nvPr>
        </p:nvSpPr>
        <p:spPr/>
        <p:txBody>
          <a:bodyPr/>
          <a:lstStyle/>
          <a:p>
            <a:r>
              <a:rPr lang="en-US" dirty="0"/>
              <a:t>State variables also have additional accessibility qualifiers associated with them:</a:t>
            </a:r>
          </a:p>
          <a:p>
            <a:pPr lvl="1"/>
            <a:r>
              <a:rPr lang="en-US" dirty="0"/>
              <a:t>internal – accessible by derived contracts as well</a:t>
            </a:r>
          </a:p>
          <a:p>
            <a:pPr lvl="1"/>
            <a:r>
              <a:rPr lang="en-US" dirty="0"/>
              <a:t>private – accessible within the contract only</a:t>
            </a:r>
          </a:p>
          <a:p>
            <a:pPr lvl="1"/>
            <a:r>
              <a:rPr lang="en-US" dirty="0"/>
              <a:t>public – accessible outside the contract</a:t>
            </a:r>
          </a:p>
          <a:p>
            <a:pPr lvl="1"/>
            <a:r>
              <a:rPr lang="en-US" dirty="0"/>
              <a:t>constant – makes it immutable</a:t>
            </a:r>
          </a:p>
          <a:p>
            <a:r>
              <a:rPr lang="en-US" dirty="0"/>
              <a:t>State variables also have additional qualifiers associated with them (data types):</a:t>
            </a:r>
          </a:p>
          <a:p>
            <a:pPr lvl="1"/>
            <a:r>
              <a:rPr lang="en-US" dirty="0"/>
              <a:t>bool, </a:t>
            </a:r>
            <a:r>
              <a:rPr lang="en-US" dirty="0" err="1"/>
              <a:t>uint</a:t>
            </a:r>
            <a:r>
              <a:rPr lang="en-US" dirty="0"/>
              <a:t>, address, mapping, </a:t>
            </a:r>
            <a:r>
              <a:rPr lang="en-US" dirty="0" err="1"/>
              <a:t>enum</a:t>
            </a:r>
            <a:r>
              <a:rPr lang="en-US" dirty="0"/>
              <a:t>, struct, bytes, string</a:t>
            </a:r>
          </a:p>
        </p:txBody>
      </p:sp>
    </p:spTree>
    <p:extLst>
      <p:ext uri="{BB962C8B-B14F-4D97-AF65-F5344CB8AC3E}">
        <p14:creationId xmlns:p14="http://schemas.microsoft.com/office/powerpoint/2010/main" val="250388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1424-4E80-4B77-A86A-100EAFB1E5A5}"/>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219F6C62-7F9F-4BDB-8A5F-3960BE7777F3}"/>
              </a:ext>
            </a:extLst>
          </p:cNvPr>
          <p:cNvSpPr>
            <a:spLocks noGrp="1"/>
          </p:cNvSpPr>
          <p:nvPr>
            <p:ph idx="1"/>
          </p:nvPr>
        </p:nvSpPr>
        <p:spPr/>
        <p:txBody>
          <a:bodyPr>
            <a:normAutofit lnSpcReduction="10000"/>
          </a:bodyPr>
          <a:lstStyle/>
          <a:p>
            <a:r>
              <a:rPr lang="en-US" dirty="0"/>
              <a:t>Solidity data types can broadly be classified in the following two types:</a:t>
            </a:r>
          </a:p>
          <a:p>
            <a:pPr lvl="1"/>
            <a:r>
              <a:rPr lang="en-US" dirty="0"/>
              <a:t>Value types</a:t>
            </a:r>
          </a:p>
          <a:p>
            <a:pPr lvl="1"/>
            <a:r>
              <a:rPr lang="en-US" dirty="0"/>
              <a:t>Reference types</a:t>
            </a:r>
          </a:p>
          <a:p>
            <a:r>
              <a:rPr lang="en-US" dirty="0"/>
              <a:t>Assigning a variable to another variable can be done by creating a new copy or just by copying the reference that points back to the original variable</a:t>
            </a:r>
          </a:p>
          <a:p>
            <a:r>
              <a:rPr lang="en-US" dirty="0"/>
              <a:t>Value types maintains independent copies of variables and changing the value in one variable does not affect value in another variable. </a:t>
            </a:r>
          </a:p>
          <a:p>
            <a:r>
              <a:rPr lang="en-US" dirty="0"/>
              <a:t>Changing values in reference type variables ensures that anybody referring to that variables gets updates value.</a:t>
            </a:r>
          </a:p>
        </p:txBody>
      </p:sp>
    </p:spTree>
    <p:extLst>
      <p:ext uri="{BB962C8B-B14F-4D97-AF65-F5344CB8AC3E}">
        <p14:creationId xmlns:p14="http://schemas.microsoft.com/office/powerpoint/2010/main" val="248504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8209-6E18-40B6-87BA-FFE2F94D58B2}"/>
              </a:ext>
            </a:extLst>
          </p:cNvPr>
          <p:cNvSpPr>
            <a:spLocks noGrp="1"/>
          </p:cNvSpPr>
          <p:nvPr>
            <p:ph type="title"/>
          </p:nvPr>
        </p:nvSpPr>
        <p:spPr/>
        <p:txBody>
          <a:bodyPr/>
          <a:lstStyle/>
          <a:p>
            <a:r>
              <a:rPr lang="en-US" dirty="0"/>
              <a:t>Value Types</a:t>
            </a:r>
          </a:p>
        </p:txBody>
      </p:sp>
      <p:sp>
        <p:nvSpPr>
          <p:cNvPr id="3" name="Content Placeholder 2">
            <a:extLst>
              <a:ext uri="{FF2B5EF4-FFF2-40B4-BE49-F238E27FC236}">
                <a16:creationId xmlns:a16="http://schemas.microsoft.com/office/drawing/2014/main" id="{D73AB52B-A946-45F6-9943-27302D083F06}"/>
              </a:ext>
            </a:extLst>
          </p:cNvPr>
          <p:cNvSpPr>
            <a:spLocks noGrp="1"/>
          </p:cNvSpPr>
          <p:nvPr>
            <p:ph idx="1"/>
          </p:nvPr>
        </p:nvSpPr>
        <p:spPr>
          <a:xfrm>
            <a:off x="838200" y="1825625"/>
            <a:ext cx="6603124" cy="4351338"/>
          </a:xfrm>
        </p:spPr>
        <p:txBody>
          <a:bodyPr>
            <a:normAutofit lnSpcReduction="10000"/>
          </a:bodyPr>
          <a:lstStyle/>
          <a:p>
            <a:r>
              <a:rPr lang="en-US" dirty="0"/>
              <a:t>A type is referred as value type if it holds the data (value) directly within the memory owned by it.</a:t>
            </a:r>
          </a:p>
          <a:p>
            <a:r>
              <a:rPr lang="en-US" dirty="0"/>
              <a:t>Example: a variable of data type unsigned integer (</a:t>
            </a:r>
            <a:r>
              <a:rPr lang="en-US" dirty="0" err="1"/>
              <a:t>uint</a:t>
            </a:r>
            <a:r>
              <a:rPr lang="en-US" dirty="0"/>
              <a:t>) is declared with 13 as its data(value). </a:t>
            </a:r>
          </a:p>
          <a:p>
            <a:r>
              <a:rPr lang="en-US" dirty="0"/>
              <a:t>The variable a has memory space allocated by EVM which is referred as 0x123 and this location has the value 13 stored. </a:t>
            </a:r>
          </a:p>
          <a:p>
            <a:r>
              <a:rPr lang="en-US" dirty="0"/>
              <a:t>Accessing this variable will provide us with the value 13 directly.</a:t>
            </a:r>
          </a:p>
        </p:txBody>
      </p:sp>
      <p:pic>
        <p:nvPicPr>
          <p:cNvPr id="4" name="Picture 3"/>
          <p:cNvPicPr>
            <a:picLocks noChangeAspect="1"/>
          </p:cNvPicPr>
          <p:nvPr/>
        </p:nvPicPr>
        <p:blipFill>
          <a:blip r:embed="rId2"/>
          <a:stretch>
            <a:fillRect/>
          </a:stretch>
        </p:blipFill>
        <p:spPr>
          <a:xfrm>
            <a:off x="7743544" y="3099959"/>
            <a:ext cx="4020111" cy="3077004"/>
          </a:xfrm>
          <a:prstGeom prst="rect">
            <a:avLst/>
          </a:prstGeom>
        </p:spPr>
      </p:pic>
      <p:pic>
        <p:nvPicPr>
          <p:cNvPr id="6" name="Picture 5"/>
          <p:cNvPicPr>
            <a:picLocks noChangeAspect="1"/>
          </p:cNvPicPr>
          <p:nvPr/>
        </p:nvPicPr>
        <p:blipFill>
          <a:blip r:embed="rId3"/>
          <a:stretch>
            <a:fillRect/>
          </a:stretch>
        </p:blipFill>
        <p:spPr>
          <a:xfrm>
            <a:off x="8681944" y="2193080"/>
            <a:ext cx="1343212" cy="733527"/>
          </a:xfrm>
          <a:prstGeom prst="rect">
            <a:avLst/>
          </a:prstGeom>
        </p:spPr>
      </p:pic>
    </p:spTree>
    <p:extLst>
      <p:ext uri="{BB962C8B-B14F-4D97-AF65-F5344CB8AC3E}">
        <p14:creationId xmlns:p14="http://schemas.microsoft.com/office/powerpoint/2010/main" val="315748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1531-5604-4FE5-960E-D40D3778F18E}"/>
              </a:ext>
            </a:extLst>
          </p:cNvPr>
          <p:cNvSpPr>
            <a:spLocks noGrp="1"/>
          </p:cNvSpPr>
          <p:nvPr>
            <p:ph type="title"/>
          </p:nvPr>
        </p:nvSpPr>
        <p:spPr/>
        <p:txBody>
          <a:bodyPr/>
          <a:lstStyle/>
          <a:p>
            <a:r>
              <a:rPr lang="en-US"/>
              <a:t>Reference Types</a:t>
            </a:r>
            <a:endParaRPr lang="en-US" dirty="0"/>
          </a:p>
        </p:txBody>
      </p:sp>
      <p:sp>
        <p:nvSpPr>
          <p:cNvPr id="3" name="Content Placeholder 2">
            <a:extLst>
              <a:ext uri="{FF2B5EF4-FFF2-40B4-BE49-F238E27FC236}">
                <a16:creationId xmlns:a16="http://schemas.microsoft.com/office/drawing/2014/main" id="{B72D791D-0492-4546-A7D8-4F8DB144D291}"/>
              </a:ext>
            </a:extLst>
          </p:cNvPr>
          <p:cNvSpPr>
            <a:spLocks noGrp="1"/>
          </p:cNvSpPr>
          <p:nvPr>
            <p:ph idx="1"/>
          </p:nvPr>
        </p:nvSpPr>
        <p:spPr>
          <a:xfrm>
            <a:off x="838200" y="1825625"/>
            <a:ext cx="4995041" cy="4351338"/>
          </a:xfrm>
        </p:spPr>
        <p:txBody>
          <a:bodyPr>
            <a:normAutofit fontScale="92500" lnSpcReduction="10000"/>
          </a:bodyPr>
          <a:lstStyle/>
          <a:p>
            <a:r>
              <a:rPr lang="en-US" dirty="0"/>
              <a:t>Reference types, unlike value types, do not store their values directly within the variables’ memory address. </a:t>
            </a:r>
          </a:p>
          <a:p>
            <a:r>
              <a:rPr lang="en-US" dirty="0"/>
              <a:t>Instead of the actual value, they store the address of the location where the actual value is stored. The variable holds the pointer to another memory location that holds the actual data.</a:t>
            </a:r>
          </a:p>
          <a:p>
            <a:r>
              <a:rPr lang="en-US" dirty="0"/>
              <a:t>Arrays, Structs, String and Mappings are reference types</a:t>
            </a:r>
          </a:p>
        </p:txBody>
      </p:sp>
      <p:pic>
        <p:nvPicPr>
          <p:cNvPr id="7" name="Picture 6"/>
          <p:cNvPicPr>
            <a:picLocks noChangeAspect="1"/>
          </p:cNvPicPr>
          <p:nvPr/>
        </p:nvPicPr>
        <p:blipFill>
          <a:blip r:embed="rId2"/>
          <a:stretch>
            <a:fillRect/>
          </a:stretch>
        </p:blipFill>
        <p:spPr>
          <a:xfrm>
            <a:off x="5606483" y="1433231"/>
            <a:ext cx="6585517" cy="3405469"/>
          </a:xfrm>
          <a:prstGeom prst="rect">
            <a:avLst/>
          </a:prstGeom>
        </p:spPr>
      </p:pic>
    </p:spTree>
    <p:extLst>
      <p:ext uri="{BB962C8B-B14F-4D97-AF65-F5344CB8AC3E}">
        <p14:creationId xmlns:p14="http://schemas.microsoft.com/office/powerpoint/2010/main" val="117654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0580-DFC6-4564-A360-6BAF42DB8E17}"/>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4E11590F-5BC2-4E99-9162-3C6F7F2E9F9E}"/>
              </a:ext>
            </a:extLst>
          </p:cNvPr>
          <p:cNvSpPr>
            <a:spLocks noGrp="1"/>
          </p:cNvSpPr>
          <p:nvPr>
            <p:ph idx="1"/>
          </p:nvPr>
        </p:nvSpPr>
        <p:spPr/>
        <p:txBody>
          <a:bodyPr>
            <a:normAutofit fontScale="92500" lnSpcReduction="10000"/>
          </a:bodyPr>
          <a:lstStyle/>
          <a:p>
            <a:r>
              <a:rPr lang="en-US" b="1" dirty="0"/>
              <a:t>Storage</a:t>
            </a:r>
            <a:r>
              <a:rPr lang="en-US" dirty="0"/>
              <a:t>: This is global memory available to all functions within the contract. This storage is a permanent storage that Ethereum stores on every node within its environment.</a:t>
            </a:r>
          </a:p>
          <a:p>
            <a:r>
              <a:rPr lang="en-US" b="1" dirty="0"/>
              <a:t>Memory</a:t>
            </a:r>
            <a:r>
              <a:rPr lang="en-US" dirty="0"/>
              <a:t>: This is local memory available to every function within a contract. This is short lived and fleeting memory that gets torn down when the function completes its execution.</a:t>
            </a:r>
          </a:p>
          <a:p>
            <a:r>
              <a:rPr lang="en-US" b="1" dirty="0" err="1"/>
              <a:t>Calldata</a:t>
            </a:r>
            <a:r>
              <a:rPr lang="en-US" dirty="0"/>
              <a:t>: This is where all incoming function execution data, including function arguments, is stored. This is a nonmodifiable memory location.</a:t>
            </a:r>
          </a:p>
          <a:p>
            <a:r>
              <a:rPr lang="en-US" b="1" dirty="0"/>
              <a:t>Stack</a:t>
            </a:r>
            <a:r>
              <a:rPr lang="en-US" dirty="0"/>
              <a:t>: EVM maintains a stack for loading variables and intermediate values for working with Ethereum instruction set. This is working set memory for EVM.</a:t>
            </a:r>
          </a:p>
        </p:txBody>
      </p:sp>
    </p:spTree>
    <p:extLst>
      <p:ext uri="{BB962C8B-B14F-4D97-AF65-F5344CB8AC3E}">
        <p14:creationId xmlns:p14="http://schemas.microsoft.com/office/powerpoint/2010/main" val="88015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1336-EC08-4210-ACD0-558657785FDD}"/>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0AE8C495-EA02-4CF6-BB34-5EA7A2D446E2}"/>
              </a:ext>
            </a:extLst>
          </p:cNvPr>
          <p:cNvSpPr>
            <a:spLocks noGrp="1"/>
          </p:cNvSpPr>
          <p:nvPr>
            <p:ph idx="1"/>
          </p:nvPr>
        </p:nvSpPr>
        <p:spPr/>
        <p:txBody>
          <a:bodyPr>
            <a:normAutofit/>
          </a:bodyPr>
          <a:lstStyle/>
          <a:p>
            <a:r>
              <a:rPr lang="en-US"/>
              <a:t>We </a:t>
            </a:r>
            <a:r>
              <a:rPr lang="en-US" dirty="0"/>
              <a:t>can change data location only for parameters of functions and local variables in function. </a:t>
            </a:r>
          </a:p>
          <a:p>
            <a:r>
              <a:rPr lang="en-US" dirty="0"/>
              <a:t>Whenever a storage reference is casted to memory, a copy is made, and further modification on the object does not propagate back to contract state. </a:t>
            </a:r>
          </a:p>
          <a:p>
            <a:r>
              <a:rPr lang="en-US" dirty="0"/>
              <a:t>Storage cannot be newly created in a function. </a:t>
            </a:r>
          </a:p>
          <a:p>
            <a:r>
              <a:rPr lang="en-US" dirty="0"/>
              <a:t>Any storage referenced variable in a function always refers a piece of data pre-allocated on the contract storage (state variable)</a:t>
            </a:r>
          </a:p>
          <a:p>
            <a:endParaRPr lang="en-US" dirty="0"/>
          </a:p>
        </p:txBody>
      </p:sp>
    </p:spTree>
    <p:extLst>
      <p:ext uri="{BB962C8B-B14F-4D97-AF65-F5344CB8AC3E}">
        <p14:creationId xmlns:p14="http://schemas.microsoft.com/office/powerpoint/2010/main" val="574205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32D4-C9AA-4351-A483-38AE440E92F2}"/>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E5D98D60-FAE0-4F76-A428-1DE935312D13}"/>
              </a:ext>
            </a:extLst>
          </p:cNvPr>
          <p:cNvSpPr>
            <a:spLocks noGrp="1"/>
          </p:cNvSpPr>
          <p:nvPr>
            <p:ph idx="1"/>
          </p:nvPr>
        </p:nvSpPr>
        <p:spPr>
          <a:xfrm>
            <a:off x="838200" y="1599873"/>
            <a:ext cx="10515600" cy="5032375"/>
          </a:xfrm>
        </p:spPr>
        <p:txBody>
          <a:bodyPr>
            <a:normAutofit fontScale="92500" lnSpcReduction="10000"/>
          </a:bodyPr>
          <a:lstStyle/>
          <a:p>
            <a:r>
              <a:rPr lang="en-US" dirty="0"/>
              <a:t>Variables declared as state variables are always stored in the storage data location.</a:t>
            </a:r>
          </a:p>
          <a:p>
            <a:r>
              <a:rPr lang="en-US" dirty="0"/>
              <a:t>Variables declared as function parameters are always stored in the memory data location. </a:t>
            </a:r>
          </a:p>
          <a:p>
            <a:r>
              <a:rPr lang="en-US" dirty="0"/>
              <a:t>Variables declared within functions, by default, are stored in memory data location unless it is a reference type then it is stored in storage but can be overridden to be in memory</a:t>
            </a:r>
          </a:p>
          <a:p>
            <a:r>
              <a:rPr lang="en-US" dirty="0"/>
              <a:t>Reference types declared within a function without being overridden should always point to a state variable.</a:t>
            </a:r>
          </a:p>
          <a:p>
            <a:r>
              <a:rPr lang="en-US" dirty="0"/>
              <a:t>Value type variables declared in a function cannot be overridden and cannot be stored at the storage location. </a:t>
            </a:r>
          </a:p>
          <a:p>
            <a:r>
              <a:rPr lang="en-US" b="1" dirty="0"/>
              <a:t>Mappings</a:t>
            </a:r>
            <a:r>
              <a:rPr lang="en-US" dirty="0"/>
              <a:t> are always declared at storage location. This means that they cannot be declared within a function.</a:t>
            </a:r>
          </a:p>
          <a:p>
            <a:endParaRPr lang="en-US" dirty="0"/>
          </a:p>
        </p:txBody>
      </p:sp>
    </p:spTree>
    <p:extLst>
      <p:ext uri="{BB962C8B-B14F-4D97-AF65-F5344CB8AC3E}">
        <p14:creationId xmlns:p14="http://schemas.microsoft.com/office/powerpoint/2010/main" val="61301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82A2-CDD3-4138-8458-01B37DD876BF}"/>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58A27711-176A-4F9A-8BF0-BEEFF2230C42}"/>
              </a:ext>
            </a:extLst>
          </p:cNvPr>
          <p:cNvSpPr>
            <a:spLocks noGrp="1"/>
          </p:cNvSpPr>
          <p:nvPr>
            <p:ph idx="1"/>
          </p:nvPr>
        </p:nvSpPr>
        <p:spPr/>
        <p:txBody>
          <a:bodyPr>
            <a:normAutofit/>
          </a:bodyPr>
          <a:lstStyle/>
          <a:p>
            <a:r>
              <a:rPr lang="en-US" dirty="0"/>
              <a:t>Arguments supplied by callers to function parameters are always stored in a </a:t>
            </a:r>
            <a:r>
              <a:rPr lang="en-US" dirty="0" err="1"/>
              <a:t>calldata</a:t>
            </a:r>
            <a:r>
              <a:rPr lang="en-US" dirty="0"/>
              <a:t> data location</a:t>
            </a:r>
          </a:p>
        </p:txBody>
      </p:sp>
    </p:spTree>
    <p:extLst>
      <p:ext uri="{BB962C8B-B14F-4D97-AF65-F5344CB8AC3E}">
        <p14:creationId xmlns:p14="http://schemas.microsoft.com/office/powerpoint/2010/main" val="133858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99CB-8EDF-43DA-9F35-2D7742DCAB2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5B0451C-8A3F-41A4-A0EC-E680A5935392}"/>
              </a:ext>
            </a:extLst>
          </p:cNvPr>
          <p:cNvSpPr>
            <a:spLocks noGrp="1"/>
          </p:cNvSpPr>
          <p:nvPr>
            <p:ph idx="1"/>
          </p:nvPr>
        </p:nvSpPr>
        <p:spPr/>
        <p:txBody>
          <a:bodyPr>
            <a:normAutofit/>
          </a:bodyPr>
          <a:lstStyle/>
          <a:p>
            <a:r>
              <a:rPr lang="en-US" dirty="0"/>
              <a:t>Solidity is an object-oriented, high-level language for implementing smart contracts. Smart contracts are programs which govern the </a:t>
            </a:r>
            <a:r>
              <a:rPr lang="en-US" dirty="0" err="1"/>
              <a:t>behaviour</a:t>
            </a:r>
            <a:r>
              <a:rPr lang="en-US" dirty="0"/>
              <a:t> of accounts within the Ethereum state.</a:t>
            </a:r>
          </a:p>
          <a:p>
            <a:r>
              <a:rPr lang="en-US" dirty="0"/>
              <a:t>Solidity is a curly-bracket language. It is influenced by C++, Python and JavaScript, and is designed to target the Ethereum Virtual Machine (EVM).</a:t>
            </a:r>
          </a:p>
          <a:p>
            <a:pPr algn="l"/>
            <a:r>
              <a:rPr lang="en-US" b="0" i="0" dirty="0">
                <a:solidFill>
                  <a:srgbClr val="404040"/>
                </a:solidFill>
                <a:effectLst/>
              </a:rPr>
              <a:t>Solidity is statically typed, supports inheritance, libraries and complex user-defined types among other features.</a:t>
            </a:r>
          </a:p>
          <a:p>
            <a:pPr algn="l"/>
            <a:r>
              <a:rPr lang="en-US" b="0" i="0" dirty="0">
                <a:solidFill>
                  <a:srgbClr val="404040"/>
                </a:solidFill>
                <a:effectLst/>
              </a:rPr>
              <a:t>With Solidity you can create contracts for uses such as voting, crowdfunding, blind auctions, and multi-signature wallets.</a:t>
            </a:r>
          </a:p>
          <a:p>
            <a:endParaRPr lang="en-US" dirty="0"/>
          </a:p>
        </p:txBody>
      </p:sp>
    </p:spTree>
    <p:extLst>
      <p:ext uri="{BB962C8B-B14F-4D97-AF65-F5344CB8AC3E}">
        <p14:creationId xmlns:p14="http://schemas.microsoft.com/office/powerpoint/2010/main" val="57880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5A66-D65C-48D5-8908-AA7C5A727715}"/>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7BDA968C-AB49-417C-870F-DA92A146317C}"/>
              </a:ext>
            </a:extLst>
          </p:cNvPr>
          <p:cNvSpPr>
            <a:spLocks noGrp="1"/>
          </p:cNvSpPr>
          <p:nvPr>
            <p:ph idx="1"/>
          </p:nvPr>
        </p:nvSpPr>
        <p:spPr/>
        <p:txBody>
          <a:bodyPr/>
          <a:lstStyle/>
          <a:p>
            <a:r>
              <a:rPr lang="en-US" dirty="0"/>
              <a:t>Assignments to state variable from another state variable always creates a new copy even if it is reference type</a:t>
            </a:r>
          </a:p>
          <a:p>
            <a:endParaRPr lang="en-US" dirty="0"/>
          </a:p>
        </p:txBody>
      </p:sp>
      <p:pic>
        <p:nvPicPr>
          <p:cNvPr id="5" name="Picture 4">
            <a:extLst>
              <a:ext uri="{FF2B5EF4-FFF2-40B4-BE49-F238E27FC236}">
                <a16:creationId xmlns:a16="http://schemas.microsoft.com/office/drawing/2014/main" id="{643F40E7-7647-4981-81EE-E20D161BA6E8}"/>
              </a:ext>
            </a:extLst>
          </p:cNvPr>
          <p:cNvPicPr>
            <a:picLocks noChangeAspect="1"/>
          </p:cNvPicPr>
          <p:nvPr/>
        </p:nvPicPr>
        <p:blipFill>
          <a:blip r:embed="rId2"/>
          <a:stretch>
            <a:fillRect/>
          </a:stretch>
        </p:blipFill>
        <p:spPr>
          <a:xfrm>
            <a:off x="6096000" y="2661459"/>
            <a:ext cx="4865039" cy="4056948"/>
          </a:xfrm>
          <a:prstGeom prst="rect">
            <a:avLst/>
          </a:prstGeom>
        </p:spPr>
      </p:pic>
      <p:pic>
        <p:nvPicPr>
          <p:cNvPr id="7" name="Picture 6">
            <a:extLst>
              <a:ext uri="{FF2B5EF4-FFF2-40B4-BE49-F238E27FC236}">
                <a16:creationId xmlns:a16="http://schemas.microsoft.com/office/drawing/2014/main" id="{938DF70E-9D79-4C21-8D7E-4BA42EC315D8}"/>
              </a:ext>
            </a:extLst>
          </p:cNvPr>
          <p:cNvPicPr>
            <a:picLocks noChangeAspect="1"/>
          </p:cNvPicPr>
          <p:nvPr/>
        </p:nvPicPr>
        <p:blipFill>
          <a:blip r:embed="rId3"/>
          <a:stretch>
            <a:fillRect/>
          </a:stretch>
        </p:blipFill>
        <p:spPr>
          <a:xfrm>
            <a:off x="838200" y="2704069"/>
            <a:ext cx="4245757" cy="3607831"/>
          </a:xfrm>
          <a:prstGeom prst="rect">
            <a:avLst/>
          </a:prstGeom>
        </p:spPr>
      </p:pic>
    </p:spTree>
    <p:extLst>
      <p:ext uri="{BB962C8B-B14F-4D97-AF65-F5344CB8AC3E}">
        <p14:creationId xmlns:p14="http://schemas.microsoft.com/office/powerpoint/2010/main" val="3553379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2AF6-D0E6-47A7-9C0D-C5B18BEB2BE6}"/>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22B10342-77BE-4AE1-B2F7-03658440D5C8}"/>
              </a:ext>
            </a:extLst>
          </p:cNvPr>
          <p:cNvSpPr>
            <a:spLocks noGrp="1"/>
          </p:cNvSpPr>
          <p:nvPr>
            <p:ph idx="1"/>
          </p:nvPr>
        </p:nvSpPr>
        <p:spPr/>
        <p:txBody>
          <a:bodyPr/>
          <a:lstStyle/>
          <a:p>
            <a:r>
              <a:rPr lang="en-US" dirty="0"/>
              <a:t>Assignments to storage variables from another memory variable always create a new copy.</a:t>
            </a:r>
          </a:p>
          <a:p>
            <a:endParaRPr lang="en-US" dirty="0"/>
          </a:p>
        </p:txBody>
      </p:sp>
      <p:pic>
        <p:nvPicPr>
          <p:cNvPr id="5" name="Picture 4">
            <a:extLst>
              <a:ext uri="{FF2B5EF4-FFF2-40B4-BE49-F238E27FC236}">
                <a16:creationId xmlns:a16="http://schemas.microsoft.com/office/drawing/2014/main" id="{2505060E-EC7E-455C-9109-B03E26B7529E}"/>
              </a:ext>
            </a:extLst>
          </p:cNvPr>
          <p:cNvPicPr>
            <a:picLocks noChangeAspect="1"/>
          </p:cNvPicPr>
          <p:nvPr/>
        </p:nvPicPr>
        <p:blipFill>
          <a:blip r:embed="rId2"/>
          <a:stretch>
            <a:fillRect/>
          </a:stretch>
        </p:blipFill>
        <p:spPr>
          <a:xfrm>
            <a:off x="1070375" y="2885808"/>
            <a:ext cx="5258534" cy="3829584"/>
          </a:xfrm>
          <a:prstGeom prst="rect">
            <a:avLst/>
          </a:prstGeom>
        </p:spPr>
      </p:pic>
      <p:pic>
        <p:nvPicPr>
          <p:cNvPr id="7" name="Picture 6">
            <a:extLst>
              <a:ext uri="{FF2B5EF4-FFF2-40B4-BE49-F238E27FC236}">
                <a16:creationId xmlns:a16="http://schemas.microsoft.com/office/drawing/2014/main" id="{CC607A92-97A0-48F2-A936-76484CC8342A}"/>
              </a:ext>
            </a:extLst>
          </p:cNvPr>
          <p:cNvPicPr>
            <a:picLocks noChangeAspect="1"/>
          </p:cNvPicPr>
          <p:nvPr/>
        </p:nvPicPr>
        <p:blipFill>
          <a:blip r:embed="rId3"/>
          <a:stretch>
            <a:fillRect/>
          </a:stretch>
        </p:blipFill>
        <p:spPr>
          <a:xfrm>
            <a:off x="6779172" y="2885808"/>
            <a:ext cx="4806803" cy="3909035"/>
          </a:xfrm>
          <a:prstGeom prst="rect">
            <a:avLst/>
          </a:prstGeom>
        </p:spPr>
      </p:pic>
    </p:spTree>
    <p:extLst>
      <p:ext uri="{BB962C8B-B14F-4D97-AF65-F5344CB8AC3E}">
        <p14:creationId xmlns:p14="http://schemas.microsoft.com/office/powerpoint/2010/main" val="184281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6D02-4AC5-4BE1-B08C-1FA779E9E6F2}"/>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805A8BC9-5585-4F72-B11E-4FAE094D48F7}"/>
              </a:ext>
            </a:extLst>
          </p:cNvPr>
          <p:cNvSpPr>
            <a:spLocks noGrp="1"/>
          </p:cNvSpPr>
          <p:nvPr>
            <p:ph idx="1"/>
          </p:nvPr>
        </p:nvSpPr>
        <p:spPr/>
        <p:txBody>
          <a:bodyPr/>
          <a:lstStyle/>
          <a:p>
            <a:r>
              <a:rPr lang="en-US" dirty="0"/>
              <a:t>Assignments to memory variable from another state variable always creates a new copy.</a:t>
            </a:r>
          </a:p>
          <a:p>
            <a:endParaRPr lang="en-US" dirty="0"/>
          </a:p>
        </p:txBody>
      </p:sp>
      <p:pic>
        <p:nvPicPr>
          <p:cNvPr id="5" name="Picture 4">
            <a:extLst>
              <a:ext uri="{FF2B5EF4-FFF2-40B4-BE49-F238E27FC236}">
                <a16:creationId xmlns:a16="http://schemas.microsoft.com/office/drawing/2014/main" id="{8DB7B0B6-F05D-46D4-8FB2-C07E6C173502}"/>
              </a:ext>
            </a:extLst>
          </p:cNvPr>
          <p:cNvPicPr>
            <a:picLocks noChangeAspect="1"/>
          </p:cNvPicPr>
          <p:nvPr/>
        </p:nvPicPr>
        <p:blipFill>
          <a:blip r:embed="rId2"/>
          <a:stretch>
            <a:fillRect/>
          </a:stretch>
        </p:blipFill>
        <p:spPr>
          <a:xfrm>
            <a:off x="1143298" y="2804715"/>
            <a:ext cx="5144218" cy="4029637"/>
          </a:xfrm>
          <a:prstGeom prst="rect">
            <a:avLst/>
          </a:prstGeom>
        </p:spPr>
      </p:pic>
      <p:pic>
        <p:nvPicPr>
          <p:cNvPr id="7" name="Picture 6">
            <a:extLst>
              <a:ext uri="{FF2B5EF4-FFF2-40B4-BE49-F238E27FC236}">
                <a16:creationId xmlns:a16="http://schemas.microsoft.com/office/drawing/2014/main" id="{AB88C672-1B64-4F80-A1B2-F19C274AE8B7}"/>
              </a:ext>
            </a:extLst>
          </p:cNvPr>
          <p:cNvPicPr>
            <a:picLocks noChangeAspect="1"/>
          </p:cNvPicPr>
          <p:nvPr/>
        </p:nvPicPr>
        <p:blipFill>
          <a:blip r:embed="rId3"/>
          <a:stretch>
            <a:fillRect/>
          </a:stretch>
        </p:blipFill>
        <p:spPr>
          <a:xfrm>
            <a:off x="6455272" y="2804715"/>
            <a:ext cx="5430008" cy="3543795"/>
          </a:xfrm>
          <a:prstGeom prst="rect">
            <a:avLst/>
          </a:prstGeom>
        </p:spPr>
      </p:pic>
    </p:spTree>
    <p:extLst>
      <p:ext uri="{BB962C8B-B14F-4D97-AF65-F5344CB8AC3E}">
        <p14:creationId xmlns:p14="http://schemas.microsoft.com/office/powerpoint/2010/main" val="2845686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AA79-C1A9-4A79-83A3-F87F5D5D80A8}"/>
              </a:ext>
            </a:extLst>
          </p:cNvPr>
          <p:cNvSpPr>
            <a:spLocks noGrp="1"/>
          </p:cNvSpPr>
          <p:nvPr>
            <p:ph type="title"/>
          </p:nvPr>
        </p:nvSpPr>
        <p:spPr/>
        <p:txBody>
          <a:bodyPr/>
          <a:lstStyle/>
          <a:p>
            <a:r>
              <a:rPr lang="en-US" dirty="0"/>
              <a:t>Data Locations</a:t>
            </a:r>
          </a:p>
        </p:txBody>
      </p:sp>
      <p:sp>
        <p:nvSpPr>
          <p:cNvPr id="3" name="Content Placeholder 2">
            <a:extLst>
              <a:ext uri="{FF2B5EF4-FFF2-40B4-BE49-F238E27FC236}">
                <a16:creationId xmlns:a16="http://schemas.microsoft.com/office/drawing/2014/main" id="{B62D7975-797C-4564-BD1D-B8ABE314332A}"/>
              </a:ext>
            </a:extLst>
          </p:cNvPr>
          <p:cNvSpPr>
            <a:spLocks noGrp="1"/>
          </p:cNvSpPr>
          <p:nvPr>
            <p:ph idx="1"/>
          </p:nvPr>
        </p:nvSpPr>
        <p:spPr/>
        <p:txBody>
          <a:bodyPr/>
          <a:lstStyle/>
          <a:p>
            <a:r>
              <a:rPr lang="en-US" dirty="0"/>
              <a:t>Assignments to a memory variable from another memory variable do not create a copy for reference types; however, they do create a new copy for value types</a:t>
            </a:r>
          </a:p>
          <a:p>
            <a:endParaRPr lang="en-US" dirty="0"/>
          </a:p>
        </p:txBody>
      </p:sp>
      <p:pic>
        <p:nvPicPr>
          <p:cNvPr id="5" name="Picture 4">
            <a:extLst>
              <a:ext uri="{FF2B5EF4-FFF2-40B4-BE49-F238E27FC236}">
                <a16:creationId xmlns:a16="http://schemas.microsoft.com/office/drawing/2014/main" id="{38B48B2D-D4B7-4BE7-94B4-1B8327B517A1}"/>
              </a:ext>
            </a:extLst>
          </p:cNvPr>
          <p:cNvPicPr>
            <a:picLocks noChangeAspect="1"/>
          </p:cNvPicPr>
          <p:nvPr/>
        </p:nvPicPr>
        <p:blipFill>
          <a:blip r:embed="rId2"/>
          <a:stretch>
            <a:fillRect/>
          </a:stretch>
        </p:blipFill>
        <p:spPr>
          <a:xfrm>
            <a:off x="6619826" y="2965806"/>
            <a:ext cx="4733974" cy="3892194"/>
          </a:xfrm>
          <a:prstGeom prst="rect">
            <a:avLst/>
          </a:prstGeom>
        </p:spPr>
      </p:pic>
      <p:pic>
        <p:nvPicPr>
          <p:cNvPr id="7" name="Picture 6">
            <a:extLst>
              <a:ext uri="{FF2B5EF4-FFF2-40B4-BE49-F238E27FC236}">
                <a16:creationId xmlns:a16="http://schemas.microsoft.com/office/drawing/2014/main" id="{EA4B527F-3230-4C52-8E3A-77AD18FB7BD1}"/>
              </a:ext>
            </a:extLst>
          </p:cNvPr>
          <p:cNvPicPr>
            <a:picLocks noChangeAspect="1"/>
          </p:cNvPicPr>
          <p:nvPr/>
        </p:nvPicPr>
        <p:blipFill>
          <a:blip r:embed="rId3"/>
          <a:stretch>
            <a:fillRect/>
          </a:stretch>
        </p:blipFill>
        <p:spPr>
          <a:xfrm>
            <a:off x="1623848" y="3107314"/>
            <a:ext cx="4298731" cy="3750686"/>
          </a:xfrm>
          <a:prstGeom prst="rect">
            <a:avLst/>
          </a:prstGeom>
        </p:spPr>
      </p:pic>
    </p:spTree>
    <p:extLst>
      <p:ext uri="{BB962C8B-B14F-4D97-AF65-F5344CB8AC3E}">
        <p14:creationId xmlns:p14="http://schemas.microsoft.com/office/powerpoint/2010/main" val="289109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5EFC-541E-4C97-9344-3EB60C447843}"/>
              </a:ext>
            </a:extLst>
          </p:cNvPr>
          <p:cNvSpPr>
            <a:spLocks noGrp="1"/>
          </p:cNvSpPr>
          <p:nvPr>
            <p:ph type="title"/>
          </p:nvPr>
        </p:nvSpPr>
        <p:spPr/>
        <p:txBody>
          <a:bodyPr/>
          <a:lstStyle/>
          <a:p>
            <a:r>
              <a:rPr lang="en-US" dirty="0"/>
              <a:t>Mappings</a:t>
            </a:r>
          </a:p>
        </p:txBody>
      </p:sp>
      <p:sp>
        <p:nvSpPr>
          <p:cNvPr id="3" name="Content Placeholder 2">
            <a:extLst>
              <a:ext uri="{FF2B5EF4-FFF2-40B4-BE49-F238E27FC236}">
                <a16:creationId xmlns:a16="http://schemas.microsoft.com/office/drawing/2014/main" id="{1D5159AA-A5E2-4DF2-BEE2-89E950B29548}"/>
              </a:ext>
            </a:extLst>
          </p:cNvPr>
          <p:cNvSpPr>
            <a:spLocks noGrp="1"/>
          </p:cNvSpPr>
          <p:nvPr>
            <p:ph idx="1"/>
          </p:nvPr>
        </p:nvSpPr>
        <p:spPr/>
        <p:txBody>
          <a:bodyPr>
            <a:normAutofit/>
          </a:bodyPr>
          <a:lstStyle/>
          <a:p>
            <a:r>
              <a:rPr lang="en-US" dirty="0"/>
              <a:t>Mappings are one of the most used complex data types in Solidity.</a:t>
            </a:r>
          </a:p>
          <a:p>
            <a:r>
              <a:rPr lang="en-US" dirty="0"/>
              <a:t>Mappings are similar to hash tables or dictionaries in other languages. They help in storing key-value pairs and enable retrieving values based on the supplied key.</a:t>
            </a:r>
          </a:p>
          <a:p>
            <a:r>
              <a:rPr lang="en-US" dirty="0"/>
              <a:t>Mappings are declared using the mapping keyword followed by data types for both </a:t>
            </a:r>
            <a:r>
              <a:rPr lang="en-US" i="1" dirty="0"/>
              <a:t>key</a:t>
            </a:r>
            <a:r>
              <a:rPr lang="en-US" dirty="0"/>
              <a:t> and </a:t>
            </a:r>
            <a:r>
              <a:rPr lang="en-US" i="1" dirty="0"/>
              <a:t>value</a:t>
            </a:r>
            <a:r>
              <a:rPr lang="en-US" dirty="0"/>
              <a:t> separated by the =&gt; notation. </a:t>
            </a:r>
          </a:p>
          <a:p>
            <a:r>
              <a:rPr lang="en-US" dirty="0"/>
              <a:t>Mappings have identifiers like any other data type and they can be used to access the mapping. </a:t>
            </a:r>
          </a:p>
          <a:p>
            <a:r>
              <a:rPr lang="en-US" dirty="0"/>
              <a:t>An example of mapping is as follows:</a:t>
            </a:r>
          </a:p>
        </p:txBody>
      </p:sp>
      <p:pic>
        <p:nvPicPr>
          <p:cNvPr id="5" name="Picture 4">
            <a:extLst>
              <a:ext uri="{FF2B5EF4-FFF2-40B4-BE49-F238E27FC236}">
                <a16:creationId xmlns:a16="http://schemas.microsoft.com/office/drawing/2014/main" id="{47488A13-89BB-41EE-86CD-28D021F29C87}"/>
              </a:ext>
            </a:extLst>
          </p:cNvPr>
          <p:cNvPicPr>
            <a:picLocks noChangeAspect="1"/>
          </p:cNvPicPr>
          <p:nvPr/>
        </p:nvPicPr>
        <p:blipFill>
          <a:blip r:embed="rId2"/>
          <a:stretch>
            <a:fillRect/>
          </a:stretch>
        </p:blipFill>
        <p:spPr>
          <a:xfrm>
            <a:off x="6757697" y="5436119"/>
            <a:ext cx="4163006" cy="400106"/>
          </a:xfrm>
          <a:prstGeom prst="rect">
            <a:avLst/>
          </a:prstGeom>
        </p:spPr>
      </p:pic>
    </p:spTree>
    <p:extLst>
      <p:ext uri="{BB962C8B-B14F-4D97-AF65-F5344CB8AC3E}">
        <p14:creationId xmlns:p14="http://schemas.microsoft.com/office/powerpoint/2010/main" val="3485794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Mappings</a:t>
            </a:r>
          </a:p>
        </p:txBody>
      </p:sp>
      <p:sp>
        <p:nvSpPr>
          <p:cNvPr id="3" name="Content Placeholder 2"/>
          <p:cNvSpPr>
            <a:spLocks noGrp="1"/>
          </p:cNvSpPr>
          <p:nvPr>
            <p:ph idx="1"/>
          </p:nvPr>
        </p:nvSpPr>
        <p:spPr/>
        <p:txBody>
          <a:bodyPr/>
          <a:lstStyle/>
          <a:p>
            <a:r>
              <a:rPr lang="en-US" dirty="0"/>
              <a:t>Mappings can only have a data location of storage and thus are allowed for state variables, as storage reference types in functions, or as parameters for library functions. </a:t>
            </a:r>
            <a:endParaRPr lang="en-US" dirty="0" smtClean="0"/>
          </a:p>
          <a:p>
            <a:r>
              <a:rPr lang="en-US" dirty="0" smtClean="0"/>
              <a:t>They </a:t>
            </a:r>
            <a:r>
              <a:rPr lang="en-US" dirty="0"/>
              <a:t>cannot be used as parameters or return parameters of contract functions that are publicly visible. </a:t>
            </a:r>
            <a:endParaRPr lang="en-US" dirty="0" smtClean="0"/>
          </a:p>
          <a:p>
            <a:r>
              <a:rPr lang="en-US" dirty="0" smtClean="0"/>
              <a:t>These </a:t>
            </a:r>
            <a:r>
              <a:rPr lang="en-US" dirty="0"/>
              <a:t>restrictions are also true for arrays and </a:t>
            </a:r>
            <a:r>
              <a:rPr lang="en-US" dirty="0" err="1"/>
              <a:t>structs</a:t>
            </a:r>
            <a:r>
              <a:rPr lang="en-US" dirty="0"/>
              <a:t> that contain mappings</a:t>
            </a:r>
            <a:r>
              <a:rPr lang="en-US" dirty="0" smtClean="0"/>
              <a:t>.</a:t>
            </a:r>
          </a:p>
          <a:p>
            <a:r>
              <a:rPr lang="en-US" dirty="0" smtClean="0"/>
              <a:t>Mappings </a:t>
            </a:r>
            <a:r>
              <a:rPr lang="en-US" dirty="0"/>
              <a:t>can be seen as hash tables which are virtually initialized such that every possible key exists and is mapped to a value whose byte-representation are all zeros</a:t>
            </a:r>
          </a:p>
        </p:txBody>
      </p:sp>
    </p:spTree>
    <p:extLst>
      <p:ext uri="{BB962C8B-B14F-4D97-AF65-F5344CB8AC3E}">
        <p14:creationId xmlns:p14="http://schemas.microsoft.com/office/powerpoint/2010/main" val="186914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BA43-029D-463C-A0DA-62F0D3B12AAA}"/>
              </a:ext>
            </a:extLst>
          </p:cNvPr>
          <p:cNvSpPr>
            <a:spLocks noGrp="1"/>
          </p:cNvSpPr>
          <p:nvPr>
            <p:ph type="title"/>
          </p:nvPr>
        </p:nvSpPr>
        <p:spPr/>
        <p:txBody>
          <a:bodyPr/>
          <a:lstStyle/>
          <a:p>
            <a:r>
              <a:rPr lang="en-US" dirty="0"/>
              <a:t>Mappings</a:t>
            </a:r>
          </a:p>
        </p:txBody>
      </p:sp>
      <p:sp>
        <p:nvSpPr>
          <p:cNvPr id="3" name="Content Placeholder 2">
            <a:extLst>
              <a:ext uri="{FF2B5EF4-FFF2-40B4-BE49-F238E27FC236}">
                <a16:creationId xmlns:a16="http://schemas.microsoft.com/office/drawing/2014/main" id="{8326B9FC-7314-402D-BD8E-36D206B7287C}"/>
              </a:ext>
            </a:extLst>
          </p:cNvPr>
          <p:cNvSpPr>
            <a:spLocks noGrp="1"/>
          </p:cNvSpPr>
          <p:nvPr>
            <p:ph idx="1"/>
          </p:nvPr>
        </p:nvSpPr>
        <p:spPr/>
        <p:txBody>
          <a:bodyPr>
            <a:normAutofit lnSpcReduction="10000"/>
          </a:bodyPr>
          <a:lstStyle/>
          <a:p>
            <a:r>
              <a:rPr lang="en-US" dirty="0"/>
              <a:t>They are declared like this: </a:t>
            </a:r>
          </a:p>
          <a:p>
            <a:r>
              <a:rPr lang="en-US" dirty="0"/>
              <a:t>mapping (&lt;</a:t>
            </a:r>
            <a:r>
              <a:rPr lang="en-US" dirty="0" err="1"/>
              <a:t>Key_Type</a:t>
            </a:r>
            <a:r>
              <a:rPr lang="en-US" dirty="0"/>
              <a:t>&gt; =&gt; &lt;</a:t>
            </a:r>
            <a:r>
              <a:rPr lang="en-US" dirty="0" err="1"/>
              <a:t>Value_Type</a:t>
            </a:r>
            <a:r>
              <a:rPr lang="en-US" dirty="0"/>
              <a:t>&gt;) &lt;variable&gt;</a:t>
            </a:r>
          </a:p>
          <a:p>
            <a:endParaRPr lang="en-US" dirty="0"/>
          </a:p>
          <a:p>
            <a:endParaRPr lang="en-US" dirty="0"/>
          </a:p>
          <a:p>
            <a:endParaRPr lang="en-US" dirty="0"/>
          </a:p>
          <a:p>
            <a:r>
              <a:rPr lang="en-US" dirty="0"/>
              <a:t>the </a:t>
            </a:r>
            <a:r>
              <a:rPr lang="en-US" i="1" dirty="0" err="1"/>
              <a:t>uint</a:t>
            </a:r>
            <a:r>
              <a:rPr lang="en-US" dirty="0"/>
              <a:t> data type is used for storing the keys</a:t>
            </a:r>
          </a:p>
          <a:p>
            <a:r>
              <a:rPr lang="en-US" dirty="0"/>
              <a:t>the </a:t>
            </a:r>
            <a:r>
              <a:rPr lang="en-US" i="1" dirty="0"/>
              <a:t>address</a:t>
            </a:r>
            <a:r>
              <a:rPr lang="en-US" dirty="0"/>
              <a:t> data type is used for storing the values. </a:t>
            </a:r>
          </a:p>
          <a:p>
            <a:r>
              <a:rPr lang="en-US" i="1" dirty="0"/>
              <a:t>Names</a:t>
            </a:r>
            <a:r>
              <a:rPr lang="en-US" dirty="0"/>
              <a:t> is used as an identifier for the mapping.</a:t>
            </a:r>
          </a:p>
          <a:p>
            <a:r>
              <a:rPr lang="en-US" dirty="0"/>
              <a:t>A value from mapping can be retrieved if the key is known.</a:t>
            </a:r>
          </a:p>
        </p:txBody>
      </p:sp>
      <p:pic>
        <p:nvPicPr>
          <p:cNvPr id="4" name="Picture 3">
            <a:extLst>
              <a:ext uri="{FF2B5EF4-FFF2-40B4-BE49-F238E27FC236}">
                <a16:creationId xmlns:a16="http://schemas.microsoft.com/office/drawing/2014/main" id="{3BF1AF42-33CD-4335-8E9A-190B3C2B8F94}"/>
              </a:ext>
            </a:extLst>
          </p:cNvPr>
          <p:cNvPicPr>
            <a:picLocks noChangeAspect="1"/>
          </p:cNvPicPr>
          <p:nvPr/>
        </p:nvPicPr>
        <p:blipFill>
          <a:blip r:embed="rId2"/>
          <a:stretch>
            <a:fillRect/>
          </a:stretch>
        </p:blipFill>
        <p:spPr>
          <a:xfrm>
            <a:off x="1097876" y="3156661"/>
            <a:ext cx="5667243" cy="544678"/>
          </a:xfrm>
          <a:prstGeom prst="rect">
            <a:avLst/>
          </a:prstGeom>
        </p:spPr>
      </p:pic>
    </p:spTree>
    <p:extLst>
      <p:ext uri="{BB962C8B-B14F-4D97-AF65-F5344CB8AC3E}">
        <p14:creationId xmlns:p14="http://schemas.microsoft.com/office/powerpoint/2010/main" val="318587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5661-84BD-4939-A6EB-97483517DA77}"/>
              </a:ext>
            </a:extLst>
          </p:cNvPr>
          <p:cNvSpPr>
            <a:spLocks noGrp="1"/>
          </p:cNvSpPr>
          <p:nvPr>
            <p:ph type="title"/>
          </p:nvPr>
        </p:nvSpPr>
        <p:spPr/>
        <p:txBody>
          <a:bodyPr/>
          <a:lstStyle/>
          <a:p>
            <a:r>
              <a:rPr lang="en-US" dirty="0"/>
              <a:t>Mappings</a:t>
            </a:r>
          </a:p>
        </p:txBody>
      </p:sp>
      <p:sp>
        <p:nvSpPr>
          <p:cNvPr id="3" name="Content Placeholder 2">
            <a:extLst>
              <a:ext uri="{FF2B5EF4-FFF2-40B4-BE49-F238E27FC236}">
                <a16:creationId xmlns:a16="http://schemas.microsoft.com/office/drawing/2014/main" id="{5215BD01-8046-461C-BC17-E4FD239A04E9}"/>
              </a:ext>
            </a:extLst>
          </p:cNvPr>
          <p:cNvSpPr>
            <a:spLocks noGrp="1"/>
          </p:cNvSpPr>
          <p:nvPr>
            <p:ph idx="1"/>
          </p:nvPr>
        </p:nvSpPr>
        <p:spPr>
          <a:xfrm>
            <a:off x="838200" y="1825504"/>
            <a:ext cx="10515600" cy="4351338"/>
          </a:xfrm>
        </p:spPr>
        <p:txBody>
          <a:bodyPr/>
          <a:lstStyle/>
          <a:p>
            <a:r>
              <a:rPr lang="en-US" dirty="0" smtClean="0"/>
              <a:t>Mappings are frequently </a:t>
            </a:r>
            <a:r>
              <a:rPr lang="en-US" dirty="0"/>
              <a:t>used to associate unique Ethereum addresses with associated value </a:t>
            </a:r>
            <a:r>
              <a:rPr lang="en-US" dirty="0" smtClean="0"/>
              <a:t>types</a:t>
            </a:r>
          </a:p>
          <a:p>
            <a:r>
              <a:rPr lang="en-US" dirty="0" smtClean="0"/>
              <a:t>The </a:t>
            </a:r>
            <a:r>
              <a:rPr lang="en-US" dirty="0"/>
              <a:t>key data is not stored in a mapping, only its </a:t>
            </a:r>
            <a:r>
              <a:rPr lang="en-US" dirty="0" err="1"/>
              <a:t>keccak256</a:t>
            </a:r>
            <a:r>
              <a:rPr lang="en-US" dirty="0"/>
              <a:t> hash is used to look up the value.</a:t>
            </a:r>
          </a:p>
        </p:txBody>
      </p:sp>
      <p:pic>
        <p:nvPicPr>
          <p:cNvPr id="4" name="Picture 3"/>
          <p:cNvPicPr>
            <a:picLocks noChangeAspect="1"/>
          </p:cNvPicPr>
          <p:nvPr/>
        </p:nvPicPr>
        <p:blipFill>
          <a:blip r:embed="rId2"/>
          <a:stretch>
            <a:fillRect/>
          </a:stretch>
        </p:blipFill>
        <p:spPr>
          <a:xfrm>
            <a:off x="8071141" y="3290363"/>
            <a:ext cx="3896269" cy="2876951"/>
          </a:xfrm>
          <a:prstGeom prst="rect">
            <a:avLst/>
          </a:prstGeom>
        </p:spPr>
      </p:pic>
      <p:pic>
        <p:nvPicPr>
          <p:cNvPr id="5" name="Picture 4"/>
          <p:cNvPicPr>
            <a:picLocks noChangeAspect="1"/>
          </p:cNvPicPr>
          <p:nvPr/>
        </p:nvPicPr>
        <p:blipFill>
          <a:blip r:embed="rId3"/>
          <a:stretch>
            <a:fillRect/>
          </a:stretch>
        </p:blipFill>
        <p:spPr>
          <a:xfrm>
            <a:off x="6580992" y="6104049"/>
            <a:ext cx="5611008" cy="323895"/>
          </a:xfrm>
          <a:prstGeom prst="rect">
            <a:avLst/>
          </a:prstGeom>
        </p:spPr>
      </p:pic>
      <p:pic>
        <p:nvPicPr>
          <p:cNvPr id="9" name="Picture 8"/>
          <p:cNvPicPr>
            <a:picLocks noChangeAspect="1"/>
          </p:cNvPicPr>
          <p:nvPr/>
        </p:nvPicPr>
        <p:blipFill>
          <a:blip r:embed="rId4"/>
          <a:stretch>
            <a:fillRect/>
          </a:stretch>
        </p:blipFill>
        <p:spPr>
          <a:xfrm>
            <a:off x="1112219" y="3568502"/>
            <a:ext cx="4077015" cy="2336123"/>
          </a:xfrm>
          <a:prstGeom prst="rect">
            <a:avLst/>
          </a:prstGeom>
        </p:spPr>
      </p:pic>
      <p:pic>
        <p:nvPicPr>
          <p:cNvPr id="11" name="Picture 10"/>
          <p:cNvPicPr>
            <a:picLocks noChangeAspect="1"/>
          </p:cNvPicPr>
          <p:nvPr/>
        </p:nvPicPr>
        <p:blipFill>
          <a:blip r:embed="rId5"/>
          <a:stretch>
            <a:fillRect/>
          </a:stretch>
        </p:blipFill>
        <p:spPr>
          <a:xfrm>
            <a:off x="1046195" y="6040419"/>
            <a:ext cx="5534797" cy="523948"/>
          </a:xfrm>
          <a:prstGeom prst="rect">
            <a:avLst/>
          </a:prstGeom>
        </p:spPr>
      </p:pic>
    </p:spTree>
    <p:extLst>
      <p:ext uri="{BB962C8B-B14F-4D97-AF65-F5344CB8AC3E}">
        <p14:creationId xmlns:p14="http://schemas.microsoft.com/office/powerpoint/2010/main" val="898318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Mappings</a:t>
            </a:r>
          </a:p>
        </p:txBody>
      </p:sp>
      <p:pic>
        <p:nvPicPr>
          <p:cNvPr id="6" name="Picture 5"/>
          <p:cNvPicPr>
            <a:picLocks noChangeAspect="1"/>
          </p:cNvPicPr>
          <p:nvPr/>
        </p:nvPicPr>
        <p:blipFill>
          <a:blip r:embed="rId2"/>
          <a:stretch>
            <a:fillRect/>
          </a:stretch>
        </p:blipFill>
        <p:spPr>
          <a:xfrm>
            <a:off x="3987667" y="1471358"/>
            <a:ext cx="8047749" cy="3538792"/>
          </a:xfrm>
          <a:prstGeom prst="rect">
            <a:avLst/>
          </a:prstGeom>
        </p:spPr>
      </p:pic>
      <p:sp>
        <p:nvSpPr>
          <p:cNvPr id="7" name="Rectangle 6"/>
          <p:cNvSpPr/>
          <p:nvPr/>
        </p:nvSpPr>
        <p:spPr>
          <a:xfrm>
            <a:off x="838200" y="6185098"/>
            <a:ext cx="11197216" cy="307777"/>
          </a:xfrm>
          <a:prstGeom prst="rect">
            <a:avLst/>
          </a:prstGeom>
        </p:spPr>
        <p:txBody>
          <a:bodyPr wrap="square">
            <a:spAutoFit/>
          </a:bodyPr>
          <a:lstStyle/>
          <a:p>
            <a:r>
              <a:rPr lang="en-US" sz="1400" u="sng" dirty="0">
                <a:solidFill>
                  <a:srgbClr val="747B90"/>
                </a:solidFill>
                <a:latin typeface="Courier New" panose="02070309020205020404" pitchFamily="49" charset="0"/>
                <a:hlinkClick r:id="rId3"/>
              </a:rPr>
              <a:t>https://</a:t>
            </a:r>
            <a:r>
              <a:rPr lang="en-US" sz="1400" u="sng" dirty="0" err="1">
                <a:solidFill>
                  <a:srgbClr val="747B90"/>
                </a:solidFill>
                <a:latin typeface="Courier New" panose="02070309020205020404" pitchFamily="49" charset="0"/>
                <a:hlinkClick r:id="rId3"/>
              </a:rPr>
              <a:t>ropsten.etherscan.io</a:t>
            </a:r>
            <a:r>
              <a:rPr lang="en-US" sz="1400" u="sng" dirty="0">
                <a:solidFill>
                  <a:srgbClr val="747B90"/>
                </a:solidFill>
                <a:latin typeface="Courier New" panose="02070309020205020404" pitchFamily="49" charset="0"/>
                <a:hlinkClick r:id="rId3"/>
              </a:rPr>
              <a:t>/</a:t>
            </a:r>
            <a:r>
              <a:rPr lang="en-US" sz="1400" u="sng" dirty="0" err="1">
                <a:solidFill>
                  <a:srgbClr val="747B90"/>
                </a:solidFill>
                <a:latin typeface="Courier New" panose="02070309020205020404" pitchFamily="49" charset="0"/>
                <a:hlinkClick r:id="rId3"/>
              </a:rPr>
              <a:t>tx</a:t>
            </a:r>
            <a:r>
              <a:rPr lang="en-US" sz="1400" u="sng" dirty="0">
                <a:solidFill>
                  <a:srgbClr val="747B90"/>
                </a:solidFill>
                <a:latin typeface="Courier New" panose="02070309020205020404" pitchFamily="49" charset="0"/>
                <a:hlinkClick r:id="rId3"/>
              </a:rPr>
              <a:t>/0x6025a0985098b8e3e0eb142f8989ef5258515fdc3e305fdc2c61c7ec4947b90a</a:t>
            </a:r>
            <a:endParaRPr lang="en-US" sz="1400" dirty="0"/>
          </a:p>
        </p:txBody>
      </p:sp>
      <p:pic>
        <p:nvPicPr>
          <p:cNvPr id="8" name="Picture 7"/>
          <p:cNvPicPr>
            <a:picLocks noChangeAspect="1"/>
          </p:cNvPicPr>
          <p:nvPr/>
        </p:nvPicPr>
        <p:blipFill>
          <a:blip r:embed="rId4"/>
          <a:stretch>
            <a:fillRect/>
          </a:stretch>
        </p:blipFill>
        <p:spPr>
          <a:xfrm>
            <a:off x="156585" y="1337950"/>
            <a:ext cx="3310516" cy="3850008"/>
          </a:xfrm>
          <a:prstGeom prst="rect">
            <a:avLst/>
          </a:prstGeom>
        </p:spPr>
      </p:pic>
    </p:spTree>
    <p:extLst>
      <p:ext uri="{BB962C8B-B14F-4D97-AF65-F5344CB8AC3E}">
        <p14:creationId xmlns:p14="http://schemas.microsoft.com/office/powerpoint/2010/main" val="150799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Mapping</a:t>
            </a:r>
          </a:p>
        </p:txBody>
      </p:sp>
      <p:pic>
        <p:nvPicPr>
          <p:cNvPr id="4" name="Picture 3"/>
          <p:cNvPicPr>
            <a:picLocks noChangeAspect="1"/>
          </p:cNvPicPr>
          <p:nvPr/>
        </p:nvPicPr>
        <p:blipFill>
          <a:blip r:embed="rId2"/>
          <a:stretch>
            <a:fillRect/>
          </a:stretch>
        </p:blipFill>
        <p:spPr>
          <a:xfrm>
            <a:off x="1840332" y="1690688"/>
            <a:ext cx="7163800" cy="590632"/>
          </a:xfrm>
          <a:prstGeom prst="rect">
            <a:avLst/>
          </a:prstGeom>
        </p:spPr>
      </p:pic>
      <p:pic>
        <p:nvPicPr>
          <p:cNvPr id="6" name="Picture 5"/>
          <p:cNvPicPr>
            <a:picLocks noChangeAspect="1"/>
          </p:cNvPicPr>
          <p:nvPr/>
        </p:nvPicPr>
        <p:blipFill>
          <a:blip r:embed="rId3"/>
          <a:stretch>
            <a:fillRect/>
          </a:stretch>
        </p:blipFill>
        <p:spPr>
          <a:xfrm>
            <a:off x="1840332" y="2416257"/>
            <a:ext cx="5620534" cy="4124901"/>
          </a:xfrm>
          <a:prstGeom prst="rect">
            <a:avLst/>
          </a:prstGeom>
        </p:spPr>
      </p:pic>
    </p:spTree>
    <p:extLst>
      <p:ext uri="{BB962C8B-B14F-4D97-AF65-F5344CB8AC3E}">
        <p14:creationId xmlns:p14="http://schemas.microsoft.com/office/powerpoint/2010/main" val="162614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89E2-AC05-498B-A794-32A7128A09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2C676AB-69DC-4B75-920C-DBA62A43BC88}"/>
              </a:ext>
            </a:extLst>
          </p:cNvPr>
          <p:cNvSpPr>
            <a:spLocks noGrp="1"/>
          </p:cNvSpPr>
          <p:nvPr>
            <p:ph idx="1"/>
          </p:nvPr>
        </p:nvSpPr>
        <p:spPr/>
        <p:txBody>
          <a:bodyPr/>
          <a:lstStyle/>
          <a:p>
            <a:r>
              <a:rPr lang="en-US" dirty="0"/>
              <a:t>The primary purpose of Solidity is to write smart contracts for Ethereum. Smart contracts are the basic unit of deployment and execution for EVMs</a:t>
            </a:r>
          </a:p>
          <a:p>
            <a:r>
              <a:rPr lang="en-US" b="0" i="0" dirty="0">
                <a:solidFill>
                  <a:srgbClr val="404040"/>
                </a:solidFill>
                <a:effectLst/>
              </a:rPr>
              <a:t>A contract in the sense of Solidity is a collection of code (its </a:t>
            </a:r>
            <a:r>
              <a:rPr lang="en-US" b="0" i="1" dirty="0">
                <a:solidFill>
                  <a:srgbClr val="404040"/>
                </a:solidFill>
                <a:effectLst/>
              </a:rPr>
              <a:t>functions</a:t>
            </a:r>
            <a:r>
              <a:rPr lang="en-US" b="0" i="0" dirty="0">
                <a:solidFill>
                  <a:srgbClr val="404040"/>
                </a:solidFill>
                <a:effectLst/>
              </a:rPr>
              <a:t>) and data (its </a:t>
            </a:r>
            <a:r>
              <a:rPr lang="en-US" b="0" i="1" dirty="0">
                <a:solidFill>
                  <a:srgbClr val="404040"/>
                </a:solidFill>
                <a:effectLst/>
              </a:rPr>
              <a:t>state</a:t>
            </a:r>
            <a:r>
              <a:rPr lang="en-US" b="0" i="0" dirty="0">
                <a:solidFill>
                  <a:srgbClr val="404040"/>
                </a:solidFill>
                <a:effectLst/>
              </a:rPr>
              <a:t>) that resides at a specific address on the Ethereum blockchain.</a:t>
            </a:r>
            <a:endParaRPr lang="en-US" dirty="0"/>
          </a:p>
          <a:p>
            <a:r>
              <a:rPr lang="en-US" dirty="0"/>
              <a:t>Generally, smart contracts are composed of at least two constructs— variables and functions</a:t>
            </a:r>
          </a:p>
        </p:txBody>
      </p:sp>
    </p:spTree>
    <p:extLst>
      <p:ext uri="{BB962C8B-B14F-4D97-AF65-F5344CB8AC3E}">
        <p14:creationId xmlns:p14="http://schemas.microsoft.com/office/powerpoint/2010/main" val="1550018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of Mapping</a:t>
            </a:r>
            <a:endParaRPr lang="en-US" dirty="0"/>
          </a:p>
        </p:txBody>
      </p:sp>
      <p:pic>
        <p:nvPicPr>
          <p:cNvPr id="4" name="Picture 3"/>
          <p:cNvPicPr>
            <a:picLocks noChangeAspect="1"/>
          </p:cNvPicPr>
          <p:nvPr/>
        </p:nvPicPr>
        <p:blipFill>
          <a:blip r:embed="rId2"/>
          <a:stretch>
            <a:fillRect/>
          </a:stretch>
        </p:blipFill>
        <p:spPr>
          <a:xfrm>
            <a:off x="4198496" y="1567317"/>
            <a:ext cx="7993503" cy="4336178"/>
          </a:xfrm>
          <a:prstGeom prst="rect">
            <a:avLst/>
          </a:prstGeom>
        </p:spPr>
      </p:pic>
      <p:pic>
        <p:nvPicPr>
          <p:cNvPr id="5" name="Picture 4"/>
          <p:cNvPicPr>
            <a:picLocks noChangeAspect="1"/>
          </p:cNvPicPr>
          <p:nvPr/>
        </p:nvPicPr>
        <p:blipFill>
          <a:blip r:embed="rId3"/>
          <a:stretch>
            <a:fillRect/>
          </a:stretch>
        </p:blipFill>
        <p:spPr>
          <a:xfrm>
            <a:off x="668298" y="1825625"/>
            <a:ext cx="3395834" cy="1976354"/>
          </a:xfrm>
          <a:prstGeom prst="rect">
            <a:avLst/>
          </a:prstGeom>
        </p:spPr>
      </p:pic>
      <p:sp>
        <p:nvSpPr>
          <p:cNvPr id="6" name="Rectangle 5"/>
          <p:cNvSpPr/>
          <p:nvPr/>
        </p:nvSpPr>
        <p:spPr>
          <a:xfrm>
            <a:off x="668298" y="6314574"/>
            <a:ext cx="11523701" cy="307777"/>
          </a:xfrm>
          <a:prstGeom prst="rect">
            <a:avLst/>
          </a:prstGeom>
        </p:spPr>
        <p:txBody>
          <a:bodyPr wrap="square">
            <a:spAutoFit/>
          </a:bodyPr>
          <a:lstStyle/>
          <a:p>
            <a:r>
              <a:rPr lang="en-US" sz="1400" u="sng" dirty="0">
                <a:solidFill>
                  <a:srgbClr val="747B90"/>
                </a:solidFill>
                <a:latin typeface="Courier New" panose="02070309020205020404" pitchFamily="49" charset="0"/>
                <a:hlinkClick r:id="rId4"/>
              </a:rPr>
              <a:t>https://</a:t>
            </a:r>
            <a:r>
              <a:rPr lang="en-US" sz="1400" u="sng" dirty="0" err="1">
                <a:solidFill>
                  <a:srgbClr val="747B90"/>
                </a:solidFill>
                <a:latin typeface="Courier New" panose="02070309020205020404" pitchFamily="49" charset="0"/>
                <a:hlinkClick r:id="rId4"/>
              </a:rPr>
              <a:t>ropsten.etherscan.io</a:t>
            </a:r>
            <a:r>
              <a:rPr lang="en-US" sz="1400" u="sng" dirty="0">
                <a:solidFill>
                  <a:srgbClr val="747B90"/>
                </a:solidFill>
                <a:latin typeface="Courier New" panose="02070309020205020404" pitchFamily="49" charset="0"/>
                <a:hlinkClick r:id="rId4"/>
              </a:rPr>
              <a:t>/</a:t>
            </a:r>
            <a:r>
              <a:rPr lang="en-US" sz="1400" u="sng" dirty="0" err="1">
                <a:solidFill>
                  <a:srgbClr val="747B90"/>
                </a:solidFill>
                <a:latin typeface="Courier New" panose="02070309020205020404" pitchFamily="49" charset="0"/>
                <a:hlinkClick r:id="rId4"/>
              </a:rPr>
              <a:t>tx</a:t>
            </a:r>
            <a:r>
              <a:rPr lang="en-US" sz="1400" u="sng" dirty="0">
                <a:solidFill>
                  <a:srgbClr val="747B90"/>
                </a:solidFill>
                <a:latin typeface="Courier New" panose="02070309020205020404" pitchFamily="49" charset="0"/>
                <a:hlinkClick r:id="rId4"/>
              </a:rPr>
              <a:t>/0x21e4d8873585409680a4d3b8dbb15f6afb843dc3838a6a37d97a8da1f717d71e</a:t>
            </a:r>
            <a:endParaRPr lang="en-US" sz="1400" dirty="0"/>
          </a:p>
        </p:txBody>
      </p:sp>
    </p:spTree>
    <p:extLst>
      <p:ext uri="{BB962C8B-B14F-4D97-AF65-F5344CB8AC3E}">
        <p14:creationId xmlns:p14="http://schemas.microsoft.com/office/powerpoint/2010/main" val="3349186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Mapping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55616" y="1319632"/>
            <a:ext cx="6325483" cy="5363323"/>
          </a:xfrm>
          <a:prstGeom prst="rect">
            <a:avLst/>
          </a:prstGeom>
        </p:spPr>
      </p:pic>
    </p:spTree>
    <p:extLst>
      <p:ext uri="{BB962C8B-B14F-4D97-AF65-F5344CB8AC3E}">
        <p14:creationId xmlns:p14="http://schemas.microsoft.com/office/powerpoint/2010/main" val="21044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Smart contract code runs on each EVM across the Ethereum network. It is </a:t>
            </a:r>
            <a:r>
              <a:rPr lang="en-US" dirty="0" smtClean="0"/>
              <a:t>essentially server-side </a:t>
            </a:r>
            <a:r>
              <a:rPr lang="en-US" dirty="0"/>
              <a:t>code. One of the difficulties you encounter when running </a:t>
            </a:r>
            <a:r>
              <a:rPr lang="en-US" dirty="0" smtClean="0"/>
              <a:t>server-side code </a:t>
            </a:r>
            <a:r>
              <a:rPr lang="en-US" dirty="0"/>
              <a:t>is communicating with the client. </a:t>
            </a:r>
            <a:endParaRPr lang="en-US" dirty="0" smtClean="0"/>
          </a:p>
          <a:p>
            <a:r>
              <a:rPr lang="en-US" dirty="0" smtClean="0"/>
              <a:t>Smart </a:t>
            </a:r>
            <a:r>
              <a:rPr lang="en-US" dirty="0"/>
              <a:t>contracts don’t just </a:t>
            </a:r>
            <a:r>
              <a:rPr lang="en-US" dirty="0" smtClean="0"/>
              <a:t>run arbitrarily </a:t>
            </a:r>
            <a:r>
              <a:rPr lang="en-US" dirty="0"/>
              <a:t>— they have to be called by a client or another smart contract</a:t>
            </a:r>
            <a:endParaRPr lang="en-US" dirty="0" smtClean="0"/>
          </a:p>
          <a:p>
            <a:r>
              <a:rPr lang="en-US" dirty="0" smtClean="0"/>
              <a:t>Solidity Smart </a:t>
            </a:r>
            <a:r>
              <a:rPr lang="en-US" dirty="0"/>
              <a:t>Contract can emit events so that whoever is interested in </a:t>
            </a:r>
            <a:r>
              <a:rPr lang="en-US" dirty="0" smtClean="0"/>
              <a:t>handling them </a:t>
            </a:r>
            <a:r>
              <a:rPr lang="en-US" dirty="0"/>
              <a:t>can listen for it</a:t>
            </a:r>
            <a:r>
              <a:rPr lang="en-US" dirty="0" smtClean="0"/>
              <a:t>.</a:t>
            </a:r>
          </a:p>
          <a:p>
            <a:r>
              <a:rPr lang="en-US" dirty="0"/>
              <a:t>If your calling program is waiting, or listening, for these events, it can respond </a:t>
            </a:r>
            <a:r>
              <a:rPr lang="en-US" dirty="0" smtClean="0"/>
              <a:t>to the </a:t>
            </a:r>
            <a:r>
              <a:rPr lang="en-US" dirty="0"/>
              <a:t>events and carry out some of its own </a:t>
            </a:r>
            <a:r>
              <a:rPr lang="en-US" dirty="0" smtClean="0"/>
              <a:t>functions</a:t>
            </a:r>
          </a:p>
          <a:p>
            <a:r>
              <a:rPr lang="en-US" dirty="0"/>
              <a:t>Publishing events allows the called programs to </a:t>
            </a:r>
            <a:r>
              <a:rPr lang="en-US" dirty="0" smtClean="0"/>
              <a:t>communicate </a:t>
            </a:r>
            <a:r>
              <a:rPr lang="en-US" i="1" dirty="0" smtClean="0"/>
              <a:t>asynchronously </a:t>
            </a:r>
            <a:r>
              <a:rPr lang="en-US" dirty="0"/>
              <a:t>with any listening programs. Programs that want to listen for, </a:t>
            </a:r>
            <a:r>
              <a:rPr lang="en-US" dirty="0" smtClean="0"/>
              <a:t>and respond </a:t>
            </a:r>
            <a:r>
              <a:rPr lang="en-US" dirty="0"/>
              <a:t>to, events must subscribe to those </a:t>
            </a:r>
            <a:r>
              <a:rPr lang="en-US" dirty="0" smtClean="0"/>
              <a:t>events</a:t>
            </a:r>
          </a:p>
          <a:p>
            <a:r>
              <a:rPr lang="en-US" b="1" dirty="0"/>
              <a:t>Events</a:t>
            </a:r>
            <a:r>
              <a:rPr lang="en-US" dirty="0"/>
              <a:t> are convenience interfaces with the EVM logging facilities.</a:t>
            </a:r>
          </a:p>
        </p:txBody>
      </p:sp>
    </p:spTree>
    <p:extLst>
      <p:ext uri="{BB962C8B-B14F-4D97-AF65-F5344CB8AC3E}">
        <p14:creationId xmlns:p14="http://schemas.microsoft.com/office/powerpoint/2010/main" val="1569038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normAutofit/>
          </a:bodyPr>
          <a:lstStyle/>
          <a:p>
            <a:r>
              <a:rPr lang="en-US" dirty="0"/>
              <a:t>Applications can subscribe and listen to these events through the RPC interface of an Ethereum client.</a:t>
            </a:r>
          </a:p>
          <a:p>
            <a:r>
              <a:rPr lang="en-US" dirty="0" smtClean="0"/>
              <a:t>Events </a:t>
            </a:r>
            <a:r>
              <a:rPr lang="en-US" dirty="0"/>
              <a:t>are inheritable members of contracts. When you call them, they cause the arguments to be stored in the transaction’s log - a special data structure in the blockchain. </a:t>
            </a:r>
            <a:endParaRPr lang="en-US" dirty="0" smtClean="0"/>
          </a:p>
          <a:p>
            <a:r>
              <a:rPr lang="en-US" dirty="0" smtClean="0"/>
              <a:t>These </a:t>
            </a:r>
            <a:r>
              <a:rPr lang="en-US" dirty="0"/>
              <a:t>logs are associated with the address of the contract, are incorporated into the blockchain, and stay there as long as a block is accessible (forever as of now, but this might change with Serenity). </a:t>
            </a:r>
            <a:endParaRPr lang="en-US" dirty="0" smtClean="0"/>
          </a:p>
          <a:p>
            <a:r>
              <a:rPr lang="en-US" dirty="0" smtClean="0"/>
              <a:t>The </a:t>
            </a:r>
            <a:r>
              <a:rPr lang="en-US" dirty="0"/>
              <a:t>Log and its event data is not accessible from within contracts (not even from the contract that created them).</a:t>
            </a:r>
          </a:p>
        </p:txBody>
      </p:sp>
    </p:spTree>
    <p:extLst>
      <p:ext uri="{BB962C8B-B14F-4D97-AF65-F5344CB8AC3E}">
        <p14:creationId xmlns:p14="http://schemas.microsoft.com/office/powerpoint/2010/main" val="630363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normAutofit/>
          </a:bodyPr>
          <a:lstStyle/>
          <a:p>
            <a:r>
              <a:rPr lang="en-US" dirty="0"/>
              <a:t>There are three steps to implanting events in Solidity:</a:t>
            </a:r>
          </a:p>
          <a:p>
            <a:pPr lvl="1"/>
            <a:r>
              <a:rPr lang="en-US" b="1" dirty="0" smtClean="0"/>
              <a:t>Define </a:t>
            </a:r>
            <a:r>
              <a:rPr lang="en-US" b="1" dirty="0"/>
              <a:t>the event</a:t>
            </a:r>
            <a:r>
              <a:rPr lang="en-US" dirty="0"/>
              <a:t>.</a:t>
            </a:r>
          </a:p>
          <a:p>
            <a:pPr lvl="1"/>
            <a:r>
              <a:rPr lang="en-US" dirty="0"/>
              <a:t>Use the Solidity event statement to define the event, give it a name, and </a:t>
            </a:r>
            <a:r>
              <a:rPr lang="en-US" dirty="0" smtClean="0"/>
              <a:t>define the </a:t>
            </a:r>
            <a:r>
              <a:rPr lang="en-US" dirty="0"/>
              <a:t>data it passes when it triggers.</a:t>
            </a:r>
          </a:p>
          <a:p>
            <a:pPr lvl="1"/>
            <a:r>
              <a:rPr lang="en-US" b="1" dirty="0" smtClean="0"/>
              <a:t>Trigger </a:t>
            </a:r>
            <a:r>
              <a:rPr lang="en-US" b="1" dirty="0"/>
              <a:t>the event.</a:t>
            </a:r>
          </a:p>
          <a:p>
            <a:pPr lvl="1"/>
            <a:r>
              <a:rPr lang="en-US" dirty="0"/>
              <a:t>Use the Solidity </a:t>
            </a:r>
            <a:r>
              <a:rPr lang="en-US" b="1" i="1" dirty="0"/>
              <a:t>emit</a:t>
            </a:r>
            <a:r>
              <a:rPr lang="en-US" dirty="0"/>
              <a:t> statement to trigger a previously defined event and </a:t>
            </a:r>
            <a:r>
              <a:rPr lang="en-US" dirty="0" smtClean="0"/>
              <a:t>pass data </a:t>
            </a:r>
            <a:r>
              <a:rPr lang="en-US" dirty="0"/>
              <a:t>to it.</a:t>
            </a:r>
          </a:p>
          <a:p>
            <a:pPr lvl="1"/>
            <a:r>
              <a:rPr lang="en-US" b="1" dirty="0" smtClean="0"/>
              <a:t>Receive</a:t>
            </a:r>
            <a:r>
              <a:rPr lang="en-US" dirty="0" smtClean="0"/>
              <a:t> </a:t>
            </a:r>
            <a:r>
              <a:rPr lang="en-US" dirty="0"/>
              <a:t>and </a:t>
            </a:r>
            <a:r>
              <a:rPr lang="en-US" b="1" dirty="0"/>
              <a:t>respond</a:t>
            </a:r>
            <a:r>
              <a:rPr lang="en-US" dirty="0"/>
              <a:t> to the event</a:t>
            </a:r>
            <a:r>
              <a:rPr lang="en-US" dirty="0" smtClean="0"/>
              <a:t>. A </a:t>
            </a:r>
            <a:r>
              <a:rPr lang="en-US" dirty="0" err="1" smtClean="0"/>
              <a:t>javascript</a:t>
            </a:r>
            <a:r>
              <a:rPr lang="en-US" dirty="0" smtClean="0"/>
              <a:t> library </a:t>
            </a:r>
            <a:r>
              <a:rPr lang="en-US" dirty="0" err="1" smtClean="0"/>
              <a:t>web3</a:t>
            </a:r>
            <a:r>
              <a:rPr lang="en-US" dirty="0" smtClean="0"/>
              <a:t> can be used to subscribe to the event.</a:t>
            </a:r>
            <a:endParaRPr lang="en-US" dirty="0"/>
          </a:p>
        </p:txBody>
      </p:sp>
      <p:sp>
        <p:nvSpPr>
          <p:cNvPr id="4" name="Rectangle 3"/>
          <p:cNvSpPr/>
          <p:nvPr/>
        </p:nvSpPr>
        <p:spPr>
          <a:xfrm>
            <a:off x="1566928" y="5665569"/>
            <a:ext cx="10114209" cy="646331"/>
          </a:xfrm>
          <a:prstGeom prst="rect">
            <a:avLst/>
          </a:prstGeom>
        </p:spPr>
        <p:txBody>
          <a:bodyPr wrap="square">
            <a:spAutoFit/>
          </a:bodyPr>
          <a:lstStyle/>
          <a:p>
            <a:r>
              <a:rPr lang="en-US" dirty="0" smtClean="0"/>
              <a:t>Example Events: </a:t>
            </a:r>
          </a:p>
          <a:p>
            <a:r>
              <a:rPr lang="en-US" dirty="0" smtClean="0"/>
              <a:t>https</a:t>
            </a:r>
            <a:r>
              <a:rPr lang="en-US" dirty="0"/>
              <a:t>://</a:t>
            </a:r>
            <a:r>
              <a:rPr lang="en-US" dirty="0" err="1"/>
              <a:t>etherscan.io</a:t>
            </a:r>
            <a:r>
              <a:rPr lang="en-US" dirty="0"/>
              <a:t>/address/</a:t>
            </a:r>
            <a:r>
              <a:rPr lang="en-US" dirty="0" err="1"/>
              <a:t>0x06012c8cf97bead5deae237070f9587f8e7a266d#events</a:t>
            </a:r>
            <a:endParaRPr lang="en-US" dirty="0"/>
          </a:p>
        </p:txBody>
      </p:sp>
    </p:spTree>
    <p:extLst>
      <p:ext uri="{BB962C8B-B14F-4D97-AF65-F5344CB8AC3E}">
        <p14:creationId xmlns:p14="http://schemas.microsoft.com/office/powerpoint/2010/main" val="1652500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normAutofit lnSpcReduction="10000"/>
          </a:bodyPr>
          <a:lstStyle/>
          <a:p>
            <a:r>
              <a:rPr lang="en-US" dirty="0" smtClean="0"/>
              <a:t>Events </a:t>
            </a:r>
            <a:r>
              <a:rPr lang="en-US" dirty="0"/>
              <a:t>are declared by using the event keyword, followed by an identifier and the parameter list, and ends with a semicolon. </a:t>
            </a:r>
            <a:endParaRPr lang="en-US" dirty="0" smtClean="0"/>
          </a:p>
          <a:p>
            <a:r>
              <a:rPr lang="en-US" dirty="0" smtClean="0"/>
              <a:t>The </a:t>
            </a:r>
            <a:r>
              <a:rPr lang="en-US" dirty="0"/>
              <a:t>parameter values are used to log the information or for executing the conditional logic. </a:t>
            </a:r>
            <a:endParaRPr lang="en-US" dirty="0" smtClean="0"/>
          </a:p>
          <a:p>
            <a:r>
              <a:rPr lang="en-US" dirty="0" smtClean="0"/>
              <a:t>Its </a:t>
            </a:r>
            <a:r>
              <a:rPr lang="en-US" dirty="0"/>
              <a:t>information and values are saved as part of the transactions inside the block. </a:t>
            </a:r>
            <a:endParaRPr lang="en-US" dirty="0" smtClean="0"/>
          </a:p>
          <a:p>
            <a:r>
              <a:rPr lang="en-US" dirty="0" smtClean="0"/>
              <a:t>There </a:t>
            </a:r>
            <a:r>
              <a:rPr lang="en-US" dirty="0"/>
              <a:t>is no need of providing variables, only datatypes are sufficient. </a:t>
            </a:r>
            <a:endParaRPr lang="en-US" dirty="0" smtClean="0"/>
          </a:p>
          <a:p>
            <a:r>
              <a:rPr lang="en-US" dirty="0" smtClean="0"/>
              <a:t>An </a:t>
            </a:r>
            <a:r>
              <a:rPr lang="en-US" dirty="0"/>
              <a:t>event can be called from any method by using its name and passing the required parameters.</a:t>
            </a:r>
          </a:p>
          <a:p>
            <a:pPr marL="0" indent="0">
              <a:buNone/>
            </a:pPr>
            <a:r>
              <a:rPr lang="en-US" dirty="0" smtClean="0"/>
              <a:t>                           event </a:t>
            </a:r>
            <a:r>
              <a:rPr lang="en-US" dirty="0"/>
              <a:t>&lt;</a:t>
            </a:r>
            <a:r>
              <a:rPr lang="en-US" dirty="0" err="1"/>
              <a:t>eventName</a:t>
            </a:r>
            <a:r>
              <a:rPr lang="en-US" dirty="0"/>
              <a:t>&gt;(parameters) ; </a:t>
            </a:r>
          </a:p>
        </p:txBody>
      </p:sp>
      <p:sp>
        <p:nvSpPr>
          <p:cNvPr id="5" name="Rectangle 4"/>
          <p:cNvSpPr/>
          <p:nvPr/>
        </p:nvSpPr>
        <p:spPr>
          <a:xfrm>
            <a:off x="3013656" y="5396248"/>
            <a:ext cx="5203065" cy="780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501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838200" y="1825625"/>
            <a:ext cx="5164394" cy="4351338"/>
          </a:xfrm>
        </p:spPr>
        <p:txBody>
          <a:bodyPr/>
          <a:lstStyle/>
          <a:p>
            <a:r>
              <a:rPr lang="en-US" dirty="0" smtClean="0"/>
              <a:t>Retrieving Events is done at  the </a:t>
            </a:r>
            <a:r>
              <a:rPr lang="en-US" dirty="0" err="1" smtClean="0"/>
              <a:t>web3</a:t>
            </a:r>
            <a:r>
              <a:rPr lang="en-US" dirty="0" smtClean="0"/>
              <a:t> level not at Solidity.</a:t>
            </a:r>
          </a:p>
          <a:p>
            <a:r>
              <a:rPr lang="en-US" dirty="0" err="1"/>
              <a:t>web3.js</a:t>
            </a:r>
            <a:r>
              <a:rPr lang="en-US" dirty="0"/>
              <a:t> is a collection of libraries that allow you to interact with a local or remote </a:t>
            </a:r>
            <a:r>
              <a:rPr lang="en-US" dirty="0" err="1"/>
              <a:t>ethereum</a:t>
            </a:r>
            <a:r>
              <a:rPr lang="en-US" dirty="0"/>
              <a:t> node using HTTP, IPC or </a:t>
            </a:r>
            <a:r>
              <a:rPr lang="en-US" dirty="0" err="1"/>
              <a:t>WebSocket</a:t>
            </a:r>
            <a:endParaRPr lang="en-US" dirty="0"/>
          </a:p>
        </p:txBody>
      </p:sp>
      <p:pic>
        <p:nvPicPr>
          <p:cNvPr id="4" name="Picture 3"/>
          <p:cNvPicPr>
            <a:picLocks noChangeAspect="1"/>
          </p:cNvPicPr>
          <p:nvPr/>
        </p:nvPicPr>
        <p:blipFill>
          <a:blip r:embed="rId2"/>
          <a:stretch>
            <a:fillRect/>
          </a:stretch>
        </p:blipFill>
        <p:spPr>
          <a:xfrm>
            <a:off x="6235363" y="1668386"/>
            <a:ext cx="5735342" cy="4665815"/>
          </a:xfrm>
          <a:prstGeom prst="rect">
            <a:avLst/>
          </a:prstGeom>
        </p:spPr>
      </p:pic>
    </p:spTree>
    <p:extLst>
      <p:ext uri="{BB962C8B-B14F-4D97-AF65-F5344CB8AC3E}">
        <p14:creationId xmlns:p14="http://schemas.microsoft.com/office/powerpoint/2010/main" val="2641832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web3</a:t>
            </a:r>
            <a:endParaRPr lang="en-US" dirty="0"/>
          </a:p>
        </p:txBody>
      </p:sp>
      <p:sp>
        <p:nvSpPr>
          <p:cNvPr id="3" name="Content Placeholder 2"/>
          <p:cNvSpPr>
            <a:spLocks noGrp="1"/>
          </p:cNvSpPr>
          <p:nvPr>
            <p:ph idx="1"/>
          </p:nvPr>
        </p:nvSpPr>
        <p:spPr>
          <a:xfrm>
            <a:off x="838199" y="1825625"/>
            <a:ext cx="10341077" cy="4351338"/>
          </a:xfrm>
        </p:spPr>
        <p:txBody>
          <a:bodyPr>
            <a:normAutofit/>
          </a:bodyPr>
          <a:lstStyle/>
          <a:p>
            <a:r>
              <a:rPr lang="en-US" dirty="0" err="1"/>
              <a:t>web3.js</a:t>
            </a:r>
            <a:r>
              <a:rPr lang="en-US" dirty="0"/>
              <a:t> is a collection of libraries that allow you to interact with a local or remote </a:t>
            </a:r>
            <a:r>
              <a:rPr lang="en-US" dirty="0" err="1"/>
              <a:t>ethereum</a:t>
            </a:r>
            <a:r>
              <a:rPr lang="en-US" dirty="0"/>
              <a:t> node using HTTP, IPC or </a:t>
            </a:r>
            <a:r>
              <a:rPr lang="en-US" dirty="0" err="1"/>
              <a:t>WebSocket</a:t>
            </a:r>
            <a:endParaRPr lang="en-US" dirty="0"/>
          </a:p>
          <a:p>
            <a:r>
              <a:rPr lang="en-US" dirty="0" err="1" smtClean="0"/>
              <a:t>Web3</a:t>
            </a:r>
            <a:r>
              <a:rPr lang="en-US" dirty="0" smtClean="0"/>
              <a:t> </a:t>
            </a:r>
            <a:r>
              <a:rPr lang="en-US" dirty="0"/>
              <a:t>provider is a website running </a:t>
            </a:r>
            <a:r>
              <a:rPr lang="en-US" dirty="0" err="1"/>
              <a:t>geth</a:t>
            </a:r>
            <a:r>
              <a:rPr lang="en-US" dirty="0"/>
              <a:t> or parity node which talks to Ethereum network</a:t>
            </a:r>
            <a:r>
              <a:rPr lang="en-US" dirty="0" smtClean="0"/>
              <a:t>.</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4891106" y="3488228"/>
            <a:ext cx="5210528" cy="3369772"/>
          </a:xfrm>
          <a:prstGeom prst="rect">
            <a:avLst/>
          </a:prstGeom>
        </p:spPr>
      </p:pic>
    </p:spTree>
    <p:extLst>
      <p:ext uri="{BB962C8B-B14F-4D97-AF65-F5344CB8AC3E}">
        <p14:creationId xmlns:p14="http://schemas.microsoft.com/office/powerpoint/2010/main" val="3193850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web3</a:t>
            </a:r>
            <a:endParaRPr lang="en-US" dirty="0"/>
          </a:p>
        </p:txBody>
      </p:sp>
      <p:pic>
        <p:nvPicPr>
          <p:cNvPr id="7" name="Content Placeholder 6"/>
          <p:cNvPicPr>
            <a:picLocks noGrp="1" noChangeAspect="1"/>
          </p:cNvPicPr>
          <p:nvPr>
            <p:ph idx="1"/>
          </p:nvPr>
        </p:nvPicPr>
        <p:blipFill>
          <a:blip r:embed="rId2"/>
          <a:stretch>
            <a:fillRect/>
          </a:stretch>
        </p:blipFill>
        <p:spPr>
          <a:xfrm>
            <a:off x="2304124" y="1531877"/>
            <a:ext cx="7346323" cy="3119816"/>
          </a:xfrm>
          <a:prstGeom prst="rect">
            <a:avLst/>
          </a:prstGeom>
        </p:spPr>
      </p:pic>
      <p:sp>
        <p:nvSpPr>
          <p:cNvPr id="9" name="Content Placeholder 2"/>
          <p:cNvSpPr txBox="1">
            <a:spLocks/>
          </p:cNvSpPr>
          <p:nvPr/>
        </p:nvSpPr>
        <p:spPr>
          <a:xfrm>
            <a:off x="838199" y="1825625"/>
            <a:ext cx="103410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Metamask </a:t>
            </a:r>
            <a:r>
              <a:rPr lang="en-US" dirty="0"/>
              <a:t>allows the web provider end points (the path for connecting to an Ethereum client node) to be injected into the browser.</a:t>
            </a:r>
          </a:p>
          <a:p>
            <a:endParaRPr lang="en-US" dirty="0" smtClean="0"/>
          </a:p>
          <a:p>
            <a:endParaRPr lang="en-US" dirty="0"/>
          </a:p>
        </p:txBody>
      </p:sp>
    </p:spTree>
    <p:extLst>
      <p:ext uri="{BB962C8B-B14F-4D97-AF65-F5344CB8AC3E}">
        <p14:creationId xmlns:p14="http://schemas.microsoft.com/office/powerpoint/2010/main" val="148429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with Inheritance</a:t>
            </a:r>
            <a:endParaRPr lang="en-US" dirty="0"/>
          </a:p>
        </p:txBody>
      </p:sp>
      <p:sp>
        <p:nvSpPr>
          <p:cNvPr id="3" name="Content Placeholder 2"/>
          <p:cNvSpPr>
            <a:spLocks noGrp="1"/>
          </p:cNvSpPr>
          <p:nvPr>
            <p:ph idx="1"/>
          </p:nvPr>
        </p:nvSpPr>
        <p:spPr/>
        <p:txBody>
          <a:bodyPr/>
          <a:lstStyle/>
          <a:p>
            <a:r>
              <a:rPr lang="en-US" dirty="0"/>
              <a:t>Solidity inheritance lets you </a:t>
            </a:r>
            <a:r>
              <a:rPr lang="en-US" dirty="0" smtClean="0"/>
              <a:t>re-use </a:t>
            </a:r>
            <a:r>
              <a:rPr lang="en-US" dirty="0"/>
              <a:t>multiple contracts </a:t>
            </a:r>
            <a:r>
              <a:rPr lang="en-US" dirty="0" smtClean="0"/>
              <a:t>by inheriting functions through re-use of functions in the parent contracts.</a:t>
            </a:r>
          </a:p>
          <a:p>
            <a:r>
              <a:rPr lang="en-US" dirty="0" smtClean="0"/>
              <a:t>The parent </a:t>
            </a:r>
            <a:r>
              <a:rPr lang="en-US" dirty="0"/>
              <a:t>contracts are the ones from which </a:t>
            </a:r>
            <a:r>
              <a:rPr lang="en-US" dirty="0" smtClean="0"/>
              <a:t>child </a:t>
            </a:r>
            <a:r>
              <a:rPr lang="en-US" dirty="0"/>
              <a:t>contracts </a:t>
            </a:r>
            <a:r>
              <a:rPr lang="en-US" dirty="0" smtClean="0"/>
              <a:t>re-use  the functions. This is called inheritance.</a:t>
            </a:r>
          </a:p>
          <a:p>
            <a:r>
              <a:rPr lang="en-US" dirty="0" smtClean="0"/>
              <a:t>Contracts </a:t>
            </a:r>
            <a:r>
              <a:rPr lang="en-US" dirty="0"/>
              <a:t>that inherit </a:t>
            </a:r>
            <a:r>
              <a:rPr lang="en-US" dirty="0" smtClean="0"/>
              <a:t>function and data </a:t>
            </a:r>
            <a:r>
              <a:rPr lang="en-US" dirty="0"/>
              <a:t>are </a:t>
            </a:r>
            <a:r>
              <a:rPr lang="en-US" dirty="0" smtClean="0"/>
              <a:t>called derived </a:t>
            </a:r>
            <a:r>
              <a:rPr lang="en-US" dirty="0"/>
              <a:t>(or children</a:t>
            </a:r>
            <a:r>
              <a:rPr lang="en-US" dirty="0" smtClean="0"/>
              <a:t>) contracts.</a:t>
            </a:r>
          </a:p>
          <a:p>
            <a:r>
              <a:rPr lang="en-US" dirty="0"/>
              <a:t>Solidity inheritance </a:t>
            </a:r>
            <a:r>
              <a:rPr lang="en-US" dirty="0" smtClean="0"/>
              <a:t>expresses a</a:t>
            </a:r>
            <a:r>
              <a:rPr lang="en-US" dirty="0"/>
              <a:t> </a:t>
            </a:r>
            <a:r>
              <a:rPr lang="en-US" b="1" dirty="0"/>
              <a:t>parent-child</a:t>
            </a:r>
            <a:r>
              <a:rPr lang="en-US" dirty="0"/>
              <a:t> relationships between </a:t>
            </a:r>
            <a:r>
              <a:rPr lang="en-US" dirty="0" smtClean="0"/>
              <a:t>contracts whereby child contract re-uses parent contract functions.</a:t>
            </a:r>
            <a:endParaRPr lang="en-US" dirty="0"/>
          </a:p>
          <a:p>
            <a:r>
              <a:rPr lang="en-US" dirty="0"/>
              <a:t>There are two types of inheritance: </a:t>
            </a:r>
            <a:r>
              <a:rPr lang="en-US" b="1" dirty="0"/>
              <a:t>single</a:t>
            </a:r>
            <a:r>
              <a:rPr lang="en-US" dirty="0"/>
              <a:t> and </a:t>
            </a:r>
            <a:r>
              <a:rPr lang="en-US" b="1" dirty="0"/>
              <a:t>multi-level</a:t>
            </a:r>
            <a:r>
              <a:rPr lang="en-US" dirty="0"/>
              <a:t>.</a:t>
            </a:r>
          </a:p>
          <a:p>
            <a:endParaRPr lang="en-US" dirty="0"/>
          </a:p>
        </p:txBody>
      </p:sp>
    </p:spTree>
    <p:extLst>
      <p:ext uri="{BB962C8B-B14F-4D97-AF65-F5344CB8AC3E}">
        <p14:creationId xmlns:p14="http://schemas.microsoft.com/office/powerpoint/2010/main" val="251805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704D-5A13-4780-9623-A2FD8B3B81B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774D4D-0BBA-429A-A89E-C92FE2482171}"/>
              </a:ext>
            </a:extLst>
          </p:cNvPr>
          <p:cNvSpPr>
            <a:spLocks noGrp="1"/>
          </p:cNvSpPr>
          <p:nvPr>
            <p:ph idx="1"/>
          </p:nvPr>
        </p:nvSpPr>
        <p:spPr>
          <a:xfrm>
            <a:off x="649281" y="1825625"/>
            <a:ext cx="6446133" cy="4351338"/>
          </a:xfrm>
        </p:spPr>
        <p:txBody>
          <a:bodyPr>
            <a:normAutofit lnSpcReduction="10000"/>
          </a:bodyPr>
          <a:lstStyle/>
          <a:p>
            <a:r>
              <a:rPr lang="en-US" dirty="0"/>
              <a:t>The line </a:t>
            </a:r>
            <a:r>
              <a:rPr lang="en-US" i="1" dirty="0" err="1"/>
              <a:t>uint</a:t>
            </a:r>
            <a:r>
              <a:rPr lang="en-US" i="1" dirty="0"/>
              <a:t> </a:t>
            </a:r>
            <a:r>
              <a:rPr lang="en-US" i="1" dirty="0" err="1"/>
              <a:t>storedData</a:t>
            </a:r>
            <a:r>
              <a:rPr lang="en-US" dirty="0"/>
              <a:t>; declares a state variable called </a:t>
            </a:r>
            <a:r>
              <a:rPr lang="en-US" i="1" dirty="0" err="1"/>
              <a:t>storedData</a:t>
            </a:r>
            <a:r>
              <a:rPr lang="en-US" dirty="0"/>
              <a:t> of type </a:t>
            </a:r>
            <a:r>
              <a:rPr lang="en-US" i="1" dirty="0" err="1" smtClean="0"/>
              <a:t>uint256</a:t>
            </a:r>
            <a:r>
              <a:rPr lang="en-US" dirty="0" smtClean="0"/>
              <a:t> </a:t>
            </a:r>
            <a:r>
              <a:rPr lang="en-US" dirty="0"/>
              <a:t>(unsigned integer of 256 bits). </a:t>
            </a:r>
          </a:p>
          <a:p>
            <a:r>
              <a:rPr lang="en-US" dirty="0"/>
              <a:t>You can think of it as a single slot in a database that you can query and alter by calling functions of the code that manages the database. </a:t>
            </a:r>
          </a:p>
          <a:p>
            <a:r>
              <a:rPr lang="en-US" dirty="0"/>
              <a:t>In this example, the contract defines the functions set and get that can be used to modify or retrieve the value of the variable.</a:t>
            </a:r>
          </a:p>
          <a:p>
            <a:endParaRPr lang="en-US" dirty="0"/>
          </a:p>
        </p:txBody>
      </p:sp>
      <p:pic>
        <p:nvPicPr>
          <p:cNvPr id="4" name="Picture 3"/>
          <p:cNvPicPr>
            <a:picLocks noChangeAspect="1"/>
          </p:cNvPicPr>
          <p:nvPr/>
        </p:nvPicPr>
        <p:blipFill>
          <a:blip r:embed="rId2"/>
          <a:stretch>
            <a:fillRect/>
          </a:stretch>
        </p:blipFill>
        <p:spPr>
          <a:xfrm>
            <a:off x="7095414" y="1280781"/>
            <a:ext cx="5096586" cy="4753638"/>
          </a:xfrm>
          <a:prstGeom prst="rect">
            <a:avLst/>
          </a:prstGeom>
        </p:spPr>
      </p:pic>
    </p:spTree>
    <p:extLst>
      <p:ext uri="{BB962C8B-B14F-4D97-AF65-F5344CB8AC3E}">
        <p14:creationId xmlns:p14="http://schemas.microsoft.com/office/powerpoint/2010/main" val="3135253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fontScale="92500"/>
          </a:bodyPr>
          <a:lstStyle/>
          <a:p>
            <a:r>
              <a:rPr lang="en-US" dirty="0"/>
              <a:t>Inheritance is one of the key concepts in object-oriented programming. </a:t>
            </a:r>
            <a:endParaRPr lang="en-US" dirty="0" smtClean="0"/>
          </a:p>
          <a:p>
            <a:r>
              <a:rPr lang="en-US" dirty="0" smtClean="0"/>
              <a:t>One </a:t>
            </a:r>
            <a:r>
              <a:rPr lang="en-US" dirty="0"/>
              <a:t>of the advantages of it is reduction in code. It also emphasizes the relationship between classes. </a:t>
            </a:r>
            <a:endParaRPr lang="en-US" dirty="0" smtClean="0"/>
          </a:p>
          <a:p>
            <a:r>
              <a:rPr lang="en-US" dirty="0" smtClean="0"/>
              <a:t>When </a:t>
            </a:r>
            <a:r>
              <a:rPr lang="en-US" dirty="0"/>
              <a:t>one class (or contract) A inherits from class (or contract) B it is often the case A is a type of B. They are related except for some details. </a:t>
            </a:r>
            <a:endParaRPr lang="en-US" dirty="0" smtClean="0"/>
          </a:p>
          <a:p>
            <a:r>
              <a:rPr lang="en-US" dirty="0" smtClean="0"/>
              <a:t>A </a:t>
            </a:r>
            <a:r>
              <a:rPr lang="en-US" dirty="0"/>
              <a:t>is called the derived class and B is the based class. All the capabilities of B are inherited to A. </a:t>
            </a:r>
            <a:endParaRPr lang="en-US" dirty="0" smtClean="0"/>
          </a:p>
          <a:p>
            <a:r>
              <a:rPr lang="en-US" dirty="0" smtClean="0"/>
              <a:t>In </a:t>
            </a:r>
            <a:r>
              <a:rPr lang="en-US" dirty="0"/>
              <a:t>addition, A has additional behavior of its own (for example more functions). </a:t>
            </a:r>
            <a:endParaRPr lang="en-US" dirty="0" smtClean="0"/>
          </a:p>
          <a:p>
            <a:r>
              <a:rPr lang="en-US" dirty="0" smtClean="0"/>
              <a:t>B </a:t>
            </a:r>
            <a:r>
              <a:rPr lang="en-US" dirty="0"/>
              <a:t>is also sometimes called the Parent class and A the Child class. </a:t>
            </a:r>
          </a:p>
          <a:p>
            <a:endParaRPr lang="en-US" dirty="0"/>
          </a:p>
        </p:txBody>
      </p:sp>
    </p:spTree>
    <p:extLst>
      <p:ext uri="{BB962C8B-B14F-4D97-AF65-F5344CB8AC3E}">
        <p14:creationId xmlns:p14="http://schemas.microsoft.com/office/powerpoint/2010/main" val="3574992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lstStyle/>
          <a:p>
            <a:r>
              <a:rPr lang="en-US" b="1" dirty="0" smtClean="0"/>
              <a:t>Single </a:t>
            </a:r>
            <a:r>
              <a:rPr lang="en-US" b="1" dirty="0"/>
              <a:t>inheritance</a:t>
            </a:r>
            <a:r>
              <a:rPr lang="en-US" dirty="0"/>
              <a:t> </a:t>
            </a:r>
            <a:r>
              <a:rPr lang="en-US" dirty="0" smtClean="0"/>
              <a:t>enables re-use of functions</a:t>
            </a:r>
            <a:r>
              <a:rPr lang="en-US" dirty="0"/>
              <a:t>, modifiers, events and variables from the </a:t>
            </a:r>
            <a:r>
              <a:rPr lang="en-US" b="1" dirty="0"/>
              <a:t>parent</a:t>
            </a:r>
            <a:r>
              <a:rPr lang="en-US" dirty="0"/>
              <a:t> to the </a:t>
            </a:r>
            <a:r>
              <a:rPr lang="en-US" b="1" dirty="0"/>
              <a:t>child</a:t>
            </a:r>
            <a:r>
              <a:rPr lang="en-US" dirty="0"/>
              <a:t>.</a:t>
            </a:r>
            <a:endParaRPr lang="en-US" dirty="0"/>
          </a:p>
        </p:txBody>
      </p:sp>
      <p:pic>
        <p:nvPicPr>
          <p:cNvPr id="4" name="Picture 3"/>
          <p:cNvPicPr>
            <a:picLocks noChangeAspect="1"/>
          </p:cNvPicPr>
          <p:nvPr/>
        </p:nvPicPr>
        <p:blipFill>
          <a:blip r:embed="rId2"/>
          <a:stretch>
            <a:fillRect/>
          </a:stretch>
        </p:blipFill>
        <p:spPr>
          <a:xfrm>
            <a:off x="2242599" y="3086894"/>
            <a:ext cx="7706801" cy="2610214"/>
          </a:xfrm>
          <a:prstGeom prst="rect">
            <a:avLst/>
          </a:prstGeom>
        </p:spPr>
      </p:pic>
    </p:spTree>
    <p:extLst>
      <p:ext uri="{BB962C8B-B14F-4D97-AF65-F5344CB8AC3E}">
        <p14:creationId xmlns:p14="http://schemas.microsoft.com/office/powerpoint/2010/main" val="1055665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Inheritance</a:t>
            </a:r>
          </a:p>
        </p:txBody>
      </p:sp>
      <p:sp>
        <p:nvSpPr>
          <p:cNvPr id="3" name="Content Placeholder 2"/>
          <p:cNvSpPr>
            <a:spLocks noGrp="1"/>
          </p:cNvSpPr>
          <p:nvPr>
            <p:ph idx="1"/>
          </p:nvPr>
        </p:nvSpPr>
        <p:spPr>
          <a:xfrm>
            <a:off x="838200" y="1825625"/>
            <a:ext cx="7192795" cy="4351338"/>
          </a:xfrm>
        </p:spPr>
        <p:txBody>
          <a:bodyPr/>
          <a:lstStyle/>
          <a:p>
            <a:r>
              <a:rPr lang="en-US" dirty="0"/>
              <a:t>Because </a:t>
            </a:r>
            <a:r>
              <a:rPr lang="en-US" dirty="0" err="1" smtClean="0"/>
              <a:t>Mybank</a:t>
            </a:r>
            <a:r>
              <a:rPr lang="en-US" dirty="0" smtClean="0"/>
              <a:t> </a:t>
            </a:r>
            <a:r>
              <a:rPr lang="en-US" dirty="0"/>
              <a:t>is the child contract, it inherits the saving function </a:t>
            </a:r>
            <a:endParaRPr lang="en-US" dirty="0" smtClean="0"/>
          </a:p>
          <a:p>
            <a:r>
              <a:rPr lang="en-US" dirty="0" err="1"/>
              <a:t>M</a:t>
            </a:r>
            <a:r>
              <a:rPr lang="en-US" dirty="0" err="1" smtClean="0"/>
              <a:t>ybank</a:t>
            </a:r>
            <a:r>
              <a:rPr lang="en-US" dirty="0" smtClean="0"/>
              <a:t> </a:t>
            </a:r>
            <a:r>
              <a:rPr lang="en-US" dirty="0"/>
              <a:t>contract can call the savings function. </a:t>
            </a:r>
            <a:endParaRPr lang="en-US" dirty="0"/>
          </a:p>
        </p:txBody>
      </p:sp>
      <p:pic>
        <p:nvPicPr>
          <p:cNvPr id="4" name="Picture 3"/>
          <p:cNvPicPr>
            <a:picLocks noChangeAspect="1"/>
          </p:cNvPicPr>
          <p:nvPr/>
        </p:nvPicPr>
        <p:blipFill>
          <a:blip r:embed="rId2"/>
          <a:stretch>
            <a:fillRect/>
          </a:stretch>
        </p:blipFill>
        <p:spPr>
          <a:xfrm>
            <a:off x="8030995" y="1825625"/>
            <a:ext cx="3858163" cy="3848637"/>
          </a:xfrm>
          <a:prstGeom prst="rect">
            <a:avLst/>
          </a:prstGeom>
        </p:spPr>
      </p:pic>
      <p:pic>
        <p:nvPicPr>
          <p:cNvPr id="8" name="Picture 7"/>
          <p:cNvPicPr>
            <a:picLocks noChangeAspect="1"/>
          </p:cNvPicPr>
          <p:nvPr/>
        </p:nvPicPr>
        <p:blipFill>
          <a:blip r:embed="rId3"/>
          <a:stretch>
            <a:fillRect/>
          </a:stretch>
        </p:blipFill>
        <p:spPr>
          <a:xfrm>
            <a:off x="1368145" y="3526572"/>
            <a:ext cx="6132905" cy="2962309"/>
          </a:xfrm>
          <a:prstGeom prst="rect">
            <a:avLst/>
          </a:prstGeom>
        </p:spPr>
      </p:pic>
    </p:spTree>
    <p:extLst>
      <p:ext uri="{BB962C8B-B14F-4D97-AF65-F5344CB8AC3E}">
        <p14:creationId xmlns:p14="http://schemas.microsoft.com/office/powerpoint/2010/main" val="3341091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a:t>It is possible to call functions further up in the inheritance hierarchy internally by explicitly specifying the contract using </a:t>
            </a:r>
            <a:r>
              <a:rPr lang="en-US" dirty="0" err="1"/>
              <a:t>ContractName.functionName</a:t>
            </a:r>
            <a:r>
              <a:rPr lang="en-US" dirty="0"/>
              <a:t>() or using </a:t>
            </a:r>
            <a:r>
              <a:rPr lang="en-US" dirty="0" err="1"/>
              <a:t>super.functionName</a:t>
            </a:r>
            <a:r>
              <a:rPr lang="en-US" dirty="0"/>
              <a:t>() if you want to call the function one level higher up in the flattened inheritance </a:t>
            </a:r>
            <a:r>
              <a:rPr lang="en-US" dirty="0" smtClean="0"/>
              <a:t>hierarchy</a:t>
            </a:r>
          </a:p>
          <a:p>
            <a:endParaRPr lang="en-US" dirty="0"/>
          </a:p>
          <a:p>
            <a:r>
              <a:rPr lang="en-US" dirty="0"/>
              <a:t>State variable shadowing is considered as an error. A derived contract can only declare a state variable x, if there is no visible state variable with the same name in any of its bases.</a:t>
            </a:r>
          </a:p>
        </p:txBody>
      </p:sp>
    </p:spTree>
    <p:extLst>
      <p:ext uri="{BB962C8B-B14F-4D97-AF65-F5344CB8AC3E}">
        <p14:creationId xmlns:p14="http://schemas.microsoft.com/office/powerpoint/2010/main" val="4109606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en-US" b="1" dirty="0" smtClean="0"/>
              <a:t>Overriding</a:t>
            </a:r>
            <a:endParaRPr lang="en-US" dirty="0"/>
          </a:p>
        </p:txBody>
      </p:sp>
      <p:sp>
        <p:nvSpPr>
          <p:cNvPr id="3" name="Content Placeholder 2"/>
          <p:cNvSpPr>
            <a:spLocks noGrp="1"/>
          </p:cNvSpPr>
          <p:nvPr>
            <p:ph idx="1"/>
          </p:nvPr>
        </p:nvSpPr>
        <p:spPr/>
        <p:txBody>
          <a:bodyPr/>
          <a:lstStyle/>
          <a:p>
            <a:r>
              <a:rPr lang="en-US" dirty="0" smtClean="0"/>
              <a:t>A </a:t>
            </a:r>
            <a:r>
              <a:rPr lang="en-US" dirty="0"/>
              <a:t>function in a parent contract can be replaced (“overridden”) in the inheriting contract if they are marked as virtual. The overriding function in the inheriting contract must mark that function using the </a:t>
            </a:r>
            <a:r>
              <a:rPr lang="en-US" dirty="0">
                <a:solidFill>
                  <a:srgbClr val="FF0000"/>
                </a:solidFill>
              </a:rPr>
              <a:t>override</a:t>
            </a:r>
            <a:r>
              <a:rPr lang="en-US" dirty="0"/>
              <a:t> keyword in the function header.</a:t>
            </a:r>
          </a:p>
          <a:p>
            <a:endParaRPr lang="en-US" dirty="0"/>
          </a:p>
        </p:txBody>
      </p:sp>
      <p:pic>
        <p:nvPicPr>
          <p:cNvPr id="5" name="Picture 4"/>
          <p:cNvPicPr>
            <a:picLocks noChangeAspect="1"/>
          </p:cNvPicPr>
          <p:nvPr/>
        </p:nvPicPr>
        <p:blipFill>
          <a:blip r:embed="rId2"/>
          <a:stretch>
            <a:fillRect/>
          </a:stretch>
        </p:blipFill>
        <p:spPr>
          <a:xfrm>
            <a:off x="1306731" y="3923433"/>
            <a:ext cx="7097853" cy="2253529"/>
          </a:xfrm>
          <a:prstGeom prst="rect">
            <a:avLst/>
          </a:prstGeom>
        </p:spPr>
      </p:pic>
    </p:spTree>
    <p:extLst>
      <p:ext uri="{BB962C8B-B14F-4D97-AF65-F5344CB8AC3E}">
        <p14:creationId xmlns:p14="http://schemas.microsoft.com/office/powerpoint/2010/main" val="4044584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Functions</a:t>
            </a:r>
            <a:endParaRPr lang="en-US" dirty="0"/>
          </a:p>
        </p:txBody>
      </p:sp>
      <p:sp>
        <p:nvSpPr>
          <p:cNvPr id="3" name="Content Placeholder 2"/>
          <p:cNvSpPr>
            <a:spLocks noGrp="1"/>
          </p:cNvSpPr>
          <p:nvPr>
            <p:ph idx="1"/>
          </p:nvPr>
        </p:nvSpPr>
        <p:spPr>
          <a:xfrm>
            <a:off x="838201" y="1825625"/>
            <a:ext cx="5016910" cy="4351338"/>
          </a:xfrm>
        </p:spPr>
        <p:txBody>
          <a:bodyPr/>
          <a:lstStyle/>
          <a:p>
            <a:r>
              <a:rPr lang="en-US" dirty="0"/>
              <a:t>T</a:t>
            </a:r>
            <a:r>
              <a:rPr lang="en-US" dirty="0" smtClean="0"/>
              <a:t>he </a:t>
            </a:r>
            <a:r>
              <a:rPr lang="en-US" dirty="0" err="1" smtClean="0"/>
              <a:t>Mybank</a:t>
            </a:r>
            <a:r>
              <a:rPr lang="en-US" dirty="0" smtClean="0"/>
              <a:t> </a:t>
            </a:r>
            <a:r>
              <a:rPr lang="en-US" dirty="0"/>
              <a:t>contract can define its own savings function overriding the parent’s function if the parent function has been marked virtual. </a:t>
            </a:r>
            <a:endParaRPr lang="en-US" dirty="0" smtClean="0"/>
          </a:p>
          <a:p>
            <a:r>
              <a:rPr lang="en-US" dirty="0" smtClean="0"/>
              <a:t>If </a:t>
            </a:r>
            <a:r>
              <a:rPr lang="en-US" dirty="0"/>
              <a:t>you do not mark a function that overrides as virtual, derived contracts can no longer change the </a:t>
            </a:r>
            <a:r>
              <a:rPr lang="en-US" dirty="0" err="1"/>
              <a:t>behaviour</a:t>
            </a:r>
            <a:r>
              <a:rPr lang="en-US" dirty="0"/>
              <a:t> of that function.</a:t>
            </a:r>
          </a:p>
          <a:p>
            <a:endParaRPr lang="en-US" dirty="0"/>
          </a:p>
        </p:txBody>
      </p:sp>
      <p:pic>
        <p:nvPicPr>
          <p:cNvPr id="6" name="Picture 5"/>
          <p:cNvPicPr>
            <a:picLocks noChangeAspect="1"/>
          </p:cNvPicPr>
          <p:nvPr/>
        </p:nvPicPr>
        <p:blipFill>
          <a:blip r:embed="rId2"/>
          <a:stretch>
            <a:fillRect/>
          </a:stretch>
        </p:blipFill>
        <p:spPr>
          <a:xfrm>
            <a:off x="5828798" y="1520807"/>
            <a:ext cx="6179457" cy="3714870"/>
          </a:xfrm>
          <a:prstGeom prst="rect">
            <a:avLst/>
          </a:prstGeom>
        </p:spPr>
      </p:pic>
    </p:spTree>
    <p:extLst>
      <p:ext uri="{BB962C8B-B14F-4D97-AF65-F5344CB8AC3E}">
        <p14:creationId xmlns:p14="http://schemas.microsoft.com/office/powerpoint/2010/main" val="4197701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sp>
        <p:nvSpPr>
          <p:cNvPr id="3" name="Content Placeholder 2"/>
          <p:cNvSpPr>
            <a:spLocks noGrp="1"/>
          </p:cNvSpPr>
          <p:nvPr>
            <p:ph idx="1"/>
          </p:nvPr>
        </p:nvSpPr>
        <p:spPr/>
        <p:txBody>
          <a:bodyPr/>
          <a:lstStyle/>
          <a:p>
            <a:r>
              <a:rPr lang="en-US" b="1" dirty="0"/>
              <a:t>Multi-level inheritance</a:t>
            </a:r>
            <a:r>
              <a:rPr lang="en-US" dirty="0"/>
              <a:t> generates </a:t>
            </a:r>
            <a:r>
              <a:rPr lang="en-US" b="1" dirty="0"/>
              <a:t>more than one</a:t>
            </a:r>
            <a:r>
              <a:rPr lang="en-US" dirty="0"/>
              <a:t> parent-child relationship</a:t>
            </a:r>
            <a:endParaRPr lang="en-US" dirty="0"/>
          </a:p>
        </p:txBody>
      </p:sp>
      <p:pic>
        <p:nvPicPr>
          <p:cNvPr id="4" name="Picture 3"/>
          <p:cNvPicPr>
            <a:picLocks noChangeAspect="1"/>
          </p:cNvPicPr>
          <p:nvPr/>
        </p:nvPicPr>
        <p:blipFill>
          <a:blip r:embed="rId2"/>
          <a:stretch>
            <a:fillRect/>
          </a:stretch>
        </p:blipFill>
        <p:spPr>
          <a:xfrm>
            <a:off x="2561732" y="2748339"/>
            <a:ext cx="7068536" cy="3915321"/>
          </a:xfrm>
          <a:prstGeom prst="rect">
            <a:avLst/>
          </a:prstGeom>
        </p:spPr>
      </p:pic>
    </p:spTree>
    <p:extLst>
      <p:ext uri="{BB962C8B-B14F-4D97-AF65-F5344CB8AC3E}">
        <p14:creationId xmlns:p14="http://schemas.microsoft.com/office/powerpoint/2010/main" val="3125563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a:xfrm>
            <a:off x="838199" y="1825625"/>
            <a:ext cx="5688457" cy="4351338"/>
          </a:xfrm>
        </p:spPr>
        <p:txBody>
          <a:bodyPr>
            <a:normAutofit fontScale="92500" lnSpcReduction="10000"/>
          </a:bodyPr>
          <a:lstStyle/>
          <a:p>
            <a:r>
              <a:rPr lang="en-US" dirty="0"/>
              <a:t>Multiple inheritance is the case when a derived contract has more than one base class. </a:t>
            </a:r>
          </a:p>
          <a:p>
            <a:r>
              <a:rPr lang="en-US" dirty="0" smtClean="0"/>
              <a:t>Where a </a:t>
            </a:r>
            <a:r>
              <a:rPr lang="en-US" dirty="0"/>
              <a:t>child contract can have more than one </a:t>
            </a:r>
            <a:r>
              <a:rPr lang="en-US" dirty="0" smtClean="0"/>
              <a:t>parent</a:t>
            </a:r>
          </a:p>
          <a:p>
            <a:r>
              <a:rPr lang="en-US" dirty="0" smtClean="0"/>
              <a:t>What happens when the function or data have the same name?</a:t>
            </a:r>
          </a:p>
          <a:p>
            <a:r>
              <a:rPr lang="en-US" dirty="0"/>
              <a:t>Solidity follows </a:t>
            </a:r>
            <a:r>
              <a:rPr lang="en-US" u="sng" dirty="0" err="1">
                <a:hlinkClick r:id="rId2"/>
              </a:rPr>
              <a:t>C3</a:t>
            </a:r>
            <a:r>
              <a:rPr lang="en-US" u="sng" dirty="0">
                <a:hlinkClick r:id="rId2"/>
              </a:rPr>
              <a:t> Linearization</a:t>
            </a:r>
            <a:r>
              <a:rPr lang="en-US" dirty="0"/>
              <a:t> in which the order of execution is determined by the order of the declaration at the contract level</a:t>
            </a:r>
            <a:endParaRPr lang="en-US" dirty="0"/>
          </a:p>
        </p:txBody>
      </p:sp>
      <p:pic>
        <p:nvPicPr>
          <p:cNvPr id="4" name="Picture 3"/>
          <p:cNvPicPr>
            <a:picLocks noChangeAspect="1"/>
          </p:cNvPicPr>
          <p:nvPr/>
        </p:nvPicPr>
        <p:blipFill>
          <a:blip r:embed="rId3"/>
          <a:stretch>
            <a:fillRect/>
          </a:stretch>
        </p:blipFill>
        <p:spPr>
          <a:xfrm>
            <a:off x="6526657" y="2150090"/>
            <a:ext cx="5417078" cy="2554645"/>
          </a:xfrm>
          <a:prstGeom prst="rect">
            <a:avLst/>
          </a:prstGeom>
        </p:spPr>
      </p:pic>
    </p:spTree>
    <p:extLst>
      <p:ext uri="{BB962C8B-B14F-4D97-AF65-F5344CB8AC3E}">
        <p14:creationId xmlns:p14="http://schemas.microsoft.com/office/powerpoint/2010/main" val="1475348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a:xfrm>
            <a:off x="838200" y="1825625"/>
            <a:ext cx="7406148" cy="4351338"/>
          </a:xfrm>
        </p:spPr>
        <p:txBody>
          <a:bodyPr>
            <a:normAutofit/>
          </a:bodyPr>
          <a:lstStyle/>
          <a:p>
            <a:r>
              <a:rPr lang="en-US" dirty="0"/>
              <a:t>Functions and Data from A and B are available for use in C </a:t>
            </a:r>
          </a:p>
          <a:p>
            <a:r>
              <a:rPr lang="en-US" dirty="0" smtClean="0"/>
              <a:t>Multiple </a:t>
            </a:r>
            <a:r>
              <a:rPr lang="en-US" dirty="0"/>
              <a:t>inheritance can cause conflict in deciding which properties and behavior to inherit. </a:t>
            </a:r>
            <a:endParaRPr lang="en-US" dirty="0" smtClean="0"/>
          </a:p>
          <a:p>
            <a:r>
              <a:rPr lang="en-US" dirty="0" smtClean="0"/>
              <a:t>Solidity </a:t>
            </a:r>
            <a:r>
              <a:rPr lang="en-US" dirty="0"/>
              <a:t>solves this by disallowing some inheritance according to a specific linearization rule. </a:t>
            </a:r>
            <a:endParaRPr lang="en-US" dirty="0" smtClean="0"/>
          </a:p>
          <a:p>
            <a:r>
              <a:rPr lang="en-US" dirty="0" smtClean="0"/>
              <a:t>You </a:t>
            </a:r>
            <a:r>
              <a:rPr lang="en-US" dirty="0"/>
              <a:t>have to list base contracts from most base-like to more derived. </a:t>
            </a:r>
          </a:p>
          <a:p>
            <a:endParaRPr lang="en-US" dirty="0"/>
          </a:p>
        </p:txBody>
      </p:sp>
      <p:pic>
        <p:nvPicPr>
          <p:cNvPr id="4" name="Picture 3"/>
          <p:cNvPicPr>
            <a:picLocks noChangeAspect="1"/>
          </p:cNvPicPr>
          <p:nvPr/>
        </p:nvPicPr>
        <p:blipFill>
          <a:blip r:embed="rId2"/>
          <a:stretch>
            <a:fillRect/>
          </a:stretch>
        </p:blipFill>
        <p:spPr>
          <a:xfrm>
            <a:off x="8512994" y="2886109"/>
            <a:ext cx="3329962" cy="1922785"/>
          </a:xfrm>
          <a:prstGeom prst="rect">
            <a:avLst/>
          </a:prstGeom>
        </p:spPr>
      </p:pic>
      <p:pic>
        <p:nvPicPr>
          <p:cNvPr id="5" name="Picture 4"/>
          <p:cNvPicPr>
            <a:picLocks noChangeAspect="1"/>
          </p:cNvPicPr>
          <p:nvPr/>
        </p:nvPicPr>
        <p:blipFill>
          <a:blip r:embed="rId3"/>
          <a:stretch>
            <a:fillRect/>
          </a:stretch>
        </p:blipFill>
        <p:spPr>
          <a:xfrm>
            <a:off x="4409106" y="6176963"/>
            <a:ext cx="6944694" cy="400106"/>
          </a:xfrm>
          <a:prstGeom prst="rect">
            <a:avLst/>
          </a:prstGeom>
        </p:spPr>
      </p:pic>
      <p:cxnSp>
        <p:nvCxnSpPr>
          <p:cNvPr id="7" name="Straight Arrow Connector 6"/>
          <p:cNvCxnSpPr>
            <a:endCxn id="4" idx="2"/>
          </p:cNvCxnSpPr>
          <p:nvPr/>
        </p:nvCxnSpPr>
        <p:spPr>
          <a:xfrm flipV="1">
            <a:off x="9211161" y="4808894"/>
            <a:ext cx="966814" cy="123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138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Contracts</a:t>
            </a:r>
            <a:endParaRPr lang="en-US" dirty="0"/>
          </a:p>
        </p:txBody>
      </p:sp>
      <p:sp>
        <p:nvSpPr>
          <p:cNvPr id="3" name="Content Placeholder 2"/>
          <p:cNvSpPr>
            <a:spLocks noGrp="1"/>
          </p:cNvSpPr>
          <p:nvPr>
            <p:ph idx="1"/>
          </p:nvPr>
        </p:nvSpPr>
        <p:spPr>
          <a:xfrm>
            <a:off x="838200" y="1825625"/>
            <a:ext cx="10370574" cy="4351338"/>
          </a:xfrm>
        </p:spPr>
        <p:txBody>
          <a:bodyPr/>
          <a:lstStyle/>
          <a:p>
            <a:r>
              <a:rPr lang="en-US" dirty="0"/>
              <a:t>Contracts need to be marked abstract if at least one of their functions is unimplemented, that is, it only has the function signature without a function code body. </a:t>
            </a:r>
          </a:p>
          <a:p>
            <a:endParaRPr lang="en-US" dirty="0"/>
          </a:p>
        </p:txBody>
      </p:sp>
      <p:pic>
        <p:nvPicPr>
          <p:cNvPr id="5" name="Picture 4"/>
          <p:cNvPicPr>
            <a:picLocks noChangeAspect="1"/>
          </p:cNvPicPr>
          <p:nvPr/>
        </p:nvPicPr>
        <p:blipFill>
          <a:blip r:embed="rId2"/>
          <a:stretch>
            <a:fillRect/>
          </a:stretch>
        </p:blipFill>
        <p:spPr>
          <a:xfrm>
            <a:off x="2561795" y="3667316"/>
            <a:ext cx="8409129" cy="2291032"/>
          </a:xfrm>
          <a:prstGeom prst="rect">
            <a:avLst/>
          </a:prstGeom>
        </p:spPr>
      </p:pic>
    </p:spTree>
    <p:extLst>
      <p:ext uri="{BB962C8B-B14F-4D97-AF65-F5344CB8AC3E}">
        <p14:creationId xmlns:p14="http://schemas.microsoft.com/office/powerpoint/2010/main" val="386781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956-B1CF-4320-B40E-6DD594CA3ECF}"/>
              </a:ext>
            </a:extLst>
          </p:cNvPr>
          <p:cNvSpPr>
            <a:spLocks noGrp="1"/>
          </p:cNvSpPr>
          <p:nvPr>
            <p:ph type="title"/>
          </p:nvPr>
        </p:nvSpPr>
        <p:spPr/>
        <p:txBody>
          <a:bodyPr/>
          <a:lstStyle/>
          <a:p>
            <a:r>
              <a:rPr lang="en-US" dirty="0" smtClean="0"/>
              <a:t>Contract</a:t>
            </a:r>
            <a:endParaRPr lang="en-US" dirty="0"/>
          </a:p>
        </p:txBody>
      </p:sp>
      <p:sp>
        <p:nvSpPr>
          <p:cNvPr id="3" name="Content Placeholder 2">
            <a:extLst>
              <a:ext uri="{FF2B5EF4-FFF2-40B4-BE49-F238E27FC236}">
                <a16:creationId xmlns:a16="http://schemas.microsoft.com/office/drawing/2014/main" id="{BA0EC315-41BA-4183-B444-4AA5C0AE73AB}"/>
              </a:ext>
            </a:extLst>
          </p:cNvPr>
          <p:cNvSpPr>
            <a:spLocks noGrp="1"/>
          </p:cNvSpPr>
          <p:nvPr>
            <p:ph idx="1"/>
          </p:nvPr>
        </p:nvSpPr>
        <p:spPr/>
        <p:txBody>
          <a:bodyPr/>
          <a:lstStyle/>
          <a:p>
            <a:r>
              <a:rPr lang="en-US" dirty="0"/>
              <a:t>This contract allows anyone to store a single number that is accessible by anyone in the world without a way to prevent you from publishing this number. </a:t>
            </a:r>
          </a:p>
          <a:p>
            <a:r>
              <a:rPr lang="en-US" dirty="0"/>
              <a:t>Anyone could call set again with a different value and overwrite your number, but the number is still stored in the history of the blockchain.</a:t>
            </a:r>
          </a:p>
        </p:txBody>
      </p:sp>
    </p:spTree>
    <p:extLst>
      <p:ext uri="{BB962C8B-B14F-4D97-AF65-F5344CB8AC3E}">
        <p14:creationId xmlns:p14="http://schemas.microsoft.com/office/powerpoint/2010/main" val="1002350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a:t>Interfaces are like abstract contracts except they can not have any functions implemented. </a:t>
            </a:r>
            <a:endParaRPr lang="en-US" dirty="0" smtClean="0"/>
          </a:p>
          <a:p>
            <a:r>
              <a:rPr lang="en-US" dirty="0" smtClean="0"/>
              <a:t>Interfaces </a:t>
            </a:r>
            <a:r>
              <a:rPr lang="en-US" dirty="0"/>
              <a:t>cannot inherit from other contracts but can inherit from interfaces. However, contracts can inherit interfaces. </a:t>
            </a:r>
            <a:endParaRPr lang="en-US" dirty="0" smtClean="0"/>
          </a:p>
          <a:p>
            <a:r>
              <a:rPr lang="en-US" dirty="0" smtClean="0"/>
              <a:t>All </a:t>
            </a:r>
            <a:r>
              <a:rPr lang="en-US" dirty="0"/>
              <a:t>functions have to be declared as external. Constructors and state variables are not allowed.</a:t>
            </a:r>
          </a:p>
          <a:p>
            <a:endParaRPr lang="en-US" dirty="0"/>
          </a:p>
        </p:txBody>
      </p:sp>
    </p:spTree>
    <p:extLst>
      <p:ext uri="{BB962C8B-B14F-4D97-AF65-F5344CB8AC3E}">
        <p14:creationId xmlns:p14="http://schemas.microsoft.com/office/powerpoint/2010/main" val="240057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58779" y="2019561"/>
            <a:ext cx="9074441" cy="3570077"/>
          </a:xfrm>
          <a:prstGeom prst="rect">
            <a:avLst/>
          </a:prstGeom>
        </p:spPr>
      </p:pic>
    </p:spTree>
    <p:extLst>
      <p:ext uri="{BB962C8B-B14F-4D97-AF65-F5344CB8AC3E}">
        <p14:creationId xmlns:p14="http://schemas.microsoft.com/office/powerpoint/2010/main" val="359770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and Constructors</a:t>
            </a:r>
            <a:endParaRPr lang="en-US" dirty="0"/>
          </a:p>
        </p:txBody>
      </p:sp>
      <p:sp>
        <p:nvSpPr>
          <p:cNvPr id="3" name="Content Placeholder 2"/>
          <p:cNvSpPr>
            <a:spLocks noGrp="1"/>
          </p:cNvSpPr>
          <p:nvPr>
            <p:ph idx="1"/>
          </p:nvPr>
        </p:nvSpPr>
        <p:spPr/>
        <p:txBody>
          <a:bodyPr>
            <a:normAutofit lnSpcReduction="10000"/>
          </a:bodyPr>
          <a:lstStyle/>
          <a:p>
            <a:r>
              <a:rPr lang="en-US" dirty="0" smtClean="0"/>
              <a:t>Contracts can have an optional function called constructor(). </a:t>
            </a:r>
          </a:p>
          <a:p>
            <a:r>
              <a:rPr lang="en-US" dirty="0"/>
              <a:t>In cases when contracts do not have Solidity constructors, they take the default constructor which is the same </a:t>
            </a:r>
            <a:r>
              <a:rPr lang="en-US" dirty="0" smtClean="0"/>
              <a:t>as the empty </a:t>
            </a:r>
            <a:r>
              <a:rPr lang="en-US" dirty="0"/>
              <a:t>constructor() public {}</a:t>
            </a:r>
            <a:endParaRPr lang="en-US" dirty="0" smtClean="0"/>
          </a:p>
          <a:p>
            <a:r>
              <a:rPr lang="en-US" dirty="0" smtClean="0"/>
              <a:t>This </a:t>
            </a:r>
            <a:r>
              <a:rPr lang="en-US" dirty="0"/>
              <a:t>function executes after </a:t>
            </a:r>
            <a:r>
              <a:rPr lang="en-US" b="1" dirty="0"/>
              <a:t>contract creation</a:t>
            </a:r>
            <a:r>
              <a:rPr lang="en-US" dirty="0"/>
              <a:t>, where it is possible to run contract initialization code</a:t>
            </a:r>
            <a:r>
              <a:rPr lang="en-US" dirty="0" smtClean="0"/>
              <a:t>.</a:t>
            </a:r>
          </a:p>
          <a:p>
            <a:r>
              <a:rPr lang="en-US" dirty="0"/>
              <a:t>State variables are set to their </a:t>
            </a:r>
            <a:r>
              <a:rPr lang="en-US" b="1" dirty="0"/>
              <a:t>indicated value</a:t>
            </a:r>
            <a:r>
              <a:rPr lang="en-US" dirty="0"/>
              <a:t> when you perform </a:t>
            </a:r>
            <a:r>
              <a:rPr lang="en-US" dirty="0" smtClean="0"/>
              <a:t>initialization. This </a:t>
            </a:r>
            <a:r>
              <a:rPr lang="en-US" dirty="0"/>
              <a:t>process happens before constructor runs</a:t>
            </a:r>
            <a:r>
              <a:rPr lang="en-US" dirty="0" smtClean="0"/>
              <a:t>. </a:t>
            </a:r>
          </a:p>
          <a:p>
            <a:r>
              <a:rPr lang="en-US" dirty="0"/>
              <a:t>Once the Solidity constructor executes, the </a:t>
            </a:r>
            <a:r>
              <a:rPr lang="en-US" b="1" dirty="0"/>
              <a:t>finished code</a:t>
            </a:r>
            <a:r>
              <a:rPr lang="en-US" dirty="0"/>
              <a:t> of the contract moves to the blockchain. </a:t>
            </a:r>
            <a:endParaRPr lang="en-US" dirty="0"/>
          </a:p>
        </p:txBody>
      </p:sp>
    </p:spTree>
    <p:extLst>
      <p:ext uri="{BB962C8B-B14F-4D97-AF65-F5344CB8AC3E}">
        <p14:creationId xmlns:p14="http://schemas.microsoft.com/office/powerpoint/2010/main" val="1432038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Constructors</a:t>
            </a:r>
            <a:endParaRPr lang="en-US" dirty="0"/>
          </a:p>
        </p:txBody>
      </p:sp>
      <p:sp>
        <p:nvSpPr>
          <p:cNvPr id="3" name="Content Placeholder 2"/>
          <p:cNvSpPr>
            <a:spLocks noGrp="1"/>
          </p:cNvSpPr>
          <p:nvPr>
            <p:ph idx="1"/>
          </p:nvPr>
        </p:nvSpPr>
        <p:spPr>
          <a:xfrm>
            <a:off x="838200" y="1655815"/>
            <a:ext cx="5282381" cy="4351338"/>
          </a:xfrm>
        </p:spPr>
        <p:txBody>
          <a:bodyPr/>
          <a:lstStyle/>
          <a:p>
            <a:r>
              <a:rPr lang="en-US" dirty="0"/>
              <a:t>If the base constructors have arguments, the derived contract constructor must specify it. </a:t>
            </a:r>
          </a:p>
          <a:p>
            <a:endParaRPr lang="en-US" dirty="0"/>
          </a:p>
        </p:txBody>
      </p:sp>
      <p:pic>
        <p:nvPicPr>
          <p:cNvPr id="6" name="Picture 5"/>
          <p:cNvPicPr>
            <a:picLocks noChangeAspect="1"/>
          </p:cNvPicPr>
          <p:nvPr/>
        </p:nvPicPr>
        <p:blipFill>
          <a:blip r:embed="rId2"/>
          <a:stretch>
            <a:fillRect/>
          </a:stretch>
        </p:blipFill>
        <p:spPr>
          <a:xfrm>
            <a:off x="6666271" y="1371841"/>
            <a:ext cx="5250426" cy="5408965"/>
          </a:xfrm>
          <a:prstGeom prst="rect">
            <a:avLst/>
          </a:prstGeom>
        </p:spPr>
      </p:pic>
    </p:spTree>
    <p:extLst>
      <p:ext uri="{BB962C8B-B14F-4D97-AF65-F5344CB8AC3E}">
        <p14:creationId xmlns:p14="http://schemas.microsoft.com/office/powerpoint/2010/main" val="409347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247650" y="1690688"/>
            <a:ext cx="6953250" cy="4351338"/>
          </a:xfrm>
        </p:spPr>
        <p:txBody>
          <a:bodyPr/>
          <a:lstStyle/>
          <a:p>
            <a:r>
              <a:rPr lang="en-US" dirty="0" smtClean="0"/>
              <a:t>You can think of variables as a named location in the computer’s memory.</a:t>
            </a:r>
          </a:p>
          <a:p>
            <a:r>
              <a:rPr lang="en-US" dirty="0" smtClean="0"/>
              <a:t>The </a:t>
            </a:r>
            <a:r>
              <a:rPr lang="en-US" dirty="0" err="1" smtClean="0"/>
              <a:t>uint256</a:t>
            </a:r>
            <a:r>
              <a:rPr lang="en-US" dirty="0" smtClean="0"/>
              <a:t> is the size of the location</a:t>
            </a:r>
          </a:p>
          <a:p>
            <a:r>
              <a:rPr lang="en-US" dirty="0" smtClean="0"/>
              <a:t>And you can place some value into the named location.</a:t>
            </a:r>
            <a:endParaRPr lang="en-US" dirty="0"/>
          </a:p>
        </p:txBody>
      </p:sp>
      <p:pic>
        <p:nvPicPr>
          <p:cNvPr id="4" name="Picture 3"/>
          <p:cNvPicPr>
            <a:picLocks noChangeAspect="1"/>
          </p:cNvPicPr>
          <p:nvPr/>
        </p:nvPicPr>
        <p:blipFill>
          <a:blip r:embed="rId2"/>
          <a:stretch>
            <a:fillRect/>
          </a:stretch>
        </p:blipFill>
        <p:spPr>
          <a:xfrm>
            <a:off x="6438900" y="2692861"/>
            <a:ext cx="5753100" cy="4165139"/>
          </a:xfrm>
          <a:prstGeom prst="rect">
            <a:avLst/>
          </a:prstGeom>
        </p:spPr>
      </p:pic>
      <p:pic>
        <p:nvPicPr>
          <p:cNvPr id="6" name="Picture 5"/>
          <p:cNvPicPr>
            <a:picLocks noChangeAspect="1"/>
          </p:cNvPicPr>
          <p:nvPr/>
        </p:nvPicPr>
        <p:blipFill>
          <a:blip r:embed="rId3"/>
          <a:stretch>
            <a:fillRect/>
          </a:stretch>
        </p:blipFill>
        <p:spPr>
          <a:xfrm>
            <a:off x="1731241" y="4076593"/>
            <a:ext cx="3481604" cy="571607"/>
          </a:xfrm>
          <a:prstGeom prst="rect">
            <a:avLst/>
          </a:prstGeom>
        </p:spPr>
      </p:pic>
      <p:pic>
        <p:nvPicPr>
          <p:cNvPr id="7" name="Picture 6"/>
          <p:cNvPicPr>
            <a:picLocks noChangeAspect="1"/>
          </p:cNvPicPr>
          <p:nvPr/>
        </p:nvPicPr>
        <p:blipFill>
          <a:blip r:embed="rId4"/>
          <a:stretch>
            <a:fillRect/>
          </a:stretch>
        </p:blipFill>
        <p:spPr>
          <a:xfrm>
            <a:off x="7362943" y="2343930"/>
            <a:ext cx="3828813" cy="697862"/>
          </a:xfrm>
          <a:prstGeom prst="rect">
            <a:avLst/>
          </a:prstGeom>
        </p:spPr>
      </p:pic>
      <p:sp>
        <p:nvSpPr>
          <p:cNvPr id="8" name="TextBox 7"/>
          <p:cNvSpPr txBox="1"/>
          <p:nvPr/>
        </p:nvSpPr>
        <p:spPr>
          <a:xfrm>
            <a:off x="7791450" y="1405367"/>
            <a:ext cx="1695450" cy="369332"/>
          </a:xfrm>
          <a:prstGeom prst="rect">
            <a:avLst/>
          </a:prstGeom>
          <a:noFill/>
          <a:ln>
            <a:solidFill>
              <a:schemeClr val="tx1"/>
            </a:solidFill>
          </a:ln>
        </p:spPr>
        <p:txBody>
          <a:bodyPr wrap="square" rtlCol="0">
            <a:spAutoFit/>
          </a:bodyPr>
          <a:lstStyle/>
          <a:p>
            <a:r>
              <a:rPr lang="en-US" dirty="0" smtClean="0"/>
              <a:t>Declaration</a:t>
            </a:r>
            <a:endParaRPr lang="en-US" dirty="0"/>
          </a:p>
        </p:txBody>
      </p:sp>
      <p:sp>
        <p:nvSpPr>
          <p:cNvPr id="9" name="TextBox 8"/>
          <p:cNvSpPr txBox="1"/>
          <p:nvPr/>
        </p:nvSpPr>
        <p:spPr>
          <a:xfrm>
            <a:off x="400050" y="5067300"/>
            <a:ext cx="1676400" cy="369332"/>
          </a:xfrm>
          <a:prstGeom prst="rect">
            <a:avLst/>
          </a:prstGeom>
          <a:noFill/>
          <a:ln>
            <a:solidFill>
              <a:schemeClr val="tx1"/>
            </a:solidFill>
          </a:ln>
        </p:spPr>
        <p:txBody>
          <a:bodyPr wrap="square" rtlCol="0">
            <a:spAutoFit/>
          </a:bodyPr>
          <a:lstStyle/>
          <a:p>
            <a:r>
              <a:rPr lang="en-US" smtClean="0"/>
              <a:t>assignment</a:t>
            </a:r>
            <a:endParaRPr lang="en-US"/>
          </a:p>
        </p:txBody>
      </p:sp>
      <p:cxnSp>
        <p:nvCxnSpPr>
          <p:cNvPr id="11" name="Straight Arrow Connector 10"/>
          <p:cNvCxnSpPr>
            <a:stCxn id="9" idx="0"/>
            <a:endCxn id="6" idx="1"/>
          </p:cNvCxnSpPr>
          <p:nvPr/>
        </p:nvCxnSpPr>
        <p:spPr>
          <a:xfrm flipV="1">
            <a:off x="1238250" y="4362397"/>
            <a:ext cx="492991" cy="704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p:cNvCxnSpPr>
          <p:nvPr/>
        </p:nvCxnSpPr>
        <p:spPr>
          <a:xfrm>
            <a:off x="8639175" y="1774699"/>
            <a:ext cx="485775" cy="75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71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5AAD-37F2-4AD4-A86E-769DB6C9EE2F}"/>
              </a:ext>
            </a:extLst>
          </p:cNvPr>
          <p:cNvSpPr>
            <a:spLocks noGrp="1"/>
          </p:cNvSpPr>
          <p:nvPr>
            <p:ph type="title"/>
          </p:nvPr>
        </p:nvSpPr>
        <p:spPr/>
        <p:txBody>
          <a:bodyPr/>
          <a:lstStyle/>
          <a:p>
            <a:r>
              <a:rPr lang="en-US" dirty="0" smtClean="0"/>
              <a:t>Contract</a:t>
            </a:r>
            <a:endParaRPr lang="en-US" dirty="0"/>
          </a:p>
        </p:txBody>
      </p:sp>
      <p:sp>
        <p:nvSpPr>
          <p:cNvPr id="3" name="Content Placeholder 2">
            <a:extLst>
              <a:ext uri="{FF2B5EF4-FFF2-40B4-BE49-F238E27FC236}">
                <a16:creationId xmlns:a16="http://schemas.microsoft.com/office/drawing/2014/main" id="{D3FEEEE0-5BD8-4326-BE84-1ACA2F8D09B1}"/>
              </a:ext>
            </a:extLst>
          </p:cNvPr>
          <p:cNvSpPr>
            <a:spLocks noGrp="1"/>
          </p:cNvSpPr>
          <p:nvPr>
            <p:ph idx="1"/>
          </p:nvPr>
        </p:nvSpPr>
        <p:spPr/>
        <p:txBody>
          <a:bodyPr/>
          <a:lstStyle/>
          <a:p>
            <a:r>
              <a:rPr lang="en-US" dirty="0"/>
              <a:t>A contract consists of the following multiple constructs:</a:t>
            </a:r>
          </a:p>
          <a:p>
            <a:pPr lvl="1"/>
            <a:r>
              <a:rPr lang="en-US" dirty="0"/>
              <a:t>State variables</a:t>
            </a:r>
          </a:p>
          <a:p>
            <a:pPr lvl="1"/>
            <a:r>
              <a:rPr lang="en-US" dirty="0"/>
              <a:t>Structure definitions</a:t>
            </a:r>
          </a:p>
          <a:p>
            <a:pPr lvl="1"/>
            <a:r>
              <a:rPr lang="en-US" dirty="0"/>
              <a:t>Modifier definitions</a:t>
            </a:r>
          </a:p>
          <a:p>
            <a:pPr lvl="1"/>
            <a:r>
              <a:rPr lang="en-US" dirty="0"/>
              <a:t>Event declarations</a:t>
            </a:r>
          </a:p>
          <a:p>
            <a:pPr lvl="1"/>
            <a:r>
              <a:rPr lang="en-US" dirty="0"/>
              <a:t>Enumeration definitions</a:t>
            </a:r>
          </a:p>
          <a:p>
            <a:pPr lvl="1"/>
            <a:r>
              <a:rPr lang="en-US" dirty="0"/>
              <a:t>Function definitions</a:t>
            </a:r>
          </a:p>
          <a:p>
            <a:r>
              <a:rPr lang="en-US" dirty="0"/>
              <a:t>A typical contract can consist of all the preceding constructs</a:t>
            </a:r>
          </a:p>
        </p:txBody>
      </p:sp>
    </p:spTree>
    <p:extLst>
      <p:ext uri="{BB962C8B-B14F-4D97-AF65-F5344CB8AC3E}">
        <p14:creationId xmlns:p14="http://schemas.microsoft.com/office/powerpoint/2010/main" val="273365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A function is a reusable group of code that can be called within the program. </a:t>
            </a:r>
          </a:p>
          <a:p>
            <a:r>
              <a:rPr lang="en-US" dirty="0"/>
              <a:t>With the help of functions, a program can be divided into many small pieces of code for better understanding and managing</a:t>
            </a:r>
            <a:r>
              <a:rPr lang="en-US" dirty="0" smtClean="0"/>
              <a:t>.</a:t>
            </a:r>
          </a:p>
          <a:p>
            <a:r>
              <a:rPr lang="en-US" dirty="0"/>
              <a:t>In Solidity a function is generally defined by using the function keyword, followed by the name of the function which is unique and does not match with any of the reserved keywords. </a:t>
            </a:r>
            <a:endParaRPr lang="en-US" dirty="0" smtClean="0"/>
          </a:p>
          <a:p>
            <a:r>
              <a:rPr lang="en-US" dirty="0" smtClean="0"/>
              <a:t>A </a:t>
            </a:r>
            <a:r>
              <a:rPr lang="en-US" dirty="0"/>
              <a:t>function can also have a list of parameters containing the name and data type of the parameter. The return value of a function is optional</a:t>
            </a:r>
          </a:p>
        </p:txBody>
      </p:sp>
    </p:spTree>
    <p:extLst>
      <p:ext uri="{BB962C8B-B14F-4D97-AF65-F5344CB8AC3E}">
        <p14:creationId xmlns:p14="http://schemas.microsoft.com/office/powerpoint/2010/main" val="156857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838200" y="1502765"/>
            <a:ext cx="6289469" cy="4717101"/>
          </a:xfrm>
          <a:prstGeom prst="rect">
            <a:avLst/>
          </a:prstGeom>
        </p:spPr>
      </p:pic>
      <p:sp>
        <p:nvSpPr>
          <p:cNvPr id="2" name="Title 1"/>
          <p:cNvSpPr>
            <a:spLocks noGrp="1"/>
          </p:cNvSpPr>
          <p:nvPr>
            <p:ph type="title"/>
          </p:nvPr>
        </p:nvSpPr>
        <p:spPr/>
        <p:txBody>
          <a:bodyPr/>
          <a:lstStyle/>
          <a:p>
            <a:r>
              <a:rPr lang="en-US" dirty="0" smtClean="0"/>
              <a:t>Function</a:t>
            </a:r>
            <a:endParaRPr lang="en-US" dirty="0"/>
          </a:p>
        </p:txBody>
      </p:sp>
      <p:pic>
        <p:nvPicPr>
          <p:cNvPr id="4" name="Picture 3"/>
          <p:cNvPicPr>
            <a:picLocks noChangeAspect="1"/>
          </p:cNvPicPr>
          <p:nvPr/>
        </p:nvPicPr>
        <p:blipFill>
          <a:blip r:embed="rId3"/>
          <a:stretch>
            <a:fillRect/>
          </a:stretch>
        </p:blipFill>
        <p:spPr>
          <a:xfrm>
            <a:off x="7667326" y="1825625"/>
            <a:ext cx="4286848" cy="4582164"/>
          </a:xfrm>
          <a:prstGeom prst="rect">
            <a:avLst/>
          </a:prstGeom>
        </p:spPr>
      </p:pic>
      <p:sp>
        <p:nvSpPr>
          <p:cNvPr id="5" name="TextBox 4"/>
          <p:cNvSpPr txBox="1"/>
          <p:nvPr/>
        </p:nvSpPr>
        <p:spPr>
          <a:xfrm>
            <a:off x="9582150" y="1310800"/>
            <a:ext cx="1466850" cy="369332"/>
          </a:xfrm>
          <a:prstGeom prst="rect">
            <a:avLst/>
          </a:prstGeom>
          <a:noFill/>
          <a:ln>
            <a:solidFill>
              <a:schemeClr val="tx1"/>
            </a:solidFill>
          </a:ln>
        </p:spPr>
        <p:txBody>
          <a:bodyPr wrap="square" rtlCol="0">
            <a:spAutoFit/>
          </a:bodyPr>
          <a:lstStyle/>
          <a:p>
            <a:r>
              <a:rPr lang="en-US" dirty="0" smtClean="0"/>
              <a:t>parameters</a:t>
            </a:r>
            <a:endParaRPr lang="en-US" dirty="0"/>
          </a:p>
        </p:txBody>
      </p:sp>
      <p:cxnSp>
        <p:nvCxnSpPr>
          <p:cNvPr id="7" name="Straight Arrow Connector 6"/>
          <p:cNvCxnSpPr>
            <a:stCxn id="5" idx="2"/>
          </p:cNvCxnSpPr>
          <p:nvPr/>
        </p:nvCxnSpPr>
        <p:spPr>
          <a:xfrm flipH="1">
            <a:off x="10210800" y="1680132"/>
            <a:ext cx="104775" cy="491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049000" y="3676650"/>
            <a:ext cx="866519" cy="369332"/>
          </a:xfrm>
          <a:prstGeom prst="rect">
            <a:avLst/>
          </a:prstGeom>
          <a:noFill/>
          <a:ln>
            <a:solidFill>
              <a:schemeClr val="tx1"/>
            </a:solidFill>
          </a:ln>
        </p:spPr>
        <p:txBody>
          <a:bodyPr wrap="none" rtlCol="0">
            <a:spAutoFit/>
          </a:bodyPr>
          <a:lstStyle/>
          <a:p>
            <a:r>
              <a:rPr lang="en-US" dirty="0" smtClean="0"/>
              <a:t>returns</a:t>
            </a:r>
            <a:endParaRPr lang="en-US" dirty="0"/>
          </a:p>
        </p:txBody>
      </p:sp>
      <p:cxnSp>
        <p:nvCxnSpPr>
          <p:cNvPr id="12" name="Straight Arrow Connector 11"/>
          <p:cNvCxnSpPr/>
          <p:nvPr/>
        </p:nvCxnSpPr>
        <p:spPr>
          <a:xfrm flipH="1">
            <a:off x="11353800" y="4116707"/>
            <a:ext cx="128459" cy="49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61887" y="4286249"/>
            <a:ext cx="6065781" cy="157900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1061887" y="2514600"/>
            <a:ext cx="6065781" cy="1602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5" idx="1"/>
          </p:cNvCxnSpPr>
          <p:nvPr/>
        </p:nvCxnSpPr>
        <p:spPr>
          <a:xfrm flipH="1">
            <a:off x="3486150" y="1495466"/>
            <a:ext cx="6096000" cy="3247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014235" y="4610100"/>
            <a:ext cx="7867650" cy="78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019800" y="4286249"/>
            <a:ext cx="5029200" cy="45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72100" y="4610100"/>
            <a:ext cx="1543050" cy="41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619250" y="5295901"/>
            <a:ext cx="1394985" cy="264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36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2770</Words>
  <Application>Microsoft Office PowerPoint</Application>
  <PresentationFormat>Widescreen</PresentationFormat>
  <Paragraphs>229</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Courier New</vt:lpstr>
      <vt:lpstr>Office Theme</vt:lpstr>
      <vt:lpstr>Solidity Contracts</vt:lpstr>
      <vt:lpstr>Introduction</vt:lpstr>
      <vt:lpstr>Introduction</vt:lpstr>
      <vt:lpstr>Introduction</vt:lpstr>
      <vt:lpstr>Contract</vt:lpstr>
      <vt:lpstr>Variables</vt:lpstr>
      <vt:lpstr>Contract</vt:lpstr>
      <vt:lpstr>Function</vt:lpstr>
      <vt:lpstr>Function</vt:lpstr>
      <vt:lpstr>State Variables</vt:lpstr>
      <vt:lpstr>State Variables</vt:lpstr>
      <vt:lpstr>State Variables</vt:lpstr>
      <vt:lpstr>Data Types</vt:lpstr>
      <vt:lpstr>Value Types</vt:lpstr>
      <vt:lpstr>Reference Types</vt:lpstr>
      <vt:lpstr>Data locations</vt:lpstr>
      <vt:lpstr>Data locations</vt:lpstr>
      <vt:lpstr>Data locations</vt:lpstr>
      <vt:lpstr>Data Locations</vt:lpstr>
      <vt:lpstr>Data Locations</vt:lpstr>
      <vt:lpstr>Data Locations</vt:lpstr>
      <vt:lpstr>Data Locations</vt:lpstr>
      <vt:lpstr>Data Locations</vt:lpstr>
      <vt:lpstr>Mappings</vt:lpstr>
      <vt:lpstr>Mappings</vt:lpstr>
      <vt:lpstr>Mappings</vt:lpstr>
      <vt:lpstr>Mappings</vt:lpstr>
      <vt:lpstr>Mappings</vt:lpstr>
      <vt:lpstr>Mapping of Mapping</vt:lpstr>
      <vt:lpstr>Mapping of Mapping</vt:lpstr>
      <vt:lpstr>Mapping of Mapping</vt:lpstr>
      <vt:lpstr>Events</vt:lpstr>
      <vt:lpstr>Events</vt:lpstr>
      <vt:lpstr>Events</vt:lpstr>
      <vt:lpstr>Events</vt:lpstr>
      <vt:lpstr>Events</vt:lpstr>
      <vt:lpstr>web3</vt:lpstr>
      <vt:lpstr>web3</vt:lpstr>
      <vt:lpstr>Contracts with Inheritance</vt:lpstr>
      <vt:lpstr>Inheritance</vt:lpstr>
      <vt:lpstr>Single Inheritance</vt:lpstr>
      <vt:lpstr>Single Inheritance</vt:lpstr>
      <vt:lpstr>Inheritance</vt:lpstr>
      <vt:lpstr>Function Overriding</vt:lpstr>
      <vt:lpstr>Virtual Functions</vt:lpstr>
      <vt:lpstr>Multi-level inheritance</vt:lpstr>
      <vt:lpstr>Multiple Inheritance</vt:lpstr>
      <vt:lpstr>Multiple Inheritance</vt:lpstr>
      <vt:lpstr>Abstract Contracts</vt:lpstr>
      <vt:lpstr>Interfaces</vt:lpstr>
      <vt:lpstr>Interface</vt:lpstr>
      <vt:lpstr>Initialization and Constructors</vt:lpstr>
      <vt:lpstr>Inheritance and Constructors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 Contracts</dc:title>
  <dc:creator>starhawk</dc:creator>
  <cp:lastModifiedBy>IM</cp:lastModifiedBy>
  <cp:revision>51</cp:revision>
  <dcterms:created xsi:type="dcterms:W3CDTF">2021-05-02T13:09:23Z</dcterms:created>
  <dcterms:modified xsi:type="dcterms:W3CDTF">2021-05-10T09:34:07Z</dcterms:modified>
</cp:coreProperties>
</file>