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0"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3" r:id="rId26"/>
    <p:sldId id="280" r:id="rId27"/>
    <p:sldId id="281"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8"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025E42-064D-42CD-BE36-C2EF5B32065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136412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025E42-064D-42CD-BE36-C2EF5B32065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141227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025E42-064D-42CD-BE36-C2EF5B32065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289095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025E42-064D-42CD-BE36-C2EF5B32065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264176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025E42-064D-42CD-BE36-C2EF5B32065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47689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025E42-064D-42CD-BE36-C2EF5B320654}"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196013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025E42-064D-42CD-BE36-C2EF5B320654}"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169362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025E42-064D-42CD-BE36-C2EF5B320654}"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325825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25E42-064D-42CD-BE36-C2EF5B320654}"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415591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025E42-064D-42CD-BE36-C2EF5B320654}"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19103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025E42-064D-42CD-BE36-C2EF5B320654}"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DACF6-57FF-47FD-A8B2-5305AE5FB46B}" type="slidenum">
              <a:rPr lang="en-US" smtClean="0"/>
              <a:t>‹#›</a:t>
            </a:fld>
            <a:endParaRPr lang="en-US"/>
          </a:p>
        </p:txBody>
      </p:sp>
    </p:spTree>
    <p:extLst>
      <p:ext uri="{BB962C8B-B14F-4D97-AF65-F5344CB8AC3E}">
        <p14:creationId xmlns:p14="http://schemas.microsoft.com/office/powerpoint/2010/main" val="272034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25E42-064D-42CD-BE36-C2EF5B320654}" type="datetimeFigureOut">
              <a:rPr lang="en-US" smtClean="0"/>
              <a:t>5/19/2021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DACF6-57FF-47FD-A8B2-5305AE5FB46B}" type="slidenum">
              <a:rPr lang="en-US" smtClean="0"/>
              <a:t>‹#›</a:t>
            </a:fld>
            <a:endParaRPr lang="en-US"/>
          </a:p>
        </p:txBody>
      </p:sp>
    </p:spTree>
    <p:extLst>
      <p:ext uri="{BB962C8B-B14F-4D97-AF65-F5344CB8AC3E}">
        <p14:creationId xmlns:p14="http://schemas.microsoft.com/office/powerpoint/2010/main" val="1872076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Solidity Functions</a:t>
            </a:r>
            <a:endParaRPr lang="en-US" dirty="0"/>
          </a:p>
        </p:txBody>
      </p:sp>
      <p:sp>
        <p:nvSpPr>
          <p:cNvPr id="3" name="Subtitle 2"/>
          <p:cNvSpPr>
            <a:spLocks noGrp="1"/>
          </p:cNvSpPr>
          <p:nvPr>
            <p:ph type="subTitle" idx="1"/>
          </p:nvPr>
        </p:nvSpPr>
        <p:spPr/>
        <p:txBody>
          <a:bodyPr/>
          <a:lstStyle/>
          <a:p>
            <a:r>
              <a:rPr lang="en-US" dirty="0" smtClean="0"/>
              <a:t>Loke KS</a:t>
            </a:r>
            <a:endParaRPr lang="en-US" dirty="0"/>
          </a:p>
        </p:txBody>
      </p:sp>
    </p:spTree>
    <p:extLst>
      <p:ext uri="{BB962C8B-B14F-4D97-AF65-F5344CB8AC3E}">
        <p14:creationId xmlns:p14="http://schemas.microsoft.com/office/powerpoint/2010/main" val="415101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Arguments</a:t>
            </a:r>
            <a:endParaRPr lang="en-US" dirty="0"/>
          </a:p>
        </p:txBody>
      </p:sp>
      <p:sp>
        <p:nvSpPr>
          <p:cNvPr id="3" name="Content Placeholder 2"/>
          <p:cNvSpPr>
            <a:spLocks noGrp="1"/>
          </p:cNvSpPr>
          <p:nvPr>
            <p:ph idx="1"/>
          </p:nvPr>
        </p:nvSpPr>
        <p:spPr/>
        <p:txBody>
          <a:bodyPr/>
          <a:lstStyle/>
          <a:p>
            <a:r>
              <a:rPr lang="en-US" dirty="0"/>
              <a:t>Function call arguments can be given by name, in any order, if they are enclosed in { }.</a:t>
            </a:r>
          </a:p>
          <a:p>
            <a:endParaRPr lang="en-US" dirty="0"/>
          </a:p>
        </p:txBody>
      </p:sp>
      <p:pic>
        <p:nvPicPr>
          <p:cNvPr id="4" name="Picture 3"/>
          <p:cNvPicPr>
            <a:picLocks noChangeAspect="1"/>
          </p:cNvPicPr>
          <p:nvPr/>
        </p:nvPicPr>
        <p:blipFill>
          <a:blip r:embed="rId2"/>
          <a:stretch>
            <a:fillRect/>
          </a:stretch>
        </p:blipFill>
        <p:spPr>
          <a:xfrm>
            <a:off x="1304650" y="2951251"/>
            <a:ext cx="6849788" cy="3484718"/>
          </a:xfrm>
          <a:prstGeom prst="rect">
            <a:avLst/>
          </a:prstGeom>
        </p:spPr>
      </p:pic>
    </p:spTree>
    <p:extLst>
      <p:ext uri="{BB962C8B-B14F-4D97-AF65-F5344CB8AC3E}">
        <p14:creationId xmlns:p14="http://schemas.microsoft.com/office/powerpoint/2010/main" val="258938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Location</a:t>
            </a:r>
            <a:endParaRPr lang="en-US" dirty="0"/>
          </a:p>
        </p:txBody>
      </p:sp>
      <p:sp>
        <p:nvSpPr>
          <p:cNvPr id="3" name="Content Placeholder 2"/>
          <p:cNvSpPr>
            <a:spLocks noGrp="1"/>
          </p:cNvSpPr>
          <p:nvPr>
            <p:ph idx="1"/>
          </p:nvPr>
        </p:nvSpPr>
        <p:spPr/>
        <p:txBody>
          <a:bodyPr>
            <a:normAutofit lnSpcReduction="10000"/>
          </a:bodyPr>
          <a:lstStyle/>
          <a:p>
            <a:r>
              <a:rPr lang="en-US" dirty="0"/>
              <a:t>Explicit data location for all variables of </a:t>
            </a:r>
            <a:r>
              <a:rPr lang="en-US" dirty="0" err="1"/>
              <a:t>struct</a:t>
            </a:r>
            <a:r>
              <a:rPr lang="en-US" dirty="0"/>
              <a:t>, array or mapping types is now mandatory. This is also applied to function parameters and return variables</a:t>
            </a:r>
            <a:r>
              <a:rPr lang="en-US" dirty="0" smtClean="0"/>
              <a:t>.</a:t>
            </a:r>
          </a:p>
          <a:p>
            <a:pPr fontAlgn="base"/>
            <a:r>
              <a:rPr lang="en-US" dirty="0" smtClean="0"/>
              <a:t>Reference </a:t>
            </a:r>
            <a:r>
              <a:rPr lang="en-US" dirty="0"/>
              <a:t>types comprise </a:t>
            </a:r>
            <a:r>
              <a:rPr lang="en-US" dirty="0" err="1"/>
              <a:t>structs</a:t>
            </a:r>
            <a:r>
              <a:rPr lang="en-US" dirty="0"/>
              <a:t>, arrays and mappings. If you use a reference type, you always have to explicitly provide the data area where the type is stored:</a:t>
            </a:r>
          </a:p>
          <a:p>
            <a:pPr fontAlgn="base"/>
            <a:r>
              <a:rPr lang="en-US" b="1" dirty="0"/>
              <a:t>memory</a:t>
            </a:r>
            <a:r>
              <a:rPr lang="en-US" dirty="0"/>
              <a:t> (whose lifetime is limited to a function call)</a:t>
            </a:r>
          </a:p>
          <a:p>
            <a:pPr fontAlgn="base"/>
            <a:r>
              <a:rPr lang="en-US" b="1" dirty="0"/>
              <a:t>storage</a:t>
            </a:r>
            <a:r>
              <a:rPr lang="en-US" dirty="0"/>
              <a:t> (the location where the state variables are stored)</a:t>
            </a:r>
          </a:p>
          <a:p>
            <a:pPr fontAlgn="base"/>
            <a:r>
              <a:rPr lang="en-US" b="1" dirty="0" err="1"/>
              <a:t>calldata</a:t>
            </a:r>
            <a:r>
              <a:rPr lang="en-US" dirty="0"/>
              <a:t> (special data location that contains the function arguments, only available for external function call parameters).</a:t>
            </a:r>
          </a:p>
          <a:p>
            <a:endParaRPr lang="en-US" dirty="0"/>
          </a:p>
        </p:txBody>
      </p:sp>
    </p:spTree>
    <p:extLst>
      <p:ext uri="{BB962C8B-B14F-4D97-AF65-F5344CB8AC3E}">
        <p14:creationId xmlns:p14="http://schemas.microsoft.com/office/powerpoint/2010/main" val="217755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a:t>
            </a:r>
            <a:r>
              <a:rPr lang="en-US" b="1" dirty="0" smtClean="0"/>
              <a:t>Variables</a:t>
            </a:r>
            <a:endParaRPr lang="en-US" dirty="0"/>
          </a:p>
        </p:txBody>
      </p:sp>
      <p:sp>
        <p:nvSpPr>
          <p:cNvPr id="3" name="Content Placeholder 2"/>
          <p:cNvSpPr>
            <a:spLocks noGrp="1"/>
          </p:cNvSpPr>
          <p:nvPr>
            <p:ph idx="1"/>
          </p:nvPr>
        </p:nvSpPr>
        <p:spPr/>
        <p:txBody>
          <a:bodyPr/>
          <a:lstStyle/>
          <a:p>
            <a:r>
              <a:rPr lang="en-US" dirty="0"/>
              <a:t>Function return variables are declared with the same syntax as function arguments after the returns keyword. </a:t>
            </a:r>
            <a:endParaRPr lang="en-US" dirty="0" smtClean="0"/>
          </a:p>
          <a:p>
            <a:r>
              <a:rPr lang="en-US" dirty="0" smtClean="0"/>
              <a:t>The </a:t>
            </a:r>
            <a:r>
              <a:rPr lang="en-US" dirty="0"/>
              <a:t>names of return variables can be omitted. </a:t>
            </a:r>
            <a:endParaRPr lang="en-US" dirty="0" smtClean="0"/>
          </a:p>
          <a:p>
            <a:r>
              <a:rPr lang="en-US" dirty="0" smtClean="0"/>
              <a:t>Return </a:t>
            </a:r>
            <a:r>
              <a:rPr lang="en-US" dirty="0"/>
              <a:t>variables can be used as any other local variable and they are initialized with their default value and have that value until they are (re-)assigned.</a:t>
            </a:r>
          </a:p>
          <a:p>
            <a:endParaRPr lang="en-US" dirty="0"/>
          </a:p>
        </p:txBody>
      </p:sp>
      <p:pic>
        <p:nvPicPr>
          <p:cNvPr id="4" name="Picture 3"/>
          <p:cNvPicPr>
            <a:picLocks noChangeAspect="1"/>
          </p:cNvPicPr>
          <p:nvPr/>
        </p:nvPicPr>
        <p:blipFill>
          <a:blip r:embed="rId2"/>
          <a:stretch>
            <a:fillRect/>
          </a:stretch>
        </p:blipFill>
        <p:spPr>
          <a:xfrm>
            <a:off x="3397405" y="4290645"/>
            <a:ext cx="7562154" cy="2215662"/>
          </a:xfrm>
          <a:prstGeom prst="rect">
            <a:avLst/>
          </a:prstGeom>
        </p:spPr>
      </p:pic>
    </p:spTree>
    <p:extLst>
      <p:ext uri="{BB962C8B-B14F-4D97-AF65-F5344CB8AC3E}">
        <p14:creationId xmlns:p14="http://schemas.microsoft.com/office/powerpoint/2010/main" val="195460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Return Variables</a:t>
            </a:r>
            <a:endParaRPr lang="en-US" dirty="0"/>
          </a:p>
        </p:txBody>
      </p:sp>
      <p:sp>
        <p:nvSpPr>
          <p:cNvPr id="3" name="Content Placeholder 2"/>
          <p:cNvSpPr>
            <a:spLocks noGrp="1"/>
          </p:cNvSpPr>
          <p:nvPr>
            <p:ph idx="1"/>
          </p:nvPr>
        </p:nvSpPr>
        <p:spPr/>
        <p:txBody>
          <a:bodyPr/>
          <a:lstStyle/>
          <a:p>
            <a:r>
              <a:rPr lang="en-US" dirty="0"/>
              <a:t>You can either explicitly assign to return variables and then leave the function using return; or you can provide return values (either a single or multiple ones) directly with the return statement:</a:t>
            </a:r>
          </a:p>
          <a:p>
            <a:r>
              <a:rPr lang="en-US" dirty="0"/>
              <a:t> </a:t>
            </a:r>
          </a:p>
          <a:p>
            <a:endParaRPr lang="en-US" dirty="0"/>
          </a:p>
        </p:txBody>
      </p:sp>
      <p:pic>
        <p:nvPicPr>
          <p:cNvPr id="4" name="Picture 3"/>
          <p:cNvPicPr>
            <a:picLocks noChangeAspect="1"/>
          </p:cNvPicPr>
          <p:nvPr/>
        </p:nvPicPr>
        <p:blipFill>
          <a:blip r:embed="rId2"/>
          <a:stretch>
            <a:fillRect/>
          </a:stretch>
        </p:blipFill>
        <p:spPr>
          <a:xfrm>
            <a:off x="1207478" y="3375263"/>
            <a:ext cx="8138978" cy="3236552"/>
          </a:xfrm>
          <a:prstGeom prst="rect">
            <a:avLst/>
          </a:prstGeom>
        </p:spPr>
      </p:pic>
    </p:spTree>
    <p:extLst>
      <p:ext uri="{BB962C8B-B14F-4D97-AF65-F5344CB8AC3E}">
        <p14:creationId xmlns:p14="http://schemas.microsoft.com/office/powerpoint/2010/main" val="297087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a:t>
            </a:r>
            <a:r>
              <a:rPr lang="en-US" b="1" dirty="0" smtClean="0"/>
              <a:t>Functions - </a:t>
            </a:r>
            <a:r>
              <a:rPr lang="en-US" b="1" dirty="0"/>
              <a:t>receive() </a:t>
            </a:r>
            <a:endParaRPr lang="en-US" dirty="0"/>
          </a:p>
        </p:txBody>
      </p:sp>
      <p:sp>
        <p:nvSpPr>
          <p:cNvPr id="3" name="Content Placeholder 2"/>
          <p:cNvSpPr>
            <a:spLocks noGrp="1"/>
          </p:cNvSpPr>
          <p:nvPr>
            <p:ph idx="1"/>
          </p:nvPr>
        </p:nvSpPr>
        <p:spPr/>
        <p:txBody>
          <a:bodyPr/>
          <a:lstStyle/>
          <a:p>
            <a:r>
              <a:rPr lang="en-US" dirty="0"/>
              <a:t>A contract can have a special function called ‘receive’ to receive Ether. This function is declared without the ‘function’ keyword, and you can have at most only 1 per </a:t>
            </a:r>
            <a:r>
              <a:rPr lang="en-US" dirty="0" smtClean="0"/>
              <a:t>contract</a:t>
            </a:r>
          </a:p>
          <a:p>
            <a:r>
              <a:rPr lang="en-US" dirty="0"/>
              <a:t>This is the function that is executed on plain Ether transfers (e.g. via .send() or .transfer()). If this function is not defined, the payable fallback function, if it exists, will be called instead. If neither exist, then the contract cannot receive Ether and an exception will be thrown.</a:t>
            </a:r>
          </a:p>
          <a:p>
            <a:pPr marL="0" indent="0">
              <a:buNone/>
            </a:pPr>
            <a:endParaRPr lang="en-US" dirty="0"/>
          </a:p>
        </p:txBody>
      </p:sp>
      <p:pic>
        <p:nvPicPr>
          <p:cNvPr id="4" name="Picture 3"/>
          <p:cNvPicPr>
            <a:picLocks noChangeAspect="1"/>
          </p:cNvPicPr>
          <p:nvPr/>
        </p:nvPicPr>
        <p:blipFill>
          <a:blip r:embed="rId2"/>
          <a:stretch>
            <a:fillRect/>
          </a:stretch>
        </p:blipFill>
        <p:spPr>
          <a:xfrm>
            <a:off x="2707807" y="4663872"/>
            <a:ext cx="6776385" cy="2053451"/>
          </a:xfrm>
          <a:prstGeom prst="rect">
            <a:avLst/>
          </a:prstGeom>
        </p:spPr>
      </p:pic>
    </p:spTree>
    <p:extLst>
      <p:ext uri="{BB962C8B-B14F-4D97-AF65-F5344CB8AC3E}">
        <p14:creationId xmlns:p14="http://schemas.microsoft.com/office/powerpoint/2010/main" val="420903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Special Functions - </a:t>
            </a:r>
            <a:r>
              <a:rPr lang="en-US" b="1" dirty="0"/>
              <a:t>Fallback function</a:t>
            </a:r>
            <a:endParaRPr lang="en-US" dirty="0"/>
          </a:p>
        </p:txBody>
      </p:sp>
      <p:sp>
        <p:nvSpPr>
          <p:cNvPr id="3" name="Content Placeholder 2"/>
          <p:cNvSpPr>
            <a:spLocks noGrp="1"/>
          </p:cNvSpPr>
          <p:nvPr>
            <p:ph idx="1"/>
          </p:nvPr>
        </p:nvSpPr>
        <p:spPr/>
        <p:txBody>
          <a:bodyPr/>
          <a:lstStyle/>
          <a:p>
            <a:r>
              <a:rPr lang="en-US" dirty="0"/>
              <a:t>A contract can have at most one fallback function, declared using fallback () external [payable]. Note that it is declared without the function </a:t>
            </a:r>
            <a:r>
              <a:rPr lang="en-US" dirty="0" smtClean="0"/>
              <a:t>keyword</a:t>
            </a:r>
          </a:p>
          <a:p>
            <a:r>
              <a:rPr lang="en-US" dirty="0" smtClean="0"/>
              <a:t>It </a:t>
            </a:r>
            <a:r>
              <a:rPr lang="en-US" dirty="0"/>
              <a:t>is executed on a call to the contract if none of the other functions match the given function signature, or if no data was supplied at all and there is no receive Ether function. The fallback function always receives data, but in order to also receive Ether it must be marked payable.</a:t>
            </a:r>
          </a:p>
        </p:txBody>
      </p:sp>
      <p:pic>
        <p:nvPicPr>
          <p:cNvPr id="4" name="Picture 3"/>
          <p:cNvPicPr>
            <a:picLocks noChangeAspect="1"/>
          </p:cNvPicPr>
          <p:nvPr/>
        </p:nvPicPr>
        <p:blipFill>
          <a:blip r:embed="rId2"/>
          <a:stretch>
            <a:fillRect/>
          </a:stretch>
        </p:blipFill>
        <p:spPr>
          <a:xfrm>
            <a:off x="1785423" y="5205046"/>
            <a:ext cx="8621154" cy="1396947"/>
          </a:xfrm>
          <a:prstGeom prst="rect">
            <a:avLst/>
          </a:prstGeom>
        </p:spPr>
      </p:pic>
    </p:spTree>
    <p:extLst>
      <p:ext uri="{BB962C8B-B14F-4D97-AF65-F5344CB8AC3E}">
        <p14:creationId xmlns:p14="http://schemas.microsoft.com/office/powerpoint/2010/main" val="297176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Overloading</a:t>
            </a:r>
            <a:endParaRPr lang="en-US" dirty="0"/>
          </a:p>
        </p:txBody>
      </p:sp>
      <p:sp>
        <p:nvSpPr>
          <p:cNvPr id="3" name="Content Placeholder 2"/>
          <p:cNvSpPr>
            <a:spLocks noGrp="1"/>
          </p:cNvSpPr>
          <p:nvPr>
            <p:ph idx="1"/>
          </p:nvPr>
        </p:nvSpPr>
        <p:spPr/>
        <p:txBody>
          <a:bodyPr/>
          <a:lstStyle/>
          <a:p>
            <a:r>
              <a:rPr lang="en-US" dirty="0"/>
              <a:t>A contract may have functions of the same name, but their parameter types have to be different. This is called function overloading. Function overloading also applies to inherited functions. </a:t>
            </a:r>
          </a:p>
          <a:p>
            <a:endParaRPr lang="en-US" dirty="0"/>
          </a:p>
        </p:txBody>
      </p:sp>
      <p:pic>
        <p:nvPicPr>
          <p:cNvPr id="4" name="Picture 3"/>
          <p:cNvPicPr>
            <a:picLocks noChangeAspect="1"/>
          </p:cNvPicPr>
          <p:nvPr/>
        </p:nvPicPr>
        <p:blipFill>
          <a:blip r:embed="rId2"/>
          <a:stretch>
            <a:fillRect/>
          </a:stretch>
        </p:blipFill>
        <p:spPr>
          <a:xfrm>
            <a:off x="1477249" y="3568964"/>
            <a:ext cx="9237501" cy="2742936"/>
          </a:xfrm>
          <a:prstGeom prst="rect">
            <a:avLst/>
          </a:prstGeom>
        </p:spPr>
      </p:pic>
    </p:spTree>
    <p:extLst>
      <p:ext uri="{BB962C8B-B14F-4D97-AF65-F5344CB8AC3E}">
        <p14:creationId xmlns:p14="http://schemas.microsoft.com/office/powerpoint/2010/main" val="129531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Variables and Functions</a:t>
            </a:r>
            <a:endParaRPr lang="en-US" dirty="0"/>
          </a:p>
        </p:txBody>
      </p:sp>
      <p:sp>
        <p:nvSpPr>
          <p:cNvPr id="3" name="Content Placeholder 2"/>
          <p:cNvSpPr>
            <a:spLocks noGrp="1"/>
          </p:cNvSpPr>
          <p:nvPr>
            <p:ph idx="1"/>
          </p:nvPr>
        </p:nvSpPr>
        <p:spPr/>
        <p:txBody>
          <a:bodyPr/>
          <a:lstStyle/>
          <a:p>
            <a:r>
              <a:rPr lang="en-US" dirty="0" smtClean="0"/>
              <a:t>In </a:t>
            </a:r>
            <a:r>
              <a:rPr lang="en-US" dirty="0"/>
              <a:t>Solidity there are special variables and functions which always exist globally and are mainly used to provide information about the blockchain. </a:t>
            </a:r>
            <a:endParaRPr lang="en-US" dirty="0" smtClean="0"/>
          </a:p>
          <a:p>
            <a:r>
              <a:rPr lang="en-US" dirty="0" smtClean="0"/>
              <a:t>They </a:t>
            </a:r>
            <a:r>
              <a:rPr lang="en-US" dirty="0"/>
              <a:t>can also be used to assist with error handling, employ mathematical and cryptographic functions, and present information about contract addresses and the contracts themselves.</a:t>
            </a:r>
          </a:p>
          <a:p>
            <a:endParaRPr lang="en-US" dirty="0"/>
          </a:p>
        </p:txBody>
      </p:sp>
    </p:spTree>
    <p:extLst>
      <p:ext uri="{BB962C8B-B14F-4D97-AF65-F5344CB8AC3E}">
        <p14:creationId xmlns:p14="http://schemas.microsoft.com/office/powerpoint/2010/main" val="412448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msg</a:t>
            </a:r>
            <a:r>
              <a:rPr lang="en-US" dirty="0" smtClean="0"/>
              <a:t> global</a:t>
            </a:r>
            <a:endParaRPr lang="en-US" dirty="0"/>
          </a:p>
        </p:txBody>
      </p:sp>
      <p:sp>
        <p:nvSpPr>
          <p:cNvPr id="3" name="Content Placeholder 2"/>
          <p:cNvSpPr>
            <a:spLocks noGrp="1"/>
          </p:cNvSpPr>
          <p:nvPr>
            <p:ph idx="1"/>
          </p:nvPr>
        </p:nvSpPr>
        <p:spPr/>
        <p:txBody>
          <a:bodyPr/>
          <a:lstStyle/>
          <a:p>
            <a:r>
              <a:rPr lang="en-US" dirty="0"/>
              <a:t>The </a:t>
            </a:r>
            <a:r>
              <a:rPr lang="en-US" i="1" dirty="0" err="1"/>
              <a:t>msg</a:t>
            </a:r>
            <a:r>
              <a:rPr lang="en-US" dirty="0"/>
              <a:t> global variables in particular are special global variables that contain properties which allow access to the blockchain. For instance, </a:t>
            </a:r>
            <a:r>
              <a:rPr lang="en-US" i="1" dirty="0" err="1"/>
              <a:t>msg.sender</a:t>
            </a:r>
            <a:r>
              <a:rPr lang="en-US" dirty="0"/>
              <a:t> is always the address where the current (external) function call came from.  </a:t>
            </a:r>
            <a:endParaRPr lang="en-US" dirty="0" smtClean="0"/>
          </a:p>
          <a:p>
            <a:r>
              <a:rPr lang="en-US" dirty="0" smtClean="0"/>
              <a:t>The </a:t>
            </a:r>
            <a:r>
              <a:rPr lang="en-US" i="1" dirty="0" err="1"/>
              <a:t>msg.sender</a:t>
            </a:r>
            <a:r>
              <a:rPr lang="en-US" dirty="0"/>
              <a:t> special global variable to obtain the current user’s address (e.g., </a:t>
            </a:r>
            <a:r>
              <a:rPr lang="en-US" dirty="0" err="1"/>
              <a:t>0x44d33a</a:t>
            </a:r>
            <a:r>
              <a:rPr lang="en-US" dirty="0"/>
              <a:t>….) from where the function call came from. </a:t>
            </a:r>
            <a:endParaRPr lang="en-US" dirty="0" smtClean="0"/>
          </a:p>
          <a:p>
            <a:r>
              <a:rPr lang="en-US" dirty="0" smtClean="0"/>
              <a:t>The </a:t>
            </a:r>
            <a:r>
              <a:rPr lang="en-US" dirty="0"/>
              <a:t>values of all members of </a:t>
            </a:r>
            <a:r>
              <a:rPr lang="en-US" i="1" dirty="0" err="1"/>
              <a:t>msg</a:t>
            </a:r>
            <a:r>
              <a:rPr lang="en-US" dirty="0"/>
              <a:t>, including </a:t>
            </a:r>
            <a:r>
              <a:rPr lang="en-US" i="1" dirty="0" err="1"/>
              <a:t>msg.sender</a:t>
            </a:r>
            <a:r>
              <a:rPr lang="en-US" dirty="0"/>
              <a:t> and </a:t>
            </a:r>
            <a:r>
              <a:rPr lang="en-US" i="1" dirty="0" err="1"/>
              <a:t>msg.value</a:t>
            </a:r>
            <a:r>
              <a:rPr lang="en-US" dirty="0"/>
              <a:t> can change for every external function call</a:t>
            </a:r>
          </a:p>
        </p:txBody>
      </p:sp>
    </p:spTree>
    <p:extLst>
      <p:ext uri="{BB962C8B-B14F-4D97-AF65-F5344CB8AC3E}">
        <p14:creationId xmlns:p14="http://schemas.microsoft.com/office/powerpoint/2010/main" val="421318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msg.sender</a:t>
            </a:r>
            <a:r>
              <a:rPr lang="en-US" dirty="0" smtClean="0"/>
              <a:t> and </a:t>
            </a:r>
            <a:r>
              <a:rPr lang="en-US" dirty="0" err="1" smtClean="0"/>
              <a:t>tx.origin</a:t>
            </a:r>
            <a:endParaRPr lang="en-US" dirty="0"/>
          </a:p>
        </p:txBody>
      </p:sp>
      <p:sp>
        <p:nvSpPr>
          <p:cNvPr id="3" name="Content Placeholder 2"/>
          <p:cNvSpPr>
            <a:spLocks noGrp="1"/>
          </p:cNvSpPr>
          <p:nvPr>
            <p:ph idx="1"/>
          </p:nvPr>
        </p:nvSpPr>
        <p:spPr/>
        <p:txBody>
          <a:bodyPr/>
          <a:lstStyle/>
          <a:p>
            <a:r>
              <a:rPr lang="en-US" dirty="0" err="1" smtClean="0"/>
              <a:t>msg.sender</a:t>
            </a:r>
            <a:r>
              <a:rPr lang="en-US" dirty="0" smtClean="0"/>
              <a:t> gives the direct sender of the message, so for example a contract that passed it along.</a:t>
            </a:r>
          </a:p>
          <a:p>
            <a:r>
              <a:rPr lang="en-US" dirty="0" err="1" smtClean="0"/>
              <a:t>tx.origin</a:t>
            </a:r>
            <a:r>
              <a:rPr lang="en-US" dirty="0" smtClean="0"/>
              <a:t> gives the origin of the transactions, so the user address it was originally sent from.</a:t>
            </a:r>
          </a:p>
          <a:p>
            <a:r>
              <a:rPr lang="en-US" dirty="0" smtClean="0"/>
              <a:t>With </a:t>
            </a:r>
            <a:r>
              <a:rPr lang="en-US" dirty="0" err="1" smtClean="0"/>
              <a:t>msg.sender</a:t>
            </a:r>
            <a:r>
              <a:rPr lang="en-US" dirty="0" smtClean="0"/>
              <a:t> the owner can be a contract.</a:t>
            </a:r>
          </a:p>
          <a:p>
            <a:r>
              <a:rPr lang="en-US" dirty="0" smtClean="0"/>
              <a:t>With </a:t>
            </a:r>
            <a:r>
              <a:rPr lang="en-US" dirty="0" err="1" smtClean="0"/>
              <a:t>tx.origin</a:t>
            </a:r>
            <a:r>
              <a:rPr lang="en-US" dirty="0" smtClean="0"/>
              <a:t> the owner can never be a contract</a:t>
            </a:r>
          </a:p>
          <a:p>
            <a:r>
              <a:rPr lang="en-US" dirty="0" smtClean="0"/>
              <a:t>In a simple call chain A-&gt;B-&gt;C-&gt;D, inside D </a:t>
            </a:r>
            <a:r>
              <a:rPr lang="en-US" dirty="0" err="1" smtClean="0"/>
              <a:t>msg.sender</a:t>
            </a:r>
            <a:r>
              <a:rPr lang="en-US" dirty="0" smtClean="0"/>
              <a:t> will be C, and </a:t>
            </a:r>
            <a:r>
              <a:rPr lang="en-US" dirty="0" err="1" smtClean="0"/>
              <a:t>tx.origin</a:t>
            </a:r>
            <a:r>
              <a:rPr lang="en-US" dirty="0" smtClean="0"/>
              <a:t> will be A.</a:t>
            </a:r>
            <a:endParaRPr lang="en-US" dirty="0"/>
          </a:p>
        </p:txBody>
      </p:sp>
    </p:spTree>
    <p:extLst>
      <p:ext uri="{BB962C8B-B14F-4D97-AF65-F5344CB8AC3E}">
        <p14:creationId xmlns:p14="http://schemas.microsoft.com/office/powerpoint/2010/main" val="276642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r>
              <a:rPr lang="en-US" dirty="0"/>
              <a:t> </a:t>
            </a:r>
          </a:p>
        </p:txBody>
      </p:sp>
      <p:sp>
        <p:nvSpPr>
          <p:cNvPr id="3" name="Content Placeholder 2"/>
          <p:cNvSpPr>
            <a:spLocks noGrp="1"/>
          </p:cNvSpPr>
          <p:nvPr>
            <p:ph idx="1"/>
          </p:nvPr>
        </p:nvSpPr>
        <p:spPr/>
        <p:txBody>
          <a:bodyPr/>
          <a:lstStyle/>
          <a:p>
            <a:r>
              <a:rPr lang="en-US" dirty="0"/>
              <a:t>Functions are defined within the contract. After the function name and the function, we can declare its visibility, state mutability and the return types of the function</a:t>
            </a:r>
          </a:p>
        </p:txBody>
      </p:sp>
      <p:pic>
        <p:nvPicPr>
          <p:cNvPr id="5" name="Picture 4"/>
          <p:cNvPicPr>
            <a:picLocks noChangeAspect="1"/>
          </p:cNvPicPr>
          <p:nvPr/>
        </p:nvPicPr>
        <p:blipFill>
          <a:blip r:embed="rId2"/>
          <a:stretch>
            <a:fillRect/>
          </a:stretch>
        </p:blipFill>
        <p:spPr>
          <a:xfrm>
            <a:off x="2583263" y="3223208"/>
            <a:ext cx="7025474" cy="3334877"/>
          </a:xfrm>
          <a:prstGeom prst="rect">
            <a:avLst/>
          </a:prstGeom>
        </p:spPr>
      </p:pic>
    </p:spTree>
    <p:extLst>
      <p:ext uri="{BB962C8B-B14F-4D97-AF65-F5344CB8AC3E}">
        <p14:creationId xmlns:p14="http://schemas.microsoft.com/office/powerpoint/2010/main" val="402221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special 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block.gaslimit</a:t>
            </a:r>
            <a:r>
              <a:rPr lang="en-US" dirty="0" smtClean="0"/>
              <a:t> </a:t>
            </a:r>
            <a:r>
              <a:rPr lang="en-US" dirty="0"/>
              <a:t>(</a:t>
            </a:r>
            <a:r>
              <a:rPr lang="en-US" dirty="0" err="1"/>
              <a:t>uint</a:t>
            </a:r>
            <a:r>
              <a:rPr lang="en-US" dirty="0"/>
              <a:t>): current block </a:t>
            </a:r>
            <a:r>
              <a:rPr lang="en-US" dirty="0" err="1"/>
              <a:t>gaslimit</a:t>
            </a:r>
            <a:endParaRPr lang="en-US" dirty="0"/>
          </a:p>
          <a:p>
            <a:r>
              <a:rPr lang="en-US" dirty="0" err="1" smtClean="0"/>
              <a:t>block.number</a:t>
            </a:r>
            <a:r>
              <a:rPr lang="en-US" dirty="0" smtClean="0"/>
              <a:t> </a:t>
            </a:r>
            <a:r>
              <a:rPr lang="en-US" dirty="0"/>
              <a:t>(</a:t>
            </a:r>
            <a:r>
              <a:rPr lang="en-US" dirty="0" err="1"/>
              <a:t>uint</a:t>
            </a:r>
            <a:r>
              <a:rPr lang="en-US" dirty="0"/>
              <a:t>): current block number</a:t>
            </a:r>
          </a:p>
          <a:p>
            <a:r>
              <a:rPr lang="en-US" dirty="0" err="1" smtClean="0"/>
              <a:t>block.timestamp</a:t>
            </a:r>
            <a:r>
              <a:rPr lang="en-US" dirty="0" smtClean="0"/>
              <a:t> </a:t>
            </a:r>
            <a:r>
              <a:rPr lang="en-US" dirty="0"/>
              <a:t>(</a:t>
            </a:r>
            <a:r>
              <a:rPr lang="en-US" dirty="0" err="1"/>
              <a:t>uint</a:t>
            </a:r>
            <a:r>
              <a:rPr lang="en-US" dirty="0"/>
              <a:t>): current block timestamp as seconds since </a:t>
            </a:r>
            <a:r>
              <a:rPr lang="en-US" dirty="0" err="1"/>
              <a:t>unix</a:t>
            </a:r>
            <a:r>
              <a:rPr lang="en-US" dirty="0"/>
              <a:t> </a:t>
            </a:r>
            <a:r>
              <a:rPr lang="en-US" dirty="0" smtClean="0"/>
              <a:t>epoch</a:t>
            </a:r>
            <a:endParaRPr lang="en-US" dirty="0"/>
          </a:p>
          <a:p>
            <a:r>
              <a:rPr lang="en-US" dirty="0" err="1" smtClean="0"/>
              <a:t>gasleft</a:t>
            </a:r>
            <a:r>
              <a:rPr lang="en-US" dirty="0"/>
              <a:t>() returns (</a:t>
            </a:r>
            <a:r>
              <a:rPr lang="en-US" dirty="0" err="1"/>
              <a:t>uint256</a:t>
            </a:r>
            <a:r>
              <a:rPr lang="en-US" dirty="0"/>
              <a:t>): remaining gas</a:t>
            </a:r>
          </a:p>
          <a:p>
            <a:r>
              <a:rPr lang="en-US" dirty="0" err="1" smtClean="0"/>
              <a:t>msg.data</a:t>
            </a:r>
            <a:r>
              <a:rPr lang="en-US" dirty="0" smtClean="0"/>
              <a:t> </a:t>
            </a:r>
            <a:r>
              <a:rPr lang="en-US" dirty="0"/>
              <a:t>(bytes </a:t>
            </a:r>
            <a:r>
              <a:rPr lang="en-US" dirty="0" err="1"/>
              <a:t>calldata</a:t>
            </a:r>
            <a:r>
              <a:rPr lang="en-US" dirty="0"/>
              <a:t>): complete </a:t>
            </a:r>
            <a:r>
              <a:rPr lang="en-US" dirty="0" err="1"/>
              <a:t>calldata</a:t>
            </a:r>
            <a:endParaRPr lang="en-US" dirty="0"/>
          </a:p>
          <a:p>
            <a:r>
              <a:rPr lang="en-US" dirty="0" err="1" smtClean="0"/>
              <a:t>msg.sender</a:t>
            </a:r>
            <a:r>
              <a:rPr lang="en-US" dirty="0" smtClean="0"/>
              <a:t> </a:t>
            </a:r>
            <a:r>
              <a:rPr lang="en-US" dirty="0"/>
              <a:t>(address payable): sender of the message (current call)</a:t>
            </a:r>
          </a:p>
          <a:p>
            <a:r>
              <a:rPr lang="en-US" dirty="0" err="1" smtClean="0"/>
              <a:t>msg.sig</a:t>
            </a:r>
            <a:r>
              <a:rPr lang="en-US" dirty="0" smtClean="0"/>
              <a:t> </a:t>
            </a:r>
            <a:r>
              <a:rPr lang="en-US" dirty="0"/>
              <a:t>(</a:t>
            </a:r>
            <a:r>
              <a:rPr lang="en-US" dirty="0" err="1"/>
              <a:t>bytes4</a:t>
            </a:r>
            <a:r>
              <a:rPr lang="en-US" dirty="0"/>
              <a:t>): first four bytes of the </a:t>
            </a:r>
            <a:r>
              <a:rPr lang="en-US" dirty="0" err="1"/>
              <a:t>calldata</a:t>
            </a:r>
            <a:r>
              <a:rPr lang="en-US" dirty="0"/>
              <a:t> (i.e. function identifier)</a:t>
            </a:r>
          </a:p>
          <a:p>
            <a:r>
              <a:rPr lang="en-US" dirty="0" err="1" smtClean="0"/>
              <a:t>msg.value</a:t>
            </a:r>
            <a:r>
              <a:rPr lang="en-US" dirty="0" smtClean="0"/>
              <a:t> </a:t>
            </a:r>
            <a:r>
              <a:rPr lang="en-US" dirty="0"/>
              <a:t>(</a:t>
            </a:r>
            <a:r>
              <a:rPr lang="en-US" dirty="0" err="1"/>
              <a:t>uint</a:t>
            </a:r>
            <a:r>
              <a:rPr lang="en-US" dirty="0"/>
              <a:t>): number of </a:t>
            </a:r>
            <a:r>
              <a:rPr lang="en-US" dirty="0" err="1"/>
              <a:t>wei</a:t>
            </a:r>
            <a:r>
              <a:rPr lang="en-US" dirty="0"/>
              <a:t> sent with the message</a:t>
            </a:r>
          </a:p>
          <a:p>
            <a:r>
              <a:rPr lang="en-US" dirty="0" smtClean="0"/>
              <a:t>now </a:t>
            </a:r>
            <a:r>
              <a:rPr lang="en-US" dirty="0"/>
              <a:t>(</a:t>
            </a:r>
            <a:r>
              <a:rPr lang="en-US" dirty="0" err="1"/>
              <a:t>uint</a:t>
            </a:r>
            <a:r>
              <a:rPr lang="en-US" dirty="0"/>
              <a:t>): current block timestamp (alias for </a:t>
            </a:r>
            <a:r>
              <a:rPr lang="en-US" dirty="0" err="1"/>
              <a:t>block.timestamp</a:t>
            </a:r>
            <a:r>
              <a:rPr lang="en-US" dirty="0"/>
              <a:t>)</a:t>
            </a:r>
          </a:p>
          <a:p>
            <a:r>
              <a:rPr lang="en-US" dirty="0" err="1" smtClean="0"/>
              <a:t>tx.gasprice</a:t>
            </a:r>
            <a:r>
              <a:rPr lang="en-US" dirty="0" smtClean="0"/>
              <a:t> </a:t>
            </a:r>
            <a:r>
              <a:rPr lang="en-US" dirty="0"/>
              <a:t>(</a:t>
            </a:r>
            <a:r>
              <a:rPr lang="en-US" dirty="0" err="1"/>
              <a:t>uint</a:t>
            </a:r>
            <a:r>
              <a:rPr lang="en-US" dirty="0"/>
              <a:t>): gas price of the transaction</a:t>
            </a:r>
          </a:p>
          <a:p>
            <a:endParaRPr lang="en-US" dirty="0"/>
          </a:p>
        </p:txBody>
      </p:sp>
    </p:spTree>
    <p:extLst>
      <p:ext uri="{BB962C8B-B14F-4D97-AF65-F5344CB8AC3E}">
        <p14:creationId xmlns:p14="http://schemas.microsoft.com/office/powerpoint/2010/main" val="100290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modifiers</a:t>
            </a:r>
            <a:endParaRPr lang="en-US" dirty="0"/>
          </a:p>
        </p:txBody>
      </p:sp>
      <p:sp>
        <p:nvSpPr>
          <p:cNvPr id="3" name="Content Placeholder 2"/>
          <p:cNvSpPr>
            <a:spLocks noGrp="1"/>
          </p:cNvSpPr>
          <p:nvPr>
            <p:ph idx="1"/>
          </p:nvPr>
        </p:nvSpPr>
        <p:spPr/>
        <p:txBody>
          <a:bodyPr>
            <a:normAutofit/>
          </a:bodyPr>
          <a:lstStyle/>
          <a:p>
            <a:r>
              <a:rPr lang="en-US" dirty="0"/>
              <a:t>Solidity function </a:t>
            </a:r>
            <a:r>
              <a:rPr lang="en-US" b="1" dirty="0"/>
              <a:t>modifiers</a:t>
            </a:r>
            <a:r>
              <a:rPr lang="en-US" dirty="0"/>
              <a:t> are a programming construct that is not commonly found in other programming languages. </a:t>
            </a:r>
            <a:endParaRPr lang="en-US" dirty="0" smtClean="0"/>
          </a:p>
          <a:p>
            <a:r>
              <a:rPr lang="en-US" b="1" dirty="0" smtClean="0"/>
              <a:t>Modifiers</a:t>
            </a:r>
            <a:r>
              <a:rPr lang="en-US" dirty="0" smtClean="0"/>
              <a:t> </a:t>
            </a:r>
            <a:r>
              <a:rPr lang="en-US" dirty="0"/>
              <a:t>are used to alter the behavior of a function usually used to check a condition or restrict access before the function is allowed to proceed. </a:t>
            </a:r>
            <a:endParaRPr lang="en-US" dirty="0" smtClean="0"/>
          </a:p>
          <a:p>
            <a:r>
              <a:rPr lang="en-US" dirty="0" smtClean="0"/>
              <a:t>Because </a:t>
            </a:r>
            <a:r>
              <a:rPr lang="en-US" dirty="0"/>
              <a:t>the function modifiers are encapsulated and can be inherited, they encourage </a:t>
            </a:r>
            <a:r>
              <a:rPr lang="en-US" dirty="0" smtClean="0"/>
              <a:t>re-use.</a:t>
            </a:r>
          </a:p>
          <a:p>
            <a:r>
              <a:rPr lang="en-US" dirty="0"/>
              <a:t>Modifiers can be used to</a:t>
            </a:r>
            <a:r>
              <a:rPr lang="en-US" dirty="0" smtClean="0"/>
              <a:t>: </a:t>
            </a:r>
          </a:p>
          <a:p>
            <a:pPr lvl="1"/>
            <a:r>
              <a:rPr lang="en-US" dirty="0" smtClean="0"/>
              <a:t>Restrict access </a:t>
            </a:r>
          </a:p>
          <a:p>
            <a:pPr lvl="1"/>
            <a:r>
              <a:rPr lang="en-US" dirty="0" smtClean="0"/>
              <a:t>Validate </a:t>
            </a:r>
            <a:r>
              <a:rPr lang="en-US" dirty="0"/>
              <a:t>inputs</a:t>
            </a:r>
          </a:p>
          <a:p>
            <a:endParaRPr lang="en-US" dirty="0"/>
          </a:p>
        </p:txBody>
      </p:sp>
    </p:spTree>
    <p:extLst>
      <p:ext uri="{BB962C8B-B14F-4D97-AF65-F5344CB8AC3E}">
        <p14:creationId xmlns:p14="http://schemas.microsoft.com/office/powerpoint/2010/main" val="2870400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modifiers</a:t>
            </a:r>
            <a:endParaRPr lang="en-US" dirty="0"/>
          </a:p>
        </p:txBody>
      </p:sp>
      <p:grpSp>
        <p:nvGrpSpPr>
          <p:cNvPr id="9" name="Group 8"/>
          <p:cNvGrpSpPr/>
          <p:nvPr/>
        </p:nvGrpSpPr>
        <p:grpSpPr>
          <a:xfrm>
            <a:off x="426549" y="1758156"/>
            <a:ext cx="5339573" cy="4486275"/>
            <a:chOff x="426549" y="1758156"/>
            <a:chExt cx="5339573" cy="4486275"/>
          </a:xfrm>
        </p:grpSpPr>
        <p:pic>
          <p:nvPicPr>
            <p:cNvPr id="7" name="Picture 6"/>
            <p:cNvPicPr>
              <a:picLocks noChangeAspect="1"/>
            </p:cNvPicPr>
            <p:nvPr/>
          </p:nvPicPr>
          <p:blipFill>
            <a:blip r:embed="rId2"/>
            <a:stretch>
              <a:fillRect/>
            </a:stretch>
          </p:blipFill>
          <p:spPr>
            <a:xfrm>
              <a:off x="426549" y="1758156"/>
              <a:ext cx="5339573" cy="4486275"/>
            </a:xfrm>
            <a:prstGeom prst="rect">
              <a:avLst/>
            </a:prstGeom>
          </p:spPr>
        </p:pic>
        <p:sp>
          <p:nvSpPr>
            <p:cNvPr id="5" name="Rectangle 4"/>
            <p:cNvSpPr/>
            <p:nvPr/>
          </p:nvSpPr>
          <p:spPr>
            <a:xfrm>
              <a:off x="3420690" y="5096789"/>
              <a:ext cx="1041911" cy="35169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552848" y="1841437"/>
            <a:ext cx="6014227" cy="2008901"/>
            <a:chOff x="5552848" y="1841437"/>
            <a:chExt cx="6014227" cy="2008901"/>
          </a:xfrm>
        </p:grpSpPr>
        <p:pic>
          <p:nvPicPr>
            <p:cNvPr id="8" name="Picture 7"/>
            <p:cNvPicPr>
              <a:picLocks noChangeAspect="1"/>
            </p:cNvPicPr>
            <p:nvPr/>
          </p:nvPicPr>
          <p:blipFill>
            <a:blip r:embed="rId3"/>
            <a:stretch>
              <a:fillRect/>
            </a:stretch>
          </p:blipFill>
          <p:spPr>
            <a:xfrm>
              <a:off x="5552848" y="1841437"/>
              <a:ext cx="6014227" cy="2008901"/>
            </a:xfrm>
            <a:prstGeom prst="rect">
              <a:avLst/>
            </a:prstGeom>
          </p:spPr>
        </p:pic>
        <p:sp>
          <p:nvSpPr>
            <p:cNvPr id="6" name="Rectangle 5"/>
            <p:cNvSpPr/>
            <p:nvPr/>
          </p:nvSpPr>
          <p:spPr>
            <a:xfrm>
              <a:off x="9275070" y="2747056"/>
              <a:ext cx="1855992" cy="3302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55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modifiers</a:t>
            </a:r>
            <a:endParaRPr lang="en-US" dirty="0"/>
          </a:p>
        </p:txBody>
      </p:sp>
      <p:sp>
        <p:nvSpPr>
          <p:cNvPr id="3" name="Content Placeholder 2"/>
          <p:cNvSpPr>
            <a:spLocks noGrp="1"/>
          </p:cNvSpPr>
          <p:nvPr>
            <p:ph idx="1"/>
          </p:nvPr>
        </p:nvSpPr>
        <p:spPr/>
        <p:txBody>
          <a:bodyPr/>
          <a:lstStyle/>
          <a:p>
            <a:r>
              <a:rPr lang="en-US" dirty="0"/>
              <a:t>In the example we have to functions with different modifiers </a:t>
            </a:r>
            <a:r>
              <a:rPr lang="en-US" dirty="0" err="1"/>
              <a:t>OnlyOwner</a:t>
            </a:r>
            <a:r>
              <a:rPr lang="en-US" dirty="0"/>
              <a:t> and </a:t>
            </a:r>
            <a:r>
              <a:rPr lang="en-US" dirty="0" err="1"/>
              <a:t>greaterThan</a:t>
            </a:r>
            <a:r>
              <a:rPr lang="en-US" dirty="0"/>
              <a:t>. </a:t>
            </a:r>
            <a:endParaRPr lang="en-US" dirty="0" smtClean="0"/>
          </a:p>
          <a:p>
            <a:r>
              <a:rPr lang="en-US" dirty="0" smtClean="0"/>
              <a:t>The </a:t>
            </a:r>
            <a:r>
              <a:rPr lang="en-US" dirty="0"/>
              <a:t>modifiers will proceed to run before the function. </a:t>
            </a:r>
            <a:endParaRPr lang="en-US" dirty="0" smtClean="0"/>
          </a:p>
          <a:p>
            <a:r>
              <a:rPr lang="en-US" dirty="0" smtClean="0"/>
              <a:t>The </a:t>
            </a:r>
            <a:r>
              <a:rPr lang="en-US" dirty="0"/>
              <a:t>modifiers have a special symbol _ (underscore) to indicate where the function should be inserted for execution. </a:t>
            </a:r>
            <a:endParaRPr lang="en-US" dirty="0" smtClean="0"/>
          </a:p>
          <a:p>
            <a:r>
              <a:rPr lang="en-US" dirty="0" smtClean="0"/>
              <a:t>In </a:t>
            </a:r>
            <a:r>
              <a:rPr lang="en-US" dirty="0"/>
              <a:t>both the example above, the modifiers check a condition before the actual function is run. </a:t>
            </a:r>
            <a:endParaRPr lang="en-US" dirty="0" smtClean="0"/>
          </a:p>
          <a:p>
            <a:r>
              <a:rPr lang="en-US" dirty="0" smtClean="0"/>
              <a:t>If </a:t>
            </a:r>
            <a:r>
              <a:rPr lang="en-US" dirty="0"/>
              <a:t>the condition failed, then an exception is thrown</a:t>
            </a:r>
          </a:p>
        </p:txBody>
      </p:sp>
    </p:spTree>
    <p:extLst>
      <p:ext uri="{BB962C8B-B14F-4D97-AF65-F5344CB8AC3E}">
        <p14:creationId xmlns:p14="http://schemas.microsoft.com/office/powerpoint/2010/main" val="53470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488766" y="1605035"/>
            <a:ext cx="7487258" cy="5252965"/>
          </a:xfrm>
          <a:prstGeom prst="rect">
            <a:avLst/>
          </a:prstGeom>
        </p:spPr>
      </p:pic>
    </p:spTree>
    <p:extLst>
      <p:ext uri="{BB962C8B-B14F-4D97-AF65-F5344CB8AC3E}">
        <p14:creationId xmlns:p14="http://schemas.microsoft.com/office/powerpoint/2010/main" val="124363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Solidity uses state-reverting exceptions to handle errors. Such an exception undoes all changes made to the state in the current call (and all its sub-calls) and flags an error to the caller.</a:t>
            </a:r>
          </a:p>
          <a:p>
            <a:r>
              <a:rPr lang="en-US" dirty="0" smtClean="0"/>
              <a:t>When exceptions happen in a sub-call, they “bubble up” (i.e., exceptions are </a:t>
            </a:r>
            <a:r>
              <a:rPr lang="en-US" dirty="0" err="1" smtClean="0"/>
              <a:t>rethrown</a:t>
            </a:r>
            <a:r>
              <a:rPr lang="en-US" dirty="0" smtClean="0"/>
              <a:t>) automatically unless they are caught in a </a:t>
            </a:r>
            <a:r>
              <a:rPr lang="en-US" b="1" dirty="0" smtClean="0"/>
              <a:t>try/catch</a:t>
            </a:r>
            <a:r>
              <a:rPr lang="en-US" dirty="0" smtClean="0"/>
              <a:t> statement</a:t>
            </a:r>
            <a:endParaRPr lang="en-US" dirty="0"/>
          </a:p>
        </p:txBody>
      </p:sp>
    </p:spTree>
    <p:extLst>
      <p:ext uri="{BB962C8B-B14F-4D97-AF65-F5344CB8AC3E}">
        <p14:creationId xmlns:p14="http://schemas.microsoft.com/office/powerpoint/2010/main" val="845456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lnSpcReduction="10000"/>
          </a:bodyPr>
          <a:lstStyle/>
          <a:p>
            <a:r>
              <a:rPr lang="en-US" dirty="0"/>
              <a:t>The convenience functions </a:t>
            </a:r>
            <a:r>
              <a:rPr lang="en-US" b="1" dirty="0"/>
              <a:t>assert</a:t>
            </a:r>
            <a:r>
              <a:rPr lang="en-US" dirty="0"/>
              <a:t> and </a:t>
            </a:r>
            <a:r>
              <a:rPr lang="en-US" b="1" dirty="0"/>
              <a:t>require</a:t>
            </a:r>
            <a:r>
              <a:rPr lang="en-US" dirty="0"/>
              <a:t> can be used to check for conditions and throw an exception if the condition is not met. </a:t>
            </a:r>
            <a:endParaRPr lang="en-US" dirty="0" smtClean="0"/>
          </a:p>
          <a:p>
            <a:r>
              <a:rPr lang="en-US" dirty="0" smtClean="0"/>
              <a:t>The </a:t>
            </a:r>
            <a:r>
              <a:rPr lang="en-US" b="1" dirty="0"/>
              <a:t>assert</a:t>
            </a:r>
            <a:r>
              <a:rPr lang="en-US" dirty="0"/>
              <a:t> function should only be used to test for internal errors, and to check invariants. </a:t>
            </a:r>
            <a:endParaRPr lang="en-US" dirty="0" smtClean="0"/>
          </a:p>
          <a:p>
            <a:r>
              <a:rPr lang="en-US" dirty="0" smtClean="0"/>
              <a:t>The </a:t>
            </a:r>
            <a:r>
              <a:rPr lang="en-US" b="1" dirty="0"/>
              <a:t>require</a:t>
            </a:r>
            <a:r>
              <a:rPr lang="en-US" dirty="0"/>
              <a:t> function should be used to ensure valid conditions that cannot be detected until execution time. </a:t>
            </a:r>
            <a:endParaRPr lang="en-US" dirty="0" smtClean="0"/>
          </a:p>
          <a:p>
            <a:r>
              <a:rPr lang="en-US" dirty="0" smtClean="0"/>
              <a:t>This </a:t>
            </a:r>
            <a:r>
              <a:rPr lang="en-US" dirty="0"/>
              <a:t>includes conditions on inputs or return values from calls to external contracts. </a:t>
            </a:r>
            <a:endParaRPr lang="en-US" dirty="0" smtClean="0"/>
          </a:p>
          <a:p>
            <a:r>
              <a:rPr lang="en-US" dirty="0" smtClean="0"/>
              <a:t>The </a:t>
            </a:r>
            <a:r>
              <a:rPr lang="en-US" dirty="0"/>
              <a:t>full list for both function can be found in the solidity documentation</a:t>
            </a:r>
          </a:p>
        </p:txBody>
      </p:sp>
    </p:spTree>
    <p:extLst>
      <p:ext uri="{BB962C8B-B14F-4D97-AF65-F5344CB8AC3E}">
        <p14:creationId xmlns:p14="http://schemas.microsoft.com/office/powerpoint/2010/main" val="1090838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and Assert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444166"/>
            <a:ext cx="9998619" cy="2303681"/>
          </a:xfrm>
          <a:prstGeom prst="rect">
            <a:avLst/>
          </a:prstGeom>
        </p:spPr>
      </p:pic>
    </p:spTree>
    <p:extLst>
      <p:ext uri="{BB962C8B-B14F-4D97-AF65-F5344CB8AC3E}">
        <p14:creationId xmlns:p14="http://schemas.microsoft.com/office/powerpoint/2010/main" val="1118092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Revert</a:t>
            </a:r>
            <a:endParaRPr lang="en-US" dirty="0"/>
          </a:p>
        </p:txBody>
      </p:sp>
      <p:sp>
        <p:nvSpPr>
          <p:cNvPr id="3" name="Content Placeholder 2"/>
          <p:cNvSpPr>
            <a:spLocks noGrp="1"/>
          </p:cNvSpPr>
          <p:nvPr>
            <p:ph idx="1"/>
          </p:nvPr>
        </p:nvSpPr>
        <p:spPr/>
        <p:txBody>
          <a:bodyPr/>
          <a:lstStyle/>
          <a:p>
            <a:r>
              <a:rPr lang="en-US" dirty="0"/>
              <a:t>The </a:t>
            </a:r>
            <a:r>
              <a:rPr lang="en-US" b="1" dirty="0"/>
              <a:t>revert</a:t>
            </a:r>
            <a:r>
              <a:rPr lang="en-US" dirty="0"/>
              <a:t> function is another way to trigger exceptions from within other code blocks to flag an error and revert the current call.</a:t>
            </a:r>
          </a:p>
          <a:p>
            <a:endParaRPr lang="en-US" dirty="0"/>
          </a:p>
        </p:txBody>
      </p:sp>
      <p:pic>
        <p:nvPicPr>
          <p:cNvPr id="5" name="Picture 4"/>
          <p:cNvPicPr>
            <a:picLocks noChangeAspect="1"/>
          </p:cNvPicPr>
          <p:nvPr/>
        </p:nvPicPr>
        <p:blipFill>
          <a:blip r:embed="rId2"/>
          <a:stretch>
            <a:fillRect/>
          </a:stretch>
        </p:blipFill>
        <p:spPr>
          <a:xfrm>
            <a:off x="1515207" y="2888089"/>
            <a:ext cx="8255284" cy="3741311"/>
          </a:xfrm>
          <a:prstGeom prst="rect">
            <a:avLst/>
          </a:prstGeom>
        </p:spPr>
      </p:pic>
    </p:spTree>
    <p:extLst>
      <p:ext uri="{BB962C8B-B14F-4D97-AF65-F5344CB8AC3E}">
        <p14:creationId xmlns:p14="http://schemas.microsoft.com/office/powerpoint/2010/main" val="1745861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a:t>
            </a:r>
            <a:endParaRPr lang="en-US" dirty="0"/>
          </a:p>
        </p:txBody>
      </p:sp>
      <p:sp>
        <p:nvSpPr>
          <p:cNvPr id="3" name="Content Placeholder 2"/>
          <p:cNvSpPr>
            <a:spLocks noGrp="1"/>
          </p:cNvSpPr>
          <p:nvPr>
            <p:ph idx="1"/>
          </p:nvPr>
        </p:nvSpPr>
        <p:spPr/>
        <p:txBody>
          <a:bodyPr/>
          <a:lstStyle/>
          <a:p>
            <a:r>
              <a:rPr lang="en-US" dirty="0"/>
              <a:t>A failure in an external call can be caught using a try/catch statement. </a:t>
            </a:r>
            <a:endParaRPr lang="en-US" dirty="0" smtClean="0"/>
          </a:p>
          <a:p>
            <a:r>
              <a:rPr lang="en-US" dirty="0" smtClean="0"/>
              <a:t>The </a:t>
            </a:r>
            <a:r>
              <a:rPr lang="en-US" dirty="0"/>
              <a:t>try keyword has to be followed by an expression representing an external function call or a contract creation such as in new </a:t>
            </a:r>
            <a:r>
              <a:rPr lang="en-US" dirty="0" err="1"/>
              <a:t>ContractName</a:t>
            </a:r>
            <a:r>
              <a:rPr lang="en-US" dirty="0"/>
              <a:t>(). </a:t>
            </a:r>
            <a:endParaRPr lang="en-US" dirty="0" smtClean="0"/>
          </a:p>
          <a:p>
            <a:r>
              <a:rPr lang="en-US" dirty="0" smtClean="0"/>
              <a:t>It </a:t>
            </a:r>
            <a:r>
              <a:rPr lang="en-US" dirty="0"/>
              <a:t>only catches errors happening inside the external call only, errors inside are not caught including those in an internal function. </a:t>
            </a:r>
            <a:endParaRPr lang="en-US" dirty="0" smtClean="0"/>
          </a:p>
          <a:p>
            <a:r>
              <a:rPr lang="en-US" dirty="0" smtClean="0"/>
              <a:t>In </a:t>
            </a:r>
            <a:r>
              <a:rPr lang="en-US" dirty="0"/>
              <a:t>the case there are no errors, the contract execution begins inside the first success block, and continues after all the catch blocks. </a:t>
            </a:r>
          </a:p>
          <a:p>
            <a:endParaRPr lang="en-US" dirty="0"/>
          </a:p>
        </p:txBody>
      </p:sp>
    </p:spTree>
    <p:extLst>
      <p:ext uri="{BB962C8B-B14F-4D97-AF65-F5344CB8AC3E}">
        <p14:creationId xmlns:p14="http://schemas.microsoft.com/office/powerpoint/2010/main" val="995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Visibility</a:t>
            </a:r>
            <a:endParaRPr lang="en-US" dirty="0"/>
          </a:p>
        </p:txBody>
      </p:sp>
      <p:sp>
        <p:nvSpPr>
          <p:cNvPr id="3" name="Content Placeholder 2"/>
          <p:cNvSpPr>
            <a:spLocks noGrp="1"/>
          </p:cNvSpPr>
          <p:nvPr>
            <p:ph idx="1"/>
          </p:nvPr>
        </p:nvSpPr>
        <p:spPr/>
        <p:txBody>
          <a:bodyPr>
            <a:normAutofit/>
          </a:bodyPr>
          <a:lstStyle/>
          <a:p>
            <a:r>
              <a:rPr lang="en-US" dirty="0"/>
              <a:t>In general, a function can be called in three ways: by the contract it is defined in, by a derived contract or another third-party contract. </a:t>
            </a:r>
            <a:endParaRPr lang="en-US" dirty="0" smtClean="0"/>
          </a:p>
          <a:p>
            <a:r>
              <a:rPr lang="en-US" dirty="0" smtClean="0"/>
              <a:t>These </a:t>
            </a:r>
            <a:r>
              <a:rPr lang="en-US" dirty="0"/>
              <a:t>are affected by its visibility settings. </a:t>
            </a:r>
            <a:endParaRPr lang="en-US" dirty="0" smtClean="0"/>
          </a:p>
          <a:p>
            <a:r>
              <a:rPr lang="en-US" dirty="0" smtClean="0"/>
              <a:t>There </a:t>
            </a:r>
            <a:r>
              <a:rPr lang="en-US" dirty="0"/>
              <a:t>are 4 visibility settings: </a:t>
            </a:r>
            <a:endParaRPr lang="en-US" dirty="0" smtClean="0"/>
          </a:p>
          <a:p>
            <a:pPr lvl="1"/>
            <a:r>
              <a:rPr lang="en-US" dirty="0" smtClean="0"/>
              <a:t>private </a:t>
            </a:r>
          </a:p>
          <a:p>
            <a:pPr lvl="1"/>
            <a:r>
              <a:rPr lang="en-US" dirty="0" smtClean="0"/>
              <a:t>public </a:t>
            </a:r>
          </a:p>
          <a:p>
            <a:pPr lvl="1"/>
            <a:r>
              <a:rPr lang="en-US" dirty="0" smtClean="0"/>
              <a:t>External</a:t>
            </a:r>
          </a:p>
          <a:p>
            <a:pPr lvl="1"/>
            <a:r>
              <a:rPr lang="en-US" dirty="0" smtClean="0"/>
              <a:t>internal.</a:t>
            </a:r>
          </a:p>
          <a:p>
            <a:r>
              <a:rPr lang="en-US" dirty="0" smtClean="0"/>
              <a:t> </a:t>
            </a:r>
            <a:r>
              <a:rPr lang="en-US" dirty="0"/>
              <a:t>Those visibility declarations can be applied both to functions and variables except for the external keyword which is only for functions.</a:t>
            </a:r>
          </a:p>
          <a:p>
            <a:endParaRPr lang="en-US" dirty="0"/>
          </a:p>
        </p:txBody>
      </p:sp>
    </p:spTree>
    <p:extLst>
      <p:ext uri="{BB962C8B-B14F-4D97-AF65-F5344CB8AC3E}">
        <p14:creationId xmlns:p14="http://schemas.microsoft.com/office/powerpoint/2010/main" val="313318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607169" y="388395"/>
            <a:ext cx="6949644" cy="6469605"/>
          </a:xfrm>
          <a:prstGeom prst="rect">
            <a:avLst/>
          </a:prstGeom>
        </p:spPr>
      </p:pic>
    </p:spTree>
    <p:extLst>
      <p:ext uri="{BB962C8B-B14F-4D97-AF65-F5344CB8AC3E}">
        <p14:creationId xmlns:p14="http://schemas.microsoft.com/office/powerpoint/2010/main" val="145980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a:bodyPr>
          <a:lstStyle/>
          <a:p>
            <a:r>
              <a:rPr lang="en-US" dirty="0"/>
              <a:t>Solidity value types include </a:t>
            </a:r>
            <a:r>
              <a:rPr lang="en-US" dirty="0" err="1"/>
              <a:t>booleans</a:t>
            </a:r>
            <a:r>
              <a:rPr lang="en-US" dirty="0"/>
              <a:t>, integers, addresses, contract types, fixed-size byte arrays, rational and integer literals, and </a:t>
            </a:r>
            <a:r>
              <a:rPr lang="en-US" dirty="0" err="1"/>
              <a:t>enums</a:t>
            </a:r>
            <a:r>
              <a:rPr lang="en-US" dirty="0"/>
              <a:t>. There is no native support for floating-point numbers in the core language.</a:t>
            </a:r>
          </a:p>
          <a:p>
            <a:r>
              <a:rPr lang="en-US" dirty="0" smtClean="0"/>
              <a:t>Reference </a:t>
            </a:r>
            <a:r>
              <a:rPr lang="en-US" dirty="0"/>
              <a:t>types such as arrays, </a:t>
            </a:r>
            <a:r>
              <a:rPr lang="en-US" dirty="0" err="1"/>
              <a:t>structs</a:t>
            </a:r>
            <a:r>
              <a:rPr lang="en-US" dirty="0"/>
              <a:t> and mappings can be stored in these options: memory, storage, and </a:t>
            </a:r>
            <a:r>
              <a:rPr lang="en-US" dirty="0" err="1"/>
              <a:t>calldata</a:t>
            </a:r>
            <a:r>
              <a:rPr lang="en-US" dirty="0" smtClean="0"/>
              <a:t>.</a:t>
            </a:r>
            <a:endParaRPr lang="en-US" dirty="0"/>
          </a:p>
          <a:p>
            <a:r>
              <a:rPr lang="en-US" b="1" dirty="0" err="1" smtClean="0"/>
              <a:t>struct</a:t>
            </a:r>
            <a:r>
              <a:rPr lang="en-US" dirty="0" smtClean="0"/>
              <a:t> </a:t>
            </a:r>
            <a:r>
              <a:rPr lang="en-US" dirty="0"/>
              <a:t>is a user defined type for group several variables together. </a:t>
            </a:r>
            <a:endParaRPr lang="en-US" dirty="0" smtClean="0"/>
          </a:p>
          <a:p>
            <a:r>
              <a:rPr lang="en-US" b="1" dirty="0" err="1" smtClean="0"/>
              <a:t>enum</a:t>
            </a:r>
            <a:r>
              <a:rPr lang="en-US" dirty="0" smtClean="0"/>
              <a:t> </a:t>
            </a:r>
            <a:r>
              <a:rPr lang="en-US" dirty="0"/>
              <a:t>types are used to create a user defined type that consist of constant values</a:t>
            </a:r>
          </a:p>
        </p:txBody>
      </p:sp>
    </p:spTree>
    <p:extLst>
      <p:ext uri="{BB962C8B-B14F-4D97-AF65-F5344CB8AC3E}">
        <p14:creationId xmlns:p14="http://schemas.microsoft.com/office/powerpoint/2010/main" val="3926502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8500" y="2221373"/>
            <a:ext cx="7163497" cy="3511211"/>
          </a:xfrm>
          <a:prstGeom prst="rect">
            <a:avLst/>
          </a:prstGeom>
        </p:spPr>
      </p:pic>
    </p:spTree>
    <p:extLst>
      <p:ext uri="{BB962C8B-B14F-4D97-AF65-F5344CB8AC3E}">
        <p14:creationId xmlns:p14="http://schemas.microsoft.com/office/powerpoint/2010/main" val="214921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Booleans</a:t>
            </a:r>
            <a:endParaRPr lang="en-US" dirty="0"/>
          </a:p>
        </p:txBody>
      </p:sp>
      <p:sp>
        <p:nvSpPr>
          <p:cNvPr id="3" name="Content Placeholder 2"/>
          <p:cNvSpPr>
            <a:spLocks noGrp="1"/>
          </p:cNvSpPr>
          <p:nvPr>
            <p:ph idx="1"/>
          </p:nvPr>
        </p:nvSpPr>
        <p:spPr/>
        <p:txBody>
          <a:bodyPr/>
          <a:lstStyle/>
          <a:p>
            <a:r>
              <a:rPr lang="en-US" dirty="0"/>
              <a:t>Booleans are types that have only constants true or false. </a:t>
            </a:r>
          </a:p>
          <a:p>
            <a:r>
              <a:rPr lang="en-US" dirty="0"/>
              <a:t>Operators:</a:t>
            </a:r>
          </a:p>
          <a:p>
            <a:pPr lvl="1"/>
            <a:r>
              <a:rPr lang="en-US" dirty="0" smtClean="0"/>
              <a:t> </a:t>
            </a:r>
            <a:r>
              <a:rPr lang="en-US" dirty="0"/>
              <a:t>! (logical negation)</a:t>
            </a:r>
          </a:p>
          <a:p>
            <a:pPr lvl="1"/>
            <a:r>
              <a:rPr lang="en-US" dirty="0" smtClean="0"/>
              <a:t> </a:t>
            </a:r>
            <a:r>
              <a:rPr lang="en-US" dirty="0"/>
              <a:t>&amp;&amp; (logical conjunction, “and”)</a:t>
            </a:r>
          </a:p>
          <a:p>
            <a:pPr lvl="1"/>
            <a:r>
              <a:rPr lang="en-US" dirty="0" smtClean="0"/>
              <a:t> </a:t>
            </a:r>
            <a:r>
              <a:rPr lang="en-US" dirty="0"/>
              <a:t>|| (logical disjunction, “or”)</a:t>
            </a:r>
          </a:p>
          <a:p>
            <a:pPr lvl="1"/>
            <a:r>
              <a:rPr lang="en-US" dirty="0" smtClean="0"/>
              <a:t> </a:t>
            </a:r>
            <a:r>
              <a:rPr lang="en-US" dirty="0"/>
              <a:t>== (equality)</a:t>
            </a:r>
          </a:p>
          <a:p>
            <a:pPr lvl="1"/>
            <a:r>
              <a:rPr lang="en-US" dirty="0" smtClean="0"/>
              <a:t> </a:t>
            </a:r>
            <a:r>
              <a:rPr lang="en-US" dirty="0"/>
              <a:t>!= (inequality)</a:t>
            </a:r>
          </a:p>
        </p:txBody>
      </p:sp>
    </p:spTree>
    <p:extLst>
      <p:ext uri="{BB962C8B-B14F-4D97-AF65-F5344CB8AC3E}">
        <p14:creationId xmlns:p14="http://schemas.microsoft.com/office/powerpoint/2010/main" val="314232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Integers</a:t>
            </a:r>
            <a:endParaRPr lang="en-US" dirty="0"/>
          </a:p>
        </p:txBody>
      </p:sp>
      <p:sp>
        <p:nvSpPr>
          <p:cNvPr id="3" name="Content Placeholder 2"/>
          <p:cNvSpPr>
            <a:spLocks noGrp="1"/>
          </p:cNvSpPr>
          <p:nvPr>
            <p:ph idx="1"/>
          </p:nvPr>
        </p:nvSpPr>
        <p:spPr/>
        <p:txBody>
          <a:bodyPr>
            <a:normAutofit/>
          </a:bodyPr>
          <a:lstStyle/>
          <a:p>
            <a:r>
              <a:rPr lang="en-US" dirty="0" smtClean="0"/>
              <a:t>Integers </a:t>
            </a:r>
            <a:r>
              <a:rPr lang="en-US" dirty="0" err="1" smtClean="0"/>
              <a:t>int</a:t>
            </a:r>
            <a:r>
              <a:rPr lang="en-US" dirty="0" smtClean="0"/>
              <a:t>/</a:t>
            </a:r>
            <a:r>
              <a:rPr lang="en-US" dirty="0" err="1" smtClean="0"/>
              <a:t>uint</a:t>
            </a:r>
            <a:r>
              <a:rPr lang="en-US" dirty="0" smtClean="0"/>
              <a:t> can be defined as signed or unsigned with the size from 8 bits up to 256 bits. </a:t>
            </a:r>
            <a:r>
              <a:rPr lang="en-US" dirty="0" err="1" smtClean="0"/>
              <a:t>uint</a:t>
            </a:r>
            <a:r>
              <a:rPr lang="en-US" dirty="0" smtClean="0"/>
              <a:t> and </a:t>
            </a:r>
            <a:r>
              <a:rPr lang="en-US" dirty="0" err="1" smtClean="0"/>
              <a:t>int</a:t>
            </a:r>
            <a:r>
              <a:rPr lang="en-US" dirty="0" smtClean="0"/>
              <a:t> are aliases for </a:t>
            </a:r>
            <a:r>
              <a:rPr lang="en-US" dirty="0" err="1" smtClean="0"/>
              <a:t>uint256</a:t>
            </a:r>
            <a:r>
              <a:rPr lang="en-US" dirty="0" smtClean="0"/>
              <a:t> and </a:t>
            </a:r>
            <a:r>
              <a:rPr lang="en-US" dirty="0" err="1" smtClean="0"/>
              <a:t>int256</a:t>
            </a:r>
            <a:r>
              <a:rPr lang="en-US" dirty="0" smtClean="0"/>
              <a:t>, respectively</a:t>
            </a:r>
          </a:p>
          <a:p>
            <a:r>
              <a:rPr lang="en-US" dirty="0" smtClean="0"/>
              <a:t>Operators on integers are: </a:t>
            </a:r>
          </a:p>
          <a:p>
            <a:pPr lvl="1"/>
            <a:r>
              <a:rPr lang="en-US" dirty="0" smtClean="0"/>
              <a:t>Comparisons: &lt;=, &lt;, ==, !=, &gt;=, &gt; (evaluate to bool)</a:t>
            </a:r>
          </a:p>
          <a:p>
            <a:pPr lvl="1"/>
            <a:r>
              <a:rPr lang="en-US" dirty="0" smtClean="0"/>
              <a:t>Bit operators: &amp;, |, ^ (bitwise exclusive or), ~ (bitwise negation)</a:t>
            </a:r>
          </a:p>
          <a:p>
            <a:pPr lvl="1"/>
            <a:r>
              <a:rPr lang="en-US" dirty="0" smtClean="0"/>
              <a:t>Shift operators: &lt;&lt; (left shift), &gt;&gt; (right shift)</a:t>
            </a:r>
          </a:p>
          <a:p>
            <a:pPr lvl="1"/>
            <a:r>
              <a:rPr lang="en-US" dirty="0" smtClean="0"/>
              <a:t>Arithmetic operators: +, -, unary -, *, /, % (modulo), ** (exponentiation)</a:t>
            </a:r>
          </a:p>
          <a:p>
            <a:endParaRPr lang="en-US" dirty="0" smtClean="0"/>
          </a:p>
        </p:txBody>
      </p:sp>
    </p:spTree>
    <p:extLst>
      <p:ext uri="{BB962C8B-B14F-4D97-AF65-F5344CB8AC3E}">
        <p14:creationId xmlns:p14="http://schemas.microsoft.com/office/powerpoint/2010/main" val="3491988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Integers</a:t>
            </a:r>
            <a:endParaRPr lang="en-US" dirty="0"/>
          </a:p>
        </p:txBody>
      </p:sp>
      <p:sp>
        <p:nvSpPr>
          <p:cNvPr id="3" name="Content Placeholder 2"/>
          <p:cNvSpPr>
            <a:spLocks noGrp="1"/>
          </p:cNvSpPr>
          <p:nvPr>
            <p:ph idx="1"/>
          </p:nvPr>
        </p:nvSpPr>
        <p:spPr/>
        <p:txBody>
          <a:bodyPr/>
          <a:lstStyle/>
          <a:p>
            <a:r>
              <a:rPr lang="en-US" dirty="0" smtClean="0"/>
              <a:t>The modulo operation a % n yields the remainder r after the division of the operand a by the operand n, where q = </a:t>
            </a:r>
            <a:r>
              <a:rPr lang="en-US" dirty="0" err="1" smtClean="0"/>
              <a:t>int</a:t>
            </a:r>
            <a:r>
              <a:rPr lang="en-US" dirty="0" smtClean="0"/>
              <a:t>(a / n) and r = a - (n * q). </a:t>
            </a:r>
          </a:p>
          <a:p>
            <a:r>
              <a:rPr lang="en-US" dirty="0" smtClean="0"/>
              <a:t>This means that modulo results in the same sign as its left operand (or zero) and a % n == -(-a % n) holds for negative a:</a:t>
            </a:r>
          </a:p>
          <a:p>
            <a:pPr lvl="1"/>
            <a:r>
              <a:rPr lang="en-US" dirty="0" err="1" smtClean="0"/>
              <a:t>int256</a:t>
            </a:r>
            <a:r>
              <a:rPr lang="en-US" dirty="0" smtClean="0"/>
              <a:t>(5) % </a:t>
            </a:r>
            <a:r>
              <a:rPr lang="en-US" dirty="0" err="1" smtClean="0"/>
              <a:t>int256</a:t>
            </a:r>
            <a:r>
              <a:rPr lang="en-US" dirty="0" smtClean="0"/>
              <a:t>(2) == </a:t>
            </a:r>
            <a:r>
              <a:rPr lang="en-US" dirty="0" err="1" smtClean="0"/>
              <a:t>int256</a:t>
            </a:r>
            <a:r>
              <a:rPr lang="en-US" dirty="0" smtClean="0"/>
              <a:t>(1)</a:t>
            </a:r>
          </a:p>
          <a:p>
            <a:pPr lvl="1"/>
            <a:r>
              <a:rPr lang="en-US" dirty="0" err="1" smtClean="0"/>
              <a:t>int256</a:t>
            </a:r>
            <a:r>
              <a:rPr lang="en-US" dirty="0" smtClean="0"/>
              <a:t>(5) % </a:t>
            </a:r>
            <a:r>
              <a:rPr lang="en-US" dirty="0" err="1" smtClean="0"/>
              <a:t>int256</a:t>
            </a:r>
            <a:r>
              <a:rPr lang="en-US" dirty="0" smtClean="0"/>
              <a:t>(-2) == </a:t>
            </a:r>
            <a:r>
              <a:rPr lang="en-US" dirty="0" err="1" smtClean="0"/>
              <a:t>int256</a:t>
            </a:r>
            <a:r>
              <a:rPr lang="en-US" dirty="0" smtClean="0"/>
              <a:t>(1)</a:t>
            </a:r>
          </a:p>
          <a:p>
            <a:pPr lvl="1"/>
            <a:r>
              <a:rPr lang="en-US" dirty="0" err="1" smtClean="0"/>
              <a:t>int256</a:t>
            </a:r>
            <a:r>
              <a:rPr lang="en-US" dirty="0" smtClean="0"/>
              <a:t>(-5) % </a:t>
            </a:r>
            <a:r>
              <a:rPr lang="en-US" dirty="0" err="1" smtClean="0"/>
              <a:t>int256</a:t>
            </a:r>
            <a:r>
              <a:rPr lang="en-US" dirty="0" smtClean="0"/>
              <a:t>(2) == </a:t>
            </a:r>
            <a:r>
              <a:rPr lang="en-US" dirty="0" err="1" smtClean="0"/>
              <a:t>int256</a:t>
            </a:r>
            <a:r>
              <a:rPr lang="en-US" dirty="0" smtClean="0"/>
              <a:t>(-1)</a:t>
            </a:r>
          </a:p>
          <a:p>
            <a:endParaRPr lang="en-US" dirty="0" smtClean="0"/>
          </a:p>
          <a:p>
            <a:endParaRPr lang="en-US" dirty="0"/>
          </a:p>
        </p:txBody>
      </p:sp>
    </p:spTree>
    <p:extLst>
      <p:ext uri="{BB962C8B-B14F-4D97-AF65-F5344CB8AC3E}">
        <p14:creationId xmlns:p14="http://schemas.microsoft.com/office/powerpoint/2010/main" val="48143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and Slices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Arrays are used to store a sequential collection of elements of the same type. They are zero indexed and can either have a fixed size at compile time or have dynamic size. Array have function members: </a:t>
            </a:r>
          </a:p>
          <a:p>
            <a:pPr lvl="1"/>
            <a:r>
              <a:rPr lang="en-US" dirty="0" smtClean="0"/>
              <a:t>length </a:t>
            </a:r>
            <a:r>
              <a:rPr lang="en-US" dirty="0"/>
              <a:t>: returns the number of elements</a:t>
            </a:r>
          </a:p>
          <a:p>
            <a:pPr lvl="1"/>
            <a:r>
              <a:rPr lang="en-US" dirty="0"/>
              <a:t>push() : append a zero-initialized element at the end of the array. (for dynamic size array only)</a:t>
            </a:r>
          </a:p>
          <a:p>
            <a:pPr lvl="1"/>
            <a:r>
              <a:rPr lang="en-US" dirty="0"/>
              <a:t>push(x) : append x to the end of the array (for dynamic size array only)</a:t>
            </a:r>
          </a:p>
          <a:p>
            <a:pPr lvl="1"/>
            <a:r>
              <a:rPr lang="en-US" dirty="0"/>
              <a:t>pop: remove the element at the end. (for dynamic size array only)	 </a:t>
            </a:r>
          </a:p>
          <a:p>
            <a:r>
              <a:rPr lang="en-US" dirty="0"/>
              <a:t>Array slices allow selection of a section of the array. They are written as x[</a:t>
            </a:r>
            <a:r>
              <a:rPr lang="en-US" dirty="0" err="1"/>
              <a:t>start:end</a:t>
            </a:r>
            <a:r>
              <a:rPr lang="en-US" dirty="0"/>
              <a:t>], where </a:t>
            </a:r>
            <a:r>
              <a:rPr lang="en-US" dirty="0" smtClean="0"/>
              <a:t>start and </a:t>
            </a:r>
            <a:r>
              <a:rPr lang="en-US" dirty="0"/>
              <a:t>end are expressions resulting in a </a:t>
            </a:r>
            <a:r>
              <a:rPr lang="en-US" dirty="0" err="1"/>
              <a:t>uint256</a:t>
            </a:r>
            <a:r>
              <a:rPr lang="en-US" dirty="0"/>
              <a:t> type (or implicitly convertible to it). </a:t>
            </a:r>
            <a:endParaRPr lang="en-US" dirty="0" smtClean="0"/>
          </a:p>
          <a:p>
            <a:r>
              <a:rPr lang="en-US" dirty="0" smtClean="0"/>
              <a:t>The </a:t>
            </a:r>
            <a:r>
              <a:rPr lang="en-US" dirty="0"/>
              <a:t>first element of the slice is x[start] and the last element is x[end - 1].</a:t>
            </a:r>
          </a:p>
          <a:p>
            <a:endParaRPr lang="en-US" dirty="0"/>
          </a:p>
        </p:txBody>
      </p:sp>
    </p:spTree>
    <p:extLst>
      <p:ext uri="{BB962C8B-B14F-4D97-AF65-F5344CB8AC3E}">
        <p14:creationId xmlns:p14="http://schemas.microsoft.com/office/powerpoint/2010/main" val="4254934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and Slices</a:t>
            </a:r>
            <a:endParaRPr lang="en-US" dirty="0"/>
          </a:p>
        </p:txBody>
      </p:sp>
      <p:sp>
        <p:nvSpPr>
          <p:cNvPr id="3" name="Content Placeholder 2"/>
          <p:cNvSpPr>
            <a:spLocks noGrp="1"/>
          </p:cNvSpPr>
          <p:nvPr>
            <p:ph idx="1"/>
          </p:nvPr>
        </p:nvSpPr>
        <p:spPr>
          <a:xfrm>
            <a:off x="838200" y="1825625"/>
            <a:ext cx="3902939" cy="4351338"/>
          </a:xfrm>
        </p:spPr>
        <p:txBody>
          <a:bodyPr/>
          <a:lstStyle/>
          <a:p>
            <a:r>
              <a:rPr lang="en-US" dirty="0"/>
              <a:t>The variable names can hold an unlimited number of arrays, but each of these arrays can hold a maximum of 2 values. </a:t>
            </a:r>
            <a:endParaRPr lang="en-US" dirty="0" smtClean="0"/>
          </a:p>
          <a:p>
            <a:r>
              <a:rPr lang="en-US" dirty="0" smtClean="0"/>
              <a:t>If </a:t>
            </a:r>
            <a:r>
              <a:rPr lang="en-US" dirty="0"/>
              <a:t>we try to push an array with 3 names, there will be an error.</a:t>
            </a:r>
          </a:p>
          <a:p>
            <a:endParaRPr lang="en-US" dirty="0"/>
          </a:p>
        </p:txBody>
      </p:sp>
      <p:pic>
        <p:nvPicPr>
          <p:cNvPr id="4" name="Picture 3"/>
          <p:cNvPicPr>
            <a:picLocks noChangeAspect="1"/>
          </p:cNvPicPr>
          <p:nvPr/>
        </p:nvPicPr>
        <p:blipFill>
          <a:blip r:embed="rId2"/>
          <a:stretch>
            <a:fillRect/>
          </a:stretch>
        </p:blipFill>
        <p:spPr>
          <a:xfrm>
            <a:off x="4741139" y="1825625"/>
            <a:ext cx="7450861" cy="4330902"/>
          </a:xfrm>
          <a:prstGeom prst="rect">
            <a:avLst/>
          </a:prstGeom>
        </p:spPr>
      </p:pic>
    </p:spTree>
    <p:extLst>
      <p:ext uri="{BB962C8B-B14F-4D97-AF65-F5344CB8AC3E}">
        <p14:creationId xmlns:p14="http://schemas.microsoft.com/office/powerpoint/2010/main" val="1424462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Array</a:t>
            </a:r>
            <a:endParaRPr lang="en-US" dirty="0"/>
          </a:p>
        </p:txBody>
      </p:sp>
      <p:sp>
        <p:nvSpPr>
          <p:cNvPr id="3" name="Content Placeholder 2"/>
          <p:cNvSpPr>
            <a:spLocks noGrp="1"/>
          </p:cNvSpPr>
          <p:nvPr>
            <p:ph idx="1"/>
          </p:nvPr>
        </p:nvSpPr>
        <p:spPr/>
        <p:txBody>
          <a:bodyPr/>
          <a:lstStyle/>
          <a:p>
            <a:r>
              <a:rPr lang="en-US" dirty="0"/>
              <a:t>A memory array is an array created within a function otherwise it would be stored in storage. Because it is part of the memory, it is not persistent, so the array is erased after the function has executed. It is not possible to resize memory arrays. To create a memory array, use the new keyword. </a:t>
            </a:r>
          </a:p>
          <a:p>
            <a:endParaRPr lang="en-US" dirty="0"/>
          </a:p>
        </p:txBody>
      </p:sp>
      <p:pic>
        <p:nvPicPr>
          <p:cNvPr id="4" name="Picture 3"/>
          <p:cNvPicPr>
            <a:picLocks noChangeAspect="1"/>
          </p:cNvPicPr>
          <p:nvPr/>
        </p:nvPicPr>
        <p:blipFill>
          <a:blip r:embed="rId2"/>
          <a:stretch>
            <a:fillRect/>
          </a:stretch>
        </p:blipFill>
        <p:spPr>
          <a:xfrm>
            <a:off x="2168965" y="4001294"/>
            <a:ext cx="8236172" cy="1687146"/>
          </a:xfrm>
          <a:prstGeom prst="rect">
            <a:avLst/>
          </a:prstGeom>
        </p:spPr>
      </p:pic>
    </p:spTree>
    <p:extLst>
      <p:ext uri="{BB962C8B-B14F-4D97-AF65-F5344CB8AC3E}">
        <p14:creationId xmlns:p14="http://schemas.microsoft.com/office/powerpoint/2010/main" val="254843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library is like a type of default base contract of contracts that use them. Libraries are stateless and does not allow payable functions nor have a fall back function. </a:t>
            </a:r>
            <a:endParaRPr lang="en-US" dirty="0" smtClean="0"/>
          </a:p>
          <a:p>
            <a:r>
              <a:rPr lang="en-US" dirty="0" smtClean="0"/>
              <a:t>Calling </a:t>
            </a:r>
            <a:r>
              <a:rPr lang="en-US" dirty="0"/>
              <a:t>library function is as if the code is running in the contract itself (using the special low-level instruction </a:t>
            </a:r>
            <a:r>
              <a:rPr lang="en-US" dirty="0" err="1"/>
              <a:t>DELEGATECALL</a:t>
            </a:r>
            <a:r>
              <a:rPr lang="en-US" dirty="0"/>
              <a:t>). </a:t>
            </a:r>
            <a:endParaRPr lang="en-US" dirty="0" smtClean="0"/>
          </a:p>
          <a:p>
            <a:r>
              <a:rPr lang="en-US" dirty="0" smtClean="0"/>
              <a:t>Library </a:t>
            </a:r>
            <a:r>
              <a:rPr lang="en-US" dirty="0"/>
              <a:t>functions can only access state variables of the calling contract if they are explicitly supplied. </a:t>
            </a:r>
            <a:endParaRPr lang="en-US" dirty="0" smtClean="0"/>
          </a:p>
          <a:p>
            <a:r>
              <a:rPr lang="en-US" dirty="0" smtClean="0"/>
              <a:t>The </a:t>
            </a:r>
            <a:r>
              <a:rPr lang="en-US" dirty="0" err="1"/>
              <a:t>msg</a:t>
            </a:r>
            <a:r>
              <a:rPr lang="en-US" dirty="0"/>
              <a:t> properties of </a:t>
            </a:r>
            <a:r>
              <a:rPr lang="en-US" dirty="0" err="1"/>
              <a:t>msg.sender</a:t>
            </a:r>
            <a:r>
              <a:rPr lang="en-US" dirty="0"/>
              <a:t>, </a:t>
            </a:r>
            <a:r>
              <a:rPr lang="en-US" dirty="0" err="1"/>
              <a:t>msg.value</a:t>
            </a:r>
            <a:r>
              <a:rPr lang="en-US" dirty="0"/>
              <a:t>, </a:t>
            </a:r>
            <a:r>
              <a:rPr lang="en-US" dirty="0" err="1"/>
              <a:t>msg.data</a:t>
            </a:r>
            <a:r>
              <a:rPr lang="en-US" dirty="0"/>
              <a:t> retain the values of the original call and not the library’s. </a:t>
            </a:r>
            <a:endParaRPr lang="en-US" dirty="0" smtClean="0"/>
          </a:p>
          <a:p>
            <a:r>
              <a:rPr lang="en-US" dirty="0" smtClean="0"/>
              <a:t>This </a:t>
            </a:r>
            <a:r>
              <a:rPr lang="en-US" dirty="0"/>
              <a:t>means that a contract can dynamically load code from a different address at runtime. </a:t>
            </a:r>
            <a:endParaRPr lang="en-US" dirty="0" smtClean="0"/>
          </a:p>
          <a:p>
            <a:r>
              <a:rPr lang="en-US" dirty="0" smtClean="0"/>
              <a:t>Storage</a:t>
            </a:r>
            <a:r>
              <a:rPr lang="en-US" dirty="0"/>
              <a:t>, current address and balance still refer to the calling contract, only the code is taken from the called address.</a:t>
            </a:r>
          </a:p>
          <a:p>
            <a:endParaRPr lang="en-US" dirty="0"/>
          </a:p>
        </p:txBody>
      </p:sp>
    </p:spTree>
    <p:extLst>
      <p:ext uri="{BB962C8B-B14F-4D97-AF65-F5344CB8AC3E}">
        <p14:creationId xmlns:p14="http://schemas.microsoft.com/office/powerpoint/2010/main" val="142454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Visibility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b="1" dirty="0"/>
              <a:t>private</a:t>
            </a:r>
            <a:r>
              <a:rPr lang="en-US" dirty="0"/>
              <a:t> function is one that can only be called by the contract it is defined in. Private functions are only visible for the contract it is defined in, and not even in derived contracts. </a:t>
            </a:r>
            <a:endParaRPr lang="en-US" dirty="0" smtClean="0"/>
          </a:p>
          <a:p>
            <a:r>
              <a:rPr lang="en-US" dirty="0"/>
              <a:t>An </a:t>
            </a:r>
            <a:r>
              <a:rPr lang="en-US" b="1" dirty="0"/>
              <a:t>internal</a:t>
            </a:r>
            <a:r>
              <a:rPr lang="en-US" dirty="0"/>
              <a:t> function can be called by the main contract itself, plus any derived contracts. </a:t>
            </a:r>
            <a:endParaRPr lang="en-US" dirty="0" smtClean="0"/>
          </a:p>
          <a:p>
            <a:r>
              <a:rPr lang="en-US" dirty="0"/>
              <a:t>An </a:t>
            </a:r>
            <a:r>
              <a:rPr lang="en-US" b="1" dirty="0"/>
              <a:t>external</a:t>
            </a:r>
            <a:r>
              <a:rPr lang="en-US" dirty="0"/>
              <a:t> function can only be called from a third party. It cannot be called from the main contract itself or any contracts derived from it directly. </a:t>
            </a:r>
            <a:endParaRPr lang="en-US" dirty="0" smtClean="0"/>
          </a:p>
          <a:p>
            <a:r>
              <a:rPr lang="en-US" dirty="0"/>
              <a:t>External functions are sometimes more efficient when they receive large arrays of data because the </a:t>
            </a:r>
            <a:r>
              <a:rPr lang="en-US" dirty="0" smtClean="0"/>
              <a:t>data is </a:t>
            </a:r>
            <a:r>
              <a:rPr lang="en-US" dirty="0"/>
              <a:t>not copied from </a:t>
            </a:r>
            <a:r>
              <a:rPr lang="en-US" b="1" dirty="0" err="1"/>
              <a:t>calldata</a:t>
            </a:r>
            <a:r>
              <a:rPr lang="en-US" dirty="0"/>
              <a:t> to memory</a:t>
            </a:r>
            <a:r>
              <a:rPr lang="en-US" dirty="0" smtClean="0"/>
              <a:t>.* </a:t>
            </a:r>
          </a:p>
          <a:p>
            <a:r>
              <a:rPr lang="en-US" dirty="0" smtClean="0"/>
              <a:t>Finally</a:t>
            </a:r>
            <a:r>
              <a:rPr lang="en-US" dirty="0"/>
              <a:t>, a </a:t>
            </a:r>
            <a:r>
              <a:rPr lang="en-US" b="1" dirty="0"/>
              <a:t>public</a:t>
            </a:r>
            <a:r>
              <a:rPr lang="en-US" dirty="0"/>
              <a:t> function can be called from all potential parties. Unless otherwise specified, all functions are made public by default.</a:t>
            </a:r>
          </a:p>
          <a:p>
            <a:endParaRPr lang="en-US" dirty="0"/>
          </a:p>
        </p:txBody>
      </p:sp>
    </p:spTree>
    <p:extLst>
      <p:ext uri="{BB962C8B-B14F-4D97-AF65-F5344CB8AC3E}">
        <p14:creationId xmlns:p14="http://schemas.microsoft.com/office/powerpoint/2010/main" val="3241596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38229" y="2205022"/>
            <a:ext cx="9356230" cy="3592543"/>
          </a:xfrm>
          <a:prstGeom prst="rect">
            <a:avLst/>
          </a:prstGeom>
        </p:spPr>
      </p:pic>
    </p:spTree>
    <p:extLst>
      <p:ext uri="{BB962C8B-B14F-4D97-AF65-F5344CB8AC3E}">
        <p14:creationId xmlns:p14="http://schemas.microsoft.com/office/powerpoint/2010/main" val="2825605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endParaRPr lang="en-US" dirty="0"/>
          </a:p>
        </p:txBody>
      </p:sp>
      <p:sp>
        <p:nvSpPr>
          <p:cNvPr id="3" name="Content Placeholder 2"/>
          <p:cNvSpPr>
            <a:spLocks noGrp="1"/>
          </p:cNvSpPr>
          <p:nvPr>
            <p:ph idx="1"/>
          </p:nvPr>
        </p:nvSpPr>
        <p:spPr/>
        <p:txBody>
          <a:bodyPr/>
          <a:lstStyle/>
          <a:p>
            <a:r>
              <a:rPr lang="en-US" dirty="0"/>
              <a:t>Solidity supports </a:t>
            </a:r>
            <a:r>
              <a:rPr lang="en-US" b="1" dirty="0"/>
              <a:t>import</a:t>
            </a:r>
            <a:r>
              <a:rPr lang="en-US" dirty="0"/>
              <a:t> statements to help </a:t>
            </a:r>
            <a:r>
              <a:rPr lang="en-US" dirty="0" err="1"/>
              <a:t>modularise</a:t>
            </a:r>
            <a:r>
              <a:rPr lang="en-US" dirty="0"/>
              <a:t> your </a:t>
            </a:r>
            <a:r>
              <a:rPr lang="en-US" dirty="0" smtClean="0"/>
              <a:t>code.</a:t>
            </a:r>
          </a:p>
          <a:p>
            <a:r>
              <a:rPr lang="en-US" dirty="0" smtClean="0"/>
              <a:t>At a global level, you can use import statements of the following form:</a:t>
            </a:r>
          </a:p>
          <a:p>
            <a:pPr marL="457200" lvl="1" indent="0">
              <a:buNone/>
            </a:pPr>
            <a:r>
              <a:rPr lang="en-US" dirty="0" smtClean="0"/>
              <a:t>import "filename";</a:t>
            </a:r>
          </a:p>
          <a:p>
            <a:r>
              <a:rPr lang="en-US" dirty="0" smtClean="0"/>
              <a:t>This statement imports all global symbols from “filename” (and symbols imported there) into the current global scope</a:t>
            </a:r>
            <a:endParaRPr lang="en-US" dirty="0"/>
          </a:p>
        </p:txBody>
      </p:sp>
    </p:spTree>
    <p:extLst>
      <p:ext uri="{BB962C8B-B14F-4D97-AF65-F5344CB8AC3E}">
        <p14:creationId xmlns:p14="http://schemas.microsoft.com/office/powerpoint/2010/main" val="3685509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endParaRPr lang="en-US" dirty="0"/>
          </a:p>
        </p:txBody>
      </p:sp>
      <p:sp>
        <p:nvSpPr>
          <p:cNvPr id="3" name="Content Placeholder 2"/>
          <p:cNvSpPr>
            <a:spLocks noGrp="1"/>
          </p:cNvSpPr>
          <p:nvPr>
            <p:ph idx="1"/>
          </p:nvPr>
        </p:nvSpPr>
        <p:spPr/>
        <p:txBody>
          <a:bodyPr>
            <a:normAutofit/>
          </a:bodyPr>
          <a:lstStyle/>
          <a:p>
            <a:r>
              <a:rPr lang="en-US" dirty="0" smtClean="0"/>
              <a:t>The following example creates a new global symbol </a:t>
            </a:r>
            <a:r>
              <a:rPr lang="en-US" dirty="0" err="1" smtClean="0"/>
              <a:t>symbolName</a:t>
            </a:r>
            <a:r>
              <a:rPr lang="en-US" dirty="0" smtClean="0"/>
              <a:t> whose members are all the global symbols from "filename":</a:t>
            </a:r>
          </a:p>
          <a:p>
            <a:pPr marL="457200" lvl="1" indent="0">
              <a:buNone/>
            </a:pPr>
            <a:r>
              <a:rPr lang="en-US" dirty="0" smtClean="0"/>
              <a:t>import * as </a:t>
            </a:r>
            <a:r>
              <a:rPr lang="en-US" dirty="0" err="1" smtClean="0"/>
              <a:t>symbolName</a:t>
            </a:r>
            <a:r>
              <a:rPr lang="en-US" dirty="0" smtClean="0"/>
              <a:t> from "filename";</a:t>
            </a:r>
          </a:p>
          <a:p>
            <a:pPr marL="457200" lvl="1" indent="0">
              <a:buNone/>
            </a:pPr>
            <a:r>
              <a:rPr lang="en-US" dirty="0" smtClean="0"/>
              <a:t>import "filename" as </a:t>
            </a:r>
            <a:r>
              <a:rPr lang="en-US" dirty="0" err="1" smtClean="0"/>
              <a:t>symbolName</a:t>
            </a:r>
            <a:r>
              <a:rPr lang="en-US" dirty="0" smtClean="0"/>
              <a:t>;</a:t>
            </a:r>
            <a:endParaRPr lang="en-US" dirty="0"/>
          </a:p>
          <a:p>
            <a:r>
              <a:rPr lang="en-US" dirty="0" smtClean="0"/>
              <a:t>which results in all global symbols being available in the format </a:t>
            </a:r>
            <a:r>
              <a:rPr lang="en-US" dirty="0" err="1" smtClean="0"/>
              <a:t>symbolName.symbol</a:t>
            </a:r>
            <a:r>
              <a:rPr lang="en-US" dirty="0" smtClean="0"/>
              <a:t>.</a:t>
            </a:r>
          </a:p>
          <a:p>
            <a:r>
              <a:rPr lang="en-US" dirty="0" smtClean="0"/>
              <a:t>Remix provides an automatic remapping for GitHub and automatically retrieves the file over the network. You </a:t>
            </a:r>
            <a:r>
              <a:rPr lang="en-US" smtClean="0"/>
              <a:t>can import </a:t>
            </a:r>
            <a:r>
              <a:rPr lang="en-US" dirty="0" smtClean="0"/>
              <a:t>e.g.</a:t>
            </a:r>
          </a:p>
          <a:p>
            <a:pPr marL="457200" lvl="1" indent="0">
              <a:buNone/>
            </a:pPr>
            <a:r>
              <a:rPr lang="en-US" dirty="0" smtClean="0"/>
              <a:t>import "</a:t>
            </a:r>
            <a:r>
              <a:rPr lang="en-US" dirty="0" err="1" smtClean="0"/>
              <a:t>github.com</a:t>
            </a:r>
            <a:r>
              <a:rPr lang="en-US" dirty="0" smtClean="0"/>
              <a:t>/</a:t>
            </a:r>
            <a:r>
              <a:rPr lang="en-US" dirty="0" err="1" smtClean="0"/>
              <a:t>ethereum</a:t>
            </a:r>
            <a:r>
              <a:rPr lang="en-US" dirty="0" smtClean="0"/>
              <a:t>/</a:t>
            </a:r>
            <a:r>
              <a:rPr lang="en-US" dirty="0" err="1" smtClean="0"/>
              <a:t>dapp</a:t>
            </a:r>
            <a:r>
              <a:rPr lang="en-US" dirty="0" smtClean="0"/>
              <a:t>-bin/library/</a:t>
            </a:r>
            <a:r>
              <a:rPr lang="en-US" dirty="0" err="1" smtClean="0"/>
              <a:t>iterable_mapping.sol</a:t>
            </a:r>
            <a:r>
              <a:rPr lang="en-US" dirty="0" smtClean="0"/>
              <a:t>" as </a:t>
            </a:r>
            <a:r>
              <a:rPr lang="en-US" dirty="0" err="1" smtClean="0"/>
              <a:t>it_mapping</a:t>
            </a:r>
            <a:r>
              <a:rPr lang="en-US" dirty="0" smtClean="0"/>
              <a:t>;</a:t>
            </a:r>
            <a:endParaRPr lang="en-US" dirty="0"/>
          </a:p>
        </p:txBody>
      </p:sp>
    </p:spTree>
    <p:extLst>
      <p:ext uri="{BB962C8B-B14F-4D97-AF65-F5344CB8AC3E}">
        <p14:creationId xmlns:p14="http://schemas.microsoft.com/office/powerpoint/2010/main" val="82063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Visibility</a:t>
            </a:r>
            <a:endParaRPr lang="en-US" dirty="0"/>
          </a:p>
        </p:txBody>
      </p:sp>
      <p:sp>
        <p:nvSpPr>
          <p:cNvPr id="3" name="Content Placeholder 2"/>
          <p:cNvSpPr>
            <a:spLocks noGrp="1"/>
          </p:cNvSpPr>
          <p:nvPr>
            <p:ph idx="1"/>
          </p:nvPr>
        </p:nvSpPr>
        <p:spPr/>
        <p:txBody>
          <a:bodyPr>
            <a:normAutofit lnSpcReduction="10000"/>
          </a:bodyPr>
          <a:lstStyle/>
          <a:p>
            <a:r>
              <a:rPr lang="en-US" dirty="0" smtClean="0"/>
              <a:t>A function call from one contract to another does not create its own transaction, it is a message call as part of the overall transaction.</a:t>
            </a:r>
          </a:p>
          <a:p>
            <a:r>
              <a:rPr lang="en-US" b="1" dirty="0" smtClean="0"/>
              <a:t>Internal</a:t>
            </a:r>
            <a:r>
              <a:rPr lang="en-US" dirty="0" smtClean="0"/>
              <a:t> function calls are made by simple jumps inside the </a:t>
            </a:r>
            <a:r>
              <a:rPr lang="en-US" dirty="0" err="1" smtClean="0"/>
              <a:t>EVM</a:t>
            </a:r>
            <a:r>
              <a:rPr lang="en-US" dirty="0" smtClean="0"/>
              <a:t>. This has the effect that the current memory is not cleared, i.e. passing memory references to internally called functions is very efficient</a:t>
            </a:r>
          </a:p>
          <a:p>
            <a:r>
              <a:rPr lang="en-US" dirty="0" smtClean="0"/>
              <a:t>An </a:t>
            </a:r>
            <a:r>
              <a:rPr lang="en-US" b="1" dirty="0" smtClean="0"/>
              <a:t>external</a:t>
            </a:r>
            <a:r>
              <a:rPr lang="en-US" dirty="0" smtClean="0"/>
              <a:t> function call is made via a message call and not directly via jumps</a:t>
            </a:r>
          </a:p>
          <a:p>
            <a:r>
              <a:rPr lang="en-US" dirty="0"/>
              <a:t>The expressions </a:t>
            </a:r>
            <a:r>
              <a:rPr lang="en-US" dirty="0" err="1"/>
              <a:t>this.g</a:t>
            </a:r>
            <a:r>
              <a:rPr lang="en-US" dirty="0"/>
              <a:t>(8); and </a:t>
            </a:r>
            <a:r>
              <a:rPr lang="en-US" dirty="0" err="1"/>
              <a:t>c.g</a:t>
            </a:r>
            <a:r>
              <a:rPr lang="en-US" dirty="0"/>
              <a:t>(2); (where c is a contract instance) are </a:t>
            </a:r>
            <a:r>
              <a:rPr lang="en-US" b="1" dirty="0"/>
              <a:t>external</a:t>
            </a:r>
            <a:r>
              <a:rPr lang="en-US" dirty="0"/>
              <a:t> function calls. </a:t>
            </a:r>
            <a:endParaRPr lang="en-US" dirty="0" smtClean="0"/>
          </a:p>
          <a:p>
            <a:r>
              <a:rPr lang="en-US" dirty="0" smtClean="0"/>
              <a:t>Functions </a:t>
            </a:r>
            <a:r>
              <a:rPr lang="en-US" dirty="0"/>
              <a:t>of other contracts have to be called </a:t>
            </a:r>
            <a:r>
              <a:rPr lang="en-US" b="1" dirty="0"/>
              <a:t>externally</a:t>
            </a:r>
          </a:p>
        </p:txBody>
      </p:sp>
    </p:spTree>
    <p:extLst>
      <p:ext uri="{BB962C8B-B14F-4D97-AF65-F5344CB8AC3E}">
        <p14:creationId xmlns:p14="http://schemas.microsoft.com/office/powerpoint/2010/main" val="60954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Mutability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part of defining a function, you also declare its state mutability and return types of the function. The state mutability keywords are </a:t>
            </a:r>
            <a:r>
              <a:rPr lang="en-US" b="1" dirty="0" smtClean="0"/>
              <a:t>view</a:t>
            </a:r>
            <a:r>
              <a:rPr lang="en-US" dirty="0" smtClean="0"/>
              <a:t>, </a:t>
            </a:r>
            <a:r>
              <a:rPr lang="en-US" b="1" dirty="0" smtClean="0"/>
              <a:t>pure</a:t>
            </a:r>
            <a:r>
              <a:rPr lang="en-US" dirty="0" smtClean="0"/>
              <a:t> and </a:t>
            </a:r>
            <a:r>
              <a:rPr lang="en-US" b="1" dirty="0" smtClean="0"/>
              <a:t>payable</a:t>
            </a:r>
            <a:r>
              <a:rPr lang="en-US" dirty="0" smtClean="0"/>
              <a:t>. </a:t>
            </a:r>
          </a:p>
          <a:p>
            <a:r>
              <a:rPr lang="en-US" dirty="0"/>
              <a:t>Functions that are marked </a:t>
            </a:r>
            <a:r>
              <a:rPr lang="en-US" b="1" dirty="0"/>
              <a:t>payable</a:t>
            </a:r>
            <a:r>
              <a:rPr lang="en-US" dirty="0"/>
              <a:t> can receive </a:t>
            </a:r>
            <a:r>
              <a:rPr lang="en-US" dirty="0" smtClean="0"/>
              <a:t>ether</a:t>
            </a:r>
          </a:p>
          <a:p>
            <a:r>
              <a:rPr lang="en-US" dirty="0" smtClean="0"/>
              <a:t>A function marked as </a:t>
            </a:r>
            <a:r>
              <a:rPr lang="en-US" b="1" dirty="0" smtClean="0"/>
              <a:t>view</a:t>
            </a:r>
            <a:r>
              <a:rPr lang="en-US" dirty="0" smtClean="0"/>
              <a:t> indicates that the function does not modify the state</a:t>
            </a:r>
          </a:p>
          <a:p>
            <a:r>
              <a:rPr lang="en-US" dirty="0"/>
              <a:t>The following statements are considered modifying the state:</a:t>
            </a:r>
          </a:p>
          <a:p>
            <a:pPr lvl="1"/>
            <a:r>
              <a:rPr lang="en-US" dirty="0" smtClean="0"/>
              <a:t>Writing </a:t>
            </a:r>
            <a:r>
              <a:rPr lang="en-US" dirty="0"/>
              <a:t>to Ethereum state variables, i.e. accessing address balance	</a:t>
            </a:r>
          </a:p>
          <a:p>
            <a:pPr lvl="1"/>
            <a:r>
              <a:rPr lang="en-US" dirty="0" smtClean="0"/>
              <a:t>Emitting </a:t>
            </a:r>
            <a:r>
              <a:rPr lang="en-US" dirty="0"/>
              <a:t>events.</a:t>
            </a:r>
          </a:p>
          <a:p>
            <a:pPr lvl="1"/>
            <a:r>
              <a:rPr lang="en-US" dirty="0" smtClean="0"/>
              <a:t>Creating </a:t>
            </a:r>
            <a:r>
              <a:rPr lang="en-US" dirty="0"/>
              <a:t>other contracts.</a:t>
            </a:r>
          </a:p>
          <a:p>
            <a:pPr lvl="1"/>
            <a:r>
              <a:rPr lang="en-US" dirty="0" smtClean="0"/>
              <a:t>Using </a:t>
            </a:r>
            <a:r>
              <a:rPr lang="en-US" dirty="0" err="1"/>
              <a:t>selfdestruct</a:t>
            </a:r>
            <a:r>
              <a:rPr lang="en-US" dirty="0"/>
              <a:t>.</a:t>
            </a:r>
          </a:p>
          <a:p>
            <a:pPr lvl="1"/>
            <a:r>
              <a:rPr lang="en-US" dirty="0" smtClean="0"/>
              <a:t>Sending </a:t>
            </a:r>
            <a:r>
              <a:rPr lang="en-US" dirty="0"/>
              <a:t>Ether via calls.</a:t>
            </a:r>
          </a:p>
          <a:p>
            <a:pPr lvl="1"/>
            <a:r>
              <a:rPr lang="en-US" dirty="0" smtClean="0"/>
              <a:t>Calling </a:t>
            </a:r>
            <a:r>
              <a:rPr lang="en-US" dirty="0"/>
              <a:t>any function not marked view or pure.</a:t>
            </a:r>
          </a:p>
          <a:p>
            <a:pPr lvl="1"/>
            <a:r>
              <a:rPr lang="en-US" dirty="0" smtClean="0"/>
              <a:t>Using </a:t>
            </a:r>
            <a:r>
              <a:rPr lang="en-US" dirty="0"/>
              <a:t>low-level </a:t>
            </a:r>
            <a:r>
              <a:rPr lang="en-US" dirty="0" smtClean="0"/>
              <a:t>calls and certain inline opcodes</a:t>
            </a:r>
            <a:endParaRPr lang="en-US" dirty="0"/>
          </a:p>
          <a:p>
            <a:endParaRPr lang="en-US" dirty="0"/>
          </a:p>
        </p:txBody>
      </p:sp>
    </p:spTree>
    <p:extLst>
      <p:ext uri="{BB962C8B-B14F-4D97-AF65-F5344CB8AC3E}">
        <p14:creationId xmlns:p14="http://schemas.microsoft.com/office/powerpoint/2010/main" val="408315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Mutability</a:t>
            </a:r>
            <a:endParaRPr lang="en-US" dirty="0"/>
          </a:p>
        </p:txBody>
      </p:sp>
      <p:sp>
        <p:nvSpPr>
          <p:cNvPr id="3" name="Content Placeholder 2"/>
          <p:cNvSpPr>
            <a:spLocks noGrp="1"/>
          </p:cNvSpPr>
          <p:nvPr>
            <p:ph idx="1"/>
          </p:nvPr>
        </p:nvSpPr>
        <p:spPr/>
        <p:txBody>
          <a:bodyPr>
            <a:normAutofit fontScale="92500"/>
          </a:bodyPr>
          <a:lstStyle/>
          <a:p>
            <a:r>
              <a:rPr lang="en-US" dirty="0" smtClean="0"/>
              <a:t>A pure function is one that not only does not modify the state, but also do not read from state. </a:t>
            </a:r>
          </a:p>
          <a:p>
            <a:r>
              <a:rPr lang="en-US" dirty="0" smtClean="0"/>
              <a:t>It is not possible to prevent functions from reading the state at the level of the </a:t>
            </a:r>
            <a:r>
              <a:rPr lang="en-US" dirty="0" err="1" smtClean="0"/>
              <a:t>EVM</a:t>
            </a:r>
            <a:r>
              <a:rPr lang="en-US" dirty="0" smtClean="0"/>
              <a:t>, it is only possible to prevent them from writing to the state. </a:t>
            </a:r>
          </a:p>
          <a:p>
            <a:r>
              <a:rPr lang="en-US" dirty="0" smtClean="0"/>
              <a:t>The following are considered reading from the state:</a:t>
            </a:r>
          </a:p>
          <a:p>
            <a:pPr marL="914400" lvl="1" indent="-457200">
              <a:buFont typeface="+mj-lt"/>
              <a:buAutoNum type="arabicPeriod"/>
            </a:pPr>
            <a:r>
              <a:rPr lang="en-US" dirty="0" smtClean="0"/>
              <a:t>Reading from state variables.</a:t>
            </a:r>
          </a:p>
          <a:p>
            <a:pPr marL="914400" lvl="1" indent="-457200">
              <a:buFont typeface="+mj-lt"/>
              <a:buAutoNum type="arabicPeriod"/>
            </a:pPr>
            <a:r>
              <a:rPr lang="en-US" dirty="0" smtClean="0"/>
              <a:t>Accessing address(this).balance or &lt;address&gt;.balance.</a:t>
            </a:r>
          </a:p>
          <a:p>
            <a:pPr marL="914400" lvl="1" indent="-457200">
              <a:buFont typeface="+mj-lt"/>
              <a:buAutoNum type="arabicPeriod"/>
            </a:pPr>
            <a:r>
              <a:rPr lang="en-US" dirty="0" smtClean="0"/>
              <a:t>Accessing any of the members of block, </a:t>
            </a:r>
            <a:r>
              <a:rPr lang="en-US" dirty="0" err="1" smtClean="0"/>
              <a:t>tx</a:t>
            </a:r>
            <a:r>
              <a:rPr lang="en-US" dirty="0" smtClean="0"/>
              <a:t>, </a:t>
            </a:r>
            <a:r>
              <a:rPr lang="en-US" dirty="0" err="1" smtClean="0"/>
              <a:t>msg</a:t>
            </a:r>
            <a:r>
              <a:rPr lang="en-US" dirty="0" smtClean="0"/>
              <a:t> (with the exception of </a:t>
            </a:r>
            <a:r>
              <a:rPr lang="en-US" dirty="0" err="1" smtClean="0"/>
              <a:t>msg.sig</a:t>
            </a:r>
            <a:r>
              <a:rPr lang="en-US" dirty="0" smtClean="0"/>
              <a:t> and </a:t>
            </a:r>
            <a:r>
              <a:rPr lang="en-US" dirty="0" err="1" smtClean="0"/>
              <a:t>msg.data</a:t>
            </a:r>
            <a:r>
              <a:rPr lang="en-US" dirty="0" smtClean="0"/>
              <a:t>).</a:t>
            </a:r>
          </a:p>
          <a:p>
            <a:pPr marL="914400" lvl="1" indent="-457200">
              <a:buFont typeface="+mj-lt"/>
              <a:buAutoNum type="arabicPeriod"/>
            </a:pPr>
            <a:r>
              <a:rPr lang="en-US" dirty="0" smtClean="0"/>
              <a:t>Calling any function not marked pure.</a:t>
            </a:r>
          </a:p>
          <a:p>
            <a:pPr marL="914400" lvl="1" indent="-457200">
              <a:buFont typeface="+mj-lt"/>
              <a:buAutoNum type="arabicPeriod"/>
            </a:pPr>
            <a:r>
              <a:rPr lang="en-US" dirty="0" smtClean="0"/>
              <a:t>Using inline assembly that contains certain opcodes. </a:t>
            </a:r>
          </a:p>
          <a:p>
            <a:endParaRPr lang="en-US" dirty="0"/>
          </a:p>
        </p:txBody>
      </p:sp>
    </p:spTree>
    <p:extLst>
      <p:ext uri="{BB962C8B-B14F-4D97-AF65-F5344CB8AC3E}">
        <p14:creationId xmlns:p14="http://schemas.microsoft.com/office/powerpoint/2010/main" val="268631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Getter </a:t>
            </a:r>
            <a:r>
              <a:rPr lang="en-US" b="1" dirty="0" smtClean="0"/>
              <a:t>Functions</a:t>
            </a:r>
            <a:endParaRPr lang="en-US" dirty="0"/>
          </a:p>
        </p:txBody>
      </p:sp>
      <p:sp>
        <p:nvSpPr>
          <p:cNvPr id="3" name="Content Placeholder 2"/>
          <p:cNvSpPr>
            <a:spLocks noGrp="1"/>
          </p:cNvSpPr>
          <p:nvPr>
            <p:ph idx="1"/>
          </p:nvPr>
        </p:nvSpPr>
        <p:spPr/>
        <p:txBody>
          <a:bodyPr/>
          <a:lstStyle/>
          <a:p>
            <a:r>
              <a:rPr lang="en-US" dirty="0"/>
              <a:t>All public state variables are automatically generated getter functions. The getter functions have an external visibility</a:t>
            </a:r>
            <a:r>
              <a:rPr lang="en-US" dirty="0" smtClean="0"/>
              <a:t>.</a:t>
            </a:r>
          </a:p>
          <a:p>
            <a:r>
              <a:rPr lang="en-US" dirty="0" smtClean="0"/>
              <a:t>If </a:t>
            </a:r>
            <a:r>
              <a:rPr lang="en-US" dirty="0"/>
              <a:t>the symbol is accessed internally (i.e. without this.), it evaluates to a state variable. </a:t>
            </a:r>
            <a:endParaRPr lang="en-US" dirty="0" smtClean="0"/>
          </a:p>
          <a:p>
            <a:r>
              <a:rPr lang="en-US" dirty="0" smtClean="0"/>
              <a:t>If </a:t>
            </a:r>
            <a:r>
              <a:rPr lang="en-US" dirty="0"/>
              <a:t>it is accessed externally (i.e. with this.), it evaluates to a function. </a:t>
            </a:r>
            <a:endParaRPr lang="en-US" dirty="0" smtClean="0"/>
          </a:p>
          <a:p>
            <a:r>
              <a:rPr lang="en-US" dirty="0" smtClean="0"/>
              <a:t>However</a:t>
            </a:r>
            <a:r>
              <a:rPr lang="en-US" dirty="0"/>
              <a:t>, for an array type, the automated getter function only generates a function to retrieve a single element. </a:t>
            </a:r>
          </a:p>
          <a:p>
            <a:endParaRPr lang="en-US" dirty="0"/>
          </a:p>
        </p:txBody>
      </p:sp>
    </p:spTree>
    <p:extLst>
      <p:ext uri="{BB962C8B-B14F-4D97-AF65-F5344CB8AC3E}">
        <p14:creationId xmlns:p14="http://schemas.microsoft.com/office/powerpoint/2010/main" val="78724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Getter Functions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91364" y="2491334"/>
            <a:ext cx="7447025" cy="3019919"/>
          </a:xfrm>
          <a:prstGeom prst="rect">
            <a:avLst/>
          </a:prstGeom>
        </p:spPr>
      </p:pic>
    </p:spTree>
    <p:extLst>
      <p:ext uri="{BB962C8B-B14F-4D97-AF65-F5344CB8AC3E}">
        <p14:creationId xmlns:p14="http://schemas.microsoft.com/office/powerpoint/2010/main" val="1453889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2461</Words>
  <Application>Microsoft Office PowerPoint</Application>
  <PresentationFormat>Widescreen</PresentationFormat>
  <Paragraphs>192</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Solidity Functions</vt:lpstr>
      <vt:lpstr>Functions </vt:lpstr>
      <vt:lpstr>Function Visibility</vt:lpstr>
      <vt:lpstr>Function Visibility</vt:lpstr>
      <vt:lpstr>Function Visibility</vt:lpstr>
      <vt:lpstr>Mutability</vt:lpstr>
      <vt:lpstr>Mutability</vt:lpstr>
      <vt:lpstr>Getter Functions</vt:lpstr>
      <vt:lpstr>Getter Functions</vt:lpstr>
      <vt:lpstr>Function Arguments</vt:lpstr>
      <vt:lpstr>Data Location</vt:lpstr>
      <vt:lpstr>Return Variables</vt:lpstr>
      <vt:lpstr>Return Variables</vt:lpstr>
      <vt:lpstr>Special Functions - receive() </vt:lpstr>
      <vt:lpstr>Special Functions - Fallback function</vt:lpstr>
      <vt:lpstr>Function Overloading</vt:lpstr>
      <vt:lpstr>Special Variables and Functions</vt:lpstr>
      <vt:lpstr>msg global</vt:lpstr>
      <vt:lpstr>msg.sender and tx.origin</vt:lpstr>
      <vt:lpstr>Other special variables</vt:lpstr>
      <vt:lpstr>Function modifiers</vt:lpstr>
      <vt:lpstr>Function modifiers</vt:lpstr>
      <vt:lpstr>Function modifiers</vt:lpstr>
      <vt:lpstr>Example Usage</vt:lpstr>
      <vt:lpstr>Error handling</vt:lpstr>
      <vt:lpstr>Error handling</vt:lpstr>
      <vt:lpstr>Require and Assert</vt:lpstr>
      <vt:lpstr>Revert</vt:lpstr>
      <vt:lpstr>Try-catch</vt:lpstr>
      <vt:lpstr>Example</vt:lpstr>
      <vt:lpstr>Data Types</vt:lpstr>
      <vt:lpstr>Data Types</vt:lpstr>
      <vt:lpstr>Booleans</vt:lpstr>
      <vt:lpstr>Integers</vt:lpstr>
      <vt:lpstr>Integers</vt:lpstr>
      <vt:lpstr>Array and Slices</vt:lpstr>
      <vt:lpstr>Array and Slices</vt:lpstr>
      <vt:lpstr>Memory Array</vt:lpstr>
      <vt:lpstr>Libraries</vt:lpstr>
      <vt:lpstr>Libraries</vt:lpstr>
      <vt:lpstr>Import</vt:lpstr>
      <vt:lpstr>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Functions</dc:title>
  <dc:creator>IM</dc:creator>
  <cp:lastModifiedBy>IM</cp:lastModifiedBy>
  <cp:revision>21</cp:revision>
  <dcterms:created xsi:type="dcterms:W3CDTF">2021-05-19T05:03:45Z</dcterms:created>
  <dcterms:modified xsi:type="dcterms:W3CDTF">2021-05-19T10:18:25Z</dcterms:modified>
</cp:coreProperties>
</file>