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58" r:id="rId6"/>
    <p:sldId id="260" r:id="rId7"/>
    <p:sldId id="270" r:id="rId8"/>
    <p:sldId id="266" r:id="rId9"/>
    <p:sldId id="271" r:id="rId10"/>
    <p:sldId id="267" r:id="rId11"/>
    <p:sldId id="272" r:id="rId12"/>
    <p:sldId id="295" r:id="rId13"/>
    <p:sldId id="269" r:id="rId14"/>
    <p:sldId id="268" r:id="rId15"/>
    <p:sldId id="263" r:id="rId16"/>
    <p:sldId id="265" r:id="rId17"/>
    <p:sldId id="280" r:id="rId18"/>
    <p:sldId id="281" r:id="rId19"/>
    <p:sldId id="282" r:id="rId20"/>
    <p:sldId id="283" r:id="rId21"/>
    <p:sldId id="284" r:id="rId22"/>
    <p:sldId id="285" r:id="rId23"/>
    <p:sldId id="259" r:id="rId24"/>
    <p:sldId id="273" r:id="rId25"/>
    <p:sldId id="274" r:id="rId26"/>
    <p:sldId id="286" r:id="rId27"/>
    <p:sldId id="287" r:id="rId28"/>
    <p:sldId id="288" r:id="rId29"/>
    <p:sldId id="275" r:id="rId30"/>
    <p:sldId id="277" r:id="rId31"/>
    <p:sldId id="276" r:id="rId32"/>
    <p:sldId id="289" r:id="rId33"/>
    <p:sldId id="279" r:id="rId34"/>
    <p:sldId id="278" r:id="rId35"/>
    <p:sldId id="290" r:id="rId36"/>
    <p:sldId id="294" r:id="rId37"/>
    <p:sldId id="292" r:id="rId38"/>
    <p:sldId id="291" r:id="rId39"/>
    <p:sldId id="293" r:id="rId40"/>
    <p:sldId id="297"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0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DBFB-E494-44B1-9698-AE0B4FC72AE7}"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356909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DBFB-E494-44B1-9698-AE0B4FC72AE7}"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191903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DBFB-E494-44B1-9698-AE0B4FC72AE7}"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69276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DBFB-E494-44B1-9698-AE0B4FC72AE7}"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57144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85DBFB-E494-44B1-9698-AE0B4FC72AE7}"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37517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DBFB-E494-44B1-9698-AE0B4FC72AE7}"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48041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DBFB-E494-44B1-9698-AE0B4FC72AE7}"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286150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DBFB-E494-44B1-9698-AE0B4FC72AE7}"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40765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DBFB-E494-44B1-9698-AE0B4FC72AE7}"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37986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85DBFB-E494-44B1-9698-AE0B4FC72AE7}"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287136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85DBFB-E494-44B1-9698-AE0B4FC72AE7}"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201E4-5850-4AC2-B864-07DE6EFC48B5}" type="slidenum">
              <a:rPr lang="en-US" smtClean="0"/>
              <a:t>‹#›</a:t>
            </a:fld>
            <a:endParaRPr lang="en-US"/>
          </a:p>
        </p:txBody>
      </p:sp>
    </p:spTree>
    <p:extLst>
      <p:ext uri="{BB962C8B-B14F-4D97-AF65-F5344CB8AC3E}">
        <p14:creationId xmlns:p14="http://schemas.microsoft.com/office/powerpoint/2010/main" val="406938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5DBFB-E494-44B1-9698-AE0B4FC72AE7}" type="datetimeFigureOut">
              <a:rPr lang="en-US" smtClean="0"/>
              <a:t>5/27/2021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01E4-5850-4AC2-B864-07DE6EFC48B5}" type="slidenum">
              <a:rPr lang="en-US" smtClean="0"/>
              <a:t>‹#›</a:t>
            </a:fld>
            <a:endParaRPr lang="en-US"/>
          </a:p>
        </p:txBody>
      </p:sp>
    </p:spTree>
    <p:extLst>
      <p:ext uri="{BB962C8B-B14F-4D97-AF65-F5344CB8AC3E}">
        <p14:creationId xmlns:p14="http://schemas.microsoft.com/office/powerpoint/2010/main" val="281521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penzeppelin.com/contracts/3.x/erc721" TargetMode="External"/><Relationship Id="rId2" Type="http://schemas.openxmlformats.org/officeDocument/2006/relationships/hyperlink" Target="https://docs.openzeppelin.com/contracts/3.x/erc20" TargetMode="External"/><Relationship Id="rId1" Type="http://schemas.openxmlformats.org/officeDocument/2006/relationships/slideLayout" Target="../slideLayouts/slideLayout2.xml"/><Relationship Id="rId5" Type="http://schemas.openxmlformats.org/officeDocument/2006/relationships/hyperlink" Target="https://docs.openzeppelin.com/contracts/3.x/erc1155" TargetMode="External"/><Relationship Id="rId4" Type="http://schemas.openxmlformats.org/officeDocument/2006/relationships/hyperlink" Target="https://docs.openzeppelin.com/contracts/3.x/erc77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300"/>
            <a:ext cx="9144000" cy="2387600"/>
          </a:xfrm>
        </p:spPr>
        <p:txBody>
          <a:bodyPr/>
          <a:lstStyle/>
          <a:p>
            <a:r>
              <a:rPr lang="en-US" dirty="0" smtClean="0"/>
              <a:t>Fungible Tokens</a:t>
            </a:r>
            <a:endParaRPr lang="en-US" dirty="0"/>
          </a:p>
        </p:txBody>
      </p:sp>
      <p:sp>
        <p:nvSpPr>
          <p:cNvPr id="3" name="Subtitle 2"/>
          <p:cNvSpPr>
            <a:spLocks noGrp="1"/>
          </p:cNvSpPr>
          <p:nvPr>
            <p:ph type="subTitle" idx="1"/>
          </p:nvPr>
        </p:nvSpPr>
        <p:spPr>
          <a:xfrm>
            <a:off x="1371599" y="2507468"/>
            <a:ext cx="9144000" cy="1655762"/>
          </a:xfrm>
        </p:spPr>
        <p:txBody>
          <a:bodyPr/>
          <a:lstStyle/>
          <a:p>
            <a:r>
              <a:rPr lang="en-US" dirty="0" smtClean="0"/>
              <a:t>Loke KS</a:t>
            </a:r>
            <a:endParaRPr lang="en-US" dirty="0"/>
          </a:p>
        </p:txBody>
      </p:sp>
      <p:pic>
        <p:nvPicPr>
          <p:cNvPr id="4" name="Picture 3"/>
          <p:cNvPicPr>
            <a:picLocks noChangeAspect="1"/>
          </p:cNvPicPr>
          <p:nvPr/>
        </p:nvPicPr>
        <p:blipFill>
          <a:blip r:embed="rId2"/>
          <a:stretch>
            <a:fillRect/>
          </a:stretch>
        </p:blipFill>
        <p:spPr>
          <a:xfrm>
            <a:off x="2722423" y="3335349"/>
            <a:ext cx="6747153" cy="3188878"/>
          </a:xfrm>
          <a:prstGeom prst="rect">
            <a:avLst/>
          </a:prstGeom>
        </p:spPr>
      </p:pic>
    </p:spTree>
    <p:extLst>
      <p:ext uri="{BB962C8B-B14F-4D97-AF65-F5344CB8AC3E}">
        <p14:creationId xmlns:p14="http://schemas.microsoft.com/office/powerpoint/2010/main" val="51369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Standards</a:t>
            </a:r>
          </a:p>
        </p:txBody>
      </p:sp>
      <p:sp>
        <p:nvSpPr>
          <p:cNvPr id="3" name="Content Placeholder 2"/>
          <p:cNvSpPr>
            <a:spLocks noGrp="1"/>
          </p:cNvSpPr>
          <p:nvPr>
            <p:ph idx="1"/>
          </p:nvPr>
        </p:nvSpPr>
        <p:spPr/>
        <p:txBody>
          <a:bodyPr>
            <a:normAutofit fontScale="92500" lnSpcReduction="20000"/>
          </a:bodyPr>
          <a:lstStyle/>
          <a:p>
            <a:r>
              <a:rPr lang="en-US" dirty="0" smtClean="0"/>
              <a:t>Because </a:t>
            </a:r>
            <a:r>
              <a:rPr lang="en-US" dirty="0"/>
              <a:t>everything in Ethereum is just a smart contract, and there are no rules about what smart contracts have to do, the community has developed a variety of </a:t>
            </a:r>
            <a:r>
              <a:rPr lang="en-US" b="1" dirty="0"/>
              <a:t>standards</a:t>
            </a:r>
            <a:r>
              <a:rPr lang="en-US" dirty="0"/>
              <a:t> (called </a:t>
            </a:r>
            <a:r>
              <a:rPr lang="en-US" dirty="0" err="1"/>
              <a:t>EIPs</a:t>
            </a:r>
            <a:r>
              <a:rPr lang="en-US" dirty="0"/>
              <a:t> or </a:t>
            </a:r>
            <a:r>
              <a:rPr lang="en-US" dirty="0" err="1"/>
              <a:t>ERCs</a:t>
            </a:r>
            <a:r>
              <a:rPr lang="en-US" dirty="0"/>
              <a:t>) for documenting how a contract can interoperate with other contracts</a:t>
            </a:r>
            <a:r>
              <a:rPr lang="en-US" dirty="0" smtClean="0"/>
              <a:t>.</a:t>
            </a:r>
          </a:p>
          <a:p>
            <a:r>
              <a:rPr lang="en-US" dirty="0" err="1">
                <a:hlinkClick r:id="rId2"/>
              </a:rPr>
              <a:t>ERC20</a:t>
            </a:r>
            <a:r>
              <a:rPr lang="en-US" dirty="0"/>
              <a:t>: the most widespread token standard for fungible assets, albeit somewhat limited by its simplicity.</a:t>
            </a:r>
          </a:p>
          <a:p>
            <a:r>
              <a:rPr lang="en-US" dirty="0" err="1">
                <a:hlinkClick r:id="rId3"/>
              </a:rPr>
              <a:t>ERC721</a:t>
            </a:r>
            <a:r>
              <a:rPr lang="en-US" dirty="0"/>
              <a:t>: the de-facto solution for non-fungible tokens, often used for collectibles and games.</a:t>
            </a:r>
          </a:p>
          <a:p>
            <a:r>
              <a:rPr lang="en-US" dirty="0" err="1">
                <a:hlinkClick r:id="rId4"/>
              </a:rPr>
              <a:t>ERC777</a:t>
            </a:r>
            <a:r>
              <a:rPr lang="en-US" dirty="0"/>
              <a:t>: a richer standard for fungible tokens, enabling new use cases and building on past learnings. Backwards compatible with </a:t>
            </a:r>
            <a:r>
              <a:rPr lang="en-US" dirty="0" err="1"/>
              <a:t>ERC20</a:t>
            </a:r>
            <a:r>
              <a:rPr lang="en-US" dirty="0"/>
              <a:t>.</a:t>
            </a:r>
          </a:p>
          <a:p>
            <a:r>
              <a:rPr lang="en-US" dirty="0" err="1">
                <a:hlinkClick r:id="rId5"/>
              </a:rPr>
              <a:t>ERC1155</a:t>
            </a:r>
            <a:r>
              <a:rPr lang="en-US" dirty="0"/>
              <a:t>: a novel standard for multi-tokens, allowing for a single contract to represent multiple fungible and non-fungible tokens, along with batched operations for increased gas efficiency.</a:t>
            </a:r>
          </a:p>
          <a:p>
            <a:endParaRPr lang="en-US" dirty="0"/>
          </a:p>
        </p:txBody>
      </p:sp>
    </p:spTree>
    <p:extLst>
      <p:ext uri="{BB962C8B-B14F-4D97-AF65-F5344CB8AC3E}">
        <p14:creationId xmlns:p14="http://schemas.microsoft.com/office/powerpoint/2010/main" val="78993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Standards</a:t>
            </a:r>
            <a:endParaRPr lang="en-US" dirty="0"/>
          </a:p>
        </p:txBody>
      </p:sp>
      <p:sp>
        <p:nvSpPr>
          <p:cNvPr id="3" name="Content Placeholder 2"/>
          <p:cNvSpPr>
            <a:spLocks noGrp="1"/>
          </p:cNvSpPr>
          <p:nvPr>
            <p:ph idx="1"/>
          </p:nvPr>
        </p:nvSpPr>
        <p:spPr/>
        <p:txBody>
          <a:bodyPr/>
          <a:lstStyle/>
          <a:p>
            <a:r>
              <a:rPr lang="en-US" dirty="0" smtClean="0"/>
              <a:t>Fungible token : </a:t>
            </a:r>
            <a:r>
              <a:rPr lang="en-US" dirty="0" err="1" smtClean="0"/>
              <a:t>ERC</a:t>
            </a:r>
            <a:r>
              <a:rPr lang="en-US" dirty="0" smtClean="0"/>
              <a:t>-20</a:t>
            </a:r>
          </a:p>
          <a:p>
            <a:r>
              <a:rPr lang="en-US" dirty="0" smtClean="0"/>
              <a:t>Non-fungible  token: </a:t>
            </a:r>
            <a:r>
              <a:rPr lang="en-US" dirty="0" err="1" smtClean="0"/>
              <a:t>ERC</a:t>
            </a:r>
            <a:r>
              <a:rPr lang="en-US" dirty="0" smtClean="0"/>
              <a:t>-721</a:t>
            </a:r>
          </a:p>
          <a:p>
            <a:r>
              <a:rPr lang="en-US" dirty="0" smtClean="0"/>
              <a:t>Multi tokens: </a:t>
            </a:r>
            <a:r>
              <a:rPr lang="en-US" dirty="0" err="1" smtClean="0"/>
              <a:t>ERC</a:t>
            </a:r>
            <a:r>
              <a:rPr lang="en-US" dirty="0" smtClean="0"/>
              <a:t>-1155</a:t>
            </a:r>
          </a:p>
          <a:p>
            <a:r>
              <a:rPr lang="en-US" dirty="0" smtClean="0"/>
              <a:t>Many other standards or proposals are also available.: </a:t>
            </a:r>
            <a:r>
              <a:rPr lang="en-US" dirty="0" err="1"/>
              <a:t>ERC223</a:t>
            </a:r>
            <a:r>
              <a:rPr lang="en-US" dirty="0"/>
              <a:t>, </a:t>
            </a:r>
            <a:r>
              <a:rPr lang="en-US" dirty="0" err="1"/>
              <a:t>ERC</a:t>
            </a:r>
            <a:r>
              <a:rPr lang="en-US" dirty="0"/>
              <a:t> 777</a:t>
            </a:r>
            <a:endParaRPr lang="en-US" dirty="0" smtClean="0"/>
          </a:p>
          <a:p>
            <a:r>
              <a:rPr lang="en-US" dirty="0" smtClean="0"/>
              <a:t>Standards allow for interoperability between exchange and wallets</a:t>
            </a:r>
            <a:endParaRPr lang="en-US" dirty="0"/>
          </a:p>
        </p:txBody>
      </p:sp>
    </p:spTree>
    <p:extLst>
      <p:ext uri="{BB962C8B-B14F-4D97-AF65-F5344CB8AC3E}">
        <p14:creationId xmlns:p14="http://schemas.microsoft.com/office/powerpoint/2010/main" val="132866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Standards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17331" y="1825625"/>
            <a:ext cx="6046908" cy="4560317"/>
          </a:xfrm>
          <a:prstGeom prst="rect">
            <a:avLst/>
          </a:prstGeom>
        </p:spPr>
      </p:pic>
    </p:spTree>
    <p:extLst>
      <p:ext uri="{BB962C8B-B14F-4D97-AF65-F5344CB8AC3E}">
        <p14:creationId xmlns:p14="http://schemas.microsoft.com/office/powerpoint/2010/main" val="115731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ERC</a:t>
            </a:r>
            <a:r>
              <a:rPr lang="en-US" dirty="0" smtClean="0"/>
              <a:t>-20</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ERC</a:t>
            </a:r>
            <a:r>
              <a:rPr lang="en-US" dirty="0"/>
              <a:t>-20 (Ethereum Request for Comments 20), proposed by Fabian </a:t>
            </a:r>
            <a:r>
              <a:rPr lang="en-US" dirty="0" err="1"/>
              <a:t>Vogelsteller</a:t>
            </a:r>
            <a:r>
              <a:rPr lang="en-US" dirty="0"/>
              <a:t> in November 2015, is a Token Standard that implements an API for tokens within Smart Contracts</a:t>
            </a:r>
            <a:r>
              <a:rPr lang="en-US" dirty="0" smtClean="0"/>
              <a:t>.</a:t>
            </a:r>
          </a:p>
          <a:p>
            <a:r>
              <a:rPr lang="en-US" dirty="0"/>
              <a:t>An </a:t>
            </a:r>
            <a:r>
              <a:rPr lang="en-US" dirty="0" err="1"/>
              <a:t>ERC20</a:t>
            </a:r>
            <a:r>
              <a:rPr lang="en-US" dirty="0"/>
              <a:t> token contract keeps track of </a:t>
            </a:r>
            <a:r>
              <a:rPr lang="en-US" b="1" i="1" dirty="0"/>
              <a:t>fungible</a:t>
            </a:r>
            <a:r>
              <a:rPr lang="en-US" dirty="0"/>
              <a:t> tokens: any one token is exactly equal to any other token; no tokens have special rights or behavior associated with them. </a:t>
            </a:r>
            <a:endParaRPr lang="en-US" dirty="0" smtClean="0"/>
          </a:p>
          <a:p>
            <a:r>
              <a:rPr lang="en-US" dirty="0"/>
              <a:t>This makes </a:t>
            </a:r>
            <a:r>
              <a:rPr lang="en-US" dirty="0" err="1"/>
              <a:t>ERC20</a:t>
            </a:r>
            <a:r>
              <a:rPr lang="en-US" dirty="0"/>
              <a:t> tokens useful for things like a </a:t>
            </a:r>
            <a:r>
              <a:rPr lang="en-US" b="1" dirty="0"/>
              <a:t>medium of exchange currency</a:t>
            </a:r>
            <a:r>
              <a:rPr lang="en-US" dirty="0"/>
              <a:t>, </a:t>
            </a:r>
            <a:r>
              <a:rPr lang="en-US" b="1" dirty="0"/>
              <a:t>voting rights</a:t>
            </a:r>
            <a:r>
              <a:rPr lang="en-US" dirty="0"/>
              <a:t>, </a:t>
            </a:r>
            <a:r>
              <a:rPr lang="en-US" b="1" dirty="0"/>
              <a:t>staking</a:t>
            </a:r>
            <a:r>
              <a:rPr lang="en-US" dirty="0"/>
              <a:t>, and more.</a:t>
            </a:r>
          </a:p>
          <a:p>
            <a:endParaRPr lang="en-US" dirty="0"/>
          </a:p>
          <a:p>
            <a:endParaRPr lang="en-US" dirty="0"/>
          </a:p>
        </p:txBody>
      </p:sp>
      <p:sp>
        <p:nvSpPr>
          <p:cNvPr id="4" name="Rectangle 3"/>
          <p:cNvSpPr/>
          <p:nvPr/>
        </p:nvSpPr>
        <p:spPr>
          <a:xfrm>
            <a:off x="1039712" y="6127234"/>
            <a:ext cx="3805081" cy="369332"/>
          </a:xfrm>
          <a:prstGeom prst="rect">
            <a:avLst/>
          </a:prstGeom>
        </p:spPr>
        <p:txBody>
          <a:bodyPr wrap="none">
            <a:spAutoFit/>
          </a:bodyPr>
          <a:lstStyle/>
          <a:p>
            <a:r>
              <a:rPr lang="en-US" dirty="0"/>
              <a:t>https://</a:t>
            </a:r>
            <a:r>
              <a:rPr lang="en-US" dirty="0" err="1"/>
              <a:t>eips.ethereum.org</a:t>
            </a:r>
            <a:r>
              <a:rPr lang="en-US" dirty="0"/>
              <a:t>/</a:t>
            </a:r>
            <a:r>
              <a:rPr lang="en-US" dirty="0" err="1"/>
              <a:t>EIPS</a:t>
            </a:r>
            <a:r>
              <a:rPr lang="en-US" dirty="0"/>
              <a:t>/</a:t>
            </a:r>
            <a:r>
              <a:rPr lang="en-US" dirty="0" err="1"/>
              <a:t>eip</a:t>
            </a:r>
            <a:r>
              <a:rPr lang="en-US" dirty="0"/>
              <a:t>-20</a:t>
            </a:r>
          </a:p>
        </p:txBody>
      </p:sp>
    </p:spTree>
    <p:extLst>
      <p:ext uri="{BB962C8B-B14F-4D97-AF65-F5344CB8AC3E}">
        <p14:creationId xmlns:p14="http://schemas.microsoft.com/office/powerpoint/2010/main" val="243761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lstStyle/>
          <a:p>
            <a:r>
              <a:rPr lang="en-US" dirty="0" err="1" smtClean="0"/>
              <a:t>ERC</a:t>
            </a:r>
            <a:r>
              <a:rPr lang="en-US" dirty="0" smtClean="0"/>
              <a:t>-20 </a:t>
            </a:r>
            <a:r>
              <a:rPr lang="en-US" dirty="0"/>
              <a:t>has emerged as the technical standard; it is used for all smart contracts on the Ethereum blockchain for token implementation and provides a list of rules that all Ethereum-based tokens must follow.</a:t>
            </a:r>
          </a:p>
          <a:p>
            <a:r>
              <a:rPr lang="en-US" dirty="0"/>
              <a:t>The standard describes the interface of the smart contracts.</a:t>
            </a:r>
          </a:p>
          <a:p>
            <a:r>
              <a:rPr lang="en-US" dirty="0"/>
              <a:t>Consider the </a:t>
            </a:r>
            <a:r>
              <a:rPr lang="en-US" dirty="0" err="1"/>
              <a:t>ERC</a:t>
            </a:r>
            <a:r>
              <a:rPr lang="en-US" dirty="0"/>
              <a:t>-20 standard as a set of rules: In order for a token to be created and transacted on the Ethereum network, it </a:t>
            </a:r>
            <a:r>
              <a:rPr lang="en-US" b="1" dirty="0"/>
              <a:t>must</a:t>
            </a:r>
            <a:r>
              <a:rPr lang="en-US" dirty="0"/>
              <a:t> follow these rules.</a:t>
            </a:r>
          </a:p>
          <a:p>
            <a:endParaRPr lang="en-US" dirty="0"/>
          </a:p>
        </p:txBody>
      </p:sp>
    </p:spTree>
    <p:extLst>
      <p:ext uri="{BB962C8B-B14F-4D97-AF65-F5344CB8AC3E}">
        <p14:creationId xmlns:p14="http://schemas.microsoft.com/office/powerpoint/2010/main" val="10482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normAutofit/>
          </a:bodyPr>
          <a:lstStyle/>
          <a:p>
            <a:r>
              <a:rPr lang="en-US" dirty="0" smtClean="0"/>
              <a:t>It </a:t>
            </a:r>
            <a:r>
              <a:rPr lang="en-US" dirty="0"/>
              <a:t>provides functionalities like to transfer tokens from one account to another, to get the current token balance of an account and also the total supply of the token available on the network. </a:t>
            </a:r>
            <a:endParaRPr lang="en-US" dirty="0" smtClean="0"/>
          </a:p>
          <a:p>
            <a:r>
              <a:rPr lang="en-US" dirty="0" smtClean="0"/>
              <a:t>Besides </a:t>
            </a:r>
            <a:r>
              <a:rPr lang="en-US" dirty="0"/>
              <a:t>these it also has some other functionalities like to approve that an amount of token from an account can be spent by a third party account.</a:t>
            </a:r>
          </a:p>
          <a:p>
            <a:r>
              <a:rPr lang="en-US" dirty="0"/>
              <a:t>If a Smart Contract implements the following methods and events it can be called an </a:t>
            </a:r>
            <a:r>
              <a:rPr lang="en-US" dirty="0" err="1"/>
              <a:t>ERC</a:t>
            </a:r>
            <a:r>
              <a:rPr lang="en-US" dirty="0"/>
              <a:t>-20 Token Contract and, once deployed, it will be responsible to keep track of the created tokens on Ethereum</a:t>
            </a:r>
          </a:p>
          <a:p>
            <a:endParaRPr lang="en-US" dirty="0"/>
          </a:p>
        </p:txBody>
      </p:sp>
    </p:spTree>
    <p:extLst>
      <p:ext uri="{BB962C8B-B14F-4D97-AF65-F5344CB8AC3E}">
        <p14:creationId xmlns:p14="http://schemas.microsoft.com/office/powerpoint/2010/main" val="174876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Contract</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token contract</a:t>
            </a:r>
            <a:r>
              <a:rPr lang="en-US" dirty="0"/>
              <a:t> is simply an Ethereum smart contract. "Sending tokens" actually means "calling a method on a smart contract that someone wrote and deployed". </a:t>
            </a:r>
            <a:endParaRPr lang="en-US" dirty="0" smtClean="0"/>
          </a:p>
          <a:p>
            <a:r>
              <a:rPr lang="en-US" dirty="0"/>
              <a:t>A</a:t>
            </a:r>
            <a:r>
              <a:rPr lang="en-US" dirty="0" smtClean="0"/>
              <a:t> </a:t>
            </a:r>
            <a:r>
              <a:rPr lang="en-US" dirty="0"/>
              <a:t>token contract is not much more a </a:t>
            </a:r>
            <a:r>
              <a:rPr lang="en-US" b="1" dirty="0"/>
              <a:t>mapping</a:t>
            </a:r>
            <a:r>
              <a:rPr lang="en-US" dirty="0"/>
              <a:t> of addresses to balances, plus some methods to add and subtract from those balances.</a:t>
            </a:r>
          </a:p>
          <a:p>
            <a:r>
              <a:rPr lang="en-US" dirty="0"/>
              <a:t>It is these balances that represent the </a:t>
            </a:r>
            <a:r>
              <a:rPr lang="en-US" i="1" dirty="0"/>
              <a:t>tokens</a:t>
            </a:r>
            <a:r>
              <a:rPr lang="en-US" dirty="0"/>
              <a:t> themselves. Someone "has tokens" when their balance in the token contract is non-zero</a:t>
            </a:r>
            <a:r>
              <a:rPr lang="en-US" dirty="0" smtClean="0"/>
              <a:t>.</a:t>
            </a:r>
          </a:p>
          <a:p>
            <a:r>
              <a:rPr lang="en-US" dirty="0" smtClean="0"/>
              <a:t>These </a:t>
            </a:r>
            <a:r>
              <a:rPr lang="en-US" dirty="0"/>
              <a:t>balances could be considered money, experience points in a game, deeds of ownership, or voting rights, and each of these tokens would be stored in different token contracts.</a:t>
            </a:r>
          </a:p>
          <a:p>
            <a:endParaRPr lang="en-US" dirty="0"/>
          </a:p>
        </p:txBody>
      </p:sp>
    </p:spTree>
    <p:extLst>
      <p:ext uri="{BB962C8B-B14F-4D97-AF65-F5344CB8AC3E}">
        <p14:creationId xmlns:p14="http://schemas.microsoft.com/office/powerpoint/2010/main" val="308654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Contract</a:t>
            </a:r>
            <a:endParaRPr lang="en-US" dirty="0"/>
          </a:p>
        </p:txBody>
      </p:sp>
      <p:sp>
        <p:nvSpPr>
          <p:cNvPr id="3" name="Content Placeholder 2"/>
          <p:cNvSpPr>
            <a:spLocks noGrp="1"/>
          </p:cNvSpPr>
          <p:nvPr>
            <p:ph idx="1"/>
          </p:nvPr>
        </p:nvSpPr>
        <p:spPr/>
        <p:txBody>
          <a:bodyPr/>
          <a:lstStyle/>
          <a:p>
            <a:r>
              <a:rPr lang="en-US" dirty="0" smtClean="0"/>
              <a:t>A </a:t>
            </a:r>
            <a:r>
              <a:rPr lang="en-US" dirty="0"/>
              <a:t>token contract is a smart contract that contains a map of account addresses and their balances. </a:t>
            </a:r>
            <a:endParaRPr lang="en-US" dirty="0" smtClean="0"/>
          </a:p>
          <a:p>
            <a:r>
              <a:rPr lang="en-US" dirty="0" smtClean="0"/>
              <a:t>The </a:t>
            </a:r>
            <a:r>
              <a:rPr lang="en-US" dirty="0"/>
              <a:t>balance represents a value that is defined by the contract </a:t>
            </a:r>
            <a:r>
              <a:rPr lang="en-US" dirty="0" smtClean="0"/>
              <a:t>creator: </a:t>
            </a:r>
          </a:p>
          <a:p>
            <a:r>
              <a:rPr lang="en-US" dirty="0" smtClean="0"/>
              <a:t>one </a:t>
            </a:r>
            <a:r>
              <a:rPr lang="en-US" dirty="0"/>
              <a:t>token contract might use balances to represent physical objects, another monetary value, and a third the holder’s reputation. </a:t>
            </a:r>
            <a:endParaRPr lang="en-US" dirty="0" smtClean="0"/>
          </a:p>
          <a:p>
            <a:r>
              <a:rPr lang="en-US" dirty="0" smtClean="0"/>
              <a:t>The </a:t>
            </a:r>
            <a:r>
              <a:rPr lang="en-US" dirty="0"/>
              <a:t>unit of this balance is commonly called a token.</a:t>
            </a:r>
          </a:p>
        </p:txBody>
      </p:sp>
    </p:spTree>
    <p:extLst>
      <p:ext uri="{BB962C8B-B14F-4D97-AF65-F5344CB8AC3E}">
        <p14:creationId xmlns:p14="http://schemas.microsoft.com/office/powerpoint/2010/main" val="165633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Contract</a:t>
            </a:r>
          </a:p>
        </p:txBody>
      </p:sp>
      <p:sp>
        <p:nvSpPr>
          <p:cNvPr id="3" name="Content Placeholder 2"/>
          <p:cNvSpPr>
            <a:spLocks noGrp="1"/>
          </p:cNvSpPr>
          <p:nvPr>
            <p:ph idx="1"/>
          </p:nvPr>
        </p:nvSpPr>
        <p:spPr>
          <a:xfrm>
            <a:off x="838200" y="1825625"/>
            <a:ext cx="6103776" cy="4351338"/>
          </a:xfrm>
        </p:spPr>
        <p:txBody>
          <a:bodyPr/>
          <a:lstStyle/>
          <a:p>
            <a:r>
              <a:rPr lang="en-US" dirty="0"/>
              <a:t>map of account addresses and their balances. </a:t>
            </a:r>
          </a:p>
          <a:p>
            <a:endParaRPr lang="en-US" dirty="0"/>
          </a:p>
        </p:txBody>
      </p:sp>
      <p:pic>
        <p:nvPicPr>
          <p:cNvPr id="4" name="Picture 3"/>
          <p:cNvPicPr>
            <a:picLocks noChangeAspect="1"/>
          </p:cNvPicPr>
          <p:nvPr/>
        </p:nvPicPr>
        <p:blipFill>
          <a:blip r:embed="rId2"/>
          <a:stretch>
            <a:fillRect/>
          </a:stretch>
        </p:blipFill>
        <p:spPr>
          <a:xfrm>
            <a:off x="6941976" y="1825625"/>
            <a:ext cx="4733589" cy="4683837"/>
          </a:xfrm>
          <a:prstGeom prst="rect">
            <a:avLst/>
          </a:prstGeom>
        </p:spPr>
      </p:pic>
      <p:sp>
        <p:nvSpPr>
          <p:cNvPr id="5" name="Rectangle 4"/>
          <p:cNvSpPr/>
          <p:nvPr/>
        </p:nvSpPr>
        <p:spPr>
          <a:xfrm>
            <a:off x="342123" y="6176963"/>
            <a:ext cx="6096000" cy="646331"/>
          </a:xfrm>
          <a:prstGeom prst="rect">
            <a:avLst/>
          </a:prstGeom>
        </p:spPr>
        <p:txBody>
          <a:bodyPr>
            <a:spAutoFit/>
          </a:bodyPr>
          <a:lstStyle/>
          <a:p>
            <a:r>
              <a:rPr lang="en-US" dirty="0"/>
              <a:t>https://</a:t>
            </a:r>
            <a:r>
              <a:rPr lang="en-US" dirty="0" err="1"/>
              <a:t>medium.com</a:t>
            </a:r>
            <a:r>
              <a:rPr lang="en-US" dirty="0"/>
              <a:t>/@</a:t>
            </a:r>
            <a:r>
              <a:rPr lang="en-US" dirty="0" err="1"/>
              <a:t>jgm.orinoco</a:t>
            </a:r>
            <a:r>
              <a:rPr lang="en-US" dirty="0"/>
              <a:t>/understanding-</a:t>
            </a:r>
            <a:r>
              <a:rPr lang="en-US" dirty="0" err="1"/>
              <a:t>erc</a:t>
            </a:r>
            <a:r>
              <a:rPr lang="en-US" dirty="0"/>
              <a:t>-20-token-contracts-</a:t>
            </a:r>
            <a:r>
              <a:rPr lang="en-US" dirty="0" err="1"/>
              <a:t>a809a7310aa5</a:t>
            </a:r>
            <a:endParaRPr lang="en-US" dirty="0"/>
          </a:p>
        </p:txBody>
      </p:sp>
    </p:spTree>
    <p:extLst>
      <p:ext uri="{BB962C8B-B14F-4D97-AF65-F5344CB8AC3E}">
        <p14:creationId xmlns:p14="http://schemas.microsoft.com/office/powerpoint/2010/main" val="3433956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Contract</a:t>
            </a:r>
          </a:p>
        </p:txBody>
      </p:sp>
      <p:sp>
        <p:nvSpPr>
          <p:cNvPr id="3" name="Content Placeholder 2"/>
          <p:cNvSpPr>
            <a:spLocks noGrp="1"/>
          </p:cNvSpPr>
          <p:nvPr>
            <p:ph idx="1"/>
          </p:nvPr>
        </p:nvSpPr>
        <p:spPr>
          <a:xfrm>
            <a:off x="838200" y="1825625"/>
            <a:ext cx="6844536" cy="4351338"/>
          </a:xfrm>
        </p:spPr>
        <p:txBody>
          <a:bodyPr/>
          <a:lstStyle/>
          <a:p>
            <a:r>
              <a:rPr lang="en-US" dirty="0" smtClean="0"/>
              <a:t>transfer </a:t>
            </a:r>
            <a:r>
              <a:rPr lang="en-US" dirty="0"/>
              <a:t>of </a:t>
            </a:r>
            <a:r>
              <a:rPr lang="en-US" b="1" dirty="0"/>
              <a:t>10 tokens </a:t>
            </a:r>
            <a:r>
              <a:rPr lang="en-US" dirty="0"/>
              <a:t>from </a:t>
            </a:r>
            <a:r>
              <a:rPr lang="en-US" dirty="0" err="1"/>
              <a:t>0x2299</a:t>
            </a:r>
            <a:r>
              <a:rPr lang="en-US" dirty="0"/>
              <a:t>…</a:t>
            </a:r>
            <a:r>
              <a:rPr lang="en-US" dirty="0" err="1"/>
              <a:t>3ab7</a:t>
            </a:r>
            <a:r>
              <a:rPr lang="en-US" dirty="0"/>
              <a:t> to </a:t>
            </a:r>
            <a:r>
              <a:rPr lang="en-US" dirty="0" err="1"/>
              <a:t>0x1f59</a:t>
            </a:r>
            <a:r>
              <a:rPr lang="en-US" dirty="0"/>
              <a:t>…3492 </a:t>
            </a:r>
          </a:p>
        </p:txBody>
      </p:sp>
      <p:pic>
        <p:nvPicPr>
          <p:cNvPr id="5" name="Picture 4"/>
          <p:cNvPicPr>
            <a:picLocks noChangeAspect="1"/>
          </p:cNvPicPr>
          <p:nvPr/>
        </p:nvPicPr>
        <p:blipFill>
          <a:blip r:embed="rId2"/>
          <a:stretch>
            <a:fillRect/>
          </a:stretch>
        </p:blipFill>
        <p:spPr>
          <a:xfrm>
            <a:off x="7682736" y="1825625"/>
            <a:ext cx="4509264" cy="4495641"/>
          </a:xfrm>
          <a:prstGeom prst="rect">
            <a:avLst/>
          </a:prstGeom>
        </p:spPr>
      </p:pic>
    </p:spTree>
    <p:extLst>
      <p:ext uri="{BB962C8B-B14F-4D97-AF65-F5344CB8AC3E}">
        <p14:creationId xmlns:p14="http://schemas.microsoft.com/office/powerpoint/2010/main" val="233824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p:txBody>
          <a:bodyPr>
            <a:normAutofit/>
          </a:bodyPr>
          <a:lstStyle/>
          <a:p>
            <a:r>
              <a:rPr lang="en-US" dirty="0"/>
              <a:t>Ethereum is a platform that can be used to create any arbitrary smart contract including smart contracts that represent digital assets called Ethereum tokens</a:t>
            </a:r>
            <a:r>
              <a:rPr lang="en-US" dirty="0" smtClean="0"/>
              <a:t>.</a:t>
            </a:r>
          </a:p>
          <a:p>
            <a:r>
              <a:rPr lang="en-US" dirty="0" smtClean="0"/>
              <a:t>They are</a:t>
            </a:r>
            <a:r>
              <a:rPr lang="en-US" dirty="0"/>
              <a:t> digital assets which are not the main currency of that blockchain.</a:t>
            </a:r>
            <a:endParaRPr lang="en-US" dirty="0" smtClean="0"/>
          </a:p>
          <a:p>
            <a:r>
              <a:rPr lang="en-US" dirty="0" smtClean="0"/>
              <a:t>Ethereum tokens can represent anything from a physical object like gold (</a:t>
            </a:r>
            <a:r>
              <a:rPr lang="en-US" dirty="0" err="1" smtClean="0"/>
              <a:t>Digix</a:t>
            </a:r>
            <a:r>
              <a:rPr lang="en-US" dirty="0" smtClean="0"/>
              <a:t>) to a native currency used to pay transaction fees (Golem). </a:t>
            </a:r>
          </a:p>
          <a:p>
            <a:r>
              <a:rPr lang="en-US" dirty="0" smtClean="0"/>
              <a:t>Tokens may even be used to represent financial instruments like stocks and bonds. </a:t>
            </a:r>
            <a:endParaRPr lang="en-US" dirty="0"/>
          </a:p>
        </p:txBody>
      </p:sp>
    </p:spTree>
    <p:extLst>
      <p:ext uri="{BB962C8B-B14F-4D97-AF65-F5344CB8AC3E}">
        <p14:creationId xmlns:p14="http://schemas.microsoft.com/office/powerpoint/2010/main" val="234808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Contract</a:t>
            </a:r>
          </a:p>
        </p:txBody>
      </p:sp>
      <p:sp>
        <p:nvSpPr>
          <p:cNvPr id="3" name="Content Placeholder 2"/>
          <p:cNvSpPr>
            <a:spLocks noGrp="1"/>
          </p:cNvSpPr>
          <p:nvPr>
            <p:ph idx="1"/>
          </p:nvPr>
        </p:nvSpPr>
        <p:spPr/>
        <p:txBody>
          <a:bodyPr/>
          <a:lstStyle/>
          <a:p>
            <a:r>
              <a:rPr lang="en-US" dirty="0"/>
              <a:t>minting </a:t>
            </a:r>
            <a:r>
              <a:rPr lang="en-US" b="1" dirty="0"/>
              <a:t>100 tokens </a:t>
            </a:r>
            <a:r>
              <a:rPr lang="en-US" dirty="0"/>
              <a:t>to </a:t>
            </a:r>
            <a:r>
              <a:rPr lang="en-US" dirty="0" err="1"/>
              <a:t>0x4ba5</a:t>
            </a:r>
            <a:r>
              <a:rPr lang="en-US" dirty="0"/>
              <a:t>…</a:t>
            </a:r>
            <a:r>
              <a:rPr lang="en-US" dirty="0" err="1"/>
              <a:t>ae22</a:t>
            </a:r>
            <a:r>
              <a:rPr lang="en-US" dirty="0"/>
              <a:t> </a:t>
            </a:r>
          </a:p>
        </p:txBody>
      </p:sp>
      <p:pic>
        <p:nvPicPr>
          <p:cNvPr id="4" name="Picture 3"/>
          <p:cNvPicPr>
            <a:picLocks noChangeAspect="1"/>
          </p:cNvPicPr>
          <p:nvPr/>
        </p:nvPicPr>
        <p:blipFill>
          <a:blip r:embed="rId2"/>
          <a:stretch>
            <a:fillRect/>
          </a:stretch>
        </p:blipFill>
        <p:spPr>
          <a:xfrm>
            <a:off x="7455937" y="1797947"/>
            <a:ext cx="4466596" cy="4379016"/>
          </a:xfrm>
          <a:prstGeom prst="rect">
            <a:avLst/>
          </a:prstGeom>
        </p:spPr>
      </p:pic>
    </p:spTree>
    <p:extLst>
      <p:ext uri="{BB962C8B-B14F-4D97-AF65-F5344CB8AC3E}">
        <p14:creationId xmlns:p14="http://schemas.microsoft.com/office/powerpoint/2010/main" val="14264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Contract</a:t>
            </a:r>
          </a:p>
        </p:txBody>
      </p:sp>
      <p:sp>
        <p:nvSpPr>
          <p:cNvPr id="3" name="Content Placeholder 2"/>
          <p:cNvSpPr>
            <a:spLocks noGrp="1"/>
          </p:cNvSpPr>
          <p:nvPr>
            <p:ph idx="1"/>
          </p:nvPr>
        </p:nvSpPr>
        <p:spPr>
          <a:xfrm>
            <a:off x="838200" y="1825625"/>
            <a:ext cx="6197082" cy="4351338"/>
          </a:xfrm>
        </p:spPr>
        <p:txBody>
          <a:bodyPr>
            <a:normAutofit/>
          </a:bodyPr>
          <a:lstStyle/>
          <a:p>
            <a:r>
              <a:rPr lang="en-US" dirty="0"/>
              <a:t>The total supply of tokens can be decreased by burning existing tokens. For example, </a:t>
            </a:r>
            <a:r>
              <a:rPr lang="en-US" dirty="0" err="1"/>
              <a:t>0x4919</a:t>
            </a:r>
            <a:r>
              <a:rPr lang="en-US" dirty="0"/>
              <a:t>…</a:t>
            </a:r>
            <a:r>
              <a:rPr lang="en-US" dirty="0" err="1"/>
              <a:t>413d</a:t>
            </a:r>
            <a:r>
              <a:rPr lang="en-US" dirty="0"/>
              <a:t> burning 50 tokens would result in the balances being </a:t>
            </a:r>
            <a:r>
              <a:rPr lang="en-US" dirty="0" smtClean="0"/>
              <a:t>updated</a:t>
            </a:r>
          </a:p>
        </p:txBody>
      </p:sp>
      <p:pic>
        <p:nvPicPr>
          <p:cNvPr id="4" name="Picture 3"/>
          <p:cNvPicPr>
            <a:picLocks noChangeAspect="1"/>
          </p:cNvPicPr>
          <p:nvPr/>
        </p:nvPicPr>
        <p:blipFill>
          <a:blip r:embed="rId2"/>
          <a:stretch>
            <a:fillRect/>
          </a:stretch>
        </p:blipFill>
        <p:spPr>
          <a:xfrm>
            <a:off x="7384438" y="1825625"/>
            <a:ext cx="4807562" cy="4713721"/>
          </a:xfrm>
          <a:prstGeom prst="rect">
            <a:avLst/>
          </a:prstGeom>
        </p:spPr>
      </p:pic>
    </p:spTree>
    <p:extLst>
      <p:ext uri="{BB962C8B-B14F-4D97-AF65-F5344CB8AC3E}">
        <p14:creationId xmlns:p14="http://schemas.microsoft.com/office/powerpoint/2010/main" val="143094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Contract</a:t>
            </a:r>
          </a:p>
        </p:txBody>
      </p:sp>
      <p:sp>
        <p:nvSpPr>
          <p:cNvPr id="3" name="Content Placeholder 2"/>
          <p:cNvSpPr>
            <a:spLocks noGrp="1"/>
          </p:cNvSpPr>
          <p:nvPr>
            <p:ph idx="1"/>
          </p:nvPr>
        </p:nvSpPr>
        <p:spPr>
          <a:xfrm>
            <a:off x="838200" y="1825625"/>
            <a:ext cx="6532984" cy="4351338"/>
          </a:xfrm>
        </p:spPr>
        <p:txBody>
          <a:bodyPr/>
          <a:lstStyle/>
          <a:p>
            <a:r>
              <a:rPr lang="en-US" dirty="0"/>
              <a:t>An alternative method of burning tokens is to send the tokens to an address to which the private key is not known, commonly </a:t>
            </a:r>
            <a:r>
              <a:rPr lang="en-US" u="sng" dirty="0"/>
              <a:t>the 0 address</a:t>
            </a:r>
            <a:r>
              <a:rPr lang="en-US" dirty="0"/>
              <a:t>. This has the same effect as burning tokens in terms of making the tokens unavailable to spend, but does not decrease the total number of tokens</a:t>
            </a:r>
          </a:p>
          <a:p>
            <a:endParaRPr lang="en-US" dirty="0"/>
          </a:p>
        </p:txBody>
      </p:sp>
      <p:pic>
        <p:nvPicPr>
          <p:cNvPr id="4" name="Picture 3"/>
          <p:cNvPicPr>
            <a:picLocks noChangeAspect="1"/>
          </p:cNvPicPr>
          <p:nvPr/>
        </p:nvPicPr>
        <p:blipFill>
          <a:blip r:embed="rId2"/>
          <a:stretch>
            <a:fillRect/>
          </a:stretch>
        </p:blipFill>
        <p:spPr>
          <a:xfrm>
            <a:off x="7371184" y="1825625"/>
            <a:ext cx="4705794" cy="4614214"/>
          </a:xfrm>
          <a:prstGeom prst="rect">
            <a:avLst/>
          </a:prstGeom>
        </p:spPr>
      </p:pic>
    </p:spTree>
    <p:extLst>
      <p:ext uri="{BB962C8B-B14F-4D97-AF65-F5344CB8AC3E}">
        <p14:creationId xmlns:p14="http://schemas.microsoft.com/office/powerpoint/2010/main" val="3871609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normAutofit/>
          </a:bodyPr>
          <a:lstStyle/>
          <a:p>
            <a:r>
              <a:rPr lang="en-US" dirty="0" err="1" smtClean="0"/>
              <a:t>ERC20</a:t>
            </a:r>
            <a:r>
              <a:rPr lang="en-US" dirty="0" smtClean="0"/>
              <a:t> </a:t>
            </a:r>
            <a:r>
              <a:rPr lang="en-US" dirty="0"/>
              <a:t>tokens are simply a subset of Ethereum tokens. </a:t>
            </a:r>
            <a:endParaRPr lang="en-US" dirty="0" smtClean="0"/>
          </a:p>
          <a:p>
            <a:r>
              <a:rPr lang="en-US" dirty="0" smtClean="0"/>
              <a:t>In </a:t>
            </a:r>
            <a:r>
              <a:rPr lang="en-US" dirty="0"/>
              <a:t>order to be fully </a:t>
            </a:r>
            <a:r>
              <a:rPr lang="en-US" dirty="0" err="1"/>
              <a:t>ERC20</a:t>
            </a:r>
            <a:r>
              <a:rPr lang="en-US" dirty="0"/>
              <a:t> compliant the developer needs to incorporate a specific set of functions into their smart contract that at a high level will allow it to perform the following actions:</a:t>
            </a:r>
          </a:p>
          <a:p>
            <a:pPr lvl="1"/>
            <a:r>
              <a:rPr lang="en-US" dirty="0"/>
              <a:t>get the total token supply</a:t>
            </a:r>
          </a:p>
          <a:p>
            <a:pPr lvl="1"/>
            <a:r>
              <a:rPr lang="en-US" dirty="0"/>
              <a:t>get the account balance</a:t>
            </a:r>
          </a:p>
          <a:p>
            <a:pPr lvl="1"/>
            <a:r>
              <a:rPr lang="en-US" dirty="0"/>
              <a:t>transfer the token</a:t>
            </a:r>
          </a:p>
          <a:p>
            <a:pPr lvl="1"/>
            <a:r>
              <a:rPr lang="en-US" dirty="0"/>
              <a:t>approve spending the token</a:t>
            </a:r>
          </a:p>
          <a:p>
            <a:r>
              <a:rPr lang="en-US" dirty="0" err="1"/>
              <a:t>ERC20</a:t>
            </a:r>
            <a:r>
              <a:rPr lang="en-US" dirty="0"/>
              <a:t> allows for seamless interaction with other smart contracts and decentralized applications on the Ethereum blockchain. </a:t>
            </a:r>
          </a:p>
        </p:txBody>
      </p:sp>
    </p:spTree>
    <p:extLst>
      <p:ext uri="{BB962C8B-B14F-4D97-AF65-F5344CB8AC3E}">
        <p14:creationId xmlns:p14="http://schemas.microsoft.com/office/powerpoint/2010/main" val="98433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ERC20</a:t>
            </a:r>
            <a:r>
              <a:rPr lang="en-US" dirty="0"/>
              <a:t> standard consists of 3 optional rules and 6 mandatory rules</a:t>
            </a:r>
            <a:r>
              <a:rPr lang="en-US" dirty="0" smtClean="0"/>
              <a:t>.</a:t>
            </a:r>
          </a:p>
          <a:p>
            <a:r>
              <a:rPr lang="en-US" dirty="0"/>
              <a:t>The mandatory </a:t>
            </a:r>
            <a:r>
              <a:rPr lang="en-US" dirty="0" smtClean="0"/>
              <a:t>functions required </a:t>
            </a:r>
            <a:r>
              <a:rPr lang="en-US" dirty="0"/>
              <a:t>are as follows:</a:t>
            </a:r>
          </a:p>
          <a:p>
            <a:pPr lvl="1"/>
            <a:r>
              <a:rPr lang="en-US" dirty="0" err="1"/>
              <a:t>totalSupply</a:t>
            </a:r>
            <a:endParaRPr lang="en-US" dirty="0"/>
          </a:p>
          <a:p>
            <a:pPr lvl="1"/>
            <a:r>
              <a:rPr lang="en-US" dirty="0" err="1"/>
              <a:t>balanceOf</a:t>
            </a:r>
            <a:endParaRPr lang="en-US" dirty="0"/>
          </a:p>
          <a:p>
            <a:pPr lvl="1"/>
            <a:r>
              <a:rPr lang="en-US" dirty="0"/>
              <a:t>transfer</a:t>
            </a:r>
          </a:p>
          <a:p>
            <a:pPr lvl="1"/>
            <a:r>
              <a:rPr lang="en-US" dirty="0" err="1"/>
              <a:t>transferFrom</a:t>
            </a:r>
            <a:endParaRPr lang="en-US" dirty="0"/>
          </a:p>
          <a:p>
            <a:pPr lvl="1"/>
            <a:r>
              <a:rPr lang="en-US" dirty="0"/>
              <a:t>approve</a:t>
            </a:r>
          </a:p>
          <a:p>
            <a:pPr lvl="1"/>
            <a:r>
              <a:rPr lang="en-US" dirty="0"/>
              <a:t>allowance</a:t>
            </a:r>
          </a:p>
          <a:p>
            <a:r>
              <a:rPr lang="en-US" dirty="0"/>
              <a:t>On the other hand, the optional rules are:</a:t>
            </a:r>
          </a:p>
          <a:p>
            <a:pPr lvl="1"/>
            <a:r>
              <a:rPr lang="en-US" dirty="0"/>
              <a:t>Token Name</a:t>
            </a:r>
          </a:p>
          <a:p>
            <a:pPr lvl="1"/>
            <a:r>
              <a:rPr lang="en-US" dirty="0"/>
              <a:t>Symbol</a:t>
            </a:r>
          </a:p>
          <a:p>
            <a:pPr lvl="1"/>
            <a:r>
              <a:rPr lang="en-US" dirty="0"/>
              <a:t>Decimal (up to https://</a:t>
            </a:r>
            <a:r>
              <a:rPr lang="en-US" dirty="0" smtClean="0"/>
              <a:t>18</a:t>
            </a:r>
            <a:r>
              <a:rPr lang="en-US" dirty="0"/>
              <a:t>)</a:t>
            </a:r>
          </a:p>
          <a:p>
            <a:endParaRPr lang="en-US" dirty="0"/>
          </a:p>
        </p:txBody>
      </p:sp>
      <p:sp>
        <p:nvSpPr>
          <p:cNvPr id="4" name="Rectangle 3"/>
          <p:cNvSpPr/>
          <p:nvPr/>
        </p:nvSpPr>
        <p:spPr>
          <a:xfrm>
            <a:off x="1298285" y="6488668"/>
            <a:ext cx="3759427" cy="369332"/>
          </a:xfrm>
          <a:prstGeom prst="rect">
            <a:avLst/>
          </a:prstGeom>
        </p:spPr>
        <p:txBody>
          <a:bodyPr wrap="none">
            <a:spAutoFit/>
          </a:bodyPr>
          <a:lstStyle/>
          <a:p>
            <a:r>
              <a:rPr lang="en-US" dirty="0" err="1" smtClean="0"/>
              <a:t>blockgeeks.com</a:t>
            </a:r>
            <a:r>
              <a:rPr lang="en-US" dirty="0" smtClean="0"/>
              <a:t>/guides/</a:t>
            </a:r>
            <a:r>
              <a:rPr lang="en-US" dirty="0" err="1" smtClean="0"/>
              <a:t>erc20</a:t>
            </a:r>
            <a:r>
              <a:rPr lang="en-US" dirty="0" smtClean="0"/>
              <a:t>-tokens</a:t>
            </a:r>
            <a:r>
              <a:rPr lang="en-US" dirty="0"/>
              <a:t>/</a:t>
            </a:r>
          </a:p>
        </p:txBody>
      </p:sp>
    </p:spTree>
    <p:extLst>
      <p:ext uri="{BB962C8B-B14F-4D97-AF65-F5344CB8AC3E}">
        <p14:creationId xmlns:p14="http://schemas.microsoft.com/office/powerpoint/2010/main" val="65628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lstStyle/>
          <a:p>
            <a:r>
              <a:rPr lang="en-US" dirty="0" smtClean="0"/>
              <a:t>The token name and symbol is </a:t>
            </a:r>
            <a:r>
              <a:rPr lang="en-US" dirty="0"/>
              <a:t>declared like this:</a:t>
            </a:r>
          </a:p>
          <a:p>
            <a:pPr lvl="1"/>
            <a:r>
              <a:rPr lang="en-US" b="1" i="1" dirty="0"/>
              <a:t>string public constant name = “Token Name</a:t>
            </a:r>
            <a:r>
              <a:rPr lang="en-US" b="1" i="1" dirty="0" smtClean="0"/>
              <a:t>”;</a:t>
            </a:r>
          </a:p>
          <a:p>
            <a:pPr lvl="1"/>
            <a:r>
              <a:rPr lang="en-US" b="1" i="1" dirty="0"/>
              <a:t>string public constant symbol = “</a:t>
            </a:r>
            <a:r>
              <a:rPr lang="en-US" b="1" i="1" dirty="0" err="1"/>
              <a:t>SYM</a:t>
            </a:r>
            <a:r>
              <a:rPr lang="en-US" b="1" i="1" dirty="0"/>
              <a:t>”;</a:t>
            </a:r>
            <a:endParaRPr lang="en-US" dirty="0"/>
          </a:p>
          <a:p>
            <a:r>
              <a:rPr lang="en-US" dirty="0" smtClean="0"/>
              <a:t>Smallest number of decimals. </a:t>
            </a:r>
            <a:r>
              <a:rPr lang="en-US" dirty="0"/>
              <a:t>0 will mean that the lowest value of the token is 1. A divisibility of 2, on the other hand, means its lowest value will be 0.01. The maximum number of decimal places allowed is 18. It is declared like this:</a:t>
            </a:r>
          </a:p>
          <a:p>
            <a:pPr lvl="1"/>
            <a:r>
              <a:rPr lang="en-US" b="1" i="1" dirty="0" err="1"/>
              <a:t>uint8</a:t>
            </a:r>
            <a:r>
              <a:rPr lang="en-US" b="1" i="1" dirty="0"/>
              <a:t> public constant decimals = 18;</a:t>
            </a:r>
            <a:endParaRPr lang="en-US" dirty="0"/>
          </a:p>
          <a:p>
            <a:pPr lvl="1"/>
            <a:endParaRPr lang="en-US" dirty="0" smtClean="0"/>
          </a:p>
          <a:p>
            <a:endParaRPr lang="en-US" dirty="0"/>
          </a:p>
        </p:txBody>
      </p:sp>
      <p:sp>
        <p:nvSpPr>
          <p:cNvPr id="4" name="Rectangle 3"/>
          <p:cNvSpPr/>
          <p:nvPr/>
        </p:nvSpPr>
        <p:spPr>
          <a:xfrm>
            <a:off x="678024" y="5715298"/>
            <a:ext cx="11209176" cy="646331"/>
          </a:xfrm>
          <a:prstGeom prst="rect">
            <a:avLst/>
          </a:prstGeom>
        </p:spPr>
        <p:txBody>
          <a:bodyPr wrap="square">
            <a:spAutoFit/>
          </a:bodyPr>
          <a:lstStyle/>
          <a:p>
            <a:r>
              <a:rPr lang="en-US" dirty="0"/>
              <a:t>https://</a:t>
            </a:r>
            <a:r>
              <a:rPr lang="en-US" dirty="0" err="1"/>
              <a:t>github.com</a:t>
            </a:r>
            <a:r>
              <a:rPr lang="en-US" dirty="0"/>
              <a:t>/</a:t>
            </a:r>
            <a:r>
              <a:rPr lang="en-US" dirty="0" err="1"/>
              <a:t>OpenZeppelin</a:t>
            </a:r>
            <a:r>
              <a:rPr lang="en-US" dirty="0"/>
              <a:t>/</a:t>
            </a:r>
            <a:r>
              <a:rPr lang="en-US" dirty="0" err="1"/>
              <a:t>openzeppelin</a:t>
            </a:r>
            <a:r>
              <a:rPr lang="en-US" dirty="0"/>
              <a:t>-contracts/blob/</a:t>
            </a:r>
            <a:r>
              <a:rPr lang="en-US" dirty="0" err="1"/>
              <a:t>9b3710465583284b8c4c5d2245749246bb2e0094</a:t>
            </a:r>
            <a:r>
              <a:rPr lang="en-US" dirty="0"/>
              <a:t>/contracts/token/</a:t>
            </a:r>
            <a:r>
              <a:rPr lang="en-US" dirty="0" err="1"/>
              <a:t>ERC20</a:t>
            </a:r>
            <a:r>
              <a:rPr lang="en-US" dirty="0"/>
              <a:t>/</a:t>
            </a:r>
            <a:r>
              <a:rPr lang="en-US" dirty="0" err="1"/>
              <a:t>ERC20.sol</a:t>
            </a:r>
            <a:endParaRPr lang="en-US" dirty="0"/>
          </a:p>
        </p:txBody>
      </p:sp>
    </p:spTree>
    <p:extLst>
      <p:ext uri="{BB962C8B-B14F-4D97-AF65-F5344CB8AC3E}">
        <p14:creationId xmlns:p14="http://schemas.microsoft.com/office/powerpoint/2010/main" val="3926829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ERC</a:t>
            </a:r>
            <a:r>
              <a:rPr lang="en-US" dirty="0" smtClean="0"/>
              <a:t>-20: decimals</a:t>
            </a:r>
            <a:endParaRPr lang="en-US" dirty="0"/>
          </a:p>
        </p:txBody>
      </p:sp>
      <p:sp>
        <p:nvSpPr>
          <p:cNvPr id="3" name="Content Placeholder 2"/>
          <p:cNvSpPr>
            <a:spLocks noGrp="1"/>
          </p:cNvSpPr>
          <p:nvPr>
            <p:ph idx="1"/>
          </p:nvPr>
        </p:nvSpPr>
        <p:spPr>
          <a:xfrm>
            <a:off x="838200" y="1825625"/>
            <a:ext cx="7199552" cy="4351338"/>
          </a:xfrm>
        </p:spPr>
        <p:txBody>
          <a:bodyPr>
            <a:normAutofit fontScale="92500"/>
          </a:bodyPr>
          <a:lstStyle/>
          <a:p>
            <a:r>
              <a:rPr lang="en-US" i="1" dirty="0"/>
              <a:t>decimals</a:t>
            </a:r>
            <a:r>
              <a:rPr lang="en-US" dirty="0"/>
              <a:t> refers to how divisible a token can be, from 0 (not at all divisible) to 18 (pretty much continuous) and even higher if required. </a:t>
            </a:r>
            <a:endParaRPr lang="en-US" dirty="0" smtClean="0"/>
          </a:p>
          <a:p>
            <a:r>
              <a:rPr lang="en-US" dirty="0" smtClean="0"/>
              <a:t>The </a:t>
            </a:r>
            <a:r>
              <a:rPr lang="en-US" dirty="0"/>
              <a:t>reason that decimals exists is that Ethereum does not deal with decimal numbers, representing all numeric values as integers</a:t>
            </a:r>
            <a:r>
              <a:rPr lang="en-US" dirty="0" smtClean="0"/>
              <a:t>.</a:t>
            </a:r>
          </a:p>
          <a:p>
            <a:r>
              <a:rPr lang="en-US" dirty="0" smtClean="0"/>
              <a:t>If the token represents something like a software license, then it makes no sense for it to have a decimal place since you can’t have a fractional license. So the decimals should be set to 0. </a:t>
            </a:r>
          </a:p>
        </p:txBody>
      </p:sp>
      <p:pic>
        <p:nvPicPr>
          <p:cNvPr id="6" name="Picture 5"/>
          <p:cNvPicPr>
            <a:picLocks noChangeAspect="1"/>
          </p:cNvPicPr>
          <p:nvPr/>
        </p:nvPicPr>
        <p:blipFill>
          <a:blip r:embed="rId2"/>
          <a:stretch>
            <a:fillRect/>
          </a:stretch>
        </p:blipFill>
        <p:spPr>
          <a:xfrm>
            <a:off x="8037752" y="1825625"/>
            <a:ext cx="3991532" cy="3801005"/>
          </a:xfrm>
          <a:prstGeom prst="rect">
            <a:avLst/>
          </a:prstGeom>
        </p:spPr>
      </p:pic>
    </p:spTree>
    <p:extLst>
      <p:ext uri="{BB962C8B-B14F-4D97-AF65-F5344CB8AC3E}">
        <p14:creationId xmlns:p14="http://schemas.microsoft.com/office/powerpoint/2010/main" val="3602207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 decimals</a:t>
            </a:r>
          </a:p>
        </p:txBody>
      </p:sp>
      <p:sp>
        <p:nvSpPr>
          <p:cNvPr id="3" name="Content Placeholder 2"/>
          <p:cNvSpPr>
            <a:spLocks noGrp="1"/>
          </p:cNvSpPr>
          <p:nvPr>
            <p:ph idx="1"/>
          </p:nvPr>
        </p:nvSpPr>
        <p:spPr>
          <a:xfrm>
            <a:off x="838200" y="1825625"/>
            <a:ext cx="6514322" cy="4351338"/>
          </a:xfrm>
        </p:spPr>
        <p:txBody>
          <a:bodyPr>
            <a:normAutofit lnSpcReduction="10000"/>
          </a:bodyPr>
          <a:lstStyle/>
          <a:p>
            <a:r>
              <a:rPr lang="en-US" dirty="0" smtClean="0"/>
              <a:t>Say, </a:t>
            </a:r>
            <a:r>
              <a:rPr lang="en-US" dirty="0"/>
              <a:t>the token represents ownership of gold. </a:t>
            </a:r>
            <a:endParaRPr lang="en-US" dirty="0" smtClean="0"/>
          </a:p>
          <a:p>
            <a:r>
              <a:rPr lang="en-US" dirty="0" smtClean="0"/>
              <a:t>The </a:t>
            </a:r>
            <a:r>
              <a:rPr lang="en-US" dirty="0"/>
              <a:t>token creator wants the unit of to represent 1 kilogram of gold, but also wants to allow users to hold and trade amounts of gold down to the gram level (but no lower). </a:t>
            </a:r>
            <a:endParaRPr lang="en-US" dirty="0" smtClean="0"/>
          </a:p>
          <a:p>
            <a:r>
              <a:rPr lang="en-US" dirty="0" smtClean="0"/>
              <a:t>Then </a:t>
            </a:r>
            <a:r>
              <a:rPr lang="en-US" dirty="0"/>
              <a:t>decimals are set to 3 (as there are 10³ grams in the kilogram of gold that the token creator wishes to be displayed as 1 token</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7580143" y="1825625"/>
            <a:ext cx="4418209" cy="4300390"/>
          </a:xfrm>
          <a:prstGeom prst="rect">
            <a:avLst/>
          </a:prstGeom>
        </p:spPr>
      </p:pic>
      <p:sp>
        <p:nvSpPr>
          <p:cNvPr id="5" name="Rectangle 4"/>
          <p:cNvSpPr/>
          <p:nvPr/>
        </p:nvSpPr>
        <p:spPr>
          <a:xfrm>
            <a:off x="8481418" y="6246697"/>
            <a:ext cx="3442289" cy="369332"/>
          </a:xfrm>
          <a:prstGeom prst="rect">
            <a:avLst/>
          </a:prstGeom>
        </p:spPr>
        <p:txBody>
          <a:bodyPr wrap="none">
            <a:spAutoFit/>
          </a:bodyPr>
          <a:lstStyle/>
          <a:p>
            <a:r>
              <a:rPr lang="en-US" dirty="0">
                <a:solidFill>
                  <a:srgbClr val="292929"/>
                </a:solidFill>
              </a:rPr>
              <a:t>a total of </a:t>
            </a:r>
            <a:r>
              <a:rPr lang="en-US" dirty="0" err="1">
                <a:solidFill>
                  <a:srgbClr val="292929"/>
                </a:solidFill>
              </a:rPr>
              <a:t>50Kg</a:t>
            </a:r>
            <a:r>
              <a:rPr lang="en-US" dirty="0">
                <a:solidFill>
                  <a:srgbClr val="292929"/>
                </a:solidFill>
              </a:rPr>
              <a:t> of gold represented</a:t>
            </a:r>
            <a:endParaRPr lang="en-US" dirty="0"/>
          </a:p>
        </p:txBody>
      </p:sp>
    </p:spTree>
    <p:extLst>
      <p:ext uri="{BB962C8B-B14F-4D97-AF65-F5344CB8AC3E}">
        <p14:creationId xmlns:p14="http://schemas.microsoft.com/office/powerpoint/2010/main" val="789282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 decimals</a:t>
            </a:r>
          </a:p>
        </p:txBody>
      </p:sp>
      <p:sp>
        <p:nvSpPr>
          <p:cNvPr id="3" name="Content Placeholder 2"/>
          <p:cNvSpPr>
            <a:spLocks noGrp="1"/>
          </p:cNvSpPr>
          <p:nvPr>
            <p:ph idx="1"/>
          </p:nvPr>
        </p:nvSpPr>
        <p:spPr/>
        <p:txBody>
          <a:bodyPr>
            <a:normAutofit lnSpcReduction="10000"/>
          </a:bodyPr>
          <a:lstStyle/>
          <a:p>
            <a:r>
              <a:rPr lang="en-US" dirty="0" smtClean="0"/>
              <a:t>Does </a:t>
            </a:r>
            <a:r>
              <a:rPr lang="en-US" dirty="0"/>
              <a:t>the token contract represent an indivisible entity? Then set decimals to 0</a:t>
            </a:r>
          </a:p>
          <a:p>
            <a:r>
              <a:rPr lang="en-US" dirty="0" smtClean="0"/>
              <a:t>Does </a:t>
            </a:r>
            <a:r>
              <a:rPr lang="en-US" dirty="0"/>
              <a:t>the token contract represent an item with a fixed number of decimal places? Then set </a:t>
            </a:r>
            <a:r>
              <a:rPr lang="en-US" dirty="0" smtClean="0"/>
              <a:t>decimals to </a:t>
            </a:r>
            <a:r>
              <a:rPr lang="en-US" dirty="0"/>
              <a:t>that </a:t>
            </a:r>
            <a:r>
              <a:rPr lang="en-US" dirty="0" smtClean="0"/>
              <a:t>number.</a:t>
            </a:r>
            <a:endParaRPr lang="en-US" dirty="0"/>
          </a:p>
          <a:p>
            <a:r>
              <a:rPr lang="en-US" dirty="0" smtClean="0"/>
              <a:t>If </a:t>
            </a:r>
            <a:r>
              <a:rPr lang="en-US" dirty="0"/>
              <a:t>neither of the above apply set decimals to </a:t>
            </a:r>
            <a:r>
              <a:rPr lang="en-US" dirty="0" smtClean="0"/>
              <a:t>18.</a:t>
            </a:r>
          </a:p>
          <a:p>
            <a:r>
              <a:rPr lang="en-US" dirty="0"/>
              <a:t>The number of tokens that should be created is equal to the whole number of tokens that are required multiplied by </a:t>
            </a:r>
            <a:r>
              <a:rPr lang="en-US" dirty="0" err="1"/>
              <a:t>10^decimals</a:t>
            </a:r>
            <a:r>
              <a:rPr lang="en-US" dirty="0"/>
              <a:t>. </a:t>
            </a:r>
            <a:endParaRPr lang="en-US" dirty="0" smtClean="0"/>
          </a:p>
          <a:p>
            <a:r>
              <a:rPr lang="en-US" dirty="0" smtClean="0"/>
              <a:t>As </a:t>
            </a:r>
            <a:r>
              <a:rPr lang="en-US" dirty="0"/>
              <a:t>can be seen with the </a:t>
            </a:r>
            <a:r>
              <a:rPr lang="en-US" dirty="0" err="1"/>
              <a:t>GoldToken</a:t>
            </a:r>
            <a:r>
              <a:rPr lang="en-US" dirty="0"/>
              <a:t> example, the token creator wanted to create tokens representing </a:t>
            </a:r>
            <a:r>
              <a:rPr lang="en-US" dirty="0" err="1"/>
              <a:t>50Kg</a:t>
            </a:r>
            <a:r>
              <a:rPr lang="en-US" dirty="0"/>
              <a:t> of gold but to do so with 3 decimals they must mint 50,000 tokens (50 * 10³).</a:t>
            </a:r>
          </a:p>
        </p:txBody>
      </p:sp>
    </p:spTree>
    <p:extLst>
      <p:ext uri="{BB962C8B-B14F-4D97-AF65-F5344CB8AC3E}">
        <p14:creationId xmlns:p14="http://schemas.microsoft.com/office/powerpoint/2010/main" val="290839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lstStyle/>
          <a:p>
            <a:r>
              <a:rPr lang="en-US" b="1" dirty="0" err="1" smtClean="0"/>
              <a:t>totalSupply</a:t>
            </a:r>
            <a:endParaRPr lang="en-US" b="1" dirty="0"/>
          </a:p>
          <a:p>
            <a:r>
              <a:rPr lang="en-US" dirty="0" err="1" smtClean="0"/>
              <a:t>totalSupply</a:t>
            </a:r>
            <a:r>
              <a:rPr lang="en-US" dirty="0" smtClean="0"/>
              <a:t> </a:t>
            </a:r>
            <a:r>
              <a:rPr lang="en-US" dirty="0"/>
              <a:t>identifies the total number of </a:t>
            </a:r>
            <a:r>
              <a:rPr lang="en-US" dirty="0" err="1"/>
              <a:t>ERC</a:t>
            </a:r>
            <a:r>
              <a:rPr lang="en-US" dirty="0"/>
              <a:t>-20 tokens created. The purpose of this method is to determine the total number of tokens floating around the ecosystem</a:t>
            </a:r>
            <a:r>
              <a:rPr lang="en-US" dirty="0" smtClean="0"/>
              <a:t>. You create all at once, or slowly mint them. No mining is required. </a:t>
            </a:r>
            <a:endParaRPr lang="en-US" dirty="0"/>
          </a:p>
          <a:p>
            <a:r>
              <a:rPr lang="en-US" b="1" dirty="0" err="1" smtClean="0"/>
              <a:t>balanceOf</a:t>
            </a:r>
            <a:endParaRPr lang="en-US" b="1" dirty="0"/>
          </a:p>
          <a:p>
            <a:r>
              <a:rPr lang="en-US" dirty="0"/>
              <a:t>The </a:t>
            </a:r>
            <a:r>
              <a:rPr lang="en-US" dirty="0" err="1"/>
              <a:t>balanceOf</a:t>
            </a:r>
            <a:r>
              <a:rPr lang="en-US" dirty="0"/>
              <a:t> function returns the number of tokens that a particular </a:t>
            </a:r>
            <a:r>
              <a:rPr lang="en-US" dirty="0" smtClean="0"/>
              <a:t>address </a:t>
            </a:r>
            <a:r>
              <a:rPr lang="en-US" dirty="0"/>
              <a:t>has in </a:t>
            </a:r>
            <a:r>
              <a:rPr lang="en-US" dirty="0" smtClean="0"/>
              <a:t>the </a:t>
            </a:r>
            <a:r>
              <a:rPr lang="en-US" dirty="0"/>
              <a:t>account.</a:t>
            </a:r>
          </a:p>
          <a:p>
            <a:endParaRPr lang="en-US" dirty="0"/>
          </a:p>
        </p:txBody>
      </p:sp>
    </p:spTree>
    <p:extLst>
      <p:ext uri="{BB962C8B-B14F-4D97-AF65-F5344CB8AC3E}">
        <p14:creationId xmlns:p14="http://schemas.microsoft.com/office/powerpoint/2010/main" val="112554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Token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Tokens </a:t>
            </a:r>
            <a:r>
              <a:rPr lang="en-US" dirty="0"/>
              <a:t>can represent virtually anything in Ethereum:</a:t>
            </a:r>
          </a:p>
          <a:p>
            <a:pPr lvl="1"/>
            <a:r>
              <a:rPr lang="en-US" dirty="0"/>
              <a:t>reputation points in an online platform</a:t>
            </a:r>
          </a:p>
          <a:p>
            <a:pPr lvl="1"/>
            <a:r>
              <a:rPr lang="en-US" dirty="0"/>
              <a:t>skills of a character in a game</a:t>
            </a:r>
          </a:p>
          <a:p>
            <a:pPr lvl="1"/>
            <a:r>
              <a:rPr lang="en-US" dirty="0"/>
              <a:t>lottery tickets</a:t>
            </a:r>
          </a:p>
          <a:p>
            <a:pPr lvl="1"/>
            <a:r>
              <a:rPr lang="en-US" dirty="0"/>
              <a:t>financial assets like a share in a </a:t>
            </a:r>
            <a:r>
              <a:rPr lang="en-US" dirty="0" smtClean="0"/>
              <a:t>company</a:t>
            </a:r>
          </a:p>
          <a:p>
            <a:pPr lvl="1"/>
            <a:r>
              <a:rPr lang="en-US" dirty="0" smtClean="0"/>
              <a:t>assets </a:t>
            </a:r>
            <a:r>
              <a:rPr lang="en-US" dirty="0"/>
              <a:t>(e.g. gold, silver)</a:t>
            </a:r>
          </a:p>
          <a:p>
            <a:pPr lvl="1"/>
            <a:r>
              <a:rPr lang="en-US" dirty="0" smtClean="0"/>
              <a:t>a </a:t>
            </a:r>
            <a:r>
              <a:rPr lang="en-US" dirty="0"/>
              <a:t>fiat currency like </a:t>
            </a:r>
            <a:r>
              <a:rPr lang="en-US" dirty="0" smtClean="0"/>
              <a:t>USD</a:t>
            </a:r>
          </a:p>
          <a:p>
            <a:pPr lvl="1" fontAlgn="base"/>
            <a:r>
              <a:rPr lang="en-US" dirty="0"/>
              <a:t>t</a:t>
            </a:r>
            <a:r>
              <a:rPr lang="en-US" dirty="0" smtClean="0"/>
              <a:t>oken-based </a:t>
            </a:r>
            <a:r>
              <a:rPr lang="en-US" dirty="0"/>
              <a:t>voting systems</a:t>
            </a:r>
          </a:p>
          <a:p>
            <a:pPr lvl="1" fontAlgn="base"/>
            <a:r>
              <a:rPr lang="en-US" dirty="0" smtClean="0"/>
              <a:t>currencies </a:t>
            </a:r>
            <a:r>
              <a:rPr lang="en-US" dirty="0"/>
              <a:t>for decentralized apps</a:t>
            </a:r>
          </a:p>
          <a:p>
            <a:pPr lvl="1" fontAlgn="base"/>
            <a:r>
              <a:rPr lang="en-US" dirty="0"/>
              <a:t>s</a:t>
            </a:r>
            <a:r>
              <a:rPr lang="en-US" dirty="0" smtClean="0"/>
              <a:t>taking </a:t>
            </a:r>
            <a:r>
              <a:rPr lang="en-US" dirty="0"/>
              <a:t>platforms</a:t>
            </a:r>
          </a:p>
          <a:p>
            <a:pPr lvl="1"/>
            <a:endParaRPr lang="en-US" dirty="0"/>
          </a:p>
          <a:p>
            <a:pPr lvl="1"/>
            <a:endParaRPr lang="en-US" dirty="0"/>
          </a:p>
        </p:txBody>
      </p:sp>
    </p:spTree>
    <p:extLst>
      <p:ext uri="{BB962C8B-B14F-4D97-AF65-F5344CB8AC3E}">
        <p14:creationId xmlns:p14="http://schemas.microsoft.com/office/powerpoint/2010/main" val="2576670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lstStyle/>
          <a:p>
            <a:r>
              <a:rPr lang="en-US" b="1" dirty="0" smtClean="0"/>
              <a:t>transfer</a:t>
            </a:r>
            <a:r>
              <a:rPr lang="en-US" dirty="0"/>
              <a:t>()</a:t>
            </a:r>
          </a:p>
          <a:p>
            <a:r>
              <a:rPr lang="en-US" dirty="0"/>
              <a:t>Moves amount tokens from the caller’s account to recipient</a:t>
            </a:r>
            <a:r>
              <a:rPr lang="en-US" dirty="0" smtClean="0"/>
              <a:t>.</a:t>
            </a:r>
          </a:p>
        </p:txBody>
      </p:sp>
    </p:spTree>
    <p:extLst>
      <p:ext uri="{BB962C8B-B14F-4D97-AF65-F5344CB8AC3E}">
        <p14:creationId xmlns:p14="http://schemas.microsoft.com/office/powerpoint/2010/main" val="303675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lstStyle/>
          <a:p>
            <a:r>
              <a:rPr lang="en-US" b="1" dirty="0" smtClean="0"/>
              <a:t>approve</a:t>
            </a:r>
            <a:r>
              <a:rPr lang="en-US" dirty="0"/>
              <a:t>()</a:t>
            </a:r>
          </a:p>
          <a:p>
            <a:r>
              <a:rPr lang="en-US" dirty="0" smtClean="0"/>
              <a:t>Approve </a:t>
            </a:r>
            <a:r>
              <a:rPr lang="en-US" dirty="0"/>
              <a:t>gives </a:t>
            </a:r>
            <a:r>
              <a:rPr lang="en-US" dirty="0" smtClean="0"/>
              <a:t>another account (could be smart contract)</a:t>
            </a:r>
            <a:r>
              <a:rPr lang="en-US" dirty="0" smtClean="0"/>
              <a:t> </a:t>
            </a:r>
            <a:r>
              <a:rPr lang="en-US" dirty="0"/>
              <a:t>approval to transfer up to a certain number of tokens, known as an </a:t>
            </a:r>
            <a:r>
              <a:rPr lang="en-US" dirty="0" smtClean="0"/>
              <a:t>allowance, on behalf of token owner</a:t>
            </a:r>
            <a:endParaRPr lang="en-US" dirty="0" smtClean="0"/>
          </a:p>
        </p:txBody>
      </p:sp>
    </p:spTree>
    <p:extLst>
      <p:ext uri="{BB962C8B-B14F-4D97-AF65-F5344CB8AC3E}">
        <p14:creationId xmlns:p14="http://schemas.microsoft.com/office/powerpoint/2010/main" val="172707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ERC</a:t>
            </a:r>
            <a:r>
              <a:rPr lang="en-US" dirty="0" smtClean="0"/>
              <a:t>-20: Approve and Allowance</a:t>
            </a:r>
            <a:endParaRPr lang="en-US" dirty="0"/>
          </a:p>
        </p:txBody>
      </p:sp>
      <p:sp>
        <p:nvSpPr>
          <p:cNvPr id="3" name="Content Placeholder 2"/>
          <p:cNvSpPr>
            <a:spLocks noGrp="1"/>
          </p:cNvSpPr>
          <p:nvPr>
            <p:ph idx="1"/>
          </p:nvPr>
        </p:nvSpPr>
        <p:spPr/>
        <p:txBody>
          <a:bodyPr/>
          <a:lstStyle/>
          <a:p>
            <a:r>
              <a:rPr lang="en-US" dirty="0"/>
              <a:t>In the above example the second line shows that Joe with address </a:t>
            </a:r>
            <a:r>
              <a:rPr lang="en-US" dirty="0" err="1"/>
              <a:t>0x1f59</a:t>
            </a:r>
            <a:r>
              <a:rPr lang="en-US" dirty="0"/>
              <a:t>…3492 has allowed </a:t>
            </a:r>
            <a:r>
              <a:rPr lang="en-US" dirty="0" smtClean="0"/>
              <a:t>the contract </a:t>
            </a:r>
            <a:r>
              <a:rPr lang="en-US" dirty="0"/>
              <a:t>at </a:t>
            </a:r>
            <a:r>
              <a:rPr lang="en-US" dirty="0" err="1"/>
              <a:t>0xd8f0</a:t>
            </a:r>
            <a:r>
              <a:rPr lang="en-US" dirty="0"/>
              <a:t>…</a:t>
            </a:r>
            <a:r>
              <a:rPr lang="en-US" dirty="0" err="1"/>
              <a:t>c028</a:t>
            </a:r>
            <a:r>
              <a:rPr lang="en-US" dirty="0"/>
              <a:t> to transfer up to 25 tokens from Joe’s account</a:t>
            </a:r>
          </a:p>
        </p:txBody>
      </p:sp>
      <p:pic>
        <p:nvPicPr>
          <p:cNvPr id="5" name="Picture 4"/>
          <p:cNvPicPr>
            <a:picLocks noChangeAspect="1"/>
          </p:cNvPicPr>
          <p:nvPr/>
        </p:nvPicPr>
        <p:blipFill>
          <a:blip r:embed="rId2"/>
          <a:stretch>
            <a:fillRect/>
          </a:stretch>
        </p:blipFill>
        <p:spPr>
          <a:xfrm>
            <a:off x="2452179" y="3751725"/>
            <a:ext cx="7287642" cy="2191056"/>
          </a:xfrm>
          <a:prstGeom prst="rect">
            <a:avLst/>
          </a:prstGeom>
        </p:spPr>
      </p:pic>
    </p:spTree>
    <p:extLst>
      <p:ext uri="{BB962C8B-B14F-4D97-AF65-F5344CB8AC3E}">
        <p14:creationId xmlns:p14="http://schemas.microsoft.com/office/powerpoint/2010/main" val="49735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lstStyle/>
          <a:p>
            <a:r>
              <a:rPr lang="en-US" b="1" dirty="0" smtClean="0"/>
              <a:t>allowance</a:t>
            </a:r>
            <a:r>
              <a:rPr lang="en-US" dirty="0"/>
              <a:t>()</a:t>
            </a:r>
          </a:p>
          <a:p>
            <a:r>
              <a:rPr lang="en-US" dirty="0"/>
              <a:t>The allowance() function </a:t>
            </a:r>
            <a:r>
              <a:rPr lang="en-US" dirty="0" smtClean="0"/>
              <a:t>returns </a:t>
            </a:r>
            <a:r>
              <a:rPr lang="en-US" dirty="0"/>
              <a:t>the number of tokens allowed to be transferred from a given </a:t>
            </a:r>
            <a:r>
              <a:rPr lang="en-US" dirty="0" smtClean="0"/>
              <a:t>address _from </a:t>
            </a:r>
            <a:r>
              <a:rPr lang="en-US" dirty="0"/>
              <a:t>by another given </a:t>
            </a:r>
            <a:r>
              <a:rPr lang="en-US" dirty="0" smtClean="0"/>
              <a:t>address _to on behalf of _from through </a:t>
            </a:r>
            <a:r>
              <a:rPr lang="en-US" dirty="0" err="1" smtClean="0"/>
              <a:t>transferFrom</a:t>
            </a:r>
            <a:r>
              <a:rPr lang="en-US" dirty="0" smtClean="0"/>
              <a:t>()</a:t>
            </a:r>
          </a:p>
        </p:txBody>
      </p:sp>
    </p:spTree>
    <p:extLst>
      <p:ext uri="{BB962C8B-B14F-4D97-AF65-F5344CB8AC3E}">
        <p14:creationId xmlns:p14="http://schemas.microsoft.com/office/powerpoint/2010/main" val="3797142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ERC</a:t>
            </a:r>
            <a:r>
              <a:rPr lang="en-US" dirty="0"/>
              <a:t>-20</a:t>
            </a:r>
          </a:p>
        </p:txBody>
      </p:sp>
      <p:sp>
        <p:nvSpPr>
          <p:cNvPr id="3" name="Content Placeholder 2"/>
          <p:cNvSpPr>
            <a:spLocks noGrp="1"/>
          </p:cNvSpPr>
          <p:nvPr>
            <p:ph idx="1"/>
          </p:nvPr>
        </p:nvSpPr>
        <p:spPr/>
        <p:txBody>
          <a:bodyPr>
            <a:normAutofit/>
          </a:bodyPr>
          <a:lstStyle/>
          <a:p>
            <a:r>
              <a:rPr lang="en-US" b="1" dirty="0" err="1" smtClean="0"/>
              <a:t>transferFrom</a:t>
            </a:r>
            <a:r>
              <a:rPr lang="en-US" dirty="0"/>
              <a:t>()</a:t>
            </a:r>
          </a:p>
          <a:p>
            <a:r>
              <a:rPr lang="en-US" dirty="0"/>
              <a:t> It allows a delegate approved for withdrawal to transfer owner funds to a third-party account</a:t>
            </a:r>
            <a:r>
              <a:rPr lang="en-US" dirty="0" smtClean="0"/>
              <a:t>.</a:t>
            </a:r>
            <a:endParaRPr lang="en-US" dirty="0"/>
          </a:p>
        </p:txBody>
      </p:sp>
    </p:spTree>
    <p:extLst>
      <p:ext uri="{BB962C8B-B14F-4D97-AF65-F5344CB8AC3E}">
        <p14:creationId xmlns:p14="http://schemas.microsoft.com/office/powerpoint/2010/main" val="3360386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Solidity </a:t>
            </a:r>
            <a:r>
              <a:rPr lang="en-US" dirty="0" err="1" smtClean="0"/>
              <a:t>ERC</a:t>
            </a:r>
            <a:r>
              <a:rPr lang="en-US" dirty="0" smtClean="0"/>
              <a:t>-20</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9121816" cy="2061503"/>
          </a:xfrm>
          <a:prstGeom prst="rect">
            <a:avLst/>
          </a:prstGeom>
        </p:spPr>
      </p:pic>
      <p:pic>
        <p:nvPicPr>
          <p:cNvPr id="5" name="Picture 4"/>
          <p:cNvPicPr>
            <a:picLocks noChangeAspect="1"/>
          </p:cNvPicPr>
          <p:nvPr/>
        </p:nvPicPr>
        <p:blipFill>
          <a:blip r:embed="rId3"/>
          <a:stretch>
            <a:fillRect/>
          </a:stretch>
        </p:blipFill>
        <p:spPr>
          <a:xfrm>
            <a:off x="838200" y="4013448"/>
            <a:ext cx="8122378" cy="1538220"/>
          </a:xfrm>
          <a:prstGeom prst="rect">
            <a:avLst/>
          </a:prstGeom>
        </p:spPr>
      </p:pic>
      <p:pic>
        <p:nvPicPr>
          <p:cNvPr id="6" name="Picture 5"/>
          <p:cNvPicPr>
            <a:picLocks noChangeAspect="1"/>
          </p:cNvPicPr>
          <p:nvPr/>
        </p:nvPicPr>
        <p:blipFill>
          <a:blip r:embed="rId4"/>
          <a:stretch>
            <a:fillRect/>
          </a:stretch>
        </p:blipFill>
        <p:spPr>
          <a:xfrm>
            <a:off x="838200" y="5551668"/>
            <a:ext cx="9032033" cy="1223517"/>
          </a:xfrm>
          <a:prstGeom prst="rect">
            <a:avLst/>
          </a:prstGeom>
        </p:spPr>
      </p:pic>
    </p:spTree>
    <p:extLst>
      <p:ext uri="{BB962C8B-B14F-4D97-AF65-F5344CB8AC3E}">
        <p14:creationId xmlns:p14="http://schemas.microsoft.com/office/powerpoint/2010/main" val="183169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a:t>
            </a:r>
            <a:r>
              <a:rPr lang="en-US" dirty="0" err="1"/>
              <a:t>ERC</a:t>
            </a:r>
            <a:r>
              <a:rPr lang="en-US" dirty="0"/>
              <a:t>-20: </a:t>
            </a:r>
            <a:r>
              <a:rPr lang="en-US" dirty="0" smtClean="0"/>
              <a:t>transfer</a:t>
            </a:r>
            <a:endParaRPr lang="en-US" dirty="0"/>
          </a:p>
        </p:txBody>
      </p:sp>
      <p:sp>
        <p:nvSpPr>
          <p:cNvPr id="3" name="Content Placeholder 2"/>
          <p:cNvSpPr>
            <a:spLocks noGrp="1"/>
          </p:cNvSpPr>
          <p:nvPr>
            <p:ph idx="1"/>
          </p:nvPr>
        </p:nvSpPr>
        <p:spPr/>
        <p:txBody>
          <a:bodyPr/>
          <a:lstStyle/>
          <a:p>
            <a:r>
              <a:rPr lang="en-US" dirty="0"/>
              <a:t>to The address to transfer to.</a:t>
            </a:r>
          </a:p>
          <a:p>
            <a:r>
              <a:rPr lang="en-US" dirty="0" smtClean="0"/>
              <a:t>value </a:t>
            </a:r>
            <a:r>
              <a:rPr lang="en-US" dirty="0"/>
              <a:t>The amount to be transferred</a:t>
            </a:r>
          </a:p>
        </p:txBody>
      </p:sp>
      <p:pic>
        <p:nvPicPr>
          <p:cNvPr id="4" name="Picture 3"/>
          <p:cNvPicPr>
            <a:picLocks noChangeAspect="1"/>
          </p:cNvPicPr>
          <p:nvPr/>
        </p:nvPicPr>
        <p:blipFill>
          <a:blip r:embed="rId2"/>
          <a:stretch>
            <a:fillRect/>
          </a:stretch>
        </p:blipFill>
        <p:spPr>
          <a:xfrm>
            <a:off x="1102165" y="3153747"/>
            <a:ext cx="8989153" cy="3446279"/>
          </a:xfrm>
          <a:prstGeom prst="rect">
            <a:avLst/>
          </a:prstGeom>
        </p:spPr>
      </p:pic>
    </p:spTree>
    <p:extLst>
      <p:ext uri="{BB962C8B-B14F-4D97-AF65-F5344CB8AC3E}">
        <p14:creationId xmlns:p14="http://schemas.microsoft.com/office/powerpoint/2010/main" val="482765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a:t>
            </a:r>
            <a:r>
              <a:rPr lang="en-US" dirty="0" err="1"/>
              <a:t>ERC</a:t>
            </a:r>
            <a:r>
              <a:rPr lang="en-US" dirty="0"/>
              <a:t>-20: </a:t>
            </a:r>
            <a:r>
              <a:rPr lang="en-US" dirty="0" smtClean="0"/>
              <a:t>Approve</a:t>
            </a:r>
            <a:endParaRPr lang="en-US" dirty="0"/>
          </a:p>
        </p:txBody>
      </p:sp>
      <p:sp>
        <p:nvSpPr>
          <p:cNvPr id="3" name="Content Placeholder 2"/>
          <p:cNvSpPr>
            <a:spLocks noGrp="1"/>
          </p:cNvSpPr>
          <p:nvPr>
            <p:ph idx="1"/>
          </p:nvPr>
        </p:nvSpPr>
        <p:spPr/>
        <p:txBody>
          <a:bodyPr/>
          <a:lstStyle/>
          <a:p>
            <a:r>
              <a:rPr lang="en-US" dirty="0"/>
              <a:t>What approve does is to allow an owner i.e. </a:t>
            </a:r>
            <a:r>
              <a:rPr lang="en-US" dirty="0" err="1"/>
              <a:t>msg.sender</a:t>
            </a:r>
            <a:r>
              <a:rPr lang="en-US" dirty="0"/>
              <a:t> to approve a delegate </a:t>
            </a:r>
            <a:r>
              <a:rPr lang="en-US" dirty="0" smtClean="0"/>
              <a:t>account (spender)</a:t>
            </a:r>
            <a:r>
              <a:rPr lang="en-US" dirty="0"/>
              <a:t> — possibly the marketplace itself — to withdraw tokens from his account and to transfer them to other accounts.</a:t>
            </a:r>
            <a:endParaRPr lang="en-US" dirty="0"/>
          </a:p>
        </p:txBody>
      </p:sp>
      <p:pic>
        <p:nvPicPr>
          <p:cNvPr id="4" name="Picture 3"/>
          <p:cNvPicPr>
            <a:picLocks noChangeAspect="1"/>
          </p:cNvPicPr>
          <p:nvPr/>
        </p:nvPicPr>
        <p:blipFill>
          <a:blip r:embed="rId2"/>
          <a:stretch>
            <a:fillRect/>
          </a:stretch>
        </p:blipFill>
        <p:spPr>
          <a:xfrm>
            <a:off x="589151" y="3477143"/>
            <a:ext cx="11602849" cy="3380857"/>
          </a:xfrm>
          <a:prstGeom prst="rect">
            <a:avLst/>
          </a:prstGeom>
        </p:spPr>
      </p:pic>
      <p:sp>
        <p:nvSpPr>
          <p:cNvPr id="5" name="Rectangle 4"/>
          <p:cNvSpPr/>
          <p:nvPr/>
        </p:nvSpPr>
        <p:spPr>
          <a:xfrm>
            <a:off x="5372147" y="6311900"/>
            <a:ext cx="5665141" cy="369332"/>
          </a:xfrm>
          <a:prstGeom prst="rect">
            <a:avLst/>
          </a:prstGeom>
        </p:spPr>
        <p:txBody>
          <a:bodyPr wrap="none">
            <a:spAutoFit/>
          </a:bodyPr>
          <a:lstStyle/>
          <a:p>
            <a:r>
              <a:rPr lang="en-US" dirty="0"/>
              <a:t>https://</a:t>
            </a:r>
            <a:r>
              <a:rPr lang="en-US" dirty="0" err="1"/>
              <a:t>github.com</a:t>
            </a:r>
            <a:r>
              <a:rPr lang="en-US" dirty="0"/>
              <a:t>/</a:t>
            </a:r>
            <a:r>
              <a:rPr lang="en-US" dirty="0" err="1"/>
              <a:t>OpenZeppelin</a:t>
            </a:r>
            <a:r>
              <a:rPr lang="en-US" dirty="0"/>
              <a:t>/</a:t>
            </a:r>
            <a:r>
              <a:rPr lang="en-US" dirty="0" err="1"/>
              <a:t>openzeppelin</a:t>
            </a:r>
            <a:r>
              <a:rPr lang="en-US" dirty="0"/>
              <a:t>-contracts</a:t>
            </a:r>
          </a:p>
        </p:txBody>
      </p:sp>
    </p:spTree>
    <p:extLst>
      <p:ext uri="{BB962C8B-B14F-4D97-AF65-F5344CB8AC3E}">
        <p14:creationId xmlns:p14="http://schemas.microsoft.com/office/powerpoint/2010/main" val="2009227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a:t>
            </a:r>
            <a:r>
              <a:rPr lang="en-US" dirty="0" err="1" smtClean="0"/>
              <a:t>ERC</a:t>
            </a:r>
            <a:r>
              <a:rPr lang="en-US" dirty="0" smtClean="0"/>
              <a:t>-20: Allowance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9045" y="1451400"/>
            <a:ext cx="9445089" cy="5265747"/>
          </a:xfrm>
          <a:prstGeom prst="rect">
            <a:avLst/>
          </a:prstGeom>
        </p:spPr>
      </p:pic>
    </p:spTree>
    <p:extLst>
      <p:ext uri="{BB962C8B-B14F-4D97-AF65-F5344CB8AC3E}">
        <p14:creationId xmlns:p14="http://schemas.microsoft.com/office/powerpoint/2010/main" val="3444037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a:t>
            </a:r>
            <a:r>
              <a:rPr lang="en-US" dirty="0" err="1"/>
              <a:t>ERC</a:t>
            </a:r>
            <a:r>
              <a:rPr lang="en-US" dirty="0"/>
              <a:t>-20: </a:t>
            </a:r>
            <a:r>
              <a:rPr lang="en-US" dirty="0" err="1" smtClean="0"/>
              <a:t>transferFrom</a:t>
            </a:r>
            <a:endParaRPr lang="en-US" dirty="0"/>
          </a:p>
        </p:txBody>
      </p:sp>
      <p:sp>
        <p:nvSpPr>
          <p:cNvPr id="3" name="Content Placeholder 2"/>
          <p:cNvSpPr>
            <a:spLocks noGrp="1"/>
          </p:cNvSpPr>
          <p:nvPr>
            <p:ph idx="1"/>
          </p:nvPr>
        </p:nvSpPr>
        <p:spPr>
          <a:xfrm>
            <a:off x="838201" y="1825625"/>
            <a:ext cx="4666316" cy="4351338"/>
          </a:xfrm>
        </p:spPr>
        <p:txBody>
          <a:bodyPr/>
          <a:lstStyle/>
          <a:p>
            <a:r>
              <a:rPr lang="en-US" dirty="0"/>
              <a:t>from address The address which you want to send tokens from</a:t>
            </a:r>
          </a:p>
          <a:p>
            <a:r>
              <a:rPr lang="en-US" dirty="0" smtClean="0"/>
              <a:t>to </a:t>
            </a:r>
            <a:r>
              <a:rPr lang="en-US" dirty="0"/>
              <a:t>address The address which you want to transfer to</a:t>
            </a:r>
          </a:p>
        </p:txBody>
      </p:sp>
      <p:pic>
        <p:nvPicPr>
          <p:cNvPr id="4" name="Picture 3"/>
          <p:cNvPicPr>
            <a:picLocks noChangeAspect="1"/>
          </p:cNvPicPr>
          <p:nvPr/>
        </p:nvPicPr>
        <p:blipFill>
          <a:blip r:embed="rId2"/>
          <a:stretch>
            <a:fillRect/>
          </a:stretch>
        </p:blipFill>
        <p:spPr>
          <a:xfrm>
            <a:off x="5504517" y="1438711"/>
            <a:ext cx="6687483" cy="5125165"/>
          </a:xfrm>
          <a:prstGeom prst="rect">
            <a:avLst/>
          </a:prstGeom>
        </p:spPr>
      </p:pic>
    </p:spTree>
    <p:extLst>
      <p:ext uri="{BB962C8B-B14F-4D97-AF65-F5344CB8AC3E}">
        <p14:creationId xmlns:p14="http://schemas.microsoft.com/office/powerpoint/2010/main" val="203155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p:txBody>
          <a:bodyPr/>
          <a:lstStyle/>
          <a:p>
            <a:r>
              <a:rPr lang="en-US" dirty="0"/>
              <a:t>A token is a </a:t>
            </a:r>
            <a:r>
              <a:rPr lang="en-US" i="1" dirty="0"/>
              <a:t>representation of something in the blockchain</a:t>
            </a:r>
            <a:r>
              <a:rPr lang="en-US" dirty="0"/>
              <a:t>. This something can be money, time, services, shares in a company, a virtual pet, anything. </a:t>
            </a:r>
            <a:endParaRPr lang="en-US" dirty="0" smtClean="0"/>
          </a:p>
          <a:p>
            <a:r>
              <a:rPr lang="en-US" dirty="0" smtClean="0"/>
              <a:t>By </a:t>
            </a:r>
            <a:r>
              <a:rPr lang="en-US" dirty="0"/>
              <a:t>representing things as tokens, we can allow smart contracts to interact with them, exchange them, create or destroy </a:t>
            </a:r>
            <a:r>
              <a:rPr lang="en-US" dirty="0" smtClean="0"/>
              <a:t>them</a:t>
            </a:r>
          </a:p>
          <a:p>
            <a:r>
              <a:rPr lang="en-US" dirty="0" smtClean="0"/>
              <a:t>Tokens </a:t>
            </a:r>
            <a:r>
              <a:rPr lang="en-US" dirty="0"/>
              <a:t>can be Fungible, Non-fungible, and Semi-fungible</a:t>
            </a:r>
            <a:r>
              <a:rPr lang="en-US" dirty="0" smtClean="0"/>
              <a:t>. </a:t>
            </a:r>
          </a:p>
          <a:p>
            <a:r>
              <a:rPr lang="en-US" dirty="0" smtClean="0"/>
              <a:t>Tokens are</a:t>
            </a:r>
            <a:r>
              <a:rPr lang="en-US" dirty="0"/>
              <a:t> programmable digital units of value that are recorded on a distributed ledger protocol such as a blockchain</a:t>
            </a:r>
          </a:p>
          <a:p>
            <a:endParaRPr lang="en-US" dirty="0"/>
          </a:p>
        </p:txBody>
      </p:sp>
    </p:spTree>
    <p:extLst>
      <p:ext uri="{BB962C8B-B14F-4D97-AF65-F5344CB8AC3E}">
        <p14:creationId xmlns:p14="http://schemas.microsoft.com/office/powerpoint/2010/main" val="2682970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a:t>
            </a:r>
            <a:r>
              <a:rPr lang="en-US" dirty="0" err="1"/>
              <a:t>ERC</a:t>
            </a:r>
            <a:r>
              <a:rPr lang="en-US" dirty="0"/>
              <a:t>-20: </a:t>
            </a:r>
            <a:r>
              <a:rPr lang="en-US" dirty="0" err="1"/>
              <a:t>transferFrom</a:t>
            </a:r>
            <a:endParaRPr lang="en-US" dirty="0"/>
          </a:p>
        </p:txBody>
      </p:sp>
      <p:pic>
        <p:nvPicPr>
          <p:cNvPr id="5" name="Content Placeholder 4"/>
          <p:cNvPicPr>
            <a:picLocks noGrp="1" noChangeAspect="1"/>
          </p:cNvPicPr>
          <p:nvPr>
            <p:ph idx="1"/>
          </p:nvPr>
        </p:nvPicPr>
        <p:blipFill>
          <a:blip r:embed="rId2"/>
          <a:stretch>
            <a:fillRect/>
          </a:stretch>
        </p:blipFill>
        <p:spPr>
          <a:xfrm>
            <a:off x="1612900" y="1584374"/>
            <a:ext cx="7831605" cy="4222160"/>
          </a:xfrm>
          <a:prstGeom prst="rect">
            <a:avLst/>
          </a:prstGeom>
        </p:spPr>
      </p:pic>
    </p:spTree>
    <p:extLst>
      <p:ext uri="{BB962C8B-B14F-4D97-AF65-F5344CB8AC3E}">
        <p14:creationId xmlns:p14="http://schemas.microsoft.com/office/powerpoint/2010/main" val="2489545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a:t>
            </a:r>
            <a:r>
              <a:rPr lang="en-US" dirty="0" err="1" smtClean="0"/>
              <a:t>Maths</a:t>
            </a:r>
            <a:endParaRPr lang="en-US" dirty="0"/>
          </a:p>
        </p:txBody>
      </p:sp>
      <p:sp>
        <p:nvSpPr>
          <p:cNvPr id="3" name="Content Placeholder 2"/>
          <p:cNvSpPr>
            <a:spLocks noGrp="1"/>
          </p:cNvSpPr>
          <p:nvPr>
            <p:ph idx="1"/>
          </p:nvPr>
        </p:nvSpPr>
        <p:spPr/>
        <p:txBody>
          <a:bodyPr/>
          <a:lstStyle/>
          <a:p>
            <a:r>
              <a:rPr lang="en-US" i="1" dirty="0" err="1" smtClean="0"/>
              <a:t>SafeMath</a:t>
            </a:r>
            <a:r>
              <a:rPr lang="en-US" dirty="0" smtClean="0"/>
              <a:t> are wrappers </a:t>
            </a:r>
            <a:r>
              <a:rPr lang="en-US" dirty="0"/>
              <a:t>over Solidity’s arithmetic operations with added overflow checks.</a:t>
            </a:r>
          </a:p>
          <a:p>
            <a:r>
              <a:rPr lang="en-US" i="1" dirty="0" err="1" smtClean="0"/>
              <a:t>SafeMath</a:t>
            </a:r>
            <a:r>
              <a:rPr lang="en-US" dirty="0"/>
              <a:t> protects against this by testing for overflow before performing the arithmetic action, thus removing the danger of overflow </a:t>
            </a:r>
            <a:r>
              <a:rPr lang="en-US" dirty="0" smtClean="0"/>
              <a:t>attack</a:t>
            </a:r>
          </a:p>
          <a:p>
            <a:r>
              <a:rPr lang="en-US" dirty="0" smtClean="0"/>
              <a:t>However</a:t>
            </a:r>
            <a:r>
              <a:rPr lang="en-US" dirty="0"/>
              <a:t>, Solidity 0.8 marks the end of the </a:t>
            </a:r>
            <a:r>
              <a:rPr lang="en-US" dirty="0" err="1"/>
              <a:t>SafeMath</a:t>
            </a:r>
            <a:r>
              <a:rPr lang="en-US" dirty="0"/>
              <a:t> era, as overflow checks are now built into the compiler.</a:t>
            </a:r>
          </a:p>
        </p:txBody>
      </p:sp>
      <p:pic>
        <p:nvPicPr>
          <p:cNvPr id="4" name="Picture 3"/>
          <p:cNvPicPr>
            <a:picLocks noChangeAspect="1"/>
          </p:cNvPicPr>
          <p:nvPr/>
        </p:nvPicPr>
        <p:blipFill>
          <a:blip r:embed="rId2"/>
          <a:stretch>
            <a:fillRect/>
          </a:stretch>
        </p:blipFill>
        <p:spPr>
          <a:xfrm>
            <a:off x="6096000" y="82715"/>
            <a:ext cx="4528200" cy="1607973"/>
          </a:xfrm>
          <a:prstGeom prst="rect">
            <a:avLst/>
          </a:prstGeom>
        </p:spPr>
      </p:pic>
    </p:spTree>
    <p:extLst>
      <p:ext uri="{BB962C8B-B14F-4D97-AF65-F5344CB8AC3E}">
        <p14:creationId xmlns:p14="http://schemas.microsoft.com/office/powerpoint/2010/main" val="345347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p:txBody>
          <a:bodyPr/>
          <a:lstStyle/>
          <a:p>
            <a:r>
              <a:rPr lang="en-US" dirty="0" smtClean="0"/>
              <a:t>Ethereum </a:t>
            </a:r>
            <a:r>
              <a:rPr lang="en-US" dirty="0"/>
              <a:t>tokens are special forms of smart contracts that </a:t>
            </a:r>
            <a:r>
              <a:rPr lang="en-US" dirty="0" err="1"/>
              <a:t>utilise</a:t>
            </a:r>
            <a:r>
              <a:rPr lang="en-US" dirty="0"/>
              <a:t> the Ethereum blockchain, rather than having their own blockchain like Bitcoin.</a:t>
            </a:r>
          </a:p>
          <a:p>
            <a:r>
              <a:rPr lang="en-US" dirty="0" smtClean="0"/>
              <a:t>The properties and functions of each token are entirely subject to its intended use. </a:t>
            </a:r>
          </a:p>
          <a:p>
            <a:r>
              <a:rPr lang="en-US" dirty="0" smtClean="0"/>
              <a:t>Tokens can have a fixed supply, constant inflation rate, or even a supply determined by a sophisticated monetary policy. </a:t>
            </a:r>
          </a:p>
          <a:p>
            <a:r>
              <a:rPr lang="en-US" dirty="0" smtClean="0"/>
              <a:t>Tokens can be used for a variety of purposes such as paying to access a network or for decentralized governance over an organization.</a:t>
            </a:r>
          </a:p>
          <a:p>
            <a:endParaRPr lang="en-US" dirty="0"/>
          </a:p>
        </p:txBody>
      </p:sp>
    </p:spTree>
    <p:extLst>
      <p:ext uri="{BB962C8B-B14F-4D97-AF65-F5344CB8AC3E}">
        <p14:creationId xmlns:p14="http://schemas.microsoft.com/office/powerpoint/2010/main" val="23310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p:txBody>
          <a:bodyPr>
            <a:normAutofit lnSpcReduction="10000"/>
          </a:bodyPr>
          <a:lstStyle/>
          <a:p>
            <a:r>
              <a:rPr lang="en-US" dirty="0"/>
              <a:t>Plenty of well-known digital currencies use the </a:t>
            </a:r>
            <a:r>
              <a:rPr lang="en-US" dirty="0" err="1"/>
              <a:t>ERC</a:t>
            </a:r>
            <a:r>
              <a:rPr lang="en-US" dirty="0"/>
              <a:t>-20 standard, including </a:t>
            </a:r>
            <a:r>
              <a:rPr lang="en-US" dirty="0" smtClean="0"/>
              <a:t>:</a:t>
            </a:r>
          </a:p>
          <a:p>
            <a:pPr lvl="1"/>
            <a:r>
              <a:rPr lang="en-US" dirty="0" smtClean="0"/>
              <a:t>Maker </a:t>
            </a:r>
            <a:r>
              <a:rPr lang="en-US" dirty="0"/>
              <a:t>(</a:t>
            </a:r>
            <a:r>
              <a:rPr lang="en-US" dirty="0" err="1"/>
              <a:t>MKR</a:t>
            </a:r>
            <a:r>
              <a:rPr lang="en-US" dirty="0" smtClean="0"/>
              <a:t>) </a:t>
            </a:r>
          </a:p>
          <a:p>
            <a:pPr lvl="1"/>
            <a:r>
              <a:rPr lang="en-US" dirty="0" smtClean="0"/>
              <a:t>Basic </a:t>
            </a:r>
            <a:r>
              <a:rPr lang="en-US" dirty="0"/>
              <a:t>Attention Token (BAT</a:t>
            </a:r>
            <a:r>
              <a:rPr lang="en-US" dirty="0" smtClean="0"/>
              <a:t>) </a:t>
            </a:r>
          </a:p>
          <a:p>
            <a:pPr lvl="1"/>
            <a:r>
              <a:rPr lang="en-US" dirty="0" smtClean="0"/>
              <a:t>Tether USD</a:t>
            </a:r>
          </a:p>
          <a:p>
            <a:pPr lvl="1"/>
            <a:r>
              <a:rPr lang="en-US" dirty="0" smtClean="0"/>
              <a:t>BNB</a:t>
            </a:r>
          </a:p>
          <a:p>
            <a:pPr lvl="1"/>
            <a:r>
              <a:rPr lang="en-US" dirty="0" err="1" smtClean="0"/>
              <a:t>Uniswap</a:t>
            </a:r>
            <a:endParaRPr lang="en-US" dirty="0"/>
          </a:p>
          <a:p>
            <a:r>
              <a:rPr lang="en-US" dirty="0" smtClean="0"/>
              <a:t>There are a total of 400,000 over token contracts on Ethereum.</a:t>
            </a:r>
          </a:p>
          <a:p>
            <a:r>
              <a:rPr lang="en-US" dirty="0" smtClean="0"/>
              <a:t>If </a:t>
            </a:r>
            <a:r>
              <a:rPr lang="en-US" dirty="0"/>
              <a:t>you are planning on purchasing any digital currency that's issued as an </a:t>
            </a:r>
            <a:r>
              <a:rPr lang="en-US" dirty="0" smtClean="0"/>
              <a:t>Ethereum </a:t>
            </a:r>
            <a:r>
              <a:rPr lang="en-US" dirty="0"/>
              <a:t>token, you must also have a wallet that is compatible with these tokens</a:t>
            </a:r>
          </a:p>
        </p:txBody>
      </p:sp>
    </p:spTree>
    <p:extLst>
      <p:ext uri="{BB962C8B-B14F-4D97-AF65-F5344CB8AC3E}">
        <p14:creationId xmlns:p14="http://schemas.microsoft.com/office/powerpoint/2010/main" val="119661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4" name="Rectangle 3"/>
          <p:cNvSpPr/>
          <p:nvPr/>
        </p:nvSpPr>
        <p:spPr>
          <a:xfrm>
            <a:off x="2486735" y="6488668"/>
            <a:ext cx="2768450" cy="369332"/>
          </a:xfrm>
          <a:prstGeom prst="rect">
            <a:avLst/>
          </a:prstGeom>
        </p:spPr>
        <p:txBody>
          <a:bodyPr wrap="none">
            <a:spAutoFit/>
          </a:bodyPr>
          <a:lstStyle/>
          <a:p>
            <a:r>
              <a:rPr lang="en-US" dirty="0"/>
              <a:t>https://</a:t>
            </a:r>
            <a:r>
              <a:rPr lang="en-US" dirty="0" err="1"/>
              <a:t>etherscan.io</a:t>
            </a:r>
            <a:r>
              <a:rPr lang="en-US" dirty="0"/>
              <a:t>/tokens</a:t>
            </a:r>
          </a:p>
        </p:txBody>
      </p:sp>
      <p:pic>
        <p:nvPicPr>
          <p:cNvPr id="5" name="Picture 4"/>
          <p:cNvPicPr>
            <a:picLocks noChangeAspect="1"/>
          </p:cNvPicPr>
          <p:nvPr/>
        </p:nvPicPr>
        <p:blipFill>
          <a:blip r:embed="rId2"/>
          <a:stretch>
            <a:fillRect/>
          </a:stretch>
        </p:blipFill>
        <p:spPr>
          <a:xfrm>
            <a:off x="254609" y="2254885"/>
            <a:ext cx="11682782" cy="4057015"/>
          </a:xfrm>
          <a:prstGeom prst="rect">
            <a:avLst/>
          </a:prstGeom>
        </p:spPr>
      </p:pic>
    </p:spTree>
    <p:extLst>
      <p:ext uri="{BB962C8B-B14F-4D97-AF65-F5344CB8AC3E}">
        <p14:creationId xmlns:p14="http://schemas.microsoft.com/office/powerpoint/2010/main" val="108937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Fungible and non-fungible</a:t>
            </a:r>
            <a:endParaRPr lang="en-US" dirty="0"/>
          </a:p>
        </p:txBody>
      </p:sp>
      <p:sp>
        <p:nvSpPr>
          <p:cNvPr id="3" name="Content Placeholder 2"/>
          <p:cNvSpPr>
            <a:spLocks noGrp="1"/>
          </p:cNvSpPr>
          <p:nvPr>
            <p:ph idx="1"/>
          </p:nvPr>
        </p:nvSpPr>
        <p:spPr/>
        <p:txBody>
          <a:bodyPr/>
          <a:lstStyle/>
          <a:p>
            <a:r>
              <a:rPr lang="en-US" i="1" dirty="0"/>
              <a:t>Fungible goods</a:t>
            </a:r>
            <a:r>
              <a:rPr lang="en-US" dirty="0"/>
              <a:t> are equivalent and interchangeable, like Ether, fiat currencies, and voting rights. </a:t>
            </a:r>
            <a:r>
              <a:rPr lang="en-US" i="1" dirty="0"/>
              <a:t>Non-fungible</a:t>
            </a:r>
            <a:r>
              <a:rPr lang="en-US" dirty="0"/>
              <a:t> goods are unique and distinct, like deeds of ownership, or collectibles.</a:t>
            </a:r>
          </a:p>
          <a:p>
            <a:r>
              <a:rPr lang="en-US" dirty="0"/>
              <a:t>In a nutshell, when dealing with non-fungibles (like your house) you care about </a:t>
            </a:r>
            <a:r>
              <a:rPr lang="en-US" i="1" dirty="0"/>
              <a:t>which ones</a:t>
            </a:r>
            <a:r>
              <a:rPr lang="en-US" dirty="0"/>
              <a:t> you have, while in fungible assets (like your bank account statement) what matters is </a:t>
            </a:r>
            <a:r>
              <a:rPr lang="en-US" i="1" dirty="0"/>
              <a:t>how much</a:t>
            </a:r>
            <a:r>
              <a:rPr lang="en-US" dirty="0"/>
              <a:t> you have.</a:t>
            </a:r>
          </a:p>
          <a:p>
            <a:endParaRPr lang="en-US" dirty="0"/>
          </a:p>
        </p:txBody>
      </p:sp>
    </p:spTree>
    <p:extLst>
      <p:ext uri="{BB962C8B-B14F-4D97-AF65-F5344CB8AC3E}">
        <p14:creationId xmlns:p14="http://schemas.microsoft.com/office/powerpoint/2010/main" val="316878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Tokens</a:t>
            </a:r>
            <a:endParaRPr lang="en-US" dirty="0"/>
          </a:p>
        </p:txBody>
      </p:sp>
      <p:sp>
        <p:nvSpPr>
          <p:cNvPr id="3" name="Content Placeholder 2"/>
          <p:cNvSpPr>
            <a:spLocks noGrp="1"/>
          </p:cNvSpPr>
          <p:nvPr>
            <p:ph idx="1"/>
          </p:nvPr>
        </p:nvSpPr>
        <p:spPr/>
        <p:txBody>
          <a:bodyPr/>
          <a:lstStyle/>
          <a:p>
            <a:r>
              <a:rPr lang="en-US" dirty="0" smtClean="0"/>
              <a:t>Fungible tokens are tokens are that indistinguishable from each other. Example, currency coins are indistinguishable from each other. </a:t>
            </a:r>
          </a:p>
          <a:p>
            <a:r>
              <a:rPr lang="en-US" dirty="0" smtClean="0"/>
              <a:t>Non fungible tokens (</a:t>
            </a:r>
            <a:r>
              <a:rPr lang="en-US" dirty="0" err="1" smtClean="0"/>
              <a:t>NFT</a:t>
            </a:r>
            <a:r>
              <a:rPr lang="en-US" dirty="0" smtClean="0"/>
              <a:t>) are each unique</a:t>
            </a:r>
            <a:r>
              <a:rPr lang="en-US" dirty="0"/>
              <a:t>: each one can have a different value </a:t>
            </a:r>
            <a:r>
              <a:rPr lang="en-US" dirty="0" smtClean="0"/>
              <a:t>and </a:t>
            </a:r>
            <a:r>
              <a:rPr lang="en-US" dirty="0"/>
              <a:t>they are not </a:t>
            </a:r>
            <a:r>
              <a:rPr lang="en-US" dirty="0" smtClean="0"/>
              <a:t>interchangeable.  </a:t>
            </a:r>
          </a:p>
          <a:p>
            <a:r>
              <a:rPr lang="en-US" dirty="0" err="1" smtClean="0"/>
              <a:t>NFTs</a:t>
            </a:r>
            <a:r>
              <a:rPr lang="en-US" dirty="0" smtClean="0"/>
              <a:t> </a:t>
            </a:r>
            <a:r>
              <a:rPr lang="en-US" dirty="0"/>
              <a:t>enable the tokenization of individual assets. </a:t>
            </a:r>
            <a:r>
              <a:rPr lang="en-US" dirty="0" err="1"/>
              <a:t>NFTs</a:t>
            </a:r>
            <a:r>
              <a:rPr lang="en-US" dirty="0"/>
              <a:t> can be used to represent items such as photos, videos, audio, and other types of digital </a:t>
            </a:r>
            <a:r>
              <a:rPr lang="en-US" dirty="0" smtClean="0"/>
              <a:t>files.  </a:t>
            </a:r>
          </a:p>
          <a:p>
            <a:r>
              <a:rPr lang="en-US" dirty="0" smtClean="0"/>
              <a:t>Multi tokens – mixture of fungible and non fungible</a:t>
            </a:r>
            <a:endParaRPr lang="en-US" dirty="0"/>
          </a:p>
        </p:txBody>
      </p:sp>
    </p:spTree>
    <p:extLst>
      <p:ext uri="{BB962C8B-B14F-4D97-AF65-F5344CB8AC3E}">
        <p14:creationId xmlns:p14="http://schemas.microsoft.com/office/powerpoint/2010/main" val="3825030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1494</Words>
  <Application>Microsoft Office PowerPoint</Application>
  <PresentationFormat>Widescreen</PresentationFormat>
  <Paragraphs>173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Fungible Tokens</vt:lpstr>
      <vt:lpstr>Tokens</vt:lpstr>
      <vt:lpstr>What is a Token?</vt:lpstr>
      <vt:lpstr>Tokens</vt:lpstr>
      <vt:lpstr>Tokens</vt:lpstr>
      <vt:lpstr>Tokens</vt:lpstr>
      <vt:lpstr>Tokens</vt:lpstr>
      <vt:lpstr>Fungible and non-fungible</vt:lpstr>
      <vt:lpstr>Types of Tokens</vt:lpstr>
      <vt:lpstr>Token Standards</vt:lpstr>
      <vt:lpstr>Token Standards</vt:lpstr>
      <vt:lpstr>Token Standards</vt:lpstr>
      <vt:lpstr>ERC-20</vt:lpstr>
      <vt:lpstr>ERC-20</vt:lpstr>
      <vt:lpstr>ERC-20</vt:lpstr>
      <vt:lpstr>Token Contract</vt:lpstr>
      <vt:lpstr>Token Contract</vt:lpstr>
      <vt:lpstr>Token Contract</vt:lpstr>
      <vt:lpstr>Token Contract</vt:lpstr>
      <vt:lpstr>Token Contract</vt:lpstr>
      <vt:lpstr>Token Contract</vt:lpstr>
      <vt:lpstr>Token Contract</vt:lpstr>
      <vt:lpstr>ERC-20</vt:lpstr>
      <vt:lpstr>ERC-20</vt:lpstr>
      <vt:lpstr>ERC-20</vt:lpstr>
      <vt:lpstr>ERC-20: decimals</vt:lpstr>
      <vt:lpstr>ERC-20: decimals</vt:lpstr>
      <vt:lpstr>ERC-20: decimals</vt:lpstr>
      <vt:lpstr>ERC-20</vt:lpstr>
      <vt:lpstr>ERC-20</vt:lpstr>
      <vt:lpstr>ERC-20</vt:lpstr>
      <vt:lpstr>ERC-20: Approve and Allowance</vt:lpstr>
      <vt:lpstr>ERC-20</vt:lpstr>
      <vt:lpstr>ERC-20</vt:lpstr>
      <vt:lpstr>Solidity ERC-20</vt:lpstr>
      <vt:lpstr>Solidity ERC-20: transfer</vt:lpstr>
      <vt:lpstr>Solidity ERC-20: Approve</vt:lpstr>
      <vt:lpstr>Solidity ERC-20: Allowance</vt:lpstr>
      <vt:lpstr>Solidity ERC-20: transferFrom</vt:lpstr>
      <vt:lpstr>Solidity ERC-20: transferFrom</vt:lpstr>
      <vt:lpstr>Safe Maths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dc:title>
  <dc:creator>IM</dc:creator>
  <cp:lastModifiedBy>IM</cp:lastModifiedBy>
  <cp:revision>31</cp:revision>
  <dcterms:created xsi:type="dcterms:W3CDTF">2021-05-25T10:38:19Z</dcterms:created>
  <dcterms:modified xsi:type="dcterms:W3CDTF">2021-05-27T11:29:52Z</dcterms:modified>
</cp:coreProperties>
</file>