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73" r:id="rId6"/>
    <p:sldId id="263" r:id="rId7"/>
    <p:sldId id="283" r:id="rId8"/>
    <p:sldId id="284" r:id="rId9"/>
    <p:sldId id="287" r:id="rId10"/>
    <p:sldId id="285" r:id="rId11"/>
    <p:sldId id="288" r:id="rId12"/>
    <p:sldId id="286" r:id="rId13"/>
    <p:sldId id="259" r:id="rId14"/>
    <p:sldId id="260" r:id="rId15"/>
    <p:sldId id="261" r:id="rId16"/>
    <p:sldId id="262" r:id="rId17"/>
    <p:sldId id="265" r:id="rId18"/>
    <p:sldId id="272" r:id="rId19"/>
    <p:sldId id="267" r:id="rId20"/>
    <p:sldId id="268" r:id="rId21"/>
    <p:sldId id="269" r:id="rId22"/>
    <p:sldId id="270" r:id="rId23"/>
    <p:sldId id="271" r:id="rId24"/>
    <p:sldId id="277" r:id="rId25"/>
    <p:sldId id="266" r:id="rId26"/>
    <p:sldId id="274" r:id="rId27"/>
    <p:sldId id="295" r:id="rId28"/>
    <p:sldId id="275" r:id="rId29"/>
    <p:sldId id="276" r:id="rId30"/>
    <p:sldId id="279" r:id="rId31"/>
    <p:sldId id="280" r:id="rId32"/>
    <p:sldId id="281" r:id="rId33"/>
    <p:sldId id="278" r:id="rId34"/>
    <p:sldId id="282" r:id="rId35"/>
    <p:sldId id="289" r:id="rId36"/>
    <p:sldId id="290" r:id="rId37"/>
    <p:sldId id="291" r:id="rId38"/>
    <p:sldId id="292" r:id="rId39"/>
    <p:sldId id="293"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96" y="21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9A01F7-1837-4E69-887C-D56C551B3E4D}"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B0328-3897-4999-AD85-A588C7594188}" type="slidenum">
              <a:rPr lang="en-US" smtClean="0"/>
              <a:t>‹#›</a:t>
            </a:fld>
            <a:endParaRPr lang="en-US"/>
          </a:p>
        </p:txBody>
      </p:sp>
    </p:spTree>
    <p:extLst>
      <p:ext uri="{BB962C8B-B14F-4D97-AF65-F5344CB8AC3E}">
        <p14:creationId xmlns:p14="http://schemas.microsoft.com/office/powerpoint/2010/main" val="558121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9A01F7-1837-4E69-887C-D56C551B3E4D}"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B0328-3897-4999-AD85-A588C7594188}" type="slidenum">
              <a:rPr lang="en-US" smtClean="0"/>
              <a:t>‹#›</a:t>
            </a:fld>
            <a:endParaRPr lang="en-US"/>
          </a:p>
        </p:txBody>
      </p:sp>
    </p:spTree>
    <p:extLst>
      <p:ext uri="{BB962C8B-B14F-4D97-AF65-F5344CB8AC3E}">
        <p14:creationId xmlns:p14="http://schemas.microsoft.com/office/powerpoint/2010/main" val="36050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9A01F7-1837-4E69-887C-D56C551B3E4D}"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B0328-3897-4999-AD85-A588C7594188}" type="slidenum">
              <a:rPr lang="en-US" smtClean="0"/>
              <a:t>‹#›</a:t>
            </a:fld>
            <a:endParaRPr lang="en-US"/>
          </a:p>
        </p:txBody>
      </p:sp>
    </p:spTree>
    <p:extLst>
      <p:ext uri="{BB962C8B-B14F-4D97-AF65-F5344CB8AC3E}">
        <p14:creationId xmlns:p14="http://schemas.microsoft.com/office/powerpoint/2010/main" val="4159985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9A01F7-1837-4E69-887C-D56C551B3E4D}"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B0328-3897-4999-AD85-A588C7594188}" type="slidenum">
              <a:rPr lang="en-US" smtClean="0"/>
              <a:t>‹#›</a:t>
            </a:fld>
            <a:endParaRPr lang="en-US"/>
          </a:p>
        </p:txBody>
      </p:sp>
    </p:spTree>
    <p:extLst>
      <p:ext uri="{BB962C8B-B14F-4D97-AF65-F5344CB8AC3E}">
        <p14:creationId xmlns:p14="http://schemas.microsoft.com/office/powerpoint/2010/main" val="194663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9A01F7-1837-4E69-887C-D56C551B3E4D}"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B0328-3897-4999-AD85-A588C7594188}" type="slidenum">
              <a:rPr lang="en-US" smtClean="0"/>
              <a:t>‹#›</a:t>
            </a:fld>
            <a:endParaRPr lang="en-US"/>
          </a:p>
        </p:txBody>
      </p:sp>
    </p:spTree>
    <p:extLst>
      <p:ext uri="{BB962C8B-B14F-4D97-AF65-F5344CB8AC3E}">
        <p14:creationId xmlns:p14="http://schemas.microsoft.com/office/powerpoint/2010/main" val="968264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9A01F7-1837-4E69-887C-D56C551B3E4D}"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B0328-3897-4999-AD85-A588C7594188}" type="slidenum">
              <a:rPr lang="en-US" smtClean="0"/>
              <a:t>‹#›</a:t>
            </a:fld>
            <a:endParaRPr lang="en-US"/>
          </a:p>
        </p:txBody>
      </p:sp>
    </p:spTree>
    <p:extLst>
      <p:ext uri="{BB962C8B-B14F-4D97-AF65-F5344CB8AC3E}">
        <p14:creationId xmlns:p14="http://schemas.microsoft.com/office/powerpoint/2010/main" val="908794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9A01F7-1837-4E69-887C-D56C551B3E4D}" type="datetimeFigureOut">
              <a:rPr lang="en-US" smtClean="0"/>
              <a:t>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0B0328-3897-4999-AD85-A588C7594188}" type="slidenum">
              <a:rPr lang="en-US" smtClean="0"/>
              <a:t>‹#›</a:t>
            </a:fld>
            <a:endParaRPr lang="en-US"/>
          </a:p>
        </p:txBody>
      </p:sp>
    </p:spTree>
    <p:extLst>
      <p:ext uri="{BB962C8B-B14F-4D97-AF65-F5344CB8AC3E}">
        <p14:creationId xmlns:p14="http://schemas.microsoft.com/office/powerpoint/2010/main" val="1375459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9A01F7-1837-4E69-887C-D56C551B3E4D}" type="datetimeFigureOut">
              <a:rPr lang="en-US" smtClean="0"/>
              <a:t>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0B0328-3897-4999-AD85-A588C7594188}" type="slidenum">
              <a:rPr lang="en-US" smtClean="0"/>
              <a:t>‹#›</a:t>
            </a:fld>
            <a:endParaRPr lang="en-US"/>
          </a:p>
        </p:txBody>
      </p:sp>
    </p:spTree>
    <p:extLst>
      <p:ext uri="{BB962C8B-B14F-4D97-AF65-F5344CB8AC3E}">
        <p14:creationId xmlns:p14="http://schemas.microsoft.com/office/powerpoint/2010/main" val="335445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9A01F7-1837-4E69-887C-D56C551B3E4D}" type="datetimeFigureOut">
              <a:rPr lang="en-US" smtClean="0"/>
              <a:t>2/23/2021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0B0328-3897-4999-AD85-A588C7594188}" type="slidenum">
              <a:rPr lang="en-US" smtClean="0"/>
              <a:t>‹#›</a:t>
            </a:fld>
            <a:endParaRPr lang="en-US"/>
          </a:p>
        </p:txBody>
      </p:sp>
    </p:spTree>
    <p:extLst>
      <p:ext uri="{BB962C8B-B14F-4D97-AF65-F5344CB8AC3E}">
        <p14:creationId xmlns:p14="http://schemas.microsoft.com/office/powerpoint/2010/main" val="91375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79A01F7-1837-4E69-887C-D56C551B3E4D}"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B0328-3897-4999-AD85-A588C7594188}" type="slidenum">
              <a:rPr lang="en-US" smtClean="0"/>
              <a:t>‹#›</a:t>
            </a:fld>
            <a:endParaRPr lang="en-US"/>
          </a:p>
        </p:txBody>
      </p:sp>
    </p:spTree>
    <p:extLst>
      <p:ext uri="{BB962C8B-B14F-4D97-AF65-F5344CB8AC3E}">
        <p14:creationId xmlns:p14="http://schemas.microsoft.com/office/powerpoint/2010/main" val="2178985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79A01F7-1837-4E69-887C-D56C551B3E4D}"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B0328-3897-4999-AD85-A588C7594188}" type="slidenum">
              <a:rPr lang="en-US" smtClean="0"/>
              <a:t>‹#›</a:t>
            </a:fld>
            <a:endParaRPr lang="en-US"/>
          </a:p>
        </p:txBody>
      </p:sp>
    </p:spTree>
    <p:extLst>
      <p:ext uri="{BB962C8B-B14F-4D97-AF65-F5344CB8AC3E}">
        <p14:creationId xmlns:p14="http://schemas.microsoft.com/office/powerpoint/2010/main" val="29804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9A01F7-1837-4E69-887C-D56C551B3E4D}" type="datetimeFigureOut">
              <a:rPr lang="en-US" smtClean="0"/>
              <a:t>2/23/2021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B0328-3897-4999-AD85-A588C7594188}" type="slidenum">
              <a:rPr lang="en-US" smtClean="0"/>
              <a:t>‹#›</a:t>
            </a:fld>
            <a:endParaRPr lang="en-US"/>
          </a:p>
        </p:txBody>
      </p:sp>
    </p:spTree>
    <p:extLst>
      <p:ext uri="{BB962C8B-B14F-4D97-AF65-F5344CB8AC3E}">
        <p14:creationId xmlns:p14="http://schemas.microsoft.com/office/powerpoint/2010/main" val="640706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blockgeeks.com/guides/blockchain-evidenc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link.springer.com/chapter/10.1007/978-981-15-1301-5_50"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burstiq.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mediachain.io/"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propy.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blockverify.io/"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openbazaar.or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civil.co/"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builtin.com/blockchain/blockchain-applications" TargetMode="External"/><Relationship Id="rId2" Type="http://schemas.openxmlformats.org/officeDocument/2006/relationships/hyperlink" Target="https://www.connectbit.com/blockchain-applications/" TargetMode="External"/><Relationship Id="rId1" Type="http://schemas.openxmlformats.org/officeDocument/2006/relationships/slideLayout" Target="../slideLayouts/slideLayout2.xml"/><Relationship Id="rId4" Type="http://schemas.openxmlformats.org/officeDocument/2006/relationships/hyperlink" Target="https://blockgeeks.com/guides/blockchain-applications-real-world/"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1139"/>
            <a:ext cx="9144000" cy="2387600"/>
          </a:xfrm>
        </p:spPr>
        <p:txBody>
          <a:bodyPr>
            <a:normAutofit/>
          </a:bodyPr>
          <a:lstStyle/>
          <a:p>
            <a:r>
              <a:rPr lang="en-US" dirty="0" smtClean="0"/>
              <a:t>Blockchain theory and applications  </a:t>
            </a:r>
            <a:endParaRPr lang="en-US" dirty="0"/>
          </a:p>
        </p:txBody>
      </p:sp>
      <p:sp>
        <p:nvSpPr>
          <p:cNvPr id="3" name="Subtitle 2"/>
          <p:cNvSpPr>
            <a:spLocks noGrp="1"/>
          </p:cNvSpPr>
          <p:nvPr>
            <p:ph type="subTitle" idx="1"/>
          </p:nvPr>
        </p:nvSpPr>
        <p:spPr>
          <a:xfrm>
            <a:off x="1727200" y="2598739"/>
            <a:ext cx="9144000" cy="1655762"/>
          </a:xfrm>
        </p:spPr>
        <p:txBody>
          <a:bodyPr/>
          <a:lstStyle/>
          <a:p>
            <a:r>
              <a:rPr lang="en-US" dirty="0" err="1" smtClean="0"/>
              <a:t>Dr</a:t>
            </a:r>
            <a:r>
              <a:rPr lang="en-US" dirty="0" smtClean="0"/>
              <a:t> Loke K. S.</a:t>
            </a:r>
            <a:endParaRPr lang="en-US" dirty="0"/>
          </a:p>
        </p:txBody>
      </p:sp>
      <p:pic>
        <p:nvPicPr>
          <p:cNvPr id="4" name="Picture 3"/>
          <p:cNvPicPr>
            <a:picLocks noChangeAspect="1"/>
          </p:cNvPicPr>
          <p:nvPr/>
        </p:nvPicPr>
        <p:blipFill>
          <a:blip r:embed="rId2"/>
          <a:stretch>
            <a:fillRect/>
          </a:stretch>
        </p:blipFill>
        <p:spPr>
          <a:xfrm>
            <a:off x="2438400" y="2743200"/>
            <a:ext cx="7315200" cy="4114800"/>
          </a:xfrm>
          <a:prstGeom prst="rect">
            <a:avLst/>
          </a:prstGeom>
          <a:effectLst>
            <a:softEdge rad="635000"/>
          </a:effectLst>
        </p:spPr>
      </p:pic>
    </p:spTree>
    <p:extLst>
      <p:ext uri="{BB962C8B-B14F-4D97-AF65-F5344CB8AC3E}">
        <p14:creationId xmlns:p14="http://schemas.microsoft.com/office/powerpoint/2010/main" val="2732360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MY" altLang="en-US"/>
              <a:t>What is Bitcoin?</a:t>
            </a:r>
            <a:endParaRPr lang="en-US" altLang="en-US"/>
          </a:p>
        </p:txBody>
      </p:sp>
      <p:sp>
        <p:nvSpPr>
          <p:cNvPr id="8195" name="Rectangle 3"/>
          <p:cNvSpPr>
            <a:spLocks noGrp="1" noChangeArrowheads="1"/>
          </p:cNvSpPr>
          <p:nvPr>
            <p:ph type="body" idx="1"/>
          </p:nvPr>
        </p:nvSpPr>
        <p:spPr/>
        <p:txBody>
          <a:bodyPr/>
          <a:lstStyle/>
          <a:p>
            <a:pPr>
              <a:lnSpc>
                <a:spcPct val="90000"/>
              </a:lnSpc>
            </a:pPr>
            <a:r>
              <a:rPr lang="en-MY" altLang="en-US"/>
              <a:t>(We will skip over the issues of what is considered money.)</a:t>
            </a:r>
          </a:p>
          <a:p>
            <a:pPr>
              <a:lnSpc>
                <a:spcPct val="90000"/>
              </a:lnSpc>
            </a:pPr>
            <a:r>
              <a:rPr lang="en-MY" altLang="en-US"/>
              <a:t>Bitcoin are to</a:t>
            </a:r>
            <a:r>
              <a:rPr lang="en-US" altLang="en-US"/>
              <a:t>kens of </a:t>
            </a:r>
            <a:r>
              <a:rPr lang="en-MY" altLang="en-US"/>
              <a:t>e</a:t>
            </a:r>
            <a:r>
              <a:rPr lang="en-US" altLang="en-US"/>
              <a:t>xchange transacted </a:t>
            </a:r>
            <a:r>
              <a:rPr lang="en-MY" altLang="en-US"/>
              <a:t>o</a:t>
            </a:r>
            <a:r>
              <a:rPr lang="en-US" altLang="en-US" i="1"/>
              <a:t>nly</a:t>
            </a:r>
            <a:r>
              <a:rPr lang="en-US" altLang="en-US"/>
              <a:t> electronically</a:t>
            </a:r>
          </a:p>
          <a:p>
            <a:pPr>
              <a:lnSpc>
                <a:spcPct val="90000"/>
              </a:lnSpc>
            </a:pPr>
            <a:r>
              <a:rPr lang="en-MY" altLang="en-US"/>
              <a:t>Bitcoin</a:t>
            </a:r>
            <a:r>
              <a:rPr lang="en-US" altLang="en-US"/>
              <a:t> is simply a means of sending and receiving numbers to and from "addresses" </a:t>
            </a:r>
          </a:p>
          <a:p>
            <a:pPr>
              <a:lnSpc>
                <a:spcPct val="90000"/>
              </a:lnSpc>
            </a:pPr>
            <a:r>
              <a:rPr lang="en-MY" altLang="en-US"/>
              <a:t>Addresses are cryptographic public-keys (actually a hash of it)</a:t>
            </a:r>
          </a:p>
          <a:p>
            <a:pPr>
              <a:lnSpc>
                <a:spcPct val="90000"/>
              </a:lnSpc>
            </a:pPr>
            <a:r>
              <a:rPr lang="en-MY" altLang="en-US"/>
              <a:t>It stores all transactions on a blockchain.</a:t>
            </a:r>
            <a:endParaRPr lang="en-US" altLang="en-US"/>
          </a:p>
        </p:txBody>
      </p:sp>
    </p:spTree>
    <p:extLst>
      <p:ext uri="{BB962C8B-B14F-4D97-AF65-F5344CB8AC3E}">
        <p14:creationId xmlns:p14="http://schemas.microsoft.com/office/powerpoint/2010/main" val="67946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MY" altLang="en-US" sz="3200"/>
              <a:t>How it works?</a:t>
            </a:r>
            <a:endParaRPr lang="en-US" altLang="en-US" sz="3200"/>
          </a:p>
        </p:txBody>
      </p:sp>
      <p:sp>
        <p:nvSpPr>
          <p:cNvPr id="12291" name="Rectangle 3"/>
          <p:cNvSpPr>
            <a:spLocks noGrp="1" noChangeArrowheads="1"/>
          </p:cNvSpPr>
          <p:nvPr>
            <p:ph type="body" idx="1"/>
          </p:nvPr>
        </p:nvSpPr>
        <p:spPr/>
        <p:txBody>
          <a:bodyPr/>
          <a:lstStyle/>
          <a:p>
            <a:r>
              <a:rPr lang="en-MY" altLang="en-US" dirty="0"/>
              <a:t>The block chain</a:t>
            </a:r>
            <a:r>
              <a:rPr lang="en-US" altLang="en-US" dirty="0"/>
              <a:t> essentially a</a:t>
            </a:r>
            <a:r>
              <a:rPr lang="en-MY" altLang="en-US" dirty="0"/>
              <a:t> public</a:t>
            </a:r>
            <a:r>
              <a:rPr lang="en-US" altLang="en-US" dirty="0"/>
              <a:t> accounting ledger:</a:t>
            </a:r>
          </a:p>
          <a:p>
            <a:pPr lvl="1">
              <a:buFont typeface="Calibri" panose="020F0502020204030204" pitchFamily="34" charset="0"/>
              <a:buAutoNum type="arabicPeriod"/>
            </a:pPr>
            <a:r>
              <a:rPr lang="en-US" altLang="en-US" dirty="0"/>
              <a:t>3/3/13 Sally found : $15.00</a:t>
            </a:r>
          </a:p>
          <a:p>
            <a:pPr lvl="1">
              <a:buFont typeface="Calibri" panose="020F0502020204030204" pitchFamily="34" charset="0"/>
              <a:buAutoNum type="arabicPeriod"/>
            </a:pPr>
            <a:r>
              <a:rPr lang="en-US" altLang="en-US" dirty="0"/>
              <a:t>3/3/13 Sally -&gt; Bob : $10.00</a:t>
            </a:r>
          </a:p>
          <a:p>
            <a:pPr lvl="1">
              <a:buFont typeface="Calibri" panose="020F0502020204030204" pitchFamily="34" charset="0"/>
              <a:buAutoNum type="arabicPeriod"/>
            </a:pPr>
            <a:r>
              <a:rPr lang="en-US" altLang="en-US" dirty="0"/>
              <a:t>3/4/13 Bob -&gt; Jimmy : $4.00</a:t>
            </a:r>
          </a:p>
          <a:p>
            <a:pPr lvl="1">
              <a:buFont typeface="Calibri" panose="020F0502020204030204" pitchFamily="34" charset="0"/>
              <a:buAutoNum type="arabicPeriod"/>
            </a:pPr>
            <a:r>
              <a:rPr lang="en-US" altLang="en-US" dirty="0"/>
              <a:t>3/4/13 Sally -&gt; Barb : $4.00</a:t>
            </a:r>
          </a:p>
          <a:p>
            <a:pPr lvl="1">
              <a:buFont typeface="Calibri" panose="020F0502020204030204" pitchFamily="34" charset="0"/>
              <a:buAutoNum type="arabicPeriod"/>
            </a:pPr>
            <a:r>
              <a:rPr lang="en-US" altLang="en-US" dirty="0"/>
              <a:t>3/4/13 Jimmy -&gt; Sally : $2.00 </a:t>
            </a:r>
          </a:p>
          <a:p>
            <a:r>
              <a:rPr lang="en-US" altLang="en-US" dirty="0"/>
              <a:t>How much money does Sally have in her wallet?</a:t>
            </a:r>
          </a:p>
          <a:p>
            <a:pPr lvl="1"/>
            <a:r>
              <a:rPr lang="en-US" altLang="en-US" dirty="0"/>
              <a:t>Sally had $15, then gave $10 to Bob, then $4 to Barb, then was given $2 from Jimmy. Sally has $3 as of right now.</a:t>
            </a:r>
          </a:p>
          <a:p>
            <a:endParaRPr lang="en-US" altLang="en-US" dirty="0"/>
          </a:p>
        </p:txBody>
      </p:sp>
      <p:sp>
        <p:nvSpPr>
          <p:cNvPr id="12292" name="Text Box 4"/>
          <p:cNvSpPr txBox="1">
            <a:spLocks noChangeArrowheads="1"/>
          </p:cNvSpPr>
          <p:nvPr/>
        </p:nvSpPr>
        <p:spPr bwMode="auto">
          <a:xfrm>
            <a:off x="2543176" y="6127750"/>
            <a:ext cx="73200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MY" altLang="en-US"/>
              <a:t>source: </a:t>
            </a:r>
            <a:r>
              <a:rPr lang="en-US" altLang="en-US"/>
              <a:t>Modified from Levente Buttyan,</a:t>
            </a:r>
            <a:r>
              <a:rPr lang="en-US" altLang="en-US" b="1"/>
              <a:t> </a:t>
            </a:r>
            <a:r>
              <a:rPr lang="en-US" altLang="en-US"/>
              <a:t>Michael K. Reiter and Aviel D. Rubin</a:t>
            </a:r>
          </a:p>
        </p:txBody>
      </p:sp>
    </p:spTree>
    <p:extLst>
      <p:ext uri="{BB962C8B-B14F-4D97-AF65-F5344CB8AC3E}">
        <p14:creationId xmlns:p14="http://schemas.microsoft.com/office/powerpoint/2010/main" val="2878413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MY" altLang="en-US"/>
              <a:t>What is Bitcoin?</a:t>
            </a:r>
            <a:endParaRPr lang="en-US" altLang="en-US"/>
          </a:p>
        </p:txBody>
      </p:sp>
      <p:sp>
        <p:nvSpPr>
          <p:cNvPr id="9219" name="Rectangle 3"/>
          <p:cNvSpPr>
            <a:spLocks noGrp="1" noChangeArrowheads="1"/>
          </p:cNvSpPr>
          <p:nvPr>
            <p:ph type="body" idx="1"/>
          </p:nvPr>
        </p:nvSpPr>
        <p:spPr/>
        <p:txBody>
          <a:bodyPr/>
          <a:lstStyle/>
          <a:p>
            <a:pPr>
              <a:lnSpc>
                <a:spcPct val="90000"/>
              </a:lnSpc>
            </a:pPr>
            <a:r>
              <a:rPr lang="en-US" altLang="en-US"/>
              <a:t>A purely peer-to-peer version of electronic cash</a:t>
            </a:r>
            <a:r>
              <a:rPr lang="en-MY" altLang="en-US"/>
              <a:t> that</a:t>
            </a:r>
            <a:r>
              <a:rPr lang="en-US" altLang="en-US"/>
              <a:t> allow</a:t>
            </a:r>
            <a:r>
              <a:rPr lang="en-MY" altLang="en-US"/>
              <a:t>s</a:t>
            </a:r>
            <a:r>
              <a:rPr lang="en-US" altLang="en-US"/>
              <a:t> online</a:t>
            </a:r>
            <a:r>
              <a:rPr lang="en-MY" altLang="en-US"/>
              <a:t> </a:t>
            </a:r>
            <a:r>
              <a:rPr lang="en-US" altLang="en-US"/>
              <a:t>payments to be sent directly from one party to another without going through a</a:t>
            </a:r>
            <a:r>
              <a:rPr lang="en-MY" altLang="en-US"/>
              <a:t> </a:t>
            </a:r>
            <a:r>
              <a:rPr lang="en-US" altLang="en-US"/>
              <a:t>financial institution.</a:t>
            </a:r>
          </a:p>
          <a:p>
            <a:pPr>
              <a:lnSpc>
                <a:spcPct val="90000"/>
              </a:lnSpc>
            </a:pPr>
            <a:r>
              <a:rPr lang="en-MY" altLang="en-US"/>
              <a:t>It solves the problem of double spending without using a central authority</a:t>
            </a:r>
          </a:p>
          <a:p>
            <a:pPr>
              <a:lnSpc>
                <a:spcPct val="90000"/>
              </a:lnSpc>
            </a:pPr>
            <a:r>
              <a:rPr lang="en-MY" altLang="en-US"/>
              <a:t>It resolves the problem using cryptographic proof instead of trust (on a central authority)</a:t>
            </a:r>
            <a:endParaRPr lang="en-US" altLang="en-US"/>
          </a:p>
        </p:txBody>
      </p:sp>
    </p:spTree>
    <p:extLst>
      <p:ext uri="{BB962C8B-B14F-4D97-AF65-F5344CB8AC3E}">
        <p14:creationId xmlns:p14="http://schemas.microsoft.com/office/powerpoint/2010/main" val="3833976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Bitcoin and Blockchain</a:t>
            </a:r>
            <a:endParaRPr lang="en-US" dirty="0"/>
          </a:p>
        </p:txBody>
      </p:sp>
      <p:sp>
        <p:nvSpPr>
          <p:cNvPr id="3" name="Content Placeholder 2"/>
          <p:cNvSpPr>
            <a:spLocks noGrp="1"/>
          </p:cNvSpPr>
          <p:nvPr>
            <p:ph idx="1"/>
          </p:nvPr>
        </p:nvSpPr>
        <p:spPr/>
        <p:txBody>
          <a:bodyPr/>
          <a:lstStyle/>
          <a:p>
            <a:r>
              <a:rPr lang="en-US" dirty="0" smtClean="0"/>
              <a:t>Bitcoin is digital cash. It is a digital currency that you can spend, or transfer funds that is not centrally administered.</a:t>
            </a:r>
          </a:p>
          <a:p>
            <a:r>
              <a:rPr lang="en-US" dirty="0" smtClean="0"/>
              <a:t>Cryptocurrencies refers to the umbrella of digital cash that is broadly based on Bitcoin. There are hundreds of other “altcoin” (alternative coin) cryptocurrencies, like </a:t>
            </a:r>
            <a:r>
              <a:rPr lang="en-US" dirty="0" err="1" smtClean="0"/>
              <a:t>Litecoin</a:t>
            </a:r>
            <a:r>
              <a:rPr lang="en-US" dirty="0" smtClean="0"/>
              <a:t> and </a:t>
            </a:r>
            <a:r>
              <a:rPr lang="en-US" dirty="0" err="1" smtClean="0"/>
              <a:t>Dogecoin</a:t>
            </a:r>
            <a:r>
              <a:rPr lang="en-US" dirty="0"/>
              <a:t>.</a:t>
            </a:r>
            <a:endParaRPr lang="en-US" dirty="0" smtClean="0"/>
          </a:p>
          <a:p>
            <a:r>
              <a:rPr lang="en-US" dirty="0" smtClean="0"/>
              <a:t>Blockchain refers to the underlying technology that runs Bitcoin</a:t>
            </a:r>
            <a:endParaRPr lang="en-US" dirty="0"/>
          </a:p>
        </p:txBody>
      </p:sp>
    </p:spTree>
    <p:extLst>
      <p:ext uri="{BB962C8B-B14F-4D97-AF65-F5344CB8AC3E}">
        <p14:creationId xmlns:p14="http://schemas.microsoft.com/office/powerpoint/2010/main" val="4219659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a:t>
            </a:r>
            <a:endParaRPr lang="en-US" dirty="0"/>
          </a:p>
        </p:txBody>
      </p:sp>
      <p:sp>
        <p:nvSpPr>
          <p:cNvPr id="3" name="Content Placeholder 2"/>
          <p:cNvSpPr>
            <a:spLocks noGrp="1"/>
          </p:cNvSpPr>
          <p:nvPr>
            <p:ph idx="1"/>
          </p:nvPr>
        </p:nvSpPr>
        <p:spPr/>
        <p:txBody>
          <a:bodyPr>
            <a:normAutofit/>
          </a:bodyPr>
          <a:lstStyle/>
          <a:p>
            <a:r>
              <a:rPr lang="en-US" dirty="0"/>
              <a:t>The blockchain is the public ledger of all Bitcoin transactions that have ever been executed.</a:t>
            </a:r>
          </a:p>
          <a:p>
            <a:r>
              <a:rPr lang="en-US" dirty="0"/>
              <a:t>It is constantly growing as miners add new blocks to it (every 10 minutes) </a:t>
            </a:r>
            <a:r>
              <a:rPr lang="en-US" dirty="0" smtClean="0"/>
              <a:t>to record </a:t>
            </a:r>
            <a:r>
              <a:rPr lang="en-US" dirty="0"/>
              <a:t>the most recent transactions. The blocks are added to the blockchain in a linear</a:t>
            </a:r>
            <a:r>
              <a:rPr lang="en-US" dirty="0" smtClean="0"/>
              <a:t>, chronological </a:t>
            </a:r>
            <a:r>
              <a:rPr lang="en-US" dirty="0"/>
              <a:t>order. </a:t>
            </a:r>
            <a:endParaRPr lang="en-US" dirty="0" smtClean="0"/>
          </a:p>
          <a:p>
            <a:r>
              <a:rPr lang="en-US" dirty="0" smtClean="0"/>
              <a:t>Each </a:t>
            </a:r>
            <a:r>
              <a:rPr lang="en-US" dirty="0"/>
              <a:t>full node (i.e., every computer connected to the </a:t>
            </a:r>
            <a:r>
              <a:rPr lang="en-US" dirty="0" smtClean="0"/>
              <a:t>Bitcoin network </a:t>
            </a:r>
            <a:r>
              <a:rPr lang="en-US" dirty="0"/>
              <a:t>using a client that performs the task of validating and relaying transactions</a:t>
            </a:r>
            <a:r>
              <a:rPr lang="en-US" dirty="0" smtClean="0"/>
              <a:t>) has </a:t>
            </a:r>
            <a:r>
              <a:rPr lang="en-US" dirty="0"/>
              <a:t>a copy of the blockchain, which is downloaded automatically when the </a:t>
            </a:r>
            <a:r>
              <a:rPr lang="en-US" dirty="0" smtClean="0"/>
              <a:t>miner joins </a:t>
            </a:r>
            <a:r>
              <a:rPr lang="en-US" dirty="0"/>
              <a:t>the Bitcoin network.</a:t>
            </a:r>
          </a:p>
        </p:txBody>
      </p:sp>
      <p:sp>
        <p:nvSpPr>
          <p:cNvPr id="4" name="TextBox 3"/>
          <p:cNvSpPr txBox="1"/>
          <p:nvPr/>
        </p:nvSpPr>
        <p:spPr>
          <a:xfrm>
            <a:off x="3947160" y="6370320"/>
            <a:ext cx="5379720" cy="369332"/>
          </a:xfrm>
          <a:prstGeom prst="rect">
            <a:avLst/>
          </a:prstGeom>
          <a:noFill/>
        </p:spPr>
        <p:txBody>
          <a:bodyPr wrap="square" rtlCol="0">
            <a:spAutoFit/>
          </a:bodyPr>
          <a:lstStyle/>
          <a:p>
            <a:r>
              <a:rPr lang="en-US" dirty="0" smtClean="0"/>
              <a:t>Source: Melanie Swan</a:t>
            </a:r>
            <a:endParaRPr lang="en-US" dirty="0"/>
          </a:p>
        </p:txBody>
      </p:sp>
    </p:spTree>
    <p:extLst>
      <p:ext uri="{BB962C8B-B14F-4D97-AF65-F5344CB8AC3E}">
        <p14:creationId xmlns:p14="http://schemas.microsoft.com/office/powerpoint/2010/main" val="3443543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a:t>
            </a:r>
            <a:endParaRPr lang="en-US" dirty="0"/>
          </a:p>
        </p:txBody>
      </p:sp>
      <p:sp>
        <p:nvSpPr>
          <p:cNvPr id="3" name="Content Placeholder 2"/>
          <p:cNvSpPr>
            <a:spLocks noGrp="1"/>
          </p:cNvSpPr>
          <p:nvPr>
            <p:ph idx="1"/>
          </p:nvPr>
        </p:nvSpPr>
        <p:spPr/>
        <p:txBody>
          <a:bodyPr/>
          <a:lstStyle/>
          <a:p>
            <a:r>
              <a:rPr lang="en-US" dirty="0"/>
              <a:t>The blockchain is seen as the main technological innovation of Bitcoin because </a:t>
            </a:r>
            <a:r>
              <a:rPr lang="en-US" dirty="0" smtClean="0"/>
              <a:t>it stands </a:t>
            </a:r>
            <a:r>
              <a:rPr lang="en-US" dirty="0"/>
              <a:t>as a “trustless” proof mechanism of all the transactions on the </a:t>
            </a:r>
            <a:r>
              <a:rPr lang="en-US" dirty="0" smtClean="0"/>
              <a:t>network.</a:t>
            </a:r>
          </a:p>
          <a:p>
            <a:r>
              <a:rPr lang="en-US" dirty="0"/>
              <a:t>The blockchain </a:t>
            </a:r>
            <a:r>
              <a:rPr lang="en-US" dirty="0" smtClean="0"/>
              <a:t>is an innovative architecture </a:t>
            </a:r>
            <a:r>
              <a:rPr lang="en-US" dirty="0"/>
              <a:t>for a new </a:t>
            </a:r>
            <a:r>
              <a:rPr lang="en-US" dirty="0" smtClean="0"/>
              <a:t>system that implements </a:t>
            </a:r>
            <a:r>
              <a:rPr lang="en-US" i="1" dirty="0" smtClean="0"/>
              <a:t>decentralized </a:t>
            </a:r>
            <a:r>
              <a:rPr lang="en-US" i="1" dirty="0"/>
              <a:t>trustless </a:t>
            </a:r>
            <a:r>
              <a:rPr lang="en-US" i="1" dirty="0" smtClean="0"/>
              <a:t>transactions</a:t>
            </a:r>
          </a:p>
          <a:p>
            <a:r>
              <a:rPr lang="en-US" dirty="0" smtClean="0"/>
              <a:t>The </a:t>
            </a:r>
            <a:r>
              <a:rPr lang="en-US" dirty="0"/>
              <a:t>blockchain allows </a:t>
            </a:r>
            <a:r>
              <a:rPr lang="en-US" dirty="0" smtClean="0"/>
              <a:t>the disintermediation </a:t>
            </a:r>
            <a:r>
              <a:rPr lang="en-US" dirty="0"/>
              <a:t>and decentralization of all transactions of any type between all </a:t>
            </a:r>
            <a:r>
              <a:rPr lang="en-US" dirty="0" smtClean="0"/>
              <a:t>parties on </a:t>
            </a:r>
            <a:r>
              <a:rPr lang="en-US" dirty="0"/>
              <a:t>a global basis.</a:t>
            </a:r>
          </a:p>
        </p:txBody>
      </p:sp>
    </p:spTree>
    <p:extLst>
      <p:ext uri="{BB962C8B-B14F-4D97-AF65-F5344CB8AC3E}">
        <p14:creationId xmlns:p14="http://schemas.microsoft.com/office/powerpoint/2010/main" val="967760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a:t>
            </a:r>
            <a:endParaRPr lang="en-US" dirty="0"/>
          </a:p>
        </p:txBody>
      </p:sp>
      <p:sp>
        <p:nvSpPr>
          <p:cNvPr id="3" name="Content Placeholder 2"/>
          <p:cNvSpPr>
            <a:spLocks noGrp="1"/>
          </p:cNvSpPr>
          <p:nvPr>
            <p:ph idx="1"/>
          </p:nvPr>
        </p:nvSpPr>
        <p:spPr/>
        <p:txBody>
          <a:bodyPr/>
          <a:lstStyle/>
          <a:p>
            <a:r>
              <a:rPr lang="en-US" dirty="0" smtClean="0"/>
              <a:t>The </a:t>
            </a:r>
            <a:r>
              <a:rPr lang="en-US" dirty="0"/>
              <a:t>blockchain can </a:t>
            </a:r>
            <a:r>
              <a:rPr lang="en-US" dirty="0" smtClean="0"/>
              <a:t>be used </a:t>
            </a:r>
            <a:r>
              <a:rPr lang="en-US" dirty="0"/>
              <a:t>for any form of asset registry, inventory, and exchange, including every area </a:t>
            </a:r>
            <a:r>
              <a:rPr lang="en-US" dirty="0" smtClean="0"/>
              <a:t>of finance</a:t>
            </a:r>
            <a:r>
              <a:rPr lang="en-US" dirty="0"/>
              <a:t>, economics, and money; hard assets (</a:t>
            </a:r>
            <a:r>
              <a:rPr lang="en-US" dirty="0" smtClean="0"/>
              <a:t>physical </a:t>
            </a:r>
            <a:r>
              <a:rPr lang="en-US" dirty="0"/>
              <a:t>property); and intangible </a:t>
            </a:r>
            <a:r>
              <a:rPr lang="en-US" dirty="0" smtClean="0"/>
              <a:t>assets (</a:t>
            </a:r>
            <a:r>
              <a:rPr lang="en-US" dirty="0"/>
              <a:t>votes, ideas, reputation, intention, health data, etc</a:t>
            </a:r>
            <a:r>
              <a:rPr lang="en-US" dirty="0" smtClean="0"/>
              <a:t>.). </a:t>
            </a:r>
          </a:p>
          <a:p>
            <a:r>
              <a:rPr lang="en-US" dirty="0"/>
              <a:t>A blockchain is quite literally like a giant spreadsheet for </a:t>
            </a:r>
            <a:r>
              <a:rPr lang="en-US" dirty="0" smtClean="0"/>
              <a:t>registering all </a:t>
            </a:r>
            <a:r>
              <a:rPr lang="en-US" dirty="0"/>
              <a:t>assets, and an accounting system for transacting them on a global scale that </a:t>
            </a:r>
            <a:r>
              <a:rPr lang="en-US" dirty="0" smtClean="0"/>
              <a:t>can include </a:t>
            </a:r>
            <a:r>
              <a:rPr lang="en-US" dirty="0"/>
              <a:t>all forms of assets held by all parties worldwide</a:t>
            </a:r>
          </a:p>
        </p:txBody>
      </p:sp>
    </p:spTree>
    <p:extLst>
      <p:ext uri="{BB962C8B-B14F-4D97-AF65-F5344CB8AC3E}">
        <p14:creationId xmlns:p14="http://schemas.microsoft.com/office/powerpoint/2010/main" val="6276891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Money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 send money </a:t>
            </a:r>
          </a:p>
          <a:p>
            <a:pPr lvl="1"/>
            <a:r>
              <a:rPr lang="en-US" dirty="0" smtClean="0"/>
              <a:t>you need to have an bitcoin address</a:t>
            </a:r>
          </a:p>
          <a:p>
            <a:pPr lvl="1"/>
            <a:r>
              <a:rPr lang="en-US" dirty="0" smtClean="0"/>
              <a:t>Private key that is stored in a wallet</a:t>
            </a:r>
          </a:p>
          <a:p>
            <a:r>
              <a:rPr lang="en-US" dirty="0"/>
              <a:t>Being a digital currency means that cryptocurrency is a sequence of numbers and the ownership of this sequence is transferred from one person to another with </a:t>
            </a:r>
            <a:r>
              <a:rPr lang="en-US" b="1" dirty="0"/>
              <a:t>no third-parties involved</a:t>
            </a:r>
            <a:r>
              <a:rPr lang="en-US" dirty="0"/>
              <a:t>.</a:t>
            </a:r>
            <a:endParaRPr lang="en-US" dirty="0" smtClean="0"/>
          </a:p>
          <a:p>
            <a:r>
              <a:rPr lang="en-US" dirty="0" smtClean="0"/>
              <a:t>Wallet software </a:t>
            </a:r>
            <a:r>
              <a:rPr lang="en-US" dirty="0"/>
              <a:t>is the software you run on your own computer to manage your Bitcoin</a:t>
            </a:r>
          </a:p>
          <a:p>
            <a:r>
              <a:rPr lang="en-US" dirty="0" smtClean="0"/>
              <a:t>There </a:t>
            </a:r>
            <a:r>
              <a:rPr lang="en-US" dirty="0"/>
              <a:t>is no centralized “account” </a:t>
            </a:r>
            <a:r>
              <a:rPr lang="en-US" dirty="0" smtClean="0"/>
              <a:t>registration</a:t>
            </a:r>
          </a:p>
          <a:p>
            <a:r>
              <a:rPr lang="en-US" dirty="0" smtClean="0"/>
              <a:t>The </a:t>
            </a:r>
            <a:r>
              <a:rPr lang="en-US" dirty="0"/>
              <a:t>private key </a:t>
            </a:r>
            <a:r>
              <a:rPr lang="en-US" dirty="0" smtClean="0"/>
              <a:t>is used to access </a:t>
            </a:r>
            <a:r>
              <a:rPr lang="en-US" dirty="0"/>
              <a:t>the coin associated with that address from any Internet-connected </a:t>
            </a:r>
            <a:r>
              <a:rPr lang="en-US" dirty="0" smtClean="0"/>
              <a:t>computer. </a:t>
            </a:r>
          </a:p>
        </p:txBody>
      </p:sp>
    </p:spTree>
    <p:extLst>
      <p:ext uri="{BB962C8B-B14F-4D97-AF65-F5344CB8AC3E}">
        <p14:creationId xmlns:p14="http://schemas.microsoft.com/office/powerpoint/2010/main" val="690458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838200" y="1825625"/>
            <a:ext cx="10515600" cy="4673146"/>
          </a:xfrm>
        </p:spPr>
        <p:txBody>
          <a:bodyPr>
            <a:normAutofit lnSpcReduction="10000"/>
          </a:bodyPr>
          <a:lstStyle/>
          <a:p>
            <a:r>
              <a:rPr lang="en-US" dirty="0" smtClean="0"/>
              <a:t>All mining computers in a P2P fashion receive transactions for verification</a:t>
            </a:r>
          </a:p>
          <a:p>
            <a:r>
              <a:rPr lang="en-US" dirty="0" smtClean="0"/>
              <a:t>These computers compete to have the right to insert these transactions into the blockchain thereby legitimizes it.</a:t>
            </a:r>
            <a:endParaRPr lang="en-US" dirty="0"/>
          </a:p>
          <a:p>
            <a:r>
              <a:rPr lang="en-US" dirty="0" smtClean="0"/>
              <a:t>Computer </a:t>
            </a:r>
            <a:r>
              <a:rPr lang="en-US" dirty="0"/>
              <a:t>adds this ‘block’ to the ‘blockchain’ in the order that the ‘block’ arrived. </a:t>
            </a:r>
            <a:endParaRPr lang="en-US" dirty="0" smtClean="0"/>
          </a:p>
          <a:p>
            <a:r>
              <a:rPr lang="en-US" dirty="0" smtClean="0"/>
              <a:t>The </a:t>
            </a:r>
            <a:r>
              <a:rPr lang="en-US" dirty="0"/>
              <a:t>winner broadcasts his proof to the rest of the network, which checks that proof and verifies it before queuing the ‘block’ to complete the transaction. </a:t>
            </a:r>
            <a:endParaRPr lang="en-US" dirty="0" smtClean="0"/>
          </a:p>
          <a:p>
            <a:r>
              <a:rPr lang="en-US" dirty="0" smtClean="0"/>
              <a:t>All other computers adds the same block to their own copy of blockchain</a:t>
            </a:r>
          </a:p>
        </p:txBody>
      </p:sp>
    </p:spTree>
    <p:extLst>
      <p:ext uri="{BB962C8B-B14F-4D97-AF65-F5344CB8AC3E}">
        <p14:creationId xmlns:p14="http://schemas.microsoft.com/office/powerpoint/2010/main" val="2204226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and Trustless</a:t>
            </a:r>
            <a:endParaRPr lang="en-US" dirty="0"/>
          </a:p>
        </p:txBody>
      </p:sp>
      <p:sp>
        <p:nvSpPr>
          <p:cNvPr id="3" name="Content Placeholder 2"/>
          <p:cNvSpPr>
            <a:spLocks noGrp="1"/>
          </p:cNvSpPr>
          <p:nvPr>
            <p:ph idx="1"/>
          </p:nvPr>
        </p:nvSpPr>
        <p:spPr/>
        <p:txBody>
          <a:bodyPr>
            <a:normAutofit/>
          </a:bodyPr>
          <a:lstStyle/>
          <a:p>
            <a:r>
              <a:rPr lang="en-US" dirty="0" smtClean="0"/>
              <a:t>The trustless networks feature of blockchain technology is a key enabler in the context of smart property and smart contracts. </a:t>
            </a:r>
          </a:p>
          <a:p>
            <a:r>
              <a:rPr lang="en-US" dirty="0" smtClean="0"/>
              <a:t>Making property smart allows it to be traded with much less trust. </a:t>
            </a:r>
          </a:p>
          <a:p>
            <a:r>
              <a:rPr lang="en-US" dirty="0" smtClean="0"/>
              <a:t>This reduces fraud and mediation fees, but more importantly affords a much greater amount of trade to take place that otherwise would never have happened, because parties do not need to know and trust each other. For example, it makes it possible for strangers to lend you money over the Internet</a:t>
            </a:r>
            <a:endParaRPr lang="en-US" dirty="0"/>
          </a:p>
        </p:txBody>
      </p:sp>
    </p:spTree>
    <p:extLst>
      <p:ext uri="{BB962C8B-B14F-4D97-AF65-F5344CB8AC3E}">
        <p14:creationId xmlns:p14="http://schemas.microsoft.com/office/powerpoint/2010/main" val="2593316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t>
            </a:r>
            <a:endParaRPr lang="en-US" dirty="0"/>
          </a:p>
        </p:txBody>
      </p:sp>
      <p:sp>
        <p:nvSpPr>
          <p:cNvPr id="3" name="Content Placeholder 2"/>
          <p:cNvSpPr>
            <a:spLocks noGrp="1"/>
          </p:cNvSpPr>
          <p:nvPr>
            <p:ph idx="1"/>
          </p:nvPr>
        </p:nvSpPr>
        <p:spPr/>
        <p:txBody>
          <a:bodyPr/>
          <a:lstStyle/>
          <a:p>
            <a:r>
              <a:rPr lang="en-US" dirty="0" smtClean="0"/>
              <a:t>IM6313701	</a:t>
            </a:r>
            <a:r>
              <a:rPr lang="zh-TW" altLang="en-US" dirty="0" smtClean="0"/>
              <a:t>區塊鏈理論與實務  </a:t>
            </a:r>
            <a:r>
              <a:rPr lang="en-US" dirty="0" smtClean="0"/>
              <a:t>Blockchain theory and applications</a:t>
            </a:r>
          </a:p>
          <a:p>
            <a:r>
              <a:rPr lang="en-US" dirty="0" smtClean="0"/>
              <a:t>MA5104701	</a:t>
            </a:r>
            <a:r>
              <a:rPr lang="zh-TW" altLang="en-US" dirty="0" smtClean="0"/>
              <a:t>區塊鏈理論與實務 </a:t>
            </a:r>
            <a:r>
              <a:rPr lang="en-US" dirty="0" smtClean="0"/>
              <a:t>Blockchain theory and applications</a:t>
            </a:r>
          </a:p>
          <a:p>
            <a:endParaRPr lang="en-US" dirty="0"/>
          </a:p>
          <a:p>
            <a:r>
              <a:rPr lang="en-US" dirty="0" smtClean="0"/>
              <a:t>Requirements: Basic programming skills. </a:t>
            </a:r>
            <a:endParaRPr lang="en-US" dirty="0"/>
          </a:p>
        </p:txBody>
      </p:sp>
    </p:spTree>
    <p:extLst>
      <p:ext uri="{BB962C8B-B14F-4D97-AF65-F5344CB8AC3E}">
        <p14:creationId xmlns:p14="http://schemas.microsoft.com/office/powerpoint/2010/main" val="40339427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lstStyle/>
          <a:p>
            <a:r>
              <a:rPr lang="en-US" dirty="0" smtClean="0"/>
              <a:t>Peer to Peer – decentralized – means no centralized servers. All computers in the bitcoin network can communicate with each other. </a:t>
            </a:r>
          </a:p>
          <a:p>
            <a:r>
              <a:rPr lang="en-US" dirty="0" smtClean="0"/>
              <a:t>Trustless – This is the innovation to solve the double spending problem. Again this is solved without centralized servers. </a:t>
            </a:r>
          </a:p>
          <a:p>
            <a:r>
              <a:rPr lang="en-US" dirty="0" smtClean="0"/>
              <a:t>The double spending problem can be easily solved if you have a trusted authority who keep tracks of all spending. </a:t>
            </a:r>
          </a:p>
          <a:p>
            <a:r>
              <a:rPr lang="en-US" dirty="0" smtClean="0"/>
              <a:t>But would you trust any authority all the time? Should you trust any authority all the time?</a:t>
            </a:r>
          </a:p>
          <a:p>
            <a:r>
              <a:rPr lang="en-US" dirty="0" smtClean="0"/>
              <a:t>Immutability : Hard to undo records added to </a:t>
            </a:r>
            <a:r>
              <a:rPr lang="en-US" dirty="0"/>
              <a:t>b</a:t>
            </a:r>
            <a:r>
              <a:rPr lang="en-US" dirty="0" smtClean="0"/>
              <a:t>lockchain</a:t>
            </a:r>
          </a:p>
        </p:txBody>
      </p:sp>
    </p:spTree>
    <p:extLst>
      <p:ext uri="{BB962C8B-B14F-4D97-AF65-F5344CB8AC3E}">
        <p14:creationId xmlns:p14="http://schemas.microsoft.com/office/powerpoint/2010/main" val="61784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Spending </a:t>
            </a:r>
            <a:endParaRPr lang="en-US" dirty="0"/>
          </a:p>
        </p:txBody>
      </p:sp>
      <p:sp>
        <p:nvSpPr>
          <p:cNvPr id="3" name="Content Placeholder 2"/>
          <p:cNvSpPr>
            <a:spLocks noGrp="1"/>
          </p:cNvSpPr>
          <p:nvPr>
            <p:ph idx="1"/>
          </p:nvPr>
        </p:nvSpPr>
        <p:spPr/>
        <p:txBody>
          <a:bodyPr/>
          <a:lstStyle/>
          <a:p>
            <a:r>
              <a:rPr lang="en-US" dirty="0" smtClean="0"/>
              <a:t>Being </a:t>
            </a:r>
            <a:r>
              <a:rPr lang="en-US" dirty="0"/>
              <a:t>a digital currency means that cryptocurrency is a sequence of numbers and the ownership of this sequence is transferred from one person to another with </a:t>
            </a:r>
            <a:r>
              <a:rPr lang="en-US" b="1" dirty="0"/>
              <a:t>no third-parties involved</a:t>
            </a:r>
            <a:r>
              <a:rPr lang="en-US" dirty="0" smtClean="0"/>
              <a:t>.</a:t>
            </a:r>
          </a:p>
          <a:p>
            <a:r>
              <a:rPr lang="en-US" dirty="0" smtClean="0"/>
              <a:t>The fundamental issue with digital coin is that it can be reused again.</a:t>
            </a:r>
          </a:p>
          <a:p>
            <a:r>
              <a:rPr lang="en-US" dirty="0" smtClean="0"/>
              <a:t>Because cryptocurrencies are only in digital form, it can be duplicated easily</a:t>
            </a:r>
          </a:p>
          <a:p>
            <a:r>
              <a:rPr lang="en-US" dirty="0" smtClean="0"/>
              <a:t>All digital assets can be copied – that is one of fundamental properties of being digital. </a:t>
            </a:r>
          </a:p>
          <a:p>
            <a:endParaRPr lang="en-US" dirty="0"/>
          </a:p>
        </p:txBody>
      </p:sp>
    </p:spTree>
    <p:extLst>
      <p:ext uri="{BB962C8B-B14F-4D97-AF65-F5344CB8AC3E}">
        <p14:creationId xmlns:p14="http://schemas.microsoft.com/office/powerpoint/2010/main" val="10152033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Precursor to Bitcoin</a:t>
            </a:r>
            <a:endParaRPr lang="en-US" dirty="0"/>
          </a:p>
        </p:txBody>
      </p:sp>
      <p:sp>
        <p:nvSpPr>
          <p:cNvPr id="3" name="Content Placeholder 2"/>
          <p:cNvSpPr>
            <a:spLocks noGrp="1"/>
          </p:cNvSpPr>
          <p:nvPr>
            <p:ph idx="1"/>
          </p:nvPr>
        </p:nvSpPr>
        <p:spPr/>
        <p:txBody>
          <a:bodyPr/>
          <a:lstStyle/>
          <a:p>
            <a:r>
              <a:rPr lang="en-US" dirty="0" err="1" smtClean="0"/>
              <a:t>Digicash</a:t>
            </a:r>
            <a:r>
              <a:rPr lang="en-US" dirty="0" smtClean="0"/>
              <a:t> (by David </a:t>
            </a:r>
            <a:r>
              <a:rPr lang="en-US" dirty="0" err="1" smtClean="0"/>
              <a:t>Chaum</a:t>
            </a:r>
            <a:r>
              <a:rPr lang="en-US" dirty="0" smtClean="0"/>
              <a:t>, 1989) : not decentralized but untraceable transactions</a:t>
            </a:r>
          </a:p>
          <a:p>
            <a:r>
              <a:rPr lang="en-US" dirty="0" smtClean="0"/>
              <a:t>B-money (by Wei Dai, 1998) : proposed proof of work using the </a:t>
            </a:r>
            <a:r>
              <a:rPr lang="en-US" dirty="0" err="1"/>
              <a:t>hashcash</a:t>
            </a:r>
            <a:r>
              <a:rPr lang="en-US" dirty="0"/>
              <a:t> </a:t>
            </a:r>
            <a:r>
              <a:rPr lang="en-US" dirty="0" smtClean="0"/>
              <a:t>cost-function. His proposal very similar to Satoshi’s. Satoshi’s paper expands on his ideas into a complete working system</a:t>
            </a:r>
          </a:p>
          <a:p>
            <a:r>
              <a:rPr lang="en-US" dirty="0" err="1" smtClean="0"/>
              <a:t>Bitgoid</a:t>
            </a:r>
            <a:r>
              <a:rPr lang="en-US" dirty="0" smtClean="0"/>
              <a:t> (by Nick Szabo)</a:t>
            </a:r>
            <a:endParaRPr lang="en-US" dirty="0"/>
          </a:p>
        </p:txBody>
      </p:sp>
    </p:spTree>
    <p:extLst>
      <p:ext uri="{BB962C8B-B14F-4D97-AF65-F5344CB8AC3E}">
        <p14:creationId xmlns:p14="http://schemas.microsoft.com/office/powerpoint/2010/main" val="12791704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work</a:t>
            </a:r>
            <a:endParaRPr lang="en-US" dirty="0"/>
          </a:p>
        </p:txBody>
      </p:sp>
      <p:sp>
        <p:nvSpPr>
          <p:cNvPr id="3" name="Content Placeholder 2"/>
          <p:cNvSpPr>
            <a:spLocks noGrp="1"/>
          </p:cNvSpPr>
          <p:nvPr>
            <p:ph idx="1"/>
          </p:nvPr>
        </p:nvSpPr>
        <p:spPr/>
        <p:txBody>
          <a:bodyPr/>
          <a:lstStyle/>
          <a:p>
            <a:r>
              <a:rPr lang="en-US" dirty="0"/>
              <a:t>Where a </a:t>
            </a:r>
            <a:r>
              <a:rPr lang="en-US" b="1" dirty="0"/>
              <a:t>one-way function</a:t>
            </a:r>
            <a:r>
              <a:rPr lang="en-US" dirty="0"/>
              <a:t> is prohibitively difficult to compute backwards, a secure benchmark function ideally comes with a specific cost, measured in compute cycles, to compute backwards</a:t>
            </a:r>
            <a:r>
              <a:rPr lang="en-US" dirty="0" smtClean="0"/>
              <a:t>.</a:t>
            </a:r>
          </a:p>
          <a:p>
            <a:r>
              <a:rPr lang="en-US" dirty="0" smtClean="0"/>
              <a:t>More on this later and later. </a:t>
            </a:r>
            <a:endParaRPr lang="en-US" dirty="0"/>
          </a:p>
        </p:txBody>
      </p:sp>
    </p:spTree>
    <p:extLst>
      <p:ext uri="{BB962C8B-B14F-4D97-AF65-F5344CB8AC3E}">
        <p14:creationId xmlns:p14="http://schemas.microsoft.com/office/powerpoint/2010/main" val="34199838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Legality of Blockchain</a:t>
            </a:r>
            <a:endParaRPr lang="en-US" dirty="0"/>
          </a:p>
        </p:txBody>
      </p:sp>
      <p:sp>
        <p:nvSpPr>
          <p:cNvPr id="3" name="Content Placeholder 2"/>
          <p:cNvSpPr>
            <a:spLocks noGrp="1"/>
          </p:cNvSpPr>
          <p:nvPr>
            <p:ph idx="1"/>
          </p:nvPr>
        </p:nvSpPr>
        <p:spPr/>
        <p:txBody>
          <a:bodyPr/>
          <a:lstStyle/>
          <a:p>
            <a:r>
              <a:rPr lang="en-US" dirty="0"/>
              <a:t>Many states have laws in place that define blockchain, smart contracts, and cryptocurrency.  Many of these laws state that the blockchain record can be used as evidence in court because of its immutability. </a:t>
            </a:r>
            <a:endParaRPr lang="en-US" dirty="0" smtClean="0"/>
          </a:p>
          <a:p>
            <a:r>
              <a:rPr lang="en-US" dirty="0"/>
              <a:t>Blockchain evidence </a:t>
            </a:r>
            <a:r>
              <a:rPr lang="en-US" dirty="0" smtClean="0"/>
              <a:t>have been used in courts </a:t>
            </a:r>
            <a:r>
              <a:rPr lang="en-US" dirty="0"/>
              <a:t>in the USA, China, Azerbaijan, the United Kingdom and Italy</a:t>
            </a:r>
            <a:r>
              <a:rPr lang="en-US" dirty="0" smtClean="0"/>
              <a:t>.</a:t>
            </a:r>
          </a:p>
          <a:p>
            <a:r>
              <a:rPr lang="en-US" dirty="0" smtClean="0"/>
              <a:t>See </a:t>
            </a:r>
            <a:r>
              <a:rPr lang="en-US" dirty="0">
                <a:hlinkClick r:id="rId2"/>
              </a:rPr>
              <a:t>Blockchain Evidence and Courts – A cross-jurisdictional analysis (</a:t>
            </a:r>
            <a:r>
              <a:rPr lang="en-US" dirty="0" err="1">
                <a:hlinkClick r:id="rId2"/>
              </a:rPr>
              <a:t>blockgeeks.com</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38061020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Innovations</a:t>
            </a:r>
            <a:endParaRPr lang="en-US" dirty="0"/>
          </a:p>
        </p:txBody>
      </p:sp>
      <p:sp>
        <p:nvSpPr>
          <p:cNvPr id="3" name="Content Placeholder 2"/>
          <p:cNvSpPr>
            <a:spLocks noGrp="1"/>
          </p:cNvSpPr>
          <p:nvPr>
            <p:ph idx="1"/>
          </p:nvPr>
        </p:nvSpPr>
        <p:spPr/>
        <p:txBody>
          <a:bodyPr>
            <a:normAutofit/>
          </a:bodyPr>
          <a:lstStyle/>
          <a:p>
            <a:r>
              <a:rPr lang="en-US" dirty="0"/>
              <a:t>The blockchain can be used for any form of asset registry, inventory, and exchange</a:t>
            </a:r>
            <a:r>
              <a:rPr lang="en-US" dirty="0" smtClean="0"/>
              <a:t>, including for tangible, intangible assets, finance</a:t>
            </a:r>
            <a:r>
              <a:rPr lang="en-US" dirty="0"/>
              <a:t>, economics, and </a:t>
            </a:r>
            <a:r>
              <a:rPr lang="en-US" dirty="0" smtClean="0"/>
              <a:t>money. </a:t>
            </a:r>
          </a:p>
          <a:p>
            <a:r>
              <a:rPr lang="en-US" dirty="0" smtClean="0"/>
              <a:t>Hard </a:t>
            </a:r>
            <a:r>
              <a:rPr lang="en-US" dirty="0"/>
              <a:t>assets (physical property</a:t>
            </a:r>
            <a:r>
              <a:rPr lang="en-US" dirty="0" smtClean="0"/>
              <a:t>) such as a home, car, bicycle, or computer</a:t>
            </a:r>
          </a:p>
          <a:p>
            <a:r>
              <a:rPr lang="en-US" dirty="0" smtClean="0"/>
              <a:t>Intangible </a:t>
            </a:r>
            <a:r>
              <a:rPr lang="en-US" dirty="0"/>
              <a:t>assets </a:t>
            </a:r>
            <a:r>
              <a:rPr lang="en-US" dirty="0" smtClean="0"/>
              <a:t>such as votes</a:t>
            </a:r>
            <a:r>
              <a:rPr lang="en-US" dirty="0"/>
              <a:t>, ideas, reputation, intention, health data, </a:t>
            </a:r>
            <a:r>
              <a:rPr lang="en-US" dirty="0" smtClean="0"/>
              <a:t>information, stock </a:t>
            </a:r>
            <a:r>
              <a:rPr lang="en-US" dirty="0"/>
              <a:t>shares, reservations, </a:t>
            </a:r>
            <a:r>
              <a:rPr lang="en-US" dirty="0" smtClean="0"/>
              <a:t>or copyrights </a:t>
            </a:r>
            <a:r>
              <a:rPr lang="en-US" dirty="0"/>
              <a:t>(e.g., books, music, illustrations, and digital fine art</a:t>
            </a:r>
            <a:r>
              <a:rPr lang="en-US" dirty="0" smtClean="0"/>
              <a:t>). See: Loke, Concept Timestamping on Blockchain and Decentralization of Patents, </a:t>
            </a:r>
            <a:r>
              <a:rPr lang="it-IT" dirty="0" smtClean="0"/>
              <a:t>iSCI 2019, CCIS 1122, pp. 639–648, 2019</a:t>
            </a:r>
            <a:endParaRPr lang="en-US" dirty="0" smtClean="0"/>
          </a:p>
          <a:p>
            <a:endParaRPr lang="en-US" dirty="0"/>
          </a:p>
        </p:txBody>
      </p:sp>
      <p:sp>
        <p:nvSpPr>
          <p:cNvPr id="5" name="Rectangle 4"/>
          <p:cNvSpPr/>
          <p:nvPr/>
        </p:nvSpPr>
        <p:spPr>
          <a:xfrm>
            <a:off x="1257301" y="6176962"/>
            <a:ext cx="9617528" cy="369332"/>
          </a:xfrm>
          <a:prstGeom prst="rect">
            <a:avLst/>
          </a:prstGeom>
        </p:spPr>
        <p:txBody>
          <a:bodyPr wrap="square">
            <a:spAutoFit/>
          </a:bodyPr>
          <a:lstStyle/>
          <a:p>
            <a:r>
              <a:rPr lang="en-US" dirty="0" smtClean="0">
                <a:hlinkClick r:id="rId2"/>
              </a:rPr>
              <a:t>Concept Timestamping on Blockchain and Decentralization of Patents | </a:t>
            </a:r>
            <a:r>
              <a:rPr lang="en-US" dirty="0" err="1" smtClean="0">
                <a:hlinkClick r:id="rId2"/>
              </a:rPr>
              <a:t>SpringerLink</a:t>
            </a:r>
            <a:endParaRPr lang="en-US" dirty="0"/>
          </a:p>
        </p:txBody>
      </p:sp>
    </p:spTree>
    <p:extLst>
      <p:ext uri="{BB962C8B-B14F-4D97-AF65-F5344CB8AC3E}">
        <p14:creationId xmlns:p14="http://schemas.microsoft.com/office/powerpoint/2010/main" val="38449500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t>
            </a:r>
            <a:r>
              <a:rPr lang="en-US" dirty="0" smtClean="0"/>
              <a:t>Medical Records</a:t>
            </a:r>
            <a:endParaRPr lang="en-US" dirty="0"/>
          </a:p>
        </p:txBody>
      </p:sp>
      <p:sp>
        <p:nvSpPr>
          <p:cNvPr id="3" name="Content Placeholder 2"/>
          <p:cNvSpPr>
            <a:spLocks noGrp="1"/>
          </p:cNvSpPr>
          <p:nvPr>
            <p:ph idx="1"/>
          </p:nvPr>
        </p:nvSpPr>
        <p:spPr/>
        <p:txBody>
          <a:bodyPr/>
          <a:lstStyle/>
          <a:p>
            <a:r>
              <a:rPr lang="en-US" dirty="0" err="1" smtClean="0"/>
              <a:t>BurstIQ</a:t>
            </a:r>
            <a:r>
              <a:rPr lang="en-US" dirty="0" smtClean="0"/>
              <a:t> </a:t>
            </a:r>
            <a:r>
              <a:rPr lang="en-US" dirty="0"/>
              <a:t>provides end-to-end data rights management, indisputable chain of custody, granular ownership and revocable consent, and advanced </a:t>
            </a:r>
            <a:r>
              <a:rPr lang="en-US" dirty="0" smtClean="0"/>
              <a:t>security </a:t>
            </a:r>
            <a:r>
              <a:rPr lang="en-US" dirty="0"/>
              <a:t>in the healthcare </a:t>
            </a:r>
            <a:r>
              <a:rPr lang="en-US" dirty="0" smtClean="0"/>
              <a:t>space using their proprietary </a:t>
            </a:r>
            <a:r>
              <a:rPr lang="en-US" dirty="0" err="1" smtClean="0"/>
              <a:t>BurstChain</a:t>
            </a:r>
            <a:r>
              <a:rPr lang="en-US" dirty="0" smtClean="0"/>
              <a:t>. </a:t>
            </a:r>
          </a:p>
          <a:p>
            <a:r>
              <a:rPr lang="en-US" dirty="0" err="1" smtClean="0">
                <a:hlinkClick r:id="rId2"/>
              </a:rPr>
              <a:t>BurstIQ’s</a:t>
            </a:r>
            <a:r>
              <a:rPr lang="en-US" dirty="0"/>
              <a:t> big data blockchain contracts help patients and doctors securely transfer sensitive medical </a:t>
            </a:r>
            <a:r>
              <a:rPr lang="en-US" dirty="0" smtClean="0"/>
              <a:t>information.</a:t>
            </a:r>
          </a:p>
        </p:txBody>
      </p:sp>
    </p:spTree>
    <p:extLst>
      <p:ext uri="{BB962C8B-B14F-4D97-AF65-F5344CB8AC3E}">
        <p14:creationId xmlns:p14="http://schemas.microsoft.com/office/powerpoint/2010/main" val="13464926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Education Certificates</a:t>
            </a:r>
            <a:endParaRPr lang="en-US" dirty="0"/>
          </a:p>
        </p:txBody>
      </p:sp>
      <p:sp>
        <p:nvSpPr>
          <p:cNvPr id="3" name="Content Placeholder 2"/>
          <p:cNvSpPr>
            <a:spLocks noGrp="1"/>
          </p:cNvSpPr>
          <p:nvPr>
            <p:ph idx="1"/>
          </p:nvPr>
        </p:nvSpPr>
        <p:spPr/>
        <p:txBody>
          <a:bodyPr/>
          <a:lstStyle/>
          <a:p>
            <a:r>
              <a:rPr lang="en-US" dirty="0" err="1"/>
              <a:t>OpenCerts</a:t>
            </a:r>
            <a:r>
              <a:rPr lang="en-US" dirty="0"/>
              <a:t> is an online platform based on the blockchain technology that offers an easy way to issue, check and verify academic certificates. It provides a common standard for the issuance of digital certificates along with their validation and verification</a:t>
            </a:r>
            <a:r>
              <a:rPr lang="en-US" dirty="0" smtClean="0"/>
              <a:t>.</a:t>
            </a:r>
          </a:p>
          <a:p>
            <a:r>
              <a:rPr lang="en-US" dirty="0" smtClean="0"/>
              <a:t>The </a:t>
            </a:r>
            <a:r>
              <a:rPr lang="en-US" dirty="0"/>
              <a:t>project is an initiative by the Government of </a:t>
            </a:r>
            <a:r>
              <a:rPr lang="en-US" dirty="0" smtClean="0"/>
              <a:t>Singapore</a:t>
            </a:r>
          </a:p>
          <a:p>
            <a:r>
              <a:rPr lang="en-US" dirty="0"/>
              <a:t>Currently, 18 educational institutions in Singapore have implemented this system and now students will receive blockchain-based digital certificates starting from the year 2019</a:t>
            </a:r>
            <a:endParaRPr lang="en-US" dirty="0"/>
          </a:p>
        </p:txBody>
      </p:sp>
      <p:sp>
        <p:nvSpPr>
          <p:cNvPr id="4" name="Rectangle 3"/>
          <p:cNvSpPr/>
          <p:nvPr/>
        </p:nvSpPr>
        <p:spPr>
          <a:xfrm>
            <a:off x="932994" y="5942568"/>
            <a:ext cx="5668668" cy="369332"/>
          </a:xfrm>
          <a:prstGeom prst="rect">
            <a:avLst/>
          </a:prstGeom>
        </p:spPr>
        <p:txBody>
          <a:bodyPr wrap="none">
            <a:spAutoFit/>
          </a:bodyPr>
          <a:lstStyle/>
          <a:p>
            <a:r>
              <a:rPr lang="en-US" dirty="0"/>
              <a:t>https://</a:t>
            </a:r>
            <a:r>
              <a:rPr lang="en-US" dirty="0" err="1"/>
              <a:t>www.ranosys.com</a:t>
            </a:r>
            <a:r>
              <a:rPr lang="en-US" dirty="0"/>
              <a:t>/education-technology-solutions</a:t>
            </a:r>
          </a:p>
        </p:txBody>
      </p:sp>
    </p:spTree>
    <p:extLst>
      <p:ext uri="{BB962C8B-B14F-4D97-AF65-F5344CB8AC3E}">
        <p14:creationId xmlns:p14="http://schemas.microsoft.com/office/powerpoint/2010/main" val="3526773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Music</a:t>
            </a:r>
            <a:endParaRPr lang="en-US" dirty="0"/>
          </a:p>
        </p:txBody>
      </p:sp>
      <p:sp>
        <p:nvSpPr>
          <p:cNvPr id="3" name="Content Placeholder 2"/>
          <p:cNvSpPr>
            <a:spLocks noGrp="1"/>
          </p:cNvSpPr>
          <p:nvPr>
            <p:ph idx="1"/>
          </p:nvPr>
        </p:nvSpPr>
        <p:spPr/>
        <p:txBody>
          <a:bodyPr/>
          <a:lstStyle/>
          <a:p>
            <a:r>
              <a:rPr lang="en-US" dirty="0" err="1" smtClean="0">
                <a:hlinkClick r:id="rId2"/>
              </a:rPr>
              <a:t>Mediachain</a:t>
            </a:r>
            <a:r>
              <a:rPr lang="en-US" dirty="0"/>
              <a:t> uses smart contracts to get musicians the money they deserve. By entering into a decentralized, transparent contract, artists can agree to higher royalties and actually get paid in full and on time. Streaming giant Spotify acquired </a:t>
            </a:r>
            <a:r>
              <a:rPr lang="en-US" dirty="0" err="1"/>
              <a:t>Mediachain</a:t>
            </a:r>
            <a:r>
              <a:rPr lang="en-US" dirty="0"/>
              <a:t> in April 2017</a:t>
            </a:r>
            <a:r>
              <a:rPr lang="en-US" dirty="0" smtClean="0"/>
              <a:t>. </a:t>
            </a:r>
          </a:p>
          <a:p>
            <a:r>
              <a:rPr lang="en-US" dirty="0"/>
              <a:t>A music blockchain would be a single place to publish all information about who made what song, without having to trust a third-party </a:t>
            </a:r>
            <a:r>
              <a:rPr lang="en-US" dirty="0" smtClean="0"/>
              <a:t>organization, </a:t>
            </a:r>
            <a:r>
              <a:rPr lang="en-US" dirty="0"/>
              <a:t>enabling distributed consensus without needing to trust a central </a:t>
            </a:r>
            <a:r>
              <a:rPr lang="en-US" dirty="0" smtClean="0"/>
              <a:t>authority.</a:t>
            </a:r>
          </a:p>
          <a:p>
            <a:r>
              <a:rPr lang="en-US" dirty="0" smtClean="0"/>
              <a:t>A unique ID and attribution will be attached to the song. </a:t>
            </a:r>
            <a:endParaRPr lang="en-US" dirty="0"/>
          </a:p>
        </p:txBody>
      </p:sp>
    </p:spTree>
    <p:extLst>
      <p:ext uri="{BB962C8B-B14F-4D97-AF65-F5344CB8AC3E}">
        <p14:creationId xmlns:p14="http://schemas.microsoft.com/office/powerpoint/2010/main" val="13505127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Property</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hlinkClick r:id="rId2"/>
              </a:rPr>
              <a:t>Propy</a:t>
            </a:r>
            <a:r>
              <a:rPr lang="en-US" dirty="0"/>
              <a:t> is a global real estate marketplace with a decentralized title registry system. The online marketplace uses blockchain to make title issuance instantaneous and even offers properties that can be purchased using cryptocurrency. </a:t>
            </a:r>
            <a:endParaRPr lang="en-US" dirty="0" smtClean="0"/>
          </a:p>
          <a:p>
            <a:r>
              <a:rPr lang="en-US" dirty="0"/>
              <a:t>D</a:t>
            </a:r>
            <a:r>
              <a:rPr lang="en-US" dirty="0" smtClean="0"/>
              <a:t>uring </a:t>
            </a:r>
            <a:r>
              <a:rPr lang="en-US" dirty="0"/>
              <a:t>the transaction process, every step is recorded on a smart contract. For example, when a signature is received via DocuSign, it is added to the blockchain as an immutable record. No one can ever delete that from the blockchain. </a:t>
            </a:r>
            <a:endParaRPr lang="en-US" dirty="0" smtClean="0"/>
          </a:p>
          <a:p>
            <a:r>
              <a:rPr lang="en-US" dirty="0" smtClean="0"/>
              <a:t>When </a:t>
            </a:r>
            <a:r>
              <a:rPr lang="en-US" dirty="0"/>
              <a:t>the title report is received showing proof of ownership, a hash is created and added to the blockchain. When the deed is recorded, another hash of the PDF is made, along with the stamp that it’s recorded, and added to the blockchain. In a few years, if there is ever a question on a transaction, the hash of each document can be checked to verify accuracy</a:t>
            </a:r>
          </a:p>
        </p:txBody>
      </p:sp>
    </p:spTree>
    <p:extLst>
      <p:ext uri="{BB962C8B-B14F-4D97-AF65-F5344CB8AC3E}">
        <p14:creationId xmlns:p14="http://schemas.microsoft.com/office/powerpoint/2010/main" val="238829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smtClean="0"/>
              <a:t>Melanie Swan, Blockchain Blueprint for a New Economy, O’Reilly, 2015</a:t>
            </a:r>
          </a:p>
          <a:p>
            <a:r>
              <a:rPr lang="en-US" dirty="0" smtClean="0"/>
              <a:t>Andreas Antonopoulos, Mastering Bitcoin – programming the open blockchain, 2017</a:t>
            </a:r>
          </a:p>
          <a:p>
            <a:r>
              <a:rPr lang="en-US" dirty="0" smtClean="0"/>
              <a:t>Satoshi </a:t>
            </a:r>
            <a:r>
              <a:rPr lang="en-US" dirty="0" err="1" smtClean="0"/>
              <a:t>Nakamoto</a:t>
            </a:r>
            <a:r>
              <a:rPr lang="en-US" dirty="0" smtClean="0"/>
              <a:t>, Bitcoin: A Peer-to-Peer Electronic Cash System, 2009.</a:t>
            </a:r>
            <a:endParaRPr lang="en-US" dirty="0"/>
          </a:p>
        </p:txBody>
      </p:sp>
    </p:spTree>
    <p:extLst>
      <p:ext uri="{BB962C8B-B14F-4D97-AF65-F5344CB8AC3E}">
        <p14:creationId xmlns:p14="http://schemas.microsoft.com/office/powerpoint/2010/main" val="17339269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Supply Chain</a:t>
            </a:r>
            <a:endParaRPr lang="en-US" dirty="0"/>
          </a:p>
        </p:txBody>
      </p:sp>
      <p:sp>
        <p:nvSpPr>
          <p:cNvPr id="3" name="Content Placeholder 2"/>
          <p:cNvSpPr>
            <a:spLocks noGrp="1"/>
          </p:cNvSpPr>
          <p:nvPr>
            <p:ph idx="1"/>
          </p:nvPr>
        </p:nvSpPr>
        <p:spPr/>
        <p:txBody>
          <a:bodyPr/>
          <a:lstStyle/>
          <a:p>
            <a:r>
              <a:rPr lang="en-US" dirty="0"/>
              <a:t>There is a need for having transparency to supply chains using blockchain that not only identifies counterfeits </a:t>
            </a:r>
            <a:r>
              <a:rPr lang="en-US" dirty="0" smtClean="0"/>
              <a:t>.</a:t>
            </a:r>
          </a:p>
          <a:p>
            <a:r>
              <a:rPr lang="en-US" dirty="0">
                <a:hlinkClick r:id="rId2"/>
              </a:rPr>
              <a:t>Blockverify</a:t>
            </a:r>
            <a:r>
              <a:rPr lang="en-US" dirty="0"/>
              <a:t> is a “Blockchain Based Anti-Counterfeit Solution.” Its function is to identify counterfeits and offers a non-duplicate environment</a:t>
            </a:r>
          </a:p>
        </p:txBody>
      </p:sp>
    </p:spTree>
    <p:extLst>
      <p:ext uri="{BB962C8B-B14F-4D97-AF65-F5344CB8AC3E}">
        <p14:creationId xmlns:p14="http://schemas.microsoft.com/office/powerpoint/2010/main" val="38838621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r>
              <a:rPr lang="en-US" dirty="0" smtClean="0"/>
              <a:t>: Online Commerce</a:t>
            </a:r>
            <a:endParaRPr lang="en-US" dirty="0"/>
          </a:p>
        </p:txBody>
      </p:sp>
      <p:sp>
        <p:nvSpPr>
          <p:cNvPr id="3" name="Content Placeholder 2"/>
          <p:cNvSpPr>
            <a:spLocks noGrp="1"/>
          </p:cNvSpPr>
          <p:nvPr>
            <p:ph idx="1"/>
          </p:nvPr>
        </p:nvSpPr>
        <p:spPr/>
        <p:txBody>
          <a:bodyPr/>
          <a:lstStyle/>
          <a:p>
            <a:r>
              <a:rPr lang="en-US" dirty="0">
                <a:hlinkClick r:id="rId2"/>
              </a:rPr>
              <a:t>OpenBazaar</a:t>
            </a:r>
            <a:r>
              <a:rPr lang="en-US" dirty="0"/>
              <a:t> is a free </a:t>
            </a:r>
            <a:r>
              <a:rPr lang="en-US" dirty="0" smtClean="0"/>
              <a:t>blockchain-based </a:t>
            </a:r>
            <a:r>
              <a:rPr lang="en-US" dirty="0"/>
              <a:t>marketplace that offers zero restrictions to their users without no platform fees, and at the same time earn cryptocurrency. The users can create their own store, sell their items and reach a new audience.</a:t>
            </a:r>
          </a:p>
        </p:txBody>
      </p:sp>
    </p:spTree>
    <p:extLst>
      <p:ext uri="{BB962C8B-B14F-4D97-AF65-F5344CB8AC3E}">
        <p14:creationId xmlns:p14="http://schemas.microsoft.com/office/powerpoint/2010/main" val="6355139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Journalism</a:t>
            </a:r>
            <a:endParaRPr lang="en-US" dirty="0"/>
          </a:p>
        </p:txBody>
      </p:sp>
      <p:sp>
        <p:nvSpPr>
          <p:cNvPr id="3" name="Content Placeholder 2"/>
          <p:cNvSpPr>
            <a:spLocks noGrp="1"/>
          </p:cNvSpPr>
          <p:nvPr>
            <p:ph idx="1"/>
          </p:nvPr>
        </p:nvSpPr>
        <p:spPr/>
        <p:txBody>
          <a:bodyPr/>
          <a:lstStyle/>
          <a:p>
            <a:r>
              <a:rPr lang="en-US" dirty="0">
                <a:hlinkClick r:id="rId2"/>
              </a:rPr>
              <a:t>Civil</a:t>
            </a:r>
            <a:r>
              <a:rPr lang="en-US" dirty="0"/>
              <a:t> is a blockchain project that is aimed towards journalists. It is a marketplace where journalism can sustain and flourish in the right direction. </a:t>
            </a:r>
            <a:r>
              <a:rPr lang="en-US" dirty="0" smtClean="0"/>
              <a:t>The </a:t>
            </a:r>
            <a:r>
              <a:rPr lang="en-US" dirty="0"/>
              <a:t>project aims to fix the loopholes in the current journalism practice and incentivize collaborative behavior than the competition</a:t>
            </a:r>
            <a:r>
              <a:rPr lang="en-US" dirty="0" smtClean="0"/>
              <a:t>.</a:t>
            </a:r>
          </a:p>
          <a:p>
            <a:r>
              <a:rPr lang="en-US" dirty="0" smtClean="0"/>
              <a:t>Civil </a:t>
            </a:r>
            <a:r>
              <a:rPr lang="en-US" dirty="0"/>
              <a:t>set out to decentralize how the news is vetted, how journalism is funded, and how we stay informed as a society</a:t>
            </a:r>
          </a:p>
        </p:txBody>
      </p:sp>
    </p:spTree>
    <p:extLst>
      <p:ext uri="{BB962C8B-B14F-4D97-AF65-F5344CB8AC3E}">
        <p14:creationId xmlns:p14="http://schemas.microsoft.com/office/powerpoint/2010/main" val="38411688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r>
              <a:rPr lang="en-US" dirty="0" smtClean="0"/>
              <a:t>Resource: </a:t>
            </a:r>
          </a:p>
          <a:p>
            <a:r>
              <a:rPr lang="en-US" dirty="0" smtClean="0">
                <a:hlinkClick r:id="rId2"/>
              </a:rPr>
              <a:t>Blockchain </a:t>
            </a:r>
            <a:r>
              <a:rPr lang="en-US" dirty="0">
                <a:hlinkClick r:id="rId2"/>
              </a:rPr>
              <a:t>Applications: 62 Killer Ideas You Can Do (2021) (</a:t>
            </a:r>
            <a:r>
              <a:rPr lang="en-US" dirty="0" err="1">
                <a:hlinkClick r:id="rId2"/>
              </a:rPr>
              <a:t>connectbit.com</a:t>
            </a:r>
            <a:r>
              <a:rPr lang="en-US" dirty="0" smtClean="0">
                <a:hlinkClick r:id="rId2"/>
              </a:rPr>
              <a:t>)</a:t>
            </a:r>
            <a:endParaRPr lang="en-US" dirty="0" smtClean="0"/>
          </a:p>
          <a:p>
            <a:r>
              <a:rPr lang="en-US" dirty="0">
                <a:hlinkClick r:id="rId3"/>
              </a:rPr>
              <a:t>25 Blockchain Applications &amp; Use Cases You Should Know | Built </a:t>
            </a:r>
            <a:r>
              <a:rPr lang="en-US" dirty="0" smtClean="0">
                <a:hlinkClick r:id="rId3"/>
              </a:rPr>
              <a:t>In</a:t>
            </a:r>
            <a:endParaRPr lang="en-US" dirty="0" smtClean="0"/>
          </a:p>
          <a:p>
            <a:r>
              <a:rPr lang="en-US" dirty="0">
                <a:hlinkClick r:id="rId4"/>
              </a:rPr>
              <a:t>Blockchain Applications for the Real World (</a:t>
            </a:r>
            <a:r>
              <a:rPr lang="en-US" dirty="0" err="1">
                <a:hlinkClick r:id="rId4"/>
              </a:rPr>
              <a:t>Blockgeeks</a:t>
            </a:r>
            <a:r>
              <a:rPr lang="en-US" dirty="0">
                <a:hlinkClick r:id="rId4"/>
              </a:rPr>
              <a:t> Guide)</a:t>
            </a:r>
            <a:endParaRPr lang="en-US" dirty="0"/>
          </a:p>
        </p:txBody>
      </p:sp>
    </p:spTree>
    <p:extLst>
      <p:ext uri="{BB962C8B-B14F-4D97-AF65-F5344CB8AC3E}">
        <p14:creationId xmlns:p14="http://schemas.microsoft.com/office/powerpoint/2010/main" val="2532672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a:t>
            </a:r>
            <a:endParaRPr lang="en-US" dirty="0"/>
          </a:p>
        </p:txBody>
      </p:sp>
      <p:pic>
        <p:nvPicPr>
          <p:cNvPr id="4" name="Picture 3"/>
          <p:cNvPicPr>
            <a:picLocks noChangeAspect="1"/>
          </p:cNvPicPr>
          <p:nvPr/>
        </p:nvPicPr>
        <p:blipFill>
          <a:blip r:embed="rId2"/>
          <a:stretch>
            <a:fillRect/>
          </a:stretch>
        </p:blipFill>
        <p:spPr>
          <a:xfrm>
            <a:off x="4684978" y="1409810"/>
            <a:ext cx="5221022" cy="5182968"/>
          </a:xfrm>
          <a:prstGeom prst="rect">
            <a:avLst/>
          </a:prstGeom>
        </p:spPr>
      </p:pic>
      <p:sp>
        <p:nvSpPr>
          <p:cNvPr id="5" name="Rectangle 4"/>
          <p:cNvSpPr/>
          <p:nvPr/>
        </p:nvSpPr>
        <p:spPr>
          <a:xfrm>
            <a:off x="211991" y="3416519"/>
            <a:ext cx="3025187" cy="1077218"/>
          </a:xfrm>
          <a:prstGeom prst="rect">
            <a:avLst/>
          </a:prstGeom>
        </p:spPr>
        <p:txBody>
          <a:bodyPr wrap="none">
            <a:spAutoFit/>
          </a:bodyPr>
          <a:lstStyle/>
          <a:p>
            <a:pPr algn="ctr"/>
            <a:r>
              <a:rPr lang="en-US" sz="3200" dirty="0" smtClean="0"/>
              <a:t>Solves</a:t>
            </a:r>
          </a:p>
          <a:p>
            <a:pPr algn="ctr"/>
            <a:r>
              <a:rPr lang="en-US" sz="3200" dirty="0" smtClean="0"/>
              <a:t>Double </a:t>
            </a:r>
            <a:r>
              <a:rPr lang="en-US" sz="3200" dirty="0"/>
              <a:t>Spending</a:t>
            </a:r>
          </a:p>
        </p:txBody>
      </p:sp>
      <p:sp>
        <p:nvSpPr>
          <p:cNvPr id="6" name="Rectangle 5"/>
          <p:cNvSpPr/>
          <p:nvPr/>
        </p:nvSpPr>
        <p:spPr>
          <a:xfrm>
            <a:off x="8030361" y="1027906"/>
            <a:ext cx="2323841" cy="646331"/>
          </a:xfrm>
          <a:prstGeom prst="rect">
            <a:avLst/>
          </a:prstGeom>
        </p:spPr>
        <p:txBody>
          <a:bodyPr wrap="none">
            <a:spAutoFit/>
          </a:bodyPr>
          <a:lstStyle/>
          <a:p>
            <a:r>
              <a:rPr lang="en-US" sz="3600" dirty="0"/>
              <a:t>Peer 2 Peer</a:t>
            </a:r>
          </a:p>
        </p:txBody>
      </p:sp>
      <p:sp>
        <p:nvSpPr>
          <p:cNvPr id="7" name="Rectangle 6"/>
          <p:cNvSpPr/>
          <p:nvPr/>
        </p:nvSpPr>
        <p:spPr>
          <a:xfrm>
            <a:off x="9648719" y="2801976"/>
            <a:ext cx="1809983" cy="646331"/>
          </a:xfrm>
          <a:prstGeom prst="rect">
            <a:avLst/>
          </a:prstGeom>
        </p:spPr>
        <p:txBody>
          <a:bodyPr wrap="none">
            <a:spAutoFit/>
          </a:bodyPr>
          <a:lstStyle/>
          <a:p>
            <a:r>
              <a:rPr lang="en-US" sz="3600" dirty="0"/>
              <a:t>Trustless</a:t>
            </a:r>
          </a:p>
        </p:txBody>
      </p:sp>
      <p:sp>
        <p:nvSpPr>
          <p:cNvPr id="8" name="Rectangle 7"/>
          <p:cNvSpPr/>
          <p:nvPr/>
        </p:nvSpPr>
        <p:spPr>
          <a:xfrm>
            <a:off x="9497092" y="4358972"/>
            <a:ext cx="2741328" cy="646331"/>
          </a:xfrm>
          <a:prstGeom prst="rect">
            <a:avLst/>
          </a:prstGeom>
        </p:spPr>
        <p:txBody>
          <a:bodyPr wrap="none">
            <a:spAutoFit/>
          </a:bodyPr>
          <a:lstStyle/>
          <a:p>
            <a:r>
              <a:rPr lang="en-US" sz="3600" dirty="0" smtClean="0"/>
              <a:t>Decentralized</a:t>
            </a:r>
            <a:endParaRPr lang="en-US" sz="3600" dirty="0"/>
          </a:p>
        </p:txBody>
      </p:sp>
      <p:sp>
        <p:nvSpPr>
          <p:cNvPr id="9" name="Rectangle 8"/>
          <p:cNvSpPr/>
          <p:nvPr/>
        </p:nvSpPr>
        <p:spPr>
          <a:xfrm>
            <a:off x="8850231" y="5985964"/>
            <a:ext cx="2216441" cy="646331"/>
          </a:xfrm>
          <a:prstGeom prst="rect">
            <a:avLst/>
          </a:prstGeom>
        </p:spPr>
        <p:txBody>
          <a:bodyPr wrap="none">
            <a:spAutoFit/>
          </a:bodyPr>
          <a:lstStyle/>
          <a:p>
            <a:r>
              <a:rPr lang="en-US" sz="3600" dirty="0" smtClean="0"/>
              <a:t>immutable</a:t>
            </a:r>
            <a:endParaRPr lang="en-US" sz="3600" dirty="0"/>
          </a:p>
        </p:txBody>
      </p:sp>
      <p:sp>
        <p:nvSpPr>
          <p:cNvPr id="11" name="Right Arrow 10"/>
          <p:cNvSpPr/>
          <p:nvPr/>
        </p:nvSpPr>
        <p:spPr>
          <a:xfrm rot="10800000">
            <a:off x="3228112" y="3241964"/>
            <a:ext cx="1136072" cy="928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41304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Double-Spending</a:t>
            </a:r>
            <a:endParaRPr lang="en-US" dirty="0"/>
          </a:p>
        </p:txBody>
      </p:sp>
      <p:sp>
        <p:nvSpPr>
          <p:cNvPr id="3" name="Content Placeholder 2"/>
          <p:cNvSpPr>
            <a:spLocks noGrp="1"/>
          </p:cNvSpPr>
          <p:nvPr>
            <p:ph idx="1"/>
          </p:nvPr>
        </p:nvSpPr>
        <p:spPr/>
        <p:txBody>
          <a:bodyPr/>
          <a:lstStyle/>
          <a:p>
            <a:r>
              <a:rPr lang="en-US" dirty="0" smtClean="0"/>
              <a:t>Suppose A pays B $1. </a:t>
            </a:r>
          </a:p>
          <a:p>
            <a:r>
              <a:rPr lang="en-US" dirty="0" smtClean="0"/>
              <a:t>If $1 is a physical cash then the actual object is passed to B, and A no longer have it. A can’t re-use or re-spend the $1.</a:t>
            </a:r>
          </a:p>
          <a:p>
            <a:r>
              <a:rPr lang="en-US" dirty="0" smtClean="0"/>
              <a:t>But if $1 is digital stored as a series of numbers, then we can’t be sure that A have not kept another copy of it. If A has another copy then A can double spend the $1 already given to B.</a:t>
            </a:r>
            <a:endParaRPr lang="en-US" dirty="0"/>
          </a:p>
        </p:txBody>
      </p:sp>
      <p:pic>
        <p:nvPicPr>
          <p:cNvPr id="5" name="Picture 4"/>
          <p:cNvPicPr>
            <a:picLocks noChangeAspect="1"/>
          </p:cNvPicPr>
          <p:nvPr/>
        </p:nvPicPr>
        <p:blipFill>
          <a:blip r:embed="rId2"/>
          <a:stretch>
            <a:fillRect/>
          </a:stretch>
        </p:blipFill>
        <p:spPr>
          <a:xfrm>
            <a:off x="7408353" y="4386716"/>
            <a:ext cx="4467124" cy="2374570"/>
          </a:xfrm>
          <a:prstGeom prst="rect">
            <a:avLst/>
          </a:prstGeom>
        </p:spPr>
      </p:pic>
    </p:spTree>
    <p:extLst>
      <p:ext uri="{BB962C8B-B14F-4D97-AF65-F5344CB8AC3E}">
        <p14:creationId xmlns:p14="http://schemas.microsoft.com/office/powerpoint/2010/main" val="20453351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Double-Spending</a:t>
            </a:r>
          </a:p>
        </p:txBody>
      </p:sp>
      <p:sp>
        <p:nvSpPr>
          <p:cNvPr id="3" name="Content Placeholder 2"/>
          <p:cNvSpPr>
            <a:spLocks noGrp="1"/>
          </p:cNvSpPr>
          <p:nvPr>
            <p:ph idx="1"/>
          </p:nvPr>
        </p:nvSpPr>
        <p:spPr/>
        <p:txBody>
          <a:bodyPr/>
          <a:lstStyle/>
          <a:p>
            <a:r>
              <a:rPr lang="en-US" dirty="0" smtClean="0"/>
              <a:t>One way to solve this is to have a thrusted 3</a:t>
            </a:r>
            <a:r>
              <a:rPr lang="en-US" baseline="30000" dirty="0" smtClean="0"/>
              <a:t>rd</a:t>
            </a:r>
            <a:r>
              <a:rPr lang="en-US" dirty="0" smtClean="0"/>
              <a:t> party (e.g. bank, trustee, </a:t>
            </a:r>
            <a:r>
              <a:rPr lang="en-US" dirty="0" err="1" smtClean="0"/>
              <a:t>etc</a:t>
            </a:r>
            <a:r>
              <a:rPr lang="en-US" dirty="0" smtClean="0"/>
              <a:t>) that tracks all the transactions. </a:t>
            </a:r>
          </a:p>
          <a:p>
            <a:r>
              <a:rPr lang="en-US" dirty="0" smtClean="0"/>
              <a:t>The </a:t>
            </a:r>
            <a:r>
              <a:rPr lang="en-US" dirty="0"/>
              <a:t>third party is responsible for managing a centralized ledger that keeps track of and validates all the transactions in the network</a:t>
            </a:r>
            <a:r>
              <a:rPr lang="en-US" dirty="0" smtClean="0"/>
              <a:t>.</a:t>
            </a:r>
          </a:p>
          <a:p>
            <a:r>
              <a:rPr lang="en-US" dirty="0" smtClean="0"/>
              <a:t>Another way is to invent a digital token that can’t be duplicated, just like physical cash. This seems to be a harder problem.</a:t>
            </a:r>
          </a:p>
          <a:p>
            <a:endParaRPr lang="en-US" dirty="0"/>
          </a:p>
          <a:p>
            <a:endParaRPr lang="en-US" dirty="0"/>
          </a:p>
        </p:txBody>
      </p:sp>
      <p:pic>
        <p:nvPicPr>
          <p:cNvPr id="4" name="Picture 3"/>
          <p:cNvPicPr>
            <a:picLocks noChangeAspect="1"/>
          </p:cNvPicPr>
          <p:nvPr/>
        </p:nvPicPr>
        <p:blipFill>
          <a:blip r:embed="rId2"/>
          <a:stretch>
            <a:fillRect/>
          </a:stretch>
        </p:blipFill>
        <p:spPr>
          <a:xfrm>
            <a:off x="1023685" y="4543102"/>
            <a:ext cx="9812119" cy="2314898"/>
          </a:xfrm>
          <a:prstGeom prst="rect">
            <a:avLst/>
          </a:prstGeom>
        </p:spPr>
      </p:pic>
    </p:spTree>
    <p:extLst>
      <p:ext uri="{BB962C8B-B14F-4D97-AF65-F5344CB8AC3E}">
        <p14:creationId xmlns:p14="http://schemas.microsoft.com/office/powerpoint/2010/main" val="6248411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Bitcoin?</a:t>
            </a:r>
            <a:endParaRPr lang="en-US" dirty="0"/>
          </a:p>
        </p:txBody>
      </p:sp>
      <p:sp>
        <p:nvSpPr>
          <p:cNvPr id="3" name="Content Placeholder 2"/>
          <p:cNvSpPr>
            <a:spLocks noGrp="1"/>
          </p:cNvSpPr>
          <p:nvPr>
            <p:ph idx="1"/>
          </p:nvPr>
        </p:nvSpPr>
        <p:spPr/>
        <p:txBody>
          <a:bodyPr/>
          <a:lstStyle/>
          <a:p>
            <a:r>
              <a:rPr lang="en-US" dirty="0" smtClean="0"/>
              <a:t>Bitcoin is the decentralized </a:t>
            </a:r>
            <a:r>
              <a:rPr lang="en-US" dirty="0"/>
              <a:t>s</a:t>
            </a:r>
            <a:r>
              <a:rPr lang="en-US" dirty="0" smtClean="0"/>
              <a:t>olution </a:t>
            </a:r>
            <a:r>
              <a:rPr lang="en-US" dirty="0"/>
              <a:t>for the Double-Spending Problem</a:t>
            </a:r>
          </a:p>
          <a:p>
            <a:endParaRPr lang="en-US" dirty="0"/>
          </a:p>
        </p:txBody>
      </p:sp>
      <p:pic>
        <p:nvPicPr>
          <p:cNvPr id="4" name="Picture 3"/>
          <p:cNvPicPr>
            <a:picLocks noChangeAspect="1"/>
          </p:cNvPicPr>
          <p:nvPr/>
        </p:nvPicPr>
        <p:blipFill>
          <a:blip r:embed="rId2"/>
          <a:stretch>
            <a:fillRect/>
          </a:stretch>
        </p:blipFill>
        <p:spPr>
          <a:xfrm>
            <a:off x="3495150" y="2544839"/>
            <a:ext cx="4772550" cy="3999276"/>
          </a:xfrm>
          <a:prstGeom prst="rect">
            <a:avLst/>
          </a:prstGeom>
        </p:spPr>
      </p:pic>
    </p:spTree>
    <p:extLst>
      <p:ext uri="{BB962C8B-B14F-4D97-AF65-F5344CB8AC3E}">
        <p14:creationId xmlns:p14="http://schemas.microsoft.com/office/powerpoint/2010/main" val="211706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Bitcoin</a:t>
            </a:r>
            <a:endParaRPr lang="en-US" dirty="0"/>
          </a:p>
        </p:txBody>
      </p:sp>
      <p:sp>
        <p:nvSpPr>
          <p:cNvPr id="3" name="Content Placeholder 2"/>
          <p:cNvSpPr>
            <a:spLocks noGrp="1"/>
          </p:cNvSpPr>
          <p:nvPr>
            <p:ph idx="1"/>
          </p:nvPr>
        </p:nvSpPr>
        <p:spPr/>
        <p:txBody>
          <a:bodyPr>
            <a:normAutofit fontScale="85000" lnSpcReduction="10000"/>
          </a:bodyPr>
          <a:lstStyle/>
          <a:p>
            <a:r>
              <a:rPr lang="en-US" dirty="0"/>
              <a:t>Distributed: The ledger is replicated across a number of computers, rather than being stored on a central server. Any computer with an internet connection can download a full copy of the blockchain.</a:t>
            </a:r>
          </a:p>
          <a:p>
            <a:r>
              <a:rPr lang="en-US" dirty="0"/>
              <a:t>Cryptographic: Cryptography is used to make sure that the sender owns the bitcoin that she's trying to send, and to decide how the transactions are added to the blockchain.</a:t>
            </a:r>
          </a:p>
          <a:p>
            <a:r>
              <a:rPr lang="en-US" dirty="0"/>
              <a:t>Immutable: The blockchain can be changed in append only fashion. In other words, transactions can only be added to the blockchain but cannot be deleted or modified.</a:t>
            </a:r>
          </a:p>
          <a:p>
            <a:r>
              <a:rPr lang="en-US" dirty="0"/>
              <a:t>Uses Proof of Work (</a:t>
            </a:r>
            <a:r>
              <a:rPr lang="en-US" dirty="0" err="1"/>
              <a:t>PoW</a:t>
            </a:r>
            <a:r>
              <a:rPr lang="en-US" dirty="0"/>
              <a:t>): A special type of participants in the network called miners compete on searching for the solution to a cryptographic puzzle that will allow them to add a block of transactions to Bitcoin’s blockchain. This process is called Proof of Work and it allows the system to be secure (more on this later).</a:t>
            </a:r>
          </a:p>
          <a:p>
            <a:endParaRPr lang="en-US" dirty="0"/>
          </a:p>
        </p:txBody>
      </p:sp>
    </p:spTree>
    <p:extLst>
      <p:ext uri="{BB962C8B-B14F-4D97-AF65-F5344CB8AC3E}">
        <p14:creationId xmlns:p14="http://schemas.microsoft.com/office/powerpoint/2010/main" val="41597533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a:t>
            </a:r>
          </a:p>
        </p:txBody>
      </p:sp>
      <p:sp>
        <p:nvSpPr>
          <p:cNvPr id="3" name="Content Placeholder 2"/>
          <p:cNvSpPr>
            <a:spLocks noGrp="1"/>
          </p:cNvSpPr>
          <p:nvPr>
            <p:ph idx="1"/>
          </p:nvPr>
        </p:nvSpPr>
        <p:spPr/>
        <p:txBody>
          <a:bodyPr>
            <a:normAutofit fontScale="92500"/>
          </a:bodyPr>
          <a:lstStyle/>
          <a:p>
            <a:r>
              <a:rPr lang="en-US" dirty="0"/>
              <a:t>Sending bitcoin money goes as follows:</a:t>
            </a:r>
          </a:p>
          <a:p>
            <a:r>
              <a:rPr lang="en-US" dirty="0"/>
              <a:t>Step </a:t>
            </a:r>
            <a:r>
              <a:rPr lang="en-US" dirty="0" smtClean="0"/>
              <a:t>0 </a:t>
            </a:r>
            <a:r>
              <a:rPr lang="en-US" dirty="0"/>
              <a:t>(one-time effort): Create a bitcoin </a:t>
            </a:r>
            <a:r>
              <a:rPr lang="en-US" dirty="0" smtClean="0"/>
              <a:t>wallet</a:t>
            </a:r>
            <a:r>
              <a:rPr lang="en-US" dirty="0"/>
              <a:t> </a:t>
            </a:r>
            <a:r>
              <a:rPr lang="en-US" dirty="0" smtClean="0"/>
              <a:t>that stores the cryptographic keys that identifies the user. It also has the address of the owner of the wallet.</a:t>
            </a:r>
          </a:p>
          <a:p>
            <a:r>
              <a:rPr lang="en-US" dirty="0" smtClean="0"/>
              <a:t>Step 1: Send a transaction to the recipient bitcoin address. This transaction together with other transactions are broadcast to the entire bitcoin network.</a:t>
            </a:r>
          </a:p>
          <a:p>
            <a:r>
              <a:rPr lang="en-US" dirty="0" smtClean="0"/>
              <a:t>Step 2: Out of all the miner, one miner will confirm the transaction block.</a:t>
            </a:r>
          </a:p>
          <a:p>
            <a:r>
              <a:rPr lang="en-US" dirty="0" smtClean="0"/>
              <a:t>Step 3. This block is broadcast to all miners and confirmed by them.  Once confirmed all blockchain are synchronized. </a:t>
            </a:r>
            <a:endParaRPr lang="en-US" dirty="0"/>
          </a:p>
          <a:p>
            <a:endParaRPr lang="en-US" dirty="0"/>
          </a:p>
        </p:txBody>
      </p:sp>
    </p:spTree>
    <p:extLst>
      <p:ext uri="{BB962C8B-B14F-4D97-AF65-F5344CB8AC3E}">
        <p14:creationId xmlns:p14="http://schemas.microsoft.com/office/powerpoint/2010/main" val="2658432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Syllabus</a:t>
            </a:r>
            <a:endParaRPr lang="en-US" dirty="0"/>
          </a:p>
        </p:txBody>
      </p:sp>
      <p:sp>
        <p:nvSpPr>
          <p:cNvPr id="3" name="Content Placeholder 2"/>
          <p:cNvSpPr>
            <a:spLocks noGrp="1"/>
          </p:cNvSpPr>
          <p:nvPr>
            <p:ph idx="1"/>
          </p:nvPr>
        </p:nvSpPr>
        <p:spPr>
          <a:xfrm>
            <a:off x="838200" y="1690688"/>
            <a:ext cx="10515600" cy="4683443"/>
          </a:xfrm>
        </p:spPr>
        <p:txBody>
          <a:bodyPr>
            <a:normAutofit fontScale="85000" lnSpcReduction="20000"/>
          </a:bodyPr>
          <a:lstStyle/>
          <a:p>
            <a:r>
              <a:rPr lang="en-US" dirty="0" smtClean="0"/>
              <a:t>Part 1: </a:t>
            </a:r>
          </a:p>
          <a:p>
            <a:pPr lvl="1"/>
            <a:r>
              <a:rPr lang="en-US" dirty="0" smtClean="0"/>
              <a:t>Bitcoin and Blockchain (6 weeks)</a:t>
            </a:r>
          </a:p>
          <a:p>
            <a:pPr lvl="2"/>
            <a:r>
              <a:rPr lang="en-US" dirty="0" smtClean="0"/>
              <a:t>Lectures, Activities and </a:t>
            </a:r>
            <a:r>
              <a:rPr lang="en-US" dirty="0" err="1" smtClean="0"/>
              <a:t>Roleplay</a:t>
            </a:r>
            <a:endParaRPr lang="en-US" dirty="0" smtClean="0"/>
          </a:p>
          <a:p>
            <a:pPr lvl="1"/>
            <a:r>
              <a:rPr lang="en-US" dirty="0" smtClean="0"/>
              <a:t>Assessment : (1 week)</a:t>
            </a:r>
          </a:p>
          <a:p>
            <a:pPr lvl="2"/>
            <a:r>
              <a:rPr lang="en-US" dirty="0" smtClean="0"/>
              <a:t>Class activities, Report and Presentation – Explain existing technology or an innovative application</a:t>
            </a:r>
          </a:p>
          <a:p>
            <a:r>
              <a:rPr lang="en-US" dirty="0" smtClean="0"/>
              <a:t>Part 2: </a:t>
            </a:r>
          </a:p>
          <a:p>
            <a:pPr lvl="1"/>
            <a:r>
              <a:rPr lang="en-US" dirty="0" smtClean="0"/>
              <a:t>Ethereum (3 week)</a:t>
            </a:r>
          </a:p>
          <a:p>
            <a:pPr lvl="2"/>
            <a:r>
              <a:rPr lang="en-US" dirty="0" smtClean="0"/>
              <a:t>Lectures, Activities and </a:t>
            </a:r>
            <a:r>
              <a:rPr lang="en-US" dirty="0" err="1" smtClean="0"/>
              <a:t>Roleplay</a:t>
            </a:r>
            <a:endParaRPr lang="en-US" dirty="0" smtClean="0"/>
          </a:p>
          <a:p>
            <a:pPr lvl="1"/>
            <a:r>
              <a:rPr lang="en-US" dirty="0" smtClean="0"/>
              <a:t>Assessment: (1 week)</a:t>
            </a:r>
          </a:p>
          <a:p>
            <a:pPr lvl="2"/>
            <a:r>
              <a:rPr lang="en-US" dirty="0"/>
              <a:t>Class activities, Presentation </a:t>
            </a:r>
            <a:r>
              <a:rPr lang="en-US" dirty="0" smtClean="0"/>
              <a:t>– Explain existing technology or an innovative application</a:t>
            </a:r>
          </a:p>
          <a:p>
            <a:r>
              <a:rPr lang="en-US" dirty="0" smtClean="0"/>
              <a:t>Part 3: </a:t>
            </a:r>
          </a:p>
          <a:p>
            <a:pPr lvl="1"/>
            <a:r>
              <a:rPr lang="en-US" dirty="0" smtClean="0"/>
              <a:t>Smart contracts and Solidity (6 week)</a:t>
            </a:r>
          </a:p>
          <a:p>
            <a:pPr lvl="2"/>
            <a:r>
              <a:rPr lang="en-US" dirty="0" smtClean="0"/>
              <a:t>Lectures and Coding</a:t>
            </a:r>
          </a:p>
          <a:p>
            <a:pPr lvl="1"/>
            <a:r>
              <a:rPr lang="en-US" dirty="0" smtClean="0"/>
              <a:t>Assessment: (1 week)</a:t>
            </a:r>
          </a:p>
          <a:p>
            <a:pPr lvl="2"/>
            <a:r>
              <a:rPr lang="en-US" dirty="0"/>
              <a:t>Class activities, Report</a:t>
            </a:r>
            <a:r>
              <a:rPr lang="en-US" dirty="0" smtClean="0"/>
              <a:t>, Presentation and Project (Solidity prototype)</a:t>
            </a:r>
            <a:endParaRPr lang="en-US" dirty="0"/>
          </a:p>
        </p:txBody>
      </p:sp>
    </p:spTree>
    <p:extLst>
      <p:ext uri="{BB962C8B-B14F-4D97-AF65-F5344CB8AC3E}">
        <p14:creationId xmlns:p14="http://schemas.microsoft.com/office/powerpoint/2010/main" val="30317140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Centralization and Decentralization</a:t>
            </a:r>
            <a:endParaRPr lang="en-US" dirty="0"/>
          </a:p>
        </p:txBody>
      </p:sp>
      <p:sp>
        <p:nvSpPr>
          <p:cNvPr id="3" name="Content Placeholder 2"/>
          <p:cNvSpPr>
            <a:spLocks noGrp="1"/>
          </p:cNvSpPr>
          <p:nvPr>
            <p:ph idx="1"/>
          </p:nvPr>
        </p:nvSpPr>
        <p:spPr>
          <a:xfrm>
            <a:off x="838200" y="1825625"/>
            <a:ext cx="6477000" cy="4351338"/>
          </a:xfrm>
        </p:spPr>
        <p:txBody>
          <a:bodyPr/>
          <a:lstStyle/>
          <a:p>
            <a:r>
              <a:rPr lang="en-US" dirty="0" smtClean="0"/>
              <a:t>The </a:t>
            </a:r>
            <a:r>
              <a:rPr lang="en-US" dirty="0"/>
              <a:t>openness of the blockchain, which allows anyone to view Bitcoin transactions both past and </a:t>
            </a:r>
            <a:r>
              <a:rPr lang="en-US" dirty="0" smtClean="0"/>
              <a:t>present</a:t>
            </a:r>
          </a:p>
          <a:p>
            <a:r>
              <a:rPr lang="en-US" dirty="0"/>
              <a:t>The goals of the third party can diverge from the goals of the users of the system</a:t>
            </a:r>
            <a:r>
              <a:rPr lang="en-US" dirty="0" smtClean="0"/>
              <a:t>.</a:t>
            </a:r>
          </a:p>
          <a:p>
            <a:r>
              <a:rPr lang="en-US" dirty="0"/>
              <a:t>No Third-Party </a:t>
            </a:r>
            <a:r>
              <a:rPr lang="en-US" dirty="0" smtClean="0"/>
              <a:t>Seizure</a:t>
            </a:r>
          </a:p>
          <a:p>
            <a:r>
              <a:rPr lang="en-US" dirty="0" smtClean="0"/>
              <a:t>Decentralized decision making can be extended into public sphere and government, and so on. Why not do away with centralized government?</a:t>
            </a:r>
            <a:endParaRPr lang="en-US" dirty="0"/>
          </a:p>
        </p:txBody>
      </p:sp>
      <p:pic>
        <p:nvPicPr>
          <p:cNvPr id="4" name="Picture 3"/>
          <p:cNvPicPr>
            <a:picLocks noChangeAspect="1"/>
          </p:cNvPicPr>
          <p:nvPr/>
        </p:nvPicPr>
        <p:blipFill>
          <a:blip r:embed="rId2"/>
          <a:stretch>
            <a:fillRect/>
          </a:stretch>
        </p:blipFill>
        <p:spPr>
          <a:xfrm>
            <a:off x="7170934" y="1690688"/>
            <a:ext cx="5140700" cy="4307776"/>
          </a:xfrm>
          <a:prstGeom prst="rect">
            <a:avLst/>
          </a:prstGeom>
        </p:spPr>
      </p:pic>
    </p:spTree>
    <p:extLst>
      <p:ext uri="{BB962C8B-B14F-4D97-AF65-F5344CB8AC3E}">
        <p14:creationId xmlns:p14="http://schemas.microsoft.com/office/powerpoint/2010/main" val="480337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Topics</a:t>
            </a:r>
            <a:endParaRPr lang="en-US" dirty="0"/>
          </a:p>
        </p:txBody>
      </p:sp>
      <p:sp>
        <p:nvSpPr>
          <p:cNvPr id="3" name="Content Placeholder 2"/>
          <p:cNvSpPr>
            <a:spLocks noGrp="1"/>
          </p:cNvSpPr>
          <p:nvPr>
            <p:ph idx="1"/>
          </p:nvPr>
        </p:nvSpPr>
        <p:spPr/>
        <p:txBody>
          <a:bodyPr>
            <a:normAutofit/>
          </a:bodyPr>
          <a:lstStyle/>
          <a:p>
            <a:r>
              <a:rPr lang="en-US" dirty="0" smtClean="0"/>
              <a:t>Details on Bitcoin and Blockchain</a:t>
            </a:r>
          </a:p>
          <a:p>
            <a:pPr lvl="1"/>
            <a:r>
              <a:rPr lang="en-US" dirty="0" smtClean="0"/>
              <a:t>Cryptography, Private Keys, Addresses</a:t>
            </a:r>
          </a:p>
          <a:p>
            <a:pPr lvl="1"/>
            <a:r>
              <a:rPr lang="en-US" dirty="0" smtClean="0"/>
              <a:t>Byzantium Generals and Proof of Work. </a:t>
            </a:r>
          </a:p>
          <a:p>
            <a:pPr lvl="1"/>
            <a:r>
              <a:rPr lang="en-US" dirty="0" smtClean="0"/>
              <a:t>Other Proof mechanism</a:t>
            </a:r>
          </a:p>
          <a:p>
            <a:r>
              <a:rPr lang="en-US" dirty="0" smtClean="0"/>
              <a:t>Applications:</a:t>
            </a:r>
          </a:p>
          <a:p>
            <a:pPr lvl="1"/>
            <a:r>
              <a:rPr lang="en-US" dirty="0" smtClean="0"/>
              <a:t>Providence, Supply Chain </a:t>
            </a:r>
          </a:p>
          <a:p>
            <a:pPr lvl="1"/>
            <a:r>
              <a:rPr lang="en-US" dirty="0" smtClean="0"/>
              <a:t>Finance, Insurance, Commerce </a:t>
            </a:r>
          </a:p>
          <a:p>
            <a:pPr lvl="1"/>
            <a:r>
              <a:rPr lang="en-US" dirty="0" smtClean="0"/>
              <a:t>Securitization : Property, Agriculture</a:t>
            </a:r>
          </a:p>
          <a:p>
            <a:pPr lvl="1"/>
            <a:r>
              <a:rPr lang="en-US" dirty="0" smtClean="0"/>
              <a:t>Identity, Certificates and Intellectual Property Management</a:t>
            </a:r>
          </a:p>
          <a:p>
            <a:pPr lvl="1"/>
            <a:r>
              <a:rPr lang="en-US" dirty="0" smtClean="0"/>
              <a:t>Government and Community</a:t>
            </a:r>
          </a:p>
          <a:p>
            <a:endParaRPr lang="en-US" dirty="0"/>
          </a:p>
        </p:txBody>
      </p:sp>
    </p:spTree>
    <p:extLst>
      <p:ext uri="{BB962C8B-B14F-4D97-AF65-F5344CB8AC3E}">
        <p14:creationId xmlns:p14="http://schemas.microsoft.com/office/powerpoint/2010/main" val="809267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previous experience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6283" y="1871345"/>
            <a:ext cx="5455224" cy="3950335"/>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871345"/>
            <a:ext cx="5347015" cy="2482235"/>
          </a:xfrm>
          <a:prstGeom prst="rect">
            <a:avLst/>
          </a:prstGeom>
        </p:spPr>
      </p:pic>
      <p:sp>
        <p:nvSpPr>
          <p:cNvPr id="6" name="Rectangle 5"/>
          <p:cNvSpPr/>
          <p:nvPr/>
        </p:nvSpPr>
        <p:spPr>
          <a:xfrm>
            <a:off x="5989320" y="4534237"/>
            <a:ext cx="6096000" cy="2585323"/>
          </a:xfrm>
          <a:prstGeom prst="rect">
            <a:avLst/>
          </a:prstGeom>
        </p:spPr>
        <p:txBody>
          <a:bodyPr>
            <a:spAutoFit/>
          </a:bodyPr>
          <a:lstStyle/>
          <a:p>
            <a:r>
              <a:rPr lang="en-US" dirty="0" smtClean="0"/>
              <a:t>Loke &amp; Ong, Food Traceability and Prevention of Location Fraud using Blockchain, HTC  2020, 2020.</a:t>
            </a:r>
          </a:p>
          <a:p>
            <a:endParaRPr lang="en-US" dirty="0" smtClean="0"/>
          </a:p>
          <a:p>
            <a:r>
              <a:rPr lang="en-US" dirty="0" smtClean="0"/>
              <a:t>Loke, Concept </a:t>
            </a:r>
            <a:r>
              <a:rPr lang="en-US" dirty="0"/>
              <a:t>Timestamping on </a:t>
            </a:r>
            <a:r>
              <a:rPr lang="en-US" dirty="0" smtClean="0"/>
              <a:t>Blockchain and Decentralization </a:t>
            </a:r>
            <a:r>
              <a:rPr lang="en-US" dirty="0"/>
              <a:t>of </a:t>
            </a:r>
            <a:r>
              <a:rPr lang="en-US" dirty="0" smtClean="0"/>
              <a:t>Patents, </a:t>
            </a:r>
            <a:r>
              <a:rPr lang="it-IT" dirty="0"/>
              <a:t>iSCI 2019, CCIS 1122, pp. 639–648, </a:t>
            </a:r>
            <a:r>
              <a:rPr lang="it-IT" dirty="0" smtClean="0"/>
              <a:t>2019</a:t>
            </a:r>
          </a:p>
          <a:p>
            <a:endParaRPr lang="it-IT" dirty="0" smtClean="0"/>
          </a:p>
          <a:p>
            <a:r>
              <a:rPr lang="en-US" dirty="0" smtClean="0"/>
              <a:t>Blog: https://</a:t>
            </a:r>
            <a:r>
              <a:rPr lang="en-US" dirty="0" err="1" smtClean="0"/>
              <a:t>btcblockchain.wordpress.com</a:t>
            </a:r>
            <a:r>
              <a:rPr lang="en-US" dirty="0" smtClean="0"/>
              <a:t>/</a:t>
            </a:r>
          </a:p>
          <a:p>
            <a:endParaRPr lang="en-US" dirty="0"/>
          </a:p>
        </p:txBody>
      </p:sp>
      <p:sp>
        <p:nvSpPr>
          <p:cNvPr id="3" name="Rectangle 2"/>
          <p:cNvSpPr/>
          <p:nvPr/>
        </p:nvSpPr>
        <p:spPr>
          <a:xfrm>
            <a:off x="491767" y="6278480"/>
            <a:ext cx="5004255" cy="369332"/>
          </a:xfrm>
          <a:prstGeom prst="rect">
            <a:avLst/>
          </a:prstGeom>
        </p:spPr>
        <p:txBody>
          <a:bodyPr wrap="none">
            <a:spAutoFit/>
          </a:bodyPr>
          <a:lstStyle/>
          <a:p>
            <a:r>
              <a:rPr lang="en-US" dirty="0"/>
              <a:t>https://</a:t>
            </a:r>
            <a:r>
              <a:rPr lang="en-US" dirty="0" err="1"/>
              <a:t>www.youtube.com</a:t>
            </a:r>
            <a:r>
              <a:rPr lang="en-US" dirty="0"/>
              <a:t>/</a:t>
            </a:r>
            <a:r>
              <a:rPr lang="en-US" dirty="0" err="1"/>
              <a:t>watch?v</a:t>
            </a:r>
            <a:r>
              <a:rPr lang="en-US" dirty="0"/>
              <a:t>=</a:t>
            </a:r>
            <a:r>
              <a:rPr lang="en-US" dirty="0" err="1"/>
              <a:t>CE8Q0CTkY3U</a:t>
            </a:r>
            <a:endParaRPr lang="en-US" dirty="0"/>
          </a:p>
        </p:txBody>
      </p:sp>
    </p:spTree>
    <p:extLst>
      <p:ext uri="{BB962C8B-B14F-4D97-AF65-F5344CB8AC3E}">
        <p14:creationId xmlns:p14="http://schemas.microsoft.com/office/powerpoint/2010/main" val="146332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MY" altLang="en-US"/>
              <a:t>History</a:t>
            </a:r>
            <a:endParaRPr lang="en-US" altLang="en-US"/>
          </a:p>
        </p:txBody>
      </p:sp>
      <p:sp>
        <p:nvSpPr>
          <p:cNvPr id="6147" name="Rectangle 3"/>
          <p:cNvSpPr>
            <a:spLocks noGrp="1" noChangeArrowheads="1"/>
          </p:cNvSpPr>
          <p:nvPr>
            <p:ph type="body" idx="1"/>
          </p:nvPr>
        </p:nvSpPr>
        <p:spPr/>
        <p:txBody>
          <a:bodyPr/>
          <a:lstStyle/>
          <a:p>
            <a:pPr>
              <a:lnSpc>
                <a:spcPct val="90000"/>
              </a:lnSpc>
            </a:pPr>
            <a:r>
              <a:rPr lang="en-US" altLang="en-US" sz="2400" dirty="0"/>
              <a:t>The white paper </a:t>
            </a:r>
            <a:r>
              <a:rPr lang="en-MY" altLang="en-US" sz="2400" dirty="0"/>
              <a:t>on bitcoin was </a:t>
            </a:r>
            <a:r>
              <a:rPr lang="en-US" altLang="en-US" sz="2400" dirty="0"/>
              <a:t>published</a:t>
            </a:r>
            <a:r>
              <a:rPr lang="en-MY" altLang="en-US" sz="2400" dirty="0"/>
              <a:t> by </a:t>
            </a:r>
            <a:r>
              <a:rPr lang="en-MY" altLang="en-US" sz="2400" dirty="0" err="1"/>
              <a:t>Nakamoto</a:t>
            </a:r>
            <a:r>
              <a:rPr lang="en-MY" altLang="en-US" sz="2400" dirty="0"/>
              <a:t> Satoshi on </a:t>
            </a:r>
            <a:r>
              <a:rPr lang="en-US" altLang="en-US" sz="2400" dirty="0"/>
              <a:t>October 31, 2008</a:t>
            </a:r>
            <a:r>
              <a:rPr lang="en-MY" altLang="en-US" sz="2400" dirty="0"/>
              <a:t> .</a:t>
            </a:r>
          </a:p>
          <a:p>
            <a:pPr>
              <a:lnSpc>
                <a:spcPct val="90000"/>
              </a:lnSpc>
            </a:pPr>
            <a:r>
              <a:rPr lang="en-MY" altLang="en-US" sz="2400" dirty="0" err="1"/>
              <a:t>Nakamoto</a:t>
            </a:r>
            <a:r>
              <a:rPr lang="en-MY" altLang="en-US" sz="2400" dirty="0"/>
              <a:t> Satoshi is a pseudo name for a person or a group. </a:t>
            </a:r>
          </a:p>
          <a:p>
            <a:pPr>
              <a:lnSpc>
                <a:spcPct val="90000"/>
              </a:lnSpc>
            </a:pPr>
            <a:r>
              <a:rPr lang="en-MY" altLang="en-US" sz="2400" dirty="0" err="1"/>
              <a:t>Bitcoin.org</a:t>
            </a:r>
            <a:r>
              <a:rPr lang="en-MY" altLang="en-US" sz="2400" dirty="0"/>
              <a:t> registered in the same year.</a:t>
            </a:r>
          </a:p>
          <a:p>
            <a:pPr>
              <a:lnSpc>
                <a:spcPct val="90000"/>
              </a:lnSpc>
            </a:pPr>
            <a:r>
              <a:rPr lang="en-MY" altLang="en-US" sz="2400" dirty="0"/>
              <a:t>Title of paper is: Bitcoin: A Peer-to-Peer Electronic Cash System. </a:t>
            </a:r>
          </a:p>
          <a:p>
            <a:pPr>
              <a:lnSpc>
                <a:spcPct val="90000"/>
              </a:lnSpc>
            </a:pPr>
            <a:r>
              <a:rPr lang="en-MY" altLang="en-US" sz="2400" dirty="0"/>
              <a:t>The headline "The Times 03/Jan/2009 Chancellor on brink of second bailout for banks" was embedded into the first block to prove that the block (called Genesis block) was created on or after Jan 3, 2009.</a:t>
            </a:r>
          </a:p>
        </p:txBody>
      </p:sp>
      <p:sp>
        <p:nvSpPr>
          <p:cNvPr id="6148" name="Text Box 4"/>
          <p:cNvSpPr txBox="1">
            <a:spLocks noChangeArrowheads="1"/>
          </p:cNvSpPr>
          <p:nvPr/>
        </p:nvSpPr>
        <p:spPr bwMode="auto">
          <a:xfrm>
            <a:off x="838200" y="6311900"/>
            <a:ext cx="96427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MY" altLang="en-US" dirty="0"/>
              <a:t>source:</a:t>
            </a:r>
            <a:r>
              <a:rPr lang="en-US" altLang="en-US" dirty="0"/>
              <a:t>http://</a:t>
            </a:r>
            <a:r>
              <a:rPr lang="en-US" altLang="en-US" dirty="0" err="1"/>
              <a:t>bitcoin.stackexchange.com</a:t>
            </a:r>
            <a:r>
              <a:rPr lang="en-US" altLang="en-US" dirty="0"/>
              <a:t>/questions/17040/</a:t>
            </a:r>
            <a:r>
              <a:rPr lang="en-US" altLang="en-US" dirty="0" err="1"/>
              <a:t>who-created-the-bitcoin-blockchain?rq</a:t>
            </a:r>
            <a:r>
              <a:rPr lang="en-US" altLang="en-US" dirty="0"/>
              <a:t>=1</a:t>
            </a:r>
          </a:p>
        </p:txBody>
      </p:sp>
    </p:spTree>
    <p:extLst>
      <p:ext uri="{BB962C8B-B14F-4D97-AF65-F5344CB8AC3E}">
        <p14:creationId xmlns:p14="http://schemas.microsoft.com/office/powerpoint/2010/main" val="10551278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MY" altLang="en-US"/>
              <a:t>History</a:t>
            </a:r>
            <a:endParaRPr lang="en-US" altLang="en-US"/>
          </a:p>
        </p:txBody>
      </p:sp>
      <p:sp>
        <p:nvSpPr>
          <p:cNvPr id="7171" name="Rectangle 3"/>
          <p:cNvSpPr>
            <a:spLocks noGrp="1" noChangeArrowheads="1"/>
          </p:cNvSpPr>
          <p:nvPr>
            <p:ph type="body" idx="1"/>
          </p:nvPr>
        </p:nvSpPr>
        <p:spPr>
          <a:xfrm>
            <a:off x="838200" y="1825625"/>
            <a:ext cx="7441276" cy="4351338"/>
          </a:xfrm>
        </p:spPr>
        <p:txBody>
          <a:bodyPr/>
          <a:lstStyle/>
          <a:p>
            <a:pPr>
              <a:lnSpc>
                <a:spcPct val="90000"/>
              </a:lnSpc>
            </a:pPr>
            <a:r>
              <a:rPr lang="en-US" altLang="en-US" dirty="0"/>
              <a:t>January 12, 2009</a:t>
            </a:r>
            <a:r>
              <a:rPr lang="en-MY" altLang="en-US" dirty="0"/>
              <a:t> </a:t>
            </a:r>
            <a:r>
              <a:rPr lang="en-US" altLang="en-US" dirty="0"/>
              <a:t>The first Bitcoin transaction</a:t>
            </a:r>
            <a:r>
              <a:rPr lang="en-MY" altLang="en-US" dirty="0"/>
              <a:t>.</a:t>
            </a:r>
            <a:endParaRPr lang="en-US" altLang="en-US" dirty="0"/>
          </a:p>
          <a:p>
            <a:pPr>
              <a:lnSpc>
                <a:spcPct val="90000"/>
              </a:lnSpc>
            </a:pPr>
            <a:r>
              <a:rPr lang="en-US" altLang="en-US" dirty="0"/>
              <a:t>The first transaction of Bitcoin currency, in block 170, takes place between Satoshi and Hal Finney, a developer and cryptographic activist.</a:t>
            </a:r>
          </a:p>
          <a:p>
            <a:r>
              <a:rPr lang="en-MY" altLang="en-US" dirty="0" smtClean="0"/>
              <a:t>Today's </a:t>
            </a:r>
            <a:r>
              <a:rPr lang="en-MY" altLang="en-US" dirty="0"/>
              <a:t>value: Bitcoin Exchange Rate - $</a:t>
            </a:r>
            <a:r>
              <a:rPr lang="en-MY" altLang="en-US" dirty="0" smtClean="0"/>
              <a:t>56,000 </a:t>
            </a:r>
            <a:r>
              <a:rPr lang="en-MY" altLang="en-US" dirty="0"/>
              <a:t>USD </a:t>
            </a:r>
            <a:r>
              <a:rPr lang="en-MY" altLang="en-US" dirty="0" smtClean="0"/>
              <a:t>... 7 years ago </a:t>
            </a:r>
            <a:r>
              <a:rPr lang="en-MY" altLang="en-US" dirty="0"/>
              <a:t>$567.13 USD </a:t>
            </a:r>
          </a:p>
        </p:txBody>
      </p:sp>
      <p:pic>
        <p:nvPicPr>
          <p:cNvPr id="3" name="Picture 2"/>
          <p:cNvPicPr>
            <a:picLocks noChangeAspect="1"/>
          </p:cNvPicPr>
          <p:nvPr/>
        </p:nvPicPr>
        <p:blipFill>
          <a:blip r:embed="rId2"/>
          <a:stretch>
            <a:fillRect/>
          </a:stretch>
        </p:blipFill>
        <p:spPr>
          <a:xfrm>
            <a:off x="8701634" y="1690688"/>
            <a:ext cx="3334215" cy="3343742"/>
          </a:xfrm>
          <a:prstGeom prst="rect">
            <a:avLst/>
          </a:prstGeom>
        </p:spPr>
      </p:pic>
      <p:sp>
        <p:nvSpPr>
          <p:cNvPr id="4" name="Rectangle 3"/>
          <p:cNvSpPr/>
          <p:nvPr/>
        </p:nvSpPr>
        <p:spPr>
          <a:xfrm>
            <a:off x="1062753" y="6311900"/>
            <a:ext cx="3496085" cy="369332"/>
          </a:xfrm>
          <a:prstGeom prst="rect">
            <a:avLst/>
          </a:prstGeom>
        </p:spPr>
        <p:txBody>
          <a:bodyPr wrap="none">
            <a:spAutoFit/>
          </a:bodyPr>
          <a:lstStyle/>
          <a:p>
            <a:r>
              <a:rPr lang="en-US" dirty="0"/>
              <a:t>source: http://</a:t>
            </a:r>
            <a:r>
              <a:rPr lang="en-US" dirty="0" err="1"/>
              <a:t>historyofbitcoin.org</a:t>
            </a:r>
            <a:r>
              <a:rPr lang="en-US" dirty="0"/>
              <a:t>/</a:t>
            </a:r>
          </a:p>
        </p:txBody>
      </p:sp>
    </p:spTree>
    <p:extLst>
      <p:ext uri="{BB962C8B-B14F-4D97-AF65-F5344CB8AC3E}">
        <p14:creationId xmlns:p14="http://schemas.microsoft.com/office/powerpoint/2010/main" val="2900293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BTC-USD </a:t>
            </a:r>
            <a:endParaRPr lang="en-US" dirty="0"/>
          </a:p>
        </p:txBody>
      </p:sp>
      <p:pic>
        <p:nvPicPr>
          <p:cNvPr id="4" name="Content Placeholder 3"/>
          <p:cNvPicPr>
            <a:picLocks noGrp="1" noChangeAspect="1"/>
          </p:cNvPicPr>
          <p:nvPr>
            <p:ph idx="1"/>
          </p:nvPr>
        </p:nvPicPr>
        <p:blipFill>
          <a:blip r:embed="rId2"/>
          <a:stretch>
            <a:fillRect/>
          </a:stretch>
        </p:blipFill>
        <p:spPr>
          <a:xfrm>
            <a:off x="2200551" y="1433592"/>
            <a:ext cx="7331376" cy="5325932"/>
          </a:xfrm>
          <a:prstGeom prst="rect">
            <a:avLst/>
          </a:prstGeom>
        </p:spPr>
      </p:pic>
    </p:spTree>
    <p:extLst>
      <p:ext uri="{BB962C8B-B14F-4D97-AF65-F5344CB8AC3E}">
        <p14:creationId xmlns:p14="http://schemas.microsoft.com/office/powerpoint/2010/main" val="27412530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TotalTime>
  <Words>2356</Words>
  <Application>Microsoft Office PowerPoint</Application>
  <PresentationFormat>Widescreen</PresentationFormat>
  <Paragraphs>201</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新細明體</vt:lpstr>
      <vt:lpstr>Arial</vt:lpstr>
      <vt:lpstr>Calibri</vt:lpstr>
      <vt:lpstr>Calibri Light</vt:lpstr>
      <vt:lpstr>Office Theme</vt:lpstr>
      <vt:lpstr>Blockchain theory and applications  </vt:lpstr>
      <vt:lpstr>Course </vt:lpstr>
      <vt:lpstr>Reference</vt:lpstr>
      <vt:lpstr>Course Syllabus</vt:lpstr>
      <vt:lpstr>Part 1: Topics</vt:lpstr>
      <vt:lpstr>Some previous experience</vt:lpstr>
      <vt:lpstr>History</vt:lpstr>
      <vt:lpstr>History</vt:lpstr>
      <vt:lpstr>BTC-USD </vt:lpstr>
      <vt:lpstr>What is Bitcoin?</vt:lpstr>
      <vt:lpstr>How it works?</vt:lpstr>
      <vt:lpstr>What is Bitcoin?</vt:lpstr>
      <vt:lpstr>Bitcoin and Blockchain</vt:lpstr>
      <vt:lpstr>Blockchain</vt:lpstr>
      <vt:lpstr>Blockchain</vt:lpstr>
      <vt:lpstr>Blockchain</vt:lpstr>
      <vt:lpstr>Sending Money</vt:lpstr>
      <vt:lpstr>Overview</vt:lpstr>
      <vt:lpstr>Smart and Trustless</vt:lpstr>
      <vt:lpstr>Properties</vt:lpstr>
      <vt:lpstr>Double Spending </vt:lpstr>
      <vt:lpstr>Precursor to Bitcoin</vt:lpstr>
      <vt:lpstr>Proof of work</vt:lpstr>
      <vt:lpstr>Legality of Blockchain</vt:lpstr>
      <vt:lpstr>Innovations</vt:lpstr>
      <vt:lpstr>Applications: Medical Records</vt:lpstr>
      <vt:lpstr>Applications: Education Certificates</vt:lpstr>
      <vt:lpstr>Applications: Music</vt:lpstr>
      <vt:lpstr>Applications: Property</vt:lpstr>
      <vt:lpstr>Applications: Supply Chain</vt:lpstr>
      <vt:lpstr>Applications: Online Commerce</vt:lpstr>
      <vt:lpstr>Applications: Journalism</vt:lpstr>
      <vt:lpstr>Applications</vt:lpstr>
      <vt:lpstr>Key Concepts</vt:lpstr>
      <vt:lpstr>What is Double-Spending</vt:lpstr>
      <vt:lpstr>What is Double-Spending</vt:lpstr>
      <vt:lpstr>What is Bitcoin?</vt:lpstr>
      <vt:lpstr>Bitcoin</vt:lpstr>
      <vt:lpstr>Bitcoin</vt:lpstr>
      <vt:lpstr>Centralization and Decentralization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theory and applications:  Introduction </dc:title>
  <dc:creator>IM</dc:creator>
  <cp:lastModifiedBy>IM</cp:lastModifiedBy>
  <cp:revision>53</cp:revision>
  <dcterms:created xsi:type="dcterms:W3CDTF">2021-02-21T07:48:48Z</dcterms:created>
  <dcterms:modified xsi:type="dcterms:W3CDTF">2021-02-23T08:14:25Z</dcterms:modified>
</cp:coreProperties>
</file>