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1" r:id="rId4"/>
    <p:sldId id="276" r:id="rId5"/>
    <p:sldId id="282" r:id="rId6"/>
    <p:sldId id="283" r:id="rId7"/>
    <p:sldId id="277" r:id="rId8"/>
    <p:sldId id="263" r:id="rId9"/>
    <p:sldId id="264" r:id="rId10"/>
    <p:sldId id="265" r:id="rId11"/>
    <p:sldId id="267" r:id="rId12"/>
    <p:sldId id="268" r:id="rId13"/>
    <p:sldId id="269" r:id="rId14"/>
    <p:sldId id="270" r:id="rId15"/>
    <p:sldId id="271" r:id="rId16"/>
    <p:sldId id="272" r:id="rId17"/>
    <p:sldId id="273" r:id="rId18"/>
    <p:sldId id="274" r:id="rId19"/>
    <p:sldId id="279" r:id="rId20"/>
    <p:sldId id="278" r:id="rId21"/>
    <p:sldId id="275" r:id="rId22"/>
    <p:sldId id="280" r:id="rId23"/>
    <p:sldId id="284" r:id="rId24"/>
    <p:sldId id="286" r:id="rId25"/>
    <p:sldId id="287" r:id="rId26"/>
    <p:sldId id="288" r:id="rId27"/>
    <p:sldId id="296" r:id="rId28"/>
    <p:sldId id="297" r:id="rId29"/>
    <p:sldId id="298" r:id="rId30"/>
    <p:sldId id="293" r:id="rId31"/>
    <p:sldId id="294" r:id="rId32"/>
    <p:sldId id="295" r:id="rId33"/>
    <p:sldId id="291" r:id="rId34"/>
    <p:sldId id="285" r:id="rId35"/>
    <p:sldId id="289"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14" autoAdjust="0"/>
  </p:normalViewPr>
  <p:slideViewPr>
    <p:cSldViewPr snapToGrid="0">
      <p:cViewPr varScale="1">
        <p:scale>
          <a:sx n="71" d="100"/>
          <a:sy n="71" d="100"/>
        </p:scale>
        <p:origin x="90" y="876"/>
      </p:cViewPr>
      <p:guideLst/>
    </p:cSldViewPr>
  </p:slideViewPr>
  <p:notesTextViewPr>
    <p:cViewPr>
      <p:scale>
        <a:sx n="1" d="1"/>
        <a:sy n="1" d="1"/>
      </p:scale>
      <p:origin x="0" y="0"/>
    </p:cViewPr>
  </p:notesTextViewPr>
  <p:sorterViewPr>
    <p:cViewPr>
      <p:scale>
        <a:sx n="100" d="100"/>
        <a:sy n="100" d="100"/>
      </p:scale>
      <p:origin x="0" y="-16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E1E3-FF16-43CD-9778-01483DAC54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4DA311-73BE-438F-9FFB-BC8E172404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A2D654-B29A-46E1-8FE0-F5C9C488224D}"/>
              </a:ext>
            </a:extLst>
          </p:cNvPr>
          <p:cNvSpPr>
            <a:spLocks noGrp="1"/>
          </p:cNvSpPr>
          <p:nvPr>
            <p:ph type="dt" sz="half" idx="10"/>
          </p:nvPr>
        </p:nvSpPr>
        <p:spPr/>
        <p:txBody>
          <a:bodyPr/>
          <a:lstStyle/>
          <a:p>
            <a:fld id="{5C19A091-9D43-4337-B19F-CABE8B9452A7}" type="datetimeFigureOut">
              <a:rPr lang="en-US" smtClean="0"/>
              <a:t>3/5/2021</a:t>
            </a:fld>
            <a:endParaRPr lang="en-US"/>
          </a:p>
        </p:txBody>
      </p:sp>
      <p:sp>
        <p:nvSpPr>
          <p:cNvPr id="5" name="Footer Placeholder 4">
            <a:extLst>
              <a:ext uri="{FF2B5EF4-FFF2-40B4-BE49-F238E27FC236}">
                <a16:creationId xmlns:a16="http://schemas.microsoft.com/office/drawing/2014/main" id="{E57510C7-1D5D-4019-AB27-E509512B4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64CEC-C13B-4065-8055-0976AC6501C5}"/>
              </a:ext>
            </a:extLst>
          </p:cNvPr>
          <p:cNvSpPr>
            <a:spLocks noGrp="1"/>
          </p:cNvSpPr>
          <p:nvPr>
            <p:ph type="sldNum" sz="quarter" idx="12"/>
          </p:nvPr>
        </p:nvSpPr>
        <p:spPr/>
        <p:txBody>
          <a:bodyPr/>
          <a:lstStyle/>
          <a:p>
            <a:fld id="{C14E3BD3-2AF1-44C1-8658-06A3EA668948}" type="slidenum">
              <a:rPr lang="en-US" smtClean="0"/>
              <a:t>‹#›</a:t>
            </a:fld>
            <a:endParaRPr lang="en-US"/>
          </a:p>
        </p:txBody>
      </p:sp>
    </p:spTree>
    <p:extLst>
      <p:ext uri="{BB962C8B-B14F-4D97-AF65-F5344CB8AC3E}">
        <p14:creationId xmlns:p14="http://schemas.microsoft.com/office/powerpoint/2010/main" val="4282700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2A8AD-26F2-4482-BAA9-B5970E3065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C909C0-D44E-49EA-854B-7646D404B1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8A4AD-2118-4FCC-AB09-66279DAE8D0F}"/>
              </a:ext>
            </a:extLst>
          </p:cNvPr>
          <p:cNvSpPr>
            <a:spLocks noGrp="1"/>
          </p:cNvSpPr>
          <p:nvPr>
            <p:ph type="dt" sz="half" idx="10"/>
          </p:nvPr>
        </p:nvSpPr>
        <p:spPr/>
        <p:txBody>
          <a:bodyPr/>
          <a:lstStyle/>
          <a:p>
            <a:fld id="{5C19A091-9D43-4337-B19F-CABE8B9452A7}" type="datetimeFigureOut">
              <a:rPr lang="en-US" smtClean="0"/>
              <a:t>3/5/2021</a:t>
            </a:fld>
            <a:endParaRPr lang="en-US"/>
          </a:p>
        </p:txBody>
      </p:sp>
      <p:sp>
        <p:nvSpPr>
          <p:cNvPr id="5" name="Footer Placeholder 4">
            <a:extLst>
              <a:ext uri="{FF2B5EF4-FFF2-40B4-BE49-F238E27FC236}">
                <a16:creationId xmlns:a16="http://schemas.microsoft.com/office/drawing/2014/main" id="{B7D72298-93CE-4785-987F-132041BD5E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FE1657-8945-4B86-BECA-86FD1FB7A76B}"/>
              </a:ext>
            </a:extLst>
          </p:cNvPr>
          <p:cNvSpPr>
            <a:spLocks noGrp="1"/>
          </p:cNvSpPr>
          <p:nvPr>
            <p:ph type="sldNum" sz="quarter" idx="12"/>
          </p:nvPr>
        </p:nvSpPr>
        <p:spPr/>
        <p:txBody>
          <a:bodyPr/>
          <a:lstStyle/>
          <a:p>
            <a:fld id="{C14E3BD3-2AF1-44C1-8658-06A3EA668948}" type="slidenum">
              <a:rPr lang="en-US" smtClean="0"/>
              <a:t>‹#›</a:t>
            </a:fld>
            <a:endParaRPr lang="en-US"/>
          </a:p>
        </p:txBody>
      </p:sp>
    </p:spTree>
    <p:extLst>
      <p:ext uri="{BB962C8B-B14F-4D97-AF65-F5344CB8AC3E}">
        <p14:creationId xmlns:p14="http://schemas.microsoft.com/office/powerpoint/2010/main" val="2003382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B1161B-17E2-41E4-8A18-7FB927A03C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30F155-6037-472A-9416-11D2086D7A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FD5033-BEE6-43EF-9922-A236DC162FD5}"/>
              </a:ext>
            </a:extLst>
          </p:cNvPr>
          <p:cNvSpPr>
            <a:spLocks noGrp="1"/>
          </p:cNvSpPr>
          <p:nvPr>
            <p:ph type="dt" sz="half" idx="10"/>
          </p:nvPr>
        </p:nvSpPr>
        <p:spPr/>
        <p:txBody>
          <a:bodyPr/>
          <a:lstStyle/>
          <a:p>
            <a:fld id="{5C19A091-9D43-4337-B19F-CABE8B9452A7}" type="datetimeFigureOut">
              <a:rPr lang="en-US" smtClean="0"/>
              <a:t>3/5/2021</a:t>
            </a:fld>
            <a:endParaRPr lang="en-US"/>
          </a:p>
        </p:txBody>
      </p:sp>
      <p:sp>
        <p:nvSpPr>
          <p:cNvPr id="5" name="Footer Placeholder 4">
            <a:extLst>
              <a:ext uri="{FF2B5EF4-FFF2-40B4-BE49-F238E27FC236}">
                <a16:creationId xmlns:a16="http://schemas.microsoft.com/office/drawing/2014/main" id="{95CD9F44-0BB6-4025-9980-D57483A02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A9115B-0683-4644-A6E5-8B7CD299FD31}"/>
              </a:ext>
            </a:extLst>
          </p:cNvPr>
          <p:cNvSpPr>
            <a:spLocks noGrp="1"/>
          </p:cNvSpPr>
          <p:nvPr>
            <p:ph type="sldNum" sz="quarter" idx="12"/>
          </p:nvPr>
        </p:nvSpPr>
        <p:spPr/>
        <p:txBody>
          <a:bodyPr/>
          <a:lstStyle/>
          <a:p>
            <a:fld id="{C14E3BD3-2AF1-44C1-8658-06A3EA668948}" type="slidenum">
              <a:rPr lang="en-US" smtClean="0"/>
              <a:t>‹#›</a:t>
            </a:fld>
            <a:endParaRPr lang="en-US"/>
          </a:p>
        </p:txBody>
      </p:sp>
    </p:spTree>
    <p:extLst>
      <p:ext uri="{BB962C8B-B14F-4D97-AF65-F5344CB8AC3E}">
        <p14:creationId xmlns:p14="http://schemas.microsoft.com/office/powerpoint/2010/main" val="1422531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25FD-2C40-4357-8375-1CFDEEA669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1ED473-2EEA-4E57-8508-21CE1DFBAA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4F82E3-1FD3-4023-A955-A8BB25F91894}"/>
              </a:ext>
            </a:extLst>
          </p:cNvPr>
          <p:cNvSpPr>
            <a:spLocks noGrp="1"/>
          </p:cNvSpPr>
          <p:nvPr>
            <p:ph type="dt" sz="half" idx="10"/>
          </p:nvPr>
        </p:nvSpPr>
        <p:spPr/>
        <p:txBody>
          <a:bodyPr/>
          <a:lstStyle/>
          <a:p>
            <a:fld id="{5C19A091-9D43-4337-B19F-CABE8B9452A7}" type="datetimeFigureOut">
              <a:rPr lang="en-US" smtClean="0"/>
              <a:t>3/5/2021</a:t>
            </a:fld>
            <a:endParaRPr lang="en-US"/>
          </a:p>
        </p:txBody>
      </p:sp>
      <p:sp>
        <p:nvSpPr>
          <p:cNvPr id="5" name="Footer Placeholder 4">
            <a:extLst>
              <a:ext uri="{FF2B5EF4-FFF2-40B4-BE49-F238E27FC236}">
                <a16:creationId xmlns:a16="http://schemas.microsoft.com/office/drawing/2014/main" id="{70773A06-AB4E-4864-8656-CD55E971A1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34FCED-977E-4921-92D2-32010C2CC444}"/>
              </a:ext>
            </a:extLst>
          </p:cNvPr>
          <p:cNvSpPr>
            <a:spLocks noGrp="1"/>
          </p:cNvSpPr>
          <p:nvPr>
            <p:ph type="sldNum" sz="quarter" idx="12"/>
          </p:nvPr>
        </p:nvSpPr>
        <p:spPr/>
        <p:txBody>
          <a:bodyPr/>
          <a:lstStyle/>
          <a:p>
            <a:fld id="{C14E3BD3-2AF1-44C1-8658-06A3EA668948}" type="slidenum">
              <a:rPr lang="en-US" smtClean="0"/>
              <a:t>‹#›</a:t>
            </a:fld>
            <a:endParaRPr lang="en-US"/>
          </a:p>
        </p:txBody>
      </p:sp>
    </p:spTree>
    <p:extLst>
      <p:ext uri="{BB962C8B-B14F-4D97-AF65-F5344CB8AC3E}">
        <p14:creationId xmlns:p14="http://schemas.microsoft.com/office/powerpoint/2010/main" val="3984379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6C9B9-B311-4501-88EB-221FE17510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CA449E-B7F0-4154-8965-AF095AFC8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8E6EDB-96A4-4268-8240-3D9D96EB29B1}"/>
              </a:ext>
            </a:extLst>
          </p:cNvPr>
          <p:cNvSpPr>
            <a:spLocks noGrp="1"/>
          </p:cNvSpPr>
          <p:nvPr>
            <p:ph type="dt" sz="half" idx="10"/>
          </p:nvPr>
        </p:nvSpPr>
        <p:spPr/>
        <p:txBody>
          <a:bodyPr/>
          <a:lstStyle/>
          <a:p>
            <a:fld id="{5C19A091-9D43-4337-B19F-CABE8B9452A7}" type="datetimeFigureOut">
              <a:rPr lang="en-US" smtClean="0"/>
              <a:t>3/5/2021</a:t>
            </a:fld>
            <a:endParaRPr lang="en-US"/>
          </a:p>
        </p:txBody>
      </p:sp>
      <p:sp>
        <p:nvSpPr>
          <p:cNvPr id="5" name="Footer Placeholder 4">
            <a:extLst>
              <a:ext uri="{FF2B5EF4-FFF2-40B4-BE49-F238E27FC236}">
                <a16:creationId xmlns:a16="http://schemas.microsoft.com/office/drawing/2014/main" id="{6F46D751-677B-4481-BF11-E978D5DB64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19C73F-0F2B-4CFD-B75E-C0EEC1989616}"/>
              </a:ext>
            </a:extLst>
          </p:cNvPr>
          <p:cNvSpPr>
            <a:spLocks noGrp="1"/>
          </p:cNvSpPr>
          <p:nvPr>
            <p:ph type="sldNum" sz="quarter" idx="12"/>
          </p:nvPr>
        </p:nvSpPr>
        <p:spPr/>
        <p:txBody>
          <a:bodyPr/>
          <a:lstStyle/>
          <a:p>
            <a:fld id="{C14E3BD3-2AF1-44C1-8658-06A3EA668948}" type="slidenum">
              <a:rPr lang="en-US" smtClean="0"/>
              <a:t>‹#›</a:t>
            </a:fld>
            <a:endParaRPr lang="en-US"/>
          </a:p>
        </p:txBody>
      </p:sp>
    </p:spTree>
    <p:extLst>
      <p:ext uri="{BB962C8B-B14F-4D97-AF65-F5344CB8AC3E}">
        <p14:creationId xmlns:p14="http://schemas.microsoft.com/office/powerpoint/2010/main" val="3150857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46EB0-815E-4813-854A-E94E25A6CC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AF221D-8FF2-4630-8E3A-F8A82526D8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D106D4-4E42-4F52-AAF3-0E4BEB310D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E03B45-2015-472B-B698-74649A8D3DE2}"/>
              </a:ext>
            </a:extLst>
          </p:cNvPr>
          <p:cNvSpPr>
            <a:spLocks noGrp="1"/>
          </p:cNvSpPr>
          <p:nvPr>
            <p:ph type="dt" sz="half" idx="10"/>
          </p:nvPr>
        </p:nvSpPr>
        <p:spPr/>
        <p:txBody>
          <a:bodyPr/>
          <a:lstStyle/>
          <a:p>
            <a:fld id="{5C19A091-9D43-4337-B19F-CABE8B9452A7}" type="datetimeFigureOut">
              <a:rPr lang="en-US" smtClean="0"/>
              <a:t>3/5/2021</a:t>
            </a:fld>
            <a:endParaRPr lang="en-US"/>
          </a:p>
        </p:txBody>
      </p:sp>
      <p:sp>
        <p:nvSpPr>
          <p:cNvPr id="6" name="Footer Placeholder 5">
            <a:extLst>
              <a:ext uri="{FF2B5EF4-FFF2-40B4-BE49-F238E27FC236}">
                <a16:creationId xmlns:a16="http://schemas.microsoft.com/office/drawing/2014/main" id="{E3384F61-2E6F-463A-9A30-248B23522B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B82F30-D50F-4B2B-8935-CB0681C032FD}"/>
              </a:ext>
            </a:extLst>
          </p:cNvPr>
          <p:cNvSpPr>
            <a:spLocks noGrp="1"/>
          </p:cNvSpPr>
          <p:nvPr>
            <p:ph type="sldNum" sz="quarter" idx="12"/>
          </p:nvPr>
        </p:nvSpPr>
        <p:spPr/>
        <p:txBody>
          <a:bodyPr/>
          <a:lstStyle/>
          <a:p>
            <a:fld id="{C14E3BD3-2AF1-44C1-8658-06A3EA668948}" type="slidenum">
              <a:rPr lang="en-US" smtClean="0"/>
              <a:t>‹#›</a:t>
            </a:fld>
            <a:endParaRPr lang="en-US"/>
          </a:p>
        </p:txBody>
      </p:sp>
    </p:spTree>
    <p:extLst>
      <p:ext uri="{BB962C8B-B14F-4D97-AF65-F5344CB8AC3E}">
        <p14:creationId xmlns:p14="http://schemas.microsoft.com/office/powerpoint/2010/main" val="1066680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5783-90B5-4DD1-99D3-4C3C1E3196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B56E92-55B1-4311-ABF1-45CB009E72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4A7FDA-EFA3-4385-A7D1-FC255956C1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09A895-FCB7-48C9-A9EA-7096316A65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30A06B-ED13-4E77-ACE9-98D028FCAF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5E04C6-43E9-4F72-B46E-C6144146C29A}"/>
              </a:ext>
            </a:extLst>
          </p:cNvPr>
          <p:cNvSpPr>
            <a:spLocks noGrp="1"/>
          </p:cNvSpPr>
          <p:nvPr>
            <p:ph type="dt" sz="half" idx="10"/>
          </p:nvPr>
        </p:nvSpPr>
        <p:spPr/>
        <p:txBody>
          <a:bodyPr/>
          <a:lstStyle/>
          <a:p>
            <a:fld id="{5C19A091-9D43-4337-B19F-CABE8B9452A7}" type="datetimeFigureOut">
              <a:rPr lang="en-US" smtClean="0"/>
              <a:t>3/5/2021</a:t>
            </a:fld>
            <a:endParaRPr lang="en-US"/>
          </a:p>
        </p:txBody>
      </p:sp>
      <p:sp>
        <p:nvSpPr>
          <p:cNvPr id="8" name="Footer Placeholder 7">
            <a:extLst>
              <a:ext uri="{FF2B5EF4-FFF2-40B4-BE49-F238E27FC236}">
                <a16:creationId xmlns:a16="http://schemas.microsoft.com/office/drawing/2014/main" id="{7CC2F998-7916-430C-809D-057EC30901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61507B-913E-4526-AF38-3E3BDF7AF2F7}"/>
              </a:ext>
            </a:extLst>
          </p:cNvPr>
          <p:cNvSpPr>
            <a:spLocks noGrp="1"/>
          </p:cNvSpPr>
          <p:nvPr>
            <p:ph type="sldNum" sz="quarter" idx="12"/>
          </p:nvPr>
        </p:nvSpPr>
        <p:spPr/>
        <p:txBody>
          <a:bodyPr/>
          <a:lstStyle/>
          <a:p>
            <a:fld id="{C14E3BD3-2AF1-44C1-8658-06A3EA668948}" type="slidenum">
              <a:rPr lang="en-US" smtClean="0"/>
              <a:t>‹#›</a:t>
            </a:fld>
            <a:endParaRPr lang="en-US"/>
          </a:p>
        </p:txBody>
      </p:sp>
    </p:spTree>
    <p:extLst>
      <p:ext uri="{BB962C8B-B14F-4D97-AF65-F5344CB8AC3E}">
        <p14:creationId xmlns:p14="http://schemas.microsoft.com/office/powerpoint/2010/main" val="2808564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6A9CF-E0D3-4F73-AE6D-59B2B1E73C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60039E-44FF-4A72-ABB4-9EECC5ECE778}"/>
              </a:ext>
            </a:extLst>
          </p:cNvPr>
          <p:cNvSpPr>
            <a:spLocks noGrp="1"/>
          </p:cNvSpPr>
          <p:nvPr>
            <p:ph type="dt" sz="half" idx="10"/>
          </p:nvPr>
        </p:nvSpPr>
        <p:spPr/>
        <p:txBody>
          <a:bodyPr/>
          <a:lstStyle/>
          <a:p>
            <a:fld id="{5C19A091-9D43-4337-B19F-CABE8B9452A7}" type="datetimeFigureOut">
              <a:rPr lang="en-US" smtClean="0"/>
              <a:t>3/5/2021</a:t>
            </a:fld>
            <a:endParaRPr lang="en-US"/>
          </a:p>
        </p:txBody>
      </p:sp>
      <p:sp>
        <p:nvSpPr>
          <p:cNvPr id="4" name="Footer Placeholder 3">
            <a:extLst>
              <a:ext uri="{FF2B5EF4-FFF2-40B4-BE49-F238E27FC236}">
                <a16:creationId xmlns:a16="http://schemas.microsoft.com/office/drawing/2014/main" id="{9D337AF4-CC54-42E4-89AC-F57F94F279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4822CC-FD61-48CD-B081-E042F99D2184}"/>
              </a:ext>
            </a:extLst>
          </p:cNvPr>
          <p:cNvSpPr>
            <a:spLocks noGrp="1"/>
          </p:cNvSpPr>
          <p:nvPr>
            <p:ph type="sldNum" sz="quarter" idx="12"/>
          </p:nvPr>
        </p:nvSpPr>
        <p:spPr/>
        <p:txBody>
          <a:bodyPr/>
          <a:lstStyle/>
          <a:p>
            <a:fld id="{C14E3BD3-2AF1-44C1-8658-06A3EA668948}" type="slidenum">
              <a:rPr lang="en-US" smtClean="0"/>
              <a:t>‹#›</a:t>
            </a:fld>
            <a:endParaRPr lang="en-US"/>
          </a:p>
        </p:txBody>
      </p:sp>
    </p:spTree>
    <p:extLst>
      <p:ext uri="{BB962C8B-B14F-4D97-AF65-F5344CB8AC3E}">
        <p14:creationId xmlns:p14="http://schemas.microsoft.com/office/powerpoint/2010/main" val="1444319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91FD05-746E-40AA-B2D4-C70DC6AE09F5}"/>
              </a:ext>
            </a:extLst>
          </p:cNvPr>
          <p:cNvSpPr>
            <a:spLocks noGrp="1"/>
          </p:cNvSpPr>
          <p:nvPr>
            <p:ph type="dt" sz="half" idx="10"/>
          </p:nvPr>
        </p:nvSpPr>
        <p:spPr/>
        <p:txBody>
          <a:bodyPr/>
          <a:lstStyle/>
          <a:p>
            <a:fld id="{5C19A091-9D43-4337-B19F-CABE8B9452A7}" type="datetimeFigureOut">
              <a:rPr lang="en-US" smtClean="0"/>
              <a:t>3/5/2021</a:t>
            </a:fld>
            <a:endParaRPr lang="en-US"/>
          </a:p>
        </p:txBody>
      </p:sp>
      <p:sp>
        <p:nvSpPr>
          <p:cNvPr id="3" name="Footer Placeholder 2">
            <a:extLst>
              <a:ext uri="{FF2B5EF4-FFF2-40B4-BE49-F238E27FC236}">
                <a16:creationId xmlns:a16="http://schemas.microsoft.com/office/drawing/2014/main" id="{5B31CA4E-9D12-432C-A4D0-57D43638AD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65E33B-4EF4-4918-B4EE-45C792B2C324}"/>
              </a:ext>
            </a:extLst>
          </p:cNvPr>
          <p:cNvSpPr>
            <a:spLocks noGrp="1"/>
          </p:cNvSpPr>
          <p:nvPr>
            <p:ph type="sldNum" sz="quarter" idx="12"/>
          </p:nvPr>
        </p:nvSpPr>
        <p:spPr/>
        <p:txBody>
          <a:bodyPr/>
          <a:lstStyle/>
          <a:p>
            <a:fld id="{C14E3BD3-2AF1-44C1-8658-06A3EA668948}" type="slidenum">
              <a:rPr lang="en-US" smtClean="0"/>
              <a:t>‹#›</a:t>
            </a:fld>
            <a:endParaRPr lang="en-US"/>
          </a:p>
        </p:txBody>
      </p:sp>
    </p:spTree>
    <p:extLst>
      <p:ext uri="{BB962C8B-B14F-4D97-AF65-F5344CB8AC3E}">
        <p14:creationId xmlns:p14="http://schemas.microsoft.com/office/powerpoint/2010/main" val="3785428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47B1F-A110-4F97-872D-E15E54A25C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8FD1F2-83B3-454E-BC2B-5BF6066852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64A691-A22A-4FB8-96DA-BD463E8664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3806A9-C5F0-4CB2-ACF6-A7651890F2D1}"/>
              </a:ext>
            </a:extLst>
          </p:cNvPr>
          <p:cNvSpPr>
            <a:spLocks noGrp="1"/>
          </p:cNvSpPr>
          <p:nvPr>
            <p:ph type="dt" sz="half" idx="10"/>
          </p:nvPr>
        </p:nvSpPr>
        <p:spPr/>
        <p:txBody>
          <a:bodyPr/>
          <a:lstStyle/>
          <a:p>
            <a:fld id="{5C19A091-9D43-4337-B19F-CABE8B9452A7}" type="datetimeFigureOut">
              <a:rPr lang="en-US" smtClean="0"/>
              <a:t>3/5/2021</a:t>
            </a:fld>
            <a:endParaRPr lang="en-US"/>
          </a:p>
        </p:txBody>
      </p:sp>
      <p:sp>
        <p:nvSpPr>
          <p:cNvPr id="6" name="Footer Placeholder 5">
            <a:extLst>
              <a:ext uri="{FF2B5EF4-FFF2-40B4-BE49-F238E27FC236}">
                <a16:creationId xmlns:a16="http://schemas.microsoft.com/office/drawing/2014/main" id="{80AE9494-F174-429D-9091-9913F305F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90E114-451C-473D-86BD-387048291407}"/>
              </a:ext>
            </a:extLst>
          </p:cNvPr>
          <p:cNvSpPr>
            <a:spLocks noGrp="1"/>
          </p:cNvSpPr>
          <p:nvPr>
            <p:ph type="sldNum" sz="quarter" idx="12"/>
          </p:nvPr>
        </p:nvSpPr>
        <p:spPr/>
        <p:txBody>
          <a:bodyPr/>
          <a:lstStyle/>
          <a:p>
            <a:fld id="{C14E3BD3-2AF1-44C1-8658-06A3EA668948}" type="slidenum">
              <a:rPr lang="en-US" smtClean="0"/>
              <a:t>‹#›</a:t>
            </a:fld>
            <a:endParaRPr lang="en-US"/>
          </a:p>
        </p:txBody>
      </p:sp>
    </p:spTree>
    <p:extLst>
      <p:ext uri="{BB962C8B-B14F-4D97-AF65-F5344CB8AC3E}">
        <p14:creationId xmlns:p14="http://schemas.microsoft.com/office/powerpoint/2010/main" val="1423915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AFC55-87C9-46CC-8625-612B61F044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1466AF-7BFD-456D-865A-49CEBF83B2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CFEF05-D79B-4CB5-8F26-A45A66763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F85E16-C481-407F-A713-99E81C6A6DFB}"/>
              </a:ext>
            </a:extLst>
          </p:cNvPr>
          <p:cNvSpPr>
            <a:spLocks noGrp="1"/>
          </p:cNvSpPr>
          <p:nvPr>
            <p:ph type="dt" sz="half" idx="10"/>
          </p:nvPr>
        </p:nvSpPr>
        <p:spPr/>
        <p:txBody>
          <a:bodyPr/>
          <a:lstStyle/>
          <a:p>
            <a:fld id="{5C19A091-9D43-4337-B19F-CABE8B9452A7}" type="datetimeFigureOut">
              <a:rPr lang="en-US" smtClean="0"/>
              <a:t>3/5/2021</a:t>
            </a:fld>
            <a:endParaRPr lang="en-US"/>
          </a:p>
        </p:txBody>
      </p:sp>
      <p:sp>
        <p:nvSpPr>
          <p:cNvPr id="6" name="Footer Placeholder 5">
            <a:extLst>
              <a:ext uri="{FF2B5EF4-FFF2-40B4-BE49-F238E27FC236}">
                <a16:creationId xmlns:a16="http://schemas.microsoft.com/office/drawing/2014/main" id="{6B84057F-5F23-4A9B-A528-FCCB27FB03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CCD0C5-18A1-4E8D-A6C5-83A7176A0267}"/>
              </a:ext>
            </a:extLst>
          </p:cNvPr>
          <p:cNvSpPr>
            <a:spLocks noGrp="1"/>
          </p:cNvSpPr>
          <p:nvPr>
            <p:ph type="sldNum" sz="quarter" idx="12"/>
          </p:nvPr>
        </p:nvSpPr>
        <p:spPr/>
        <p:txBody>
          <a:bodyPr/>
          <a:lstStyle/>
          <a:p>
            <a:fld id="{C14E3BD3-2AF1-44C1-8658-06A3EA668948}" type="slidenum">
              <a:rPr lang="en-US" smtClean="0"/>
              <a:t>‹#›</a:t>
            </a:fld>
            <a:endParaRPr lang="en-US"/>
          </a:p>
        </p:txBody>
      </p:sp>
    </p:spTree>
    <p:extLst>
      <p:ext uri="{BB962C8B-B14F-4D97-AF65-F5344CB8AC3E}">
        <p14:creationId xmlns:p14="http://schemas.microsoft.com/office/powerpoint/2010/main" val="3818924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B0D6F4-B3C5-401D-99A8-0FF77C6E43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81DB38-EF32-4CF4-AD7A-4571481F91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DEE05A-B356-49E8-81D2-1EC38E9108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9A091-9D43-4337-B19F-CABE8B9452A7}" type="datetimeFigureOut">
              <a:rPr lang="en-US" smtClean="0"/>
              <a:t>3/5/2021</a:t>
            </a:fld>
            <a:endParaRPr lang="en-US"/>
          </a:p>
        </p:txBody>
      </p:sp>
      <p:sp>
        <p:nvSpPr>
          <p:cNvPr id="5" name="Footer Placeholder 4">
            <a:extLst>
              <a:ext uri="{FF2B5EF4-FFF2-40B4-BE49-F238E27FC236}">
                <a16:creationId xmlns:a16="http://schemas.microsoft.com/office/drawing/2014/main" id="{B573B403-C558-4585-A4BE-C6374B1375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7877F-4BD1-4C8C-AC80-33F9003210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4E3BD3-2AF1-44C1-8658-06A3EA668948}" type="slidenum">
              <a:rPr lang="en-US" smtClean="0"/>
              <a:t>‹#›</a:t>
            </a:fld>
            <a:endParaRPr lang="en-US"/>
          </a:p>
        </p:txBody>
      </p:sp>
    </p:spTree>
    <p:extLst>
      <p:ext uri="{BB962C8B-B14F-4D97-AF65-F5344CB8AC3E}">
        <p14:creationId xmlns:p14="http://schemas.microsoft.com/office/powerpoint/2010/main" val="3300526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testnet-faucet.mempool.co/" TargetMode="External"/><Relationship Id="rId2" Type="http://schemas.openxmlformats.org/officeDocument/2006/relationships/hyperlink" Target="https://coinfaucet.eu/en/btc-testne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electrum.org/#download"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22BD39-6B5B-493A-BE62-58ECD0F7A7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4741521E-DC76-41B9-8A47-448CD4F9FA4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372661" y="-3359290"/>
            <a:ext cx="5470372" cy="12188952"/>
          </a:xfrm>
          <a:prstGeom prst="rect">
            <a:avLst/>
          </a:prstGeom>
        </p:spPr>
      </p:pic>
      <p:sp>
        <p:nvSpPr>
          <p:cNvPr id="2" name="Title 1">
            <a:extLst>
              <a:ext uri="{FF2B5EF4-FFF2-40B4-BE49-F238E27FC236}">
                <a16:creationId xmlns:a16="http://schemas.microsoft.com/office/drawing/2014/main" id="{F57B962D-00AC-43F2-9691-34CF830141C2}"/>
              </a:ext>
            </a:extLst>
          </p:cNvPr>
          <p:cNvSpPr>
            <a:spLocks noGrp="1"/>
          </p:cNvSpPr>
          <p:nvPr>
            <p:ph type="ctrTitle"/>
          </p:nvPr>
        </p:nvSpPr>
        <p:spPr>
          <a:xfrm>
            <a:off x="1403632" y="184336"/>
            <a:ext cx="9283781" cy="1405965"/>
          </a:xfrm>
        </p:spPr>
        <p:txBody>
          <a:bodyPr>
            <a:normAutofit/>
          </a:bodyPr>
          <a:lstStyle/>
          <a:p>
            <a:r>
              <a:rPr lang="en-US" sz="5400" b="1" dirty="0">
                <a:latin typeface="Arial Black" panose="020B0A04020102020204" pitchFamily="34" charset="0"/>
              </a:rPr>
              <a:t>Bitcoin</a:t>
            </a:r>
          </a:p>
        </p:txBody>
      </p:sp>
      <p:sp>
        <p:nvSpPr>
          <p:cNvPr id="3" name="Subtitle 2">
            <a:extLst>
              <a:ext uri="{FF2B5EF4-FFF2-40B4-BE49-F238E27FC236}">
                <a16:creationId xmlns:a16="http://schemas.microsoft.com/office/drawing/2014/main" id="{B6756EAF-A797-4DC4-ABDA-19A0B58AEAB3}"/>
              </a:ext>
            </a:extLst>
          </p:cNvPr>
          <p:cNvSpPr>
            <a:spLocks noGrp="1"/>
          </p:cNvSpPr>
          <p:nvPr>
            <p:ph type="subTitle" idx="1"/>
          </p:nvPr>
        </p:nvSpPr>
        <p:spPr>
          <a:xfrm>
            <a:off x="1403632" y="1705722"/>
            <a:ext cx="9283781" cy="1221815"/>
          </a:xfrm>
        </p:spPr>
        <p:txBody>
          <a:bodyPr>
            <a:normAutofit/>
          </a:bodyPr>
          <a:lstStyle/>
          <a:p>
            <a:r>
              <a:rPr lang="en-US" sz="2200" dirty="0" smtClean="0"/>
              <a:t>Introduction</a:t>
            </a:r>
            <a:endParaRPr lang="en-US" sz="2200" dirty="0"/>
          </a:p>
        </p:txBody>
      </p:sp>
      <p:sp>
        <p:nvSpPr>
          <p:cNvPr id="14" name="Rectangle 13">
            <a:extLst>
              <a:ext uri="{FF2B5EF4-FFF2-40B4-BE49-F238E27FC236}">
                <a16:creationId xmlns:a16="http://schemas.microsoft.com/office/drawing/2014/main" id="{53FD85F6-ECDC-4124-9916-6444E142C6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0D4C2ACA-6AC1-4CCC-8842-70916B685DC7}"/>
              </a:ext>
            </a:extLst>
          </p:cNvPr>
          <p:cNvPicPr>
            <a:picLocks noChangeAspect="1"/>
          </p:cNvPicPr>
          <p:nvPr/>
        </p:nvPicPr>
        <p:blipFill rotWithShape="1">
          <a:blip r:embed="rId4"/>
          <a:srcRect t="14863" r="-1" b="32927"/>
          <a:stretch/>
        </p:blipFill>
        <p:spPr>
          <a:xfrm>
            <a:off x="-1078" y="3076855"/>
            <a:ext cx="12188952" cy="3118224"/>
          </a:xfrm>
          <a:prstGeom prst="rect">
            <a:avLst/>
          </a:prstGeom>
        </p:spPr>
      </p:pic>
      <p:sp>
        <p:nvSpPr>
          <p:cNvPr id="16" name="Rectangle 15">
            <a:extLst>
              <a:ext uri="{FF2B5EF4-FFF2-40B4-BE49-F238E27FC236}">
                <a16:creationId xmlns:a16="http://schemas.microsoft.com/office/drawing/2014/main" id="{FB5D26B4-74AD-4118-8F13-7051DA3BFA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8456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9D22B-72C2-4AD6-878A-AE50E4131CE7}"/>
              </a:ext>
            </a:extLst>
          </p:cNvPr>
          <p:cNvSpPr>
            <a:spLocks noGrp="1"/>
          </p:cNvSpPr>
          <p:nvPr>
            <p:ph type="title"/>
          </p:nvPr>
        </p:nvSpPr>
        <p:spPr/>
        <p:txBody>
          <a:bodyPr/>
          <a:lstStyle/>
          <a:p>
            <a:r>
              <a:rPr lang="en-US" dirty="0"/>
              <a:t>Sending and Receiving</a:t>
            </a:r>
          </a:p>
        </p:txBody>
      </p:sp>
      <p:sp>
        <p:nvSpPr>
          <p:cNvPr id="3" name="Content Placeholder 2">
            <a:extLst>
              <a:ext uri="{FF2B5EF4-FFF2-40B4-BE49-F238E27FC236}">
                <a16:creationId xmlns:a16="http://schemas.microsoft.com/office/drawing/2014/main" id="{B4117FC5-BAB7-4689-9E48-4F5170A172CB}"/>
              </a:ext>
            </a:extLst>
          </p:cNvPr>
          <p:cNvSpPr>
            <a:spLocks noGrp="1"/>
          </p:cNvSpPr>
          <p:nvPr>
            <p:ph idx="1"/>
          </p:nvPr>
        </p:nvSpPr>
        <p:spPr/>
        <p:txBody>
          <a:bodyPr>
            <a:normAutofit lnSpcReduction="10000"/>
          </a:bodyPr>
          <a:lstStyle/>
          <a:p>
            <a:r>
              <a:rPr lang="en-US" dirty="0"/>
              <a:t>Meanwhile, Alice’s wallet is constantly “listening” to published transactions on the bitcoin network, looking for any that match the addresses in her wallets</a:t>
            </a:r>
          </a:p>
          <a:p>
            <a:r>
              <a:rPr lang="en-US" dirty="0"/>
              <a:t>At first, Alice’s address will show the transaction from Joe as “Unconfirmed.” This means that the transaction has been propagated to the network but has not yet been recorded in the bitcoin transaction ledger, known as the blockchain. </a:t>
            </a:r>
          </a:p>
          <a:p>
            <a:r>
              <a:rPr lang="en-US" dirty="0"/>
              <a:t>To be confirmed, a transaction must be included in a block and added to the blockchain, which happens every 10 minutes, on average</a:t>
            </a:r>
          </a:p>
          <a:p>
            <a:r>
              <a:rPr lang="en-US" dirty="0"/>
              <a:t>After some time, Alice’s wallet </a:t>
            </a:r>
            <a:r>
              <a:rPr lang="en-US"/>
              <a:t>will confirm </a:t>
            </a:r>
            <a:r>
              <a:rPr lang="en-US" dirty="0"/>
              <a:t>that it has received the BTC.</a:t>
            </a:r>
          </a:p>
          <a:p>
            <a:endParaRPr lang="en-US" dirty="0"/>
          </a:p>
        </p:txBody>
      </p:sp>
    </p:spTree>
    <p:extLst>
      <p:ext uri="{BB962C8B-B14F-4D97-AF65-F5344CB8AC3E}">
        <p14:creationId xmlns:p14="http://schemas.microsoft.com/office/powerpoint/2010/main" val="1893770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Bitcoin Address</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Bitcoin addresses are between 26 and 35 alphanumeric characters long.</a:t>
            </a:r>
            <a:endParaRPr lang="en-US" dirty="0" smtClean="0"/>
          </a:p>
          <a:p>
            <a:pPr fontAlgn="base"/>
            <a:r>
              <a:rPr lang="en-US" dirty="0" smtClean="0"/>
              <a:t>There </a:t>
            </a:r>
            <a:r>
              <a:rPr lang="en-US" dirty="0"/>
              <a:t>are currently three address formats in </a:t>
            </a:r>
            <a:r>
              <a:rPr lang="en-US" dirty="0" smtClean="0"/>
              <a:t>use: </a:t>
            </a:r>
            <a:r>
              <a:rPr lang="en-US" dirty="0"/>
              <a:t>Pay-to-</a:t>
            </a:r>
            <a:r>
              <a:rPr lang="en-US" dirty="0" err="1"/>
              <a:t>PubKey</a:t>
            </a:r>
            <a:r>
              <a:rPr lang="en-US" dirty="0"/>
              <a:t>-Hash (P2PKH, also known as Legacy address), Pay to script hash (P2SH) and Bech32. </a:t>
            </a:r>
            <a:endParaRPr lang="en-US" dirty="0" smtClean="0"/>
          </a:p>
          <a:p>
            <a:pPr fontAlgn="base"/>
            <a:r>
              <a:rPr lang="en-US" dirty="0" smtClean="0"/>
              <a:t>Not </a:t>
            </a:r>
            <a:r>
              <a:rPr lang="en-US" dirty="0"/>
              <a:t>all wallets support all three address </a:t>
            </a:r>
            <a:r>
              <a:rPr lang="en-US" dirty="0" smtClean="0"/>
              <a:t>formats</a:t>
            </a:r>
          </a:p>
          <a:p>
            <a:pPr fontAlgn="base"/>
            <a:r>
              <a:rPr lang="en-US" dirty="0" smtClean="0"/>
              <a:t>P2PKH</a:t>
            </a:r>
            <a:r>
              <a:rPr lang="en-US" dirty="0"/>
              <a:t> which begins with the number </a:t>
            </a:r>
            <a:r>
              <a:rPr lang="en-US" dirty="0" smtClean="0"/>
              <a:t>1</a:t>
            </a:r>
            <a:r>
              <a:rPr lang="en-US" dirty="0"/>
              <a:t> </a:t>
            </a:r>
            <a:r>
              <a:rPr lang="en-US" dirty="0" smtClean="0"/>
              <a:t>and is case sensitive</a:t>
            </a:r>
          </a:p>
          <a:p>
            <a:pPr lvl="1" fontAlgn="base"/>
            <a:r>
              <a:rPr lang="en-US" b="1" i="1" dirty="0" err="1" smtClean="0"/>
              <a:t>1BvBMSEYstWetqTFn5Au4m4GFg7xJaNVN2</a:t>
            </a:r>
            <a:r>
              <a:rPr lang="en-US" dirty="0"/>
              <a:t>.</a:t>
            </a:r>
          </a:p>
          <a:p>
            <a:pPr fontAlgn="base"/>
            <a:r>
              <a:rPr lang="en-US" dirty="0"/>
              <a:t>P2SH type starting with the number </a:t>
            </a:r>
            <a:r>
              <a:rPr lang="en-US" dirty="0" smtClean="0"/>
              <a:t>3, and is case sensitive</a:t>
            </a:r>
          </a:p>
          <a:p>
            <a:pPr lvl="1" fontAlgn="base"/>
            <a:r>
              <a:rPr lang="en-US" b="1" i="1" dirty="0" err="1" smtClean="0"/>
              <a:t>3J98t1WpEZ73CNmQviecrnyiWrnqRhWNLy</a:t>
            </a:r>
            <a:r>
              <a:rPr lang="en-US" dirty="0"/>
              <a:t>.</a:t>
            </a:r>
          </a:p>
          <a:p>
            <a:pPr fontAlgn="base"/>
            <a:r>
              <a:rPr lang="en-US" dirty="0"/>
              <a:t>Bech32 type starting with </a:t>
            </a:r>
            <a:r>
              <a:rPr lang="en-US" dirty="0" err="1" smtClean="0"/>
              <a:t>bc1</a:t>
            </a:r>
            <a:r>
              <a:rPr lang="en-US" dirty="0" smtClean="0"/>
              <a:t>, however is not case sensitive</a:t>
            </a:r>
          </a:p>
          <a:p>
            <a:pPr lvl="1" fontAlgn="base"/>
            <a:r>
              <a:rPr lang="en-US" b="1" i="1" dirty="0" err="1" smtClean="0"/>
              <a:t>bc1qar0srrr7xfkvy5l643lydnw9re59gtzzwf5mdq</a:t>
            </a:r>
            <a:r>
              <a:rPr lang="en-US" dirty="0"/>
              <a:t>.</a:t>
            </a:r>
          </a:p>
          <a:p>
            <a:endParaRPr lang="en-US" dirty="0"/>
          </a:p>
        </p:txBody>
      </p:sp>
    </p:spTree>
    <p:extLst>
      <p:ext uri="{BB962C8B-B14F-4D97-AF65-F5344CB8AC3E}">
        <p14:creationId xmlns:p14="http://schemas.microsoft.com/office/powerpoint/2010/main" val="3159402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a:t>
            </a:r>
            <a:r>
              <a:rPr lang="en-US" dirty="0" smtClean="0"/>
              <a:t>Address: P2PKH</a:t>
            </a:r>
            <a:endParaRPr lang="en-US" dirty="0"/>
          </a:p>
        </p:txBody>
      </p:sp>
      <p:sp>
        <p:nvSpPr>
          <p:cNvPr id="3" name="Content Placeholder 2"/>
          <p:cNvSpPr>
            <a:spLocks noGrp="1"/>
          </p:cNvSpPr>
          <p:nvPr>
            <p:ph idx="1"/>
          </p:nvPr>
        </p:nvSpPr>
        <p:spPr/>
        <p:txBody>
          <a:bodyPr/>
          <a:lstStyle/>
          <a:p>
            <a:r>
              <a:rPr lang="en-US" dirty="0"/>
              <a:t>P2PKH addresses are the original Bitcoin address </a:t>
            </a:r>
            <a:r>
              <a:rPr lang="en-US" dirty="0" smtClean="0"/>
              <a:t>format</a:t>
            </a:r>
          </a:p>
          <a:p>
            <a:r>
              <a:rPr lang="en-US" dirty="0" smtClean="0"/>
              <a:t>It is also </a:t>
            </a:r>
            <a:r>
              <a:rPr lang="en-US" dirty="0"/>
              <a:t>known as Legacy addresses. </a:t>
            </a:r>
            <a:endParaRPr lang="en-US" dirty="0" smtClean="0"/>
          </a:p>
          <a:p>
            <a:r>
              <a:rPr lang="en-US" dirty="0" smtClean="0"/>
              <a:t>All </a:t>
            </a:r>
            <a:r>
              <a:rPr lang="en-US" dirty="0"/>
              <a:t>wallets should support legacy addresses; you should be able to receive Bitcoin sent from a </a:t>
            </a:r>
            <a:r>
              <a:rPr lang="en-US" dirty="0" smtClean="0"/>
              <a:t>P2SH </a:t>
            </a:r>
            <a:r>
              <a:rPr lang="en-US" dirty="0"/>
              <a:t>address to a legacy address</a:t>
            </a:r>
          </a:p>
        </p:txBody>
      </p:sp>
    </p:spTree>
    <p:extLst>
      <p:ext uri="{BB962C8B-B14F-4D97-AF65-F5344CB8AC3E}">
        <p14:creationId xmlns:p14="http://schemas.microsoft.com/office/powerpoint/2010/main" val="2070087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Bitcoin Address: </a:t>
            </a:r>
            <a:r>
              <a:rPr lang="en-US" dirty="0" err="1" smtClean="0"/>
              <a:t>SegWit</a:t>
            </a:r>
            <a:endParaRPr lang="en-US" dirty="0"/>
          </a:p>
        </p:txBody>
      </p:sp>
      <p:sp>
        <p:nvSpPr>
          <p:cNvPr id="3" name="Content Placeholder 2"/>
          <p:cNvSpPr>
            <a:spLocks noGrp="1"/>
          </p:cNvSpPr>
          <p:nvPr>
            <p:ph idx="1"/>
          </p:nvPr>
        </p:nvSpPr>
        <p:spPr/>
        <p:txBody>
          <a:bodyPr/>
          <a:lstStyle/>
          <a:p>
            <a:r>
              <a:rPr lang="en-US" dirty="0"/>
              <a:t>There are two types of </a:t>
            </a:r>
            <a:r>
              <a:rPr lang="en-US" dirty="0" err="1"/>
              <a:t>SegWit</a:t>
            </a:r>
            <a:r>
              <a:rPr lang="en-US" dirty="0"/>
              <a:t> addresses. One type (“P2SH”) starts with a ”3” — though not all addresses that start with a 3 are </a:t>
            </a:r>
            <a:r>
              <a:rPr lang="en-US" dirty="0" err="1"/>
              <a:t>Segwit</a:t>
            </a:r>
            <a:r>
              <a:rPr lang="en-US" dirty="0"/>
              <a:t> addresses. The other (“</a:t>
            </a:r>
            <a:r>
              <a:rPr lang="en-US" dirty="0" err="1"/>
              <a:t>bech32</a:t>
            </a:r>
            <a:r>
              <a:rPr lang="en-US" dirty="0"/>
              <a:t>”) starts with “</a:t>
            </a:r>
            <a:r>
              <a:rPr lang="en-US" dirty="0" err="1"/>
              <a:t>bc1</a:t>
            </a:r>
            <a:r>
              <a:rPr lang="en-US" dirty="0"/>
              <a:t>,” and is always a </a:t>
            </a:r>
            <a:r>
              <a:rPr lang="en-US" dirty="0" err="1"/>
              <a:t>SegWit</a:t>
            </a:r>
            <a:r>
              <a:rPr lang="en-US" dirty="0"/>
              <a:t> address.</a:t>
            </a:r>
            <a:endParaRPr lang="en-US" dirty="0" smtClean="0"/>
          </a:p>
          <a:p>
            <a:r>
              <a:rPr lang="en-US" dirty="0" err="1" smtClean="0"/>
              <a:t>SegWit</a:t>
            </a:r>
            <a:r>
              <a:rPr lang="en-US" dirty="0" smtClean="0"/>
              <a:t> is a protocol </a:t>
            </a:r>
            <a:r>
              <a:rPr lang="en-US" dirty="0"/>
              <a:t>update that occurred in August 2017 in an attempt to ease the </a:t>
            </a:r>
            <a:r>
              <a:rPr lang="en-US" dirty="0" err="1"/>
              <a:t>blockchain’s</a:t>
            </a:r>
            <a:r>
              <a:rPr lang="en-US" dirty="0"/>
              <a:t> scaling woes</a:t>
            </a:r>
            <a:endParaRPr lang="en-US" dirty="0" smtClean="0"/>
          </a:p>
          <a:p>
            <a:r>
              <a:rPr lang="en-US" dirty="0" err="1" smtClean="0"/>
              <a:t>SegWit</a:t>
            </a:r>
            <a:r>
              <a:rPr lang="en-US" dirty="0"/>
              <a:t>, or segregated </a:t>
            </a:r>
            <a:r>
              <a:rPr lang="en-US" dirty="0" smtClean="0"/>
              <a:t>witness splits </a:t>
            </a:r>
            <a:r>
              <a:rPr lang="en-US" dirty="0"/>
              <a:t>off signature data from Bitcoin transactions—reducing the size of transaction data that needed to be stored in Bitcoin </a:t>
            </a:r>
            <a:r>
              <a:rPr lang="en-US" dirty="0" smtClean="0"/>
              <a:t>blocks</a:t>
            </a:r>
          </a:p>
          <a:p>
            <a:endParaRPr lang="en-US" dirty="0"/>
          </a:p>
        </p:txBody>
      </p:sp>
      <p:sp>
        <p:nvSpPr>
          <p:cNvPr id="4" name="Rectangle 3"/>
          <p:cNvSpPr/>
          <p:nvPr/>
        </p:nvSpPr>
        <p:spPr>
          <a:xfrm>
            <a:off x="838200" y="6311900"/>
            <a:ext cx="5842433" cy="369332"/>
          </a:xfrm>
          <a:prstGeom prst="rect">
            <a:avLst/>
          </a:prstGeom>
        </p:spPr>
        <p:txBody>
          <a:bodyPr wrap="none">
            <a:spAutoFit/>
          </a:bodyPr>
          <a:lstStyle/>
          <a:p>
            <a:r>
              <a:rPr lang="en-US" dirty="0"/>
              <a:t>https://</a:t>
            </a:r>
            <a:r>
              <a:rPr lang="en-US" dirty="0" err="1"/>
              <a:t>bitcoinmagazine.com</a:t>
            </a:r>
            <a:r>
              <a:rPr lang="en-US" dirty="0"/>
              <a:t>/what-is-bitcoin/what-is-</a:t>
            </a:r>
            <a:r>
              <a:rPr lang="en-US" dirty="0" err="1"/>
              <a:t>segwit</a:t>
            </a:r>
            <a:endParaRPr lang="en-US" dirty="0"/>
          </a:p>
        </p:txBody>
      </p:sp>
    </p:spTree>
    <p:extLst>
      <p:ext uri="{BB962C8B-B14F-4D97-AF65-F5344CB8AC3E}">
        <p14:creationId xmlns:p14="http://schemas.microsoft.com/office/powerpoint/2010/main" val="2412117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Keys</a:t>
            </a:r>
            <a:endParaRPr lang="en-US" dirty="0"/>
          </a:p>
        </p:txBody>
      </p:sp>
      <p:sp>
        <p:nvSpPr>
          <p:cNvPr id="3" name="Content Placeholder 2"/>
          <p:cNvSpPr>
            <a:spLocks noGrp="1"/>
          </p:cNvSpPr>
          <p:nvPr>
            <p:ph idx="1"/>
          </p:nvPr>
        </p:nvSpPr>
        <p:spPr/>
        <p:txBody>
          <a:bodyPr/>
          <a:lstStyle/>
          <a:p>
            <a:r>
              <a:rPr lang="en-US" i="1" dirty="0"/>
              <a:t>The private key must remain secret at all times because revealing it to third parties is equivalent to giving them control over the bitcoins secured by that key. The private key must also be backed up and protected from accidental loss, because if it’s lost it cannot be recovered and the funds secured by it are forever lost, too.”</a:t>
            </a:r>
            <a:br>
              <a:rPr lang="en-US" i="1" dirty="0"/>
            </a:br>
            <a:r>
              <a:rPr lang="en-US" i="1" dirty="0"/>
              <a:t>― </a:t>
            </a:r>
            <a:r>
              <a:rPr lang="en-US" b="1" i="1" dirty="0"/>
              <a:t>Andreas M. Antonopoulos,</a:t>
            </a:r>
            <a:r>
              <a:rPr lang="en-US" i="1" dirty="0"/>
              <a:t> Mastering </a:t>
            </a:r>
            <a:r>
              <a:rPr lang="en-US" i="1" dirty="0" smtClean="0"/>
              <a:t>Bitcoin</a:t>
            </a:r>
          </a:p>
          <a:p>
            <a:r>
              <a:rPr lang="en-US" i="1" dirty="0" smtClean="0"/>
              <a:t> </a:t>
            </a:r>
            <a:r>
              <a:rPr lang="en-US" b="1" i="1" dirty="0" smtClean="0"/>
              <a:t>“</a:t>
            </a:r>
            <a:r>
              <a:rPr lang="en-US" b="1" i="1" dirty="0"/>
              <a:t>If you don’t own your private key, you don’t own your bitcoins.”</a:t>
            </a:r>
            <a:endParaRPr lang="en-US" dirty="0"/>
          </a:p>
        </p:txBody>
      </p:sp>
    </p:spTree>
    <p:extLst>
      <p:ext uri="{BB962C8B-B14F-4D97-AF65-F5344CB8AC3E}">
        <p14:creationId xmlns:p14="http://schemas.microsoft.com/office/powerpoint/2010/main" val="356054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 and Addresses</a:t>
            </a:r>
            <a:endParaRPr lang="en-US" dirty="0"/>
          </a:p>
        </p:txBody>
      </p:sp>
      <p:sp>
        <p:nvSpPr>
          <p:cNvPr id="3" name="Content Placeholder 2"/>
          <p:cNvSpPr>
            <a:spLocks noGrp="1"/>
          </p:cNvSpPr>
          <p:nvPr>
            <p:ph idx="1"/>
          </p:nvPr>
        </p:nvSpPr>
        <p:spPr/>
        <p:txBody>
          <a:bodyPr>
            <a:normAutofit/>
          </a:bodyPr>
          <a:lstStyle/>
          <a:p>
            <a:r>
              <a:rPr lang="en-US" dirty="0"/>
              <a:t>Ownership of bitcoin is established through digital keys, bitcoin addresses, and </a:t>
            </a:r>
            <a:r>
              <a:rPr lang="en-US" dirty="0" smtClean="0"/>
              <a:t>digital signatures.</a:t>
            </a:r>
          </a:p>
          <a:p>
            <a:r>
              <a:rPr lang="en-US" dirty="0"/>
              <a:t>The digital keys are not actually stored in the network, but are instead </a:t>
            </a:r>
            <a:r>
              <a:rPr lang="en-US" dirty="0" smtClean="0"/>
              <a:t>created and </a:t>
            </a:r>
            <a:r>
              <a:rPr lang="en-US" dirty="0"/>
              <a:t>stored by users in a file, or simple database, called a wallet. </a:t>
            </a:r>
            <a:endParaRPr lang="en-US" dirty="0" smtClean="0"/>
          </a:p>
          <a:p>
            <a:r>
              <a:rPr lang="en-US" dirty="0"/>
              <a:t>Most bitcoin transactions requires a valid digital signature to be included in </a:t>
            </a:r>
            <a:r>
              <a:rPr lang="en-US" dirty="0" smtClean="0"/>
              <a:t>the blockchain</a:t>
            </a:r>
            <a:r>
              <a:rPr lang="en-US" dirty="0"/>
              <a:t>, which can only be generated with a secret key; therefore, anyone with </a:t>
            </a:r>
            <a:r>
              <a:rPr lang="en-US" dirty="0" smtClean="0"/>
              <a:t>a copy </a:t>
            </a:r>
            <a:r>
              <a:rPr lang="en-US" dirty="0"/>
              <a:t>of that key has control of the </a:t>
            </a:r>
            <a:r>
              <a:rPr lang="en-US" dirty="0" smtClean="0"/>
              <a:t>bitcoin.</a:t>
            </a:r>
            <a:endParaRPr lang="en-US" dirty="0"/>
          </a:p>
        </p:txBody>
      </p:sp>
    </p:spTree>
    <p:extLst>
      <p:ext uri="{BB962C8B-B14F-4D97-AF65-F5344CB8AC3E}">
        <p14:creationId xmlns:p14="http://schemas.microsoft.com/office/powerpoint/2010/main" val="620045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Witness</a:t>
            </a:r>
            <a:endParaRPr lang="en-US" dirty="0"/>
          </a:p>
        </p:txBody>
      </p:sp>
      <p:sp>
        <p:nvSpPr>
          <p:cNvPr id="3" name="Content Placeholder 2"/>
          <p:cNvSpPr>
            <a:spLocks noGrp="1"/>
          </p:cNvSpPr>
          <p:nvPr>
            <p:ph idx="1"/>
          </p:nvPr>
        </p:nvSpPr>
        <p:spPr/>
        <p:txBody>
          <a:bodyPr/>
          <a:lstStyle/>
          <a:p>
            <a:r>
              <a:rPr lang="en-US" dirty="0"/>
              <a:t>The digital signature used to spend </a:t>
            </a:r>
            <a:r>
              <a:rPr lang="en-US" dirty="0" smtClean="0"/>
              <a:t>funds is </a:t>
            </a:r>
            <a:r>
              <a:rPr lang="en-US" dirty="0"/>
              <a:t>also referred to as a witness, a term used in cryptography. </a:t>
            </a:r>
            <a:endParaRPr lang="en-US" dirty="0" smtClean="0"/>
          </a:p>
          <a:p>
            <a:r>
              <a:rPr lang="en-US" dirty="0" smtClean="0"/>
              <a:t>The </a:t>
            </a:r>
            <a:r>
              <a:rPr lang="en-US" dirty="0"/>
              <a:t>witness data in a </a:t>
            </a:r>
            <a:r>
              <a:rPr lang="en-US" dirty="0" smtClean="0"/>
              <a:t>bitcoin transaction </a:t>
            </a:r>
            <a:r>
              <a:rPr lang="en-US" dirty="0"/>
              <a:t>testifies to the true ownership of the funds being spent.</a:t>
            </a:r>
          </a:p>
        </p:txBody>
      </p:sp>
    </p:spTree>
    <p:extLst>
      <p:ext uri="{BB962C8B-B14F-4D97-AF65-F5344CB8AC3E}">
        <p14:creationId xmlns:p14="http://schemas.microsoft.com/office/powerpoint/2010/main" val="400239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Keys</a:t>
            </a:r>
          </a:p>
        </p:txBody>
      </p:sp>
      <p:sp>
        <p:nvSpPr>
          <p:cNvPr id="3" name="Content Placeholder 2"/>
          <p:cNvSpPr>
            <a:spLocks noGrp="1"/>
          </p:cNvSpPr>
          <p:nvPr>
            <p:ph idx="1"/>
          </p:nvPr>
        </p:nvSpPr>
        <p:spPr/>
        <p:txBody>
          <a:bodyPr>
            <a:normAutofit/>
          </a:bodyPr>
          <a:lstStyle/>
          <a:p>
            <a:r>
              <a:rPr lang="en-US" dirty="0"/>
              <a:t>Keys come in pairs consisting of a private (secret) key and a public key. </a:t>
            </a:r>
            <a:endParaRPr lang="en-US" dirty="0" smtClean="0"/>
          </a:p>
          <a:p>
            <a:r>
              <a:rPr lang="en-US" dirty="0" smtClean="0"/>
              <a:t>Think </a:t>
            </a:r>
            <a:r>
              <a:rPr lang="en-US" dirty="0"/>
              <a:t>of </a:t>
            </a:r>
            <a:r>
              <a:rPr lang="en-US" dirty="0" smtClean="0"/>
              <a:t>the public </a:t>
            </a:r>
            <a:r>
              <a:rPr lang="en-US" dirty="0"/>
              <a:t>key as similar to a bank account number and the private key as similar to </a:t>
            </a:r>
            <a:r>
              <a:rPr lang="en-US" dirty="0" smtClean="0"/>
              <a:t>the secret </a:t>
            </a:r>
            <a:r>
              <a:rPr lang="en-US" dirty="0"/>
              <a:t>PIN, or signature on a check, that provides control over the account. </a:t>
            </a:r>
            <a:endParaRPr lang="en-US" dirty="0" smtClean="0"/>
          </a:p>
          <a:p>
            <a:r>
              <a:rPr lang="en-US" dirty="0" smtClean="0"/>
              <a:t>These digital </a:t>
            </a:r>
            <a:r>
              <a:rPr lang="en-US" dirty="0"/>
              <a:t>keys are very rarely seen by the users of bitcoin. </a:t>
            </a:r>
            <a:endParaRPr lang="en-US" dirty="0" smtClean="0"/>
          </a:p>
          <a:p>
            <a:r>
              <a:rPr lang="en-US" dirty="0" smtClean="0"/>
              <a:t>For </a:t>
            </a:r>
            <a:r>
              <a:rPr lang="en-US" dirty="0"/>
              <a:t>the most part, they </a:t>
            </a:r>
            <a:r>
              <a:rPr lang="en-US" dirty="0" smtClean="0"/>
              <a:t>are stored </a:t>
            </a:r>
            <a:r>
              <a:rPr lang="en-US" dirty="0"/>
              <a:t>inside the wallet file and managed by the bitcoin wallet software.</a:t>
            </a:r>
          </a:p>
        </p:txBody>
      </p:sp>
    </p:spTree>
    <p:extLst>
      <p:ext uri="{BB962C8B-B14F-4D97-AF65-F5344CB8AC3E}">
        <p14:creationId xmlns:p14="http://schemas.microsoft.com/office/powerpoint/2010/main" val="1607024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 and Address</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the payment portion of a bitcoin transaction, the recipient’s public key is </a:t>
            </a:r>
            <a:r>
              <a:rPr lang="en-US" dirty="0" smtClean="0"/>
              <a:t>represented by </a:t>
            </a:r>
            <a:r>
              <a:rPr lang="en-US" dirty="0"/>
              <a:t>its digital fingerprint, called a bitcoin address, which is used in the same </a:t>
            </a:r>
            <a:r>
              <a:rPr lang="en-US" dirty="0" smtClean="0"/>
              <a:t>way as </a:t>
            </a:r>
            <a:r>
              <a:rPr lang="en-US" dirty="0"/>
              <a:t>the beneficiary name on a check (i.e., “Pay to the order of ”). </a:t>
            </a:r>
            <a:endParaRPr lang="en-US" dirty="0" smtClean="0"/>
          </a:p>
          <a:p>
            <a:r>
              <a:rPr lang="en-US" dirty="0" smtClean="0"/>
              <a:t>The </a:t>
            </a:r>
            <a:r>
              <a:rPr lang="en-US" dirty="0"/>
              <a:t>bitcoin private key is just a number. You can pick your </a:t>
            </a:r>
            <a:r>
              <a:rPr lang="en-US" dirty="0" smtClean="0"/>
              <a:t>private keys </a:t>
            </a:r>
            <a:r>
              <a:rPr lang="en-US" dirty="0"/>
              <a:t>randomly using just a coin, pencil, and paper: toss a coin </a:t>
            </a:r>
            <a:r>
              <a:rPr lang="en-US" dirty="0" smtClean="0"/>
              <a:t>256 times </a:t>
            </a:r>
            <a:r>
              <a:rPr lang="en-US" dirty="0"/>
              <a:t>and you have the binary digits of a random private key </a:t>
            </a:r>
            <a:r>
              <a:rPr lang="en-US" dirty="0" smtClean="0"/>
              <a:t>you can </a:t>
            </a:r>
            <a:r>
              <a:rPr lang="en-US" dirty="0"/>
              <a:t>use in a bitcoin wallet. </a:t>
            </a:r>
            <a:endParaRPr lang="en-US" dirty="0" smtClean="0"/>
          </a:p>
          <a:p>
            <a:r>
              <a:rPr lang="en-US" dirty="0" smtClean="0"/>
              <a:t>The </a:t>
            </a:r>
            <a:r>
              <a:rPr lang="en-US" dirty="0"/>
              <a:t>public key can then be </a:t>
            </a:r>
            <a:r>
              <a:rPr lang="en-US" dirty="0" smtClean="0"/>
              <a:t>generated from </a:t>
            </a:r>
            <a:r>
              <a:rPr lang="en-US" dirty="0"/>
              <a:t>the private </a:t>
            </a:r>
            <a:r>
              <a:rPr lang="en-US" dirty="0" smtClean="0"/>
              <a:t>key</a:t>
            </a:r>
            <a:r>
              <a:rPr lang="en-US" dirty="0"/>
              <a:t> </a:t>
            </a:r>
            <a:r>
              <a:rPr lang="en-US" dirty="0" smtClean="0"/>
              <a:t>but not vice-versa</a:t>
            </a:r>
          </a:p>
          <a:p>
            <a:r>
              <a:rPr lang="en-US" dirty="0" smtClean="0"/>
              <a:t>The bitcoin address is generated from the public key but it doesn’t the other way</a:t>
            </a:r>
            <a:endParaRPr lang="en-US" dirty="0"/>
          </a:p>
        </p:txBody>
      </p:sp>
    </p:spTree>
    <p:extLst>
      <p:ext uri="{BB962C8B-B14F-4D97-AF65-F5344CB8AC3E}">
        <p14:creationId xmlns:p14="http://schemas.microsoft.com/office/powerpoint/2010/main" val="3418302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 and Address</a:t>
            </a:r>
            <a:endParaRPr lang="en-US" dirty="0"/>
          </a:p>
        </p:txBody>
      </p:sp>
      <p:sp>
        <p:nvSpPr>
          <p:cNvPr id="3" name="Content Placeholder 2"/>
          <p:cNvSpPr>
            <a:spLocks noGrp="1"/>
          </p:cNvSpPr>
          <p:nvPr>
            <p:ph idx="1"/>
          </p:nvPr>
        </p:nvSpPr>
        <p:spPr/>
        <p:txBody>
          <a:bodyPr/>
          <a:lstStyle/>
          <a:p>
            <a:r>
              <a:rPr lang="en-US" dirty="0"/>
              <a:t>The size of bitcoin’s private key space, (2</a:t>
            </a:r>
            <a:r>
              <a:rPr lang="en-US" baseline="30000" dirty="0"/>
              <a:t>256</a:t>
            </a:r>
            <a:r>
              <a:rPr lang="en-US" dirty="0"/>
              <a:t>) is an </a:t>
            </a:r>
            <a:r>
              <a:rPr lang="en-US" dirty="0" smtClean="0"/>
              <a:t>unfathomably large </a:t>
            </a:r>
            <a:r>
              <a:rPr lang="en-US" dirty="0"/>
              <a:t>number. It is approximately 1077 in decimal. For comparison</a:t>
            </a:r>
            <a:r>
              <a:rPr lang="en-US" dirty="0" smtClean="0"/>
              <a:t>, the </a:t>
            </a:r>
            <a:r>
              <a:rPr lang="en-US" dirty="0"/>
              <a:t>visible universe is estimated to contain 1080 atoms</a:t>
            </a:r>
            <a:r>
              <a:rPr lang="en-US" dirty="0" smtClean="0"/>
              <a:t>.</a:t>
            </a:r>
          </a:p>
          <a:p>
            <a:r>
              <a:rPr lang="en-US" dirty="0" smtClean="0"/>
              <a:t>It is 256 bits long and can be written as a 64 hexadecimal digits, </a:t>
            </a:r>
            <a:r>
              <a:rPr lang="en-US" dirty="0" err="1" smtClean="0"/>
              <a:t>eg</a:t>
            </a:r>
            <a:r>
              <a:rPr lang="en-US" dirty="0" smtClean="0"/>
              <a:t>. </a:t>
            </a:r>
          </a:p>
          <a:p>
            <a:r>
              <a:rPr lang="en-US" dirty="0" smtClean="0"/>
              <a:t>1E99423A4ED27608A15A2616A2B0E9E52CED330AC530EDCC32C8FFC6A526AEDD</a:t>
            </a:r>
          </a:p>
          <a:p>
            <a:r>
              <a:rPr lang="en-US" dirty="0" smtClean="0"/>
              <a:t>Address </a:t>
            </a:r>
            <a:r>
              <a:rPr lang="en-US" dirty="0"/>
              <a:t>= RIPEMD160 </a:t>
            </a:r>
            <a:r>
              <a:rPr lang="en-US" dirty="0" smtClean="0"/>
              <a:t>(SHA256(K))</a:t>
            </a:r>
            <a:endParaRPr lang="en-US" dirty="0"/>
          </a:p>
        </p:txBody>
      </p:sp>
    </p:spTree>
    <p:extLst>
      <p:ext uri="{BB962C8B-B14F-4D97-AF65-F5344CB8AC3E}">
        <p14:creationId xmlns:p14="http://schemas.microsoft.com/office/powerpoint/2010/main" val="878485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6580D-E0D4-41BD-A307-007D7D9CF6CE}"/>
              </a:ext>
            </a:extLst>
          </p:cNvPr>
          <p:cNvSpPr>
            <a:spLocks noGrp="1"/>
          </p:cNvSpPr>
          <p:nvPr>
            <p:ph type="title"/>
          </p:nvPr>
        </p:nvSpPr>
        <p:spPr/>
        <p:txBody>
          <a:bodyPr/>
          <a:lstStyle/>
          <a:p>
            <a:r>
              <a:rPr lang="en-US" dirty="0"/>
              <a:t>How to use Bitcoin</a:t>
            </a:r>
          </a:p>
        </p:txBody>
      </p:sp>
      <p:sp>
        <p:nvSpPr>
          <p:cNvPr id="3" name="Content Placeholder 2">
            <a:extLst>
              <a:ext uri="{FF2B5EF4-FFF2-40B4-BE49-F238E27FC236}">
                <a16:creationId xmlns:a16="http://schemas.microsoft.com/office/drawing/2014/main" id="{CD71346D-2184-43B2-8D79-2927B2C0310C}"/>
              </a:ext>
            </a:extLst>
          </p:cNvPr>
          <p:cNvSpPr>
            <a:spLocks noGrp="1"/>
          </p:cNvSpPr>
          <p:nvPr>
            <p:ph idx="1"/>
          </p:nvPr>
        </p:nvSpPr>
        <p:spPr/>
        <p:txBody>
          <a:bodyPr/>
          <a:lstStyle/>
          <a:p>
            <a:r>
              <a:rPr lang="en-US" dirty="0"/>
              <a:t>A bitcoin wallet is required to access the bitcoin system. There are many wallets available on mobile and desktops. Do NOT use a web-based wallet.</a:t>
            </a:r>
          </a:p>
          <a:p>
            <a:r>
              <a:rPr lang="en-US" dirty="0"/>
              <a:t>There are also hardware wallets and paper wallets</a:t>
            </a:r>
          </a:p>
          <a:p>
            <a:r>
              <a:rPr lang="en-US" dirty="0"/>
              <a:t>Hardware wallets use a custom-made device stores your keys.</a:t>
            </a:r>
          </a:p>
          <a:p>
            <a:r>
              <a:rPr lang="en-US" dirty="0"/>
              <a:t>A paper wallet is a printed piece of paper that contains keys and your bitcoin address. DO NOT use a paper wallet generated by a website.</a:t>
            </a:r>
          </a:p>
        </p:txBody>
      </p:sp>
      <p:sp>
        <p:nvSpPr>
          <p:cNvPr id="5" name="TextBox 4">
            <a:extLst>
              <a:ext uri="{FF2B5EF4-FFF2-40B4-BE49-F238E27FC236}">
                <a16:creationId xmlns:a16="http://schemas.microsoft.com/office/drawing/2014/main" id="{08756C97-A144-4383-A235-082314DF48C9}"/>
              </a:ext>
            </a:extLst>
          </p:cNvPr>
          <p:cNvSpPr txBox="1"/>
          <p:nvPr/>
        </p:nvSpPr>
        <p:spPr>
          <a:xfrm>
            <a:off x="838200" y="5345966"/>
            <a:ext cx="9906000" cy="830997"/>
          </a:xfrm>
          <a:prstGeom prst="rect">
            <a:avLst/>
          </a:prstGeom>
          <a:noFill/>
          <a:ln>
            <a:solidFill>
              <a:srgbClr val="C00000"/>
            </a:solidFill>
          </a:ln>
        </p:spPr>
        <p:txBody>
          <a:bodyPr wrap="square">
            <a:spAutoFit/>
          </a:bodyPr>
          <a:lstStyle/>
          <a:p>
            <a:r>
              <a:rPr lang="en-US" sz="2400" dirty="0"/>
              <a:t>READ https://www.coindesk.com/bitcoinpaperwallet-back-door-missing-funds-research</a:t>
            </a:r>
          </a:p>
        </p:txBody>
      </p:sp>
    </p:spTree>
    <p:extLst>
      <p:ext uri="{BB962C8B-B14F-4D97-AF65-F5344CB8AC3E}">
        <p14:creationId xmlns:p14="http://schemas.microsoft.com/office/powerpoint/2010/main" val="547153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Key Cryptography</a:t>
            </a:r>
          </a:p>
        </p:txBody>
      </p:sp>
      <p:sp>
        <p:nvSpPr>
          <p:cNvPr id="3" name="Content Placeholder 2"/>
          <p:cNvSpPr>
            <a:spLocks noGrp="1"/>
          </p:cNvSpPr>
          <p:nvPr>
            <p:ph idx="1"/>
          </p:nvPr>
        </p:nvSpPr>
        <p:spPr/>
        <p:txBody>
          <a:bodyPr>
            <a:normAutofit/>
          </a:bodyPr>
          <a:lstStyle/>
          <a:p>
            <a:r>
              <a:rPr lang="en-US" dirty="0" smtClean="0"/>
              <a:t>Also called asymmetric cryptography</a:t>
            </a:r>
          </a:p>
          <a:p>
            <a:r>
              <a:rPr lang="en-US" dirty="0"/>
              <a:t>It’s not used to </a:t>
            </a:r>
            <a:r>
              <a:rPr lang="en-US" dirty="0" smtClean="0"/>
              <a:t>encrypt transactions or messages. </a:t>
            </a:r>
          </a:p>
          <a:p>
            <a:r>
              <a:rPr lang="en-US" dirty="0" smtClean="0"/>
              <a:t>Rather</a:t>
            </a:r>
            <a:r>
              <a:rPr lang="en-US" dirty="0"/>
              <a:t>, the useful property of asymmetric cryptography is </a:t>
            </a:r>
            <a:r>
              <a:rPr lang="en-US" dirty="0" smtClean="0"/>
              <a:t>the ability </a:t>
            </a:r>
            <a:r>
              <a:rPr lang="en-US" dirty="0"/>
              <a:t>to generate digital signatures. </a:t>
            </a:r>
            <a:endParaRPr lang="en-US" dirty="0" smtClean="0"/>
          </a:p>
          <a:p>
            <a:r>
              <a:rPr lang="en-US" dirty="0" smtClean="0"/>
              <a:t>A </a:t>
            </a:r>
            <a:r>
              <a:rPr lang="en-US" dirty="0"/>
              <a:t>private key can be applied to the digital </a:t>
            </a:r>
            <a:r>
              <a:rPr lang="en-US" dirty="0" smtClean="0"/>
              <a:t>fingerprint of </a:t>
            </a:r>
            <a:r>
              <a:rPr lang="en-US" dirty="0"/>
              <a:t>a transaction to produce a numerical signature. </a:t>
            </a:r>
            <a:endParaRPr lang="en-US" dirty="0" smtClean="0"/>
          </a:p>
          <a:p>
            <a:r>
              <a:rPr lang="en-US" dirty="0" smtClean="0"/>
              <a:t>This </a:t>
            </a:r>
            <a:r>
              <a:rPr lang="en-US" dirty="0"/>
              <a:t>signature can only </a:t>
            </a:r>
            <a:r>
              <a:rPr lang="en-US" dirty="0" smtClean="0"/>
              <a:t>be produced </a:t>
            </a:r>
            <a:r>
              <a:rPr lang="en-US" dirty="0"/>
              <a:t>by someone with knowledge of the private key. However, anyone </a:t>
            </a:r>
            <a:r>
              <a:rPr lang="en-US" dirty="0" smtClean="0"/>
              <a:t>with access </a:t>
            </a:r>
            <a:r>
              <a:rPr lang="en-US" dirty="0"/>
              <a:t>to the public key and the transaction fingerprint can use them to verify the signature.</a:t>
            </a:r>
          </a:p>
        </p:txBody>
      </p:sp>
    </p:spTree>
    <p:extLst>
      <p:ext uri="{BB962C8B-B14F-4D97-AF65-F5344CB8AC3E}">
        <p14:creationId xmlns:p14="http://schemas.microsoft.com/office/powerpoint/2010/main" val="2263910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Key Cryptography</a:t>
            </a:r>
          </a:p>
        </p:txBody>
      </p:sp>
      <p:sp>
        <p:nvSpPr>
          <p:cNvPr id="3" name="Content Placeholder 2"/>
          <p:cNvSpPr>
            <a:spLocks noGrp="1"/>
          </p:cNvSpPr>
          <p:nvPr>
            <p:ph idx="1"/>
          </p:nvPr>
        </p:nvSpPr>
        <p:spPr>
          <a:xfrm>
            <a:off x="838200" y="1349374"/>
            <a:ext cx="10515600" cy="4351338"/>
          </a:xfrm>
        </p:spPr>
        <p:txBody>
          <a:bodyPr>
            <a:normAutofit/>
          </a:bodyPr>
          <a:lstStyle/>
          <a:p>
            <a:r>
              <a:rPr lang="en-US" dirty="0"/>
              <a:t>A bitcoin wallet contains a collection of key pairs, each consisting of a private key </a:t>
            </a:r>
            <a:r>
              <a:rPr lang="en-US" dirty="0" smtClean="0"/>
              <a:t>and a </a:t>
            </a:r>
            <a:r>
              <a:rPr lang="en-US" dirty="0"/>
              <a:t>public key. </a:t>
            </a:r>
            <a:endParaRPr lang="en-US" dirty="0" smtClean="0"/>
          </a:p>
          <a:p>
            <a:r>
              <a:rPr lang="en-US" dirty="0" smtClean="0"/>
              <a:t>The </a:t>
            </a:r>
            <a:r>
              <a:rPr lang="en-US" dirty="0"/>
              <a:t>private key (k) is a number, usually picked at random. From the </a:t>
            </a:r>
            <a:r>
              <a:rPr lang="en-US" dirty="0" smtClean="0"/>
              <a:t>private key</a:t>
            </a:r>
            <a:r>
              <a:rPr lang="en-US" dirty="0"/>
              <a:t>, we use elliptic curve multiplication, a one-way cryptographic function, </a:t>
            </a:r>
            <a:r>
              <a:rPr lang="en-US" dirty="0" smtClean="0"/>
              <a:t> to generate </a:t>
            </a:r>
            <a:r>
              <a:rPr lang="en-US" dirty="0"/>
              <a:t>a public key (K). </a:t>
            </a:r>
            <a:endParaRPr lang="en-US" dirty="0" smtClean="0"/>
          </a:p>
          <a:p>
            <a:r>
              <a:rPr lang="en-US" dirty="0" smtClean="0"/>
              <a:t>From </a:t>
            </a:r>
            <a:r>
              <a:rPr lang="en-US" dirty="0"/>
              <a:t>the public key (K), we use a one-way </a:t>
            </a:r>
            <a:r>
              <a:rPr lang="en-US" dirty="0" smtClean="0"/>
              <a:t>cryptographic hash </a:t>
            </a:r>
            <a:r>
              <a:rPr lang="en-US" dirty="0"/>
              <a:t>function to generate a bitcoin address (A). </a:t>
            </a:r>
          </a:p>
        </p:txBody>
      </p:sp>
      <p:pic>
        <p:nvPicPr>
          <p:cNvPr id="4" name="Picture 3"/>
          <p:cNvPicPr>
            <a:picLocks noChangeAspect="1"/>
          </p:cNvPicPr>
          <p:nvPr/>
        </p:nvPicPr>
        <p:blipFill>
          <a:blip r:embed="rId2"/>
          <a:stretch>
            <a:fillRect/>
          </a:stretch>
        </p:blipFill>
        <p:spPr>
          <a:xfrm>
            <a:off x="2290261" y="4633789"/>
            <a:ext cx="7182852" cy="1762371"/>
          </a:xfrm>
          <a:prstGeom prst="rect">
            <a:avLst/>
          </a:prstGeom>
        </p:spPr>
      </p:pic>
    </p:spTree>
    <p:extLst>
      <p:ext uri="{BB962C8B-B14F-4D97-AF65-F5344CB8AC3E}">
        <p14:creationId xmlns:p14="http://schemas.microsoft.com/office/powerpoint/2010/main" val="2970955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Bitcoin Address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695160" y="204345"/>
            <a:ext cx="5658640" cy="6335009"/>
          </a:xfrm>
          <a:prstGeom prst="rect">
            <a:avLst/>
          </a:prstGeom>
        </p:spPr>
      </p:pic>
    </p:spTree>
    <p:extLst>
      <p:ext uri="{BB962C8B-B14F-4D97-AF65-F5344CB8AC3E}">
        <p14:creationId xmlns:p14="http://schemas.microsoft.com/office/powerpoint/2010/main" val="2152074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Wallets</a:t>
            </a:r>
            <a:endParaRPr lang="en-US" dirty="0"/>
          </a:p>
        </p:txBody>
      </p:sp>
      <p:sp>
        <p:nvSpPr>
          <p:cNvPr id="3" name="Content Placeholder 2"/>
          <p:cNvSpPr>
            <a:spLocks noGrp="1"/>
          </p:cNvSpPr>
          <p:nvPr>
            <p:ph idx="1"/>
          </p:nvPr>
        </p:nvSpPr>
        <p:spPr/>
        <p:txBody>
          <a:bodyPr/>
          <a:lstStyle/>
          <a:p>
            <a:r>
              <a:rPr lang="en-US" dirty="0"/>
              <a:t>Bitcoin wallets contain keys, not coins. Each user has a wallet </a:t>
            </a:r>
            <a:r>
              <a:rPr lang="en-US" dirty="0" smtClean="0"/>
              <a:t>containing keys</a:t>
            </a:r>
            <a:r>
              <a:rPr lang="en-US" dirty="0"/>
              <a:t>. </a:t>
            </a:r>
            <a:endParaRPr lang="en-US" dirty="0" smtClean="0"/>
          </a:p>
          <a:p>
            <a:r>
              <a:rPr lang="en-US" dirty="0" smtClean="0"/>
              <a:t>Wallets </a:t>
            </a:r>
            <a:r>
              <a:rPr lang="en-US" dirty="0"/>
              <a:t>are really keychains containing pairs of </a:t>
            </a:r>
            <a:r>
              <a:rPr lang="en-US" dirty="0" smtClean="0"/>
              <a:t>private/public keys</a:t>
            </a:r>
          </a:p>
          <a:p>
            <a:r>
              <a:rPr lang="en-US" dirty="0" smtClean="0"/>
              <a:t>Users sign </a:t>
            </a:r>
            <a:r>
              <a:rPr lang="en-US" dirty="0"/>
              <a:t>transactions with the keys, thereby proving they own </a:t>
            </a:r>
            <a:r>
              <a:rPr lang="en-US" dirty="0" smtClean="0"/>
              <a:t>the transaction </a:t>
            </a:r>
            <a:r>
              <a:rPr lang="en-US" dirty="0"/>
              <a:t>outputs (their coins). </a:t>
            </a:r>
            <a:endParaRPr lang="en-US" dirty="0" smtClean="0"/>
          </a:p>
          <a:p>
            <a:r>
              <a:rPr lang="en-US" dirty="0" smtClean="0"/>
              <a:t>The </a:t>
            </a:r>
            <a:r>
              <a:rPr lang="en-US" dirty="0"/>
              <a:t>coins are stored on </a:t>
            </a:r>
            <a:r>
              <a:rPr lang="en-US" dirty="0" smtClean="0"/>
              <a:t>the blockchain </a:t>
            </a:r>
            <a:r>
              <a:rPr lang="en-US" dirty="0"/>
              <a:t>in the form of transaction outputs</a:t>
            </a:r>
          </a:p>
        </p:txBody>
      </p:sp>
    </p:spTree>
    <p:extLst>
      <p:ext uri="{BB962C8B-B14F-4D97-AF65-F5344CB8AC3E}">
        <p14:creationId xmlns:p14="http://schemas.microsoft.com/office/powerpoint/2010/main" val="2514210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Wallets</a:t>
            </a:r>
            <a:endParaRPr lang="en-US" dirty="0"/>
          </a:p>
        </p:txBody>
      </p:sp>
      <p:sp>
        <p:nvSpPr>
          <p:cNvPr id="3" name="Content Placeholder 2"/>
          <p:cNvSpPr>
            <a:spLocks noGrp="1"/>
          </p:cNvSpPr>
          <p:nvPr>
            <p:ph idx="1"/>
          </p:nvPr>
        </p:nvSpPr>
        <p:spPr/>
        <p:txBody>
          <a:bodyPr>
            <a:normAutofit/>
          </a:bodyPr>
          <a:lstStyle/>
          <a:p>
            <a:r>
              <a:rPr lang="en-US" dirty="0" smtClean="0"/>
              <a:t>Commonly used is a deterministic </a:t>
            </a:r>
            <a:r>
              <a:rPr lang="en-US" dirty="0"/>
              <a:t>wallet, where all the keys are derived </a:t>
            </a:r>
            <a:r>
              <a:rPr lang="en-US" dirty="0" smtClean="0"/>
              <a:t>from a </a:t>
            </a:r>
            <a:r>
              <a:rPr lang="en-US" dirty="0"/>
              <a:t>single master key, known as the seed. </a:t>
            </a:r>
            <a:endParaRPr lang="en-US" dirty="0" smtClean="0"/>
          </a:p>
          <a:p>
            <a:r>
              <a:rPr lang="en-US" dirty="0" smtClean="0"/>
              <a:t>All </a:t>
            </a:r>
            <a:r>
              <a:rPr lang="en-US" dirty="0"/>
              <a:t>the keys in this type of wallet are related </a:t>
            </a:r>
            <a:r>
              <a:rPr lang="en-US" dirty="0" smtClean="0"/>
              <a:t>to each </a:t>
            </a:r>
            <a:r>
              <a:rPr lang="en-US" dirty="0"/>
              <a:t>other and can be generated again if one has the original seed. </a:t>
            </a:r>
            <a:endParaRPr lang="en-US" dirty="0" smtClean="0"/>
          </a:p>
          <a:p>
            <a:r>
              <a:rPr lang="en-US" dirty="0" smtClean="0"/>
              <a:t>Deterministic </a:t>
            </a:r>
            <a:r>
              <a:rPr lang="en-US" dirty="0"/>
              <a:t>wallets are initialized from a seed. </a:t>
            </a:r>
            <a:r>
              <a:rPr lang="en-US" dirty="0" smtClean="0"/>
              <a:t>Private </a:t>
            </a:r>
            <a:r>
              <a:rPr lang="en-US" dirty="0"/>
              <a:t>keys that are </a:t>
            </a:r>
            <a:r>
              <a:rPr lang="en-US" dirty="0" smtClean="0"/>
              <a:t>all derived </a:t>
            </a:r>
            <a:r>
              <a:rPr lang="en-US" dirty="0"/>
              <a:t>from a common seed, through the use of a one-way hash function.</a:t>
            </a:r>
            <a:endParaRPr lang="en-US" dirty="0" smtClean="0"/>
          </a:p>
          <a:p>
            <a:r>
              <a:rPr lang="en-US" dirty="0" smtClean="0"/>
              <a:t>To </a:t>
            </a:r>
            <a:r>
              <a:rPr lang="en-US" dirty="0"/>
              <a:t>make these easier to use, </a:t>
            </a:r>
            <a:r>
              <a:rPr lang="en-US" dirty="0" smtClean="0"/>
              <a:t>seeds are </a:t>
            </a:r>
            <a:r>
              <a:rPr lang="en-US" dirty="0"/>
              <a:t>encoded as English words, also known as mnemonic code </a:t>
            </a:r>
            <a:r>
              <a:rPr lang="en-US" dirty="0" smtClean="0"/>
              <a:t>words: </a:t>
            </a:r>
            <a:r>
              <a:rPr lang="en-US" dirty="0"/>
              <a:t>army van defense carry jealous </a:t>
            </a:r>
            <a:r>
              <a:rPr lang="en-US" dirty="0" smtClean="0"/>
              <a:t>true garbage </a:t>
            </a:r>
            <a:r>
              <a:rPr lang="en-US" dirty="0"/>
              <a:t>claim echo media make crunch</a:t>
            </a:r>
          </a:p>
        </p:txBody>
      </p:sp>
    </p:spTree>
    <p:extLst>
      <p:ext uri="{BB962C8B-B14F-4D97-AF65-F5344CB8AC3E}">
        <p14:creationId xmlns:p14="http://schemas.microsoft.com/office/powerpoint/2010/main" val="546871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Wallets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876100" y="1815001"/>
            <a:ext cx="6439799" cy="4372585"/>
          </a:xfrm>
          <a:prstGeom prst="rect">
            <a:avLst/>
          </a:prstGeom>
        </p:spPr>
      </p:pic>
    </p:spTree>
    <p:extLst>
      <p:ext uri="{BB962C8B-B14F-4D97-AF65-F5344CB8AC3E}">
        <p14:creationId xmlns:p14="http://schemas.microsoft.com/office/powerpoint/2010/main" val="1740316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Mnemonic words (BIP-39)</a:t>
            </a:r>
            <a:endParaRPr lang="en-US" dirty="0"/>
          </a:p>
        </p:txBody>
      </p:sp>
      <p:sp>
        <p:nvSpPr>
          <p:cNvPr id="3" name="Content Placeholder 2"/>
          <p:cNvSpPr>
            <a:spLocks noGrp="1"/>
          </p:cNvSpPr>
          <p:nvPr>
            <p:ph idx="1"/>
          </p:nvPr>
        </p:nvSpPr>
        <p:spPr/>
        <p:txBody>
          <a:bodyPr/>
          <a:lstStyle/>
          <a:p>
            <a:r>
              <a:rPr lang="en-US" dirty="0"/>
              <a:t>Mnemonic code words are word sequences that represent (encode) a random </a:t>
            </a:r>
            <a:r>
              <a:rPr lang="en-US" dirty="0" smtClean="0"/>
              <a:t>number used </a:t>
            </a:r>
            <a:r>
              <a:rPr lang="en-US" dirty="0"/>
              <a:t>as a seed to derive a deterministic wallet</a:t>
            </a:r>
            <a:r>
              <a:rPr lang="en-US" dirty="0" smtClean="0"/>
              <a:t>.</a:t>
            </a:r>
          </a:p>
          <a:p>
            <a:r>
              <a:rPr lang="en-US" dirty="0" smtClean="0"/>
              <a:t>A wallet </a:t>
            </a:r>
            <a:r>
              <a:rPr lang="en-US" dirty="0"/>
              <a:t>application that implements deterministic wallets with mnemonic words </a:t>
            </a:r>
            <a:r>
              <a:rPr lang="en-US" dirty="0" smtClean="0"/>
              <a:t>will show the user a sequence of 12 to 24 words when first creating a wallet.</a:t>
            </a:r>
          </a:p>
          <a:p>
            <a:r>
              <a:rPr lang="en-US" dirty="0" smtClean="0"/>
              <a:t>Example: </a:t>
            </a:r>
            <a:r>
              <a:rPr lang="en-US" dirty="0"/>
              <a:t>army van defense carry jealous true garbage claim echo media make </a:t>
            </a:r>
            <a:r>
              <a:rPr lang="en-US" dirty="0" smtClean="0"/>
              <a:t>crunch</a:t>
            </a:r>
          </a:p>
          <a:p>
            <a:r>
              <a:rPr lang="en-US" dirty="0" smtClean="0"/>
              <a:t>Webpage </a:t>
            </a:r>
            <a:r>
              <a:rPr lang="en-US" dirty="0"/>
              <a:t>to try: https://</a:t>
            </a:r>
            <a:r>
              <a:rPr lang="en-US" dirty="0" err="1"/>
              <a:t>iancoleman.io</a:t>
            </a:r>
            <a:r>
              <a:rPr lang="en-US" dirty="0"/>
              <a:t>/</a:t>
            </a:r>
            <a:r>
              <a:rPr lang="en-US" dirty="0" err="1"/>
              <a:t>bip39</a:t>
            </a:r>
            <a:r>
              <a:rPr lang="en-US" dirty="0"/>
              <a:t>/</a:t>
            </a:r>
          </a:p>
          <a:p>
            <a:endParaRPr lang="en-US" dirty="0"/>
          </a:p>
        </p:txBody>
      </p:sp>
    </p:spTree>
    <p:extLst>
      <p:ext uri="{BB962C8B-B14F-4D97-AF65-F5344CB8AC3E}">
        <p14:creationId xmlns:p14="http://schemas.microsoft.com/office/powerpoint/2010/main" val="4196538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2F92-EB3D-42E5-B276-D8C22E0E5365}"/>
              </a:ext>
            </a:extLst>
          </p:cNvPr>
          <p:cNvSpPr>
            <a:spLocks noGrp="1"/>
          </p:cNvSpPr>
          <p:nvPr>
            <p:ph type="title"/>
          </p:nvPr>
        </p:nvSpPr>
        <p:spPr>
          <a:xfrm>
            <a:off x="838201" y="365125"/>
            <a:ext cx="5251316" cy="1807305"/>
          </a:xfrm>
        </p:spPr>
        <p:txBody>
          <a:bodyPr>
            <a:normAutofit/>
          </a:bodyPr>
          <a:lstStyle/>
          <a:p>
            <a:r>
              <a:rPr lang="en-US" dirty="0"/>
              <a:t>How to Get Bitcoin</a:t>
            </a:r>
          </a:p>
        </p:txBody>
      </p:sp>
      <p:sp>
        <p:nvSpPr>
          <p:cNvPr id="3" name="Content Placeholder 2">
            <a:extLst>
              <a:ext uri="{FF2B5EF4-FFF2-40B4-BE49-F238E27FC236}">
                <a16:creationId xmlns:a16="http://schemas.microsoft.com/office/drawing/2014/main" id="{A90E6ADF-A807-41F4-8858-7782AE1F9855}"/>
              </a:ext>
            </a:extLst>
          </p:cNvPr>
          <p:cNvSpPr>
            <a:spLocks noGrp="1"/>
          </p:cNvSpPr>
          <p:nvPr>
            <p:ph idx="1"/>
          </p:nvPr>
        </p:nvSpPr>
        <p:spPr>
          <a:xfrm>
            <a:off x="838200" y="2333297"/>
            <a:ext cx="4619621" cy="3843666"/>
          </a:xfrm>
        </p:spPr>
        <p:txBody>
          <a:bodyPr>
            <a:normAutofit/>
          </a:bodyPr>
          <a:lstStyle/>
          <a:p>
            <a:r>
              <a:rPr lang="en-US" sz="2000"/>
              <a:t>Purchase through a website e.g. binance.com using credit card or bank transfer</a:t>
            </a:r>
          </a:p>
          <a:p>
            <a:r>
              <a:rPr lang="en-US" sz="2000"/>
              <a:t>Purchase through ATM. </a:t>
            </a:r>
          </a:p>
          <a:p>
            <a:r>
              <a:rPr lang="en-US" sz="2000"/>
              <a:t>Use a classified service such as localbitcoins.com to find a seller in your area to buy bitcoin for cash in an in-person transaction.</a:t>
            </a:r>
          </a:p>
        </p:txBody>
      </p:sp>
      <p:pic>
        <p:nvPicPr>
          <p:cNvPr id="7" name="Picture 6">
            <a:extLst>
              <a:ext uri="{FF2B5EF4-FFF2-40B4-BE49-F238E27FC236}">
                <a16:creationId xmlns:a16="http://schemas.microsoft.com/office/drawing/2014/main" id="{8962B74F-10B4-49B8-8E58-254E19D13803}"/>
              </a:ext>
            </a:extLst>
          </p:cNvPr>
          <p:cNvPicPr>
            <a:picLocks noChangeAspect="1"/>
          </p:cNvPicPr>
          <p:nvPr/>
        </p:nvPicPr>
        <p:blipFill rotWithShape="1">
          <a:blip r:embed="rId2"/>
          <a:srcRect t="3454" r="-2"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657711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Bitcoin ATM</a:t>
            </a:r>
            <a:endParaRPr lang="en-US" dirty="0"/>
          </a:p>
        </p:txBody>
      </p:sp>
      <p:sp>
        <p:nvSpPr>
          <p:cNvPr id="3" name="Content Placeholder 2"/>
          <p:cNvSpPr>
            <a:spLocks noGrp="1"/>
          </p:cNvSpPr>
          <p:nvPr>
            <p:ph idx="1"/>
          </p:nvPr>
        </p:nvSpPr>
        <p:spPr>
          <a:xfrm>
            <a:off x="838200" y="1825625"/>
            <a:ext cx="3962400" cy="4351338"/>
          </a:xfrm>
        </p:spPr>
        <p:txBody>
          <a:bodyPr/>
          <a:lstStyle/>
          <a:p>
            <a:r>
              <a:rPr lang="en-US" dirty="0"/>
              <a:t>See https://</a:t>
            </a:r>
            <a:r>
              <a:rPr lang="en-US" dirty="0" err="1"/>
              <a:t>www.youtube.com</a:t>
            </a:r>
            <a:r>
              <a:rPr lang="en-US" dirty="0"/>
              <a:t>/</a:t>
            </a:r>
            <a:r>
              <a:rPr lang="en-US" dirty="0" err="1"/>
              <a:t>watch?v</a:t>
            </a:r>
            <a:r>
              <a:rPr lang="en-US" dirty="0"/>
              <a:t>=</a:t>
            </a:r>
            <a:r>
              <a:rPr lang="en-US" dirty="0" err="1"/>
              <a:t>DcX_OK13lxU&amp;feature</a:t>
            </a:r>
            <a:r>
              <a:rPr lang="en-US" dirty="0"/>
              <a:t>=</a:t>
            </a:r>
            <a:r>
              <a:rPr lang="en-US" dirty="0" err="1"/>
              <a:t>youtu.be</a:t>
            </a:r>
            <a:endParaRPr lang="en-US" dirty="0"/>
          </a:p>
          <a:p>
            <a:endParaRPr lang="en-US" dirty="0"/>
          </a:p>
        </p:txBody>
      </p:sp>
      <p:pic>
        <p:nvPicPr>
          <p:cNvPr id="4" name="Picture 3"/>
          <p:cNvPicPr>
            <a:picLocks noChangeAspect="1"/>
          </p:cNvPicPr>
          <p:nvPr/>
        </p:nvPicPr>
        <p:blipFill>
          <a:blip r:embed="rId2"/>
          <a:stretch>
            <a:fillRect/>
          </a:stretch>
        </p:blipFill>
        <p:spPr>
          <a:xfrm>
            <a:off x="5138138" y="846874"/>
            <a:ext cx="6949088" cy="5763973"/>
          </a:xfrm>
          <a:prstGeom prst="rect">
            <a:avLst/>
          </a:prstGeom>
        </p:spPr>
      </p:pic>
    </p:spTree>
    <p:extLst>
      <p:ext uri="{BB962C8B-B14F-4D97-AF65-F5344CB8AC3E}">
        <p14:creationId xmlns:p14="http://schemas.microsoft.com/office/powerpoint/2010/main" val="2667054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3392-1EFE-4DB9-9C64-E0CB2893BC2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Taipei ATM</a:t>
            </a:r>
          </a:p>
        </p:txBody>
      </p:sp>
      <p:pic>
        <p:nvPicPr>
          <p:cNvPr id="5" name="Picture 4" descr="Graphical user interface&#10;&#10;Description automatically generated">
            <a:extLst>
              <a:ext uri="{FF2B5EF4-FFF2-40B4-BE49-F238E27FC236}">
                <a16:creationId xmlns:a16="http://schemas.microsoft.com/office/drawing/2014/main" id="{AC2D4A21-ECEE-41A3-8419-5CE81132C1A9}"/>
              </a:ext>
            </a:extLst>
          </p:cNvPr>
          <p:cNvPicPr>
            <a:picLocks noChangeAspect="1"/>
          </p:cNvPicPr>
          <p:nvPr/>
        </p:nvPicPr>
        <p:blipFill>
          <a:blip r:embed="rId2"/>
          <a:stretch>
            <a:fillRect/>
          </a:stretch>
        </p:blipFill>
        <p:spPr>
          <a:xfrm>
            <a:off x="5486400" y="640080"/>
            <a:ext cx="5550408" cy="5550408"/>
          </a:xfrm>
          <a:prstGeom prst="rect">
            <a:avLst/>
          </a:prstGeom>
        </p:spPr>
      </p:pic>
    </p:spTree>
    <p:extLst>
      <p:ext uri="{BB962C8B-B14F-4D97-AF65-F5344CB8AC3E}">
        <p14:creationId xmlns:p14="http://schemas.microsoft.com/office/powerpoint/2010/main" val="111964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Cryptography Basics</a:t>
            </a:r>
            <a:endParaRPr lang="en-US" dirty="0"/>
          </a:p>
        </p:txBody>
      </p:sp>
      <p:sp>
        <p:nvSpPr>
          <p:cNvPr id="3" name="Content Placeholder 2"/>
          <p:cNvSpPr>
            <a:spLocks noGrp="1"/>
          </p:cNvSpPr>
          <p:nvPr>
            <p:ph idx="1"/>
          </p:nvPr>
        </p:nvSpPr>
        <p:spPr/>
        <p:txBody>
          <a:bodyPr/>
          <a:lstStyle/>
          <a:p>
            <a:r>
              <a:rPr lang="en-US" dirty="0" smtClean="0"/>
              <a:t>Hash function</a:t>
            </a:r>
          </a:p>
          <a:p>
            <a:r>
              <a:rPr lang="en-US" dirty="0" smtClean="0"/>
              <a:t>Symmetric Key</a:t>
            </a:r>
          </a:p>
          <a:p>
            <a:r>
              <a:rPr lang="en-US" dirty="0" smtClean="0"/>
              <a:t>Asymmetric Key (also known as public key cryptography)</a:t>
            </a:r>
            <a:endParaRPr lang="en-US" dirty="0"/>
          </a:p>
        </p:txBody>
      </p:sp>
    </p:spTree>
    <p:extLst>
      <p:ext uri="{BB962C8B-B14F-4D97-AF65-F5344CB8AC3E}">
        <p14:creationId xmlns:p14="http://schemas.microsoft.com/office/powerpoint/2010/main" val="2005039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Wallet App</a:t>
            </a:r>
            <a:endParaRPr lang="en-US" dirty="0"/>
          </a:p>
        </p:txBody>
      </p:sp>
      <p:pic>
        <p:nvPicPr>
          <p:cNvPr id="4" name="Content Placeholder 3"/>
          <p:cNvPicPr>
            <a:picLocks noGrp="1" noChangeAspect="1"/>
          </p:cNvPicPr>
          <p:nvPr>
            <p:ph idx="1"/>
          </p:nvPr>
        </p:nvPicPr>
        <p:blipFill>
          <a:blip r:embed="rId2"/>
          <a:stretch>
            <a:fillRect/>
          </a:stretch>
        </p:blipFill>
        <p:spPr>
          <a:xfrm>
            <a:off x="1504710" y="1586821"/>
            <a:ext cx="8285714" cy="4879509"/>
          </a:xfrm>
          <a:prstGeom prst="rect">
            <a:avLst/>
          </a:prstGeom>
        </p:spPr>
      </p:pic>
    </p:spTree>
    <p:extLst>
      <p:ext uri="{BB962C8B-B14F-4D97-AF65-F5344CB8AC3E}">
        <p14:creationId xmlns:p14="http://schemas.microsoft.com/office/powerpoint/2010/main" val="495888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AE38-2987-4AA8-B7B5-BD333D8A57B7}"/>
              </a:ext>
            </a:extLst>
          </p:cNvPr>
          <p:cNvSpPr>
            <a:spLocks noGrp="1"/>
          </p:cNvSpPr>
          <p:nvPr>
            <p:ph type="title"/>
          </p:nvPr>
        </p:nvSpPr>
        <p:spPr/>
        <p:txBody>
          <a:bodyPr/>
          <a:lstStyle/>
          <a:p>
            <a:r>
              <a:rPr lang="en-US" dirty="0" err="1"/>
              <a:t>Testnet</a:t>
            </a:r>
            <a:endParaRPr lang="en-US" dirty="0"/>
          </a:p>
        </p:txBody>
      </p:sp>
      <p:sp>
        <p:nvSpPr>
          <p:cNvPr id="3" name="Content Placeholder 2">
            <a:extLst>
              <a:ext uri="{FF2B5EF4-FFF2-40B4-BE49-F238E27FC236}">
                <a16:creationId xmlns:a16="http://schemas.microsoft.com/office/drawing/2014/main" id="{82BA46AF-569F-4ACF-A369-90DD8D78068D}"/>
              </a:ext>
            </a:extLst>
          </p:cNvPr>
          <p:cNvSpPr>
            <a:spLocks noGrp="1"/>
          </p:cNvSpPr>
          <p:nvPr>
            <p:ph idx="1"/>
          </p:nvPr>
        </p:nvSpPr>
        <p:spPr/>
        <p:txBody>
          <a:bodyPr/>
          <a:lstStyle/>
          <a:p>
            <a:r>
              <a:rPr lang="en-US" dirty="0"/>
              <a:t>Many systems have a </a:t>
            </a:r>
            <a:r>
              <a:rPr lang="en-US" dirty="0" err="1"/>
              <a:t>testnet</a:t>
            </a:r>
            <a:r>
              <a:rPr lang="en-US" dirty="0"/>
              <a:t> where you can perform test transactions using coins that have no value. </a:t>
            </a:r>
          </a:p>
          <a:p>
            <a:r>
              <a:rPr lang="en-US" dirty="0"/>
              <a:t>These coins can be obtain via “faucets” such as at: </a:t>
            </a:r>
            <a:r>
              <a:rPr lang="en-US" dirty="0" smtClean="0"/>
              <a:t>	</a:t>
            </a:r>
            <a:r>
              <a:rPr lang="en-US" dirty="0" smtClean="0">
                <a:hlinkClick r:id="rId2"/>
              </a:rPr>
              <a:t>https</a:t>
            </a:r>
            <a:r>
              <a:rPr lang="en-US" dirty="0">
                <a:hlinkClick r:id="rId2"/>
              </a:rPr>
              <a:t>://coinfaucet.eu/en/btc-testnet/</a:t>
            </a:r>
            <a:r>
              <a:rPr lang="en-US" dirty="0"/>
              <a:t> </a:t>
            </a:r>
            <a:endParaRPr lang="en-US" dirty="0" smtClean="0"/>
          </a:p>
          <a:p>
            <a:pPr marL="0" indent="0">
              <a:buNone/>
            </a:pPr>
            <a:r>
              <a:rPr lang="en-US" dirty="0" smtClean="0"/>
              <a:t>	</a:t>
            </a:r>
            <a:r>
              <a:rPr lang="en-US" dirty="0" smtClean="0">
                <a:hlinkClick r:id="rId3"/>
              </a:rPr>
              <a:t>https</a:t>
            </a:r>
            <a:r>
              <a:rPr lang="en-US" dirty="0">
                <a:hlinkClick r:id="rId3"/>
              </a:rPr>
              <a:t>://</a:t>
            </a:r>
            <a:r>
              <a:rPr lang="en-US" dirty="0" err="1">
                <a:hlinkClick r:id="rId3"/>
              </a:rPr>
              <a:t>testnet-faucet.mempool.co</a:t>
            </a:r>
            <a:r>
              <a:rPr lang="en-US" dirty="0" smtClean="0">
                <a:hlinkClick r:id="rId3"/>
              </a:rPr>
              <a:t>/</a:t>
            </a:r>
            <a:r>
              <a:rPr lang="en-US" dirty="0" smtClean="0"/>
              <a:t> </a:t>
            </a:r>
            <a:endParaRPr lang="en-US" dirty="0"/>
          </a:p>
          <a:p>
            <a:r>
              <a:rPr lang="en-US" dirty="0"/>
              <a:t>You can also download an app for </a:t>
            </a:r>
            <a:r>
              <a:rPr lang="en-US" dirty="0" err="1"/>
              <a:t>testnet</a:t>
            </a:r>
            <a:r>
              <a:rPr lang="en-US" dirty="0"/>
              <a:t>. Search for </a:t>
            </a:r>
            <a:r>
              <a:rPr lang="en-US" dirty="0" err="1"/>
              <a:t>Testnet</a:t>
            </a:r>
            <a:r>
              <a:rPr lang="en-US" dirty="0"/>
              <a:t> Wallet on Google Play.</a:t>
            </a:r>
          </a:p>
          <a:p>
            <a:endParaRPr lang="en-US" dirty="0"/>
          </a:p>
        </p:txBody>
      </p:sp>
    </p:spTree>
    <p:extLst>
      <p:ext uri="{BB962C8B-B14F-4D97-AF65-F5344CB8AC3E}">
        <p14:creationId xmlns:p14="http://schemas.microsoft.com/office/powerpoint/2010/main" val="251134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9B36-9739-4C15-A22B-3D1D8099A570}"/>
              </a:ext>
            </a:extLst>
          </p:cNvPr>
          <p:cNvSpPr>
            <a:spLocks noGrp="1"/>
          </p:cNvSpPr>
          <p:nvPr>
            <p:ph type="title"/>
          </p:nvPr>
        </p:nvSpPr>
        <p:spPr>
          <a:xfrm>
            <a:off x="589560" y="856180"/>
            <a:ext cx="4560584" cy="1128068"/>
          </a:xfrm>
        </p:spPr>
        <p:txBody>
          <a:bodyPr anchor="ctr">
            <a:normAutofit/>
          </a:bodyPr>
          <a:lstStyle/>
          <a:p>
            <a:r>
              <a:rPr lang="en-US" sz="4000"/>
              <a:t>Testnet App</a:t>
            </a:r>
          </a:p>
        </p:txBody>
      </p:sp>
      <p:sp>
        <p:nvSpPr>
          <p:cNvPr id="3" name="Content Placeholder 2">
            <a:extLst>
              <a:ext uri="{FF2B5EF4-FFF2-40B4-BE49-F238E27FC236}">
                <a16:creationId xmlns:a16="http://schemas.microsoft.com/office/drawing/2014/main" id="{A11D0E45-2F53-4E12-B402-DBA1416A847B}"/>
              </a:ext>
            </a:extLst>
          </p:cNvPr>
          <p:cNvSpPr>
            <a:spLocks noGrp="1"/>
          </p:cNvSpPr>
          <p:nvPr>
            <p:ph idx="1"/>
          </p:nvPr>
        </p:nvSpPr>
        <p:spPr>
          <a:xfrm>
            <a:off x="590719" y="2330505"/>
            <a:ext cx="4559425" cy="3979585"/>
          </a:xfrm>
        </p:spPr>
        <p:txBody>
          <a:bodyPr anchor="ctr">
            <a:normAutofit/>
          </a:bodyPr>
          <a:lstStyle/>
          <a:p>
            <a:r>
              <a:rPr lang="en-US" sz="2000" dirty="0"/>
              <a:t>Available on Google Play</a:t>
            </a:r>
          </a:p>
        </p:txBody>
      </p:sp>
      <p:pic>
        <p:nvPicPr>
          <p:cNvPr id="5" name="Picture 4" descr="Graphical user interface&#10;&#10;Description automatically generated">
            <a:extLst>
              <a:ext uri="{FF2B5EF4-FFF2-40B4-BE49-F238E27FC236}">
                <a16:creationId xmlns:a16="http://schemas.microsoft.com/office/drawing/2014/main" id="{E8406DDE-D82B-44DE-90DD-42DA87D7159C}"/>
              </a:ext>
            </a:extLst>
          </p:cNvPr>
          <p:cNvPicPr>
            <a:picLocks noChangeAspect="1"/>
          </p:cNvPicPr>
          <p:nvPr/>
        </p:nvPicPr>
        <p:blipFill rotWithShape="1">
          <a:blip r:embed="rId2"/>
          <a:srcRect r="1742" b="1"/>
          <a:stretch/>
        </p:blipFill>
        <p:spPr>
          <a:xfrm>
            <a:off x="5977788" y="799352"/>
            <a:ext cx="5425410" cy="5259296"/>
          </a:xfrm>
          <a:prstGeom prst="rect">
            <a:avLst/>
          </a:prstGeom>
        </p:spPr>
      </p:pic>
    </p:spTree>
    <p:extLst>
      <p:ext uri="{BB962C8B-B14F-4D97-AF65-F5344CB8AC3E}">
        <p14:creationId xmlns:p14="http://schemas.microsoft.com/office/powerpoint/2010/main" val="326735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Desktop Wallets</a:t>
            </a:r>
            <a:endParaRPr lang="en-US" dirty="0"/>
          </a:p>
        </p:txBody>
      </p:sp>
      <p:sp>
        <p:nvSpPr>
          <p:cNvPr id="3" name="Content Placeholder 2"/>
          <p:cNvSpPr>
            <a:spLocks noGrp="1"/>
          </p:cNvSpPr>
          <p:nvPr>
            <p:ph idx="1"/>
          </p:nvPr>
        </p:nvSpPr>
        <p:spPr/>
        <p:txBody>
          <a:bodyPr/>
          <a:lstStyle/>
          <a:p>
            <a:r>
              <a:rPr lang="en-US" dirty="0"/>
              <a:t>Electrum - </a:t>
            </a:r>
            <a:r>
              <a:rPr lang="en-US" dirty="0">
                <a:hlinkClick r:id="rId2"/>
              </a:rPr>
              <a:t>https://</a:t>
            </a:r>
            <a:r>
              <a:rPr lang="en-US" dirty="0" err="1">
                <a:hlinkClick r:id="rId2"/>
              </a:rPr>
              <a:t>electrum.org</a:t>
            </a:r>
            <a:r>
              <a:rPr lang="en-US" dirty="0">
                <a:hlinkClick r:id="rId2"/>
              </a:rPr>
              <a:t>/#</a:t>
            </a:r>
            <a:r>
              <a:rPr lang="en-US" dirty="0" smtClean="0">
                <a:hlinkClick r:id="rId2"/>
              </a:rPr>
              <a:t>download</a:t>
            </a:r>
            <a:endParaRPr lang="en-US" dirty="0" smtClean="0"/>
          </a:p>
          <a:p>
            <a:r>
              <a:rPr lang="en-US" dirty="0" smtClean="0"/>
              <a:t>Before use, you need to verify the file signature. </a:t>
            </a:r>
          </a:p>
          <a:p>
            <a:r>
              <a:rPr lang="en-US" dirty="0"/>
              <a:t>Do not download Electrum from another source than </a:t>
            </a:r>
            <a:r>
              <a:rPr lang="en-US" dirty="0" err="1"/>
              <a:t>electrum.org</a:t>
            </a:r>
            <a:r>
              <a:rPr lang="en-US" dirty="0"/>
              <a:t>, and learn to verify GPG signatures</a:t>
            </a:r>
            <a:r>
              <a:rPr lang="en-US" dirty="0" smtClean="0"/>
              <a:t>.</a:t>
            </a:r>
          </a:p>
          <a:p>
            <a:r>
              <a:rPr lang="en-US" dirty="0"/>
              <a:t>Electrum is a lightweight Bitcoin wallet</a:t>
            </a:r>
            <a:r>
              <a:rPr lang="en-US" dirty="0" smtClean="0"/>
              <a:t>.</a:t>
            </a:r>
          </a:p>
          <a:p>
            <a:r>
              <a:rPr lang="en-US" dirty="0" smtClean="0"/>
              <a:t>For security you can install Electrum on a </a:t>
            </a:r>
            <a:r>
              <a:rPr lang="en-US" dirty="0" err="1" smtClean="0"/>
              <a:t>thumbdrive</a:t>
            </a:r>
            <a:r>
              <a:rPr lang="en-US" dirty="0" smtClean="0"/>
              <a:t> with the Tails OS. The latest Tails OS comes with Electrum.</a:t>
            </a:r>
            <a:endParaRPr lang="en-US" dirty="0"/>
          </a:p>
        </p:txBody>
      </p:sp>
    </p:spTree>
    <p:extLst>
      <p:ext uri="{BB962C8B-B14F-4D97-AF65-F5344CB8AC3E}">
        <p14:creationId xmlns:p14="http://schemas.microsoft.com/office/powerpoint/2010/main" val="796570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Explorer</a:t>
            </a:r>
            <a:endParaRPr lang="en-US" dirty="0"/>
          </a:p>
        </p:txBody>
      </p:sp>
      <p:sp>
        <p:nvSpPr>
          <p:cNvPr id="3" name="Content Placeholder 2"/>
          <p:cNvSpPr>
            <a:spLocks noGrp="1"/>
          </p:cNvSpPr>
          <p:nvPr>
            <p:ph idx="1"/>
          </p:nvPr>
        </p:nvSpPr>
        <p:spPr/>
        <p:txBody>
          <a:bodyPr/>
          <a:lstStyle/>
          <a:p>
            <a:r>
              <a:rPr lang="en-US" dirty="0"/>
              <a:t>The block explorer application </a:t>
            </a:r>
            <a:r>
              <a:rPr lang="en-US" dirty="0" smtClean="0"/>
              <a:t>the recent transaction and balance of the address: </a:t>
            </a:r>
            <a:r>
              <a:rPr lang="en-US" dirty="0" err="1"/>
              <a:t>tb1q6ldugz4mh8wadx56jkdpt4nups7ctymmlm2lz5</a:t>
            </a:r>
            <a:endParaRPr lang="en-US" dirty="0"/>
          </a:p>
          <a:p>
            <a:endParaRPr lang="en-US" dirty="0"/>
          </a:p>
          <a:p>
            <a:r>
              <a:rPr lang="en-US" dirty="0"/>
              <a:t>“address.” This is a</a:t>
            </a:r>
          </a:p>
        </p:txBody>
      </p:sp>
      <p:pic>
        <p:nvPicPr>
          <p:cNvPr id="4" name="Picture 3"/>
          <p:cNvPicPr>
            <a:picLocks noChangeAspect="1"/>
          </p:cNvPicPr>
          <p:nvPr/>
        </p:nvPicPr>
        <p:blipFill>
          <a:blip r:embed="rId2"/>
          <a:stretch>
            <a:fillRect/>
          </a:stretch>
        </p:blipFill>
        <p:spPr>
          <a:xfrm>
            <a:off x="1038225" y="2836651"/>
            <a:ext cx="8164064" cy="3505689"/>
          </a:xfrm>
          <a:prstGeom prst="rect">
            <a:avLst/>
          </a:prstGeom>
        </p:spPr>
      </p:pic>
      <p:sp>
        <p:nvSpPr>
          <p:cNvPr id="6" name="Rectangle 5"/>
          <p:cNvSpPr/>
          <p:nvPr/>
        </p:nvSpPr>
        <p:spPr>
          <a:xfrm>
            <a:off x="1212614" y="6507718"/>
            <a:ext cx="4068999" cy="369332"/>
          </a:xfrm>
          <a:prstGeom prst="rect">
            <a:avLst/>
          </a:prstGeom>
        </p:spPr>
        <p:txBody>
          <a:bodyPr wrap="none">
            <a:spAutoFit/>
          </a:bodyPr>
          <a:lstStyle/>
          <a:p>
            <a:r>
              <a:rPr lang="en-US" dirty="0"/>
              <a:t>https://</a:t>
            </a:r>
            <a:r>
              <a:rPr lang="en-US" dirty="0" err="1"/>
              <a:t>live.blockcypher.com</a:t>
            </a:r>
            <a:r>
              <a:rPr lang="en-US" dirty="0"/>
              <a:t>/</a:t>
            </a:r>
            <a:r>
              <a:rPr lang="en-US" dirty="0" err="1"/>
              <a:t>btc-testnet</a:t>
            </a:r>
            <a:r>
              <a:rPr lang="en-US" dirty="0"/>
              <a:t>/</a:t>
            </a:r>
          </a:p>
        </p:txBody>
      </p:sp>
    </p:spTree>
    <p:extLst>
      <p:ext uri="{BB962C8B-B14F-4D97-AF65-F5344CB8AC3E}">
        <p14:creationId xmlns:p14="http://schemas.microsoft.com/office/powerpoint/2010/main" val="949376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Explorer</a:t>
            </a:r>
          </a:p>
        </p:txBody>
      </p:sp>
      <p:sp>
        <p:nvSpPr>
          <p:cNvPr id="3" name="Content Placeholder 2"/>
          <p:cNvSpPr>
            <a:spLocks noGrp="1"/>
          </p:cNvSpPr>
          <p:nvPr>
            <p:ph idx="1"/>
          </p:nvPr>
        </p:nvSpPr>
        <p:spPr/>
        <p:txBody>
          <a:bodyPr/>
          <a:lstStyle/>
          <a:p>
            <a:r>
              <a:rPr lang="en-US" dirty="0" smtClean="0"/>
              <a:t>It captures the transaction from 1 address to another</a:t>
            </a:r>
            <a:endParaRPr lang="en-US" dirty="0"/>
          </a:p>
        </p:txBody>
      </p:sp>
      <p:pic>
        <p:nvPicPr>
          <p:cNvPr id="4" name="Picture 3"/>
          <p:cNvPicPr>
            <a:picLocks noChangeAspect="1"/>
          </p:cNvPicPr>
          <p:nvPr/>
        </p:nvPicPr>
        <p:blipFill>
          <a:blip r:embed="rId2"/>
          <a:stretch>
            <a:fillRect/>
          </a:stretch>
        </p:blipFill>
        <p:spPr>
          <a:xfrm>
            <a:off x="838200" y="2728683"/>
            <a:ext cx="8430802" cy="3286584"/>
          </a:xfrm>
          <a:prstGeom prst="rect">
            <a:avLst/>
          </a:prstGeom>
        </p:spPr>
      </p:pic>
    </p:spTree>
    <p:extLst>
      <p:ext uri="{BB962C8B-B14F-4D97-AF65-F5344CB8AC3E}">
        <p14:creationId xmlns:p14="http://schemas.microsoft.com/office/powerpoint/2010/main" val="49476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0264F-506D-4504-B68A-E651CF70728A}"/>
              </a:ext>
            </a:extLst>
          </p:cNvPr>
          <p:cNvSpPr>
            <a:spLocks noGrp="1"/>
          </p:cNvSpPr>
          <p:nvPr>
            <p:ph type="title"/>
          </p:nvPr>
        </p:nvSpPr>
        <p:spPr>
          <a:xfrm>
            <a:off x="838200" y="347664"/>
            <a:ext cx="6163624" cy="1306475"/>
          </a:xfrm>
        </p:spPr>
        <p:txBody>
          <a:bodyPr vert="horz" lIns="91440" tIns="45720" rIns="91440" bIns="45720" rtlCol="0" anchor="ctr">
            <a:normAutofit/>
          </a:bodyPr>
          <a:lstStyle/>
          <a:p>
            <a:pPr algn="ctr"/>
            <a:r>
              <a:rPr lang="en-US" sz="5200" kern="1200">
                <a:solidFill>
                  <a:schemeClr val="tx1"/>
                </a:solidFill>
                <a:latin typeface="+mj-lt"/>
                <a:ea typeface="+mj-ea"/>
                <a:cs typeface="+mj-cs"/>
              </a:rPr>
              <a:t>Block Explorer</a:t>
            </a:r>
          </a:p>
        </p:txBody>
      </p:sp>
      <p:sp>
        <p:nvSpPr>
          <p:cNvPr id="3" name="Content Placeholder 2">
            <a:extLst>
              <a:ext uri="{FF2B5EF4-FFF2-40B4-BE49-F238E27FC236}">
                <a16:creationId xmlns:a16="http://schemas.microsoft.com/office/drawing/2014/main" id="{AD8AA5F4-5D94-40F8-8336-4B55FAB5EE6B}"/>
              </a:ext>
            </a:extLst>
          </p:cNvPr>
          <p:cNvSpPr>
            <a:spLocks noGrp="1"/>
          </p:cNvSpPr>
          <p:nvPr>
            <p:ph idx="1"/>
          </p:nvPr>
        </p:nvSpPr>
        <p:spPr>
          <a:xfrm>
            <a:off x="7194351" y="347664"/>
            <a:ext cx="4159448" cy="1306475"/>
          </a:xfrm>
        </p:spPr>
        <p:txBody>
          <a:bodyPr vert="horz" lIns="91440" tIns="45720" rIns="91440" bIns="45720" rtlCol="0" anchor="ctr">
            <a:normAutofit/>
          </a:bodyPr>
          <a:lstStyle/>
          <a:p>
            <a:pPr marL="0" indent="0">
              <a:buNone/>
            </a:pPr>
            <a:r>
              <a:rPr lang="en-US" sz="2400" kern="1200">
                <a:solidFill>
                  <a:schemeClr val="tx1"/>
                </a:solidFill>
                <a:latin typeface="+mn-lt"/>
                <a:ea typeface="+mn-ea"/>
                <a:cs typeface="+mn-cs"/>
              </a:rPr>
              <a:t>The transactions on the blockchain can be viewed using a block explorer</a:t>
            </a:r>
          </a:p>
        </p:txBody>
      </p:sp>
      <p:pic>
        <p:nvPicPr>
          <p:cNvPr id="5" name="Picture 4">
            <a:extLst>
              <a:ext uri="{FF2B5EF4-FFF2-40B4-BE49-F238E27FC236}">
                <a16:creationId xmlns:a16="http://schemas.microsoft.com/office/drawing/2014/main" id="{1AFCB667-6F57-4E8C-86E8-95A5350CCFFE}"/>
              </a:ext>
            </a:extLst>
          </p:cNvPr>
          <p:cNvPicPr>
            <a:picLocks noChangeAspect="1"/>
          </p:cNvPicPr>
          <p:nvPr/>
        </p:nvPicPr>
        <p:blipFill>
          <a:blip r:embed="rId2"/>
          <a:stretch>
            <a:fillRect/>
          </a:stretch>
        </p:blipFill>
        <p:spPr>
          <a:xfrm>
            <a:off x="838200" y="1968068"/>
            <a:ext cx="10512547" cy="4205019"/>
          </a:xfrm>
          <a:prstGeom prst="rect">
            <a:avLst/>
          </a:prstGeom>
        </p:spPr>
      </p:pic>
    </p:spTree>
    <p:extLst>
      <p:ext uri="{BB962C8B-B14F-4D97-AF65-F5344CB8AC3E}">
        <p14:creationId xmlns:p14="http://schemas.microsoft.com/office/powerpoint/2010/main" val="930558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a:t>
            </a:r>
            <a:endParaRPr lang="en-US" dirty="0"/>
          </a:p>
        </p:txBody>
      </p:sp>
      <p:pic>
        <p:nvPicPr>
          <p:cNvPr id="4" name="Content Placeholder 3"/>
          <p:cNvPicPr>
            <a:picLocks noGrp="1" noChangeAspect="1"/>
          </p:cNvPicPr>
          <p:nvPr>
            <p:ph idx="1"/>
          </p:nvPr>
        </p:nvPicPr>
        <p:blipFill>
          <a:blip r:embed="rId2"/>
          <a:stretch>
            <a:fillRect/>
          </a:stretch>
        </p:blipFill>
        <p:spPr>
          <a:xfrm>
            <a:off x="2733292" y="1690688"/>
            <a:ext cx="5496692" cy="3524742"/>
          </a:xfrm>
          <a:prstGeom prst="rect">
            <a:avLst/>
          </a:prstGeom>
        </p:spPr>
      </p:pic>
      <p:pic>
        <p:nvPicPr>
          <p:cNvPr id="5" name="Picture 4"/>
          <p:cNvPicPr>
            <a:picLocks noChangeAspect="1"/>
          </p:cNvPicPr>
          <p:nvPr/>
        </p:nvPicPr>
        <p:blipFill>
          <a:blip r:embed="rId3"/>
          <a:stretch>
            <a:fillRect/>
          </a:stretch>
        </p:blipFill>
        <p:spPr>
          <a:xfrm>
            <a:off x="2494758" y="1465893"/>
            <a:ext cx="6820692" cy="4873559"/>
          </a:xfrm>
          <a:prstGeom prst="rect">
            <a:avLst/>
          </a:prstGeom>
        </p:spPr>
      </p:pic>
    </p:spTree>
    <p:extLst>
      <p:ext uri="{BB962C8B-B14F-4D97-AF65-F5344CB8AC3E}">
        <p14:creationId xmlns:p14="http://schemas.microsoft.com/office/powerpoint/2010/main" val="3491599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 Key</a:t>
            </a:r>
            <a:endParaRPr lang="en-US" dirty="0"/>
          </a:p>
        </p:txBody>
      </p:sp>
      <p:pic>
        <p:nvPicPr>
          <p:cNvPr id="4" name="Content Placeholder 3"/>
          <p:cNvPicPr>
            <a:picLocks noGrp="1" noChangeAspect="1"/>
          </p:cNvPicPr>
          <p:nvPr>
            <p:ph idx="1"/>
          </p:nvPr>
        </p:nvPicPr>
        <p:blipFill>
          <a:blip r:embed="rId2"/>
          <a:stretch>
            <a:fillRect/>
          </a:stretch>
        </p:blipFill>
        <p:spPr>
          <a:xfrm>
            <a:off x="2123520" y="1829291"/>
            <a:ext cx="7944959" cy="4344006"/>
          </a:xfrm>
          <a:prstGeom prst="rect">
            <a:avLst/>
          </a:prstGeom>
        </p:spPr>
      </p:pic>
    </p:spTree>
    <p:extLst>
      <p:ext uri="{BB962C8B-B14F-4D97-AF65-F5344CB8AC3E}">
        <p14:creationId xmlns:p14="http://schemas.microsoft.com/office/powerpoint/2010/main" val="413926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Asymmetric Key</a:t>
            </a:r>
            <a:endParaRPr lang="en-US" dirty="0"/>
          </a:p>
        </p:txBody>
      </p:sp>
      <p:pic>
        <p:nvPicPr>
          <p:cNvPr id="6" name="Picture 5"/>
          <p:cNvPicPr>
            <a:picLocks noChangeAspect="1"/>
          </p:cNvPicPr>
          <p:nvPr/>
        </p:nvPicPr>
        <p:blipFill>
          <a:blip r:embed="rId2"/>
          <a:stretch>
            <a:fillRect/>
          </a:stretch>
        </p:blipFill>
        <p:spPr>
          <a:xfrm>
            <a:off x="309563" y="1690688"/>
            <a:ext cx="5582429" cy="3096057"/>
          </a:xfrm>
          <a:prstGeom prst="rect">
            <a:avLst/>
          </a:prstGeom>
        </p:spPr>
      </p:pic>
      <p:pic>
        <p:nvPicPr>
          <p:cNvPr id="7" name="Picture 6"/>
          <p:cNvPicPr>
            <a:picLocks noChangeAspect="1"/>
          </p:cNvPicPr>
          <p:nvPr/>
        </p:nvPicPr>
        <p:blipFill>
          <a:blip r:embed="rId3"/>
          <a:stretch>
            <a:fillRect/>
          </a:stretch>
        </p:blipFill>
        <p:spPr>
          <a:xfrm>
            <a:off x="6495271" y="1704977"/>
            <a:ext cx="5582429" cy="3067478"/>
          </a:xfrm>
          <a:prstGeom prst="rect">
            <a:avLst/>
          </a:prstGeom>
        </p:spPr>
      </p:pic>
    </p:spTree>
    <p:extLst>
      <p:ext uri="{BB962C8B-B14F-4D97-AF65-F5344CB8AC3E}">
        <p14:creationId xmlns:p14="http://schemas.microsoft.com/office/powerpoint/2010/main" val="3180464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Signature</a:t>
            </a:r>
            <a:endParaRPr lang="en-US" dirty="0"/>
          </a:p>
        </p:txBody>
      </p:sp>
      <p:sp>
        <p:nvSpPr>
          <p:cNvPr id="5" name="TextBox 4"/>
          <p:cNvSpPr txBox="1"/>
          <p:nvPr/>
        </p:nvSpPr>
        <p:spPr>
          <a:xfrm>
            <a:off x="1200150" y="1690688"/>
            <a:ext cx="1928813" cy="369332"/>
          </a:xfrm>
          <a:prstGeom prst="rect">
            <a:avLst/>
          </a:prstGeom>
          <a:noFill/>
          <a:ln>
            <a:solidFill>
              <a:schemeClr val="tx1"/>
            </a:solidFill>
          </a:ln>
        </p:spPr>
        <p:txBody>
          <a:bodyPr wrap="square" rtlCol="0">
            <a:spAutoFit/>
          </a:bodyPr>
          <a:lstStyle/>
          <a:p>
            <a:r>
              <a:rPr lang="en-US" dirty="0" smtClean="0"/>
              <a:t>Document</a:t>
            </a:r>
            <a:endParaRPr lang="en-US" dirty="0"/>
          </a:p>
        </p:txBody>
      </p:sp>
      <p:sp>
        <p:nvSpPr>
          <p:cNvPr id="6" name="TextBox 5"/>
          <p:cNvSpPr txBox="1"/>
          <p:nvPr/>
        </p:nvSpPr>
        <p:spPr>
          <a:xfrm>
            <a:off x="3743325" y="1690688"/>
            <a:ext cx="1700213" cy="369332"/>
          </a:xfrm>
          <a:prstGeom prst="rect">
            <a:avLst/>
          </a:prstGeom>
          <a:solidFill>
            <a:schemeClr val="accent4"/>
          </a:solidFill>
          <a:ln>
            <a:solidFill>
              <a:schemeClr val="tx1"/>
            </a:solidFill>
          </a:ln>
        </p:spPr>
        <p:txBody>
          <a:bodyPr wrap="square" rtlCol="0">
            <a:spAutoFit/>
          </a:bodyPr>
          <a:lstStyle/>
          <a:p>
            <a:r>
              <a:rPr lang="en-US" dirty="0" smtClean="0"/>
              <a:t>Hash Digest</a:t>
            </a:r>
          </a:p>
        </p:txBody>
      </p:sp>
      <p:cxnSp>
        <p:nvCxnSpPr>
          <p:cNvPr id="8" name="Straight Arrow Connector 7"/>
          <p:cNvCxnSpPr>
            <a:stCxn id="5" idx="3"/>
            <a:endCxn id="6" idx="1"/>
          </p:cNvCxnSpPr>
          <p:nvPr/>
        </p:nvCxnSpPr>
        <p:spPr>
          <a:xfrm>
            <a:off x="3128963" y="1875354"/>
            <a:ext cx="6143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81075" y="1562399"/>
            <a:ext cx="2433638" cy="19666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200150" y="2376786"/>
            <a:ext cx="1928813" cy="646331"/>
          </a:xfrm>
          <a:prstGeom prst="rect">
            <a:avLst/>
          </a:prstGeom>
          <a:solidFill>
            <a:schemeClr val="accent5">
              <a:lumMod val="40000"/>
              <a:lumOff val="60000"/>
            </a:schemeClr>
          </a:solidFill>
          <a:ln>
            <a:solidFill>
              <a:schemeClr val="tx1"/>
            </a:solidFill>
          </a:ln>
        </p:spPr>
        <p:txBody>
          <a:bodyPr wrap="square" rtlCol="0">
            <a:spAutoFit/>
          </a:bodyPr>
          <a:lstStyle/>
          <a:p>
            <a:r>
              <a:rPr lang="en-US" dirty="0" smtClean="0"/>
              <a:t>Encrypted Hash Digest</a:t>
            </a:r>
          </a:p>
        </p:txBody>
      </p:sp>
      <p:cxnSp>
        <p:nvCxnSpPr>
          <p:cNvPr id="14" name="Elbow Connector 13"/>
          <p:cNvCxnSpPr>
            <a:stCxn id="6" idx="2"/>
            <a:endCxn id="10" idx="3"/>
          </p:cNvCxnSpPr>
          <p:nvPr/>
        </p:nvCxnSpPr>
        <p:spPr>
          <a:xfrm rot="5400000">
            <a:off x="3541232" y="1647752"/>
            <a:ext cx="639932" cy="14644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loud 14"/>
          <p:cNvSpPr/>
          <p:nvPr/>
        </p:nvSpPr>
        <p:spPr>
          <a:xfrm>
            <a:off x="3982938" y="4117286"/>
            <a:ext cx="2586038" cy="18288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Network</a:t>
            </a:r>
            <a:endParaRPr lang="en-US" dirty="0">
              <a:solidFill>
                <a:schemeClr val="tx1"/>
              </a:solidFill>
            </a:endParaRPr>
          </a:p>
        </p:txBody>
      </p:sp>
      <p:cxnSp>
        <p:nvCxnSpPr>
          <p:cNvPr id="17" name="Elbow Connector 16"/>
          <p:cNvCxnSpPr>
            <a:stCxn id="9" idx="2"/>
            <a:endCxn id="15" idx="2"/>
          </p:cNvCxnSpPr>
          <p:nvPr/>
        </p:nvCxnSpPr>
        <p:spPr>
          <a:xfrm rot="16200000" flipH="1">
            <a:off x="2343091" y="3383816"/>
            <a:ext cx="1502673" cy="1793066"/>
          </a:xfrm>
          <a:prstGeom prst="bentConnector2">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61687" y="6189491"/>
            <a:ext cx="3940377" cy="369332"/>
          </a:xfrm>
          <a:prstGeom prst="rect">
            <a:avLst/>
          </a:prstGeom>
          <a:noFill/>
          <a:ln>
            <a:noFill/>
          </a:ln>
        </p:spPr>
        <p:txBody>
          <a:bodyPr wrap="square" rtlCol="0">
            <a:spAutoFit/>
          </a:bodyPr>
          <a:lstStyle/>
          <a:p>
            <a:r>
              <a:rPr lang="en-US" dirty="0" smtClean="0"/>
              <a:t>Decrypt Hash Digest using Public Key</a:t>
            </a:r>
          </a:p>
        </p:txBody>
      </p:sp>
      <p:sp>
        <p:nvSpPr>
          <p:cNvPr id="19" name="TextBox 18"/>
          <p:cNvSpPr txBox="1"/>
          <p:nvPr/>
        </p:nvSpPr>
        <p:spPr>
          <a:xfrm>
            <a:off x="7922420" y="5735807"/>
            <a:ext cx="1700213" cy="369332"/>
          </a:xfrm>
          <a:prstGeom prst="rect">
            <a:avLst/>
          </a:prstGeom>
          <a:solidFill>
            <a:schemeClr val="accent4"/>
          </a:solidFill>
          <a:ln>
            <a:solidFill>
              <a:schemeClr val="tx1"/>
            </a:solidFill>
          </a:ln>
        </p:spPr>
        <p:txBody>
          <a:bodyPr wrap="square" rtlCol="0">
            <a:spAutoFit/>
          </a:bodyPr>
          <a:lstStyle/>
          <a:p>
            <a:r>
              <a:rPr lang="en-US" dirty="0" smtClean="0"/>
              <a:t>Hash Digest</a:t>
            </a:r>
          </a:p>
        </p:txBody>
      </p:sp>
      <p:sp>
        <p:nvSpPr>
          <p:cNvPr id="23" name="TextBox 22"/>
          <p:cNvSpPr txBox="1"/>
          <p:nvPr/>
        </p:nvSpPr>
        <p:spPr>
          <a:xfrm>
            <a:off x="8772525" y="1206996"/>
            <a:ext cx="1928813" cy="369332"/>
          </a:xfrm>
          <a:prstGeom prst="rect">
            <a:avLst/>
          </a:prstGeom>
          <a:noFill/>
          <a:ln>
            <a:solidFill>
              <a:schemeClr val="tx1"/>
            </a:solidFill>
          </a:ln>
        </p:spPr>
        <p:txBody>
          <a:bodyPr wrap="square" rtlCol="0">
            <a:spAutoFit/>
          </a:bodyPr>
          <a:lstStyle/>
          <a:p>
            <a:r>
              <a:rPr lang="en-US" dirty="0" smtClean="0"/>
              <a:t>Document</a:t>
            </a:r>
            <a:endParaRPr lang="en-US" dirty="0"/>
          </a:p>
        </p:txBody>
      </p:sp>
      <p:sp>
        <p:nvSpPr>
          <p:cNvPr id="24" name="Rectangle 23"/>
          <p:cNvSpPr/>
          <p:nvPr/>
        </p:nvSpPr>
        <p:spPr>
          <a:xfrm>
            <a:off x="8701088" y="1078707"/>
            <a:ext cx="2138361" cy="19666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772525" y="1893094"/>
            <a:ext cx="1928813" cy="646331"/>
          </a:xfrm>
          <a:prstGeom prst="rect">
            <a:avLst/>
          </a:prstGeom>
          <a:solidFill>
            <a:schemeClr val="accent5">
              <a:lumMod val="40000"/>
              <a:lumOff val="60000"/>
            </a:schemeClr>
          </a:solidFill>
          <a:ln>
            <a:solidFill>
              <a:schemeClr val="tx1"/>
            </a:solidFill>
          </a:ln>
        </p:spPr>
        <p:txBody>
          <a:bodyPr wrap="square" rtlCol="0">
            <a:spAutoFit/>
          </a:bodyPr>
          <a:lstStyle/>
          <a:p>
            <a:r>
              <a:rPr lang="en-US" dirty="0" smtClean="0"/>
              <a:t>Encrypted Hash Digest</a:t>
            </a:r>
          </a:p>
        </p:txBody>
      </p:sp>
      <p:cxnSp>
        <p:nvCxnSpPr>
          <p:cNvPr id="29" name="Elbow Connector 28"/>
          <p:cNvCxnSpPr>
            <a:stCxn id="15" idx="3"/>
            <a:endCxn id="24" idx="2"/>
          </p:cNvCxnSpPr>
          <p:nvPr/>
        </p:nvCxnSpPr>
        <p:spPr>
          <a:xfrm rot="5400000" flipH="1" flipV="1">
            <a:off x="6934849" y="1386429"/>
            <a:ext cx="1176528" cy="4494312"/>
          </a:xfrm>
          <a:prstGeom prst="bentConnector3">
            <a:avLst>
              <a:gd name="adj1" fmla="val 71859"/>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793206" y="5031686"/>
            <a:ext cx="1243013" cy="700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Send</a:t>
            </a:r>
            <a:endParaRPr lang="en-US" dirty="0">
              <a:ln w="0"/>
              <a:solidFill>
                <a:schemeClr val="tx1"/>
              </a:solidFill>
              <a:effectLst>
                <a:outerShdw blurRad="38100" dist="19050" dir="2700000" algn="tl" rotWithShape="0">
                  <a:schemeClr val="dk1">
                    <a:alpha val="40000"/>
                  </a:schemeClr>
                </a:outerShdw>
              </a:effectLst>
            </a:endParaRPr>
          </a:p>
        </p:txBody>
      </p:sp>
      <p:sp>
        <p:nvSpPr>
          <p:cNvPr id="31" name="Rectangle 30"/>
          <p:cNvSpPr/>
          <p:nvPr/>
        </p:nvSpPr>
        <p:spPr>
          <a:xfrm>
            <a:off x="6218634" y="3231260"/>
            <a:ext cx="1243013" cy="700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Receive</a:t>
            </a:r>
            <a:endParaRPr lang="en-US" dirty="0">
              <a:ln w="0"/>
              <a:solidFill>
                <a:schemeClr val="tx1"/>
              </a:solidFill>
              <a:effectLst>
                <a:outerShdw blurRad="38100" dist="19050" dir="2700000" algn="tl" rotWithShape="0">
                  <a:schemeClr val="dk1">
                    <a:alpha val="40000"/>
                  </a:schemeClr>
                </a:outerShdw>
              </a:effectLst>
            </a:endParaRPr>
          </a:p>
        </p:txBody>
      </p:sp>
      <p:sp>
        <p:nvSpPr>
          <p:cNvPr id="33" name="TextBox 32"/>
          <p:cNvSpPr txBox="1"/>
          <p:nvPr/>
        </p:nvSpPr>
        <p:spPr>
          <a:xfrm>
            <a:off x="7922419" y="3683672"/>
            <a:ext cx="1700213" cy="369332"/>
          </a:xfrm>
          <a:prstGeom prst="rect">
            <a:avLst/>
          </a:prstGeom>
          <a:solidFill>
            <a:schemeClr val="accent4"/>
          </a:solidFill>
          <a:ln>
            <a:solidFill>
              <a:schemeClr val="tx1"/>
            </a:solidFill>
          </a:ln>
        </p:spPr>
        <p:txBody>
          <a:bodyPr wrap="square" rtlCol="0">
            <a:spAutoFit/>
          </a:bodyPr>
          <a:lstStyle/>
          <a:p>
            <a:r>
              <a:rPr lang="en-US" dirty="0" smtClean="0"/>
              <a:t>Hash Digest</a:t>
            </a:r>
          </a:p>
        </p:txBody>
      </p:sp>
      <p:cxnSp>
        <p:nvCxnSpPr>
          <p:cNvPr id="35" name="Elbow Connector 34"/>
          <p:cNvCxnSpPr>
            <a:stCxn id="25" idx="1"/>
            <a:endCxn id="19" idx="1"/>
          </p:cNvCxnSpPr>
          <p:nvPr/>
        </p:nvCxnSpPr>
        <p:spPr>
          <a:xfrm rot="10800000" flipV="1">
            <a:off x="7922421" y="2216259"/>
            <a:ext cx="850105" cy="3704213"/>
          </a:xfrm>
          <a:prstGeom prst="bentConnector3">
            <a:avLst>
              <a:gd name="adj1" fmla="val 12689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23" idx="3"/>
            <a:endCxn id="33" idx="3"/>
          </p:cNvCxnSpPr>
          <p:nvPr/>
        </p:nvCxnSpPr>
        <p:spPr>
          <a:xfrm flipH="1">
            <a:off x="9622632" y="1391662"/>
            <a:ext cx="1078706" cy="2476676"/>
          </a:xfrm>
          <a:prstGeom prst="bentConnector3">
            <a:avLst>
              <a:gd name="adj1" fmla="val -21192"/>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Flowchart: Decision 40"/>
          <p:cNvSpPr/>
          <p:nvPr/>
        </p:nvSpPr>
        <p:spPr>
          <a:xfrm>
            <a:off x="7801571" y="4381174"/>
            <a:ext cx="1941907" cy="93169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matches</a:t>
            </a:r>
            <a:endParaRPr lang="en-US" dirty="0"/>
          </a:p>
        </p:txBody>
      </p:sp>
      <p:cxnSp>
        <p:nvCxnSpPr>
          <p:cNvPr id="43" name="Straight Arrow Connector 42"/>
          <p:cNvCxnSpPr>
            <a:stCxn id="33" idx="2"/>
            <a:endCxn id="41" idx="0"/>
          </p:cNvCxnSpPr>
          <p:nvPr/>
        </p:nvCxnSpPr>
        <p:spPr>
          <a:xfrm flipH="1">
            <a:off x="8772525" y="4053004"/>
            <a:ext cx="1" cy="328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0"/>
            <a:endCxn id="41" idx="2"/>
          </p:cNvCxnSpPr>
          <p:nvPr/>
        </p:nvCxnSpPr>
        <p:spPr>
          <a:xfrm flipH="1" flipV="1">
            <a:off x="8772525" y="5312866"/>
            <a:ext cx="2" cy="422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0307833" y="4662354"/>
            <a:ext cx="954882" cy="369332"/>
          </a:xfrm>
          <a:prstGeom prst="rect">
            <a:avLst/>
          </a:prstGeom>
          <a:noFill/>
          <a:ln>
            <a:solidFill>
              <a:schemeClr val="tx1"/>
            </a:solidFill>
          </a:ln>
        </p:spPr>
        <p:txBody>
          <a:bodyPr wrap="square" rtlCol="0">
            <a:spAutoFit/>
          </a:bodyPr>
          <a:lstStyle/>
          <a:p>
            <a:r>
              <a:rPr lang="en-US" dirty="0" smtClean="0"/>
              <a:t>Verified</a:t>
            </a:r>
          </a:p>
        </p:txBody>
      </p:sp>
      <p:cxnSp>
        <p:nvCxnSpPr>
          <p:cNvPr id="51" name="Straight Arrow Connector 50"/>
          <p:cNvCxnSpPr>
            <a:stCxn id="41" idx="3"/>
            <a:endCxn id="47" idx="1"/>
          </p:cNvCxnSpPr>
          <p:nvPr/>
        </p:nvCxnSpPr>
        <p:spPr>
          <a:xfrm>
            <a:off x="9743478" y="4847020"/>
            <a:ext cx="5643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414712" y="2172043"/>
            <a:ext cx="3940377" cy="369332"/>
          </a:xfrm>
          <a:prstGeom prst="rect">
            <a:avLst/>
          </a:prstGeom>
          <a:noFill/>
          <a:ln>
            <a:noFill/>
          </a:ln>
        </p:spPr>
        <p:txBody>
          <a:bodyPr wrap="square" rtlCol="0">
            <a:spAutoFit/>
          </a:bodyPr>
          <a:lstStyle/>
          <a:p>
            <a:r>
              <a:rPr lang="en-US" dirty="0" smtClean="0"/>
              <a:t>Encrypt Hash Digest using Private Key</a:t>
            </a:r>
          </a:p>
        </p:txBody>
      </p:sp>
    </p:spTree>
    <p:extLst>
      <p:ext uri="{BB962C8B-B14F-4D97-AF65-F5344CB8AC3E}">
        <p14:creationId xmlns:p14="http://schemas.microsoft.com/office/powerpoint/2010/main" val="1480528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1EFCC-FC4B-41B5-8864-BE7AC402CA4E}"/>
              </a:ext>
            </a:extLst>
          </p:cNvPr>
          <p:cNvSpPr>
            <a:spLocks noGrp="1"/>
          </p:cNvSpPr>
          <p:nvPr>
            <p:ph type="title"/>
          </p:nvPr>
        </p:nvSpPr>
        <p:spPr/>
        <p:txBody>
          <a:bodyPr/>
          <a:lstStyle/>
          <a:p>
            <a:r>
              <a:rPr lang="en-US" dirty="0"/>
              <a:t>Sending and Receiving</a:t>
            </a:r>
          </a:p>
        </p:txBody>
      </p:sp>
      <p:sp>
        <p:nvSpPr>
          <p:cNvPr id="3" name="Content Placeholder 2">
            <a:extLst>
              <a:ext uri="{FF2B5EF4-FFF2-40B4-BE49-F238E27FC236}">
                <a16:creationId xmlns:a16="http://schemas.microsoft.com/office/drawing/2014/main" id="{FBEBB90A-B927-4485-A370-CC3E991D189B}"/>
              </a:ext>
            </a:extLst>
          </p:cNvPr>
          <p:cNvSpPr>
            <a:spLocks noGrp="1"/>
          </p:cNvSpPr>
          <p:nvPr>
            <p:ph idx="1"/>
          </p:nvPr>
        </p:nvSpPr>
        <p:spPr>
          <a:xfrm>
            <a:off x="838200" y="1825625"/>
            <a:ext cx="7948613" cy="4351338"/>
          </a:xfrm>
        </p:spPr>
        <p:txBody>
          <a:bodyPr>
            <a:normAutofit fontScale="92500"/>
          </a:bodyPr>
          <a:lstStyle/>
          <a:p>
            <a:r>
              <a:rPr lang="en-US" dirty="0"/>
              <a:t>Joe wants to send to Alice some BTC.</a:t>
            </a:r>
          </a:p>
          <a:p>
            <a:r>
              <a:rPr lang="en-US" dirty="0"/>
              <a:t>Joe opens his wallet select the send function. </a:t>
            </a:r>
          </a:p>
          <a:p>
            <a:r>
              <a:rPr lang="en-US" dirty="0"/>
              <a:t>Joe requires Alice bitcoin address and the amount to send.</a:t>
            </a:r>
          </a:p>
          <a:p>
            <a:r>
              <a:rPr lang="en-US" dirty="0"/>
              <a:t>Joe can opt to scan Alice address in QR code so he needn’t type in Alice </a:t>
            </a:r>
            <a:r>
              <a:rPr lang="en-US" dirty="0" smtClean="0"/>
              <a:t>address: </a:t>
            </a:r>
            <a:r>
              <a:rPr lang="en-US" dirty="0" err="1" smtClean="0"/>
              <a:t>1Cdid9KFAaatwczBwBttQcwXYCpvK8h7FK</a:t>
            </a:r>
            <a:r>
              <a:rPr lang="en-US" dirty="0"/>
              <a:t>.</a:t>
            </a:r>
          </a:p>
          <a:p>
            <a:r>
              <a:rPr lang="en-US" dirty="0"/>
              <a:t>Joe taps the QR code icon and activates the smartphone camera, scanning the QR code on Alice’s smartphone.</a:t>
            </a:r>
          </a:p>
          <a:p>
            <a:r>
              <a:rPr lang="en-US" dirty="0"/>
              <a:t>Joe keys in the amount and press Send</a:t>
            </a:r>
          </a:p>
        </p:txBody>
      </p:sp>
      <p:pic>
        <p:nvPicPr>
          <p:cNvPr id="4" name="Picture 3"/>
          <p:cNvPicPr>
            <a:picLocks noChangeAspect="1"/>
          </p:cNvPicPr>
          <p:nvPr/>
        </p:nvPicPr>
        <p:blipFill>
          <a:blip r:embed="rId2"/>
          <a:stretch>
            <a:fillRect/>
          </a:stretch>
        </p:blipFill>
        <p:spPr>
          <a:xfrm>
            <a:off x="8972101" y="804468"/>
            <a:ext cx="3219899" cy="5649113"/>
          </a:xfrm>
          <a:prstGeom prst="rect">
            <a:avLst/>
          </a:prstGeom>
        </p:spPr>
      </p:pic>
    </p:spTree>
    <p:extLst>
      <p:ext uri="{BB962C8B-B14F-4D97-AF65-F5344CB8AC3E}">
        <p14:creationId xmlns:p14="http://schemas.microsoft.com/office/powerpoint/2010/main" val="3797651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A41CE-3EF8-4561-A0A0-7498F6C92DD1}"/>
              </a:ext>
            </a:extLst>
          </p:cNvPr>
          <p:cNvSpPr>
            <a:spLocks noGrp="1"/>
          </p:cNvSpPr>
          <p:nvPr>
            <p:ph type="title"/>
          </p:nvPr>
        </p:nvSpPr>
        <p:spPr/>
        <p:txBody>
          <a:bodyPr/>
          <a:lstStyle/>
          <a:p>
            <a:r>
              <a:rPr lang="en-US" dirty="0"/>
              <a:t>Sending and Receiving </a:t>
            </a:r>
          </a:p>
        </p:txBody>
      </p:sp>
      <p:sp>
        <p:nvSpPr>
          <p:cNvPr id="3" name="Content Placeholder 2">
            <a:extLst>
              <a:ext uri="{FF2B5EF4-FFF2-40B4-BE49-F238E27FC236}">
                <a16:creationId xmlns:a16="http://schemas.microsoft.com/office/drawing/2014/main" id="{7A0FD136-208B-4938-A286-CA6C2359C043}"/>
              </a:ext>
            </a:extLst>
          </p:cNvPr>
          <p:cNvSpPr>
            <a:spLocks noGrp="1"/>
          </p:cNvSpPr>
          <p:nvPr>
            <p:ph idx="1"/>
          </p:nvPr>
        </p:nvSpPr>
        <p:spPr/>
        <p:txBody>
          <a:bodyPr>
            <a:normAutofit/>
          </a:bodyPr>
          <a:lstStyle/>
          <a:p>
            <a:r>
              <a:rPr lang="en-US" dirty="0"/>
              <a:t>Joe’s wallet constructs a transaction that assigns the BTC quantity to the address provided by Alice. </a:t>
            </a:r>
          </a:p>
          <a:p>
            <a:r>
              <a:rPr lang="en-US" dirty="0"/>
              <a:t>This transaction will be signed by Joe’s private key. This tells the bitcoin network that the owner of the private key (Joe) has authorized a transfer of value to Alice’s address.</a:t>
            </a:r>
          </a:p>
          <a:p>
            <a:r>
              <a:rPr lang="en-US" dirty="0"/>
              <a:t>As the transaction is transmitted via the peer-to-peer protocol, it quickly propagates across the bitcoin network. In less than a second, most of the well-connected nodes in the network receive the transaction and see Alice’s address for the first time.</a:t>
            </a:r>
          </a:p>
          <a:p>
            <a:pPr marL="0" indent="0">
              <a:buNone/>
            </a:pPr>
            <a:endParaRPr lang="en-US" dirty="0"/>
          </a:p>
        </p:txBody>
      </p:sp>
    </p:spTree>
    <p:extLst>
      <p:ext uri="{BB962C8B-B14F-4D97-AF65-F5344CB8AC3E}">
        <p14:creationId xmlns:p14="http://schemas.microsoft.com/office/powerpoint/2010/main" val="4212234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solidFill>
            <a:schemeClr val="tx1"/>
          </a:solidFill>
        </a:ln>
      </a:spPr>
      <a:bodyPr wrap="square" rtlCol="0">
        <a:spAutoFit/>
      </a:bodyPr>
      <a:lstStyle>
        <a:defPP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TotalTime>
  <Words>1701</Words>
  <Application>Microsoft Office PowerPoint</Application>
  <PresentationFormat>Widescreen</PresentationFormat>
  <Paragraphs>147</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Arial Black</vt:lpstr>
      <vt:lpstr>Calibri</vt:lpstr>
      <vt:lpstr>Calibri Light</vt:lpstr>
      <vt:lpstr>Office Theme</vt:lpstr>
      <vt:lpstr>Bitcoin</vt:lpstr>
      <vt:lpstr>How to use Bitcoin</vt:lpstr>
      <vt:lpstr>Cryptography Basics</vt:lpstr>
      <vt:lpstr>Hash</vt:lpstr>
      <vt:lpstr>Symmetric Key</vt:lpstr>
      <vt:lpstr>Asymmetric Key</vt:lpstr>
      <vt:lpstr>Digital Signature</vt:lpstr>
      <vt:lpstr>Sending and Receiving</vt:lpstr>
      <vt:lpstr>Sending and Receiving </vt:lpstr>
      <vt:lpstr>Sending and Receiving</vt:lpstr>
      <vt:lpstr>Bitcoin Address</vt:lpstr>
      <vt:lpstr>Bitcoin Address: P2PKH</vt:lpstr>
      <vt:lpstr>Bitcoin Address: SegWit</vt:lpstr>
      <vt:lpstr>Private Keys</vt:lpstr>
      <vt:lpstr>Keys and Addresses</vt:lpstr>
      <vt:lpstr>Witness</vt:lpstr>
      <vt:lpstr>Keys</vt:lpstr>
      <vt:lpstr>Keys and Address</vt:lpstr>
      <vt:lpstr>Keys and Address</vt:lpstr>
      <vt:lpstr>Public Key Cryptography</vt:lpstr>
      <vt:lpstr>Public Key Cryptography</vt:lpstr>
      <vt:lpstr>Bitcoin Address</vt:lpstr>
      <vt:lpstr>Wallets</vt:lpstr>
      <vt:lpstr>Wallets</vt:lpstr>
      <vt:lpstr>Wallets</vt:lpstr>
      <vt:lpstr>Mnemonic words (BIP-39)</vt:lpstr>
      <vt:lpstr>How to Get Bitcoin</vt:lpstr>
      <vt:lpstr>Bitcoin ATM</vt:lpstr>
      <vt:lpstr>Taipei ATM</vt:lpstr>
      <vt:lpstr>Mobile Wallet App</vt:lpstr>
      <vt:lpstr>Testnet</vt:lpstr>
      <vt:lpstr>Testnet App</vt:lpstr>
      <vt:lpstr>Desktop Wallets</vt:lpstr>
      <vt:lpstr>Block Explorer</vt:lpstr>
      <vt:lpstr>Block Explorer</vt:lpstr>
      <vt:lpstr>Block Explorer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dc:title>
  <dc:creator>starhawk</dc:creator>
  <cp:lastModifiedBy>User</cp:lastModifiedBy>
  <cp:revision>41</cp:revision>
  <dcterms:created xsi:type="dcterms:W3CDTF">2021-03-01T14:02:09Z</dcterms:created>
  <dcterms:modified xsi:type="dcterms:W3CDTF">2021-03-05T02:28:11Z</dcterms:modified>
</cp:coreProperties>
</file>