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92" r:id="rId4"/>
    <p:sldId id="293" r:id="rId5"/>
    <p:sldId id="294" r:id="rId6"/>
    <p:sldId id="295" r:id="rId7"/>
    <p:sldId id="317" r:id="rId8"/>
    <p:sldId id="281" r:id="rId9"/>
    <p:sldId id="257" r:id="rId10"/>
    <p:sldId id="280" r:id="rId11"/>
    <p:sldId id="282" r:id="rId12"/>
    <p:sldId id="283" r:id="rId13"/>
    <p:sldId id="284" r:id="rId14"/>
    <p:sldId id="285" r:id="rId15"/>
    <p:sldId id="286" r:id="rId16"/>
    <p:sldId id="287" r:id="rId17"/>
    <p:sldId id="288" r:id="rId18"/>
    <p:sldId id="289" r:id="rId19"/>
    <p:sldId id="290" r:id="rId20"/>
    <p:sldId id="291" r:id="rId21"/>
    <p:sldId id="259" r:id="rId22"/>
    <p:sldId id="261" r:id="rId23"/>
    <p:sldId id="263" r:id="rId24"/>
    <p:sldId id="266" r:id="rId25"/>
    <p:sldId id="262" r:id="rId26"/>
    <p:sldId id="325" r:id="rId27"/>
    <p:sldId id="326" r:id="rId28"/>
    <p:sldId id="327" r:id="rId29"/>
    <p:sldId id="264" r:id="rId30"/>
    <p:sldId id="265" r:id="rId31"/>
    <p:sldId id="267" r:id="rId32"/>
    <p:sldId id="268" r:id="rId33"/>
    <p:sldId id="269" r:id="rId34"/>
    <p:sldId id="270" r:id="rId35"/>
    <p:sldId id="271" r:id="rId36"/>
    <p:sldId id="272" r:id="rId37"/>
    <p:sldId id="273" r:id="rId38"/>
    <p:sldId id="274" r:id="rId39"/>
    <p:sldId id="275" r:id="rId40"/>
    <p:sldId id="278" r:id="rId41"/>
    <p:sldId id="276" r:id="rId42"/>
    <p:sldId id="296" r:id="rId43"/>
    <p:sldId id="298" r:id="rId44"/>
    <p:sldId id="323" r:id="rId45"/>
    <p:sldId id="297" r:id="rId46"/>
    <p:sldId id="299" r:id="rId47"/>
    <p:sldId id="318" r:id="rId48"/>
    <p:sldId id="300" r:id="rId49"/>
    <p:sldId id="322" r:id="rId50"/>
    <p:sldId id="324" r:id="rId51"/>
    <p:sldId id="301" r:id="rId52"/>
    <p:sldId id="319" r:id="rId53"/>
    <p:sldId id="320" r:id="rId54"/>
    <p:sldId id="321" r:id="rId55"/>
    <p:sldId id="303" r:id="rId56"/>
    <p:sldId id="302" r:id="rId57"/>
    <p:sldId id="304" r:id="rId58"/>
    <p:sldId id="305" r:id="rId59"/>
    <p:sldId id="308" r:id="rId60"/>
    <p:sldId id="306" r:id="rId61"/>
    <p:sldId id="307" r:id="rId62"/>
    <p:sldId id="309" r:id="rId63"/>
    <p:sldId id="310" r:id="rId64"/>
    <p:sldId id="311" r:id="rId65"/>
    <p:sldId id="312" r:id="rId66"/>
    <p:sldId id="313" r:id="rId67"/>
    <p:sldId id="314" r:id="rId68"/>
    <p:sldId id="315"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90" y="4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9009C7-1C30-464C-A1C7-93B5B500E857}"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6098A-C597-4104-91A8-3225302A901B}" type="slidenum">
              <a:rPr lang="en-US" smtClean="0"/>
              <a:t>‹#›</a:t>
            </a:fld>
            <a:endParaRPr lang="en-US"/>
          </a:p>
        </p:txBody>
      </p:sp>
    </p:spTree>
    <p:extLst>
      <p:ext uri="{BB962C8B-B14F-4D97-AF65-F5344CB8AC3E}">
        <p14:creationId xmlns:p14="http://schemas.microsoft.com/office/powerpoint/2010/main" val="2876760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009C7-1C30-464C-A1C7-93B5B500E857}"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6098A-C597-4104-91A8-3225302A901B}" type="slidenum">
              <a:rPr lang="en-US" smtClean="0"/>
              <a:t>‹#›</a:t>
            </a:fld>
            <a:endParaRPr lang="en-US"/>
          </a:p>
        </p:txBody>
      </p:sp>
    </p:spTree>
    <p:extLst>
      <p:ext uri="{BB962C8B-B14F-4D97-AF65-F5344CB8AC3E}">
        <p14:creationId xmlns:p14="http://schemas.microsoft.com/office/powerpoint/2010/main" val="3982233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009C7-1C30-464C-A1C7-93B5B500E857}"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6098A-C597-4104-91A8-3225302A901B}" type="slidenum">
              <a:rPr lang="en-US" smtClean="0"/>
              <a:t>‹#›</a:t>
            </a:fld>
            <a:endParaRPr lang="en-US"/>
          </a:p>
        </p:txBody>
      </p:sp>
    </p:spTree>
    <p:extLst>
      <p:ext uri="{BB962C8B-B14F-4D97-AF65-F5344CB8AC3E}">
        <p14:creationId xmlns:p14="http://schemas.microsoft.com/office/powerpoint/2010/main" val="92006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4000"/>
            </a:lvl1pPr>
            <a:lvl2pPr>
              <a:defRPr sz="3600"/>
            </a:lvl2pPr>
            <a:lvl3pPr>
              <a:defRPr sz="3200"/>
            </a:lvl3pPr>
            <a:lvl4pPr>
              <a:defRPr sz="2800"/>
            </a:lvl4pPr>
            <a:lvl5pPr>
              <a:defRPr sz="28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19009C7-1C30-464C-A1C7-93B5B500E857}"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6098A-C597-4104-91A8-3225302A901B}" type="slidenum">
              <a:rPr lang="en-US" smtClean="0"/>
              <a:t>‹#›</a:t>
            </a:fld>
            <a:endParaRPr lang="en-US"/>
          </a:p>
        </p:txBody>
      </p:sp>
    </p:spTree>
    <p:extLst>
      <p:ext uri="{BB962C8B-B14F-4D97-AF65-F5344CB8AC3E}">
        <p14:creationId xmlns:p14="http://schemas.microsoft.com/office/powerpoint/2010/main" val="2943830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9009C7-1C30-464C-A1C7-93B5B500E857}"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6098A-C597-4104-91A8-3225302A901B}" type="slidenum">
              <a:rPr lang="en-US" smtClean="0"/>
              <a:t>‹#›</a:t>
            </a:fld>
            <a:endParaRPr lang="en-US"/>
          </a:p>
        </p:txBody>
      </p:sp>
    </p:spTree>
    <p:extLst>
      <p:ext uri="{BB962C8B-B14F-4D97-AF65-F5344CB8AC3E}">
        <p14:creationId xmlns:p14="http://schemas.microsoft.com/office/powerpoint/2010/main" val="2399988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9009C7-1C30-464C-A1C7-93B5B500E857}"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E6098A-C597-4104-91A8-3225302A901B}" type="slidenum">
              <a:rPr lang="en-US" smtClean="0"/>
              <a:t>‹#›</a:t>
            </a:fld>
            <a:endParaRPr lang="en-US"/>
          </a:p>
        </p:txBody>
      </p:sp>
    </p:spTree>
    <p:extLst>
      <p:ext uri="{BB962C8B-B14F-4D97-AF65-F5344CB8AC3E}">
        <p14:creationId xmlns:p14="http://schemas.microsoft.com/office/powerpoint/2010/main" val="1531288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9009C7-1C30-464C-A1C7-93B5B500E857}" type="datetimeFigureOut">
              <a:rPr lang="en-US" smtClean="0"/>
              <a:t>3/12/2021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E6098A-C597-4104-91A8-3225302A901B}" type="slidenum">
              <a:rPr lang="en-US" smtClean="0"/>
              <a:t>‹#›</a:t>
            </a:fld>
            <a:endParaRPr lang="en-US"/>
          </a:p>
        </p:txBody>
      </p:sp>
    </p:spTree>
    <p:extLst>
      <p:ext uri="{BB962C8B-B14F-4D97-AF65-F5344CB8AC3E}">
        <p14:creationId xmlns:p14="http://schemas.microsoft.com/office/powerpoint/2010/main" val="78362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9009C7-1C30-464C-A1C7-93B5B500E857}" type="datetimeFigureOut">
              <a:rPr lang="en-US" smtClean="0"/>
              <a:t>3/12/2021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E6098A-C597-4104-91A8-3225302A901B}" type="slidenum">
              <a:rPr lang="en-US" smtClean="0"/>
              <a:t>‹#›</a:t>
            </a:fld>
            <a:endParaRPr lang="en-US"/>
          </a:p>
        </p:txBody>
      </p:sp>
    </p:spTree>
    <p:extLst>
      <p:ext uri="{BB962C8B-B14F-4D97-AF65-F5344CB8AC3E}">
        <p14:creationId xmlns:p14="http://schemas.microsoft.com/office/powerpoint/2010/main" val="3376867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9009C7-1C30-464C-A1C7-93B5B500E857}" type="datetimeFigureOut">
              <a:rPr lang="en-US" smtClean="0"/>
              <a:t>3/12/2021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E6098A-C597-4104-91A8-3225302A901B}" type="slidenum">
              <a:rPr lang="en-US" smtClean="0"/>
              <a:t>‹#›</a:t>
            </a:fld>
            <a:endParaRPr lang="en-US"/>
          </a:p>
        </p:txBody>
      </p:sp>
    </p:spTree>
    <p:extLst>
      <p:ext uri="{BB962C8B-B14F-4D97-AF65-F5344CB8AC3E}">
        <p14:creationId xmlns:p14="http://schemas.microsoft.com/office/powerpoint/2010/main" val="80260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9009C7-1C30-464C-A1C7-93B5B500E857}"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E6098A-C597-4104-91A8-3225302A901B}" type="slidenum">
              <a:rPr lang="en-US" smtClean="0"/>
              <a:t>‹#›</a:t>
            </a:fld>
            <a:endParaRPr lang="en-US"/>
          </a:p>
        </p:txBody>
      </p:sp>
    </p:spTree>
    <p:extLst>
      <p:ext uri="{BB962C8B-B14F-4D97-AF65-F5344CB8AC3E}">
        <p14:creationId xmlns:p14="http://schemas.microsoft.com/office/powerpoint/2010/main" val="2777071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9009C7-1C30-464C-A1C7-93B5B500E857}"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E6098A-C597-4104-91A8-3225302A901B}" type="slidenum">
              <a:rPr lang="en-US" smtClean="0"/>
              <a:t>‹#›</a:t>
            </a:fld>
            <a:endParaRPr lang="en-US"/>
          </a:p>
        </p:txBody>
      </p:sp>
    </p:spTree>
    <p:extLst>
      <p:ext uri="{BB962C8B-B14F-4D97-AF65-F5344CB8AC3E}">
        <p14:creationId xmlns:p14="http://schemas.microsoft.com/office/powerpoint/2010/main" val="146527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9009C7-1C30-464C-A1C7-93B5B500E857}" type="datetimeFigureOut">
              <a:rPr lang="en-US" smtClean="0"/>
              <a:t>3/12/2021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E6098A-C597-4104-91A8-3225302A901B}" type="slidenum">
              <a:rPr lang="en-US" smtClean="0"/>
              <a:t>‹#›</a:t>
            </a:fld>
            <a:endParaRPr lang="en-US"/>
          </a:p>
        </p:txBody>
      </p:sp>
    </p:spTree>
    <p:extLst>
      <p:ext uri="{BB962C8B-B14F-4D97-AF65-F5344CB8AC3E}">
        <p14:creationId xmlns:p14="http://schemas.microsoft.com/office/powerpoint/2010/main" val="1671297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Transactions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63928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3965" y="105153"/>
            <a:ext cx="10700804" cy="6565812"/>
          </a:xfrm>
          <a:prstGeom prst="rect">
            <a:avLst/>
          </a:prstGeom>
        </p:spPr>
      </p:pic>
    </p:spTree>
    <p:extLst>
      <p:ext uri="{BB962C8B-B14F-4D97-AF65-F5344CB8AC3E}">
        <p14:creationId xmlns:p14="http://schemas.microsoft.com/office/powerpoint/2010/main" val="3010705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Transactions</a:t>
            </a:r>
            <a:endParaRPr lang="en-US" dirty="0"/>
          </a:p>
        </p:txBody>
      </p:sp>
      <p:sp>
        <p:nvSpPr>
          <p:cNvPr id="3" name="Content Placeholder 2"/>
          <p:cNvSpPr>
            <a:spLocks noGrp="1"/>
          </p:cNvSpPr>
          <p:nvPr>
            <p:ph idx="1"/>
          </p:nvPr>
        </p:nvSpPr>
        <p:spPr>
          <a:xfrm>
            <a:off x="838200" y="1825624"/>
            <a:ext cx="6582923" cy="4824557"/>
          </a:xfrm>
        </p:spPr>
        <p:txBody>
          <a:bodyPr>
            <a:normAutofit fontScale="62500" lnSpcReduction="20000"/>
          </a:bodyPr>
          <a:lstStyle/>
          <a:p>
            <a:r>
              <a:rPr lang="en-US" dirty="0"/>
              <a:t>The Bitcoin </a:t>
            </a:r>
            <a:r>
              <a:rPr lang="en-US" i="1" dirty="0"/>
              <a:t>transaction </a:t>
            </a:r>
            <a:r>
              <a:rPr lang="en-US" dirty="0"/>
              <a:t>is a piece of data </a:t>
            </a:r>
            <a:r>
              <a:rPr lang="en-US" dirty="0" smtClean="0"/>
              <a:t>specifying The </a:t>
            </a:r>
            <a:r>
              <a:rPr lang="en-US" dirty="0"/>
              <a:t>amount to move (1 bitcoin)</a:t>
            </a:r>
          </a:p>
          <a:p>
            <a:r>
              <a:rPr lang="en-US" dirty="0"/>
              <a:t>The Bitcoin address to move the money to (Bob’s Bitcoin address, </a:t>
            </a:r>
            <a:r>
              <a:rPr lang="en-US" dirty="0" err="1"/>
              <a:t>15vwoaN74MBeF5nr2BH4DKqndEFjHA6MzT</a:t>
            </a:r>
            <a:r>
              <a:rPr lang="en-US" dirty="0"/>
              <a:t>)</a:t>
            </a:r>
          </a:p>
          <a:p>
            <a:r>
              <a:rPr lang="en-US" dirty="0"/>
              <a:t>A </a:t>
            </a:r>
            <a:r>
              <a:rPr lang="en-US" i="1" dirty="0"/>
              <a:t>digital signature </a:t>
            </a:r>
            <a:r>
              <a:rPr lang="en-US" dirty="0"/>
              <a:t>(made with Alice’s private key)</a:t>
            </a:r>
          </a:p>
          <a:p>
            <a:r>
              <a:rPr lang="en-US" dirty="0"/>
              <a:t>The digital signature is created from the transaction and a huge secret number, called a </a:t>
            </a:r>
            <a:r>
              <a:rPr lang="en-US" i="1" dirty="0"/>
              <a:t>private key</a:t>
            </a:r>
            <a:r>
              <a:rPr lang="en-US" dirty="0"/>
              <a:t>, that only Alice has access to</a:t>
            </a:r>
            <a:r>
              <a:rPr lang="en-US" dirty="0" smtClean="0"/>
              <a:t>.</a:t>
            </a:r>
          </a:p>
          <a:p>
            <a:r>
              <a:rPr lang="en-US" dirty="0" smtClean="0"/>
              <a:t> </a:t>
            </a:r>
            <a:r>
              <a:rPr lang="en-US" dirty="0"/>
              <a:t>The result is a digital signature that only the private key’s owner could have created. </a:t>
            </a:r>
          </a:p>
        </p:txBody>
      </p:sp>
      <p:pic>
        <p:nvPicPr>
          <p:cNvPr id="4" name="Picture 3"/>
          <p:cNvPicPr>
            <a:picLocks noChangeAspect="1"/>
          </p:cNvPicPr>
          <p:nvPr/>
        </p:nvPicPr>
        <p:blipFill>
          <a:blip r:embed="rId2"/>
          <a:stretch>
            <a:fillRect/>
          </a:stretch>
        </p:blipFill>
        <p:spPr>
          <a:xfrm>
            <a:off x="7421123" y="1825625"/>
            <a:ext cx="4507641" cy="3906965"/>
          </a:xfrm>
          <a:prstGeom prst="rect">
            <a:avLst/>
          </a:prstGeom>
        </p:spPr>
      </p:pic>
    </p:spTree>
    <p:extLst>
      <p:ext uri="{BB962C8B-B14F-4D97-AF65-F5344CB8AC3E}">
        <p14:creationId xmlns:p14="http://schemas.microsoft.com/office/powerpoint/2010/main" val="1166266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Bitcoin Network</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89861" y="1793707"/>
            <a:ext cx="7838503" cy="4869482"/>
          </a:xfrm>
          <a:prstGeom prst="rect">
            <a:avLst/>
          </a:prstGeom>
        </p:spPr>
      </p:pic>
    </p:spTree>
    <p:extLst>
      <p:ext uri="{BB962C8B-B14F-4D97-AF65-F5344CB8AC3E}">
        <p14:creationId xmlns:p14="http://schemas.microsoft.com/office/powerpoint/2010/main" val="715926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Bitcoin Network</a:t>
            </a:r>
          </a:p>
        </p:txBody>
      </p:sp>
      <p:sp>
        <p:nvSpPr>
          <p:cNvPr id="3" name="Content Placeholder 2"/>
          <p:cNvSpPr>
            <a:spLocks noGrp="1"/>
          </p:cNvSpPr>
          <p:nvPr>
            <p:ph idx="1"/>
          </p:nvPr>
        </p:nvSpPr>
        <p:spPr/>
        <p:txBody>
          <a:bodyPr/>
          <a:lstStyle/>
          <a:p>
            <a:r>
              <a:rPr lang="en-US" dirty="0"/>
              <a:t>E</a:t>
            </a:r>
            <a:r>
              <a:rPr lang="en-US" dirty="0" smtClean="0"/>
              <a:t>ach </a:t>
            </a:r>
            <a:r>
              <a:rPr lang="en-US" dirty="0"/>
              <a:t>such node checks that the transaction is valid and passes it on to its peers. </a:t>
            </a:r>
            <a:endParaRPr lang="en-US" dirty="0" smtClean="0"/>
          </a:p>
          <a:p>
            <a:r>
              <a:rPr lang="en-US" dirty="0" smtClean="0"/>
              <a:t>It </a:t>
            </a:r>
            <a:r>
              <a:rPr lang="en-US" dirty="0"/>
              <a:t>does this by consulting its local copy of the blockchain and verifying that </a:t>
            </a:r>
            <a:r>
              <a:rPr lang="en-US" dirty="0" smtClean="0"/>
              <a:t> </a:t>
            </a:r>
          </a:p>
          <a:p>
            <a:pPr lvl="1"/>
            <a:r>
              <a:rPr lang="en-US" dirty="0" smtClean="0"/>
              <a:t>The </a:t>
            </a:r>
            <a:r>
              <a:rPr lang="en-US" dirty="0"/>
              <a:t>bitcoin that Alice spends exists. </a:t>
            </a:r>
          </a:p>
          <a:p>
            <a:pPr lvl="1"/>
            <a:r>
              <a:rPr lang="en-US" dirty="0"/>
              <a:t>Alice’s digital signature is valid. </a:t>
            </a:r>
          </a:p>
          <a:p>
            <a:endParaRPr lang="en-US" dirty="0"/>
          </a:p>
        </p:txBody>
      </p:sp>
    </p:spTree>
    <p:extLst>
      <p:ext uri="{BB962C8B-B14F-4D97-AF65-F5344CB8AC3E}">
        <p14:creationId xmlns:p14="http://schemas.microsoft.com/office/powerpoint/2010/main" val="4234430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a:t>
            </a:r>
            <a:r>
              <a:rPr lang="en-US" dirty="0"/>
              <a:t>Bitcoin Network</a:t>
            </a:r>
            <a:r>
              <a:rPr lang="en-US" dirty="0" smtClean="0"/>
              <a:t> </a:t>
            </a:r>
            <a:endParaRPr lang="en-US" dirty="0"/>
          </a:p>
        </p:txBody>
      </p:sp>
      <p:sp>
        <p:nvSpPr>
          <p:cNvPr id="3" name="Content Placeholder 2"/>
          <p:cNvSpPr>
            <a:spLocks noGrp="1"/>
          </p:cNvSpPr>
          <p:nvPr>
            <p:ph idx="1"/>
          </p:nvPr>
        </p:nvSpPr>
        <p:spPr/>
        <p:txBody>
          <a:bodyPr/>
          <a:lstStyle/>
          <a:p>
            <a:r>
              <a:rPr lang="en-US" dirty="0"/>
              <a:t>If all checks pass, a node forwards the transaction to its peers in the Bitcoin network. </a:t>
            </a:r>
            <a:endParaRPr lang="en-US" dirty="0" smtClean="0"/>
          </a:p>
          <a:p>
            <a:r>
              <a:rPr lang="en-US" dirty="0" smtClean="0"/>
              <a:t>This </a:t>
            </a:r>
            <a:r>
              <a:rPr lang="en-US" dirty="0"/>
              <a:t>is known as </a:t>
            </a:r>
            <a:r>
              <a:rPr lang="en-US" i="1" dirty="0"/>
              <a:t>relaying</a:t>
            </a:r>
            <a:r>
              <a:rPr lang="en-US" dirty="0"/>
              <a:t>. Alice’s transaction will shortly have traveled the entire network while each node verifies it along the way </a:t>
            </a:r>
          </a:p>
        </p:txBody>
      </p:sp>
    </p:spTree>
    <p:extLst>
      <p:ext uri="{BB962C8B-B14F-4D97-AF65-F5344CB8AC3E}">
        <p14:creationId xmlns:p14="http://schemas.microsoft.com/office/powerpoint/2010/main" val="651038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Blockchain</a:t>
            </a:r>
            <a:endParaRPr lang="en-US" dirty="0"/>
          </a:p>
        </p:txBody>
      </p:sp>
      <p:sp>
        <p:nvSpPr>
          <p:cNvPr id="3" name="Content Placeholder 2"/>
          <p:cNvSpPr>
            <a:spLocks noGrp="1"/>
          </p:cNvSpPr>
          <p:nvPr>
            <p:ph idx="1"/>
          </p:nvPr>
        </p:nvSpPr>
        <p:spPr>
          <a:xfrm>
            <a:off x="0" y="1909145"/>
            <a:ext cx="5209309" cy="4351338"/>
          </a:xfrm>
        </p:spPr>
        <p:txBody>
          <a:bodyPr/>
          <a:lstStyle/>
          <a:p>
            <a:r>
              <a:rPr lang="en-US" dirty="0"/>
              <a:t>Transactions arrive in different orders at different </a:t>
            </a:r>
            <a:r>
              <a:rPr lang="en-US" dirty="0" smtClean="0"/>
              <a:t>nodes, the </a:t>
            </a:r>
            <a:r>
              <a:rPr lang="en-US" dirty="0"/>
              <a:t>different </a:t>
            </a:r>
            <a:r>
              <a:rPr lang="en-US" dirty="0" smtClean="0"/>
              <a:t>nodes would </a:t>
            </a:r>
            <a:r>
              <a:rPr lang="en-US" dirty="0"/>
              <a:t>differ.</a:t>
            </a:r>
          </a:p>
        </p:txBody>
      </p:sp>
      <p:pic>
        <p:nvPicPr>
          <p:cNvPr id="5" name="Picture 4"/>
          <p:cNvPicPr>
            <a:picLocks noChangeAspect="1"/>
          </p:cNvPicPr>
          <p:nvPr/>
        </p:nvPicPr>
        <p:blipFill>
          <a:blip r:embed="rId2"/>
          <a:stretch>
            <a:fillRect/>
          </a:stretch>
        </p:blipFill>
        <p:spPr>
          <a:xfrm>
            <a:off x="4990286" y="1690688"/>
            <a:ext cx="7113944" cy="4253698"/>
          </a:xfrm>
          <a:prstGeom prst="rect">
            <a:avLst/>
          </a:prstGeom>
        </p:spPr>
      </p:pic>
    </p:spTree>
    <p:extLst>
      <p:ext uri="{BB962C8B-B14F-4D97-AF65-F5344CB8AC3E}">
        <p14:creationId xmlns:p14="http://schemas.microsoft.com/office/powerpoint/2010/main" val="3236427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Blockchain</a:t>
            </a:r>
          </a:p>
        </p:txBody>
      </p:sp>
      <p:sp>
        <p:nvSpPr>
          <p:cNvPr id="3" name="Content Placeholder 2"/>
          <p:cNvSpPr>
            <a:spLocks noGrp="1"/>
          </p:cNvSpPr>
          <p:nvPr>
            <p:ph idx="1"/>
          </p:nvPr>
        </p:nvSpPr>
        <p:spPr/>
        <p:txBody>
          <a:bodyPr/>
          <a:lstStyle/>
          <a:p>
            <a:r>
              <a:rPr lang="en-US" dirty="0"/>
              <a:t>To coordinate the ordering of transactions, one node takes the lead, saying “I want to add these two transactions to the blockchain in the order Y, X!” </a:t>
            </a:r>
            <a:endParaRPr lang="en-US" dirty="0" smtClean="0"/>
          </a:p>
          <a:p>
            <a:r>
              <a:rPr lang="en-US" dirty="0" smtClean="0"/>
              <a:t>This message </a:t>
            </a:r>
            <a:r>
              <a:rPr lang="en-US" dirty="0"/>
              <a:t>is sent out on the network by that </a:t>
            </a:r>
            <a:r>
              <a:rPr lang="en-US" dirty="0" smtClean="0"/>
              <a:t>leader and copied by all</a:t>
            </a:r>
            <a:endParaRPr lang="en-US" dirty="0"/>
          </a:p>
        </p:txBody>
      </p:sp>
    </p:spTree>
    <p:extLst>
      <p:ext uri="{BB962C8B-B14F-4D97-AF65-F5344CB8AC3E}">
        <p14:creationId xmlns:p14="http://schemas.microsoft.com/office/powerpoint/2010/main" val="4174385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1544" y="490127"/>
            <a:ext cx="12088912" cy="5877745"/>
          </a:xfrm>
          <a:prstGeom prst="rect">
            <a:avLst/>
          </a:prstGeom>
        </p:spPr>
      </p:pic>
    </p:spTree>
    <p:extLst>
      <p:ext uri="{BB962C8B-B14F-4D97-AF65-F5344CB8AC3E}">
        <p14:creationId xmlns:p14="http://schemas.microsoft.com/office/powerpoint/2010/main" val="811318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Blockchain</a:t>
            </a:r>
          </a:p>
        </p:txBody>
      </p:sp>
      <p:sp>
        <p:nvSpPr>
          <p:cNvPr id="3" name="Content Placeholder 2"/>
          <p:cNvSpPr>
            <a:spLocks noGrp="1"/>
          </p:cNvSpPr>
          <p:nvPr>
            <p:ph idx="1"/>
          </p:nvPr>
        </p:nvSpPr>
        <p:spPr/>
        <p:txBody>
          <a:bodyPr>
            <a:normAutofit lnSpcReduction="10000"/>
          </a:bodyPr>
          <a:lstStyle/>
          <a:p>
            <a:r>
              <a:rPr lang="en-US" dirty="0"/>
              <a:t>As nodes see this block, they update their copy of the blockchain according to the message and pass the block on to their peers. Alice’s transaction was one of the transactions in the block and is now part of the blockchain. </a:t>
            </a:r>
            <a:endParaRPr lang="en-US" dirty="0" smtClean="0"/>
          </a:p>
          <a:p>
            <a:r>
              <a:rPr lang="en-US" dirty="0"/>
              <a:t>The node that takes the lead is rewarded with newly minted bitcoins and transaction fees paid by the transactions it includes in the block. </a:t>
            </a:r>
          </a:p>
        </p:txBody>
      </p:sp>
    </p:spTree>
    <p:extLst>
      <p:ext uri="{BB962C8B-B14F-4D97-AF65-F5344CB8AC3E}">
        <p14:creationId xmlns:p14="http://schemas.microsoft.com/office/powerpoint/2010/main" val="4033355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Wallets</a:t>
            </a:r>
            <a:endParaRPr lang="en-US" dirty="0"/>
          </a:p>
        </p:txBody>
      </p:sp>
      <p:sp>
        <p:nvSpPr>
          <p:cNvPr id="3" name="Content Placeholder 2"/>
          <p:cNvSpPr>
            <a:spLocks noGrp="1"/>
          </p:cNvSpPr>
          <p:nvPr>
            <p:ph idx="1"/>
          </p:nvPr>
        </p:nvSpPr>
        <p:spPr/>
        <p:txBody>
          <a:bodyPr/>
          <a:lstStyle/>
          <a:p>
            <a:r>
              <a:rPr lang="en-US" dirty="0"/>
              <a:t>Bob’s wallet is connected to some of the nodes in the Bitcoin network. When a transaction concerning Bob is added to the blockchain, the nodes that Bob’s wallet is connected to will notify Bob’s wallet. </a:t>
            </a:r>
            <a:endParaRPr lang="en-US" dirty="0" smtClean="0"/>
          </a:p>
          <a:p>
            <a:r>
              <a:rPr lang="en-US" dirty="0" smtClean="0"/>
              <a:t>The </a:t>
            </a:r>
            <a:r>
              <a:rPr lang="en-US" dirty="0"/>
              <a:t>wallet will then display a message to Bob that he received 1 bitcoin. Alice also uses </a:t>
            </a:r>
          </a:p>
        </p:txBody>
      </p:sp>
    </p:spTree>
    <p:extLst>
      <p:ext uri="{BB962C8B-B14F-4D97-AF65-F5344CB8AC3E}">
        <p14:creationId xmlns:p14="http://schemas.microsoft.com/office/powerpoint/2010/main" val="1825002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err="1" smtClean="0"/>
              <a:t>Grokking</a:t>
            </a:r>
            <a:r>
              <a:rPr lang="en-US" dirty="0" smtClean="0"/>
              <a:t> Bitcoin, </a:t>
            </a:r>
            <a:r>
              <a:rPr lang="en-US" dirty="0" err="1" smtClean="0"/>
              <a:t>Kalle</a:t>
            </a:r>
            <a:r>
              <a:rPr lang="en-US" dirty="0" smtClean="0"/>
              <a:t> Rosenbaum, Manning Publications, 2019</a:t>
            </a:r>
          </a:p>
          <a:p>
            <a:r>
              <a:rPr lang="en-US" dirty="0" smtClean="0"/>
              <a:t>Mastering Bitcoin-  Programing the Open Blockchain, 2</a:t>
            </a:r>
            <a:r>
              <a:rPr lang="en-US" baseline="30000" dirty="0" smtClean="0"/>
              <a:t>nd</a:t>
            </a:r>
            <a:r>
              <a:rPr lang="en-US" dirty="0" smtClean="0"/>
              <a:t> Ed, Andreas </a:t>
            </a:r>
            <a:r>
              <a:rPr lang="en-US" dirty="0" err="1" smtClean="0"/>
              <a:t>Anotonopoulos</a:t>
            </a:r>
            <a:r>
              <a:rPr lang="en-US" dirty="0" smtClean="0"/>
              <a:t>, O’Reilly, 2017.</a:t>
            </a:r>
          </a:p>
          <a:p>
            <a:pPr marL="0" indent="0">
              <a:buNone/>
            </a:pPr>
            <a:endParaRPr lang="en-US" dirty="0"/>
          </a:p>
        </p:txBody>
      </p:sp>
    </p:spTree>
    <p:extLst>
      <p:ext uri="{BB962C8B-B14F-4D97-AF65-F5344CB8AC3E}">
        <p14:creationId xmlns:p14="http://schemas.microsoft.com/office/powerpoint/2010/main" val="66777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0340" y="664116"/>
            <a:ext cx="11395915" cy="5783856"/>
          </a:xfrm>
          <a:prstGeom prst="rect">
            <a:avLst/>
          </a:prstGeom>
        </p:spPr>
      </p:pic>
    </p:spTree>
    <p:extLst>
      <p:ext uri="{BB962C8B-B14F-4D97-AF65-F5344CB8AC3E}">
        <p14:creationId xmlns:p14="http://schemas.microsoft.com/office/powerpoint/2010/main" val="1515577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output</a:t>
            </a:r>
            <a:endParaRPr lang="en-US" dirty="0"/>
          </a:p>
        </p:txBody>
      </p:sp>
      <p:sp>
        <p:nvSpPr>
          <p:cNvPr id="3" name="Content Placeholder 2"/>
          <p:cNvSpPr>
            <a:spLocks noGrp="1"/>
          </p:cNvSpPr>
          <p:nvPr>
            <p:ph idx="1"/>
          </p:nvPr>
        </p:nvSpPr>
        <p:spPr/>
        <p:txBody>
          <a:bodyPr>
            <a:normAutofit lnSpcReduction="10000"/>
          </a:bodyPr>
          <a:lstStyle/>
          <a:p>
            <a:r>
              <a:rPr lang="en-US" dirty="0"/>
              <a:t>The fundamental building block of a bitcoin transaction is a transaction output.</a:t>
            </a:r>
          </a:p>
          <a:p>
            <a:r>
              <a:rPr lang="en-US" dirty="0"/>
              <a:t>Transaction outputs are indivisible chunks of bitcoin currency, recorded on </a:t>
            </a:r>
            <a:r>
              <a:rPr lang="en-US" dirty="0" smtClean="0"/>
              <a:t>the blockchain</a:t>
            </a:r>
            <a:r>
              <a:rPr lang="en-US" dirty="0"/>
              <a:t>, and recognized as valid by the entire network. </a:t>
            </a:r>
            <a:endParaRPr lang="en-US" dirty="0" smtClean="0"/>
          </a:p>
          <a:p>
            <a:r>
              <a:rPr lang="en-US" dirty="0" smtClean="0"/>
              <a:t>Bitcoin </a:t>
            </a:r>
            <a:r>
              <a:rPr lang="en-US" dirty="0"/>
              <a:t>full nodes track </a:t>
            </a:r>
            <a:r>
              <a:rPr lang="en-US" dirty="0" smtClean="0"/>
              <a:t>all available </a:t>
            </a:r>
            <a:r>
              <a:rPr lang="en-US" dirty="0"/>
              <a:t>and spendable outputs, known as </a:t>
            </a:r>
            <a:r>
              <a:rPr lang="en-US" b="1" dirty="0"/>
              <a:t>unspent transaction outputs</a:t>
            </a:r>
            <a:r>
              <a:rPr lang="en-US" dirty="0"/>
              <a:t>, or UTXO</a:t>
            </a:r>
            <a:r>
              <a:rPr lang="en-US" dirty="0" smtClean="0"/>
              <a:t>.</a:t>
            </a:r>
            <a:endParaRPr lang="en-US" dirty="0"/>
          </a:p>
        </p:txBody>
      </p:sp>
    </p:spTree>
    <p:extLst>
      <p:ext uri="{BB962C8B-B14F-4D97-AF65-F5344CB8AC3E}">
        <p14:creationId xmlns:p14="http://schemas.microsoft.com/office/powerpoint/2010/main" val="354790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Wallet and UXTO</a:t>
            </a:r>
            <a:endParaRPr lang="en-US" dirty="0"/>
          </a:p>
        </p:txBody>
      </p:sp>
      <p:sp>
        <p:nvSpPr>
          <p:cNvPr id="3" name="Content Placeholder 2"/>
          <p:cNvSpPr>
            <a:spLocks noGrp="1"/>
          </p:cNvSpPr>
          <p:nvPr>
            <p:ph idx="1"/>
          </p:nvPr>
        </p:nvSpPr>
        <p:spPr/>
        <p:txBody>
          <a:bodyPr>
            <a:normAutofit fontScale="92500" lnSpcReduction="20000"/>
          </a:bodyPr>
          <a:lstStyle/>
          <a:p>
            <a:r>
              <a:rPr lang="en-US" dirty="0"/>
              <a:t>When we say that a user’s wallet has “received” bitcoin, what we mean is that the </a:t>
            </a:r>
            <a:r>
              <a:rPr lang="en-US" dirty="0" smtClean="0"/>
              <a:t>wallet has </a:t>
            </a:r>
            <a:r>
              <a:rPr lang="en-US" dirty="0"/>
              <a:t>detected a UTXO that can be spent with one of the keys controlled by </a:t>
            </a:r>
            <a:r>
              <a:rPr lang="en-US" dirty="0" smtClean="0"/>
              <a:t>that wallet</a:t>
            </a:r>
            <a:r>
              <a:rPr lang="en-US" dirty="0"/>
              <a:t>. </a:t>
            </a:r>
            <a:endParaRPr lang="en-US" dirty="0" smtClean="0"/>
          </a:p>
          <a:p>
            <a:r>
              <a:rPr lang="en-US" dirty="0" smtClean="0"/>
              <a:t>Thus</a:t>
            </a:r>
            <a:r>
              <a:rPr lang="en-US" dirty="0"/>
              <a:t>, a user’s bitcoin “balance” is the sum of all UTXO that user’s wallet </a:t>
            </a:r>
            <a:r>
              <a:rPr lang="en-US" dirty="0" smtClean="0"/>
              <a:t>can spend </a:t>
            </a:r>
            <a:r>
              <a:rPr lang="en-US" dirty="0"/>
              <a:t>and which may be scattered among hundreds of transactions and hundreds </a:t>
            </a:r>
            <a:r>
              <a:rPr lang="en-US" dirty="0" smtClean="0"/>
              <a:t>of blocks</a:t>
            </a:r>
            <a:r>
              <a:rPr lang="en-US" dirty="0"/>
              <a:t>. </a:t>
            </a:r>
            <a:endParaRPr lang="en-US" dirty="0" smtClean="0"/>
          </a:p>
          <a:p>
            <a:r>
              <a:rPr lang="en-US" dirty="0" smtClean="0"/>
              <a:t>The </a:t>
            </a:r>
            <a:r>
              <a:rPr lang="en-US" dirty="0"/>
              <a:t>concept of a balance is created by the wallet application</a:t>
            </a:r>
          </a:p>
        </p:txBody>
      </p:sp>
    </p:spTree>
    <p:extLst>
      <p:ext uri="{BB962C8B-B14F-4D97-AF65-F5344CB8AC3E}">
        <p14:creationId xmlns:p14="http://schemas.microsoft.com/office/powerpoint/2010/main" val="2710236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Wallet and UXTO</a:t>
            </a:r>
            <a:endParaRPr lang="en-US" dirty="0"/>
          </a:p>
        </p:txBody>
      </p:sp>
      <p:sp>
        <p:nvSpPr>
          <p:cNvPr id="3" name="Content Placeholder 2"/>
          <p:cNvSpPr>
            <a:spLocks noGrp="1"/>
          </p:cNvSpPr>
          <p:nvPr>
            <p:ph idx="1"/>
          </p:nvPr>
        </p:nvSpPr>
        <p:spPr/>
        <p:txBody>
          <a:bodyPr>
            <a:normAutofit lnSpcReduction="10000"/>
          </a:bodyPr>
          <a:lstStyle/>
          <a:p>
            <a:r>
              <a:rPr lang="en-US" dirty="0"/>
              <a:t>The wallet </a:t>
            </a:r>
            <a:r>
              <a:rPr lang="en-US" dirty="0" smtClean="0"/>
              <a:t>calculates the </a:t>
            </a:r>
            <a:r>
              <a:rPr lang="en-US" dirty="0"/>
              <a:t>user’s balance by scanning the blockchain and aggregating the value of </a:t>
            </a:r>
            <a:r>
              <a:rPr lang="en-US" dirty="0" smtClean="0"/>
              <a:t>any UTXO </a:t>
            </a:r>
            <a:r>
              <a:rPr lang="en-US" dirty="0"/>
              <a:t>the wallet can spend with the keys it controls. </a:t>
            </a:r>
            <a:endParaRPr lang="en-US" dirty="0" smtClean="0"/>
          </a:p>
          <a:p>
            <a:r>
              <a:rPr lang="en-US" dirty="0" smtClean="0"/>
              <a:t>Most </a:t>
            </a:r>
            <a:r>
              <a:rPr lang="en-US" dirty="0"/>
              <a:t>wallets maintain a </a:t>
            </a:r>
            <a:r>
              <a:rPr lang="en-US" dirty="0" smtClean="0"/>
              <a:t>database or </a:t>
            </a:r>
            <a:r>
              <a:rPr lang="en-US" dirty="0"/>
              <a:t>use a database service to store a quick reference set of all the UTXO they </a:t>
            </a:r>
            <a:r>
              <a:rPr lang="en-US" dirty="0" smtClean="0"/>
              <a:t>can spend </a:t>
            </a:r>
            <a:r>
              <a:rPr lang="en-US" dirty="0"/>
              <a:t>with the keys they control.</a:t>
            </a:r>
          </a:p>
        </p:txBody>
      </p:sp>
    </p:spTree>
    <p:extLst>
      <p:ext uri="{BB962C8B-B14F-4D97-AF65-F5344CB8AC3E}">
        <p14:creationId xmlns:p14="http://schemas.microsoft.com/office/powerpoint/2010/main" val="3321945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UXTO</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UTXO </a:t>
            </a:r>
            <a:r>
              <a:rPr lang="en-US" dirty="0"/>
              <a:t>are the outputs of a transaction that have not been </a:t>
            </a:r>
            <a:r>
              <a:rPr lang="en-US" dirty="0" smtClean="0"/>
              <a:t>spent. </a:t>
            </a:r>
            <a:r>
              <a:rPr lang="en-US" dirty="0"/>
              <a:t>they represent all the bitcoins that </a:t>
            </a:r>
            <a:r>
              <a:rPr lang="en-US" dirty="0" smtClean="0"/>
              <a:t>are available </a:t>
            </a:r>
            <a:r>
              <a:rPr lang="en-US" dirty="0"/>
              <a:t>to be </a:t>
            </a:r>
            <a:r>
              <a:rPr lang="en-US" dirty="0" smtClean="0"/>
              <a:t>spent - they </a:t>
            </a:r>
            <a:r>
              <a:rPr lang="en-US" dirty="0"/>
              <a:t>are </a:t>
            </a:r>
            <a:r>
              <a:rPr lang="en-US" dirty="0" smtClean="0"/>
              <a:t>all bitcoins </a:t>
            </a:r>
            <a:r>
              <a:rPr lang="en-US" dirty="0"/>
              <a:t>that are in circulation.</a:t>
            </a:r>
            <a:endParaRPr lang="en-US" dirty="0" smtClean="0"/>
          </a:p>
          <a:p>
            <a:r>
              <a:rPr lang="en-US" dirty="0"/>
              <a:t>A UTXO is the amount of digital currency remaining after a cryptocurrency transaction is executed.</a:t>
            </a:r>
          </a:p>
          <a:p>
            <a:r>
              <a:rPr lang="en-US" dirty="0" smtClean="0"/>
              <a:t>An output can have any arbitrary value, once created it is indivisible – up to 8 decimal points (called a </a:t>
            </a:r>
            <a:r>
              <a:rPr lang="en-US" dirty="0" err="1" smtClean="0"/>
              <a:t>satoshi</a:t>
            </a:r>
            <a:r>
              <a:rPr lang="en-US" dirty="0" smtClean="0"/>
              <a:t>)</a:t>
            </a:r>
          </a:p>
          <a:p>
            <a:r>
              <a:rPr lang="en-US" dirty="0" smtClean="0"/>
              <a:t>This is an important characteristic of outputs that needs to be emphasized: outputs are discrete and </a:t>
            </a:r>
            <a:r>
              <a:rPr lang="en-US" b="1" dirty="0" smtClean="0"/>
              <a:t>indivisible</a:t>
            </a:r>
            <a:r>
              <a:rPr lang="en-US" dirty="0" smtClean="0"/>
              <a:t> units of value, denominated in integer </a:t>
            </a:r>
            <a:r>
              <a:rPr lang="en-US" dirty="0" err="1" smtClean="0"/>
              <a:t>satoshis</a:t>
            </a:r>
            <a:r>
              <a:rPr lang="en-US" dirty="0" smtClean="0"/>
              <a:t>. </a:t>
            </a:r>
          </a:p>
          <a:p>
            <a:endParaRPr lang="en-US" dirty="0"/>
          </a:p>
          <a:p>
            <a:endParaRPr lang="en-US" dirty="0"/>
          </a:p>
        </p:txBody>
      </p:sp>
    </p:spTree>
    <p:extLst>
      <p:ext uri="{BB962C8B-B14F-4D97-AF65-F5344CB8AC3E}">
        <p14:creationId xmlns:p14="http://schemas.microsoft.com/office/powerpoint/2010/main" val="1696549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UXTO</a:t>
            </a:r>
            <a:endParaRPr lang="en-US" dirty="0"/>
          </a:p>
        </p:txBody>
      </p:sp>
      <p:sp>
        <p:nvSpPr>
          <p:cNvPr id="3" name="Content Placeholder 2"/>
          <p:cNvSpPr>
            <a:spLocks noGrp="1"/>
          </p:cNvSpPr>
          <p:nvPr>
            <p:ph idx="1"/>
          </p:nvPr>
        </p:nvSpPr>
        <p:spPr/>
        <p:txBody>
          <a:bodyPr>
            <a:normAutofit/>
          </a:bodyPr>
          <a:lstStyle/>
          <a:p>
            <a:r>
              <a:rPr lang="en-US" dirty="0" smtClean="0"/>
              <a:t>Transactions </a:t>
            </a:r>
            <a:r>
              <a:rPr lang="en-US" dirty="0"/>
              <a:t>move value from transaction inputs to transaction outputs.</a:t>
            </a:r>
            <a:endParaRPr lang="en-US" dirty="0" smtClean="0"/>
          </a:p>
          <a:p>
            <a:r>
              <a:rPr lang="en-US" dirty="0" smtClean="0"/>
              <a:t>UXTO is an </a:t>
            </a:r>
            <a:r>
              <a:rPr lang="en-US" dirty="0"/>
              <a:t>unspent output </a:t>
            </a:r>
            <a:r>
              <a:rPr lang="en-US" dirty="0" smtClean="0"/>
              <a:t>that can </a:t>
            </a:r>
            <a:r>
              <a:rPr lang="en-US" dirty="0"/>
              <a:t>only be </a:t>
            </a:r>
            <a:r>
              <a:rPr lang="en-US" dirty="0" smtClean="0"/>
              <a:t>consumed in </a:t>
            </a:r>
            <a:r>
              <a:rPr lang="en-US" dirty="0"/>
              <a:t>its entirety by a transaction</a:t>
            </a:r>
            <a:r>
              <a:rPr lang="en-US" dirty="0" smtClean="0"/>
              <a:t>.</a:t>
            </a:r>
          </a:p>
          <a:p>
            <a:endParaRPr lang="en-US" dirty="0"/>
          </a:p>
        </p:txBody>
      </p:sp>
    </p:spTree>
    <p:extLst>
      <p:ext uri="{BB962C8B-B14F-4D97-AF65-F5344CB8AC3E}">
        <p14:creationId xmlns:p14="http://schemas.microsoft.com/office/powerpoint/2010/main" val="274379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Transaction Forms</a:t>
            </a:r>
            <a:endParaRPr lang="en-US" dirty="0"/>
          </a:p>
        </p:txBody>
      </p:sp>
      <p:sp>
        <p:nvSpPr>
          <p:cNvPr id="3" name="Content Placeholder 2"/>
          <p:cNvSpPr>
            <a:spLocks noGrp="1"/>
          </p:cNvSpPr>
          <p:nvPr>
            <p:ph idx="1"/>
          </p:nvPr>
        </p:nvSpPr>
        <p:spPr>
          <a:xfrm>
            <a:off x="838200" y="1825625"/>
            <a:ext cx="5910072" cy="4351338"/>
          </a:xfrm>
        </p:spPr>
        <p:txBody>
          <a:bodyPr>
            <a:normAutofit fontScale="92500" lnSpcReduction="10000"/>
          </a:bodyPr>
          <a:lstStyle/>
          <a:p>
            <a:r>
              <a:rPr lang="en-US" dirty="0"/>
              <a:t>The most common form of transaction is a simple payment from one address </a:t>
            </a:r>
            <a:r>
              <a:rPr lang="en-US" dirty="0" smtClean="0"/>
              <a:t>to another</a:t>
            </a:r>
            <a:r>
              <a:rPr lang="en-US" dirty="0"/>
              <a:t>, which often includes some “change” returned to the original owner. </a:t>
            </a:r>
            <a:endParaRPr lang="en-US" dirty="0" smtClean="0"/>
          </a:p>
          <a:p>
            <a:r>
              <a:rPr lang="en-US" dirty="0" smtClean="0"/>
              <a:t>This type </a:t>
            </a:r>
            <a:r>
              <a:rPr lang="en-US" dirty="0"/>
              <a:t>of transaction has one input and two outputs</a:t>
            </a:r>
          </a:p>
        </p:txBody>
      </p:sp>
      <p:pic>
        <p:nvPicPr>
          <p:cNvPr id="4" name="Picture 3"/>
          <p:cNvPicPr>
            <a:picLocks noChangeAspect="1"/>
          </p:cNvPicPr>
          <p:nvPr/>
        </p:nvPicPr>
        <p:blipFill>
          <a:blip r:embed="rId2"/>
          <a:stretch>
            <a:fillRect/>
          </a:stretch>
        </p:blipFill>
        <p:spPr>
          <a:xfrm>
            <a:off x="6796390" y="1690688"/>
            <a:ext cx="5395609" cy="3100768"/>
          </a:xfrm>
          <a:prstGeom prst="rect">
            <a:avLst/>
          </a:prstGeom>
        </p:spPr>
      </p:pic>
    </p:spTree>
    <p:extLst>
      <p:ext uri="{BB962C8B-B14F-4D97-AF65-F5344CB8AC3E}">
        <p14:creationId xmlns:p14="http://schemas.microsoft.com/office/powerpoint/2010/main" val="221436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Transaction Forms</a:t>
            </a:r>
          </a:p>
        </p:txBody>
      </p:sp>
      <p:sp>
        <p:nvSpPr>
          <p:cNvPr id="3" name="Content Placeholder 2"/>
          <p:cNvSpPr>
            <a:spLocks noGrp="1"/>
          </p:cNvSpPr>
          <p:nvPr>
            <p:ph idx="1"/>
          </p:nvPr>
        </p:nvSpPr>
        <p:spPr>
          <a:xfrm>
            <a:off x="838200" y="1825625"/>
            <a:ext cx="5478357" cy="4351338"/>
          </a:xfrm>
        </p:spPr>
        <p:txBody>
          <a:bodyPr/>
          <a:lstStyle/>
          <a:p>
            <a:r>
              <a:rPr lang="en-US" dirty="0"/>
              <a:t>This represents the real-world equivalent of exchanging </a:t>
            </a:r>
            <a:r>
              <a:rPr lang="en-US" dirty="0" smtClean="0"/>
              <a:t>a pile </a:t>
            </a:r>
            <a:r>
              <a:rPr lang="en-US" dirty="0"/>
              <a:t>of coins and currency notes for a single larger note</a:t>
            </a:r>
          </a:p>
        </p:txBody>
      </p:sp>
      <p:pic>
        <p:nvPicPr>
          <p:cNvPr id="4" name="Picture 3"/>
          <p:cNvPicPr>
            <a:picLocks noChangeAspect="1"/>
          </p:cNvPicPr>
          <p:nvPr/>
        </p:nvPicPr>
        <p:blipFill>
          <a:blip r:embed="rId2"/>
          <a:stretch>
            <a:fillRect/>
          </a:stretch>
        </p:blipFill>
        <p:spPr>
          <a:xfrm>
            <a:off x="6316557" y="1825625"/>
            <a:ext cx="6037507" cy="3203575"/>
          </a:xfrm>
          <a:prstGeom prst="rect">
            <a:avLst/>
          </a:prstGeom>
        </p:spPr>
      </p:pic>
    </p:spTree>
    <p:extLst>
      <p:ext uri="{BB962C8B-B14F-4D97-AF65-F5344CB8AC3E}">
        <p14:creationId xmlns:p14="http://schemas.microsoft.com/office/powerpoint/2010/main" val="2383890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Transaction Forms</a:t>
            </a:r>
          </a:p>
        </p:txBody>
      </p:sp>
      <p:sp>
        <p:nvSpPr>
          <p:cNvPr id="3" name="Content Placeholder 2"/>
          <p:cNvSpPr>
            <a:spLocks noGrp="1"/>
          </p:cNvSpPr>
          <p:nvPr>
            <p:ph idx="1"/>
          </p:nvPr>
        </p:nvSpPr>
        <p:spPr>
          <a:xfrm>
            <a:off x="838200" y="1825625"/>
            <a:ext cx="5416296" cy="4351338"/>
          </a:xfrm>
        </p:spPr>
        <p:txBody>
          <a:bodyPr/>
          <a:lstStyle/>
          <a:p>
            <a:r>
              <a:rPr lang="en-US" dirty="0"/>
              <a:t>This type of transaction is sometimes used by commercial entities </a:t>
            </a:r>
            <a:r>
              <a:rPr lang="en-US" dirty="0" smtClean="0"/>
              <a:t>to distribute </a:t>
            </a:r>
            <a:r>
              <a:rPr lang="en-US" dirty="0"/>
              <a:t>funds, such as when processing payroll payments to multiple employees</a:t>
            </a:r>
          </a:p>
        </p:txBody>
      </p:sp>
      <p:pic>
        <p:nvPicPr>
          <p:cNvPr id="4" name="Picture 3"/>
          <p:cNvPicPr>
            <a:picLocks noChangeAspect="1"/>
          </p:cNvPicPr>
          <p:nvPr/>
        </p:nvPicPr>
        <p:blipFill>
          <a:blip r:embed="rId2"/>
          <a:stretch>
            <a:fillRect/>
          </a:stretch>
        </p:blipFill>
        <p:spPr>
          <a:xfrm>
            <a:off x="6489410" y="1690688"/>
            <a:ext cx="5702589" cy="3082480"/>
          </a:xfrm>
          <a:prstGeom prst="rect">
            <a:avLst/>
          </a:prstGeom>
        </p:spPr>
      </p:pic>
    </p:spTree>
    <p:extLst>
      <p:ext uri="{BB962C8B-B14F-4D97-AF65-F5344CB8AC3E}">
        <p14:creationId xmlns:p14="http://schemas.microsoft.com/office/powerpoint/2010/main" val="3891676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UXTO</a:t>
            </a:r>
            <a:endParaRPr lang="en-US" dirty="0"/>
          </a:p>
        </p:txBody>
      </p:sp>
      <p:sp>
        <p:nvSpPr>
          <p:cNvPr id="3" name="Content Placeholder 2"/>
          <p:cNvSpPr>
            <a:spLocks noGrp="1"/>
          </p:cNvSpPr>
          <p:nvPr>
            <p:ph idx="1"/>
          </p:nvPr>
        </p:nvSpPr>
        <p:spPr/>
        <p:txBody>
          <a:bodyPr>
            <a:normAutofit fontScale="77500" lnSpcReduction="20000"/>
          </a:bodyPr>
          <a:lstStyle/>
          <a:p>
            <a:r>
              <a:rPr lang="en-US" dirty="0"/>
              <a:t>If an UTXO is larger than the desired value of a transaction, it must still be </a:t>
            </a:r>
            <a:r>
              <a:rPr lang="en-US" dirty="0" smtClean="0"/>
              <a:t>consumed in </a:t>
            </a:r>
            <a:r>
              <a:rPr lang="en-US" dirty="0"/>
              <a:t>its entirety and change must be generated in the transaction. </a:t>
            </a:r>
            <a:endParaRPr lang="en-US" dirty="0" smtClean="0"/>
          </a:p>
          <a:p>
            <a:r>
              <a:rPr lang="en-US" dirty="0" smtClean="0"/>
              <a:t>In </a:t>
            </a:r>
            <a:r>
              <a:rPr lang="en-US" dirty="0"/>
              <a:t>other words, if </a:t>
            </a:r>
            <a:r>
              <a:rPr lang="en-US" dirty="0" smtClean="0"/>
              <a:t>you have </a:t>
            </a:r>
            <a:r>
              <a:rPr lang="en-US" dirty="0"/>
              <a:t>a UTXO worth 20 bitcoin and want to pay only 1 bitcoin, your transaction </a:t>
            </a:r>
            <a:r>
              <a:rPr lang="en-US" dirty="0" smtClean="0"/>
              <a:t>must consume </a:t>
            </a:r>
            <a:r>
              <a:rPr lang="en-US" dirty="0"/>
              <a:t>the entire 20-bitcoin UTXO and produce two outputs: one paying 1 </a:t>
            </a:r>
            <a:r>
              <a:rPr lang="en-US" dirty="0" smtClean="0"/>
              <a:t>bitcoin to </a:t>
            </a:r>
            <a:r>
              <a:rPr lang="en-US" dirty="0"/>
              <a:t>your desired recipient and another paying 19 bitcoin in change back to your wallet.</a:t>
            </a:r>
          </a:p>
          <a:p>
            <a:r>
              <a:rPr lang="en-US" dirty="0"/>
              <a:t>As a result of the indivisible nature of transaction outputs, most bitcoin </a:t>
            </a:r>
            <a:r>
              <a:rPr lang="en-US" dirty="0" smtClean="0"/>
              <a:t>transactions will </a:t>
            </a:r>
            <a:r>
              <a:rPr lang="en-US" dirty="0"/>
              <a:t>have to generate change.</a:t>
            </a:r>
          </a:p>
        </p:txBody>
      </p:sp>
    </p:spTree>
    <p:extLst>
      <p:ext uri="{BB962C8B-B14F-4D97-AF65-F5344CB8AC3E}">
        <p14:creationId xmlns:p14="http://schemas.microsoft.com/office/powerpoint/2010/main" val="256913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Bitcoin is decentralized and </a:t>
            </a:r>
            <a:r>
              <a:rPr lang="en-US" dirty="0" err="1" smtClean="0"/>
              <a:t>permissionless</a:t>
            </a:r>
            <a:endParaRPr lang="en-US" dirty="0"/>
          </a:p>
        </p:txBody>
      </p:sp>
      <p:pic>
        <p:nvPicPr>
          <p:cNvPr id="5" name="Picture 4"/>
          <p:cNvPicPr>
            <a:picLocks noChangeAspect="1"/>
          </p:cNvPicPr>
          <p:nvPr/>
        </p:nvPicPr>
        <p:blipFill>
          <a:blip r:embed="rId2"/>
          <a:stretch>
            <a:fillRect/>
          </a:stretch>
        </p:blipFill>
        <p:spPr>
          <a:xfrm>
            <a:off x="232544" y="2825263"/>
            <a:ext cx="11726912" cy="3486637"/>
          </a:xfrm>
          <a:prstGeom prst="rect">
            <a:avLst/>
          </a:prstGeom>
        </p:spPr>
      </p:pic>
    </p:spTree>
    <p:extLst>
      <p:ext uri="{BB962C8B-B14F-4D97-AF65-F5344CB8AC3E}">
        <p14:creationId xmlns:p14="http://schemas.microsoft.com/office/powerpoint/2010/main" val="4083572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UXTO</a:t>
            </a:r>
            <a:endParaRPr lang="en-US" dirty="0"/>
          </a:p>
        </p:txBody>
      </p:sp>
      <p:pic>
        <p:nvPicPr>
          <p:cNvPr id="4" name="Picture 3"/>
          <p:cNvPicPr>
            <a:picLocks noChangeAspect="1"/>
          </p:cNvPicPr>
          <p:nvPr/>
        </p:nvPicPr>
        <p:blipFill>
          <a:blip r:embed="rId2"/>
          <a:stretch>
            <a:fillRect/>
          </a:stretch>
        </p:blipFill>
        <p:spPr>
          <a:xfrm>
            <a:off x="688026" y="2093472"/>
            <a:ext cx="10162120" cy="3035119"/>
          </a:xfrm>
          <a:prstGeom prst="rect">
            <a:avLst/>
          </a:prstGeom>
        </p:spPr>
      </p:pic>
    </p:spTree>
    <p:extLst>
      <p:ext uri="{BB962C8B-B14F-4D97-AF65-F5344CB8AC3E}">
        <p14:creationId xmlns:p14="http://schemas.microsoft.com/office/powerpoint/2010/main" val="1641098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Coinbase</a:t>
            </a:r>
            <a:endParaRPr lang="en-US" dirty="0"/>
          </a:p>
        </p:txBody>
      </p:sp>
      <p:sp>
        <p:nvSpPr>
          <p:cNvPr id="3" name="Content Placeholder 2"/>
          <p:cNvSpPr>
            <a:spLocks noGrp="1"/>
          </p:cNvSpPr>
          <p:nvPr>
            <p:ph idx="1"/>
          </p:nvPr>
        </p:nvSpPr>
        <p:spPr/>
        <p:txBody>
          <a:bodyPr>
            <a:noAutofit/>
          </a:bodyPr>
          <a:lstStyle/>
          <a:p>
            <a:r>
              <a:rPr lang="en-US" sz="3200" dirty="0"/>
              <a:t>The exception to the </a:t>
            </a:r>
            <a:r>
              <a:rPr lang="en-US" sz="3200" dirty="0" smtClean="0"/>
              <a:t>UXTO output </a:t>
            </a:r>
            <a:r>
              <a:rPr lang="en-US" sz="3200" dirty="0"/>
              <a:t>and input chain is a special type of transaction called </a:t>
            </a:r>
            <a:r>
              <a:rPr lang="en-US" sz="3200" dirty="0" smtClean="0"/>
              <a:t>the </a:t>
            </a:r>
            <a:r>
              <a:rPr lang="en-US" sz="3200" dirty="0" err="1" smtClean="0"/>
              <a:t>coinbase</a:t>
            </a:r>
            <a:r>
              <a:rPr lang="en-US" sz="3200" dirty="0" smtClean="0"/>
              <a:t> transaction</a:t>
            </a:r>
          </a:p>
          <a:p>
            <a:r>
              <a:rPr lang="en-US" sz="3200" dirty="0" smtClean="0"/>
              <a:t>This </a:t>
            </a:r>
            <a:r>
              <a:rPr lang="en-US" sz="3200" dirty="0"/>
              <a:t>transaction </a:t>
            </a:r>
            <a:r>
              <a:rPr lang="en-US" sz="3200" dirty="0" smtClean="0"/>
              <a:t>is placed </a:t>
            </a:r>
            <a:r>
              <a:rPr lang="en-US" sz="3200" dirty="0"/>
              <a:t>there by the “winning” miner and creates brand-new bitcoin payable to </a:t>
            </a:r>
            <a:r>
              <a:rPr lang="en-US" sz="3200" dirty="0" smtClean="0"/>
              <a:t>that miner </a:t>
            </a:r>
            <a:r>
              <a:rPr lang="en-US" sz="3200" dirty="0"/>
              <a:t>as a reward for mining. </a:t>
            </a:r>
            <a:endParaRPr lang="en-US" sz="3200" dirty="0" smtClean="0"/>
          </a:p>
          <a:p>
            <a:r>
              <a:rPr lang="en-US" sz="3200" dirty="0" smtClean="0"/>
              <a:t>This </a:t>
            </a:r>
            <a:r>
              <a:rPr lang="en-US" sz="3200" dirty="0"/>
              <a:t>special </a:t>
            </a:r>
            <a:r>
              <a:rPr lang="en-US" sz="3200" dirty="0" err="1"/>
              <a:t>coinbase</a:t>
            </a:r>
            <a:r>
              <a:rPr lang="en-US" sz="3200" dirty="0"/>
              <a:t> transaction does not </a:t>
            </a:r>
            <a:r>
              <a:rPr lang="en-US" sz="3200" dirty="0" smtClean="0"/>
              <a:t>consume UTXO</a:t>
            </a:r>
          </a:p>
          <a:p>
            <a:r>
              <a:rPr lang="en-US" sz="3200" dirty="0" smtClean="0"/>
              <a:t>It </a:t>
            </a:r>
            <a:r>
              <a:rPr lang="en-US" sz="3200" dirty="0"/>
              <a:t>has a special type of input called the “</a:t>
            </a:r>
            <a:r>
              <a:rPr lang="en-US" sz="3200" dirty="0" err="1"/>
              <a:t>coinbase</a:t>
            </a:r>
            <a:r>
              <a:rPr lang="en-US" sz="3200" dirty="0"/>
              <a:t>.” This is how </a:t>
            </a:r>
            <a:r>
              <a:rPr lang="en-US" sz="3200" dirty="0" smtClean="0"/>
              <a:t>bitcoin’s money </a:t>
            </a:r>
            <a:r>
              <a:rPr lang="en-US" sz="3200" dirty="0"/>
              <a:t>supply is created during the mining </a:t>
            </a:r>
            <a:r>
              <a:rPr lang="en-US" sz="3200" dirty="0" smtClean="0"/>
              <a:t>process </a:t>
            </a:r>
            <a:endParaRPr lang="en-US" sz="3200" dirty="0"/>
          </a:p>
        </p:txBody>
      </p:sp>
    </p:spTree>
    <p:extLst>
      <p:ext uri="{BB962C8B-B14F-4D97-AF65-F5344CB8AC3E}">
        <p14:creationId xmlns:p14="http://schemas.microsoft.com/office/powerpoint/2010/main" val="3826941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Model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Suppose the ledger stores the transactions in this manner:</a:t>
            </a:r>
          </a:p>
          <a:p>
            <a:endParaRPr lang="en-US" dirty="0" smtClean="0"/>
          </a:p>
          <a:p>
            <a:endParaRPr lang="en-US" dirty="0"/>
          </a:p>
          <a:p>
            <a:endParaRPr lang="en-US" dirty="0" smtClean="0"/>
          </a:p>
          <a:p>
            <a:endParaRPr lang="en-US" dirty="0"/>
          </a:p>
          <a:p>
            <a:endParaRPr lang="en-US" dirty="0" smtClean="0"/>
          </a:p>
          <a:p>
            <a:r>
              <a:rPr lang="en-US" dirty="0" smtClean="0"/>
              <a:t>Does Alice have the 15 coins that she’s trying to transfer to David? </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12870118"/>
              </p:ext>
            </p:extLst>
          </p:nvPr>
        </p:nvGraphicFramePr>
        <p:xfrm>
          <a:off x="3178084" y="2445648"/>
          <a:ext cx="7001641" cy="2286000"/>
        </p:xfrm>
        <a:graphic>
          <a:graphicData uri="http://schemas.openxmlformats.org/drawingml/2006/table">
            <a:tbl>
              <a:tblPr firstRow="1" bandRow="1">
                <a:tableStyleId>{5C22544A-7EE6-4342-B048-85BDC9FD1C3A}</a:tableStyleId>
              </a:tblPr>
              <a:tblGrid>
                <a:gridCol w="7001641">
                  <a:extLst>
                    <a:ext uri="{9D8B030D-6E8A-4147-A177-3AD203B41FA5}">
                      <a16:colId xmlns:a16="http://schemas.microsoft.com/office/drawing/2014/main" val="725954061"/>
                    </a:ext>
                  </a:extLst>
                </a:gridCol>
              </a:tblGrid>
              <a:tr h="370840">
                <a:tc>
                  <a:txBody>
                    <a:bodyPr/>
                    <a:lstStyle/>
                    <a:p>
                      <a:r>
                        <a:rPr lang="en-US" sz="2400" dirty="0" smtClean="0"/>
                        <a:t>Create 25 coins and credit to </a:t>
                      </a:r>
                      <a:r>
                        <a:rPr lang="en-US" sz="2400" dirty="0" err="1" smtClean="0"/>
                        <a:t>Alice</a:t>
                      </a:r>
                      <a:r>
                        <a:rPr lang="en-US" sz="2400" baseline="-25000" dirty="0" err="1" smtClean="0"/>
                        <a:t>ASSERTED_BY_MINERS</a:t>
                      </a:r>
                      <a:endParaRPr lang="en-US" sz="2400" dirty="0"/>
                    </a:p>
                  </a:txBody>
                  <a:tcPr/>
                </a:tc>
                <a:extLst>
                  <a:ext uri="{0D108BD9-81ED-4DB2-BD59-A6C34878D82A}">
                    <a16:rowId xmlns:a16="http://schemas.microsoft.com/office/drawing/2014/main" val="1444868483"/>
                  </a:ext>
                </a:extLst>
              </a:tr>
              <a:tr h="456579">
                <a:tc>
                  <a:txBody>
                    <a:bodyPr/>
                    <a:lstStyle/>
                    <a:p>
                      <a:r>
                        <a:rPr lang="en-US" sz="2400" dirty="0" smtClean="0"/>
                        <a:t>Transfer 17 coins</a:t>
                      </a:r>
                      <a:r>
                        <a:rPr lang="en-US" sz="2400" baseline="0" dirty="0" smtClean="0"/>
                        <a:t> from Alice to </a:t>
                      </a:r>
                      <a:r>
                        <a:rPr lang="en-US" sz="2400" baseline="0" dirty="0" err="1" smtClean="0"/>
                        <a:t>Bob</a:t>
                      </a:r>
                      <a:r>
                        <a:rPr lang="en-US" sz="2400" baseline="-25000" dirty="0" err="1" smtClean="0"/>
                        <a:t>SIGNED</a:t>
                      </a:r>
                      <a:r>
                        <a:rPr lang="en-US" sz="2400" baseline="-25000" dirty="0" smtClean="0"/>
                        <a:t>(ALICE)</a:t>
                      </a:r>
                      <a:endParaRPr lang="en-US" sz="2400" dirty="0"/>
                    </a:p>
                  </a:txBody>
                  <a:tcPr/>
                </a:tc>
                <a:extLst>
                  <a:ext uri="{0D108BD9-81ED-4DB2-BD59-A6C34878D82A}">
                    <a16:rowId xmlns:a16="http://schemas.microsoft.com/office/drawing/2014/main" val="1309269455"/>
                  </a:ext>
                </a:extLst>
              </a:tr>
              <a:tr h="370840">
                <a:tc>
                  <a:txBody>
                    <a:bodyPr/>
                    <a:lstStyle/>
                    <a:p>
                      <a:r>
                        <a:rPr lang="en-US" sz="2400" dirty="0" smtClean="0"/>
                        <a:t>Transfer 8 coins from</a:t>
                      </a:r>
                      <a:r>
                        <a:rPr lang="en-US" sz="2400" baseline="0" dirty="0" smtClean="0"/>
                        <a:t> Bob to </a:t>
                      </a:r>
                      <a:r>
                        <a:rPr lang="en-US" sz="2400" baseline="0" dirty="0" err="1" smtClean="0"/>
                        <a:t>Carol</a:t>
                      </a:r>
                      <a:r>
                        <a:rPr lang="en-US" sz="2400" baseline="-25000" dirty="0" err="1" smtClean="0"/>
                        <a:t>SIGNED</a:t>
                      </a:r>
                      <a:r>
                        <a:rPr lang="en-US" sz="2400" baseline="-25000" dirty="0" smtClean="0"/>
                        <a:t>(BOB)</a:t>
                      </a:r>
                    </a:p>
                  </a:txBody>
                  <a:tcPr/>
                </a:tc>
                <a:extLst>
                  <a:ext uri="{0D108BD9-81ED-4DB2-BD59-A6C34878D82A}">
                    <a16:rowId xmlns:a16="http://schemas.microsoft.com/office/drawing/2014/main" val="394246654"/>
                  </a:ext>
                </a:extLst>
              </a:tr>
              <a:tr h="370840">
                <a:tc>
                  <a:txBody>
                    <a:bodyPr/>
                    <a:lstStyle/>
                    <a:p>
                      <a:r>
                        <a:rPr lang="en-US" sz="2400" dirty="0" smtClean="0"/>
                        <a:t>Transfer 5 coins</a:t>
                      </a:r>
                      <a:r>
                        <a:rPr lang="en-US" sz="2400" baseline="0" dirty="0" smtClean="0"/>
                        <a:t> from Carol to </a:t>
                      </a:r>
                      <a:r>
                        <a:rPr lang="en-US" sz="2400" baseline="0" dirty="0" err="1" smtClean="0"/>
                        <a:t>Alice</a:t>
                      </a:r>
                      <a:r>
                        <a:rPr lang="en-US" sz="2400" baseline="-25000" dirty="0" err="1" smtClean="0"/>
                        <a:t>SIGNED</a:t>
                      </a:r>
                      <a:r>
                        <a:rPr lang="en-US" sz="2400" baseline="-25000" dirty="0" smtClean="0"/>
                        <a:t>(CAROL)</a:t>
                      </a:r>
                      <a:endParaRPr lang="en-US" sz="2400" dirty="0"/>
                    </a:p>
                  </a:txBody>
                  <a:tcPr/>
                </a:tc>
                <a:extLst>
                  <a:ext uri="{0D108BD9-81ED-4DB2-BD59-A6C34878D82A}">
                    <a16:rowId xmlns:a16="http://schemas.microsoft.com/office/drawing/2014/main" val="129589093"/>
                  </a:ext>
                </a:extLst>
              </a:tr>
              <a:tr h="370840">
                <a:tc>
                  <a:txBody>
                    <a:bodyPr/>
                    <a:lstStyle/>
                    <a:p>
                      <a:r>
                        <a:rPr lang="en-US" sz="2400" dirty="0" smtClean="0"/>
                        <a:t>Transfer 15 coins from Alice to </a:t>
                      </a:r>
                      <a:r>
                        <a:rPr lang="en-US" sz="2400" dirty="0" err="1" smtClean="0"/>
                        <a:t>David</a:t>
                      </a:r>
                      <a:r>
                        <a:rPr lang="en-US" sz="2400" baseline="-25000" dirty="0" err="1" smtClean="0"/>
                        <a:t>SIGNED</a:t>
                      </a:r>
                      <a:r>
                        <a:rPr lang="en-US" sz="2400" baseline="-25000" dirty="0" smtClean="0"/>
                        <a:t>(ALICE</a:t>
                      </a:r>
                      <a:endParaRPr lang="en-US" sz="2400" dirty="0"/>
                    </a:p>
                  </a:txBody>
                  <a:tcPr/>
                </a:tc>
                <a:extLst>
                  <a:ext uri="{0D108BD9-81ED-4DB2-BD59-A6C34878D82A}">
                    <a16:rowId xmlns:a16="http://schemas.microsoft.com/office/drawing/2014/main" val="3158263390"/>
                  </a:ext>
                </a:extLst>
              </a:tr>
            </a:tbl>
          </a:graphicData>
        </a:graphic>
      </p:graphicFrame>
    </p:spTree>
    <p:extLst>
      <p:ext uri="{BB962C8B-B14F-4D97-AF65-F5344CB8AC3E}">
        <p14:creationId xmlns:p14="http://schemas.microsoft.com/office/powerpoint/2010/main" val="4150856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Model</a:t>
            </a:r>
            <a:endParaRPr lang="en-US" dirty="0"/>
          </a:p>
        </p:txBody>
      </p:sp>
      <p:sp>
        <p:nvSpPr>
          <p:cNvPr id="3" name="Content Placeholder 2"/>
          <p:cNvSpPr>
            <a:spLocks noGrp="1"/>
          </p:cNvSpPr>
          <p:nvPr>
            <p:ph idx="1"/>
          </p:nvPr>
        </p:nvSpPr>
        <p:spPr/>
        <p:txBody>
          <a:bodyPr/>
          <a:lstStyle/>
          <a:p>
            <a:r>
              <a:rPr lang="en-US" dirty="0" smtClean="0"/>
              <a:t>To figure this out, you’d have to track every transaction affecting Alice back in time to determine whether her net balance when she tries to transfer 15 coins to David is greater than 15 coins. </a:t>
            </a:r>
          </a:p>
          <a:p>
            <a:r>
              <a:rPr lang="en-US" dirty="0" smtClean="0"/>
              <a:t>This would require extra house keeping</a:t>
            </a:r>
            <a:endParaRPr lang="en-US" dirty="0"/>
          </a:p>
        </p:txBody>
      </p:sp>
    </p:spTree>
    <p:extLst>
      <p:ext uri="{BB962C8B-B14F-4D97-AF65-F5344CB8AC3E}">
        <p14:creationId xmlns:p14="http://schemas.microsoft.com/office/powerpoint/2010/main" val="3166081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Model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Because of these drawbacks, Bitcoin doesn’t use an account-based model. </a:t>
            </a:r>
          </a:p>
          <a:p>
            <a:r>
              <a:rPr lang="en-US" dirty="0" smtClean="0"/>
              <a:t>Bitcoin uses a ledger that just keeps track of transactions as inputs and outputs</a:t>
            </a:r>
          </a:p>
          <a:p>
            <a:r>
              <a:rPr lang="en-US" dirty="0" smtClean="0"/>
              <a:t>You can think of the inputs as coins being consumed (created in a previous transaction) and the outputs as coins being created.</a:t>
            </a:r>
          </a:p>
          <a:p>
            <a:r>
              <a:rPr lang="en-US" dirty="0" smtClean="0"/>
              <a:t>Each transaction has a unique identifier. Outputs are indexed beginning with 0, so we refer to the first output as “output 0.”</a:t>
            </a:r>
            <a:endParaRPr lang="en-US" dirty="0"/>
          </a:p>
        </p:txBody>
      </p:sp>
    </p:spTree>
    <p:extLst>
      <p:ext uri="{BB962C8B-B14F-4D97-AF65-F5344CB8AC3E}">
        <p14:creationId xmlns:p14="http://schemas.microsoft.com/office/powerpoint/2010/main" val="3306925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based Ledger</a:t>
            </a:r>
            <a:endParaRPr lang="en-US" dirty="0"/>
          </a:p>
        </p:txBody>
      </p:sp>
      <p:sp>
        <p:nvSpPr>
          <p:cNvPr id="3" name="Content Placeholder 2"/>
          <p:cNvSpPr>
            <a:spLocks noGrp="1"/>
          </p:cNvSpPr>
          <p:nvPr>
            <p:ph idx="1"/>
          </p:nvPr>
        </p:nvSpPr>
        <p:spPr>
          <a:xfrm>
            <a:off x="838200" y="1825625"/>
            <a:ext cx="5980043" cy="4351338"/>
          </a:xfrm>
        </p:spPr>
        <p:txBody>
          <a:bodyPr>
            <a:normAutofit fontScale="92500" lnSpcReduction="20000"/>
          </a:bodyPr>
          <a:lstStyle/>
          <a:p>
            <a:r>
              <a:rPr lang="en-US" dirty="0" smtClean="0"/>
              <a:t>We have 4 UXTO transactions here each with an id. </a:t>
            </a:r>
          </a:p>
          <a:p>
            <a:r>
              <a:rPr lang="en-US" dirty="0" smtClean="0"/>
              <a:t>Transaction 1 has no inputs because this transaction creates new coins that goes to Alice. This is a </a:t>
            </a:r>
            <a:r>
              <a:rPr lang="en-US" dirty="0" err="1" smtClean="0"/>
              <a:t>coinbase</a:t>
            </a:r>
            <a:r>
              <a:rPr lang="en-US" dirty="0" smtClean="0"/>
              <a:t> transaction from a mining operation, so no signature required. </a:t>
            </a:r>
            <a:endParaRPr lang="en-US" dirty="0"/>
          </a:p>
        </p:txBody>
      </p:sp>
      <p:pic>
        <p:nvPicPr>
          <p:cNvPr id="5" name="Picture 4"/>
          <p:cNvPicPr>
            <a:picLocks noChangeAspect="1"/>
          </p:cNvPicPr>
          <p:nvPr/>
        </p:nvPicPr>
        <p:blipFill>
          <a:blip r:embed="rId2"/>
          <a:stretch>
            <a:fillRect/>
          </a:stretch>
        </p:blipFill>
        <p:spPr>
          <a:xfrm>
            <a:off x="7164868" y="1690688"/>
            <a:ext cx="5027132" cy="3675908"/>
          </a:xfrm>
          <a:prstGeom prst="rect">
            <a:avLst/>
          </a:prstGeom>
        </p:spPr>
      </p:pic>
    </p:spTree>
    <p:extLst>
      <p:ext uri="{BB962C8B-B14F-4D97-AF65-F5344CB8AC3E}">
        <p14:creationId xmlns:p14="http://schemas.microsoft.com/office/powerpoint/2010/main" val="39295153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based Ledger</a:t>
            </a:r>
            <a:endParaRPr lang="en-US" dirty="0"/>
          </a:p>
        </p:txBody>
      </p:sp>
      <p:sp>
        <p:nvSpPr>
          <p:cNvPr id="3" name="Content Placeholder 2"/>
          <p:cNvSpPr>
            <a:spLocks noGrp="1"/>
          </p:cNvSpPr>
          <p:nvPr>
            <p:ph idx="1"/>
          </p:nvPr>
        </p:nvSpPr>
        <p:spPr>
          <a:xfrm>
            <a:off x="182217" y="1690688"/>
            <a:ext cx="6854687" cy="4351338"/>
          </a:xfrm>
        </p:spPr>
        <p:txBody>
          <a:bodyPr>
            <a:normAutofit fontScale="92500" lnSpcReduction="10000"/>
          </a:bodyPr>
          <a:lstStyle/>
          <a:p>
            <a:r>
              <a:rPr lang="en-US" dirty="0" smtClean="0"/>
              <a:t>In transaction 2 Alice send some coins to Bob. </a:t>
            </a:r>
          </a:p>
          <a:p>
            <a:r>
              <a:rPr lang="en-US" dirty="0" smtClean="0"/>
              <a:t>The transaction has to refer to the previous transaction id and output as the source of the coins.</a:t>
            </a:r>
          </a:p>
          <a:p>
            <a:r>
              <a:rPr lang="en-US" dirty="0" smtClean="0"/>
              <a:t>Alice’s transaction also specifies 2 outputs: 17 coins to Bob and 8 coins to Alice (as change). </a:t>
            </a:r>
            <a:endParaRPr lang="en-US" dirty="0"/>
          </a:p>
        </p:txBody>
      </p:sp>
      <p:pic>
        <p:nvPicPr>
          <p:cNvPr id="4" name="Picture 3"/>
          <p:cNvPicPr>
            <a:picLocks noChangeAspect="1"/>
          </p:cNvPicPr>
          <p:nvPr/>
        </p:nvPicPr>
        <p:blipFill>
          <a:blip r:embed="rId2"/>
          <a:stretch>
            <a:fillRect/>
          </a:stretch>
        </p:blipFill>
        <p:spPr>
          <a:xfrm>
            <a:off x="6916986" y="1690688"/>
            <a:ext cx="5275014" cy="1888216"/>
          </a:xfrm>
          <a:prstGeom prst="rect">
            <a:avLst/>
          </a:prstGeom>
        </p:spPr>
      </p:pic>
    </p:spTree>
    <p:extLst>
      <p:ext uri="{BB962C8B-B14F-4D97-AF65-F5344CB8AC3E}">
        <p14:creationId xmlns:p14="http://schemas.microsoft.com/office/powerpoint/2010/main" val="9882314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based Ledger</a:t>
            </a:r>
            <a:endParaRPr lang="en-US" dirty="0"/>
          </a:p>
        </p:txBody>
      </p:sp>
      <p:sp>
        <p:nvSpPr>
          <p:cNvPr id="3" name="Content Placeholder 2"/>
          <p:cNvSpPr>
            <a:spLocks noGrp="1"/>
          </p:cNvSpPr>
          <p:nvPr>
            <p:ph idx="1"/>
          </p:nvPr>
        </p:nvSpPr>
        <p:spPr/>
        <p:txBody>
          <a:bodyPr/>
          <a:lstStyle/>
          <a:p>
            <a:r>
              <a:rPr lang="en-US" dirty="0" smtClean="0"/>
              <a:t>Change addresses are used because transaction output must be utilized as whole, you can’t subdivide it. </a:t>
            </a:r>
            <a:endParaRPr lang="en-US" dirty="0"/>
          </a:p>
        </p:txBody>
      </p:sp>
      <p:pic>
        <p:nvPicPr>
          <p:cNvPr id="4" name="Picture 3"/>
          <p:cNvPicPr>
            <a:picLocks noChangeAspect="1"/>
          </p:cNvPicPr>
          <p:nvPr/>
        </p:nvPicPr>
        <p:blipFill>
          <a:blip r:embed="rId2"/>
          <a:stretch>
            <a:fillRect/>
          </a:stretch>
        </p:blipFill>
        <p:spPr>
          <a:xfrm>
            <a:off x="5191876" y="3882011"/>
            <a:ext cx="6411292" cy="2294952"/>
          </a:xfrm>
          <a:prstGeom prst="rect">
            <a:avLst/>
          </a:prstGeom>
        </p:spPr>
      </p:pic>
    </p:spTree>
    <p:extLst>
      <p:ext uri="{BB962C8B-B14F-4D97-AF65-F5344CB8AC3E}">
        <p14:creationId xmlns:p14="http://schemas.microsoft.com/office/powerpoint/2010/main" val="398074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based Ledger</a:t>
            </a:r>
            <a:endParaRPr lang="en-US" dirty="0"/>
          </a:p>
        </p:txBody>
      </p:sp>
      <p:sp>
        <p:nvSpPr>
          <p:cNvPr id="3" name="Content Placeholder 2"/>
          <p:cNvSpPr>
            <a:spLocks noGrp="1"/>
          </p:cNvSpPr>
          <p:nvPr>
            <p:ph idx="1"/>
          </p:nvPr>
        </p:nvSpPr>
        <p:spPr>
          <a:xfrm>
            <a:off x="838200" y="1825625"/>
            <a:ext cx="5880652" cy="4351338"/>
          </a:xfrm>
        </p:spPr>
        <p:txBody>
          <a:bodyPr>
            <a:normAutofit fontScale="92500" lnSpcReduction="20000"/>
          </a:bodyPr>
          <a:lstStyle/>
          <a:p>
            <a:r>
              <a:rPr lang="en-US" dirty="0" smtClean="0"/>
              <a:t>To check that Alice has the amount to spend, we only need to lookup the transaction output that was referred to. </a:t>
            </a:r>
          </a:p>
          <a:p>
            <a:r>
              <a:rPr lang="en-US" dirty="0" smtClean="0"/>
              <a:t>In this case Transaction </a:t>
            </a:r>
            <a:r>
              <a:rPr lang="en-US" dirty="0"/>
              <a:t>1</a:t>
            </a:r>
            <a:r>
              <a:rPr lang="en-US" dirty="0" smtClean="0"/>
              <a:t> output 0. </a:t>
            </a:r>
          </a:p>
          <a:p>
            <a:r>
              <a:rPr lang="en-US" dirty="0" smtClean="0"/>
              <a:t>We don’t need to scan for all the transactions from beginning.</a:t>
            </a:r>
            <a:endParaRPr lang="en-US" dirty="0"/>
          </a:p>
        </p:txBody>
      </p:sp>
      <p:pic>
        <p:nvPicPr>
          <p:cNvPr id="4" name="Picture 3"/>
          <p:cNvPicPr>
            <a:picLocks noChangeAspect="1"/>
          </p:cNvPicPr>
          <p:nvPr/>
        </p:nvPicPr>
        <p:blipFill>
          <a:blip r:embed="rId2"/>
          <a:stretch>
            <a:fillRect/>
          </a:stretch>
        </p:blipFill>
        <p:spPr>
          <a:xfrm>
            <a:off x="6559826" y="1690688"/>
            <a:ext cx="5632174" cy="2016063"/>
          </a:xfrm>
          <a:prstGeom prst="rect">
            <a:avLst/>
          </a:prstGeom>
        </p:spPr>
      </p:pic>
    </p:spTree>
    <p:extLst>
      <p:ext uri="{BB962C8B-B14F-4D97-AF65-F5344CB8AC3E}">
        <p14:creationId xmlns:p14="http://schemas.microsoft.com/office/powerpoint/2010/main" val="324127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based Ledger</a:t>
            </a:r>
            <a:endParaRPr lang="en-US" dirty="0"/>
          </a:p>
        </p:txBody>
      </p:sp>
      <p:sp>
        <p:nvSpPr>
          <p:cNvPr id="3" name="Content Placeholder 2"/>
          <p:cNvSpPr>
            <a:spLocks noGrp="1"/>
          </p:cNvSpPr>
          <p:nvPr>
            <p:ph idx="1"/>
          </p:nvPr>
        </p:nvSpPr>
        <p:spPr>
          <a:xfrm>
            <a:off x="838200" y="1825625"/>
            <a:ext cx="4727713" cy="4351338"/>
          </a:xfrm>
        </p:spPr>
        <p:txBody>
          <a:bodyPr/>
          <a:lstStyle/>
          <a:p>
            <a:r>
              <a:rPr lang="en-US" dirty="0" smtClean="0"/>
              <a:t>Transaction 5: Bob </a:t>
            </a:r>
            <a:r>
              <a:rPr lang="en-US" dirty="0" smtClean="0"/>
              <a:t>consolidating two transactions into 1 </a:t>
            </a:r>
            <a:r>
              <a:rPr lang="en-US" dirty="0" smtClean="0"/>
              <a:t>output is actually </a:t>
            </a:r>
            <a:r>
              <a:rPr lang="en-US" smtClean="0"/>
              <a:t>not valid!!</a:t>
            </a:r>
            <a:endParaRPr lang="en-US" dirty="0"/>
          </a:p>
        </p:txBody>
      </p:sp>
      <p:pic>
        <p:nvPicPr>
          <p:cNvPr id="4" name="Picture 3"/>
          <p:cNvPicPr>
            <a:picLocks noChangeAspect="1"/>
          </p:cNvPicPr>
          <p:nvPr/>
        </p:nvPicPr>
        <p:blipFill>
          <a:blip r:embed="rId2"/>
          <a:stretch>
            <a:fillRect/>
          </a:stretch>
        </p:blipFill>
        <p:spPr>
          <a:xfrm>
            <a:off x="5565077" y="1783612"/>
            <a:ext cx="6623267" cy="4776214"/>
          </a:xfrm>
          <a:prstGeom prst="rect">
            <a:avLst/>
          </a:prstGeom>
        </p:spPr>
      </p:pic>
    </p:spTree>
    <p:extLst>
      <p:ext uri="{BB962C8B-B14F-4D97-AF65-F5344CB8AC3E}">
        <p14:creationId xmlns:p14="http://schemas.microsoft.com/office/powerpoint/2010/main" val="3982119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Decentralized</a:t>
            </a:r>
            <a:endParaRPr lang="en-US" dirty="0"/>
          </a:p>
        </p:txBody>
      </p:sp>
      <p:sp>
        <p:nvSpPr>
          <p:cNvPr id="3" name="Content Placeholder 2"/>
          <p:cNvSpPr>
            <a:spLocks noGrp="1"/>
          </p:cNvSpPr>
          <p:nvPr>
            <p:ph idx="1"/>
          </p:nvPr>
        </p:nvSpPr>
        <p:spPr/>
        <p:txBody>
          <a:bodyPr>
            <a:normAutofit fontScale="92500" lnSpcReduction="20000"/>
          </a:bodyPr>
          <a:lstStyle/>
          <a:p>
            <a:r>
              <a:rPr lang="en-US" dirty="0"/>
              <a:t>With a decentralized system such as Bitcoin, which has several thousands of nodes spread around the globe, it’s extremely hard to control who uses the system and how. </a:t>
            </a:r>
            <a:endParaRPr lang="en-US" dirty="0" smtClean="0"/>
          </a:p>
          <a:p>
            <a:r>
              <a:rPr lang="en-US" dirty="0" smtClean="0"/>
              <a:t>No </a:t>
            </a:r>
            <a:r>
              <a:rPr lang="en-US" dirty="0"/>
              <a:t>matter where or who they are, or to whom they’re sending money, the Bitcoin system will treat all users equally. </a:t>
            </a:r>
            <a:endParaRPr lang="en-US" dirty="0" smtClean="0"/>
          </a:p>
          <a:p>
            <a:r>
              <a:rPr lang="en-US" dirty="0" smtClean="0"/>
              <a:t>The </a:t>
            </a:r>
            <a:r>
              <a:rPr lang="en-US" dirty="0"/>
              <a:t>Bitcoin system has no central point that can be exploited to censor payments, deny users service, or seize funds. </a:t>
            </a:r>
          </a:p>
        </p:txBody>
      </p:sp>
    </p:spTree>
    <p:extLst>
      <p:ext uri="{BB962C8B-B14F-4D97-AF65-F5344CB8AC3E}">
        <p14:creationId xmlns:p14="http://schemas.microsoft.com/office/powerpoint/2010/main" val="4293871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Spending</a:t>
            </a:r>
            <a:endParaRPr lang="en-US" dirty="0"/>
          </a:p>
        </p:txBody>
      </p:sp>
      <p:sp>
        <p:nvSpPr>
          <p:cNvPr id="3" name="Content Placeholder 2"/>
          <p:cNvSpPr>
            <a:spLocks noGrp="1"/>
          </p:cNvSpPr>
          <p:nvPr>
            <p:ph idx="1"/>
          </p:nvPr>
        </p:nvSpPr>
        <p:spPr/>
        <p:txBody>
          <a:bodyPr/>
          <a:lstStyle/>
          <a:p>
            <a:r>
              <a:rPr lang="en-US" dirty="0"/>
              <a:t>it’s easy to enforce a no-double-spending rule by looking up the </a:t>
            </a:r>
            <a:r>
              <a:rPr lang="en-US" dirty="0" smtClean="0"/>
              <a:t>previous transaction </a:t>
            </a:r>
            <a:r>
              <a:rPr lang="en-US" dirty="0"/>
              <a:t>output in the UTXO set. </a:t>
            </a:r>
            <a:endParaRPr lang="en-US" dirty="0" smtClean="0"/>
          </a:p>
          <a:p>
            <a:r>
              <a:rPr lang="en-US" dirty="0" smtClean="0"/>
              <a:t>If </a:t>
            </a:r>
            <a:r>
              <a:rPr lang="en-US" dirty="0"/>
              <a:t>the input of a new transaction is using </a:t>
            </a:r>
            <a:r>
              <a:rPr lang="en-US" dirty="0" smtClean="0"/>
              <a:t>a transaction </a:t>
            </a:r>
            <a:r>
              <a:rPr lang="en-US" dirty="0"/>
              <a:t>output that’s not in the UTXO set, that’s an attempt at a double-spend or </a:t>
            </a:r>
            <a:r>
              <a:rPr lang="en-US" dirty="0" smtClean="0"/>
              <a:t>a nonexistent </a:t>
            </a:r>
            <a:r>
              <a:rPr lang="en-US" dirty="0"/>
              <a:t>output and thus invalid</a:t>
            </a:r>
          </a:p>
        </p:txBody>
      </p:sp>
    </p:spTree>
    <p:extLst>
      <p:ext uri="{BB962C8B-B14F-4D97-AF65-F5344CB8AC3E}">
        <p14:creationId xmlns:p14="http://schemas.microsoft.com/office/powerpoint/2010/main" val="19108667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Bitcoin Scripts</a:t>
            </a:r>
            <a:endParaRPr lang="en-US" dirty="0"/>
          </a:p>
        </p:txBody>
      </p:sp>
      <p:sp>
        <p:nvSpPr>
          <p:cNvPr id="3" name="Content Placeholder 2"/>
          <p:cNvSpPr>
            <a:spLocks noGrp="1"/>
          </p:cNvSpPr>
          <p:nvPr>
            <p:ph idx="1"/>
          </p:nvPr>
        </p:nvSpPr>
        <p:spPr/>
        <p:txBody>
          <a:bodyPr/>
          <a:lstStyle/>
          <a:p>
            <a:r>
              <a:rPr lang="en-US" dirty="0" smtClean="0"/>
              <a:t>A transaction output can be redeemed by signing with the correct key. </a:t>
            </a:r>
          </a:p>
          <a:p>
            <a:r>
              <a:rPr lang="en-US" dirty="0" smtClean="0"/>
              <a:t>The transaction output would specify that it can be redeemed by the signature from the owner of address X.</a:t>
            </a:r>
          </a:p>
          <a:p>
            <a:r>
              <a:rPr lang="en-US" dirty="0" smtClean="0"/>
              <a:t>Recall the address is a hash of the public key. </a:t>
            </a:r>
            <a:endParaRPr lang="en-US" dirty="0"/>
          </a:p>
        </p:txBody>
      </p:sp>
    </p:spTree>
    <p:extLst>
      <p:ext uri="{BB962C8B-B14F-4D97-AF65-F5344CB8AC3E}">
        <p14:creationId xmlns:p14="http://schemas.microsoft.com/office/powerpoint/2010/main" val="985303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Signature: Recap</a:t>
            </a:r>
            <a:endParaRPr lang="en-US" dirty="0"/>
          </a:p>
        </p:txBody>
      </p:sp>
      <p:sp>
        <p:nvSpPr>
          <p:cNvPr id="3" name="Content Placeholder 2"/>
          <p:cNvSpPr>
            <a:spLocks noGrp="1"/>
          </p:cNvSpPr>
          <p:nvPr>
            <p:ph idx="1"/>
          </p:nvPr>
        </p:nvSpPr>
        <p:spPr/>
        <p:txBody>
          <a:bodyPr/>
          <a:lstStyle/>
          <a:p>
            <a:r>
              <a:rPr lang="en-US" dirty="0"/>
              <a:t>The message John wants to sign is, </a:t>
            </a:r>
            <a:r>
              <a:rPr lang="en-US" dirty="0" smtClean="0"/>
              <a:t>“Lisa, please </a:t>
            </a:r>
            <a:r>
              <a:rPr lang="en-US" dirty="0"/>
              <a:t>move 10CT to Cafe. /John”. The signing function will hash this message with SHA256, whose output is a 256-bit number. This hash value is then encrypted with John’s private key. The result is a digital signature that looks like this: </a:t>
            </a:r>
            <a:r>
              <a:rPr lang="en-US" dirty="0" smtClean="0"/>
              <a:t> </a:t>
            </a:r>
            <a:endParaRPr lang="en-US" dirty="0"/>
          </a:p>
        </p:txBody>
      </p:sp>
      <p:pic>
        <p:nvPicPr>
          <p:cNvPr id="4" name="Picture 3"/>
          <p:cNvPicPr>
            <a:picLocks noChangeAspect="1"/>
          </p:cNvPicPr>
          <p:nvPr/>
        </p:nvPicPr>
        <p:blipFill>
          <a:blip r:embed="rId2"/>
          <a:stretch>
            <a:fillRect/>
          </a:stretch>
        </p:blipFill>
        <p:spPr>
          <a:xfrm>
            <a:off x="3140234" y="5368476"/>
            <a:ext cx="8621267" cy="938248"/>
          </a:xfrm>
          <a:prstGeom prst="rect">
            <a:avLst/>
          </a:prstGeom>
        </p:spPr>
      </p:pic>
    </p:spTree>
    <p:extLst>
      <p:ext uri="{BB962C8B-B14F-4D97-AF65-F5344CB8AC3E}">
        <p14:creationId xmlns:p14="http://schemas.microsoft.com/office/powerpoint/2010/main" val="27456630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615449" y="0"/>
            <a:ext cx="7965872" cy="6609006"/>
          </a:xfrm>
          <a:prstGeom prst="rect">
            <a:avLst/>
          </a:prstGeom>
        </p:spPr>
      </p:pic>
    </p:spTree>
    <p:extLst>
      <p:ext uri="{BB962C8B-B14F-4D97-AF65-F5344CB8AC3E}">
        <p14:creationId xmlns:p14="http://schemas.microsoft.com/office/powerpoint/2010/main" val="12698795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Signature</a:t>
            </a:r>
            <a:endParaRPr lang="en-US" dirty="0"/>
          </a:p>
        </p:txBody>
      </p:sp>
      <p:sp>
        <p:nvSpPr>
          <p:cNvPr id="3" name="Content Placeholder 2"/>
          <p:cNvSpPr>
            <a:spLocks noGrp="1"/>
          </p:cNvSpPr>
          <p:nvPr>
            <p:ph idx="1"/>
          </p:nvPr>
        </p:nvSpPr>
        <p:spPr>
          <a:xfrm>
            <a:off x="838200" y="1825625"/>
            <a:ext cx="7607300" cy="4351338"/>
          </a:xfrm>
        </p:spPr>
        <p:txBody>
          <a:bodyPr/>
          <a:lstStyle/>
          <a:p>
            <a:r>
              <a:rPr lang="en-US" b="1" dirty="0" smtClean="0"/>
              <a:t>A digital signature is an encrypted hash</a:t>
            </a:r>
            <a:endParaRPr lang="en-US" b="1" dirty="0"/>
          </a:p>
        </p:txBody>
      </p:sp>
      <p:pic>
        <p:nvPicPr>
          <p:cNvPr id="4" name="Picture 3"/>
          <p:cNvPicPr>
            <a:picLocks noChangeAspect="1"/>
          </p:cNvPicPr>
          <p:nvPr/>
        </p:nvPicPr>
        <p:blipFill>
          <a:blip r:embed="rId2"/>
          <a:stretch>
            <a:fillRect/>
          </a:stretch>
        </p:blipFill>
        <p:spPr>
          <a:xfrm>
            <a:off x="8767556" y="254000"/>
            <a:ext cx="2473609" cy="6490242"/>
          </a:xfrm>
          <a:prstGeom prst="rect">
            <a:avLst/>
          </a:prstGeom>
        </p:spPr>
      </p:pic>
    </p:spTree>
    <p:extLst>
      <p:ext uri="{BB962C8B-B14F-4D97-AF65-F5344CB8AC3E}">
        <p14:creationId xmlns:p14="http://schemas.microsoft.com/office/powerpoint/2010/main" val="20111327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 Recap</a:t>
            </a:r>
          </a:p>
        </p:txBody>
      </p:sp>
      <p:sp>
        <p:nvSpPr>
          <p:cNvPr id="3" name="Content Placeholder 2"/>
          <p:cNvSpPr>
            <a:spLocks noGrp="1"/>
          </p:cNvSpPr>
          <p:nvPr>
            <p:ph idx="1"/>
          </p:nvPr>
        </p:nvSpPr>
        <p:spPr/>
        <p:txBody>
          <a:bodyPr/>
          <a:lstStyle/>
          <a:p>
            <a:r>
              <a:rPr lang="en-US" b="1" dirty="0" smtClean="0"/>
              <a:t>The digital signature </a:t>
            </a:r>
            <a:r>
              <a:rPr lang="en-US" b="1" dirty="0"/>
              <a:t>is </a:t>
            </a:r>
            <a:r>
              <a:rPr lang="en-US" b="1" dirty="0" smtClean="0"/>
              <a:t>an private key </a:t>
            </a:r>
            <a:r>
              <a:rPr lang="en-US" b="1" dirty="0"/>
              <a:t>encrypted hash of a message</a:t>
            </a:r>
            <a:r>
              <a:rPr lang="en-US" dirty="0" smtClean="0"/>
              <a:t>.</a:t>
            </a:r>
          </a:p>
          <a:p>
            <a:r>
              <a:rPr lang="en-US" dirty="0" smtClean="0"/>
              <a:t> </a:t>
            </a:r>
            <a:r>
              <a:rPr lang="en-US" dirty="0"/>
              <a:t>If John had used another private key to sign with or a slightly different message, the signature would have looked completely different</a:t>
            </a:r>
          </a:p>
        </p:txBody>
      </p:sp>
    </p:spTree>
    <p:extLst>
      <p:ext uri="{BB962C8B-B14F-4D97-AF65-F5344CB8AC3E}">
        <p14:creationId xmlns:p14="http://schemas.microsoft.com/office/powerpoint/2010/main" val="17735123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80361" y="328180"/>
            <a:ext cx="10231278" cy="6201640"/>
          </a:xfrm>
          <a:prstGeom prst="rect">
            <a:avLst/>
          </a:prstGeom>
        </p:spPr>
      </p:pic>
    </p:spTree>
    <p:extLst>
      <p:ext uri="{BB962C8B-B14F-4D97-AF65-F5344CB8AC3E}">
        <p14:creationId xmlns:p14="http://schemas.microsoft.com/office/powerpoint/2010/main" val="1317333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Digital Signature</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digital signature serves three purposes in </a:t>
            </a:r>
            <a:r>
              <a:rPr lang="en-US" dirty="0" smtClean="0"/>
              <a:t>bitcoin</a:t>
            </a:r>
            <a:endParaRPr lang="en-US" dirty="0"/>
          </a:p>
          <a:p>
            <a:r>
              <a:rPr lang="en-US" dirty="0" smtClean="0"/>
              <a:t>The </a:t>
            </a:r>
            <a:r>
              <a:rPr lang="en-US" dirty="0"/>
              <a:t>signature proves that the owner of the private key, who is by implication </a:t>
            </a:r>
            <a:r>
              <a:rPr lang="en-US" dirty="0" smtClean="0"/>
              <a:t>the owner </a:t>
            </a:r>
            <a:r>
              <a:rPr lang="en-US" dirty="0"/>
              <a:t>of the funds, has authorized the spending of those funds. </a:t>
            </a:r>
            <a:endParaRPr lang="en-US" dirty="0" smtClean="0"/>
          </a:p>
          <a:p>
            <a:r>
              <a:rPr lang="en-US" dirty="0" smtClean="0"/>
              <a:t>The proof of </a:t>
            </a:r>
            <a:r>
              <a:rPr lang="en-US" dirty="0"/>
              <a:t>authorization is undeniable </a:t>
            </a:r>
            <a:r>
              <a:rPr lang="en-US" dirty="0" smtClean="0"/>
              <a:t> called non-repudiation. </a:t>
            </a:r>
          </a:p>
          <a:p>
            <a:r>
              <a:rPr lang="en-US" dirty="0" smtClean="0"/>
              <a:t>The </a:t>
            </a:r>
            <a:r>
              <a:rPr lang="en-US" dirty="0"/>
              <a:t>signature proves </a:t>
            </a:r>
            <a:r>
              <a:rPr lang="en-US" dirty="0" smtClean="0"/>
              <a:t>that the </a:t>
            </a:r>
            <a:r>
              <a:rPr lang="en-US" dirty="0"/>
              <a:t>transaction (or specific parts of the transaction) have not and cannot be </a:t>
            </a:r>
            <a:r>
              <a:rPr lang="en-US" dirty="0" smtClean="0"/>
              <a:t>modified by </a:t>
            </a:r>
            <a:r>
              <a:rPr lang="en-US" dirty="0"/>
              <a:t>anyone after it has been </a:t>
            </a:r>
            <a:r>
              <a:rPr lang="en-US" dirty="0" smtClean="0"/>
              <a:t>signed.</a:t>
            </a:r>
            <a:endParaRPr lang="en-US" dirty="0"/>
          </a:p>
        </p:txBody>
      </p:sp>
    </p:spTree>
    <p:extLst>
      <p:ext uri="{BB962C8B-B14F-4D97-AF65-F5344CB8AC3E}">
        <p14:creationId xmlns:p14="http://schemas.microsoft.com/office/powerpoint/2010/main" val="16828482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(again, with more details)</a:t>
            </a:r>
            <a:endParaRPr lang="en-US" dirty="0"/>
          </a:p>
        </p:txBody>
      </p:sp>
      <p:sp>
        <p:nvSpPr>
          <p:cNvPr id="3" name="Content Placeholder 2"/>
          <p:cNvSpPr>
            <a:spLocks noGrp="1"/>
          </p:cNvSpPr>
          <p:nvPr>
            <p:ph idx="1"/>
          </p:nvPr>
        </p:nvSpPr>
        <p:spPr>
          <a:xfrm>
            <a:off x="838200" y="1825625"/>
            <a:ext cx="8345557" cy="4351338"/>
          </a:xfrm>
        </p:spPr>
        <p:txBody>
          <a:bodyPr>
            <a:normAutofit/>
          </a:bodyPr>
          <a:lstStyle/>
          <a:p>
            <a:r>
              <a:rPr lang="en-US" dirty="0" smtClean="0"/>
              <a:t>The </a:t>
            </a:r>
            <a:r>
              <a:rPr lang="en-US" dirty="0"/>
              <a:t>transaction’s </a:t>
            </a:r>
            <a:r>
              <a:rPr lang="en-US" dirty="0" err="1"/>
              <a:t>txid</a:t>
            </a:r>
            <a:r>
              <a:rPr lang="en-US" dirty="0"/>
              <a:t> is its double SHA256 hash. </a:t>
            </a:r>
            <a:endParaRPr lang="en-US" dirty="0" smtClean="0"/>
          </a:p>
          <a:p>
            <a:r>
              <a:rPr lang="en-US" dirty="0"/>
              <a:t>John’s wallet has created a new </a:t>
            </a:r>
            <a:r>
              <a:rPr lang="en-US" dirty="0" smtClean="0"/>
              <a:t>transaction. </a:t>
            </a:r>
            <a:r>
              <a:rPr lang="en-US" dirty="0"/>
              <a:t>It has two </a:t>
            </a:r>
            <a:r>
              <a:rPr lang="en-US" i="1" dirty="0"/>
              <a:t>inputs </a:t>
            </a:r>
            <a:r>
              <a:rPr lang="en-US" dirty="0"/>
              <a:t>and two </a:t>
            </a:r>
            <a:r>
              <a:rPr lang="en-US" i="1" dirty="0"/>
              <a:t>outputs</a:t>
            </a:r>
            <a:r>
              <a:rPr lang="en-US" dirty="0"/>
              <a:t>. </a:t>
            </a:r>
          </a:p>
        </p:txBody>
      </p:sp>
      <p:pic>
        <p:nvPicPr>
          <p:cNvPr id="4" name="Picture 3"/>
          <p:cNvPicPr>
            <a:picLocks noChangeAspect="1"/>
          </p:cNvPicPr>
          <p:nvPr/>
        </p:nvPicPr>
        <p:blipFill>
          <a:blip r:embed="rId2"/>
          <a:stretch>
            <a:fillRect/>
          </a:stretch>
        </p:blipFill>
        <p:spPr>
          <a:xfrm>
            <a:off x="9367465" y="1825625"/>
            <a:ext cx="2362530" cy="4191585"/>
          </a:xfrm>
          <a:prstGeom prst="rect">
            <a:avLst/>
          </a:prstGeom>
        </p:spPr>
      </p:pic>
    </p:spTree>
    <p:extLst>
      <p:ext uri="{BB962C8B-B14F-4D97-AF65-F5344CB8AC3E}">
        <p14:creationId xmlns:p14="http://schemas.microsoft.com/office/powerpoint/2010/main" val="17608366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Key Hash (PKH)</a:t>
            </a:r>
            <a:endParaRPr lang="en-US" dirty="0"/>
          </a:p>
        </p:txBody>
      </p:sp>
      <p:grpSp>
        <p:nvGrpSpPr>
          <p:cNvPr id="12" name="Group 11"/>
          <p:cNvGrpSpPr/>
          <p:nvPr/>
        </p:nvGrpSpPr>
        <p:grpSpPr>
          <a:xfrm>
            <a:off x="586655" y="1331740"/>
            <a:ext cx="10307488" cy="5306165"/>
            <a:chOff x="586655" y="1331740"/>
            <a:chExt cx="10307488" cy="5306165"/>
          </a:xfrm>
        </p:grpSpPr>
        <p:pic>
          <p:nvPicPr>
            <p:cNvPr id="5" name="Picture 4"/>
            <p:cNvPicPr>
              <a:picLocks noChangeAspect="1"/>
            </p:cNvPicPr>
            <p:nvPr/>
          </p:nvPicPr>
          <p:blipFill>
            <a:blip r:embed="rId2"/>
            <a:stretch>
              <a:fillRect/>
            </a:stretch>
          </p:blipFill>
          <p:spPr>
            <a:xfrm>
              <a:off x="1980625" y="3799059"/>
              <a:ext cx="8230749" cy="2838846"/>
            </a:xfrm>
            <a:prstGeom prst="rect">
              <a:avLst/>
            </a:prstGeom>
          </p:spPr>
        </p:pic>
        <p:pic>
          <p:nvPicPr>
            <p:cNvPr id="6" name="Picture 5"/>
            <p:cNvPicPr>
              <a:picLocks noChangeAspect="1"/>
            </p:cNvPicPr>
            <p:nvPr/>
          </p:nvPicPr>
          <p:blipFill>
            <a:blip r:embed="rId3"/>
            <a:stretch>
              <a:fillRect/>
            </a:stretch>
          </p:blipFill>
          <p:spPr>
            <a:xfrm>
              <a:off x="586655" y="1331740"/>
              <a:ext cx="10307488" cy="2467319"/>
            </a:xfrm>
            <a:prstGeom prst="rect">
              <a:avLst/>
            </a:prstGeom>
          </p:spPr>
        </p:pic>
        <p:pic>
          <p:nvPicPr>
            <p:cNvPr id="8" name="Picture 7"/>
            <p:cNvPicPr>
              <a:picLocks noChangeAspect="1"/>
            </p:cNvPicPr>
            <p:nvPr/>
          </p:nvPicPr>
          <p:blipFill>
            <a:blip r:embed="rId4"/>
            <a:stretch>
              <a:fillRect/>
            </a:stretch>
          </p:blipFill>
          <p:spPr>
            <a:xfrm>
              <a:off x="4852851" y="3799059"/>
              <a:ext cx="1049445" cy="547759"/>
            </a:xfrm>
            <a:prstGeom prst="rect">
              <a:avLst/>
            </a:prstGeom>
          </p:spPr>
        </p:pic>
        <p:pic>
          <p:nvPicPr>
            <p:cNvPr id="9" name="Picture 8"/>
            <p:cNvPicPr>
              <a:picLocks noChangeAspect="1"/>
            </p:cNvPicPr>
            <p:nvPr/>
          </p:nvPicPr>
          <p:blipFill>
            <a:blip r:embed="rId5"/>
            <a:stretch>
              <a:fillRect/>
            </a:stretch>
          </p:blipFill>
          <p:spPr>
            <a:xfrm>
              <a:off x="838200" y="5092663"/>
              <a:ext cx="962159" cy="533474"/>
            </a:xfrm>
            <a:prstGeom prst="rect">
              <a:avLst/>
            </a:prstGeom>
          </p:spPr>
        </p:pic>
        <p:cxnSp>
          <p:nvCxnSpPr>
            <p:cNvPr id="11" name="Straight Arrow Connector 10"/>
            <p:cNvCxnSpPr/>
            <p:nvPr/>
          </p:nvCxnSpPr>
          <p:spPr>
            <a:xfrm flipH="1">
              <a:off x="1980625" y="5359400"/>
              <a:ext cx="38157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351742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Permissionless</a:t>
            </a:r>
            <a:endParaRPr lang="en-US" dirty="0"/>
          </a:p>
        </p:txBody>
      </p:sp>
      <p:sp>
        <p:nvSpPr>
          <p:cNvPr id="3" name="Content Placeholder 2"/>
          <p:cNvSpPr>
            <a:spLocks noGrp="1"/>
          </p:cNvSpPr>
          <p:nvPr>
            <p:ph idx="1"/>
          </p:nvPr>
        </p:nvSpPr>
        <p:spPr/>
        <p:txBody>
          <a:bodyPr>
            <a:normAutofit fontScale="92500" lnSpcReduction="20000"/>
          </a:bodyPr>
          <a:lstStyle/>
          <a:p>
            <a:r>
              <a:rPr lang="en-US" dirty="0"/>
              <a:t>Bitcoin is </a:t>
            </a:r>
            <a:r>
              <a:rPr lang="en-US" dirty="0" err="1"/>
              <a:t>permissionless</a:t>
            </a:r>
            <a:r>
              <a:rPr lang="en-US" dirty="0"/>
              <a:t>, which means you don’t need to ask anyone for permission to participate. </a:t>
            </a:r>
            <a:endParaRPr lang="en-US" dirty="0" smtClean="0"/>
          </a:p>
          <a:p>
            <a:r>
              <a:rPr lang="en-US" dirty="0" smtClean="0"/>
              <a:t>Anyone </a:t>
            </a:r>
            <a:r>
              <a:rPr lang="en-US" dirty="0"/>
              <a:t>with a computer and an internet connection can set up a Bitcoin node and take an active role in the Bitcoin network—no questions asked, no registration required</a:t>
            </a:r>
            <a:r>
              <a:rPr lang="en-US" b="1" dirty="0"/>
              <a:t>. </a:t>
            </a:r>
            <a:endParaRPr lang="en-US" b="1" dirty="0" smtClean="0"/>
          </a:p>
          <a:p>
            <a:r>
              <a:rPr lang="en-US" dirty="0"/>
              <a:t>Changing the rules of Bitcoin is nearly impossible without broad consensus. If a node doesn’t obey the rules, the rest of the nodes will ignore it. </a:t>
            </a:r>
          </a:p>
        </p:txBody>
      </p:sp>
    </p:spTree>
    <p:extLst>
      <p:ext uri="{BB962C8B-B14F-4D97-AF65-F5344CB8AC3E}">
        <p14:creationId xmlns:p14="http://schemas.microsoft.com/office/powerpoint/2010/main" val="9531788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Key Hash (PKH)</a:t>
            </a:r>
          </a:p>
        </p:txBody>
      </p:sp>
      <p:sp>
        <p:nvSpPr>
          <p:cNvPr id="5" name="Content Placeholder 2"/>
          <p:cNvSpPr>
            <a:spLocks noGrp="1"/>
          </p:cNvSpPr>
          <p:nvPr>
            <p:ph idx="1"/>
          </p:nvPr>
        </p:nvSpPr>
        <p:spPr/>
        <p:txBody>
          <a:bodyPr>
            <a:normAutofit/>
          </a:bodyPr>
          <a:lstStyle/>
          <a:p>
            <a:r>
              <a:rPr lang="en-US" dirty="0" smtClean="0"/>
              <a:t>Actual Bitcoin addresses add a few more stages to this PKH. </a:t>
            </a:r>
          </a:p>
          <a:p>
            <a:r>
              <a:rPr lang="en-US" dirty="0" smtClean="0"/>
              <a:t>A </a:t>
            </a:r>
            <a:r>
              <a:rPr lang="en-US" dirty="0"/>
              <a:t>Bitcoin address is a </a:t>
            </a:r>
            <a:r>
              <a:rPr lang="en-US" i="1" dirty="0" smtClean="0"/>
              <a:t>converted PKH</a:t>
            </a:r>
            <a:r>
              <a:rPr lang="en-US" dirty="0" smtClean="0"/>
              <a:t>—that </a:t>
            </a:r>
            <a:r>
              <a:rPr lang="en-US" dirty="0"/>
              <a:t>is, it’s a PKH written in a way more suitable for human users and safe against spelling errors. </a:t>
            </a:r>
          </a:p>
        </p:txBody>
      </p:sp>
    </p:spTree>
    <p:extLst>
      <p:ext uri="{BB962C8B-B14F-4D97-AF65-F5344CB8AC3E}">
        <p14:creationId xmlns:p14="http://schemas.microsoft.com/office/powerpoint/2010/main" val="33025204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77736" y="213768"/>
            <a:ext cx="11436527" cy="6644232"/>
          </a:xfrm>
          <a:prstGeom prst="rect">
            <a:avLst/>
          </a:prstGeom>
        </p:spPr>
      </p:pic>
      <p:sp>
        <p:nvSpPr>
          <p:cNvPr id="5" name="Rectangle 4"/>
          <p:cNvSpPr/>
          <p:nvPr/>
        </p:nvSpPr>
        <p:spPr>
          <a:xfrm>
            <a:off x="622852" y="6176963"/>
            <a:ext cx="6096000" cy="646331"/>
          </a:xfrm>
          <a:prstGeom prst="rect">
            <a:avLst/>
          </a:prstGeom>
        </p:spPr>
        <p:txBody>
          <a:bodyPr>
            <a:spAutoFit/>
          </a:bodyPr>
          <a:lstStyle/>
          <a:p>
            <a:r>
              <a:rPr lang="en-US" dirty="0"/>
              <a:t>CT refers to the coin name</a:t>
            </a:r>
          </a:p>
          <a:p>
            <a:r>
              <a:rPr lang="en-US" dirty="0"/>
              <a:t>PKH refers to Public Key Hash which is the address.</a:t>
            </a:r>
          </a:p>
        </p:txBody>
      </p:sp>
    </p:spTree>
    <p:extLst>
      <p:ext uri="{BB962C8B-B14F-4D97-AF65-F5344CB8AC3E}">
        <p14:creationId xmlns:p14="http://schemas.microsoft.com/office/powerpoint/2010/main" val="87853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Inputs</a:t>
            </a:r>
            <a:endParaRPr lang="en-US" dirty="0"/>
          </a:p>
        </p:txBody>
      </p:sp>
      <p:sp>
        <p:nvSpPr>
          <p:cNvPr id="3" name="Content Placeholder 2"/>
          <p:cNvSpPr>
            <a:spLocks noGrp="1"/>
          </p:cNvSpPr>
          <p:nvPr>
            <p:ph idx="1"/>
          </p:nvPr>
        </p:nvSpPr>
        <p:spPr/>
        <p:txBody>
          <a:bodyPr/>
          <a:lstStyle/>
          <a:p>
            <a:r>
              <a:rPr lang="en-US" dirty="0"/>
              <a:t>The inputs specify which transaction outputs to spend. John has two UTXOs, one with 8 CT and one with 5 CT. </a:t>
            </a:r>
            <a:endParaRPr lang="en-US" dirty="0" smtClean="0"/>
          </a:p>
          <a:p>
            <a:r>
              <a:rPr lang="en-US" dirty="0" smtClean="0"/>
              <a:t>The </a:t>
            </a:r>
            <a:r>
              <a:rPr lang="en-US" dirty="0"/>
              <a:t>unspent outputs belong to two previous transactions, transaction 1 and transaction 2, that paid money to John. Now, John wants to spend these UTXOs. </a:t>
            </a:r>
          </a:p>
        </p:txBody>
      </p:sp>
    </p:spTree>
    <p:extLst>
      <p:ext uri="{BB962C8B-B14F-4D97-AF65-F5344CB8AC3E}">
        <p14:creationId xmlns:p14="http://schemas.microsoft.com/office/powerpoint/2010/main" val="17098992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a:t>
            </a:r>
            <a:r>
              <a:rPr lang="en-US" dirty="0" smtClean="0"/>
              <a:t>Inputs Reference</a:t>
            </a:r>
            <a:endParaRPr lang="en-US" dirty="0"/>
          </a:p>
        </p:txBody>
      </p:sp>
      <p:sp>
        <p:nvSpPr>
          <p:cNvPr id="3" name="Content Placeholder 2"/>
          <p:cNvSpPr>
            <a:spLocks noGrp="1"/>
          </p:cNvSpPr>
          <p:nvPr>
            <p:ph idx="1"/>
          </p:nvPr>
        </p:nvSpPr>
        <p:spPr/>
        <p:txBody>
          <a:bodyPr/>
          <a:lstStyle/>
          <a:p>
            <a:r>
              <a:rPr lang="en-US" dirty="0"/>
              <a:t>A transaction input references a previous transaction using the previous transaction’s </a:t>
            </a:r>
            <a:r>
              <a:rPr lang="en-US" i="1" dirty="0"/>
              <a:t>transaction ID </a:t>
            </a:r>
            <a:r>
              <a:rPr lang="en-US" dirty="0"/>
              <a:t>(</a:t>
            </a:r>
            <a:r>
              <a:rPr lang="en-US" dirty="0" err="1"/>
              <a:t>txid</a:t>
            </a:r>
            <a:r>
              <a:rPr lang="en-US" dirty="0"/>
              <a:t>). </a:t>
            </a:r>
            <a:endParaRPr lang="en-US" dirty="0" smtClean="0"/>
          </a:p>
          <a:p>
            <a:r>
              <a:rPr lang="en-US" dirty="0" smtClean="0"/>
              <a:t>The </a:t>
            </a:r>
            <a:r>
              <a:rPr lang="en-US" dirty="0"/>
              <a:t>transaction’s </a:t>
            </a:r>
            <a:r>
              <a:rPr lang="en-US" dirty="0" err="1"/>
              <a:t>txid</a:t>
            </a:r>
            <a:r>
              <a:rPr lang="en-US" dirty="0"/>
              <a:t> is its double SHA256 hash</a:t>
            </a:r>
            <a:r>
              <a:rPr lang="en-US" dirty="0" smtClean="0"/>
              <a:t>.</a:t>
            </a:r>
          </a:p>
          <a:p>
            <a:r>
              <a:rPr lang="en-US" dirty="0" smtClean="0"/>
              <a:t> </a:t>
            </a:r>
            <a:r>
              <a:rPr lang="en-US" dirty="0"/>
              <a:t>It’s called a transaction </a:t>
            </a:r>
            <a:r>
              <a:rPr lang="en-US" i="1" dirty="0"/>
              <a:t>ID </a:t>
            </a:r>
            <a:r>
              <a:rPr lang="en-US" dirty="0"/>
              <a:t>because this hash is often used to refer to the transaction </a:t>
            </a:r>
          </a:p>
        </p:txBody>
      </p:sp>
    </p:spTree>
    <p:extLst>
      <p:ext uri="{BB962C8B-B14F-4D97-AF65-F5344CB8AC3E}">
        <p14:creationId xmlns:p14="http://schemas.microsoft.com/office/powerpoint/2010/main" val="26391372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Output</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transaction output contains an amount and a PKH. </a:t>
            </a:r>
            <a:endParaRPr lang="en-US" dirty="0" smtClean="0"/>
          </a:p>
          <a:p>
            <a:r>
              <a:rPr lang="en-US" dirty="0" smtClean="0"/>
              <a:t>John’s </a:t>
            </a:r>
            <a:r>
              <a:rPr lang="en-US" dirty="0"/>
              <a:t>transaction has two outputs. </a:t>
            </a:r>
            <a:endParaRPr lang="en-US" dirty="0" smtClean="0"/>
          </a:p>
          <a:p>
            <a:r>
              <a:rPr lang="en-US" dirty="0" smtClean="0"/>
              <a:t>The </a:t>
            </a:r>
            <a:r>
              <a:rPr lang="en-US" dirty="0"/>
              <a:t>output at index 0 pays 10 CT to </a:t>
            </a:r>
            <a:r>
              <a:rPr lang="en-US" dirty="0" smtClean="0"/>
              <a:t>PKH</a:t>
            </a:r>
            <a:r>
              <a:rPr lang="en-US" baseline="-25000" dirty="0" smtClean="0"/>
              <a:t>C</a:t>
            </a:r>
            <a:r>
              <a:rPr lang="en-US" dirty="0"/>
              <a:t> </a:t>
            </a:r>
            <a:r>
              <a:rPr lang="en-US" dirty="0" smtClean="0"/>
              <a:t>– another recipient </a:t>
            </a:r>
          </a:p>
          <a:p>
            <a:r>
              <a:rPr lang="en-US" dirty="0" smtClean="0"/>
              <a:t>The </a:t>
            </a:r>
            <a:r>
              <a:rPr lang="en-US" dirty="0"/>
              <a:t>output at index 1 pays 3 CT back to one of John’s own keys, PKH</a:t>
            </a:r>
            <a:r>
              <a:rPr lang="en-US" baseline="-25000" dirty="0"/>
              <a:t>3</a:t>
            </a:r>
            <a:r>
              <a:rPr lang="en-US" dirty="0"/>
              <a:t>. </a:t>
            </a:r>
            <a:endParaRPr lang="en-US" dirty="0" smtClean="0"/>
          </a:p>
          <a:p>
            <a:r>
              <a:rPr lang="en-US" dirty="0"/>
              <a:t>In reality, the output contains a computer program that will verify the signature in the spending input. </a:t>
            </a:r>
          </a:p>
        </p:txBody>
      </p:sp>
    </p:spTree>
    <p:extLst>
      <p:ext uri="{BB962C8B-B14F-4D97-AF65-F5344CB8AC3E}">
        <p14:creationId xmlns:p14="http://schemas.microsoft.com/office/powerpoint/2010/main" val="5874775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 (again, with more details)</a:t>
            </a:r>
          </a:p>
        </p:txBody>
      </p:sp>
      <p:sp>
        <p:nvSpPr>
          <p:cNvPr id="3" name="Content Placeholder 2"/>
          <p:cNvSpPr>
            <a:spLocks noGrp="1"/>
          </p:cNvSpPr>
          <p:nvPr>
            <p:ph idx="1"/>
          </p:nvPr>
        </p:nvSpPr>
        <p:spPr/>
        <p:txBody>
          <a:bodyPr/>
          <a:lstStyle/>
          <a:p>
            <a:r>
              <a:rPr lang="en-US" dirty="0"/>
              <a:t>The transaction is now created, but it isn’t yet signed. Anyone could have created this transaction because it’s based completely on public information </a:t>
            </a:r>
            <a:endParaRPr lang="en-US" dirty="0" smtClean="0"/>
          </a:p>
          <a:p>
            <a:r>
              <a:rPr lang="en-US" dirty="0"/>
              <a:t>But only John will be able to sign this transaction, because only he has the private keys corresponding to PKH1 and PKH2.</a:t>
            </a:r>
          </a:p>
        </p:txBody>
      </p:sp>
    </p:spTree>
    <p:extLst>
      <p:ext uri="{BB962C8B-B14F-4D97-AF65-F5344CB8AC3E}">
        <p14:creationId xmlns:p14="http://schemas.microsoft.com/office/powerpoint/2010/main" val="27168912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 (again, with more details)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75412" y="499653"/>
            <a:ext cx="11641175" cy="5858693"/>
          </a:xfrm>
          <a:prstGeom prst="rect">
            <a:avLst/>
          </a:prstGeom>
        </p:spPr>
      </p:pic>
    </p:spTree>
    <p:extLst>
      <p:ext uri="{BB962C8B-B14F-4D97-AF65-F5344CB8AC3E}">
        <p14:creationId xmlns:p14="http://schemas.microsoft.com/office/powerpoint/2010/main" val="34080581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Signing the Transaction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John clicks OK in his wallet to approve signing the transaction. </a:t>
            </a:r>
            <a:endParaRPr lang="en-US" dirty="0" smtClean="0"/>
          </a:p>
          <a:p>
            <a:r>
              <a:rPr lang="en-US" dirty="0" smtClean="0"/>
              <a:t>The </a:t>
            </a:r>
            <a:r>
              <a:rPr lang="en-US" dirty="0"/>
              <a:t>wallet now needs to make two signatures, one for PKH1 and one for PKH2. </a:t>
            </a:r>
            <a:endParaRPr lang="en-US" dirty="0" smtClean="0"/>
          </a:p>
          <a:p>
            <a:r>
              <a:rPr lang="en-US" dirty="0" smtClean="0"/>
              <a:t>This </a:t>
            </a:r>
            <a:r>
              <a:rPr lang="en-US" dirty="0"/>
              <a:t>is because John must prove he has both the private key for PKH1 and the private key for </a:t>
            </a:r>
            <a:r>
              <a:rPr lang="en-US" dirty="0" smtClean="0"/>
              <a:t>PKH2.</a:t>
            </a:r>
          </a:p>
          <a:p>
            <a:r>
              <a:rPr lang="en-US" dirty="0" smtClean="0"/>
              <a:t>Because the PKH can only be generated from the private/public key.</a:t>
            </a:r>
            <a:endParaRPr lang="en-US" dirty="0"/>
          </a:p>
        </p:txBody>
      </p:sp>
    </p:spTree>
    <p:extLst>
      <p:ext uri="{BB962C8B-B14F-4D97-AF65-F5344CB8AC3E}">
        <p14:creationId xmlns:p14="http://schemas.microsoft.com/office/powerpoint/2010/main" val="1863126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Signing the Transaction</a:t>
            </a:r>
          </a:p>
        </p:txBody>
      </p:sp>
      <p:sp>
        <p:nvSpPr>
          <p:cNvPr id="3" name="Content Placeholder 2"/>
          <p:cNvSpPr>
            <a:spLocks noGrp="1"/>
          </p:cNvSpPr>
          <p:nvPr>
            <p:ph idx="1"/>
          </p:nvPr>
        </p:nvSpPr>
        <p:spPr/>
        <p:txBody>
          <a:bodyPr>
            <a:normAutofit lnSpcReduction="10000"/>
          </a:bodyPr>
          <a:lstStyle/>
          <a:p>
            <a:r>
              <a:rPr lang="en-US" dirty="0"/>
              <a:t>Each input needs to be signed individually. </a:t>
            </a:r>
            <a:endParaRPr lang="en-US" dirty="0" smtClean="0"/>
          </a:p>
          <a:p>
            <a:r>
              <a:rPr lang="en-US" dirty="0" smtClean="0"/>
              <a:t>The </a:t>
            </a:r>
            <a:r>
              <a:rPr lang="en-US" dirty="0"/>
              <a:t>private key corresponding to PKH1 must be used to sign the input at index 0 because that input spends money addressed to PKH1. </a:t>
            </a:r>
            <a:endParaRPr lang="en-US" dirty="0" smtClean="0"/>
          </a:p>
          <a:p>
            <a:r>
              <a:rPr lang="en-US" dirty="0" smtClean="0"/>
              <a:t>Similarly</a:t>
            </a:r>
            <a:r>
              <a:rPr lang="en-US" dirty="0"/>
              <a:t>, the private key corresponding to PKH2 must be used for the signature of the input at index 1 because it spends money addressed to PKH2. </a:t>
            </a:r>
          </a:p>
        </p:txBody>
      </p:sp>
    </p:spTree>
    <p:extLst>
      <p:ext uri="{BB962C8B-B14F-4D97-AF65-F5344CB8AC3E}">
        <p14:creationId xmlns:p14="http://schemas.microsoft.com/office/powerpoint/2010/main" val="12382866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Signing the Transaction</a:t>
            </a:r>
          </a:p>
        </p:txBody>
      </p:sp>
      <p:sp>
        <p:nvSpPr>
          <p:cNvPr id="3" name="Content Placeholder 2"/>
          <p:cNvSpPr>
            <a:spLocks noGrp="1"/>
          </p:cNvSpPr>
          <p:nvPr>
            <p:ph idx="1"/>
          </p:nvPr>
        </p:nvSpPr>
        <p:spPr/>
        <p:txBody>
          <a:bodyPr>
            <a:normAutofit lnSpcReduction="10000"/>
          </a:bodyPr>
          <a:lstStyle/>
          <a:p>
            <a:r>
              <a:rPr lang="en-US" dirty="0"/>
              <a:t>John’s wallet must explicitly add the corresponding public key to the </a:t>
            </a:r>
            <a:r>
              <a:rPr lang="en-US" dirty="0" smtClean="0"/>
              <a:t>input</a:t>
            </a:r>
            <a:r>
              <a:rPr lang="en-US" dirty="0"/>
              <a:t> </a:t>
            </a:r>
            <a:r>
              <a:rPr lang="en-US" dirty="0" smtClean="0"/>
              <a:t>so that others can verify them.</a:t>
            </a:r>
          </a:p>
          <a:p>
            <a:r>
              <a:rPr lang="en-US" dirty="0" smtClean="0"/>
              <a:t>The </a:t>
            </a:r>
            <a:r>
              <a:rPr lang="en-US" dirty="0"/>
              <a:t>signature in input 0 that spends money from PKH1 needs to be verified with the public key from which PKH1 was generated. </a:t>
            </a:r>
            <a:endParaRPr lang="en-US" dirty="0" smtClean="0"/>
          </a:p>
          <a:p>
            <a:r>
              <a:rPr lang="en-US" dirty="0" smtClean="0"/>
              <a:t>Similarly</a:t>
            </a:r>
            <a:r>
              <a:rPr lang="en-US" dirty="0"/>
              <a:t>, input 1 gets the public key corresponding to PKH2</a:t>
            </a:r>
          </a:p>
        </p:txBody>
      </p:sp>
    </p:spTree>
    <p:extLst>
      <p:ext uri="{BB962C8B-B14F-4D97-AF65-F5344CB8AC3E}">
        <p14:creationId xmlns:p14="http://schemas.microsoft.com/office/powerpoint/2010/main" val="3276633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Supply</a:t>
            </a:r>
            <a:endParaRPr lang="en-US" dirty="0"/>
          </a:p>
        </p:txBody>
      </p:sp>
      <p:sp>
        <p:nvSpPr>
          <p:cNvPr id="3" name="Content Placeholder 2"/>
          <p:cNvSpPr>
            <a:spLocks noGrp="1"/>
          </p:cNvSpPr>
          <p:nvPr>
            <p:ph idx="1"/>
          </p:nvPr>
        </p:nvSpPr>
        <p:spPr>
          <a:xfrm>
            <a:off x="173182" y="1922029"/>
            <a:ext cx="4689764" cy="4351338"/>
          </a:xfrm>
        </p:spPr>
        <p:txBody>
          <a:bodyPr/>
          <a:lstStyle/>
          <a:p>
            <a:r>
              <a:rPr lang="en-US" dirty="0"/>
              <a:t>Bitcoin’s money supply won’t exceed 21 million bitcoins </a:t>
            </a:r>
          </a:p>
        </p:txBody>
      </p:sp>
      <p:pic>
        <p:nvPicPr>
          <p:cNvPr id="4" name="Picture 3"/>
          <p:cNvPicPr>
            <a:picLocks noChangeAspect="1"/>
          </p:cNvPicPr>
          <p:nvPr/>
        </p:nvPicPr>
        <p:blipFill>
          <a:blip r:embed="rId2"/>
          <a:stretch>
            <a:fillRect/>
          </a:stretch>
        </p:blipFill>
        <p:spPr>
          <a:xfrm>
            <a:off x="5031649" y="1690688"/>
            <a:ext cx="7160351" cy="4814021"/>
          </a:xfrm>
          <a:prstGeom prst="rect">
            <a:avLst/>
          </a:prstGeom>
        </p:spPr>
      </p:pic>
    </p:spTree>
    <p:extLst>
      <p:ext uri="{BB962C8B-B14F-4D97-AF65-F5344CB8AC3E}">
        <p14:creationId xmlns:p14="http://schemas.microsoft.com/office/powerpoint/2010/main" val="35371609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Signing the Transaction</a:t>
            </a:r>
          </a:p>
        </p:txBody>
      </p:sp>
      <p:sp>
        <p:nvSpPr>
          <p:cNvPr id="3" name="Content Placeholder 2"/>
          <p:cNvSpPr>
            <a:spLocks noGrp="1"/>
          </p:cNvSpPr>
          <p:nvPr>
            <p:ph idx="1"/>
          </p:nvPr>
        </p:nvSpPr>
        <p:spPr/>
        <p:txBody>
          <a:bodyPr/>
          <a:lstStyle/>
          <a:p>
            <a:r>
              <a:rPr lang="en-US" dirty="0"/>
              <a:t>Each signature will commit to the entire transaction, which means the signing algorithm will hash the entire transaction, excluding signatures</a:t>
            </a:r>
            <a:r>
              <a:rPr lang="en-US"/>
              <a:t>. </a:t>
            </a:r>
            <a:endParaRPr lang="en-US" smtClean="0"/>
          </a:p>
          <a:p>
            <a:r>
              <a:rPr lang="en-US" smtClean="0"/>
              <a:t>If </a:t>
            </a:r>
            <a:r>
              <a:rPr lang="en-US" dirty="0"/>
              <a:t>anything changes in the transaction, any signature made for this transaction will become invalid </a:t>
            </a:r>
          </a:p>
        </p:txBody>
      </p:sp>
    </p:spTree>
    <p:extLst>
      <p:ext uri="{BB962C8B-B14F-4D97-AF65-F5344CB8AC3E}">
        <p14:creationId xmlns:p14="http://schemas.microsoft.com/office/powerpoint/2010/main" val="42618908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Confirming the Transaction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Need to Check the Following: </a:t>
            </a:r>
          </a:p>
          <a:p>
            <a:pPr lvl="1"/>
            <a:r>
              <a:rPr lang="en-US" dirty="0" smtClean="0"/>
              <a:t>The </a:t>
            </a:r>
            <a:r>
              <a:rPr lang="en-US" dirty="0"/>
              <a:t>transaction spends outputs of transactions that actually exist in the </a:t>
            </a:r>
            <a:r>
              <a:rPr lang="en-US" dirty="0" smtClean="0"/>
              <a:t>blockchain </a:t>
            </a:r>
            <a:r>
              <a:rPr lang="en-US" dirty="0"/>
              <a:t>and that they aren’t already spent by some other </a:t>
            </a:r>
            <a:r>
              <a:rPr lang="en-US" dirty="0" smtClean="0"/>
              <a:t>transaction. </a:t>
            </a:r>
            <a:endParaRPr lang="en-US" dirty="0"/>
          </a:p>
          <a:p>
            <a:pPr lvl="1"/>
            <a:r>
              <a:rPr lang="en-US" dirty="0" smtClean="0"/>
              <a:t>The </a:t>
            </a:r>
            <a:r>
              <a:rPr lang="en-US" dirty="0"/>
              <a:t>total value of the transaction outputs doesn’t exceed the total value of the transaction inputs. Otherwise, the transaction would create new money out of thin air. </a:t>
            </a:r>
          </a:p>
          <a:p>
            <a:pPr lvl="1"/>
            <a:r>
              <a:rPr lang="en-US" dirty="0" smtClean="0"/>
              <a:t>The </a:t>
            </a:r>
            <a:r>
              <a:rPr lang="en-US" dirty="0"/>
              <a:t>signatures are correct. </a:t>
            </a:r>
          </a:p>
          <a:p>
            <a:endParaRPr lang="en-US" dirty="0"/>
          </a:p>
        </p:txBody>
      </p:sp>
    </p:spTree>
    <p:extLst>
      <p:ext uri="{BB962C8B-B14F-4D97-AF65-F5344CB8AC3E}">
        <p14:creationId xmlns:p14="http://schemas.microsoft.com/office/powerpoint/2010/main" val="37675052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output </a:t>
            </a:r>
            <a:r>
              <a:rPr lang="en-US" dirty="0"/>
              <a:t>of a transaction is unspent </a:t>
            </a:r>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838200" y="1690688"/>
            <a:ext cx="10194652" cy="4893433"/>
          </a:xfrm>
          <a:prstGeom prst="rect">
            <a:avLst/>
          </a:prstGeom>
        </p:spPr>
      </p:pic>
    </p:spTree>
    <p:extLst>
      <p:ext uri="{BB962C8B-B14F-4D97-AF65-F5344CB8AC3E}">
        <p14:creationId xmlns:p14="http://schemas.microsoft.com/office/powerpoint/2010/main" val="34991910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UXTO</a:t>
            </a:r>
            <a:endParaRPr lang="en-US" dirty="0"/>
          </a:p>
        </p:txBody>
      </p:sp>
      <p:sp>
        <p:nvSpPr>
          <p:cNvPr id="3" name="Content Placeholder 2"/>
          <p:cNvSpPr>
            <a:spLocks noGrp="1"/>
          </p:cNvSpPr>
          <p:nvPr>
            <p:ph idx="1"/>
          </p:nvPr>
        </p:nvSpPr>
        <p:spPr/>
        <p:txBody>
          <a:bodyPr/>
          <a:lstStyle/>
          <a:p>
            <a:r>
              <a:rPr lang="en-US" dirty="0" smtClean="0"/>
              <a:t>The entire UXTO set is consulted and referenced against the current UXTO (John’s transaction)</a:t>
            </a:r>
          </a:p>
          <a:p>
            <a:r>
              <a:rPr lang="en-US" dirty="0"/>
              <a:t>For each input in John’s </a:t>
            </a:r>
            <a:r>
              <a:rPr lang="en-US" dirty="0" smtClean="0"/>
              <a:t>transaction, check if </a:t>
            </a:r>
            <a:r>
              <a:rPr lang="en-US" dirty="0"/>
              <a:t>all spent outputs are present in </a:t>
            </a:r>
            <a:r>
              <a:rPr lang="en-US" dirty="0" smtClean="0"/>
              <a:t>the UTXO set</a:t>
            </a:r>
          </a:p>
          <a:p>
            <a:r>
              <a:rPr lang="en-US" dirty="0" smtClean="0"/>
              <a:t>Then  </a:t>
            </a:r>
            <a:r>
              <a:rPr lang="en-US" dirty="0"/>
              <a:t>no double-spend attempt or spending of nonexistent </a:t>
            </a:r>
            <a:r>
              <a:rPr lang="en-US" dirty="0" smtClean="0"/>
              <a:t>coins is </a:t>
            </a:r>
            <a:r>
              <a:rPr lang="en-US" dirty="0"/>
              <a:t>detected. </a:t>
            </a:r>
          </a:p>
        </p:txBody>
      </p:sp>
    </p:spTree>
    <p:extLst>
      <p:ext uri="{BB962C8B-B14F-4D97-AF65-F5344CB8AC3E}">
        <p14:creationId xmlns:p14="http://schemas.microsoft.com/office/powerpoint/2010/main" val="34778771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Signature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690688"/>
            <a:ext cx="10167088" cy="4409923"/>
          </a:xfrm>
          <a:prstGeom prst="rect">
            <a:avLst/>
          </a:prstGeom>
        </p:spPr>
      </p:pic>
    </p:spTree>
    <p:extLst>
      <p:ext uri="{BB962C8B-B14F-4D97-AF65-F5344CB8AC3E}">
        <p14:creationId xmlns:p14="http://schemas.microsoft.com/office/powerpoint/2010/main" val="12397619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Signature</a:t>
            </a:r>
            <a:endParaRPr lang="en-US" dirty="0"/>
          </a:p>
        </p:txBody>
      </p:sp>
      <p:sp>
        <p:nvSpPr>
          <p:cNvPr id="3" name="Content Placeholder 2"/>
          <p:cNvSpPr>
            <a:spLocks noGrp="1"/>
          </p:cNvSpPr>
          <p:nvPr>
            <p:ph idx="1"/>
          </p:nvPr>
        </p:nvSpPr>
        <p:spPr/>
        <p:txBody>
          <a:bodyPr/>
          <a:lstStyle/>
          <a:p>
            <a:r>
              <a:rPr lang="en-US" dirty="0" smtClean="0"/>
              <a:t>The PKH from the first input is checked against the hash of the public key in the transaction. </a:t>
            </a:r>
          </a:p>
          <a:p>
            <a:r>
              <a:rPr lang="en-US" dirty="0" smtClean="0"/>
              <a:t>The signature in the input is verified using the public key.</a:t>
            </a:r>
            <a:endParaRPr lang="en-US" dirty="0"/>
          </a:p>
        </p:txBody>
      </p:sp>
    </p:spTree>
    <p:extLst>
      <p:ext uri="{BB962C8B-B14F-4D97-AF65-F5344CB8AC3E}">
        <p14:creationId xmlns:p14="http://schemas.microsoft.com/office/powerpoint/2010/main" val="11874672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spent UXTO</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43022" y="1473885"/>
            <a:ext cx="8575621" cy="5054818"/>
          </a:xfrm>
          <a:prstGeom prst="rect">
            <a:avLst/>
          </a:prstGeom>
        </p:spPr>
      </p:pic>
    </p:spTree>
    <p:extLst>
      <p:ext uri="{BB962C8B-B14F-4D97-AF65-F5344CB8AC3E}">
        <p14:creationId xmlns:p14="http://schemas.microsoft.com/office/powerpoint/2010/main" val="39609948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Anyone can verify</a:t>
            </a:r>
            <a:endParaRPr lang="en-US" dirty="0"/>
          </a:p>
        </p:txBody>
      </p:sp>
      <p:sp>
        <p:nvSpPr>
          <p:cNvPr id="3" name="Content Placeholder 2"/>
          <p:cNvSpPr>
            <a:spLocks noGrp="1"/>
          </p:cNvSpPr>
          <p:nvPr>
            <p:ph idx="1"/>
          </p:nvPr>
        </p:nvSpPr>
        <p:spPr/>
        <p:txBody>
          <a:bodyPr/>
          <a:lstStyle/>
          <a:p>
            <a:r>
              <a:rPr lang="en-US" dirty="0" smtClean="0"/>
              <a:t>As the transactions are store in the blockchain, anyone can verify it by re-creating a UXTO set and work through all transactions. </a:t>
            </a:r>
          </a:p>
          <a:p>
            <a:r>
              <a:rPr lang="en-US" dirty="0" smtClean="0"/>
              <a:t>These verifiers are full nodes. </a:t>
            </a:r>
            <a:endParaRPr lang="en-US" dirty="0"/>
          </a:p>
        </p:txBody>
      </p:sp>
    </p:spTree>
    <p:extLst>
      <p:ext uri="{BB962C8B-B14F-4D97-AF65-F5344CB8AC3E}">
        <p14:creationId xmlns:p14="http://schemas.microsoft.com/office/powerpoint/2010/main" val="41110106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Fraud </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433126" y="2086502"/>
            <a:ext cx="7325747" cy="3829584"/>
          </a:xfrm>
          <a:prstGeom prst="rect">
            <a:avLst/>
          </a:prstGeom>
        </p:spPr>
      </p:pic>
    </p:spTree>
    <p:extLst>
      <p:ext uri="{BB962C8B-B14F-4D97-AF65-F5344CB8AC3E}">
        <p14:creationId xmlns:p14="http://schemas.microsoft.com/office/powerpoint/2010/main" val="1609462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sz="3600" b="1" dirty="0"/>
              <a:t>In bitcoin, there are no coins, no senders, no recipients, no balances, </a:t>
            </a:r>
            <a:r>
              <a:rPr lang="en-US" sz="3600" b="1" dirty="0" smtClean="0"/>
              <a:t>no accounts</a:t>
            </a:r>
            <a:r>
              <a:rPr lang="en-US" sz="3600" b="1" dirty="0"/>
              <a:t>, and no addresses. </a:t>
            </a:r>
            <a:endParaRPr lang="en-US" sz="3600" b="1" dirty="0" smtClean="0"/>
          </a:p>
          <a:p>
            <a:r>
              <a:rPr lang="en-US" dirty="0" smtClean="0"/>
              <a:t>All </a:t>
            </a:r>
            <a:r>
              <a:rPr lang="en-US" dirty="0"/>
              <a:t>those things are constructed at a higher level for </a:t>
            </a:r>
            <a:r>
              <a:rPr lang="en-US" dirty="0" smtClean="0"/>
              <a:t>the benefit </a:t>
            </a:r>
            <a:r>
              <a:rPr lang="en-US" dirty="0"/>
              <a:t>of the user, to make things easier to understand.</a:t>
            </a:r>
          </a:p>
        </p:txBody>
      </p:sp>
    </p:spTree>
    <p:extLst>
      <p:ext uri="{BB962C8B-B14F-4D97-AF65-F5344CB8AC3E}">
        <p14:creationId xmlns:p14="http://schemas.microsoft.com/office/powerpoint/2010/main" val="3003865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77500" lnSpcReduction="20000"/>
          </a:bodyPr>
          <a:lstStyle/>
          <a:p>
            <a:r>
              <a:rPr lang="en-US" dirty="0"/>
              <a:t>Alice creates and signs a transaction that moves 1 bitcoin from </a:t>
            </a:r>
            <a:r>
              <a:rPr lang="en-US" dirty="0" smtClean="0"/>
              <a:t>her to </a:t>
            </a:r>
            <a:r>
              <a:rPr lang="en-US" dirty="0"/>
              <a:t>Bob. She then sends the transaction to the Bitcoin network.</a:t>
            </a:r>
          </a:p>
          <a:p>
            <a:r>
              <a:rPr lang="en-US" dirty="0"/>
              <a:t>The computers in the network—the Bitcoin nodes—check </a:t>
            </a:r>
            <a:r>
              <a:rPr lang="en-US" dirty="0" smtClean="0"/>
              <a:t>that Alice </a:t>
            </a:r>
            <a:r>
              <a:rPr lang="en-US" dirty="0"/>
              <a:t>actually has the money to spend and that the </a:t>
            </a:r>
            <a:r>
              <a:rPr lang="en-US" dirty="0" smtClean="0"/>
              <a:t>transaction is </a:t>
            </a:r>
            <a:r>
              <a:rPr lang="en-US" dirty="0"/>
              <a:t>authentic. They then pass the transaction to their neighbors</a:t>
            </a:r>
            <a:r>
              <a:rPr lang="en-US" dirty="0" smtClean="0"/>
              <a:t>, called </a:t>
            </a:r>
            <a:r>
              <a:rPr lang="en-US" dirty="0"/>
              <a:t>peers.</a:t>
            </a:r>
          </a:p>
          <a:p>
            <a:r>
              <a:rPr lang="en-US" dirty="0"/>
              <a:t>Each computer updates its own copy of the Bitcoin blockchain, or </a:t>
            </a:r>
            <a:r>
              <a:rPr lang="en-US" dirty="0" smtClean="0"/>
              <a:t>the ledger</a:t>
            </a:r>
            <a:r>
              <a:rPr lang="en-US" dirty="0"/>
              <a:t>, with the new payment information.</a:t>
            </a:r>
          </a:p>
          <a:p>
            <a:r>
              <a:rPr lang="en-US" dirty="0"/>
              <a:t>The network notifies Bob that he has received 1 bitcoin.</a:t>
            </a:r>
          </a:p>
        </p:txBody>
      </p:sp>
    </p:spTree>
    <p:extLst>
      <p:ext uri="{BB962C8B-B14F-4D97-AF65-F5344CB8AC3E}">
        <p14:creationId xmlns:p14="http://schemas.microsoft.com/office/powerpoint/2010/main" val="144830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block explorer application </a:t>
            </a:r>
            <a:r>
              <a:rPr lang="en-US" dirty="0" smtClean="0"/>
              <a:t>can show </a:t>
            </a:r>
            <a:r>
              <a:rPr lang="en-US" dirty="0"/>
              <a:t>a transaction from </a:t>
            </a:r>
            <a:r>
              <a:rPr lang="en-US" dirty="0" smtClean="0"/>
              <a:t>e.g. Alice’s </a:t>
            </a:r>
            <a:r>
              <a:rPr lang="en-US" dirty="0"/>
              <a:t>“address” to </a:t>
            </a:r>
            <a:r>
              <a:rPr lang="en-US" dirty="0" smtClean="0"/>
              <a:t>Bob’s “</a:t>
            </a:r>
            <a:r>
              <a:rPr lang="en-US" dirty="0"/>
              <a:t>address.” </a:t>
            </a:r>
            <a:endParaRPr lang="en-US" dirty="0" smtClean="0"/>
          </a:p>
          <a:p>
            <a:r>
              <a:rPr lang="en-US" dirty="0" smtClean="0"/>
              <a:t>This </a:t>
            </a:r>
            <a:r>
              <a:rPr lang="en-US" dirty="0"/>
              <a:t>is a much simplified view of what is contained in a transaction. </a:t>
            </a:r>
            <a:endParaRPr lang="en-US" dirty="0" smtClean="0"/>
          </a:p>
          <a:p>
            <a:r>
              <a:rPr lang="en-US" dirty="0" smtClean="0"/>
              <a:t>However what is shown in the explorer is </a:t>
            </a:r>
            <a:r>
              <a:rPr lang="en-US" dirty="0"/>
              <a:t>constructed by </a:t>
            </a:r>
            <a:r>
              <a:rPr lang="en-US" dirty="0" smtClean="0"/>
              <a:t>the block </a:t>
            </a:r>
            <a:r>
              <a:rPr lang="en-US" dirty="0"/>
              <a:t>explorer and is not actually in the transaction.</a:t>
            </a:r>
          </a:p>
          <a:p>
            <a:r>
              <a:rPr lang="en-US" dirty="0" smtClean="0"/>
              <a:t>The </a:t>
            </a:r>
            <a:r>
              <a:rPr lang="en-US" dirty="0"/>
              <a:t>high-level constructs we see </a:t>
            </a:r>
            <a:r>
              <a:rPr lang="en-US" dirty="0" smtClean="0"/>
              <a:t>in the </a:t>
            </a:r>
            <a:r>
              <a:rPr lang="en-US" dirty="0"/>
              <a:t>various bitcoin application user interfaces do not actually exist in the bitcoin system</a:t>
            </a:r>
          </a:p>
        </p:txBody>
      </p:sp>
    </p:spTree>
    <p:extLst>
      <p:ext uri="{BB962C8B-B14F-4D97-AF65-F5344CB8AC3E}">
        <p14:creationId xmlns:p14="http://schemas.microsoft.com/office/powerpoint/2010/main" val="3760577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1313</TotalTime>
  <Words>2766</Words>
  <Application>Microsoft Office PowerPoint</Application>
  <PresentationFormat>Widescreen</PresentationFormat>
  <Paragraphs>207</Paragraphs>
  <Slides>68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新細明體</vt:lpstr>
      <vt:lpstr>Arial</vt:lpstr>
      <vt:lpstr>Calibri</vt:lpstr>
      <vt:lpstr>Calibri Light</vt:lpstr>
      <vt:lpstr>Office Theme</vt:lpstr>
      <vt:lpstr>Transactions</vt:lpstr>
      <vt:lpstr>Reference</vt:lpstr>
      <vt:lpstr>Introduction</vt:lpstr>
      <vt:lpstr>Decentralized</vt:lpstr>
      <vt:lpstr>Permissionless</vt:lpstr>
      <vt:lpstr>Fixed Supply</vt:lpstr>
      <vt:lpstr>Overview</vt:lpstr>
      <vt:lpstr>Overview</vt:lpstr>
      <vt:lpstr>Overview</vt:lpstr>
      <vt:lpstr>PowerPoint Presentation</vt:lpstr>
      <vt:lpstr>Step 1 Transactions</vt:lpstr>
      <vt:lpstr>Step 2: Bitcoin Network</vt:lpstr>
      <vt:lpstr>Step 2: Bitcoin Network</vt:lpstr>
      <vt:lpstr>Step 2: Bitcoin Network </vt:lpstr>
      <vt:lpstr>Step 3: Blockchain</vt:lpstr>
      <vt:lpstr>Step 3: Blockchain</vt:lpstr>
      <vt:lpstr>PowerPoint Presentation</vt:lpstr>
      <vt:lpstr>Step 3: Blockchain</vt:lpstr>
      <vt:lpstr>Step 4: Wallets</vt:lpstr>
      <vt:lpstr>PowerPoint Presentation</vt:lpstr>
      <vt:lpstr>Transaction output</vt:lpstr>
      <vt:lpstr>Wallet and UXTO</vt:lpstr>
      <vt:lpstr>Wallet and UXTO</vt:lpstr>
      <vt:lpstr>UXTO</vt:lpstr>
      <vt:lpstr>UXTO</vt:lpstr>
      <vt:lpstr>Common Transaction Forms</vt:lpstr>
      <vt:lpstr>Common Transaction Forms</vt:lpstr>
      <vt:lpstr>Common Transaction Forms</vt:lpstr>
      <vt:lpstr>UXTO</vt:lpstr>
      <vt:lpstr>UXTO</vt:lpstr>
      <vt:lpstr>Coinbase</vt:lpstr>
      <vt:lpstr>Simplified Model</vt:lpstr>
      <vt:lpstr>Simplified Model</vt:lpstr>
      <vt:lpstr>Simplified Model </vt:lpstr>
      <vt:lpstr>Transaction based Ledger</vt:lpstr>
      <vt:lpstr>Transaction based Ledger</vt:lpstr>
      <vt:lpstr>Transaction based Ledger</vt:lpstr>
      <vt:lpstr>Transaction based Ledger</vt:lpstr>
      <vt:lpstr>Transaction based Ledger</vt:lpstr>
      <vt:lpstr>Double Spending</vt:lpstr>
      <vt:lpstr>Bitcoin Scripts</vt:lpstr>
      <vt:lpstr>Digital Signature: Recap</vt:lpstr>
      <vt:lpstr>PowerPoint Presentation</vt:lpstr>
      <vt:lpstr>Digital Signature</vt:lpstr>
      <vt:lpstr>Digital Signature: Recap</vt:lpstr>
      <vt:lpstr>PowerPoint Presentation</vt:lpstr>
      <vt:lpstr>Digital Signature</vt:lpstr>
      <vt:lpstr>Transactions (again, with more details)</vt:lpstr>
      <vt:lpstr>Public Key Hash (PKH)</vt:lpstr>
      <vt:lpstr>Public Key Hash (PKH)</vt:lpstr>
      <vt:lpstr>PowerPoint Presentation</vt:lpstr>
      <vt:lpstr>Transaction Inputs</vt:lpstr>
      <vt:lpstr>Transaction Inputs Reference</vt:lpstr>
      <vt:lpstr>Transaction Output</vt:lpstr>
      <vt:lpstr>Transactions (again, with more details)</vt:lpstr>
      <vt:lpstr>Transactions (again, with more details)</vt:lpstr>
      <vt:lpstr>Signing the Transaction</vt:lpstr>
      <vt:lpstr>Signing the Transaction</vt:lpstr>
      <vt:lpstr>Signing the Transaction</vt:lpstr>
      <vt:lpstr>Signing the Transaction</vt:lpstr>
      <vt:lpstr>Confirming the Transaction</vt:lpstr>
      <vt:lpstr>Check output of a transaction is unspent </vt:lpstr>
      <vt:lpstr>Checking UXTO</vt:lpstr>
      <vt:lpstr>Checking Signature</vt:lpstr>
      <vt:lpstr>Checking Signature</vt:lpstr>
      <vt:lpstr>Remove spent UXTO</vt:lpstr>
      <vt:lpstr>Anyone can verify</vt:lpstr>
      <vt:lpstr>Fraud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Transactions</dc:title>
  <dc:creator>IM</dc:creator>
  <cp:lastModifiedBy>IM</cp:lastModifiedBy>
  <cp:revision>61</cp:revision>
  <dcterms:created xsi:type="dcterms:W3CDTF">2021-03-09T05:25:46Z</dcterms:created>
  <dcterms:modified xsi:type="dcterms:W3CDTF">2021-03-12T04:19:04Z</dcterms:modified>
</cp:coreProperties>
</file>