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85" r:id="rId4"/>
    <p:sldId id="307" r:id="rId5"/>
    <p:sldId id="308" r:id="rId6"/>
    <p:sldId id="257" r:id="rId7"/>
    <p:sldId id="258" r:id="rId8"/>
    <p:sldId id="259" r:id="rId9"/>
    <p:sldId id="260" r:id="rId10"/>
    <p:sldId id="269" r:id="rId11"/>
    <p:sldId id="261" r:id="rId12"/>
    <p:sldId id="262" r:id="rId13"/>
    <p:sldId id="263" r:id="rId14"/>
    <p:sldId id="267" r:id="rId15"/>
    <p:sldId id="304" r:id="rId16"/>
    <p:sldId id="297" r:id="rId17"/>
    <p:sldId id="302" r:id="rId18"/>
    <p:sldId id="303" r:id="rId19"/>
    <p:sldId id="268" r:id="rId20"/>
    <p:sldId id="270" r:id="rId21"/>
    <p:sldId id="271" r:id="rId22"/>
    <p:sldId id="272" r:id="rId23"/>
    <p:sldId id="266" r:id="rId24"/>
    <p:sldId id="264" r:id="rId25"/>
    <p:sldId id="265" r:id="rId26"/>
    <p:sldId id="288" r:id="rId27"/>
    <p:sldId id="315" r:id="rId28"/>
    <p:sldId id="316" r:id="rId29"/>
    <p:sldId id="319" r:id="rId30"/>
    <p:sldId id="321" r:id="rId31"/>
    <p:sldId id="320" r:id="rId32"/>
    <p:sldId id="317" r:id="rId33"/>
    <p:sldId id="273" r:id="rId34"/>
    <p:sldId id="299" r:id="rId35"/>
    <p:sldId id="274" r:id="rId36"/>
    <p:sldId id="275" r:id="rId37"/>
    <p:sldId id="276" r:id="rId38"/>
    <p:sldId id="277" r:id="rId39"/>
    <p:sldId id="278" r:id="rId40"/>
    <p:sldId id="287" r:id="rId41"/>
    <p:sldId id="318" r:id="rId42"/>
    <p:sldId id="309" r:id="rId43"/>
    <p:sldId id="310" r:id="rId44"/>
    <p:sldId id="311" r:id="rId45"/>
    <p:sldId id="312" r:id="rId46"/>
    <p:sldId id="313" r:id="rId47"/>
    <p:sldId id="314" r:id="rId48"/>
    <p:sldId id="279" r:id="rId49"/>
    <p:sldId id="280" r:id="rId50"/>
    <p:sldId id="283" r:id="rId51"/>
    <p:sldId id="284" r:id="rId52"/>
    <p:sldId id="286" r:id="rId53"/>
    <p:sldId id="281" r:id="rId54"/>
    <p:sldId id="300" r:id="rId55"/>
    <p:sldId id="301" r:id="rId56"/>
    <p:sldId id="282" r:id="rId57"/>
    <p:sldId id="290" r:id="rId58"/>
    <p:sldId id="291" r:id="rId59"/>
    <p:sldId id="296" r:id="rId60"/>
    <p:sldId id="293" r:id="rId61"/>
    <p:sldId id="292" r:id="rId62"/>
    <p:sldId id="289" r:id="rId63"/>
    <p:sldId id="294" r:id="rId64"/>
    <p:sldId id="295" r:id="rId65"/>
    <p:sldId id="305" r:id="rId66"/>
    <p:sldId id="306" r:id="rId67"/>
    <p:sldId id="2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FF79-3B02-4D30-8ACF-FFB1B2C5BF0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96EC-B7EB-4EF0-8518-9A8F0C07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oyalforkblog.github.io/2014/11/20/txn-demo/" TargetMode="External"/><Relationship Id="rId2" Type="http://schemas.openxmlformats.org/officeDocument/2006/relationships/hyperlink" Target="https://learnmeabitcoin.com/technic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bitcoin.org/devguide/transactions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Loke </a:t>
            </a:r>
            <a:r>
              <a:rPr lang="en-US" dirty="0" err="1" smtClean="0"/>
              <a:t>k.s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bitcoin validating node will validate transactions by executing the locking </a:t>
            </a:r>
            <a:r>
              <a:rPr lang="en-US" dirty="0" smtClean="0"/>
              <a:t>and unlocking </a:t>
            </a:r>
            <a:r>
              <a:rPr lang="en-US" dirty="0"/>
              <a:t>scripts together.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input contains an unlocking script and refers to </a:t>
            </a:r>
            <a:r>
              <a:rPr lang="en-US" dirty="0" smtClean="0"/>
              <a:t>a previously </a:t>
            </a:r>
            <a:r>
              <a:rPr lang="en-US" dirty="0"/>
              <a:t>existing UTXO.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validation software will copy the unlocking script</a:t>
            </a:r>
            <a:r>
              <a:rPr lang="en-US" dirty="0" smtClean="0"/>
              <a:t>, retrieve </a:t>
            </a:r>
            <a:r>
              <a:rPr lang="en-US" dirty="0"/>
              <a:t>the UTXO referenced by the input, and copy the locking script from </a:t>
            </a:r>
            <a:r>
              <a:rPr lang="en-US" dirty="0" smtClean="0"/>
              <a:t>that UTXO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unlocking and locking script are then executed in sequence. The input </a:t>
            </a:r>
            <a:r>
              <a:rPr lang="en-US" dirty="0" smtClean="0"/>
              <a:t>is valid </a:t>
            </a:r>
            <a:r>
              <a:rPr lang="en-US" dirty="0"/>
              <a:t>if the unlocking script satisfies the locking script conditions</a:t>
            </a:r>
          </a:p>
        </p:txBody>
      </p:sp>
    </p:spTree>
    <p:extLst>
      <p:ext uri="{BB962C8B-B14F-4D97-AF65-F5344CB8AC3E}">
        <p14:creationId xmlns:p14="http://schemas.microsoft.com/office/powerpoint/2010/main" val="282545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</a:t>
            </a:r>
            <a:r>
              <a:rPr lang="en-US" dirty="0"/>
              <a:t>are </a:t>
            </a:r>
            <a:r>
              <a:rPr lang="en-US" b="1" dirty="0"/>
              <a:t>packages of bitcoins</a:t>
            </a:r>
            <a:r>
              <a:rPr lang="en-US" dirty="0"/>
              <a:t> created in a bitcoin transaction.</a:t>
            </a:r>
          </a:p>
          <a:p>
            <a:r>
              <a:rPr lang="en-US" dirty="0"/>
              <a:t>Each output has a </a:t>
            </a:r>
            <a:r>
              <a:rPr lang="en-US" b="1" dirty="0"/>
              <a:t>lock</a:t>
            </a:r>
            <a:r>
              <a:rPr lang="en-US" dirty="0"/>
              <a:t>, which means that they can only be used as an inputs in a future transaction by people who can unlock them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ScriptPubKey</a:t>
            </a:r>
            <a:r>
              <a:rPr lang="en-US" dirty="0" smtClean="0"/>
              <a:t> is a script that locks the output. These locking scripts prevent other people from using these outputs as inputs in another transaction (i.e. spending them).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44" y="4056158"/>
            <a:ext cx="545858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864"/>
            <a:ext cx="10515600" cy="4351338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input</a:t>
            </a:r>
            <a:r>
              <a:rPr lang="en-US" dirty="0"/>
              <a:t> is what you call an output when you’re spending it in a transaction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input connects to outputs with an unlocking script called </a:t>
            </a:r>
            <a:r>
              <a:rPr lang="en-US" dirty="0" err="1" smtClean="0"/>
              <a:t>ScriptSig</a:t>
            </a:r>
            <a:endParaRPr lang="en-US" dirty="0" smtClean="0"/>
          </a:p>
          <a:p>
            <a:r>
              <a:rPr lang="en-US" dirty="0" smtClean="0"/>
              <a:t>if an </a:t>
            </a:r>
            <a:r>
              <a:rPr lang="en-US" b="1" dirty="0"/>
              <a:t>unlocking script </a:t>
            </a:r>
            <a:r>
              <a:rPr lang="en-US" dirty="0"/>
              <a:t>that </a:t>
            </a:r>
            <a:r>
              <a:rPr lang="en-US" dirty="0" smtClean="0"/>
              <a:t>satisfies </a:t>
            </a:r>
            <a:r>
              <a:rPr lang="en-US" dirty="0"/>
              <a:t>the locking </a:t>
            </a:r>
            <a:r>
              <a:rPr lang="en-US" dirty="0" smtClean="0"/>
              <a:t>script is provided, the </a:t>
            </a:r>
            <a:r>
              <a:rPr lang="en-US" dirty="0"/>
              <a:t>transaction will </a:t>
            </a:r>
            <a:r>
              <a:rPr lang="en-US" smtClean="0"/>
              <a:t>be accepted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07057"/>
            <a:ext cx="7079538" cy="30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 TXID, VOUT, </a:t>
            </a:r>
            <a:r>
              <a:rPr lang="en-US" dirty="0" err="1" smtClean="0"/>
              <a:t>ScriptSig</a:t>
            </a:r>
            <a:r>
              <a:rPr lang="en-US" dirty="0" smtClean="0"/>
              <a:t> (unlocking script)</a:t>
            </a:r>
          </a:p>
          <a:p>
            <a:r>
              <a:rPr lang="en-US" dirty="0" smtClean="0"/>
              <a:t>Outputs: Value, </a:t>
            </a:r>
            <a:r>
              <a:rPr lang="en-US" dirty="0" err="1" smtClean="0"/>
              <a:t>ScriptPubKey</a:t>
            </a:r>
            <a:r>
              <a:rPr lang="en-US" dirty="0" smtClean="0"/>
              <a:t> (locking script)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79" y="3350559"/>
            <a:ext cx="7775405" cy="28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scriptPubKey</a:t>
            </a:r>
            <a:r>
              <a:rPr lang="en-US" dirty="0" smtClean="0"/>
              <a:t> part </a:t>
            </a:r>
            <a:r>
              <a:rPr lang="en-US" dirty="0"/>
              <a:t>of the program stipulates exactly what the spending transaction needs to provide to spend the output. The only way to spend an output is to provide a signature script that makes the program finish with an </a:t>
            </a:r>
            <a:r>
              <a:rPr lang="en-US" dirty="0" smtClean="0"/>
              <a:t>TRUE </a:t>
            </a:r>
            <a:r>
              <a:rPr lang="en-US" dirty="0"/>
              <a:t>on top of the stack.</a:t>
            </a:r>
          </a:p>
          <a:p>
            <a:r>
              <a:rPr lang="en-US" dirty="0"/>
              <a:t>In </a:t>
            </a:r>
            <a:r>
              <a:rPr lang="en-US" dirty="0" smtClean="0"/>
              <a:t>previous example, </a:t>
            </a:r>
            <a:r>
              <a:rPr lang="en-US" dirty="0"/>
              <a:t>the only acceptable signature script is a valid signature followed by the public key corresponding to the PKH in the </a:t>
            </a:r>
            <a:r>
              <a:rPr lang="en-US" dirty="0" err="1"/>
              <a:t>pubkey</a:t>
            </a:r>
            <a:r>
              <a:rPr lang="en-US" dirty="0"/>
              <a:t> script.</a:t>
            </a:r>
            <a:endParaRPr lang="en-US" dirty="0" smtClean="0"/>
          </a:p>
          <a:p>
            <a:r>
              <a:rPr lang="en-US" dirty="0" smtClean="0"/>
              <a:t>You can create different types of locks with different combinations of OPCODES.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825625"/>
            <a:ext cx="573485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are valid if the top result on the stack is TRUE (</a:t>
            </a:r>
            <a:r>
              <a:rPr lang="en-US" dirty="0" smtClean="0"/>
              <a:t>noted as </a:t>
            </a:r>
            <a:r>
              <a:rPr lang="en-US" dirty="0"/>
              <a:t>{</a:t>
            </a:r>
            <a:r>
              <a:rPr lang="en-US" dirty="0" err="1"/>
              <a:t>0x01</a:t>
            </a:r>
            <a:r>
              <a:rPr lang="en-US" dirty="0"/>
              <a:t>}), any other nonzero value, or if the stack is empty </a:t>
            </a:r>
            <a:r>
              <a:rPr lang="en-US" dirty="0" smtClean="0"/>
              <a:t>after script </a:t>
            </a:r>
            <a:r>
              <a:rPr lang="en-US" dirty="0"/>
              <a:t>execution. </a:t>
            </a:r>
            <a:endParaRPr lang="en-US" dirty="0" smtClean="0"/>
          </a:p>
          <a:p>
            <a:r>
              <a:rPr lang="en-US" dirty="0" smtClean="0"/>
              <a:t>Transactions </a:t>
            </a:r>
            <a:r>
              <a:rPr lang="en-US" dirty="0"/>
              <a:t>are invalid if the top value on </a:t>
            </a:r>
            <a:r>
              <a:rPr lang="en-US" dirty="0" smtClean="0"/>
              <a:t>the stack </a:t>
            </a:r>
            <a:r>
              <a:rPr lang="en-US" dirty="0"/>
              <a:t>is FALSE (a zero-length empty value, noted as {})</a:t>
            </a:r>
          </a:p>
        </p:txBody>
      </p:sp>
    </p:spTree>
    <p:extLst>
      <p:ext uri="{BB962C8B-B14F-4D97-AF65-F5344CB8AC3E}">
        <p14:creationId xmlns:p14="http://schemas.microsoft.com/office/powerpoint/2010/main" val="328469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Bitcoin’s scripting language is called a stack-based language because it uses a </a:t>
            </a:r>
            <a:r>
              <a:rPr lang="en-US" dirty="0" smtClean="0"/>
              <a:t>data structure </a:t>
            </a:r>
            <a:r>
              <a:rPr lang="en-US" dirty="0"/>
              <a:t>called a stack.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stack allows two operations: push and pop. </a:t>
            </a:r>
            <a:endParaRPr lang="en-US" dirty="0" smtClean="0"/>
          </a:p>
          <a:p>
            <a:pPr lvl="1"/>
            <a:r>
              <a:rPr lang="en-US" dirty="0" smtClean="0"/>
              <a:t>Push </a:t>
            </a:r>
            <a:r>
              <a:rPr lang="en-US" dirty="0"/>
              <a:t>adds an </a:t>
            </a:r>
            <a:r>
              <a:rPr lang="en-US" dirty="0" smtClean="0"/>
              <a:t>item on </a:t>
            </a:r>
            <a:r>
              <a:rPr lang="en-US" dirty="0"/>
              <a:t>top of the stack. </a:t>
            </a:r>
            <a:endParaRPr lang="en-US" dirty="0" smtClean="0"/>
          </a:p>
          <a:p>
            <a:pPr lvl="1"/>
            <a:r>
              <a:rPr lang="en-US" dirty="0" smtClean="0"/>
              <a:t>Pop </a:t>
            </a:r>
            <a:r>
              <a:rPr lang="en-US" dirty="0"/>
              <a:t>removes the top item from the stack. </a:t>
            </a:r>
            <a:endParaRPr lang="en-US" dirty="0" smtClean="0"/>
          </a:p>
          <a:p>
            <a:r>
              <a:rPr lang="en-US" dirty="0" smtClean="0"/>
              <a:t>Operations </a:t>
            </a:r>
            <a:r>
              <a:rPr lang="en-US" dirty="0"/>
              <a:t>on a </a:t>
            </a:r>
            <a:r>
              <a:rPr lang="en-US" dirty="0" smtClean="0"/>
              <a:t>stack can </a:t>
            </a:r>
            <a:r>
              <a:rPr lang="en-US" dirty="0"/>
              <a:t>only act on the topmost item </a:t>
            </a:r>
          </a:p>
        </p:txBody>
      </p:sp>
    </p:spTree>
    <p:extLst>
      <p:ext uri="{BB962C8B-B14F-4D97-AF65-F5344CB8AC3E}">
        <p14:creationId xmlns:p14="http://schemas.microsoft.com/office/powerpoint/2010/main" val="13491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scripting language executes the script by processing each item from left to right.</a:t>
            </a:r>
          </a:p>
          <a:p>
            <a:r>
              <a:rPr lang="en-US" dirty="0"/>
              <a:t>Numbers (data constants) are pushed onto the stack. Operators push or pop one </a:t>
            </a:r>
            <a:r>
              <a:rPr lang="en-US" dirty="0" smtClean="0"/>
              <a:t>or more </a:t>
            </a:r>
            <a:r>
              <a:rPr lang="en-US" dirty="0"/>
              <a:t>parameters from the stack, act on them, and might push a result onto the stack.</a:t>
            </a:r>
          </a:p>
          <a:p>
            <a:r>
              <a:rPr lang="en-US" dirty="0"/>
              <a:t>For example, OP_ADD will pop two items from the stack, add them, and push </a:t>
            </a:r>
            <a:r>
              <a:rPr lang="en-US" dirty="0" smtClean="0"/>
              <a:t>the resulting </a:t>
            </a:r>
            <a:r>
              <a:rPr lang="en-US" dirty="0"/>
              <a:t>sum onto the stack.</a:t>
            </a:r>
          </a:p>
        </p:txBody>
      </p:sp>
    </p:spTree>
    <p:extLst>
      <p:ext uri="{BB962C8B-B14F-4D97-AF65-F5344CB8AC3E}">
        <p14:creationId xmlns:p14="http://schemas.microsoft.com/office/powerpoint/2010/main" val="290228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script contain opcodes which are instructions, example:</a:t>
            </a:r>
          </a:p>
          <a:p>
            <a:pPr lvl="1"/>
            <a:r>
              <a:rPr lang="en-US" dirty="0" smtClean="0"/>
              <a:t>OP_DUP</a:t>
            </a:r>
          </a:p>
          <a:p>
            <a:pPr lvl="1"/>
            <a:r>
              <a:rPr lang="en-US" dirty="0" smtClean="0"/>
              <a:t>OP_ADD</a:t>
            </a:r>
          </a:p>
          <a:p>
            <a:pPr lvl="1"/>
            <a:r>
              <a:rPr lang="en-US" dirty="0" smtClean="0"/>
              <a:t>OP_SUB</a:t>
            </a:r>
          </a:p>
          <a:p>
            <a:pPr lvl="1"/>
            <a:r>
              <a:rPr lang="en-US" dirty="0" smtClean="0"/>
              <a:t>OP_MUL</a:t>
            </a:r>
          </a:p>
          <a:p>
            <a:r>
              <a:rPr lang="en-US" b="1" dirty="0"/>
              <a:t>OP_DUP</a:t>
            </a:r>
            <a:r>
              <a:rPr lang="en-US" dirty="0"/>
              <a:t>: duplicates the data on the top of the stack</a:t>
            </a:r>
          </a:p>
          <a:p>
            <a:r>
              <a:rPr lang="en-US" b="1" dirty="0"/>
              <a:t>OP_HASH160</a:t>
            </a:r>
            <a:r>
              <a:rPr lang="en-US" dirty="0"/>
              <a:t>: computes the hash of the data on the top of the stack and replace it with the result</a:t>
            </a:r>
          </a:p>
          <a:p>
            <a:r>
              <a:rPr lang="en-US" b="1" dirty="0"/>
              <a:t>OP_EQUALVERIFY</a:t>
            </a:r>
            <a:r>
              <a:rPr lang="en-US" dirty="0"/>
              <a:t>: verifies if the first two data on the top of the stack are equals. If so, these two data are removed</a:t>
            </a:r>
          </a:p>
          <a:p>
            <a:r>
              <a:rPr lang="en-US" b="1" dirty="0" smtClean="0"/>
              <a:t>OP_CHECKSIG</a:t>
            </a:r>
            <a:r>
              <a:rPr lang="en-US" dirty="0" smtClean="0"/>
              <a:t>: checks </a:t>
            </a:r>
            <a:r>
              <a:rPr lang="en-US" dirty="0"/>
              <a:t>the digital signature using the public key and returns true or false whether the signature verifies or not</a:t>
            </a:r>
          </a:p>
          <a:p>
            <a:r>
              <a:rPr lang="en-US" dirty="0" smtClean="0"/>
              <a:t>Opcode reference: https://</a:t>
            </a:r>
            <a:r>
              <a:rPr lang="en-US" dirty="0" err="1" smtClean="0"/>
              <a:t>en.bitcoin.it</a:t>
            </a:r>
            <a:r>
              <a:rPr lang="en-US" dirty="0" smtClean="0"/>
              <a:t>/wiki/Script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on Scripts and Transactions</a:t>
            </a:r>
          </a:p>
          <a:p>
            <a:r>
              <a:rPr lang="en-US" dirty="0" err="1" smtClean="0"/>
              <a:t>Scripts.docx</a:t>
            </a:r>
            <a:r>
              <a:rPr lang="en-US" dirty="0" smtClean="0"/>
              <a:t> – hands-on Script simulator</a:t>
            </a:r>
          </a:p>
          <a:p>
            <a:r>
              <a:rPr lang="en-US" dirty="0" smtClean="0"/>
              <a:t>Role-play </a:t>
            </a:r>
          </a:p>
          <a:p>
            <a:r>
              <a:rPr lang="en-US" smtClean="0"/>
              <a:t>Quiz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Script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3" y="1917436"/>
            <a:ext cx="4829849" cy="1962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7436"/>
            <a:ext cx="4925112" cy="2010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5943"/>
            <a:ext cx="687801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9" y="2076975"/>
            <a:ext cx="4867954" cy="192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9" y="4387581"/>
            <a:ext cx="702090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b="1" dirty="0" smtClean="0"/>
              <a:t>            2 7 </a:t>
            </a:r>
            <a:r>
              <a:rPr lang="nl-NL" sz="3200" b="1" dirty="0"/>
              <a:t>OP_ADD 3 OP_SUB 1 OP_ADD 7 </a:t>
            </a:r>
            <a:r>
              <a:rPr lang="nl-NL" sz="3200" b="1" dirty="0" smtClean="0"/>
              <a:t>OP_EQUAL</a:t>
            </a:r>
          </a:p>
          <a:p>
            <a:endParaRPr lang="nl-NL" sz="3200" b="1" dirty="0"/>
          </a:p>
          <a:p>
            <a:r>
              <a:rPr lang="en-US" dirty="0"/>
              <a:t>Try validating the preceding script yourself using pencil and paper. When the </a:t>
            </a:r>
            <a:r>
              <a:rPr lang="en-US" dirty="0" smtClean="0"/>
              <a:t>script execution </a:t>
            </a:r>
            <a:r>
              <a:rPr lang="en-US" dirty="0"/>
              <a:t>ends, you should be left with the value TRUE on the stack</a:t>
            </a:r>
            <a:r>
              <a:rPr lang="en-US" dirty="0" smtClean="0"/>
              <a:t>.</a:t>
            </a:r>
          </a:p>
          <a:p>
            <a:r>
              <a:rPr lang="en-US" dirty="0"/>
              <a:t>The OP_ADD, OP_SUB and </a:t>
            </a:r>
            <a:r>
              <a:rPr lang="en-US" dirty="0" smtClean="0"/>
              <a:t>OP_EQUAL operate on the two data at the top of the stack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Locking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part of </a:t>
            </a:r>
            <a:r>
              <a:rPr lang="en-US" dirty="0" smtClean="0"/>
              <a:t>the previous </a:t>
            </a:r>
            <a:r>
              <a:rPr lang="en-US" dirty="0"/>
              <a:t>arithmetic example script as the locking script:</a:t>
            </a:r>
          </a:p>
          <a:p>
            <a:pPr marL="914400" lvl="2" indent="0">
              <a:buNone/>
            </a:pPr>
            <a:r>
              <a:rPr lang="en-US" sz="2800" dirty="0"/>
              <a:t>3 OP_ADD 5 OP_EQUAL</a:t>
            </a:r>
          </a:p>
          <a:p>
            <a:r>
              <a:rPr lang="en-US" dirty="0"/>
              <a:t>which can be satisfied by a transaction containing an input with the unlocking script:</a:t>
            </a:r>
          </a:p>
          <a:p>
            <a:pPr marL="0" indent="0">
              <a:buNone/>
            </a:pPr>
            <a:r>
              <a:rPr lang="en-US" dirty="0" smtClean="0"/>
              <a:t>           2</a:t>
            </a:r>
            <a:endParaRPr lang="en-US" dirty="0"/>
          </a:p>
          <a:p>
            <a:r>
              <a:rPr lang="en-US" dirty="0"/>
              <a:t>The validation software combines the locking and unlocking scripts and the </a:t>
            </a:r>
            <a:r>
              <a:rPr lang="en-US" dirty="0" smtClean="0"/>
              <a:t>resulting script </a:t>
            </a:r>
            <a:r>
              <a:rPr lang="en-US" dirty="0"/>
              <a:t>is:</a:t>
            </a:r>
          </a:p>
          <a:p>
            <a:pPr marL="0" indent="0">
              <a:buNone/>
            </a:pPr>
            <a:r>
              <a:rPr lang="nl-NL" dirty="0" smtClean="0"/>
              <a:t>           2 </a:t>
            </a:r>
            <a:r>
              <a:rPr lang="nl-NL" dirty="0"/>
              <a:t>3 OP_ADD 5 OP_EQUAL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176963"/>
            <a:ext cx="10539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this script is executed, the  result is OP_TRUE, making the transaction valid.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4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(P2PK)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P2PK (Pay To </a:t>
            </a:r>
            <a:r>
              <a:rPr lang="en-US" dirty="0" err="1" smtClean="0"/>
              <a:t>Pubkey</a:t>
            </a:r>
            <a:r>
              <a:rPr lang="en-US" dirty="0" smtClean="0"/>
              <a:t>) is a script pattern that locks an output to a public key.</a:t>
            </a:r>
          </a:p>
          <a:p>
            <a:r>
              <a:rPr lang="en-US" dirty="0" err="1" smtClean="0"/>
              <a:t>ScriptPubKey</a:t>
            </a:r>
            <a:r>
              <a:rPr lang="en-US" dirty="0" smtClean="0"/>
              <a:t>: is a lock just contains a public key and a CHECKSIG opcode. They are instructions to be followed to unlock. </a:t>
            </a:r>
          </a:p>
          <a:p>
            <a:r>
              <a:rPr lang="en-US" dirty="0" err="1" smtClean="0"/>
              <a:t>ScriptSig</a:t>
            </a:r>
            <a:r>
              <a:rPr lang="en-US" dirty="0" smtClean="0"/>
              <a:t> : contains a valid signature for unlocking </a:t>
            </a:r>
          </a:p>
          <a:p>
            <a:r>
              <a:rPr lang="en-US" dirty="0" smtClean="0"/>
              <a:t>The output is unlocked when the public key matches the signature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646" y="4527851"/>
            <a:ext cx="4388154" cy="22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</a:t>
            </a:r>
            <a:r>
              <a:rPr lang="en-US" dirty="0" err="1"/>
              <a:t>Pubkey</a:t>
            </a:r>
            <a:r>
              <a:rPr lang="en-US" dirty="0"/>
              <a:t> (P2PK)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5" y="1353743"/>
            <a:ext cx="10533704" cy="4794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57" y="3538977"/>
            <a:ext cx="3963122" cy="32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</a:t>
            </a:r>
            <a:r>
              <a:rPr lang="en-US" dirty="0" err="1"/>
              <a:t>Pubkey</a:t>
            </a:r>
            <a:r>
              <a:rPr lang="en-US" dirty="0"/>
              <a:t> (P2PK)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2572544"/>
            <a:ext cx="5429250" cy="2857500"/>
          </a:xfrm>
        </p:spPr>
      </p:pic>
    </p:spTree>
    <p:extLst>
      <p:ext uri="{BB962C8B-B14F-4D97-AF65-F5344CB8AC3E}">
        <p14:creationId xmlns:p14="http://schemas.microsoft.com/office/powerpoint/2010/main" val="15742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</a:t>
            </a:r>
            <a:r>
              <a:rPr lang="en-US" dirty="0" err="1"/>
              <a:t>Pubkey</a:t>
            </a:r>
            <a:r>
              <a:rPr lang="en-US" dirty="0"/>
              <a:t> (P2PK)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script runs, the CHECKSIG opcode compares the signature against the public key, and pushes a 1 on to the stack if it is valid.</a:t>
            </a:r>
          </a:p>
        </p:txBody>
      </p:sp>
    </p:spTree>
    <p:extLst>
      <p:ext uri="{BB962C8B-B14F-4D97-AF65-F5344CB8AC3E}">
        <p14:creationId xmlns:p14="http://schemas.microsoft.com/office/powerpoint/2010/main" val="334941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Verify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verify the signature, one must have the </a:t>
            </a:r>
            <a:r>
              <a:rPr lang="en-US" dirty="0" smtClean="0"/>
              <a:t>signature, </a:t>
            </a:r>
            <a:r>
              <a:rPr lang="en-US" dirty="0"/>
              <a:t>the serialized transaction</a:t>
            </a:r>
            <a:r>
              <a:rPr lang="en-US" dirty="0" smtClean="0"/>
              <a:t>, and </a:t>
            </a:r>
            <a:r>
              <a:rPr lang="en-US" dirty="0"/>
              <a:t>the public key (that corresponds to the private key used to create the signature).</a:t>
            </a:r>
          </a:p>
          <a:p>
            <a:r>
              <a:rPr lang="en-US" dirty="0"/>
              <a:t>Essentially, verification of a signature means “Only the owner of the private </a:t>
            </a:r>
            <a:r>
              <a:rPr lang="en-US" dirty="0" smtClean="0"/>
              <a:t>key that </a:t>
            </a:r>
            <a:r>
              <a:rPr lang="en-US" dirty="0"/>
              <a:t>generated this public key could have produced this signature on this transaction.”</a:t>
            </a:r>
          </a:p>
          <a:p>
            <a:r>
              <a:rPr lang="en-US" dirty="0"/>
              <a:t>The signature verification algorithm takes the message (a hash of the transaction </a:t>
            </a:r>
            <a:r>
              <a:rPr lang="en-US" dirty="0" smtClean="0"/>
              <a:t>or parts </a:t>
            </a:r>
            <a:r>
              <a:rPr lang="en-US" dirty="0"/>
              <a:t>of it), the signer’s public key and the </a:t>
            </a:r>
            <a:r>
              <a:rPr lang="en-US" dirty="0" smtClean="0"/>
              <a:t>signature</a:t>
            </a:r>
          </a:p>
          <a:p>
            <a:r>
              <a:rPr lang="en-US" dirty="0" smtClean="0"/>
              <a:t>It returns TRUE </a:t>
            </a:r>
            <a:r>
              <a:rPr lang="en-US" dirty="0"/>
              <a:t>if the signature is valid for this message and public key.</a:t>
            </a:r>
          </a:p>
        </p:txBody>
      </p:sp>
    </p:spTree>
    <p:extLst>
      <p:ext uri="{BB962C8B-B14F-4D97-AF65-F5344CB8AC3E}">
        <p14:creationId xmlns:p14="http://schemas.microsoft.com/office/powerpoint/2010/main" val="1364768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07300" cy="4351338"/>
          </a:xfrm>
        </p:spPr>
        <p:txBody>
          <a:bodyPr/>
          <a:lstStyle/>
          <a:p>
            <a:r>
              <a:rPr lang="en-US" b="1" dirty="0" smtClean="0"/>
              <a:t>A digital signature is an encrypted hash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56" y="254000"/>
            <a:ext cx="2473609" cy="64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Grokking</a:t>
            </a:r>
            <a:r>
              <a:rPr lang="en-US" dirty="0" smtClean="0"/>
              <a:t> Bitcoin, </a:t>
            </a:r>
            <a:r>
              <a:rPr lang="en-US" dirty="0" err="1" smtClean="0"/>
              <a:t>Kalle</a:t>
            </a:r>
            <a:r>
              <a:rPr lang="en-US" dirty="0" smtClean="0"/>
              <a:t> Rosenbaum, Manning Books, 2019.</a:t>
            </a:r>
          </a:p>
          <a:p>
            <a:r>
              <a:rPr lang="en-US" dirty="0" smtClean="0"/>
              <a:t>Mastering Bitcoin, </a:t>
            </a:r>
            <a:r>
              <a:rPr lang="en-US" dirty="0"/>
              <a:t>Andreas M. </a:t>
            </a:r>
            <a:r>
              <a:rPr lang="en-US" dirty="0" smtClean="0"/>
              <a:t>Antonopoulos, O’Reilly, 2017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learnmeabitcoin.com</a:t>
            </a:r>
            <a:r>
              <a:rPr lang="en-US" dirty="0">
                <a:hlinkClick r:id="rId2"/>
              </a:rPr>
              <a:t>/technical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royalforkblog.github.io</a:t>
            </a:r>
            <a:r>
              <a:rPr lang="en-US" dirty="0">
                <a:hlinkClick r:id="rId3"/>
              </a:rPr>
              <a:t>/2014/11/20/</a:t>
            </a:r>
            <a:r>
              <a:rPr lang="en-US" dirty="0" err="1">
                <a:hlinkClick r:id="rId3"/>
              </a:rPr>
              <a:t>txn</a:t>
            </a:r>
            <a:r>
              <a:rPr lang="en-US" dirty="0">
                <a:hlinkClick r:id="rId3"/>
              </a:rPr>
              <a:t>-demo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developer.bitcoin.org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devguide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transactions.html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9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9" y="0"/>
            <a:ext cx="7965872" cy="66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0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328180"/>
            <a:ext cx="10231278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</a:t>
            </a:r>
            <a:r>
              <a:rPr lang="en-US" dirty="0" err="1"/>
              <a:t>Pubkey</a:t>
            </a:r>
            <a:r>
              <a:rPr lang="en-US" dirty="0"/>
              <a:t> (</a:t>
            </a:r>
            <a:r>
              <a:rPr lang="en-US" dirty="0" smtClean="0"/>
              <a:t>P2PK)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690688"/>
            <a:ext cx="1172691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8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vast majority of transactions processed on the bitcoin network spend </a:t>
            </a:r>
            <a:r>
              <a:rPr lang="en-US" dirty="0" smtClean="0"/>
              <a:t>outputs locked </a:t>
            </a:r>
            <a:r>
              <a:rPr lang="en-US" dirty="0"/>
              <a:t>with a Pay-to-Public-Key-Hash or “P2PKH” script. </a:t>
            </a:r>
            <a:r>
              <a:rPr lang="en-US" dirty="0" smtClean="0"/>
              <a:t>This hides the public key with its hash.</a:t>
            </a:r>
          </a:p>
          <a:p>
            <a:r>
              <a:rPr lang="en-US" dirty="0" smtClean="0"/>
              <a:t>These </a:t>
            </a:r>
            <a:r>
              <a:rPr lang="en-US" dirty="0"/>
              <a:t>outputs contain </a:t>
            </a:r>
            <a:r>
              <a:rPr lang="en-US" dirty="0" smtClean="0"/>
              <a:t>a locking </a:t>
            </a:r>
            <a:r>
              <a:rPr lang="en-US" dirty="0"/>
              <a:t>script that locks the output to a public key hash, more commonly known as </a:t>
            </a:r>
            <a:r>
              <a:rPr lang="en-US" dirty="0" smtClean="0"/>
              <a:t>a bitcoin </a:t>
            </a:r>
            <a:r>
              <a:rPr lang="en-US" dirty="0"/>
              <a:t>address.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output locked by a P2PKH script can be unlocked (spent) by </a:t>
            </a:r>
            <a:r>
              <a:rPr lang="en-US" dirty="0" smtClean="0"/>
              <a:t>presenting a </a:t>
            </a:r>
            <a:r>
              <a:rPr lang="en-US" dirty="0"/>
              <a:t>public key and a digital signature created by the corresponding private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Every time you send bitcoins to an address that starts with a 1 you are creating a P2PKH locking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Pay-to-Public-Key-Hash (P2PKH)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OP_DUP — duplicates </a:t>
            </a:r>
            <a:r>
              <a:rPr lang="en-US" dirty="0" smtClean="0"/>
              <a:t>the top </a:t>
            </a:r>
            <a:r>
              <a:rPr lang="en-US" dirty="0"/>
              <a:t>item </a:t>
            </a:r>
            <a:r>
              <a:rPr lang="en-US" dirty="0" smtClean="0"/>
              <a:t>in </a:t>
            </a:r>
            <a:r>
              <a:rPr lang="en-US" dirty="0"/>
              <a:t>the stack,</a:t>
            </a:r>
          </a:p>
          <a:p>
            <a:r>
              <a:rPr lang="en-US" dirty="0"/>
              <a:t>OP_HASH160 — hashes top-most item on the stack twice — once with SHA-256 and then with RIPEMD-160,</a:t>
            </a:r>
          </a:p>
          <a:p>
            <a:r>
              <a:rPr lang="en-US" dirty="0" smtClean="0"/>
              <a:t>OP_EQUALVERIFY </a:t>
            </a:r>
            <a:r>
              <a:rPr lang="en-US" dirty="0"/>
              <a:t>— takes two top-most items on the stack and checks if they are equal, if not the entire script execution fails,</a:t>
            </a:r>
          </a:p>
          <a:p>
            <a:r>
              <a:rPr lang="en-US" dirty="0"/>
              <a:t>OP_CHECKSIG — verifies if the current transaction is signed by the correct key (the private key that corresponds to the public key that was hashed earlier).</a:t>
            </a:r>
          </a:p>
        </p:txBody>
      </p:sp>
    </p:spTree>
    <p:extLst>
      <p:ext uri="{BB962C8B-B14F-4D97-AF65-F5344CB8AC3E}">
        <p14:creationId xmlns:p14="http://schemas.microsoft.com/office/powerpoint/2010/main" val="7609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2111"/>
            <a:ext cx="10515600" cy="29948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the default locking script used when you make a standard bitcoin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5625"/>
            <a:ext cx="12009120" cy="9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executed, this combined script will evaluate to TRUE if, and only if, </a:t>
            </a:r>
            <a:r>
              <a:rPr lang="en-US" dirty="0" smtClean="0"/>
              <a:t>the unlocking </a:t>
            </a:r>
            <a:r>
              <a:rPr lang="en-US" dirty="0"/>
              <a:t>script matches the conditions set by the locking script.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smtClean="0"/>
              <a:t>the result </a:t>
            </a:r>
            <a:r>
              <a:rPr lang="en-US" dirty="0"/>
              <a:t>will be TRUE if the unlocking script has a valid signature from the </a:t>
            </a:r>
            <a:r>
              <a:rPr lang="en-US" dirty="0" smtClean="0"/>
              <a:t>private key </a:t>
            </a:r>
            <a:r>
              <a:rPr lang="en-US" dirty="0"/>
              <a:t>that corresponds to the public key hash </a:t>
            </a:r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10" y="4387494"/>
            <a:ext cx="9955579" cy="23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5" y="1464529"/>
            <a:ext cx="9488224" cy="2648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23" y="4247786"/>
            <a:ext cx="952632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64382" cy="2591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1850"/>
            <a:ext cx="941201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895"/>
            <a:ext cx="9907383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transactions are a bit like bank checks. </a:t>
            </a:r>
            <a:endParaRPr lang="en-US" dirty="0" smtClean="0"/>
          </a:p>
          <a:p>
            <a:r>
              <a:rPr lang="en-US" dirty="0" smtClean="0"/>
              <a:t>Bank </a:t>
            </a:r>
            <a:r>
              <a:rPr lang="en-US" dirty="0"/>
              <a:t>checks display a bank account number, which reveals where the about-to-be-transferred funds come from, they have a “payee” field, which identifies the recipient of the transferred funds, and they have a signature</a:t>
            </a:r>
          </a:p>
        </p:txBody>
      </p:sp>
    </p:spTree>
    <p:extLst>
      <p:ext uri="{BB962C8B-B14F-4D97-AF65-F5344CB8AC3E}">
        <p14:creationId xmlns:p14="http://schemas.microsoft.com/office/powerpoint/2010/main" val="214592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Pay-to-Public-Key-Hash (P2PKH)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182019"/>
            <a:ext cx="7524750" cy="3638550"/>
          </a:xfrm>
        </p:spPr>
      </p:pic>
    </p:spTree>
    <p:extLst>
      <p:ext uri="{BB962C8B-B14F-4D97-AF65-F5344CB8AC3E}">
        <p14:creationId xmlns:p14="http://schemas.microsoft.com/office/powerpoint/2010/main" val="18535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Pay-to-Public-Key-Hash (</a:t>
            </a:r>
            <a:r>
              <a:rPr lang="en-US" dirty="0" smtClean="0"/>
              <a:t>P2PKH)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9" y="2363937"/>
            <a:ext cx="1129822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3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P2PKH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4370" y="6311900"/>
            <a:ext cx="525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royalforkblog.github.io</a:t>
            </a:r>
            <a:r>
              <a:rPr lang="en-US" dirty="0"/>
              <a:t>/2014/11/20/</a:t>
            </a:r>
            <a:r>
              <a:rPr lang="en-US" dirty="0" err="1"/>
              <a:t>txn</a:t>
            </a:r>
            <a:r>
              <a:rPr lang="en-US" dirty="0"/>
              <a:t>-demo/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78222" cy="1524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48025"/>
            <a:ext cx="5447827" cy="504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08563"/>
            <a:ext cx="10154056" cy="834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2128" y="3560323"/>
            <a:ext cx="1692612" cy="54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P2PKH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74" y="1160135"/>
            <a:ext cx="5484679" cy="56978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47" y="2691146"/>
            <a:ext cx="6639027" cy="1317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49" y="4557111"/>
            <a:ext cx="5915851" cy="876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" y="1559707"/>
            <a:ext cx="6523444" cy="8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P2PKH </a:t>
            </a:r>
            <a:r>
              <a:rPr lang="en-US" dirty="0" smtClean="0"/>
              <a:t>– Example – Create a new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895261"/>
            <a:ext cx="719237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P2PKH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76" y="0"/>
            <a:ext cx="727811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5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P2PKH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78" y="95812"/>
            <a:ext cx="7325747" cy="332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30" y="3555438"/>
            <a:ext cx="730669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P2PKH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2433498"/>
            <a:ext cx="73066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82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Multisignature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3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Multisignature</a:t>
            </a:r>
            <a:r>
              <a:rPr lang="en-US" dirty="0" smtClean="0"/>
              <a:t> </a:t>
            </a:r>
            <a:r>
              <a:rPr lang="en-US" dirty="0"/>
              <a:t>scripts set a condition where N public keys are recorded in the </a:t>
            </a:r>
            <a:r>
              <a:rPr lang="en-US" dirty="0" smtClean="0"/>
              <a:t>script and </a:t>
            </a:r>
            <a:r>
              <a:rPr lang="en-US" dirty="0"/>
              <a:t>at least M of those must provide signatures to unlock the funds.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also known </a:t>
            </a:r>
            <a:r>
              <a:rPr lang="en-US" dirty="0"/>
              <a:t>as an M-of-N scheme, where N is the total number of keys and M is the </a:t>
            </a:r>
            <a:r>
              <a:rPr lang="en-US" dirty="0" smtClean="0"/>
              <a:t>threshold of </a:t>
            </a:r>
            <a:r>
              <a:rPr lang="en-US" dirty="0"/>
              <a:t>signatures required for validation.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2-of-3 </a:t>
            </a:r>
            <a:r>
              <a:rPr lang="en-US" dirty="0" err="1"/>
              <a:t>multisignature</a:t>
            </a:r>
            <a:r>
              <a:rPr lang="en-US" dirty="0"/>
              <a:t> is </a:t>
            </a:r>
            <a:r>
              <a:rPr lang="en-US" dirty="0" smtClean="0"/>
              <a:t>one where </a:t>
            </a:r>
            <a:r>
              <a:rPr lang="en-US" dirty="0"/>
              <a:t>three public keys are listed as potential signers and at least two of those </a:t>
            </a:r>
            <a:r>
              <a:rPr lang="en-US" dirty="0" smtClean="0"/>
              <a:t>must be </a:t>
            </a:r>
            <a:r>
              <a:rPr lang="en-US" dirty="0"/>
              <a:t>used to create signatures for a valid transaction to spend the funds. </a:t>
            </a:r>
          </a:p>
        </p:txBody>
      </p:sp>
    </p:spTree>
    <p:extLst>
      <p:ext uri="{BB962C8B-B14F-4D97-AF65-F5344CB8AC3E}">
        <p14:creationId xmlns:p14="http://schemas.microsoft.com/office/powerpoint/2010/main" val="2260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Multisig</a:t>
            </a:r>
            <a:r>
              <a:rPr lang="en-US" dirty="0" smtClean="0"/>
              <a:t> - P2MS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P2MS is a script pattern that allows you to lock bitcoins to multiple public keys, and require signatures for some (or all) of those public keys to unlock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0" y="3507518"/>
            <a:ext cx="7738382" cy="22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87" y="365125"/>
            <a:ext cx="7483813" cy="32230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26" y="2607014"/>
            <a:ext cx="10515600" cy="3978510"/>
          </a:xfrm>
        </p:spPr>
        <p:txBody>
          <a:bodyPr/>
          <a:lstStyle/>
          <a:p>
            <a:r>
              <a:rPr lang="en-US" sz="3200" dirty="0"/>
              <a:t>Bitcoin transactions are composed of 2 lists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a list of “outputs”, each output says:</a:t>
            </a:r>
          </a:p>
          <a:p>
            <a:pPr lvl="2"/>
            <a:r>
              <a:rPr lang="en-US" sz="2800" dirty="0"/>
              <a:t>how much bitcoin is transferred</a:t>
            </a:r>
          </a:p>
          <a:p>
            <a:pPr lvl="2"/>
            <a:r>
              <a:rPr lang="en-US" sz="2800" dirty="0"/>
              <a:t>who receives the bitcoin transfer</a:t>
            </a:r>
          </a:p>
          <a:p>
            <a:pPr lvl="1"/>
            <a:r>
              <a:rPr lang="en-US" sz="3200" dirty="0"/>
              <a:t>a list of “inputs”, each input includes:</a:t>
            </a:r>
          </a:p>
          <a:p>
            <a:pPr lvl="2"/>
            <a:r>
              <a:rPr lang="en-US" sz="2800" dirty="0"/>
              <a:t>a reference to a past output</a:t>
            </a:r>
          </a:p>
          <a:p>
            <a:pPr lvl="2"/>
            <a:r>
              <a:rPr lang="en-US" sz="2800" dirty="0"/>
              <a:t>a “signature” which proves the transaction creator is authorized to spend that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4344006" cy="4391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78" y="1727264"/>
            <a:ext cx="804022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0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2" y="1690688"/>
            <a:ext cx="725906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39" y="1825625"/>
            <a:ext cx="5474722" cy="4351338"/>
          </a:xfrm>
        </p:spPr>
      </p:pic>
    </p:spTree>
    <p:extLst>
      <p:ext uri="{BB962C8B-B14F-4D97-AF65-F5344CB8AC3E}">
        <p14:creationId xmlns:p14="http://schemas.microsoft.com/office/powerpoint/2010/main" val="29708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P2MS -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bug in CHECKMULTISIG’s execution that requires a slight </a:t>
            </a:r>
            <a:r>
              <a:rPr lang="en-US" dirty="0" smtClean="0"/>
              <a:t>workaround</a:t>
            </a:r>
          </a:p>
          <a:p>
            <a:r>
              <a:rPr lang="en-US" dirty="0" smtClean="0"/>
              <a:t>Because of this an extra superfluous OP_0 is placed at the start of </a:t>
            </a:r>
            <a:r>
              <a:rPr lang="en-US" dirty="0" err="1" smtClean="0"/>
              <a:t>scriptSig</a:t>
            </a:r>
            <a:endParaRPr lang="en-US" dirty="0" smtClean="0"/>
          </a:p>
          <a:p>
            <a:r>
              <a:rPr lang="en-US" dirty="0"/>
              <a:t>Because this bug became part of the consensus rules, it must now be replicated forever.</a:t>
            </a:r>
          </a:p>
        </p:txBody>
      </p:sp>
    </p:spTree>
    <p:extLst>
      <p:ext uri="{BB962C8B-B14F-4D97-AF65-F5344CB8AC3E}">
        <p14:creationId xmlns:p14="http://schemas.microsoft.com/office/powerpoint/2010/main" val="5468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P2MS - ESCROW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 OP_CHECKMULTISIG operator instead of the OP_CHECKSIG in the output script allows creating transactions that need several keys to unlock funds.</a:t>
            </a:r>
          </a:p>
          <a:p>
            <a:r>
              <a:rPr lang="en-US" dirty="0"/>
              <a:t>A classic example is an escrow where a trusted third party (broker) is used between the merchant and the client to secure funds.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15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P2MS - ESCROW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set up that requires two keys out of three (merchant, client and a trusted party) to move coins.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good is delivered then the merchant and the client agree to move funds to the merchant’s account.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merchant fails to send the good, the client and the trusted party move funds back to the client.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5484912"/>
            <a:ext cx="1098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watch: https</a:t>
            </a:r>
            <a:r>
              <a:rPr lang="en-US" dirty="0"/>
              <a:t>://</a:t>
            </a:r>
            <a:r>
              <a:rPr lang="en-US" dirty="0" err="1"/>
              <a:t>www.coursera.org</a:t>
            </a:r>
            <a:r>
              <a:rPr lang="en-US" dirty="0"/>
              <a:t>/lecture/cryptocurrency/applications-of-bitcoin-scripts-</a:t>
            </a:r>
            <a:r>
              <a:rPr lang="en-US" dirty="0" err="1"/>
              <a:t>Vu5eX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44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Pay-to-Script-Hash (P2SH) was introduced in 2012 as a powerful new type of </a:t>
            </a:r>
            <a:r>
              <a:rPr lang="en-US" dirty="0" smtClean="0"/>
              <a:t>transaction that </a:t>
            </a:r>
            <a:r>
              <a:rPr lang="en-US" dirty="0"/>
              <a:t>greatly simplifies the use of complex transaction </a:t>
            </a:r>
            <a:r>
              <a:rPr lang="en-US" dirty="0" smtClean="0"/>
              <a:t>scripts.</a:t>
            </a:r>
          </a:p>
          <a:p>
            <a:r>
              <a:rPr lang="en-US" dirty="0"/>
              <a:t>It allows you to </a:t>
            </a:r>
            <a:r>
              <a:rPr lang="en-US" i="1" dirty="0"/>
              <a:t>lock bitcoins to the hash of a script</a:t>
            </a:r>
            <a:r>
              <a:rPr lang="en-US" dirty="0"/>
              <a:t>, and you then provide that original script when you come unlock those bitcoins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P2SH hides the script program. </a:t>
            </a:r>
            <a:r>
              <a:rPr lang="en-US" dirty="0"/>
              <a:t>The sender then makes a payment to that hash and leaves it up to the recipient to provide the script later, when the recipient wants to spend the money</a:t>
            </a:r>
            <a:r>
              <a:rPr lang="en-US" dirty="0" smtClean="0"/>
              <a:t>.</a:t>
            </a:r>
          </a:p>
          <a:p>
            <a:r>
              <a:rPr lang="en-US" dirty="0"/>
              <a:t>You can put just about any custom locking script you want as the redeem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unlocking script then contains your original custom locking script (the “redeem script”), preceded by the data/opcodes needed to unlock </a:t>
            </a:r>
            <a:r>
              <a:rPr lang="en-US" dirty="0" smtClean="0"/>
              <a:t>it</a:t>
            </a:r>
            <a:r>
              <a:rPr lang="en-US" dirty="0"/>
              <a:t>. </a:t>
            </a:r>
            <a:r>
              <a:rPr lang="en-US" dirty="0" err="1"/>
              <a:t>redeemScript</a:t>
            </a:r>
            <a:r>
              <a:rPr lang="en-US" dirty="0"/>
              <a:t> is a data item that contains a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In the </a:t>
            </a:r>
            <a:r>
              <a:rPr lang="en-US" dirty="0"/>
              <a:t>unlocking </a:t>
            </a:r>
            <a:r>
              <a:rPr lang="en-US" dirty="0" smtClean="0"/>
              <a:t>script, </a:t>
            </a:r>
            <a:r>
              <a:rPr lang="en-US" dirty="0"/>
              <a:t>the redeem script is a P2MS locking script itself, and the preceding signature is what’s needed to unlock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14" y="4001294"/>
            <a:ext cx="8003381" cy="21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009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P2SH script is executed in two parts:</a:t>
            </a:r>
          </a:p>
          <a:p>
            <a:endParaRPr lang="en-US" dirty="0"/>
          </a:p>
          <a:p>
            <a:r>
              <a:rPr lang="en-US" dirty="0"/>
              <a:t>Standard Execution - The redeem script is hashed, and is then checked that it is equal the script hash in the locking script.</a:t>
            </a:r>
          </a:p>
          <a:p>
            <a:r>
              <a:rPr lang="en-US" dirty="0"/>
              <a:t>Redeem Script Execution - This is the special part. The redeem script is </a:t>
            </a:r>
            <a:r>
              <a:rPr lang="en-US" dirty="0" err="1"/>
              <a:t>deserialized</a:t>
            </a:r>
            <a:r>
              <a:rPr lang="en-US" dirty="0"/>
              <a:t> and ran as if it were a locking script.</a:t>
            </a:r>
          </a:p>
        </p:txBody>
      </p:sp>
    </p:spTree>
    <p:extLst>
      <p:ext uri="{BB962C8B-B14F-4D97-AF65-F5344CB8AC3E}">
        <p14:creationId xmlns:p14="http://schemas.microsoft.com/office/powerpoint/2010/main" val="2107388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Redeem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just about any custom locking script you want as the redeem script</a:t>
            </a:r>
          </a:p>
        </p:txBody>
      </p:sp>
    </p:spTree>
    <p:extLst>
      <p:ext uri="{BB962C8B-B14F-4D97-AF65-F5344CB8AC3E}">
        <p14:creationId xmlns:p14="http://schemas.microsoft.com/office/powerpoint/2010/main" val="275144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transaction also contain a computer program called Script</a:t>
            </a:r>
          </a:p>
          <a:p>
            <a:r>
              <a:rPr lang="en-US" b="1" dirty="0" smtClean="0"/>
              <a:t>Script</a:t>
            </a:r>
            <a:r>
              <a:rPr lang="en-US" dirty="0"/>
              <a:t> is simple, stack-based, and processed from left to right. It is intentionally not Turing-complete, with no loops.</a:t>
            </a:r>
            <a:endParaRPr lang="en-US" dirty="0" smtClean="0"/>
          </a:p>
          <a:p>
            <a:r>
              <a:rPr lang="en-US" dirty="0"/>
              <a:t>A script is essentially a list of instructions recorded with each transaction that describe how the next person wanting to spend the Bitcoins being transferred can gain access to them</a:t>
            </a:r>
            <a:endParaRPr lang="en-US" dirty="0" smtClean="0"/>
          </a:p>
          <a:p>
            <a:r>
              <a:rPr lang="en-US" dirty="0" smtClean="0"/>
              <a:t>The script contains instructions on how to verify that the spending is authentic. If the program runs and terminates with TRUE, then the transaction is authentic.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3101422"/>
            <a:ext cx="761153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4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848769"/>
            <a:ext cx="6591300" cy="23050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Redeem Script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86" y="1825625"/>
            <a:ext cx="6541227" cy="4351338"/>
          </a:xfrm>
        </p:spPr>
      </p:pic>
    </p:spTree>
    <p:extLst>
      <p:ext uri="{BB962C8B-B14F-4D97-AF65-F5344CB8AC3E}">
        <p14:creationId xmlns:p14="http://schemas.microsoft.com/office/powerpoint/2010/main" val="20332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have P2SH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7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Because it makes it easier to share complex locking scripts with other people.</a:t>
            </a:r>
          </a:p>
          <a:p>
            <a:r>
              <a:rPr lang="en-US" dirty="0" smtClean="0"/>
              <a:t>Before </a:t>
            </a:r>
            <a:r>
              <a:rPr lang="en-US" dirty="0"/>
              <a:t>P2SH, if you wanted a complex locking script (e.g. P2MS) placed on your bitcoins, you would have to give the person “sending” you those bitcoins the entire locking </a:t>
            </a:r>
            <a:r>
              <a:rPr lang="en-US" dirty="0" smtClean="0"/>
              <a:t>script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42" y="3721021"/>
            <a:ext cx="776395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37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have P2SH?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with P2SH, instead of giving someone an entire locking script, you can essentially just give them a hash of your script </a:t>
            </a:r>
            <a:r>
              <a:rPr lang="en-US" dirty="0" smtClean="0"/>
              <a:t>instead</a:t>
            </a:r>
          </a:p>
          <a:p>
            <a:r>
              <a:rPr lang="en-US" dirty="0"/>
              <a:t>You provide your original script when you unlock the bitcoins later 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7" y="3644628"/>
            <a:ext cx="829743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5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OP_RETURN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operation allows data to be inserted into the blockchain at the same marks the transaction as invalid. </a:t>
            </a:r>
          </a:p>
          <a:p>
            <a:r>
              <a:rPr lang="en-US" dirty="0" smtClean="0"/>
              <a:t>This makes the transaction </a:t>
            </a:r>
            <a:r>
              <a:rPr lang="en-US" dirty="0" err="1" smtClean="0"/>
              <a:t>unspendable</a:t>
            </a:r>
            <a:r>
              <a:rPr lang="en-US" dirty="0" smtClean="0"/>
              <a:t> and excluded to UTXO set so that it would not be cluttering other spendable outputs, and reducing network cost.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4001294"/>
            <a:ext cx="7563906" cy="1962424"/>
          </a:xfrm>
          <a:prstGeom prst="rect">
            <a:avLst/>
          </a:prstGeom>
        </p:spPr>
      </p:pic>
      <p:pic>
        <p:nvPicPr>
          <p:cNvPr id="5121" name="Picture 1" descr="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6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5" y="4623359"/>
            <a:ext cx="4088173" cy="2059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58" y="633606"/>
            <a:ext cx="7610742" cy="1790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94" y="2823393"/>
            <a:ext cx="6256506" cy="1799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030" y="5022383"/>
            <a:ext cx="6322978" cy="16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4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Timelocks</a:t>
            </a:r>
            <a:r>
              <a:rPr lang="en-US" dirty="0"/>
              <a:t> are restrictions on transactions or outputs that only allow spending after </a:t>
            </a:r>
            <a:r>
              <a:rPr lang="en-US" dirty="0" smtClean="0"/>
              <a:t>a point </a:t>
            </a:r>
            <a:r>
              <a:rPr lang="en-US" dirty="0"/>
              <a:t>in time. </a:t>
            </a:r>
            <a:endParaRPr lang="en-US" dirty="0" smtClean="0"/>
          </a:p>
          <a:p>
            <a:r>
              <a:rPr lang="en-US" dirty="0" smtClean="0"/>
              <a:t>Bitcoin </a:t>
            </a:r>
            <a:r>
              <a:rPr lang="en-US" dirty="0"/>
              <a:t>has had a transaction-level </a:t>
            </a:r>
            <a:r>
              <a:rPr lang="en-US" dirty="0" err="1"/>
              <a:t>timelock</a:t>
            </a:r>
            <a:r>
              <a:rPr lang="en-US" dirty="0"/>
              <a:t> feature from the beginning.</a:t>
            </a:r>
          </a:p>
          <a:p>
            <a:r>
              <a:rPr lang="en-US" dirty="0"/>
              <a:t>It is implemented by the </a:t>
            </a:r>
            <a:r>
              <a:rPr lang="en-US" dirty="0" err="1"/>
              <a:t>nLocktime</a:t>
            </a:r>
            <a:r>
              <a:rPr lang="en-US" dirty="0"/>
              <a:t> field in a transaction. Two new </a:t>
            </a:r>
            <a:r>
              <a:rPr lang="en-US" dirty="0" err="1" smtClean="0"/>
              <a:t>timelock</a:t>
            </a:r>
            <a:r>
              <a:rPr lang="en-US" dirty="0" smtClean="0"/>
              <a:t> features </a:t>
            </a:r>
            <a:r>
              <a:rPr lang="en-US" dirty="0"/>
              <a:t>were introduced in late 2015 and mid-2016 that </a:t>
            </a:r>
            <a:r>
              <a:rPr lang="en-US" dirty="0" smtClean="0"/>
              <a:t>offer UXTO level </a:t>
            </a:r>
            <a:r>
              <a:rPr lang="en-US" dirty="0" err="1" smtClean="0"/>
              <a:t>timelocks</a:t>
            </a:r>
            <a:endParaRPr lang="en-US" dirty="0" smtClean="0"/>
          </a:p>
          <a:p>
            <a:r>
              <a:rPr lang="en-US" dirty="0" err="1"/>
              <a:t>Timelocks</a:t>
            </a:r>
            <a:r>
              <a:rPr lang="en-US" dirty="0"/>
              <a:t> are useful for postdating transactions and locking funds to a date in </a:t>
            </a:r>
            <a:r>
              <a:rPr lang="en-US" dirty="0" smtClean="0"/>
              <a:t>the future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importantly, </a:t>
            </a:r>
            <a:r>
              <a:rPr lang="en-US" dirty="0" err="1"/>
              <a:t>timelocks</a:t>
            </a:r>
            <a:r>
              <a:rPr lang="en-US" dirty="0"/>
              <a:t> extend bitcoin scripting into the dimension </a:t>
            </a:r>
            <a:r>
              <a:rPr lang="en-US" dirty="0" smtClean="0"/>
              <a:t>of time</a:t>
            </a:r>
            <a:r>
              <a:rPr lang="en-US" dirty="0"/>
              <a:t>, opening the door for complex multistep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3308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programming language, Script, in the transactions makes them very flexible. </a:t>
            </a:r>
          </a:p>
          <a:p>
            <a:r>
              <a:rPr lang="en-US" dirty="0" smtClean="0"/>
              <a:t>If the transactions didn’t use a programming language, all use cases would have to be invented up front. </a:t>
            </a:r>
          </a:p>
          <a:p>
            <a:r>
              <a:rPr lang="en-US" dirty="0" smtClean="0"/>
              <a:t>The ability to write a computer program inside a transaction is useful for various use cases. </a:t>
            </a:r>
          </a:p>
          <a:p>
            <a:r>
              <a:rPr lang="en-US" dirty="0" smtClean="0"/>
              <a:t>Script language lets people come up with new use cases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Script</a:t>
            </a:r>
            <a:r>
              <a:rPr lang="en-US" dirty="0"/>
              <a:t> is a mini programming language used as a </a:t>
            </a:r>
            <a:r>
              <a:rPr lang="en-US" i="1" dirty="0"/>
              <a:t>locking mechanism</a:t>
            </a:r>
            <a:r>
              <a:rPr lang="en-US" dirty="0"/>
              <a:t> for outputs.</a:t>
            </a:r>
          </a:p>
          <a:p>
            <a:r>
              <a:rPr lang="en-US" dirty="0"/>
              <a:t>A </a:t>
            </a:r>
            <a:r>
              <a:rPr lang="en-US" b="1" dirty="0"/>
              <a:t>locking script</a:t>
            </a:r>
            <a:r>
              <a:rPr lang="en-US" dirty="0"/>
              <a:t> is placed on every output.</a:t>
            </a:r>
          </a:p>
          <a:p>
            <a:r>
              <a:rPr lang="en-US" dirty="0"/>
              <a:t>An </a:t>
            </a:r>
            <a:r>
              <a:rPr lang="en-US" b="1" dirty="0"/>
              <a:t>unlocking script</a:t>
            </a:r>
            <a:r>
              <a:rPr lang="en-US" dirty="0"/>
              <a:t> must be provided to unlock an output (i.e. when you’re using it as an input).</a:t>
            </a:r>
          </a:p>
          <a:p>
            <a:r>
              <a:rPr lang="en-US" dirty="0"/>
              <a:t>If a full script (unlocking + locking) is valid, the output is “unlocked” and can be spent</a:t>
            </a:r>
            <a:r>
              <a:rPr lang="en-US" dirty="0" smtClean="0"/>
              <a:t>.</a:t>
            </a:r>
          </a:p>
          <a:p>
            <a:r>
              <a:rPr lang="en-US" dirty="0"/>
              <a:t>When a node receives the spending transaction, it will combine both of these scripts together and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is a very basic programming language. It consists of two types of things:</a:t>
            </a:r>
          </a:p>
          <a:p>
            <a:pPr lvl="1"/>
            <a:r>
              <a:rPr lang="en-US" dirty="0" smtClean="0"/>
              <a:t>Data - For example; public keys and signatures.</a:t>
            </a:r>
          </a:p>
          <a:p>
            <a:pPr lvl="1"/>
            <a:r>
              <a:rPr lang="en-US" dirty="0" smtClean="0"/>
              <a:t>OPCODES - Simple code operations that operate on the data.</a:t>
            </a:r>
          </a:p>
          <a:p>
            <a:r>
              <a:rPr lang="en-US" dirty="0"/>
              <a:t>A </a:t>
            </a:r>
            <a:r>
              <a:rPr lang="en-US" b="1" dirty="0"/>
              <a:t>locking script</a:t>
            </a:r>
            <a:r>
              <a:rPr lang="en-US" dirty="0"/>
              <a:t> is placed on every </a:t>
            </a:r>
            <a:r>
              <a:rPr lang="en-US" b="1" dirty="0"/>
              <a:t>output</a:t>
            </a:r>
            <a:r>
              <a:rPr lang="en-US" dirty="0"/>
              <a:t> you create in a </a:t>
            </a:r>
            <a:r>
              <a:rPr lang="en-US" dirty="0" smtClean="0"/>
              <a:t>transaction</a:t>
            </a:r>
          </a:p>
          <a:p>
            <a:r>
              <a:rPr lang="en-US" dirty="0"/>
              <a:t>An </a:t>
            </a:r>
            <a:r>
              <a:rPr lang="en-US" b="1" dirty="0"/>
              <a:t>unlocking script</a:t>
            </a:r>
            <a:r>
              <a:rPr lang="en-US" dirty="0"/>
              <a:t> must be provided for every </a:t>
            </a:r>
            <a:r>
              <a:rPr lang="en-US" b="1" dirty="0"/>
              <a:t>input</a:t>
            </a:r>
            <a:r>
              <a:rPr lang="en-US" dirty="0"/>
              <a:t> you want to spend in a </a:t>
            </a:r>
            <a:r>
              <a:rPr lang="en-US" dirty="0" smtClean="0"/>
              <a:t>transaction</a:t>
            </a:r>
          </a:p>
          <a:p>
            <a:r>
              <a:rPr lang="en-US" dirty="0"/>
              <a:t>An </a:t>
            </a:r>
            <a:r>
              <a:rPr lang="en-US" b="1" dirty="0"/>
              <a:t>unlocking script </a:t>
            </a:r>
            <a:r>
              <a:rPr lang="en-US" dirty="0"/>
              <a:t>is a script that “solves,” or satisfies, the conditions placed on </a:t>
            </a:r>
            <a:r>
              <a:rPr lang="en-US" dirty="0" smtClean="0"/>
              <a:t>an </a:t>
            </a:r>
            <a:r>
              <a:rPr lang="en-US" b="1" dirty="0" smtClean="0"/>
              <a:t>output</a:t>
            </a:r>
            <a:r>
              <a:rPr lang="en-US" dirty="0" smtClean="0"/>
              <a:t> </a:t>
            </a:r>
            <a:r>
              <a:rPr lang="en-US" dirty="0"/>
              <a:t>by a locking script and allows the output to be spent</a:t>
            </a:r>
          </a:p>
        </p:txBody>
      </p:sp>
    </p:spTree>
    <p:extLst>
      <p:ext uri="{BB962C8B-B14F-4D97-AF65-F5344CB8AC3E}">
        <p14:creationId xmlns:p14="http://schemas.microsoft.com/office/powerpoint/2010/main" val="325673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2156</Words>
  <Application>Microsoft Office PowerPoint</Application>
  <PresentationFormat>Widescreen</PresentationFormat>
  <Paragraphs>210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Transaction Scripts</vt:lpstr>
      <vt:lpstr>Plan</vt:lpstr>
      <vt:lpstr>Reference</vt:lpstr>
      <vt:lpstr>Transactions</vt:lpstr>
      <vt:lpstr>Transactions</vt:lpstr>
      <vt:lpstr>Transaction Scripts</vt:lpstr>
      <vt:lpstr>Transaction Scripts</vt:lpstr>
      <vt:lpstr>Transaction Scripts</vt:lpstr>
      <vt:lpstr>Transaction Scripts</vt:lpstr>
      <vt:lpstr>Transaction Scripts</vt:lpstr>
      <vt:lpstr>Transaction Outputs</vt:lpstr>
      <vt:lpstr>Transaction Inputs</vt:lpstr>
      <vt:lpstr>Transaction Script</vt:lpstr>
      <vt:lpstr>Script</vt:lpstr>
      <vt:lpstr>Raw Transaction</vt:lpstr>
      <vt:lpstr>Terminating conditions</vt:lpstr>
      <vt:lpstr>Script Execution</vt:lpstr>
      <vt:lpstr>Script Execution</vt:lpstr>
      <vt:lpstr>Script Execution</vt:lpstr>
      <vt:lpstr>Sample Script</vt:lpstr>
      <vt:lpstr>Sample Script</vt:lpstr>
      <vt:lpstr>Try This</vt:lpstr>
      <vt:lpstr>Simple Locking Script</vt:lpstr>
      <vt:lpstr>Pay to Pubkey (P2PK)</vt:lpstr>
      <vt:lpstr>Pay to Pubkey (P2PK)</vt:lpstr>
      <vt:lpstr>Pay to Pubkey (P2PK)</vt:lpstr>
      <vt:lpstr>Pay to Pubkey (P2PK)</vt:lpstr>
      <vt:lpstr>To Verify Signature</vt:lpstr>
      <vt:lpstr>Digital Signature</vt:lpstr>
      <vt:lpstr>PowerPoint Presentation</vt:lpstr>
      <vt:lpstr>PowerPoint Presentation</vt:lpstr>
      <vt:lpstr>Pay to Pubkey (P2PK)</vt:lpstr>
      <vt:lpstr>Pay-to-Public-Key-Hash (P2PKH)</vt:lpstr>
      <vt:lpstr>Pay-to-Public-Key-Hash (P2PKH)</vt:lpstr>
      <vt:lpstr>Pay-to-Public-Key-Hash (P2PKH)</vt:lpstr>
      <vt:lpstr>Pay-to-Public-Key-Hash (P2PKH)</vt:lpstr>
      <vt:lpstr>Pay-to-Public-Key-Hash (P2PKH)</vt:lpstr>
      <vt:lpstr>Pay-to-Public-Key-Hash (P2PKH)</vt:lpstr>
      <vt:lpstr>Pay-to-Public-Key-Hash (P2PKH)</vt:lpstr>
      <vt:lpstr>Pay-to-Public-Key-Hash (P2PKH)</vt:lpstr>
      <vt:lpstr>Pay-to-Public-Key-Hash (P2PKH)</vt:lpstr>
      <vt:lpstr>P2PKH - Example</vt:lpstr>
      <vt:lpstr>P2PKH - Example</vt:lpstr>
      <vt:lpstr>P2PKH – Example – Create a new transaction</vt:lpstr>
      <vt:lpstr>P2PKH </vt:lpstr>
      <vt:lpstr>P2PKH </vt:lpstr>
      <vt:lpstr>P2PKH</vt:lpstr>
      <vt:lpstr>Multisignature </vt:lpstr>
      <vt:lpstr>Pay to Multisig - P2MS</vt:lpstr>
      <vt:lpstr>P2MS</vt:lpstr>
      <vt:lpstr>P2MS</vt:lpstr>
      <vt:lpstr>P2MS</vt:lpstr>
      <vt:lpstr>P2MS - BUG</vt:lpstr>
      <vt:lpstr>P2MS - ESCROW</vt:lpstr>
      <vt:lpstr>P2MS - ESCROW</vt:lpstr>
      <vt:lpstr>Pay-to-Script-Hash (P2SH)</vt:lpstr>
      <vt:lpstr>Pay-to-Script-Hash (P2SH)</vt:lpstr>
      <vt:lpstr>Pay-to-Script-Hash (P2SH)</vt:lpstr>
      <vt:lpstr>Redeem Script</vt:lpstr>
      <vt:lpstr>Pay-to-Script-Hash (P2SH</vt:lpstr>
      <vt:lpstr>Pay-to-Script-Hash (P2SH)</vt:lpstr>
      <vt:lpstr>Pay-to-Script-Hash (P2SH)</vt:lpstr>
      <vt:lpstr>Why do we have P2SH?</vt:lpstr>
      <vt:lpstr>Why do we have P2SH?</vt:lpstr>
      <vt:lpstr>OP_RETURN</vt:lpstr>
      <vt:lpstr>Summary</vt:lpstr>
      <vt:lpstr>Timelocks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</dc:title>
  <dc:creator>IM</dc:creator>
  <cp:lastModifiedBy>IM</cp:lastModifiedBy>
  <cp:revision>76</cp:revision>
  <dcterms:created xsi:type="dcterms:W3CDTF">2021-03-15T04:21:28Z</dcterms:created>
  <dcterms:modified xsi:type="dcterms:W3CDTF">2021-03-19T04:46:15Z</dcterms:modified>
</cp:coreProperties>
</file>