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70" r:id="rId4"/>
    <p:sldId id="257" r:id="rId5"/>
    <p:sldId id="258" r:id="rId6"/>
    <p:sldId id="261" r:id="rId7"/>
    <p:sldId id="306" r:id="rId8"/>
    <p:sldId id="259" r:id="rId9"/>
    <p:sldId id="262" r:id="rId10"/>
    <p:sldId id="284" r:id="rId11"/>
    <p:sldId id="285" r:id="rId12"/>
    <p:sldId id="286" r:id="rId13"/>
    <p:sldId id="287" r:id="rId14"/>
    <p:sldId id="263" r:id="rId15"/>
    <p:sldId id="264" r:id="rId16"/>
    <p:sldId id="268" r:id="rId17"/>
    <p:sldId id="269" r:id="rId18"/>
    <p:sldId id="271" r:id="rId19"/>
    <p:sldId id="272" r:id="rId20"/>
    <p:sldId id="273" r:id="rId21"/>
    <p:sldId id="274" r:id="rId22"/>
    <p:sldId id="275" r:id="rId23"/>
    <p:sldId id="314" r:id="rId24"/>
    <p:sldId id="315" r:id="rId25"/>
    <p:sldId id="277" r:id="rId26"/>
    <p:sldId id="278" r:id="rId27"/>
    <p:sldId id="279" r:id="rId28"/>
    <p:sldId id="280" r:id="rId29"/>
    <p:sldId id="282" r:id="rId30"/>
    <p:sldId id="281" r:id="rId31"/>
    <p:sldId id="276" r:id="rId32"/>
    <p:sldId id="288" r:id="rId33"/>
    <p:sldId id="310" r:id="rId34"/>
    <p:sldId id="289" r:id="rId35"/>
    <p:sldId id="290" r:id="rId36"/>
    <p:sldId id="291" r:id="rId37"/>
    <p:sldId id="316" r:id="rId38"/>
    <p:sldId id="293" r:id="rId39"/>
    <p:sldId id="292" r:id="rId40"/>
    <p:sldId id="294" r:id="rId41"/>
    <p:sldId id="295" r:id="rId42"/>
    <p:sldId id="296" r:id="rId43"/>
    <p:sldId id="297" r:id="rId44"/>
    <p:sldId id="298" r:id="rId45"/>
    <p:sldId id="299" r:id="rId46"/>
    <p:sldId id="300" r:id="rId47"/>
    <p:sldId id="301" r:id="rId48"/>
    <p:sldId id="302" r:id="rId49"/>
    <p:sldId id="303" r:id="rId50"/>
    <p:sldId id="304" r:id="rId51"/>
    <p:sldId id="307" r:id="rId52"/>
    <p:sldId id="308" r:id="rId53"/>
    <p:sldId id="309" r:id="rId54"/>
    <p:sldId id="317" r:id="rId55"/>
    <p:sldId id="313"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04A3D-2C0A-4BAB-A94D-73ABE190C95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274000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04A3D-2C0A-4BAB-A94D-73ABE190C95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355931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04A3D-2C0A-4BAB-A94D-73ABE190C95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390860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04A3D-2C0A-4BAB-A94D-73ABE190C95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41156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B04A3D-2C0A-4BAB-A94D-73ABE190C95B}"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207887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04A3D-2C0A-4BAB-A94D-73ABE190C95B}"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242551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04A3D-2C0A-4BAB-A94D-73ABE190C95B}"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268794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04A3D-2C0A-4BAB-A94D-73ABE190C95B}"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257693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04A3D-2C0A-4BAB-A94D-73ABE190C95B}"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416670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B04A3D-2C0A-4BAB-A94D-73ABE190C95B}"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315302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B04A3D-2C0A-4BAB-A94D-73ABE190C95B}"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44E27-B442-4EF8-BF0D-42F3C81FAA09}" type="slidenum">
              <a:rPr lang="en-US" smtClean="0"/>
              <a:t>‹#›</a:t>
            </a:fld>
            <a:endParaRPr lang="en-US"/>
          </a:p>
        </p:txBody>
      </p:sp>
    </p:spTree>
    <p:extLst>
      <p:ext uri="{BB962C8B-B14F-4D97-AF65-F5344CB8AC3E}">
        <p14:creationId xmlns:p14="http://schemas.microsoft.com/office/powerpoint/2010/main" val="277575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04A3D-2C0A-4BAB-A94D-73ABE190C95B}" type="datetimeFigureOut">
              <a:rPr lang="en-US" smtClean="0"/>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44E27-B442-4EF8-BF0D-42F3C81FAA09}" type="slidenum">
              <a:rPr lang="en-US" smtClean="0"/>
              <a:t>‹#›</a:t>
            </a:fld>
            <a:endParaRPr lang="en-US"/>
          </a:p>
        </p:txBody>
      </p:sp>
    </p:spTree>
    <p:extLst>
      <p:ext uri="{BB962C8B-B14F-4D97-AF65-F5344CB8AC3E}">
        <p14:creationId xmlns:p14="http://schemas.microsoft.com/office/powerpoint/2010/main" val="31758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thereum.org/en/whitepaper/" TargetMode="External"/><Relationship Id="rId2" Type="http://schemas.openxmlformats.org/officeDocument/2006/relationships/hyperlink" Target="https://ethereum.org/en/developers/do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Ethereum</a:t>
            </a:r>
            <a:endParaRPr lang="en-US" dirty="0"/>
          </a:p>
        </p:txBody>
      </p:sp>
      <p:sp>
        <p:nvSpPr>
          <p:cNvPr id="3" name="Subtitle 2"/>
          <p:cNvSpPr>
            <a:spLocks noGrp="1"/>
          </p:cNvSpPr>
          <p:nvPr>
            <p:ph type="subTitle" idx="1"/>
          </p:nvPr>
        </p:nvSpPr>
        <p:spPr/>
        <p:txBody>
          <a:bodyPr/>
          <a:lstStyle/>
          <a:p>
            <a:r>
              <a:rPr lang="en-US" dirty="0" smtClean="0"/>
              <a:t>Loke KS</a:t>
            </a:r>
            <a:endParaRPr lang="en-US" dirty="0"/>
          </a:p>
        </p:txBody>
      </p:sp>
      <p:pic>
        <p:nvPicPr>
          <p:cNvPr id="4" name="Picture 3"/>
          <p:cNvPicPr>
            <a:picLocks noChangeAspect="1"/>
          </p:cNvPicPr>
          <p:nvPr/>
        </p:nvPicPr>
        <p:blipFill>
          <a:blip r:embed="rId2"/>
          <a:stretch>
            <a:fillRect/>
          </a:stretch>
        </p:blipFill>
        <p:spPr>
          <a:xfrm>
            <a:off x="5333893" y="4429919"/>
            <a:ext cx="1524213" cy="1857634"/>
          </a:xfrm>
          <a:prstGeom prst="rect">
            <a:avLst/>
          </a:prstGeom>
        </p:spPr>
      </p:pic>
      <p:pic>
        <p:nvPicPr>
          <p:cNvPr id="5" name="Picture 4"/>
          <p:cNvPicPr>
            <a:picLocks noChangeAspect="1"/>
          </p:cNvPicPr>
          <p:nvPr/>
        </p:nvPicPr>
        <p:blipFill>
          <a:blip r:embed="rId3"/>
          <a:stretch>
            <a:fillRect/>
          </a:stretch>
        </p:blipFill>
        <p:spPr>
          <a:xfrm>
            <a:off x="5524419" y="958937"/>
            <a:ext cx="1143160" cy="1486107"/>
          </a:xfrm>
          <a:prstGeom prst="rect">
            <a:avLst/>
          </a:prstGeom>
        </p:spPr>
      </p:pic>
      <p:pic>
        <p:nvPicPr>
          <p:cNvPr id="6" name="Picture 5"/>
          <p:cNvPicPr>
            <a:picLocks noChangeAspect="1"/>
          </p:cNvPicPr>
          <p:nvPr/>
        </p:nvPicPr>
        <p:blipFill>
          <a:blip r:embed="rId4"/>
          <a:stretch>
            <a:fillRect/>
          </a:stretch>
        </p:blipFill>
        <p:spPr>
          <a:xfrm>
            <a:off x="8351175" y="1701990"/>
            <a:ext cx="3607603" cy="3521120"/>
          </a:xfrm>
          <a:prstGeom prst="rect">
            <a:avLst/>
          </a:prstGeom>
        </p:spPr>
      </p:pic>
      <p:pic>
        <p:nvPicPr>
          <p:cNvPr id="8" name="Picture 7"/>
          <p:cNvPicPr>
            <a:picLocks noChangeAspect="1"/>
          </p:cNvPicPr>
          <p:nvPr/>
        </p:nvPicPr>
        <p:blipFill>
          <a:blip r:embed="rId5"/>
          <a:stretch>
            <a:fillRect/>
          </a:stretch>
        </p:blipFill>
        <p:spPr>
          <a:xfrm>
            <a:off x="233222" y="1873792"/>
            <a:ext cx="3290988" cy="3195515"/>
          </a:xfrm>
          <a:prstGeom prst="rect">
            <a:avLst/>
          </a:prstGeom>
        </p:spPr>
      </p:pic>
    </p:spTree>
    <p:extLst>
      <p:ext uri="{BB962C8B-B14F-4D97-AF65-F5344CB8AC3E}">
        <p14:creationId xmlns:p14="http://schemas.microsoft.com/office/powerpoint/2010/main" val="275270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1 Scaling</a:t>
            </a:r>
            <a:endParaRPr lang="en-US" dirty="0"/>
          </a:p>
        </p:txBody>
      </p:sp>
      <p:sp>
        <p:nvSpPr>
          <p:cNvPr id="3" name="Content Placeholder 2"/>
          <p:cNvSpPr>
            <a:spLocks noGrp="1"/>
          </p:cNvSpPr>
          <p:nvPr>
            <p:ph idx="1"/>
          </p:nvPr>
        </p:nvSpPr>
        <p:spPr>
          <a:xfrm>
            <a:off x="838200" y="1825625"/>
            <a:ext cx="6733530" cy="4351338"/>
          </a:xfrm>
        </p:spPr>
        <p:txBody>
          <a:bodyPr/>
          <a:lstStyle/>
          <a:p>
            <a:r>
              <a:rPr lang="en-US" dirty="0" smtClean="0"/>
              <a:t>Layer 1 is the base consensus layer of the Ethereum protocol</a:t>
            </a:r>
          </a:p>
          <a:p>
            <a:r>
              <a:rPr lang="en-US" dirty="0" smtClean="0"/>
              <a:t>Layer 1 scaling solutions increase </a:t>
            </a:r>
            <a:r>
              <a:rPr lang="en-US" dirty="0" err="1" smtClean="0"/>
              <a:t>Ethereum’s</a:t>
            </a:r>
            <a:r>
              <a:rPr lang="en-US" dirty="0" smtClean="0"/>
              <a:t> transaction throughput by increasing the capacity of the base blockchain</a:t>
            </a:r>
          </a:p>
          <a:p>
            <a:r>
              <a:rPr lang="en-US" dirty="0" smtClean="0"/>
              <a:t>These changes require hard fork. </a:t>
            </a:r>
            <a:endParaRPr lang="en-US" dirty="0"/>
          </a:p>
        </p:txBody>
      </p:sp>
      <p:pic>
        <p:nvPicPr>
          <p:cNvPr id="4" name="Picture 3"/>
          <p:cNvPicPr>
            <a:picLocks noChangeAspect="1"/>
          </p:cNvPicPr>
          <p:nvPr/>
        </p:nvPicPr>
        <p:blipFill>
          <a:blip r:embed="rId2"/>
          <a:stretch>
            <a:fillRect/>
          </a:stretch>
        </p:blipFill>
        <p:spPr>
          <a:xfrm>
            <a:off x="7571730" y="2071992"/>
            <a:ext cx="4620270" cy="2810267"/>
          </a:xfrm>
          <a:prstGeom prst="rect">
            <a:avLst/>
          </a:prstGeom>
        </p:spPr>
      </p:pic>
    </p:spTree>
    <p:extLst>
      <p:ext uri="{BB962C8B-B14F-4D97-AF65-F5344CB8AC3E}">
        <p14:creationId xmlns:p14="http://schemas.microsoft.com/office/powerpoint/2010/main" val="32709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2 Scaling</a:t>
            </a:r>
            <a:endParaRPr lang="en-US" dirty="0"/>
          </a:p>
        </p:txBody>
      </p:sp>
      <p:sp>
        <p:nvSpPr>
          <p:cNvPr id="3" name="Content Placeholder 2"/>
          <p:cNvSpPr>
            <a:spLocks noGrp="1"/>
          </p:cNvSpPr>
          <p:nvPr>
            <p:ph idx="1"/>
          </p:nvPr>
        </p:nvSpPr>
        <p:spPr>
          <a:xfrm>
            <a:off x="838200" y="1825625"/>
            <a:ext cx="6573253" cy="4351338"/>
          </a:xfrm>
        </p:spPr>
        <p:txBody>
          <a:bodyPr>
            <a:normAutofit lnSpcReduction="10000"/>
          </a:bodyPr>
          <a:lstStyle/>
          <a:p>
            <a:r>
              <a:rPr lang="en-US" dirty="0" smtClean="0"/>
              <a:t>Layer 2 refers to systems built on top of layer 1</a:t>
            </a:r>
          </a:p>
          <a:p>
            <a:r>
              <a:rPr lang="en-US" dirty="0" smtClean="0"/>
              <a:t>Layer 2 scaling solutions increase </a:t>
            </a:r>
            <a:r>
              <a:rPr lang="en-US" dirty="0" err="1" smtClean="0"/>
              <a:t>Ethereum’s</a:t>
            </a:r>
            <a:r>
              <a:rPr lang="en-US" dirty="0" smtClean="0"/>
              <a:t> effective transaction throughput by performing some operations off chain</a:t>
            </a:r>
          </a:p>
          <a:p>
            <a:r>
              <a:rPr lang="en-US" dirty="0" smtClean="0"/>
              <a:t>These solutions do not typically require a hard fork, they are implemented as smart contracts.</a:t>
            </a:r>
          </a:p>
          <a:p>
            <a:r>
              <a:rPr lang="en-US" dirty="0" err="1" smtClean="0"/>
              <a:t>Eg</a:t>
            </a:r>
            <a:r>
              <a:rPr lang="en-US" dirty="0" smtClean="0"/>
              <a:t>. Rollups, State Channels, Plasma, Sidechains</a:t>
            </a:r>
            <a:endParaRPr lang="en-US" dirty="0"/>
          </a:p>
        </p:txBody>
      </p:sp>
      <p:pic>
        <p:nvPicPr>
          <p:cNvPr id="4" name="Picture 3"/>
          <p:cNvPicPr>
            <a:picLocks noChangeAspect="1"/>
          </p:cNvPicPr>
          <p:nvPr/>
        </p:nvPicPr>
        <p:blipFill>
          <a:blip r:embed="rId2"/>
          <a:stretch>
            <a:fillRect/>
          </a:stretch>
        </p:blipFill>
        <p:spPr>
          <a:xfrm>
            <a:off x="7621455" y="2107087"/>
            <a:ext cx="4296375" cy="2772162"/>
          </a:xfrm>
          <a:prstGeom prst="rect">
            <a:avLst/>
          </a:prstGeom>
        </p:spPr>
      </p:pic>
      <p:sp>
        <p:nvSpPr>
          <p:cNvPr id="5" name="Rectangle 4"/>
          <p:cNvSpPr/>
          <p:nvPr/>
        </p:nvSpPr>
        <p:spPr>
          <a:xfrm>
            <a:off x="6096000" y="6224030"/>
            <a:ext cx="5703997" cy="369332"/>
          </a:xfrm>
          <a:prstGeom prst="rect">
            <a:avLst/>
          </a:prstGeom>
        </p:spPr>
        <p:txBody>
          <a:bodyPr wrap="none">
            <a:spAutoFit/>
          </a:bodyPr>
          <a:lstStyle/>
          <a:p>
            <a:r>
              <a:rPr lang="en-US" dirty="0" smtClean="0"/>
              <a:t>https://</a:t>
            </a:r>
            <a:r>
              <a:rPr lang="en-US" dirty="0" err="1" smtClean="0"/>
              <a:t>ethereum.org</a:t>
            </a:r>
            <a:r>
              <a:rPr lang="en-US" dirty="0" smtClean="0"/>
              <a:t>/</a:t>
            </a:r>
            <a:r>
              <a:rPr lang="en-US" dirty="0" err="1" smtClean="0"/>
              <a:t>en</a:t>
            </a:r>
            <a:r>
              <a:rPr lang="en-US" dirty="0" smtClean="0"/>
              <a:t>/developers/docs/layer-2-scaling/</a:t>
            </a:r>
            <a:endParaRPr lang="en-US" dirty="0"/>
          </a:p>
        </p:txBody>
      </p:sp>
    </p:spTree>
    <p:extLst>
      <p:ext uri="{BB962C8B-B14F-4D97-AF65-F5344CB8AC3E}">
        <p14:creationId xmlns:p14="http://schemas.microsoft.com/office/powerpoint/2010/main" val="142635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Beacon Chain</a:t>
            </a:r>
            <a:endParaRPr lang="en-US" dirty="0"/>
          </a:p>
        </p:txBody>
      </p:sp>
      <p:sp>
        <p:nvSpPr>
          <p:cNvPr id="3" name="Content Placeholder 2"/>
          <p:cNvSpPr>
            <a:spLocks noGrp="1"/>
          </p:cNvSpPr>
          <p:nvPr>
            <p:ph idx="1"/>
          </p:nvPr>
        </p:nvSpPr>
        <p:spPr/>
        <p:txBody>
          <a:bodyPr/>
          <a:lstStyle/>
          <a:p>
            <a:r>
              <a:rPr lang="en-US" dirty="0" smtClean="0"/>
              <a:t>In Eth 2.0, the Beacon Chain will be introduced. </a:t>
            </a:r>
          </a:p>
          <a:p>
            <a:r>
              <a:rPr lang="en-US" dirty="0" smtClean="0"/>
              <a:t>The Beacon Chain will conduct or coordinate the expanded network of shards and </a:t>
            </a:r>
            <a:r>
              <a:rPr lang="en-US" dirty="0" err="1" smtClean="0"/>
              <a:t>stakers</a:t>
            </a:r>
            <a:r>
              <a:rPr lang="en-US" dirty="0" smtClean="0"/>
              <a:t>. It can't handle accounts or smart contracts.</a:t>
            </a:r>
          </a:p>
          <a:p>
            <a:r>
              <a:rPr lang="en-US" dirty="0"/>
              <a:t>The Beacon Chain will introduce proof-of-stake to </a:t>
            </a:r>
            <a:r>
              <a:rPr lang="en-US" dirty="0" smtClean="0"/>
              <a:t>Ethereum.</a:t>
            </a:r>
          </a:p>
        </p:txBody>
      </p:sp>
      <p:pic>
        <p:nvPicPr>
          <p:cNvPr id="5" name="Picture 4"/>
          <p:cNvPicPr>
            <a:picLocks noChangeAspect="1"/>
          </p:cNvPicPr>
          <p:nvPr/>
        </p:nvPicPr>
        <p:blipFill>
          <a:blip r:embed="rId2"/>
          <a:stretch>
            <a:fillRect/>
          </a:stretch>
        </p:blipFill>
        <p:spPr>
          <a:xfrm>
            <a:off x="2630906" y="3750441"/>
            <a:ext cx="6115338" cy="2963180"/>
          </a:xfrm>
          <a:prstGeom prst="rect">
            <a:avLst/>
          </a:prstGeom>
        </p:spPr>
      </p:pic>
    </p:spTree>
    <p:extLst>
      <p:ext uri="{BB962C8B-B14F-4D97-AF65-F5344CB8AC3E}">
        <p14:creationId xmlns:p14="http://schemas.microsoft.com/office/powerpoint/2010/main" val="241857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en-US" dirty="0"/>
          </a:p>
        </p:txBody>
      </p:sp>
      <p:sp>
        <p:nvSpPr>
          <p:cNvPr id="3" name="Content Placeholder 2"/>
          <p:cNvSpPr>
            <a:spLocks noGrp="1"/>
          </p:cNvSpPr>
          <p:nvPr>
            <p:ph idx="1"/>
          </p:nvPr>
        </p:nvSpPr>
        <p:spPr>
          <a:xfrm>
            <a:off x="838200" y="1424572"/>
            <a:ext cx="10515600" cy="4351338"/>
          </a:xfrm>
        </p:spPr>
        <p:txBody>
          <a:bodyPr/>
          <a:lstStyle/>
          <a:p>
            <a:r>
              <a:rPr lang="en-US" dirty="0" err="1"/>
              <a:t>Sharding</a:t>
            </a:r>
            <a:r>
              <a:rPr lang="en-US" dirty="0"/>
              <a:t> is the term for horizontally partitioning a database.</a:t>
            </a:r>
            <a:endParaRPr lang="en-US" dirty="0" smtClean="0"/>
          </a:p>
          <a:p>
            <a:r>
              <a:rPr lang="en-US" dirty="0" smtClean="0"/>
              <a:t>A </a:t>
            </a:r>
            <a:r>
              <a:rPr lang="en-US" dirty="0"/>
              <a:t>shard chain has a subset of nodes processing it. Virtual miners, validators, are assigned to shards, and only process and validate transactions in that shard (chain</a:t>
            </a:r>
            <a:r>
              <a:rPr lang="en-US" dirty="0" smtClean="0"/>
              <a:t>).</a:t>
            </a:r>
          </a:p>
          <a:p>
            <a:r>
              <a:rPr lang="en-US" dirty="0" smtClean="0"/>
              <a:t>Shards will </a:t>
            </a:r>
            <a:r>
              <a:rPr lang="en-US" dirty="0"/>
              <a:t>increase the capacity of the network and improve transaction speed by extending the network to 64 blockchains</a:t>
            </a:r>
            <a:r>
              <a:rPr lang="en-US" dirty="0" smtClean="0"/>
              <a:t>.</a:t>
            </a:r>
          </a:p>
          <a:p>
            <a:r>
              <a:rPr lang="en-US" dirty="0" smtClean="0"/>
              <a:t>Eventually the Ethereum </a:t>
            </a:r>
            <a:r>
              <a:rPr lang="en-US" dirty="0" err="1" smtClean="0"/>
              <a:t>Mainnet</a:t>
            </a:r>
            <a:r>
              <a:rPr lang="en-US" dirty="0" smtClean="0"/>
              <a:t> will be a shard within the Beacon chain.</a:t>
            </a:r>
          </a:p>
          <a:p>
            <a:endParaRPr lang="en-US" dirty="0"/>
          </a:p>
        </p:txBody>
      </p:sp>
      <p:sp>
        <p:nvSpPr>
          <p:cNvPr id="4" name="Rectangle 3"/>
          <p:cNvSpPr/>
          <p:nvPr/>
        </p:nvSpPr>
        <p:spPr>
          <a:xfrm>
            <a:off x="8634663" y="157817"/>
            <a:ext cx="3268267" cy="369332"/>
          </a:xfrm>
          <a:prstGeom prst="rect">
            <a:avLst/>
          </a:prstGeom>
        </p:spPr>
        <p:txBody>
          <a:bodyPr wrap="none">
            <a:spAutoFit/>
          </a:bodyPr>
          <a:lstStyle/>
          <a:p>
            <a:r>
              <a:rPr lang="en-US" dirty="0" smtClean="0"/>
              <a:t>https://</a:t>
            </a:r>
            <a:r>
              <a:rPr lang="en-US" dirty="0" err="1" smtClean="0"/>
              <a:t>ethos.dev</a:t>
            </a:r>
            <a:r>
              <a:rPr lang="en-US" dirty="0" smtClean="0"/>
              <a:t>/beacon-chain/</a:t>
            </a:r>
            <a:endParaRPr lang="en-US" dirty="0"/>
          </a:p>
        </p:txBody>
      </p:sp>
      <p:pic>
        <p:nvPicPr>
          <p:cNvPr id="6" name="Picture 5"/>
          <p:cNvPicPr>
            <a:picLocks noChangeAspect="1"/>
          </p:cNvPicPr>
          <p:nvPr/>
        </p:nvPicPr>
        <p:blipFill>
          <a:blip r:embed="rId2"/>
          <a:stretch>
            <a:fillRect/>
          </a:stretch>
        </p:blipFill>
        <p:spPr>
          <a:xfrm>
            <a:off x="3416968" y="4547791"/>
            <a:ext cx="5001126" cy="2310209"/>
          </a:xfrm>
          <a:prstGeom prst="rect">
            <a:avLst/>
          </a:prstGeom>
        </p:spPr>
      </p:pic>
    </p:spTree>
    <p:extLst>
      <p:ext uri="{BB962C8B-B14F-4D97-AF65-F5344CB8AC3E}">
        <p14:creationId xmlns:p14="http://schemas.microsoft.com/office/powerpoint/2010/main" val="365074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Nodes</a:t>
            </a:r>
            <a:endParaRPr lang="en-US" dirty="0"/>
          </a:p>
        </p:txBody>
      </p:sp>
      <p:sp>
        <p:nvSpPr>
          <p:cNvPr id="3" name="Content Placeholder 2"/>
          <p:cNvSpPr>
            <a:spLocks noGrp="1"/>
          </p:cNvSpPr>
          <p:nvPr>
            <p:ph idx="1"/>
          </p:nvPr>
        </p:nvSpPr>
        <p:spPr/>
        <p:txBody>
          <a:bodyPr>
            <a:normAutofit/>
          </a:bodyPr>
          <a:lstStyle/>
          <a:p>
            <a:r>
              <a:rPr lang="en-US" dirty="0"/>
              <a:t>Mining nodes (not all nodes are mining nodes) maintain a transaction pool where all transactions placed before they are evaluated. </a:t>
            </a:r>
            <a:endParaRPr lang="en-US" dirty="0" smtClean="0"/>
          </a:p>
          <a:p>
            <a:r>
              <a:rPr lang="en-US" dirty="0" smtClean="0"/>
              <a:t>Once </a:t>
            </a:r>
            <a:r>
              <a:rPr lang="en-US" dirty="0"/>
              <a:t>a transaction is verified it waits in the </a:t>
            </a:r>
            <a:r>
              <a:rPr lang="en-US" dirty="0" err="1"/>
              <a:t>mempool</a:t>
            </a:r>
            <a:r>
              <a:rPr lang="en-US" dirty="0"/>
              <a:t>. Miners will pick transaction from the </a:t>
            </a:r>
            <a:r>
              <a:rPr lang="en-US" dirty="0" err="1"/>
              <a:t>mempool</a:t>
            </a:r>
            <a:r>
              <a:rPr lang="en-US" dirty="0"/>
              <a:t> to be included in the next block. </a:t>
            </a:r>
            <a:endParaRPr lang="en-US" dirty="0" smtClean="0"/>
          </a:p>
          <a:p>
            <a:r>
              <a:rPr lang="en-US" dirty="0" smtClean="0"/>
              <a:t>These </a:t>
            </a:r>
            <a:r>
              <a:rPr lang="en-US" dirty="0"/>
              <a:t>nodes will pack the transactions, validate them, and put them in a block. </a:t>
            </a:r>
            <a:endParaRPr lang="en-US" dirty="0" smtClean="0"/>
          </a:p>
          <a:p>
            <a:r>
              <a:rPr lang="en-US" dirty="0" smtClean="0"/>
              <a:t>Each </a:t>
            </a:r>
            <a:r>
              <a:rPr lang="en-US" dirty="0"/>
              <a:t>of the mining nodes will compete to solving a cryptographic puzzle, the first node that completes the puzzle will insert the block into the blockchain and broadcast to all the nodes. </a:t>
            </a:r>
            <a:r>
              <a:rPr lang="en-US" dirty="0" smtClean="0"/>
              <a:t>This the Proof of Work. </a:t>
            </a:r>
          </a:p>
          <a:p>
            <a:endParaRPr lang="en-US" dirty="0"/>
          </a:p>
        </p:txBody>
      </p:sp>
    </p:spTree>
    <p:extLst>
      <p:ext uri="{BB962C8B-B14F-4D97-AF65-F5344CB8AC3E}">
        <p14:creationId xmlns:p14="http://schemas.microsoft.com/office/powerpoint/2010/main" val="329657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Nodes</a:t>
            </a:r>
            <a:endParaRPr lang="en-US" dirty="0"/>
          </a:p>
        </p:txBody>
      </p:sp>
      <p:sp>
        <p:nvSpPr>
          <p:cNvPr id="3" name="Content Placeholder 2"/>
          <p:cNvSpPr>
            <a:spLocks noGrp="1"/>
          </p:cNvSpPr>
          <p:nvPr>
            <p:ph idx="1"/>
          </p:nvPr>
        </p:nvSpPr>
        <p:spPr/>
        <p:txBody>
          <a:bodyPr/>
          <a:lstStyle/>
          <a:p>
            <a:r>
              <a:rPr lang="en-US" dirty="0" smtClean="0"/>
              <a:t>The rest of the nodes will verify the winning node results then add to their own copy of the blockchain. </a:t>
            </a:r>
          </a:p>
          <a:p>
            <a:r>
              <a:rPr lang="en-US" dirty="0" smtClean="0"/>
              <a:t>Only the winning node have the right to insert a block into the blockchain. </a:t>
            </a:r>
          </a:p>
          <a:p>
            <a:r>
              <a:rPr lang="en-US" dirty="0" smtClean="0"/>
              <a:t>Mining can be said is a computational process of selecting (nominating) a block to be part of the existing blockchain.</a:t>
            </a:r>
          </a:p>
          <a:p>
            <a:r>
              <a:rPr lang="en-US" dirty="0" smtClean="0"/>
              <a:t>However in Ethereum 2.0, Proof of Work will be replaced by Proof of Stake. </a:t>
            </a:r>
          </a:p>
          <a:p>
            <a:endParaRPr lang="en-US" dirty="0"/>
          </a:p>
        </p:txBody>
      </p:sp>
    </p:spTree>
    <p:extLst>
      <p:ext uri="{BB962C8B-B14F-4D97-AF65-F5344CB8AC3E}">
        <p14:creationId xmlns:p14="http://schemas.microsoft.com/office/powerpoint/2010/main" val="46212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Nodes</a:t>
            </a:r>
            <a:endParaRPr lang="en-US" dirty="0"/>
          </a:p>
        </p:txBody>
      </p:sp>
      <p:sp>
        <p:nvSpPr>
          <p:cNvPr id="3" name="Content Placeholder 2"/>
          <p:cNvSpPr>
            <a:spLocks noGrp="1"/>
          </p:cNvSpPr>
          <p:nvPr>
            <p:ph idx="1"/>
          </p:nvPr>
        </p:nvSpPr>
        <p:spPr>
          <a:xfrm>
            <a:off x="838200" y="1376446"/>
            <a:ext cx="10515600" cy="4351338"/>
          </a:xfrm>
        </p:spPr>
        <p:txBody>
          <a:bodyPr/>
          <a:lstStyle/>
          <a:p>
            <a:r>
              <a:rPr lang="en-US" i="1" dirty="0"/>
              <a:t>The block selected to be inserted into the blockchain is determined by a consensus algorithm. Blocks X,Y and Z are candidate blocks of which one will be chosen to be inserted into the blockchain.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54443" y="2743873"/>
            <a:ext cx="6712367" cy="3953707"/>
          </a:xfrm>
          <a:prstGeom prst="rect">
            <a:avLst/>
          </a:prstGeom>
          <a:noFill/>
          <a:ln>
            <a:noFill/>
          </a:ln>
        </p:spPr>
      </p:pic>
    </p:spTree>
    <p:extLst>
      <p:ext uri="{BB962C8B-B14F-4D97-AF65-F5344CB8AC3E}">
        <p14:creationId xmlns:p14="http://schemas.microsoft.com/office/powerpoint/2010/main" val="206810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Ethereum Virtual </a:t>
            </a:r>
            <a:r>
              <a:rPr lang="en-US" b="1" dirty="0" smtClean="0"/>
              <a:t>Machine</a:t>
            </a:r>
            <a:endParaRPr lang="en-US" dirty="0"/>
          </a:p>
        </p:txBody>
      </p:sp>
      <p:sp>
        <p:nvSpPr>
          <p:cNvPr id="3" name="Content Placeholder 2"/>
          <p:cNvSpPr>
            <a:spLocks noGrp="1"/>
          </p:cNvSpPr>
          <p:nvPr>
            <p:ph idx="1"/>
          </p:nvPr>
        </p:nvSpPr>
        <p:spPr>
          <a:xfrm>
            <a:off x="838200" y="1825625"/>
            <a:ext cx="8610600" cy="4351338"/>
          </a:xfrm>
        </p:spPr>
        <p:txBody>
          <a:bodyPr>
            <a:normAutofit fontScale="92500" lnSpcReduction="10000"/>
          </a:bodyPr>
          <a:lstStyle/>
          <a:p>
            <a:r>
              <a:rPr lang="en-US" dirty="0"/>
              <a:t>The Ethereum client runs the Ethereum Virtual Machine (EVM). </a:t>
            </a:r>
            <a:endParaRPr lang="en-US" dirty="0" smtClean="0"/>
          </a:p>
          <a:p>
            <a:r>
              <a:rPr lang="en-US" dirty="0" smtClean="0"/>
              <a:t>The </a:t>
            </a:r>
            <a:r>
              <a:rPr lang="en-US" dirty="0"/>
              <a:t>EVM is an interpreter for the Ethereum instruction set that is in the smart contracts. </a:t>
            </a:r>
            <a:endParaRPr lang="en-US" dirty="0" smtClean="0"/>
          </a:p>
          <a:p>
            <a:r>
              <a:rPr lang="en-US" dirty="0" smtClean="0"/>
              <a:t>The </a:t>
            </a:r>
            <a:r>
              <a:rPr lang="en-US" dirty="0"/>
              <a:t>EVM is a software-based interpreter for the Ethereum instruction set that is used in the smart contracts. </a:t>
            </a:r>
            <a:endParaRPr lang="en-US" dirty="0" smtClean="0"/>
          </a:p>
          <a:p>
            <a:r>
              <a:rPr lang="en-US" dirty="0" smtClean="0"/>
              <a:t>The </a:t>
            </a:r>
            <a:r>
              <a:rPr lang="en-US" dirty="0"/>
              <a:t>job of the EVM is run the smart contracts and update the blockchain and associated databases. </a:t>
            </a:r>
            <a:endParaRPr lang="en-US" dirty="0" smtClean="0"/>
          </a:p>
          <a:p>
            <a:r>
              <a:rPr lang="en-US" dirty="0" smtClean="0"/>
              <a:t>The </a:t>
            </a:r>
            <a:r>
              <a:rPr lang="en-US" dirty="0"/>
              <a:t>EVM is completely sandboxed, i.e. totally isolated such that the code running within it has no access to the Internet, </a:t>
            </a:r>
            <a:r>
              <a:rPr lang="en-US" dirty="0" err="1"/>
              <a:t>filesystem</a:t>
            </a:r>
            <a:r>
              <a:rPr lang="en-US" dirty="0"/>
              <a:t>, or other external processes. </a:t>
            </a:r>
          </a:p>
          <a:p>
            <a:endParaRPr lang="en-US" dirty="0"/>
          </a:p>
        </p:txBody>
      </p:sp>
      <p:pic>
        <p:nvPicPr>
          <p:cNvPr id="5" name="Picture 4"/>
          <p:cNvPicPr>
            <a:picLocks noChangeAspect="1"/>
          </p:cNvPicPr>
          <p:nvPr/>
        </p:nvPicPr>
        <p:blipFill>
          <a:blip r:embed="rId2"/>
          <a:stretch>
            <a:fillRect/>
          </a:stretch>
        </p:blipFill>
        <p:spPr>
          <a:xfrm>
            <a:off x="9121788" y="2165718"/>
            <a:ext cx="3070212" cy="2486493"/>
          </a:xfrm>
          <a:prstGeom prst="rect">
            <a:avLst/>
          </a:prstGeom>
        </p:spPr>
      </p:pic>
    </p:spTree>
    <p:extLst>
      <p:ext uri="{BB962C8B-B14F-4D97-AF65-F5344CB8AC3E}">
        <p14:creationId xmlns:p14="http://schemas.microsoft.com/office/powerpoint/2010/main" val="398281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Ethereum Virtual Machine</a:t>
            </a:r>
            <a:endParaRPr lang="en-US" dirty="0"/>
          </a:p>
        </p:txBody>
      </p:sp>
      <p:sp>
        <p:nvSpPr>
          <p:cNvPr id="3" name="Content Placeholder 2"/>
          <p:cNvSpPr>
            <a:spLocks noGrp="1"/>
          </p:cNvSpPr>
          <p:nvPr>
            <p:ph idx="1"/>
          </p:nvPr>
        </p:nvSpPr>
        <p:spPr/>
        <p:txBody>
          <a:bodyPr>
            <a:normAutofit lnSpcReduction="10000"/>
          </a:bodyPr>
          <a:lstStyle/>
          <a:p>
            <a:r>
              <a:rPr lang="en-US" dirty="0"/>
              <a:t>Each Ethereum client (node) runs a local copy of the EVM to validate contract execution and records the changing states of the transactions on the Ethereum blockchain and database. </a:t>
            </a:r>
          </a:p>
          <a:p>
            <a:r>
              <a:rPr lang="en-US" dirty="0" smtClean="0"/>
              <a:t>Applications </a:t>
            </a:r>
            <a:r>
              <a:rPr lang="en-US" dirty="0"/>
              <a:t>that run on EVM are called smart contracts. </a:t>
            </a:r>
            <a:endParaRPr lang="en-US" dirty="0" smtClean="0"/>
          </a:p>
          <a:p>
            <a:r>
              <a:rPr lang="en-US" dirty="0" smtClean="0"/>
              <a:t>Smart </a:t>
            </a:r>
            <a:r>
              <a:rPr lang="en-US" dirty="0"/>
              <a:t>contracts are Turing </a:t>
            </a:r>
            <a:r>
              <a:rPr lang="en-US" dirty="0" smtClean="0"/>
              <a:t>complete - </a:t>
            </a:r>
            <a:r>
              <a:rPr lang="en-US" dirty="0"/>
              <a:t>the code used to write smart contracts have the equivalent expressiveness and power of any Turing machine. </a:t>
            </a:r>
            <a:endParaRPr lang="en-US" dirty="0" smtClean="0"/>
          </a:p>
          <a:p>
            <a:r>
              <a:rPr lang="en-US" dirty="0" smtClean="0"/>
              <a:t>A </a:t>
            </a:r>
            <a:r>
              <a:rPr lang="en-US" dirty="0"/>
              <a:t>Turing machine is any machine that can execute any algorithms. </a:t>
            </a:r>
            <a:endParaRPr lang="en-US" dirty="0" smtClean="0"/>
          </a:p>
          <a:p>
            <a:r>
              <a:rPr lang="en-US" dirty="0" smtClean="0"/>
              <a:t>EVM </a:t>
            </a:r>
            <a:r>
              <a:rPr lang="en-US" dirty="0"/>
              <a:t>programs are fully deterministic – this means it produces the same result each time it is run.</a:t>
            </a:r>
          </a:p>
          <a:p>
            <a:endParaRPr lang="en-US" dirty="0"/>
          </a:p>
        </p:txBody>
      </p:sp>
    </p:spTree>
    <p:extLst>
      <p:ext uri="{BB962C8B-B14F-4D97-AF65-F5344CB8AC3E}">
        <p14:creationId xmlns:p14="http://schemas.microsoft.com/office/powerpoint/2010/main" val="3763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Ethereum Virtual Machine</a:t>
            </a:r>
            <a:endParaRPr lang="en-US" dirty="0"/>
          </a:p>
        </p:txBody>
      </p:sp>
      <p:sp>
        <p:nvSpPr>
          <p:cNvPr id="3" name="Content Placeholder 2"/>
          <p:cNvSpPr>
            <a:spLocks noGrp="1"/>
          </p:cNvSpPr>
          <p:nvPr>
            <p:ph idx="1"/>
          </p:nvPr>
        </p:nvSpPr>
        <p:spPr/>
        <p:txBody>
          <a:bodyPr/>
          <a:lstStyle/>
          <a:p>
            <a:r>
              <a:rPr lang="en-US" dirty="0"/>
              <a:t>EVM runs bytecode that higher-level programs can compile to, e.g. it can run solidity programs. </a:t>
            </a:r>
            <a:endParaRPr lang="en-US" dirty="0" smtClean="0"/>
          </a:p>
          <a:p>
            <a:r>
              <a:rPr lang="en-US" dirty="0" smtClean="0"/>
              <a:t>The </a:t>
            </a:r>
            <a:r>
              <a:rPr lang="en-US" dirty="0"/>
              <a:t>EVM instruction set or opcodes is kept simple to simplify implementation and coding. </a:t>
            </a:r>
            <a:endParaRPr lang="en-US" dirty="0" smtClean="0"/>
          </a:p>
          <a:p>
            <a:r>
              <a:rPr lang="en-US" dirty="0" smtClean="0"/>
              <a:t>All </a:t>
            </a:r>
            <a:r>
              <a:rPr lang="en-US" dirty="0"/>
              <a:t>instructions operate on 256-bit words and on byte arrays. </a:t>
            </a:r>
            <a:endParaRPr lang="en-US" dirty="0" smtClean="0"/>
          </a:p>
          <a:p>
            <a:r>
              <a:rPr lang="en-US" dirty="0" smtClean="0"/>
              <a:t>The EVM </a:t>
            </a:r>
            <a:r>
              <a:rPr lang="en-US" dirty="0"/>
              <a:t>is a stack-based machine instead of a register machine that is found on most general-purpose computers</a:t>
            </a:r>
          </a:p>
        </p:txBody>
      </p:sp>
    </p:spTree>
    <p:extLst>
      <p:ext uri="{BB962C8B-B14F-4D97-AF65-F5344CB8AC3E}">
        <p14:creationId xmlns:p14="http://schemas.microsoft.com/office/powerpoint/2010/main" val="158024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err="1">
                <a:hlinkClick r:id="rId2"/>
              </a:rPr>
              <a:t>ethereum.org</a:t>
            </a:r>
            <a:r>
              <a:rPr lang="en-US" dirty="0">
                <a:hlinkClick r:id="rId2"/>
              </a:rPr>
              <a:t>/</a:t>
            </a:r>
            <a:r>
              <a:rPr lang="en-US" dirty="0" err="1">
                <a:hlinkClick r:id="rId2"/>
              </a:rPr>
              <a:t>en</a:t>
            </a:r>
            <a:r>
              <a:rPr lang="en-US" dirty="0">
                <a:hlinkClick r:id="rId2"/>
              </a:rPr>
              <a:t>/developers/docs</a:t>
            </a:r>
            <a:r>
              <a:rPr lang="en-US" dirty="0" smtClean="0">
                <a:hlinkClick r:id="rId2"/>
              </a:rPr>
              <a:t>/</a:t>
            </a:r>
            <a:endParaRPr lang="en-US" dirty="0" smtClean="0"/>
          </a:p>
          <a:p>
            <a:r>
              <a:rPr lang="en-US" dirty="0">
                <a:hlinkClick r:id="rId3"/>
              </a:rPr>
              <a:t>https://</a:t>
            </a:r>
            <a:r>
              <a:rPr lang="en-US" dirty="0" err="1">
                <a:hlinkClick r:id="rId3"/>
              </a:rPr>
              <a:t>ethereum.org</a:t>
            </a:r>
            <a:r>
              <a:rPr lang="en-US" dirty="0">
                <a:hlinkClick r:id="rId3"/>
              </a:rPr>
              <a:t>/</a:t>
            </a:r>
            <a:r>
              <a:rPr lang="en-US" dirty="0" err="1">
                <a:hlinkClick r:id="rId3"/>
              </a:rPr>
              <a:t>en</a:t>
            </a:r>
            <a:r>
              <a:rPr lang="en-US" dirty="0">
                <a:hlinkClick r:id="rId3"/>
              </a:rPr>
              <a:t>/whitepaper</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41384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Ethereum Virtual Machine</a:t>
            </a:r>
            <a:endParaRPr lang="en-US" dirty="0"/>
          </a:p>
        </p:txBody>
      </p:sp>
      <p:sp>
        <p:nvSpPr>
          <p:cNvPr id="3" name="Content Placeholder 2"/>
          <p:cNvSpPr>
            <a:spLocks noGrp="1"/>
          </p:cNvSpPr>
          <p:nvPr>
            <p:ph idx="1"/>
          </p:nvPr>
        </p:nvSpPr>
        <p:spPr/>
        <p:txBody>
          <a:bodyPr/>
          <a:lstStyle/>
          <a:p>
            <a:r>
              <a:rPr lang="en-US" dirty="0"/>
              <a:t>When a user uploads a smart contract through a node, it is propagated throughout the Ethereum network and stored in the Ethereum blockchain. </a:t>
            </a:r>
            <a:endParaRPr lang="en-US" dirty="0" smtClean="0"/>
          </a:p>
          <a:p>
            <a:r>
              <a:rPr lang="en-US" dirty="0" smtClean="0"/>
              <a:t>Every </a:t>
            </a:r>
            <a:r>
              <a:rPr lang="en-US" dirty="0"/>
              <a:t>node runs the same program and verifies that the outputs are the same. This is the trustless part.</a:t>
            </a:r>
          </a:p>
          <a:p>
            <a:endParaRPr lang="en-US" dirty="0"/>
          </a:p>
        </p:txBody>
      </p:sp>
    </p:spTree>
    <p:extLst>
      <p:ext uri="{BB962C8B-B14F-4D97-AF65-F5344CB8AC3E}">
        <p14:creationId xmlns:p14="http://schemas.microsoft.com/office/powerpoint/2010/main" val="735616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Ethereum </a:t>
            </a:r>
            <a:r>
              <a:rPr lang="en-US" b="1" dirty="0" smtClean="0"/>
              <a:t>Accounts</a:t>
            </a:r>
            <a:endParaRPr lang="en-US" dirty="0"/>
          </a:p>
        </p:txBody>
      </p:sp>
      <p:sp>
        <p:nvSpPr>
          <p:cNvPr id="3" name="Content Placeholder 2"/>
          <p:cNvSpPr>
            <a:spLocks noGrp="1"/>
          </p:cNvSpPr>
          <p:nvPr>
            <p:ph idx="1"/>
          </p:nvPr>
        </p:nvSpPr>
        <p:spPr/>
        <p:txBody>
          <a:bodyPr/>
          <a:lstStyle/>
          <a:p>
            <a:r>
              <a:rPr lang="en-US" dirty="0"/>
              <a:t>There are two different types of accounts in Ethereum: externally owned accounts (EOAs) and contract accounts. </a:t>
            </a:r>
            <a:endParaRPr lang="en-US" dirty="0" smtClean="0"/>
          </a:p>
          <a:p>
            <a:r>
              <a:rPr lang="en-US" dirty="0" smtClean="0"/>
              <a:t>Both </a:t>
            </a:r>
            <a:r>
              <a:rPr lang="en-US" dirty="0"/>
              <a:t>types of accounts are identified by a 20-byte Ethereum address and share the same address space. </a:t>
            </a:r>
            <a:endParaRPr lang="en-US" dirty="0" smtClean="0"/>
          </a:p>
          <a:p>
            <a:r>
              <a:rPr lang="en-US" dirty="0" smtClean="0"/>
              <a:t>Both </a:t>
            </a:r>
            <a:r>
              <a:rPr lang="en-US" dirty="0"/>
              <a:t>accounts are equally treated by the EVM. </a:t>
            </a:r>
          </a:p>
          <a:p>
            <a:endParaRPr lang="en-US" dirty="0"/>
          </a:p>
        </p:txBody>
      </p:sp>
    </p:spTree>
    <p:extLst>
      <p:ext uri="{BB962C8B-B14F-4D97-AF65-F5344CB8AC3E}">
        <p14:creationId xmlns:p14="http://schemas.microsoft.com/office/powerpoint/2010/main" val="349297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Ethereum Accounts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690688"/>
            <a:ext cx="5724525" cy="3648075"/>
          </a:xfrm>
          <a:prstGeom prst="rect">
            <a:avLst/>
          </a:prstGeom>
          <a:noFill/>
          <a:ln>
            <a:noFill/>
          </a:ln>
        </p:spPr>
      </p:pic>
    </p:spTree>
    <p:extLst>
      <p:ext uri="{BB962C8B-B14F-4D97-AF65-F5344CB8AC3E}">
        <p14:creationId xmlns:p14="http://schemas.microsoft.com/office/powerpoint/2010/main" val="99547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Accounts</a:t>
            </a:r>
          </a:p>
        </p:txBody>
      </p:sp>
      <p:sp>
        <p:nvSpPr>
          <p:cNvPr id="3" name="Content Placeholder 2"/>
          <p:cNvSpPr>
            <a:spLocks noGrp="1"/>
          </p:cNvSpPr>
          <p:nvPr>
            <p:ph idx="1"/>
          </p:nvPr>
        </p:nvSpPr>
        <p:spPr/>
        <p:txBody>
          <a:bodyPr/>
          <a:lstStyle/>
          <a:p>
            <a:r>
              <a:rPr lang="en-US" dirty="0"/>
              <a:t>An Ethereum account contains four fields:</a:t>
            </a:r>
          </a:p>
          <a:p>
            <a:pPr lvl="1"/>
            <a:r>
              <a:rPr lang="en-US" dirty="0" smtClean="0"/>
              <a:t>The </a:t>
            </a:r>
            <a:r>
              <a:rPr lang="en-US" dirty="0"/>
              <a:t>nonce, a counter used to make sure each transaction can only be processed once</a:t>
            </a:r>
          </a:p>
          <a:p>
            <a:pPr lvl="1"/>
            <a:r>
              <a:rPr lang="en-US" dirty="0"/>
              <a:t>The account's current ether balance</a:t>
            </a:r>
          </a:p>
          <a:p>
            <a:pPr lvl="1"/>
            <a:r>
              <a:rPr lang="en-US" dirty="0"/>
              <a:t>The account's contract code, if present</a:t>
            </a:r>
          </a:p>
          <a:p>
            <a:pPr lvl="1"/>
            <a:r>
              <a:rPr lang="en-US" dirty="0"/>
              <a:t>The account's storage (empty by default)</a:t>
            </a:r>
          </a:p>
        </p:txBody>
      </p:sp>
    </p:spTree>
    <p:extLst>
      <p:ext uri="{BB962C8B-B14F-4D97-AF65-F5344CB8AC3E}">
        <p14:creationId xmlns:p14="http://schemas.microsoft.com/office/powerpoint/2010/main" val="230866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Accounts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74362" y="1329158"/>
            <a:ext cx="8364117" cy="5344271"/>
          </a:xfrm>
          <a:prstGeom prst="rect">
            <a:avLst/>
          </a:prstGeom>
        </p:spPr>
      </p:pic>
    </p:spTree>
    <p:extLst>
      <p:ext uri="{BB962C8B-B14F-4D97-AF65-F5344CB8AC3E}">
        <p14:creationId xmlns:p14="http://schemas.microsoft.com/office/powerpoint/2010/main" val="94750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Accounts</a:t>
            </a:r>
            <a:endParaRPr lang="en-US" dirty="0"/>
          </a:p>
        </p:txBody>
      </p:sp>
      <p:sp>
        <p:nvSpPr>
          <p:cNvPr id="3" name="Content Placeholder 2"/>
          <p:cNvSpPr>
            <a:spLocks noGrp="1"/>
          </p:cNvSpPr>
          <p:nvPr>
            <p:ph idx="1"/>
          </p:nvPr>
        </p:nvSpPr>
        <p:spPr/>
        <p:txBody>
          <a:bodyPr/>
          <a:lstStyle/>
          <a:p>
            <a:r>
              <a:rPr lang="en-US" dirty="0" smtClean="0"/>
              <a:t>Contract </a:t>
            </a:r>
            <a:r>
              <a:rPr lang="en-US" dirty="0" smtClean="0"/>
              <a:t>accounts are controlled by program code (also commonly referred to as “smart contracts”) that is executed by the Ethereum Virtual Machine. </a:t>
            </a:r>
          </a:p>
          <a:p>
            <a:r>
              <a:rPr lang="en-US" dirty="0" smtClean="0"/>
              <a:t>Contract accounts has no private key so cannot initiate transaction. </a:t>
            </a:r>
          </a:p>
          <a:p>
            <a:r>
              <a:rPr lang="en-US" dirty="0" smtClean="0"/>
              <a:t>The address of a contract is determined at the time the contract is created. </a:t>
            </a:r>
          </a:p>
          <a:p>
            <a:r>
              <a:rPr lang="en-US" dirty="0" smtClean="0"/>
              <a:t>It is derived from the EOA account that created it and the number of transactions sent from that address (so-called the account “nonce”). </a:t>
            </a:r>
            <a:endParaRPr lang="en-US" dirty="0"/>
          </a:p>
        </p:txBody>
      </p:sp>
    </p:spTree>
    <p:extLst>
      <p:ext uri="{BB962C8B-B14F-4D97-AF65-F5344CB8AC3E}">
        <p14:creationId xmlns:p14="http://schemas.microsoft.com/office/powerpoint/2010/main" val="2381137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EOA and Contract Accounts</a:t>
            </a:r>
            <a:endParaRPr lang="en-US" dirty="0"/>
          </a:p>
        </p:txBody>
      </p:sp>
      <p:sp>
        <p:nvSpPr>
          <p:cNvPr id="3" name="Content Placeholder 2"/>
          <p:cNvSpPr>
            <a:spLocks noGrp="1"/>
          </p:cNvSpPr>
          <p:nvPr>
            <p:ph idx="1"/>
          </p:nvPr>
        </p:nvSpPr>
        <p:spPr/>
        <p:txBody>
          <a:bodyPr>
            <a:normAutofit/>
          </a:bodyPr>
          <a:lstStyle/>
          <a:p>
            <a:r>
              <a:rPr lang="en-US" dirty="0"/>
              <a:t>The private key enables private control over access to any ether in the account and over any authentication the account needs when using smart contracts. They are the unique piece of information needed to create digital signatures, required to sign transactions to spend any funds in the account.</a:t>
            </a:r>
          </a:p>
          <a:p>
            <a:r>
              <a:rPr lang="en-US" dirty="0" smtClean="0"/>
              <a:t>Contracts </a:t>
            </a:r>
            <a:r>
              <a:rPr lang="en-US" dirty="0"/>
              <a:t>Accounts (Smart Contracts) </a:t>
            </a:r>
            <a:r>
              <a:rPr lang="en-US" dirty="0" smtClean="0"/>
              <a:t>are controlled </a:t>
            </a:r>
            <a:r>
              <a:rPr lang="en-US" dirty="0"/>
              <a:t>by their code</a:t>
            </a:r>
            <a:r>
              <a:rPr lang="en-US" dirty="0" smtClean="0"/>
              <a:t>.</a:t>
            </a:r>
            <a:r>
              <a:rPr lang="en-US" dirty="0"/>
              <a:t> </a:t>
            </a:r>
          </a:p>
          <a:p>
            <a:r>
              <a:rPr lang="en-US" dirty="0"/>
              <a:t>Unlike EOAs, there are no public or private keys associated with a smart contract. Smart contracts are not backed by a private key, but by their inherent code. We can say that they “own themselves”.</a:t>
            </a:r>
          </a:p>
          <a:p>
            <a:endParaRPr lang="en-US" dirty="0"/>
          </a:p>
        </p:txBody>
      </p:sp>
    </p:spTree>
    <p:extLst>
      <p:ext uri="{BB962C8B-B14F-4D97-AF65-F5344CB8AC3E}">
        <p14:creationId xmlns:p14="http://schemas.microsoft.com/office/powerpoint/2010/main" val="289475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Execution</a:t>
            </a:r>
            <a:endParaRPr lang="en-US" dirty="0"/>
          </a:p>
        </p:txBody>
      </p:sp>
      <p:sp>
        <p:nvSpPr>
          <p:cNvPr id="3" name="Content Placeholder 2"/>
          <p:cNvSpPr>
            <a:spLocks noGrp="1"/>
          </p:cNvSpPr>
          <p:nvPr>
            <p:ph idx="1"/>
          </p:nvPr>
        </p:nvSpPr>
        <p:spPr/>
        <p:txBody>
          <a:bodyPr/>
          <a:lstStyle/>
          <a:p>
            <a:r>
              <a:rPr lang="en-US" dirty="0"/>
              <a:t>All smart contracts in Ethereum are executed, ultimately, because of a transaction initiated from an EOA. </a:t>
            </a:r>
            <a:endParaRPr lang="en-US" dirty="0" smtClean="0"/>
          </a:p>
          <a:p>
            <a:r>
              <a:rPr lang="en-US" dirty="0" smtClean="0"/>
              <a:t>A </a:t>
            </a:r>
            <a:r>
              <a:rPr lang="en-US" dirty="0"/>
              <a:t>contract is created by sending a transaction to an empty address with code as data - that will cause a new account to be created. </a:t>
            </a:r>
            <a:endParaRPr lang="en-US" dirty="0" smtClean="0"/>
          </a:p>
          <a:p>
            <a:r>
              <a:rPr lang="en-US" dirty="0" smtClean="0"/>
              <a:t>The </a:t>
            </a:r>
            <a:r>
              <a:rPr lang="en-US" dirty="0"/>
              <a:t>address of a contract is determined at the time of its creation. </a:t>
            </a:r>
            <a:endParaRPr lang="en-US" dirty="0" smtClean="0"/>
          </a:p>
          <a:p>
            <a:r>
              <a:rPr lang="en-US" dirty="0" smtClean="0"/>
              <a:t>The </a:t>
            </a:r>
            <a:r>
              <a:rPr lang="en-US" dirty="0"/>
              <a:t>address is derived from the address of the initiator and its transaction count number (account “nonce”). </a:t>
            </a:r>
          </a:p>
          <a:p>
            <a:endParaRPr lang="en-US" dirty="0"/>
          </a:p>
        </p:txBody>
      </p:sp>
    </p:spTree>
    <p:extLst>
      <p:ext uri="{BB962C8B-B14F-4D97-AF65-F5344CB8AC3E}">
        <p14:creationId xmlns:p14="http://schemas.microsoft.com/office/powerpoint/2010/main" val="2046037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Storage</a:t>
            </a:r>
            <a:endParaRPr lang="en-US" dirty="0"/>
          </a:p>
        </p:txBody>
      </p:sp>
      <p:sp>
        <p:nvSpPr>
          <p:cNvPr id="3" name="Content Placeholder 2"/>
          <p:cNvSpPr>
            <a:spLocks noGrp="1"/>
          </p:cNvSpPr>
          <p:nvPr>
            <p:ph idx="1"/>
          </p:nvPr>
        </p:nvSpPr>
        <p:spPr/>
        <p:txBody>
          <a:bodyPr>
            <a:normAutofit/>
          </a:bodyPr>
          <a:lstStyle/>
          <a:p>
            <a:r>
              <a:rPr lang="en-US" dirty="0" smtClean="0"/>
              <a:t>Every account has a persistent storage that can be used to store key-value maps. </a:t>
            </a:r>
          </a:p>
          <a:p>
            <a:r>
              <a:rPr lang="en-US" dirty="0" smtClean="0"/>
              <a:t>The key-value maps  256-bit words to 256-bit words to store things like derived calculations. </a:t>
            </a:r>
          </a:p>
          <a:p>
            <a:r>
              <a:rPr lang="en-US" dirty="0" smtClean="0"/>
              <a:t>Each account has an account balance that stores the value of ether (in “</a:t>
            </a:r>
            <a:r>
              <a:rPr lang="en-US" dirty="0" err="1" smtClean="0"/>
              <a:t>wei</a:t>
            </a:r>
            <a:r>
              <a:rPr lang="en-US" dirty="0" smtClean="0"/>
              <a:t>”) belonging to the account. </a:t>
            </a:r>
          </a:p>
          <a:p>
            <a:r>
              <a:rPr lang="en-US" dirty="0" smtClean="0"/>
              <a:t>This value can be modified by sending or receiving transactions. </a:t>
            </a:r>
          </a:p>
          <a:p>
            <a:pPr marL="0" indent="0">
              <a:buNone/>
            </a:pPr>
            <a:endParaRPr lang="en-US" dirty="0" smtClean="0"/>
          </a:p>
          <a:p>
            <a:endParaRPr lang="en-US" dirty="0"/>
          </a:p>
        </p:txBody>
      </p:sp>
    </p:spTree>
    <p:extLst>
      <p:ext uri="{BB962C8B-B14F-4D97-AF65-F5344CB8AC3E}">
        <p14:creationId xmlns:p14="http://schemas.microsoft.com/office/powerpoint/2010/main" val="48340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Storage</a:t>
            </a:r>
            <a:endParaRPr lang="en-US" dirty="0"/>
          </a:p>
        </p:txBody>
      </p:sp>
      <p:sp>
        <p:nvSpPr>
          <p:cNvPr id="3" name="Content Placeholder 2"/>
          <p:cNvSpPr>
            <a:spLocks noGrp="1"/>
          </p:cNvSpPr>
          <p:nvPr>
            <p:ph idx="1"/>
          </p:nvPr>
        </p:nvSpPr>
        <p:spPr/>
        <p:txBody>
          <a:bodyPr/>
          <a:lstStyle/>
          <a:p>
            <a:r>
              <a:rPr lang="en-US" i="1" dirty="0"/>
              <a:t>Storage is a key-value store that maps 256-bit words to 256-bit words.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33737" y="2528888"/>
            <a:ext cx="5724525" cy="3648075"/>
          </a:xfrm>
          <a:prstGeom prst="rect">
            <a:avLst/>
          </a:prstGeom>
          <a:noFill/>
          <a:ln>
            <a:noFill/>
          </a:ln>
        </p:spPr>
      </p:pic>
    </p:spTree>
    <p:extLst>
      <p:ext uri="{BB962C8B-B14F-4D97-AF65-F5344CB8AC3E}">
        <p14:creationId xmlns:p14="http://schemas.microsoft.com/office/powerpoint/2010/main" val="82737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Ethereum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57137" y="1196866"/>
            <a:ext cx="7505092" cy="5348313"/>
          </a:xfrm>
          <a:prstGeom prst="rect">
            <a:avLst/>
          </a:prstGeom>
        </p:spPr>
      </p:pic>
    </p:spTree>
    <p:extLst>
      <p:ext uri="{BB962C8B-B14F-4D97-AF65-F5344CB8AC3E}">
        <p14:creationId xmlns:p14="http://schemas.microsoft.com/office/powerpoint/2010/main" val="601198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Storage</a:t>
            </a:r>
            <a:endParaRPr lang="en-US" dirty="0"/>
          </a:p>
        </p:txBody>
      </p:sp>
      <p:sp>
        <p:nvSpPr>
          <p:cNvPr id="3" name="Content Placeholder 2"/>
          <p:cNvSpPr>
            <a:spLocks noGrp="1"/>
          </p:cNvSpPr>
          <p:nvPr>
            <p:ph idx="1"/>
          </p:nvPr>
        </p:nvSpPr>
        <p:spPr/>
        <p:txBody>
          <a:bodyPr/>
          <a:lstStyle/>
          <a:p>
            <a:r>
              <a:rPr lang="en-US" dirty="0" smtClean="0"/>
              <a:t>EOAs are simple accounts without any associated code</a:t>
            </a:r>
          </a:p>
          <a:p>
            <a:r>
              <a:rPr lang="en-US" dirty="0" smtClean="0"/>
              <a:t>Contract accounts have additional storage to store the smart contract code and data. </a:t>
            </a:r>
          </a:p>
          <a:p>
            <a:r>
              <a:rPr lang="en-US" dirty="0" smtClean="0"/>
              <a:t>Contract accounts can have at most one Smart Contract associated, once deployed cannot change</a:t>
            </a:r>
            <a:endParaRPr lang="en-US" dirty="0"/>
          </a:p>
        </p:txBody>
      </p:sp>
    </p:spTree>
    <p:extLst>
      <p:ext uri="{BB962C8B-B14F-4D97-AF65-F5344CB8AC3E}">
        <p14:creationId xmlns:p14="http://schemas.microsoft.com/office/powerpoint/2010/main" val="183312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EOA</a:t>
            </a:r>
            <a:endParaRPr lang="en-US" dirty="0"/>
          </a:p>
        </p:txBody>
      </p:sp>
      <p:sp>
        <p:nvSpPr>
          <p:cNvPr id="3" name="Content Placeholder 2"/>
          <p:cNvSpPr>
            <a:spLocks noGrp="1"/>
          </p:cNvSpPr>
          <p:nvPr>
            <p:ph idx="1"/>
          </p:nvPr>
        </p:nvSpPr>
        <p:spPr/>
        <p:txBody>
          <a:bodyPr/>
          <a:lstStyle/>
          <a:p>
            <a:r>
              <a:rPr lang="en-US" dirty="0"/>
              <a:t>EOAs are controlled by users, often via software such as a wallet application that is external to the Ethereum platform. </a:t>
            </a:r>
            <a:endParaRPr lang="en-US" dirty="0" smtClean="0"/>
          </a:p>
          <a:p>
            <a:r>
              <a:rPr lang="en-US" dirty="0" smtClean="0"/>
              <a:t>Ownership </a:t>
            </a:r>
            <a:r>
              <a:rPr lang="en-US" dirty="0"/>
              <a:t>of EOAs is established through digital private keys (public and private key pairs) and is indexed by Ethereum addresses. </a:t>
            </a:r>
            <a:endParaRPr lang="en-US" dirty="0" smtClean="0"/>
          </a:p>
          <a:p>
            <a:r>
              <a:rPr lang="en-US" dirty="0" smtClean="0"/>
              <a:t>The </a:t>
            </a:r>
            <a:r>
              <a:rPr lang="en-US" dirty="0"/>
              <a:t>address of the EOA is determined from the public key. </a:t>
            </a:r>
          </a:p>
          <a:p>
            <a:endParaRPr lang="en-US" dirty="0"/>
          </a:p>
        </p:txBody>
      </p:sp>
    </p:spTree>
    <p:extLst>
      <p:ext uri="{BB962C8B-B14F-4D97-AF65-F5344CB8AC3E}">
        <p14:creationId xmlns:p14="http://schemas.microsoft.com/office/powerpoint/2010/main" val="3564335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Ethereum Address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Each </a:t>
            </a:r>
            <a:r>
              <a:rPr lang="en-US" dirty="0"/>
              <a:t>Ethereum account would have a unique address. </a:t>
            </a:r>
            <a:endParaRPr lang="en-US" dirty="0" smtClean="0"/>
          </a:p>
          <a:p>
            <a:r>
              <a:rPr lang="en-US" dirty="0" smtClean="0"/>
              <a:t>Ethereum </a:t>
            </a:r>
            <a:r>
              <a:rPr lang="en-US" dirty="0"/>
              <a:t>addresses are unique identifiers that are derived from public keys or contracts using the Keccak-256 one-way hash function. </a:t>
            </a:r>
            <a:endParaRPr lang="en-US" dirty="0" smtClean="0"/>
          </a:p>
          <a:p>
            <a:r>
              <a:rPr lang="en-US" dirty="0" smtClean="0"/>
              <a:t>Ethereum </a:t>
            </a:r>
            <a:r>
              <a:rPr lang="en-US" dirty="0"/>
              <a:t>addresses are hexadecimal numbers, identifiers derived from the last 20 bytes of the Keccak-256 hash of the public key</a:t>
            </a:r>
            <a:r>
              <a:rPr lang="en-US" dirty="0" smtClean="0"/>
              <a:t>.</a:t>
            </a:r>
            <a:r>
              <a:rPr lang="en-US" dirty="0"/>
              <a:t> </a:t>
            </a:r>
          </a:p>
          <a:p>
            <a:endParaRPr lang="en-US" dirty="0"/>
          </a:p>
        </p:txBody>
      </p:sp>
    </p:spTree>
    <p:extLst>
      <p:ext uri="{BB962C8B-B14F-4D97-AF65-F5344CB8AC3E}">
        <p14:creationId xmlns:p14="http://schemas.microsoft.com/office/powerpoint/2010/main" val="1706781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r>
              <a:rPr lang="en-US" dirty="0"/>
              <a:t>The term "transaction" is used in Ethereum to refer to the signed data package that stores a message to be sent from an externally owned account. </a:t>
            </a:r>
            <a:endParaRPr lang="en-US" dirty="0" smtClean="0"/>
          </a:p>
          <a:p>
            <a:r>
              <a:rPr lang="en-US" dirty="0"/>
              <a:t>A transaction </a:t>
            </a:r>
            <a:r>
              <a:rPr lang="en-US" dirty="0" smtClean="0"/>
              <a:t>specifies </a:t>
            </a:r>
            <a:r>
              <a:rPr lang="en-US" dirty="0"/>
              <a:t>what </a:t>
            </a:r>
            <a:r>
              <a:rPr lang="en-US" dirty="0" smtClean="0"/>
              <a:t>state changes are </a:t>
            </a:r>
            <a:r>
              <a:rPr lang="en-US" dirty="0"/>
              <a:t>to be made, and it is sent to any node in the network. </a:t>
            </a:r>
          </a:p>
          <a:p>
            <a:endParaRPr lang="en-US" dirty="0" smtClean="0"/>
          </a:p>
        </p:txBody>
      </p:sp>
    </p:spTree>
    <p:extLst>
      <p:ext uri="{BB962C8B-B14F-4D97-AF65-F5344CB8AC3E}">
        <p14:creationId xmlns:p14="http://schemas.microsoft.com/office/powerpoint/2010/main" val="3636439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p:txBody>
          <a:bodyPr/>
          <a:lstStyle/>
          <a:p>
            <a:r>
              <a:rPr lang="en-US" dirty="0" smtClean="0"/>
              <a:t>Since </a:t>
            </a:r>
            <a:r>
              <a:rPr lang="en-US" dirty="0"/>
              <a:t>contracts can’t sign, it can’t send a transaction, but it can send messages. </a:t>
            </a:r>
            <a:endParaRPr lang="en-US" dirty="0" smtClean="0"/>
          </a:p>
          <a:p>
            <a:r>
              <a:rPr lang="en-US" dirty="0"/>
              <a:t>A message is like a transaction, except it is produced by a contract and not an external actor. </a:t>
            </a:r>
          </a:p>
          <a:p>
            <a:r>
              <a:rPr lang="en-US" dirty="0"/>
              <a:t>Messages are virtual objects that are </a:t>
            </a:r>
            <a:r>
              <a:rPr lang="en-US" b="1" dirty="0"/>
              <a:t>never</a:t>
            </a:r>
            <a:r>
              <a:rPr lang="en-US" dirty="0"/>
              <a:t> serialized and exist only in the Ethereum execution environment. </a:t>
            </a:r>
          </a:p>
          <a:p>
            <a:r>
              <a:rPr lang="en-US" dirty="0" smtClean="0"/>
              <a:t>Contracts </a:t>
            </a:r>
            <a:r>
              <a:rPr lang="en-US" dirty="0"/>
              <a:t>can also send ether and invoke functions in other contracts, but this mechanism is properly called a “message.”</a:t>
            </a:r>
          </a:p>
        </p:txBody>
      </p:sp>
    </p:spTree>
    <p:extLst>
      <p:ext uri="{BB962C8B-B14F-4D97-AF65-F5344CB8AC3E}">
        <p14:creationId xmlns:p14="http://schemas.microsoft.com/office/powerpoint/2010/main" val="4279600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a:t>A message sent by a contract differs from a true transaction in two ways: it does not include a cryptographic signature, and it is </a:t>
            </a:r>
            <a:r>
              <a:rPr lang="en-US" b="1" dirty="0"/>
              <a:t>not</a:t>
            </a:r>
            <a:r>
              <a:rPr lang="en-US" dirty="0"/>
              <a:t> included directly in the blockchain. </a:t>
            </a:r>
            <a:endParaRPr lang="en-US" dirty="0" smtClean="0"/>
          </a:p>
          <a:p>
            <a:r>
              <a:rPr lang="en-US" dirty="0" smtClean="0"/>
              <a:t>Rather</a:t>
            </a:r>
            <a:r>
              <a:rPr lang="en-US" dirty="0"/>
              <a:t>, it is part of the side effects of the original transaction that was sent to the contract from an externally owned account. </a:t>
            </a:r>
            <a:endParaRPr lang="en-US" dirty="0" smtClean="0"/>
          </a:p>
          <a:p>
            <a:r>
              <a:rPr lang="en-US" dirty="0" smtClean="0"/>
              <a:t>In </a:t>
            </a:r>
            <a:r>
              <a:rPr lang="en-US" dirty="0"/>
              <a:t>simpler terms, a transaction </a:t>
            </a:r>
            <a:r>
              <a:rPr lang="en-US" dirty="0" smtClean="0"/>
              <a:t>can contain a</a:t>
            </a:r>
            <a:r>
              <a:rPr lang="en-US" dirty="0" smtClean="0"/>
              <a:t> </a:t>
            </a:r>
            <a:r>
              <a:rPr lang="en-US" dirty="0"/>
              <a:t>message or </a:t>
            </a:r>
            <a:r>
              <a:rPr lang="en-US" dirty="0" smtClean="0"/>
              <a:t>is contract creation (which is </a:t>
            </a:r>
            <a:r>
              <a:rPr lang="en-US" dirty="0"/>
              <a:t>not a </a:t>
            </a:r>
            <a:r>
              <a:rPr lang="en-US" dirty="0" smtClean="0"/>
              <a:t>message). </a:t>
            </a:r>
          </a:p>
          <a:p>
            <a:r>
              <a:rPr lang="en-US" dirty="0" smtClean="0"/>
              <a:t>A message call  </a:t>
            </a:r>
            <a:r>
              <a:rPr lang="en-US" dirty="0"/>
              <a:t>can be between two </a:t>
            </a:r>
            <a:r>
              <a:rPr lang="en-US" dirty="0" smtClean="0"/>
              <a:t>accounts (via transactions), </a:t>
            </a:r>
            <a:r>
              <a:rPr lang="en-US" dirty="0"/>
              <a:t>or between two contracts.</a:t>
            </a:r>
          </a:p>
          <a:p>
            <a:endParaRPr lang="en-US" dirty="0"/>
          </a:p>
        </p:txBody>
      </p:sp>
    </p:spTree>
    <p:extLst>
      <p:ext uri="{BB962C8B-B14F-4D97-AF65-F5344CB8AC3E}">
        <p14:creationId xmlns:p14="http://schemas.microsoft.com/office/powerpoint/2010/main" val="342963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a:bodyPr>
          <a:lstStyle/>
          <a:p>
            <a:r>
              <a:rPr lang="en-US" dirty="0"/>
              <a:t>A transaction consists of a message that is sent from one account to another account (which might be the same or empty). </a:t>
            </a:r>
            <a:endParaRPr lang="en-US" dirty="0" smtClean="0"/>
          </a:p>
          <a:p>
            <a:r>
              <a:rPr lang="en-US" dirty="0" smtClean="0"/>
              <a:t>A </a:t>
            </a:r>
            <a:r>
              <a:rPr lang="en-US" dirty="0"/>
              <a:t>valid transaction will be recorded in the blockchain and associated databases (i.e. transaction </a:t>
            </a:r>
            <a:r>
              <a:rPr lang="en-US" dirty="0" err="1"/>
              <a:t>trie</a:t>
            </a:r>
            <a:r>
              <a:rPr lang="en-US" dirty="0"/>
              <a:t>). </a:t>
            </a:r>
            <a:endParaRPr lang="en-US" dirty="0" smtClean="0"/>
          </a:p>
          <a:p>
            <a:r>
              <a:rPr lang="en-US" dirty="0" smtClean="0"/>
              <a:t>Transactions </a:t>
            </a:r>
            <a:r>
              <a:rPr lang="en-US" dirty="0"/>
              <a:t>must execute in entirety or else it will be rejected completely. </a:t>
            </a:r>
            <a:endParaRPr lang="en-US" dirty="0" smtClean="0"/>
          </a:p>
          <a:p>
            <a:r>
              <a:rPr lang="en-US" dirty="0" smtClean="0"/>
              <a:t>To </a:t>
            </a:r>
            <a:r>
              <a:rPr lang="en-US" dirty="0"/>
              <a:t>make any change to the Ethereum blockchain, a transaction must be sent. </a:t>
            </a:r>
            <a:endParaRPr lang="en-US" dirty="0" smtClean="0"/>
          </a:p>
          <a:p>
            <a:r>
              <a:rPr lang="en-US" dirty="0" smtClean="0"/>
              <a:t>Based </a:t>
            </a:r>
            <a:r>
              <a:rPr lang="en-US" dirty="0"/>
              <a:t>on </a:t>
            </a:r>
            <a:r>
              <a:rPr lang="en-US" dirty="0" err="1"/>
              <a:t>Ethereum’s</a:t>
            </a:r>
            <a:r>
              <a:rPr lang="en-US" dirty="0"/>
              <a:t> rules of consensus, the network then agrees that the transaction is a valid one, and it is included in a block that is added to the blockchain.</a:t>
            </a:r>
          </a:p>
          <a:p>
            <a:endParaRPr lang="en-US" dirty="0"/>
          </a:p>
        </p:txBody>
      </p:sp>
    </p:spTree>
    <p:extLst>
      <p:ext uri="{BB962C8B-B14F-4D97-AF65-F5344CB8AC3E}">
        <p14:creationId xmlns:p14="http://schemas.microsoft.com/office/powerpoint/2010/main" val="1586299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&amp; Message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42707" y="1657817"/>
            <a:ext cx="7954485" cy="4686954"/>
          </a:xfrm>
          <a:prstGeom prst="rect">
            <a:avLst/>
          </a:prstGeom>
        </p:spPr>
      </p:pic>
    </p:spTree>
    <p:extLst>
      <p:ext uri="{BB962C8B-B14F-4D97-AF65-F5344CB8AC3E}">
        <p14:creationId xmlns:p14="http://schemas.microsoft.com/office/powerpoint/2010/main" val="2852912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&amp; Message </a:t>
            </a:r>
            <a:endParaRPr lang="en-US" dirty="0"/>
          </a:p>
        </p:txBody>
      </p:sp>
      <p:sp>
        <p:nvSpPr>
          <p:cNvPr id="3" name="Content Placeholder 2"/>
          <p:cNvSpPr>
            <a:spLocks noGrp="1"/>
          </p:cNvSpPr>
          <p:nvPr>
            <p:ph idx="1"/>
          </p:nvPr>
        </p:nvSpPr>
        <p:spPr>
          <a:xfrm>
            <a:off x="285750" y="1507123"/>
            <a:ext cx="3867150" cy="4351338"/>
          </a:xfrm>
        </p:spPr>
        <p:txBody>
          <a:bodyPr>
            <a:normAutofit lnSpcReduction="10000"/>
          </a:bodyPr>
          <a:lstStyle/>
          <a:p>
            <a:r>
              <a:rPr lang="en-US" dirty="0"/>
              <a:t>Message: Data (as a set of bytes) and Value (specified as Ether) that is passed between two Accounts, either through the deterministic operation of an Autonomous Object or the cryptographically secure signature of the Transaction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64341" y="1280404"/>
            <a:ext cx="7827659" cy="4988342"/>
          </a:xfrm>
          <a:prstGeom prst="rect">
            <a:avLst/>
          </a:prstGeom>
          <a:noFill/>
          <a:ln>
            <a:noFill/>
          </a:ln>
        </p:spPr>
      </p:pic>
    </p:spTree>
    <p:extLst>
      <p:ext uri="{BB962C8B-B14F-4D97-AF65-F5344CB8AC3E}">
        <p14:creationId xmlns:p14="http://schemas.microsoft.com/office/powerpoint/2010/main" val="2782775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a:bodyPr>
          <a:lstStyle/>
          <a:p>
            <a:r>
              <a:rPr lang="en-US" dirty="0"/>
              <a:t>A transaction contained two fields: value (ether) and data (payload). </a:t>
            </a:r>
            <a:endParaRPr lang="en-US" dirty="0" smtClean="0"/>
          </a:p>
          <a:p>
            <a:r>
              <a:rPr lang="en-US" dirty="0" smtClean="0"/>
              <a:t>Transactions </a:t>
            </a:r>
            <a:r>
              <a:rPr lang="en-US" dirty="0"/>
              <a:t>can have both value and data, only value, only data, or neither value nor data. </a:t>
            </a:r>
            <a:endParaRPr lang="en-US" dirty="0" smtClean="0"/>
          </a:p>
          <a:p>
            <a:r>
              <a:rPr lang="en-US" dirty="0" smtClean="0"/>
              <a:t>When </a:t>
            </a:r>
            <a:r>
              <a:rPr lang="en-US" dirty="0"/>
              <a:t>a transaction contains a value, this is equivalent to sending a payment. If the recipient account is EOA then the balance of the recipient account will increase. If the recipient account is a contract, then the EVM will execute the function named in the data payload of the transaction. </a:t>
            </a:r>
            <a:endParaRPr lang="en-US" dirty="0" smtClean="0"/>
          </a:p>
          <a:p>
            <a:r>
              <a:rPr lang="en-US" dirty="0" smtClean="0"/>
              <a:t>If </a:t>
            </a:r>
            <a:r>
              <a:rPr lang="en-US" dirty="0"/>
              <a:t>there is no data payload in the transaction or the function named does not exist, the EVM will call a </a:t>
            </a:r>
            <a:r>
              <a:rPr lang="en-US" b="1" dirty="0"/>
              <a:t>fallback</a:t>
            </a:r>
            <a:r>
              <a:rPr lang="en-US" dirty="0"/>
              <a:t> function. If the fallback function is a payable function, then the ether will be received by the contract account.</a:t>
            </a:r>
          </a:p>
          <a:p>
            <a:endParaRPr lang="en-US" dirty="0"/>
          </a:p>
        </p:txBody>
      </p:sp>
    </p:spTree>
    <p:extLst>
      <p:ext uri="{BB962C8B-B14F-4D97-AF65-F5344CB8AC3E}">
        <p14:creationId xmlns:p14="http://schemas.microsoft.com/office/powerpoint/2010/main" val="247901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Ethereum is a network of peer to peer software clients with a global shared replicated persistent memory that is accessible by all clients. </a:t>
            </a:r>
          </a:p>
          <a:p>
            <a:r>
              <a:rPr lang="en-US" dirty="0" smtClean="0"/>
              <a:t>The intent of Ethereum is to build a new consensus-based system with a foundational layer that enables arbitrary automation through smart contracts. </a:t>
            </a:r>
          </a:p>
          <a:p>
            <a:r>
              <a:rPr lang="en-US" dirty="0" smtClean="0"/>
              <a:t>This essentially means the Ethereum is a programmable blockchain. The persistent memory consists of the Ethereum blockchain and the transaction state database. </a:t>
            </a:r>
          </a:p>
          <a:p>
            <a:r>
              <a:rPr lang="en-US" dirty="0" smtClean="0"/>
              <a:t>Unlike the bitcoin, Ethereum records the resultants states of all transactions, therefore there is another layer of data storage</a:t>
            </a:r>
            <a:endParaRPr lang="en-US" dirty="0"/>
          </a:p>
        </p:txBody>
      </p:sp>
      <p:pic>
        <p:nvPicPr>
          <p:cNvPr id="4" name="Picture 3"/>
          <p:cNvPicPr>
            <a:picLocks noChangeAspect="1"/>
          </p:cNvPicPr>
          <p:nvPr/>
        </p:nvPicPr>
        <p:blipFill>
          <a:blip r:embed="rId2"/>
          <a:stretch>
            <a:fillRect/>
          </a:stretch>
        </p:blipFill>
        <p:spPr>
          <a:xfrm>
            <a:off x="7858935" y="404634"/>
            <a:ext cx="2762636" cy="1286054"/>
          </a:xfrm>
          <a:prstGeom prst="rect">
            <a:avLst/>
          </a:prstGeom>
        </p:spPr>
      </p:pic>
    </p:spTree>
    <p:extLst>
      <p:ext uri="{BB962C8B-B14F-4D97-AF65-F5344CB8AC3E}">
        <p14:creationId xmlns:p14="http://schemas.microsoft.com/office/powerpoint/2010/main" val="2218894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161175" y="365125"/>
            <a:ext cx="6325086" cy="6212138"/>
          </a:xfrm>
          <a:prstGeom prst="rect">
            <a:avLst/>
          </a:prstGeom>
        </p:spPr>
      </p:pic>
    </p:spTree>
    <p:extLst>
      <p:ext uri="{BB962C8B-B14F-4D97-AF65-F5344CB8AC3E}">
        <p14:creationId xmlns:p14="http://schemas.microsoft.com/office/powerpoint/2010/main" val="848491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Creation</a:t>
            </a:r>
            <a:endParaRPr lang="en-US" dirty="0"/>
          </a:p>
        </p:txBody>
      </p:sp>
      <p:sp>
        <p:nvSpPr>
          <p:cNvPr id="3" name="Content Placeholder 2"/>
          <p:cNvSpPr>
            <a:spLocks noGrp="1"/>
          </p:cNvSpPr>
          <p:nvPr>
            <p:ph idx="1"/>
          </p:nvPr>
        </p:nvSpPr>
        <p:spPr>
          <a:xfrm>
            <a:off x="838200" y="1825625"/>
            <a:ext cx="7968916" cy="4351338"/>
          </a:xfrm>
        </p:spPr>
        <p:txBody>
          <a:bodyPr>
            <a:normAutofit lnSpcReduction="10000"/>
          </a:bodyPr>
          <a:lstStyle/>
          <a:p>
            <a:r>
              <a:rPr lang="en-US" dirty="0"/>
              <a:t>If the destination address is set to null, a new contract would be created. </a:t>
            </a:r>
            <a:endParaRPr lang="en-US" dirty="0" smtClean="0"/>
          </a:p>
          <a:p>
            <a:r>
              <a:rPr lang="en-US" dirty="0" smtClean="0"/>
              <a:t>If </a:t>
            </a:r>
            <a:r>
              <a:rPr lang="en-US" dirty="0"/>
              <a:t>the value field contains a number, then the new contract would have a starting balance as well. </a:t>
            </a:r>
            <a:endParaRPr lang="en-US" dirty="0" smtClean="0"/>
          </a:p>
          <a:p>
            <a:r>
              <a:rPr lang="en-US" dirty="0" smtClean="0"/>
              <a:t>When </a:t>
            </a:r>
            <a:r>
              <a:rPr lang="en-US" dirty="0"/>
              <a:t>a contract is created it will be assigned a contract account address that is based on the EOA address and a nonce. </a:t>
            </a:r>
            <a:endParaRPr lang="en-US" dirty="0" smtClean="0"/>
          </a:p>
          <a:p>
            <a:r>
              <a:rPr lang="en-US" dirty="0" smtClean="0"/>
              <a:t>The </a:t>
            </a:r>
            <a:r>
              <a:rPr lang="en-US" dirty="0"/>
              <a:t>payload of a contract creation is taken to be the EVM bytecode. The output data of the execution of the bytecode is permanently stored as the code of the contract. </a:t>
            </a:r>
          </a:p>
          <a:p>
            <a:endParaRPr lang="en-US" dirty="0"/>
          </a:p>
        </p:txBody>
      </p:sp>
      <p:pic>
        <p:nvPicPr>
          <p:cNvPr id="4" name="Picture 3"/>
          <p:cNvPicPr>
            <a:picLocks noChangeAspect="1"/>
          </p:cNvPicPr>
          <p:nvPr/>
        </p:nvPicPr>
        <p:blipFill>
          <a:blip r:embed="rId2"/>
          <a:stretch>
            <a:fillRect/>
          </a:stretch>
        </p:blipFill>
        <p:spPr>
          <a:xfrm>
            <a:off x="8807117" y="1690687"/>
            <a:ext cx="3217890" cy="4254159"/>
          </a:xfrm>
          <a:prstGeom prst="rect">
            <a:avLst/>
          </a:prstGeom>
        </p:spPr>
      </p:pic>
    </p:spTree>
    <p:extLst>
      <p:ext uri="{BB962C8B-B14F-4D97-AF65-F5344CB8AC3E}">
        <p14:creationId xmlns:p14="http://schemas.microsoft.com/office/powerpoint/2010/main" val="3446236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Contracts</a:t>
            </a:r>
            <a:endParaRPr lang="en-US" dirty="0"/>
          </a:p>
        </p:txBody>
      </p:sp>
      <p:sp>
        <p:nvSpPr>
          <p:cNvPr id="3" name="Content Placeholder 2"/>
          <p:cNvSpPr>
            <a:spLocks noGrp="1"/>
          </p:cNvSpPr>
          <p:nvPr>
            <p:ph idx="1"/>
          </p:nvPr>
        </p:nvSpPr>
        <p:spPr/>
        <p:txBody>
          <a:bodyPr>
            <a:normAutofit/>
          </a:bodyPr>
          <a:lstStyle/>
          <a:p>
            <a:r>
              <a:rPr lang="en-US" dirty="0"/>
              <a:t>Smart Contracts are programming code that runs within the EVM. </a:t>
            </a:r>
            <a:endParaRPr lang="en-US" dirty="0" smtClean="0"/>
          </a:p>
          <a:p>
            <a:r>
              <a:rPr lang="en-US" dirty="0" smtClean="0"/>
              <a:t>Contracts </a:t>
            </a:r>
            <a:r>
              <a:rPr lang="en-US" dirty="0"/>
              <a:t>are created either by other transactions (by setting destination address to null) or by another contract (via opcode). </a:t>
            </a:r>
            <a:endParaRPr lang="en-US" dirty="0" smtClean="0"/>
          </a:p>
          <a:p>
            <a:r>
              <a:rPr lang="en-US" dirty="0" smtClean="0"/>
              <a:t>A </a:t>
            </a:r>
            <a:r>
              <a:rPr lang="en-US" dirty="0"/>
              <a:t>contract is a collection of code (its functions) and data (its state) that resides at a specific address on the Ethereum blockchain. </a:t>
            </a:r>
            <a:endParaRPr lang="en-US" dirty="0" smtClean="0"/>
          </a:p>
          <a:p>
            <a:r>
              <a:rPr lang="en-US" dirty="0"/>
              <a:t>Contracts can call other contracts or send Ether to non-contract accounts by the means of message calls. </a:t>
            </a:r>
            <a:endParaRPr lang="en-US" dirty="0" smtClean="0"/>
          </a:p>
          <a:p>
            <a:r>
              <a:rPr lang="en-US" dirty="0" smtClean="0"/>
              <a:t>Every </a:t>
            </a:r>
            <a:r>
              <a:rPr lang="en-US" dirty="0"/>
              <a:t>transaction consists of a top-level message call which in turn can create further message calls. </a:t>
            </a:r>
          </a:p>
          <a:p>
            <a:endParaRPr lang="en-US" dirty="0"/>
          </a:p>
          <a:p>
            <a:endParaRPr lang="en-US" dirty="0"/>
          </a:p>
        </p:txBody>
      </p:sp>
    </p:spTree>
    <p:extLst>
      <p:ext uri="{BB962C8B-B14F-4D97-AF65-F5344CB8AC3E}">
        <p14:creationId xmlns:p14="http://schemas.microsoft.com/office/powerpoint/2010/main" val="4164881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calls</a:t>
            </a:r>
            <a:endParaRPr lang="en-US" dirty="0"/>
          </a:p>
        </p:txBody>
      </p:sp>
      <p:sp>
        <p:nvSpPr>
          <p:cNvPr id="3" name="Content Placeholder 2"/>
          <p:cNvSpPr>
            <a:spLocks noGrp="1"/>
          </p:cNvSpPr>
          <p:nvPr>
            <p:ph idx="1"/>
          </p:nvPr>
        </p:nvSpPr>
        <p:spPr/>
        <p:txBody>
          <a:bodyPr/>
          <a:lstStyle/>
          <a:p>
            <a:r>
              <a:rPr lang="en-US" dirty="0" smtClean="0"/>
              <a:t>Contracts in EVM </a:t>
            </a:r>
            <a:r>
              <a:rPr lang="en-US" dirty="0"/>
              <a:t>can send messages to other accounts.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58791" y="2252162"/>
            <a:ext cx="6756754" cy="4305885"/>
          </a:xfrm>
          <a:prstGeom prst="rect">
            <a:avLst/>
          </a:prstGeom>
          <a:noFill/>
          <a:ln>
            <a:noFill/>
          </a:ln>
        </p:spPr>
      </p:pic>
    </p:spTree>
    <p:extLst>
      <p:ext uri="{BB962C8B-B14F-4D97-AF65-F5344CB8AC3E}">
        <p14:creationId xmlns:p14="http://schemas.microsoft.com/office/powerpoint/2010/main" val="3741525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Gas</a:t>
            </a:r>
            <a:endParaRPr lang="en-US" dirty="0"/>
          </a:p>
        </p:txBody>
      </p:sp>
      <p:sp>
        <p:nvSpPr>
          <p:cNvPr id="3" name="Content Placeholder 2"/>
          <p:cNvSpPr>
            <a:spLocks noGrp="1"/>
          </p:cNvSpPr>
          <p:nvPr>
            <p:ph idx="1"/>
          </p:nvPr>
        </p:nvSpPr>
        <p:spPr/>
        <p:txBody>
          <a:bodyPr>
            <a:normAutofit/>
          </a:bodyPr>
          <a:lstStyle/>
          <a:p>
            <a:r>
              <a:rPr lang="en-US" dirty="0" smtClean="0"/>
              <a:t>Because </a:t>
            </a:r>
            <a:r>
              <a:rPr lang="en-US" dirty="0"/>
              <a:t>the smart contracts are Turing complete, arbitrary programs may run on it including programs that may not halt. </a:t>
            </a:r>
            <a:endParaRPr lang="en-US" dirty="0" smtClean="0"/>
          </a:p>
          <a:p>
            <a:r>
              <a:rPr lang="en-US" dirty="0" smtClean="0"/>
              <a:t>In </a:t>
            </a:r>
            <a:r>
              <a:rPr lang="en-US" dirty="0"/>
              <a:t>an effort to limit code execution each transaction that executes code (smart contracts) would have to pay certain charges called gas. </a:t>
            </a:r>
            <a:endParaRPr lang="en-US" dirty="0" smtClean="0"/>
          </a:p>
          <a:p>
            <a:r>
              <a:rPr lang="en-US" dirty="0" smtClean="0"/>
              <a:t>Gas </a:t>
            </a:r>
            <a:r>
              <a:rPr lang="en-US" dirty="0"/>
              <a:t>is consumed according to the amount of work done by the EVM. </a:t>
            </a:r>
            <a:endParaRPr lang="en-US" dirty="0" smtClean="0"/>
          </a:p>
          <a:p>
            <a:r>
              <a:rPr lang="en-US" dirty="0" smtClean="0"/>
              <a:t>The </a:t>
            </a:r>
            <a:r>
              <a:rPr lang="en-US" dirty="0"/>
              <a:t>more steps or more complex the code, more gas is required. </a:t>
            </a:r>
            <a:endParaRPr lang="en-US" dirty="0" smtClean="0"/>
          </a:p>
          <a:p>
            <a:r>
              <a:rPr lang="en-US" dirty="0" smtClean="0"/>
              <a:t>When </a:t>
            </a:r>
            <a:r>
              <a:rPr lang="en-US" dirty="0"/>
              <a:t>the EVM executes a transaction, the gas is gradually depleted. </a:t>
            </a:r>
            <a:endParaRPr lang="en-US" dirty="0" smtClean="0"/>
          </a:p>
          <a:p>
            <a:r>
              <a:rPr lang="en-US" dirty="0" smtClean="0"/>
              <a:t>If </a:t>
            </a:r>
            <a:r>
              <a:rPr lang="en-US" dirty="0"/>
              <a:t>the gas is used up before completion an exception will be triggered, and all modifications will be reverted.</a:t>
            </a:r>
          </a:p>
          <a:p>
            <a:endParaRPr lang="en-US" dirty="0"/>
          </a:p>
        </p:txBody>
      </p:sp>
      <p:pic>
        <p:nvPicPr>
          <p:cNvPr id="4" name="Picture 3"/>
          <p:cNvPicPr>
            <a:picLocks noChangeAspect="1"/>
          </p:cNvPicPr>
          <p:nvPr/>
        </p:nvPicPr>
        <p:blipFill>
          <a:blip r:embed="rId2"/>
          <a:stretch>
            <a:fillRect/>
          </a:stretch>
        </p:blipFill>
        <p:spPr>
          <a:xfrm>
            <a:off x="7795460" y="70707"/>
            <a:ext cx="3558340" cy="1619981"/>
          </a:xfrm>
          <a:prstGeom prst="rect">
            <a:avLst/>
          </a:prstGeom>
        </p:spPr>
      </p:pic>
    </p:spTree>
    <p:extLst>
      <p:ext uri="{BB962C8B-B14F-4D97-AF65-F5344CB8AC3E}">
        <p14:creationId xmlns:p14="http://schemas.microsoft.com/office/powerpoint/2010/main" val="270502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a:t>
            </a:r>
            <a:endParaRPr lang="en-US" dirty="0"/>
          </a:p>
        </p:txBody>
      </p:sp>
      <p:sp>
        <p:nvSpPr>
          <p:cNvPr id="3" name="Content Placeholder 2"/>
          <p:cNvSpPr>
            <a:spLocks noGrp="1"/>
          </p:cNvSpPr>
          <p:nvPr>
            <p:ph idx="1"/>
          </p:nvPr>
        </p:nvSpPr>
        <p:spPr/>
        <p:txBody>
          <a:bodyPr/>
          <a:lstStyle/>
          <a:p>
            <a:r>
              <a:rPr lang="en-US" dirty="0"/>
              <a:t>All computation in Ethereum is subject to gas fees.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38738" y="2326273"/>
            <a:ext cx="6215062" cy="4194175"/>
          </a:xfrm>
          <a:prstGeom prst="rect">
            <a:avLst/>
          </a:prstGeom>
          <a:noFill/>
          <a:ln>
            <a:noFill/>
          </a:ln>
        </p:spPr>
      </p:pic>
    </p:spTree>
    <p:extLst>
      <p:ext uri="{BB962C8B-B14F-4D97-AF65-F5344CB8AC3E}">
        <p14:creationId xmlns:p14="http://schemas.microsoft.com/office/powerpoint/2010/main" val="1561777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a:t>
            </a:r>
            <a:endParaRPr lang="en-US" dirty="0"/>
          </a:p>
        </p:txBody>
      </p:sp>
      <p:sp>
        <p:nvSpPr>
          <p:cNvPr id="3" name="Content Placeholder 2"/>
          <p:cNvSpPr>
            <a:spLocks noGrp="1"/>
          </p:cNvSpPr>
          <p:nvPr>
            <p:ph idx="1"/>
          </p:nvPr>
        </p:nvSpPr>
        <p:spPr>
          <a:xfrm>
            <a:off x="838200" y="1825625"/>
            <a:ext cx="8851232" cy="4351338"/>
          </a:xfrm>
        </p:spPr>
        <p:txBody>
          <a:bodyPr>
            <a:normAutofit lnSpcReduction="10000"/>
          </a:bodyPr>
          <a:lstStyle/>
          <a:p>
            <a:r>
              <a:rPr lang="en-US" dirty="0"/>
              <a:t>The gas determines the extent of complexity of smart contract code that is being submitted. </a:t>
            </a:r>
            <a:endParaRPr lang="en-US" dirty="0" smtClean="0"/>
          </a:p>
          <a:p>
            <a:r>
              <a:rPr lang="en-US" dirty="0" smtClean="0"/>
              <a:t>If </a:t>
            </a:r>
            <a:r>
              <a:rPr lang="en-US" dirty="0"/>
              <a:t>the gas is below the complexity, the code won’t run. In order to really deter highly complex code and code that won’t halt, gas has a price set to it. </a:t>
            </a:r>
            <a:endParaRPr lang="en-US" dirty="0" smtClean="0"/>
          </a:p>
          <a:p>
            <a:r>
              <a:rPr lang="en-US" dirty="0" smtClean="0"/>
              <a:t>Therefore</a:t>
            </a:r>
            <a:r>
              <a:rPr lang="en-US" dirty="0"/>
              <a:t>, before any smart contract code can run, the transaction must be setup to pay gas price multiplied by gas used. </a:t>
            </a:r>
            <a:r>
              <a:rPr lang="en-US" dirty="0" smtClean="0"/>
              <a:t>This </a:t>
            </a:r>
            <a:r>
              <a:rPr lang="en-US" dirty="0"/>
              <a:t>amount is given to miners. </a:t>
            </a:r>
            <a:endParaRPr lang="en-US" dirty="0" smtClean="0"/>
          </a:p>
          <a:p>
            <a:r>
              <a:rPr lang="en-US" dirty="0" smtClean="0"/>
              <a:t>If </a:t>
            </a:r>
            <a:r>
              <a:rPr lang="en-US" dirty="0"/>
              <a:t>the total price is less than what is expected, the miner may elect to reject running it. A higher priced gas smart contract will have higher priority of running.</a:t>
            </a:r>
          </a:p>
          <a:p>
            <a:endParaRPr lang="en-US" dirty="0"/>
          </a:p>
        </p:txBody>
      </p:sp>
      <p:pic>
        <p:nvPicPr>
          <p:cNvPr id="4" name="Picture 3"/>
          <p:cNvPicPr>
            <a:picLocks noChangeAspect="1"/>
          </p:cNvPicPr>
          <p:nvPr/>
        </p:nvPicPr>
        <p:blipFill>
          <a:blip r:embed="rId2"/>
          <a:stretch>
            <a:fillRect/>
          </a:stretch>
        </p:blipFill>
        <p:spPr>
          <a:xfrm>
            <a:off x="9812453" y="1825625"/>
            <a:ext cx="2379547" cy="3576710"/>
          </a:xfrm>
          <a:prstGeom prst="rect">
            <a:avLst/>
          </a:prstGeom>
        </p:spPr>
      </p:pic>
    </p:spTree>
    <p:extLst>
      <p:ext uri="{BB962C8B-B14F-4D97-AF65-F5344CB8AC3E}">
        <p14:creationId xmlns:p14="http://schemas.microsoft.com/office/powerpoint/2010/main" val="2485957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EVM Internals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58544" y="1268077"/>
            <a:ext cx="8179013" cy="5212249"/>
          </a:xfrm>
          <a:prstGeom prst="rect">
            <a:avLst/>
          </a:prstGeom>
          <a:noFill/>
          <a:ln>
            <a:noFill/>
          </a:ln>
        </p:spPr>
      </p:pic>
    </p:spTree>
    <p:extLst>
      <p:ext uri="{BB962C8B-B14F-4D97-AF65-F5344CB8AC3E}">
        <p14:creationId xmlns:p14="http://schemas.microsoft.com/office/powerpoint/2010/main" val="2166966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Structure</a:t>
            </a:r>
            <a:endParaRPr lang="en-US" dirty="0"/>
          </a:p>
        </p:txBody>
      </p:sp>
      <p:sp>
        <p:nvSpPr>
          <p:cNvPr id="3" name="Content Placeholder 2"/>
          <p:cNvSpPr>
            <a:spLocks noGrp="1"/>
          </p:cNvSpPr>
          <p:nvPr>
            <p:ph idx="1"/>
          </p:nvPr>
        </p:nvSpPr>
        <p:spPr/>
        <p:txBody>
          <a:bodyPr/>
          <a:lstStyle/>
          <a:p>
            <a:r>
              <a:rPr lang="en-US" dirty="0"/>
              <a:t>Ethereum can be viewed as transactional state machine with persistent states. </a:t>
            </a:r>
            <a:endParaRPr lang="en-US" dirty="0" smtClean="0"/>
          </a:p>
          <a:p>
            <a:r>
              <a:rPr lang="en-US" dirty="0" smtClean="0"/>
              <a:t>What </a:t>
            </a:r>
            <a:r>
              <a:rPr lang="en-US" dirty="0"/>
              <a:t>this means is that Ethereum when an all or nothing transaction occur; it changes the state of the Ethereum environment, and those changes are stored in a persistent structure. </a:t>
            </a:r>
            <a:endParaRPr lang="en-US" dirty="0" smtClean="0"/>
          </a:p>
          <a:p>
            <a:r>
              <a:rPr lang="en-US" dirty="0" smtClean="0"/>
              <a:t>Transactions </a:t>
            </a:r>
            <a:r>
              <a:rPr lang="en-US" dirty="0"/>
              <a:t>are initiated by EOA that changes the some Ethereum account states. These account states are stored within Ethereum. </a:t>
            </a:r>
            <a:endParaRPr lang="en-US" dirty="0" smtClean="0"/>
          </a:p>
          <a:p>
            <a:r>
              <a:rPr lang="en-US" dirty="0" smtClean="0"/>
              <a:t>This </a:t>
            </a:r>
            <a:r>
              <a:rPr lang="en-US" dirty="0"/>
              <a:t>is different from Bitcoin which does not store account states (i.e. balance). </a:t>
            </a:r>
          </a:p>
          <a:p>
            <a:endParaRPr lang="en-US" dirty="0"/>
          </a:p>
        </p:txBody>
      </p:sp>
    </p:spTree>
    <p:extLst>
      <p:ext uri="{BB962C8B-B14F-4D97-AF65-F5344CB8AC3E}">
        <p14:creationId xmlns:p14="http://schemas.microsoft.com/office/powerpoint/2010/main" val="3214394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Structure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08829" y="1604962"/>
            <a:ext cx="7676623" cy="4892091"/>
          </a:xfrm>
          <a:prstGeom prst="rect">
            <a:avLst/>
          </a:prstGeom>
          <a:noFill/>
          <a:ln>
            <a:noFill/>
          </a:ln>
        </p:spPr>
      </p:pic>
    </p:spTree>
    <p:extLst>
      <p:ext uri="{BB962C8B-B14F-4D97-AF65-F5344CB8AC3E}">
        <p14:creationId xmlns:p14="http://schemas.microsoft.com/office/powerpoint/2010/main" val="57576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2012331"/>
            <a:ext cx="10515600" cy="4351338"/>
          </a:xfrm>
        </p:spPr>
        <p:txBody>
          <a:bodyPr/>
          <a:lstStyle/>
          <a:p>
            <a:r>
              <a:rPr lang="en-US" dirty="0"/>
              <a:t>Ethereum is a multiple single instance computer running on all peer computers. </a:t>
            </a:r>
            <a:endParaRPr lang="en-US" dirty="0" smtClean="0"/>
          </a:p>
          <a:p>
            <a:r>
              <a:rPr lang="en-US" dirty="0" smtClean="0"/>
              <a:t>All </a:t>
            </a:r>
            <a:r>
              <a:rPr lang="en-US" dirty="0"/>
              <a:t>the clients run on local computers with each processing the same transactions. </a:t>
            </a:r>
            <a:endParaRPr lang="en-US" dirty="0" smtClean="0"/>
          </a:p>
          <a:p>
            <a:r>
              <a:rPr lang="en-US" dirty="0" smtClean="0"/>
              <a:t>The </a:t>
            </a:r>
            <a:r>
              <a:rPr lang="en-US" dirty="0"/>
              <a:t>mining operation packs the transactions into a block and subsequently inserted into the blockchain. </a:t>
            </a:r>
            <a:endParaRPr lang="en-US" dirty="0" smtClean="0"/>
          </a:p>
          <a:p>
            <a:r>
              <a:rPr lang="en-US" dirty="0" smtClean="0"/>
              <a:t>This </a:t>
            </a:r>
            <a:r>
              <a:rPr lang="en-US" dirty="0"/>
              <a:t>blockchain shared by all Ethereum peers through their own local copy.</a:t>
            </a:r>
          </a:p>
        </p:txBody>
      </p:sp>
      <p:pic>
        <p:nvPicPr>
          <p:cNvPr id="4" name="Picture 3"/>
          <p:cNvPicPr>
            <a:picLocks noChangeAspect="1"/>
          </p:cNvPicPr>
          <p:nvPr/>
        </p:nvPicPr>
        <p:blipFill>
          <a:blip r:embed="rId2"/>
          <a:stretch>
            <a:fillRect/>
          </a:stretch>
        </p:blipFill>
        <p:spPr>
          <a:xfrm>
            <a:off x="9871023" y="43480"/>
            <a:ext cx="1983767" cy="1968851"/>
          </a:xfrm>
          <a:prstGeom prst="rect">
            <a:avLst/>
          </a:prstGeom>
        </p:spPr>
      </p:pic>
    </p:spTree>
    <p:extLst>
      <p:ext uri="{BB962C8B-B14F-4D97-AF65-F5344CB8AC3E}">
        <p14:creationId xmlns:p14="http://schemas.microsoft.com/office/powerpoint/2010/main" val="1153542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Structure</a:t>
            </a:r>
            <a:endParaRPr lang="en-US" dirty="0"/>
          </a:p>
        </p:txBody>
      </p:sp>
      <p:sp>
        <p:nvSpPr>
          <p:cNvPr id="3" name="Content Placeholder 2"/>
          <p:cNvSpPr>
            <a:spLocks noGrp="1"/>
          </p:cNvSpPr>
          <p:nvPr>
            <p:ph idx="1"/>
          </p:nvPr>
        </p:nvSpPr>
        <p:spPr/>
        <p:txBody>
          <a:bodyPr>
            <a:normAutofit lnSpcReduction="10000"/>
          </a:bodyPr>
          <a:lstStyle/>
          <a:p>
            <a:r>
              <a:rPr lang="en-US" dirty="0"/>
              <a:t>The persistent structure of Ethereum does not consist solely of the blockchain. </a:t>
            </a:r>
            <a:endParaRPr lang="en-US" dirty="0" smtClean="0"/>
          </a:p>
          <a:p>
            <a:r>
              <a:rPr lang="en-US" dirty="0" smtClean="0"/>
              <a:t>It </a:t>
            </a:r>
            <a:r>
              <a:rPr lang="en-US" dirty="0"/>
              <a:t>also includes 4 different </a:t>
            </a:r>
            <a:r>
              <a:rPr lang="en-US" dirty="0" err="1"/>
              <a:t>trie</a:t>
            </a:r>
            <a:r>
              <a:rPr lang="en-US" dirty="0"/>
              <a:t> structure that stores the Ethereum world state. </a:t>
            </a:r>
            <a:endParaRPr lang="en-US" dirty="0" smtClean="0"/>
          </a:p>
          <a:p>
            <a:r>
              <a:rPr lang="en-US" dirty="0" smtClean="0"/>
              <a:t>These </a:t>
            </a:r>
            <a:r>
              <a:rPr lang="en-US" dirty="0"/>
              <a:t>tries are stored in a key-value database such as </a:t>
            </a:r>
            <a:r>
              <a:rPr lang="en-US" dirty="0" err="1"/>
              <a:t>leveldb</a:t>
            </a:r>
            <a:r>
              <a:rPr lang="en-US" dirty="0"/>
              <a:t> (used in the </a:t>
            </a:r>
            <a:r>
              <a:rPr lang="en-US" dirty="0" err="1"/>
              <a:t>geth</a:t>
            </a:r>
            <a:r>
              <a:rPr lang="en-US" dirty="0"/>
              <a:t> client) or </a:t>
            </a:r>
            <a:r>
              <a:rPr lang="en-US" dirty="0" err="1"/>
              <a:t>rocksdb</a:t>
            </a:r>
            <a:r>
              <a:rPr lang="en-US" dirty="0"/>
              <a:t> (used in parity client). </a:t>
            </a:r>
          </a:p>
          <a:p>
            <a:r>
              <a:rPr lang="en-US" dirty="0" smtClean="0"/>
              <a:t>Each </a:t>
            </a:r>
            <a:r>
              <a:rPr lang="en-US" dirty="0"/>
              <a:t>block in the blockchain is made up of a header and body. The body stores the root node of the 3 </a:t>
            </a:r>
            <a:r>
              <a:rPr lang="en-US" dirty="0" err="1"/>
              <a:t>trie</a:t>
            </a:r>
            <a:r>
              <a:rPr lang="en-US" dirty="0"/>
              <a:t> – state </a:t>
            </a:r>
            <a:r>
              <a:rPr lang="en-US" dirty="0" err="1"/>
              <a:t>trie</a:t>
            </a:r>
            <a:r>
              <a:rPr lang="en-US" dirty="0"/>
              <a:t>, transaction </a:t>
            </a:r>
            <a:r>
              <a:rPr lang="en-US" dirty="0" err="1"/>
              <a:t>trie</a:t>
            </a:r>
            <a:r>
              <a:rPr lang="en-US" dirty="0"/>
              <a:t> and receipt </a:t>
            </a:r>
            <a:r>
              <a:rPr lang="en-US" dirty="0" err="1" smtClean="0"/>
              <a:t>trie</a:t>
            </a:r>
            <a:endParaRPr lang="en-US" dirty="0" smtClean="0"/>
          </a:p>
          <a:p>
            <a:r>
              <a:rPr lang="en-US" dirty="0"/>
              <a:t>A </a:t>
            </a:r>
            <a:r>
              <a:rPr lang="en-US" dirty="0" err="1"/>
              <a:t>trie</a:t>
            </a:r>
            <a:r>
              <a:rPr lang="en-US" dirty="0"/>
              <a:t> is a tree structure that is used for fast access to key-value pair. </a:t>
            </a:r>
          </a:p>
        </p:txBody>
      </p:sp>
    </p:spTree>
    <p:extLst>
      <p:ext uri="{BB962C8B-B14F-4D97-AF65-F5344CB8AC3E}">
        <p14:creationId xmlns:p14="http://schemas.microsoft.com/office/powerpoint/2010/main" val="1764826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Bitcoin uses a distributed ledger to store transactions in the blockchain.</a:t>
            </a:r>
          </a:p>
          <a:p>
            <a:r>
              <a:rPr lang="en-US" dirty="0" smtClean="0"/>
              <a:t>Ethereum instead of a distributed ledger is a distributed state machine.</a:t>
            </a:r>
          </a:p>
          <a:p>
            <a:r>
              <a:rPr lang="en-US" dirty="0" err="1"/>
              <a:t>Ethereum's</a:t>
            </a:r>
            <a:r>
              <a:rPr lang="en-US" dirty="0"/>
              <a:t> state is a large data structure which holds not only all accounts and balances, but a </a:t>
            </a:r>
            <a:r>
              <a:rPr lang="en-US" i="1" dirty="0"/>
              <a:t>machine state</a:t>
            </a:r>
            <a:r>
              <a:rPr lang="en-US" dirty="0"/>
              <a:t>, which can change from block to block according to a pre-defined set of rules, and which can execute arbitrary machine code. </a:t>
            </a:r>
            <a:endParaRPr lang="en-US" dirty="0" smtClean="0"/>
          </a:p>
          <a:p>
            <a:r>
              <a:rPr lang="en-US" dirty="0" smtClean="0"/>
              <a:t>The </a:t>
            </a:r>
            <a:r>
              <a:rPr lang="en-US" dirty="0"/>
              <a:t>specific rules of changing state from block to block are defined by the EVM.</a:t>
            </a:r>
            <a:endParaRPr lang="en-US" dirty="0"/>
          </a:p>
        </p:txBody>
      </p:sp>
    </p:spTree>
    <p:extLst>
      <p:ext uri="{BB962C8B-B14F-4D97-AF65-F5344CB8AC3E}">
        <p14:creationId xmlns:p14="http://schemas.microsoft.com/office/powerpoint/2010/main" val="2555303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The EVM behaves as a mathematical function would: Given an input, it produces a deterministic output. It therefore is quite helpful to more formally describe Ethereum as having a </a:t>
                </a:r>
                <a:r>
                  <a:rPr lang="en-US" b="1" dirty="0"/>
                  <a:t>state transition </a:t>
                </a:r>
                <a:r>
                  <a:rPr lang="en-US" b="1" dirty="0" smtClean="0"/>
                  <a:t>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𝑇𝑥</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dirty="0"/>
              </a:p>
              <a:p>
                <a:endParaRPr lang="en-US" b="1" dirty="0" smtClean="0"/>
              </a:p>
              <a:p>
                <a:r>
                  <a:rPr lang="en-US" dirty="0"/>
                  <a:t>Given an old valid state (S) and a new set of valid transactions (</a:t>
                </a:r>
                <a:r>
                  <a:rPr lang="en-US" dirty="0" err="1" smtClean="0"/>
                  <a:t>Tx</a:t>
                </a:r>
                <a:r>
                  <a:rPr lang="en-US" dirty="0" smtClean="0"/>
                  <a:t>), </a:t>
                </a:r>
                <a:r>
                  <a:rPr lang="en-US" dirty="0"/>
                  <a:t>the Ethereum state transition function Y(S, T) produces a new valid output state </a:t>
                </a:r>
                <a:r>
                  <a:rPr lang="en-US" dirty="0" smtClean="0"/>
                  <a:t>S‘</a:t>
                </a:r>
              </a:p>
              <a:p>
                <a:r>
                  <a:rPr lang="en-US" dirty="0"/>
                  <a:t>Ethereum has memory that stores both code and data, and it uses the Ethereum blockchain to track how this memory changes over time.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855" b="-2381"/>
                </a:stretch>
              </a:blipFill>
            </p:spPr>
            <p:txBody>
              <a:bodyPr/>
              <a:lstStyle/>
              <a:p>
                <a:r>
                  <a:rPr lang="en-US">
                    <a:noFill/>
                  </a:rPr>
                  <a:t> </a:t>
                </a:r>
              </a:p>
            </p:txBody>
          </p:sp>
        </mc:Fallback>
      </mc:AlternateContent>
    </p:spTree>
    <p:extLst>
      <p:ext uri="{BB962C8B-B14F-4D97-AF65-F5344CB8AC3E}">
        <p14:creationId xmlns:p14="http://schemas.microsoft.com/office/powerpoint/2010/main" val="3581776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a:t>In the context of Ethereum, the state is an enormous data structure called a modified Merkle Patricia </a:t>
            </a:r>
            <a:r>
              <a:rPr lang="en-US" dirty="0" err="1"/>
              <a:t>Trie</a:t>
            </a:r>
            <a:r>
              <a:rPr lang="en-US" dirty="0"/>
              <a:t>, which keeps all accounts linked by hashes and reducible to a single root hash stored on the blockchain.</a:t>
            </a:r>
            <a:endParaRPr lang="en-US" dirty="0"/>
          </a:p>
        </p:txBody>
      </p:sp>
      <p:pic>
        <p:nvPicPr>
          <p:cNvPr id="4" name="Picture 3"/>
          <p:cNvPicPr>
            <a:picLocks noChangeAspect="1"/>
          </p:cNvPicPr>
          <p:nvPr/>
        </p:nvPicPr>
        <p:blipFill>
          <a:blip r:embed="rId2"/>
          <a:stretch>
            <a:fillRect/>
          </a:stretch>
        </p:blipFill>
        <p:spPr>
          <a:xfrm>
            <a:off x="2495047" y="3635001"/>
            <a:ext cx="7201905" cy="2676899"/>
          </a:xfrm>
          <a:prstGeom prst="rect">
            <a:avLst/>
          </a:prstGeom>
        </p:spPr>
      </p:pic>
    </p:spTree>
    <p:extLst>
      <p:ext uri="{BB962C8B-B14F-4D97-AF65-F5344CB8AC3E}">
        <p14:creationId xmlns:p14="http://schemas.microsoft.com/office/powerpoint/2010/main" val="998925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State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25727" y="2053159"/>
            <a:ext cx="6315956" cy="3896269"/>
          </a:xfrm>
          <a:prstGeom prst="rect">
            <a:avLst/>
          </a:prstGeom>
        </p:spPr>
      </p:pic>
    </p:spTree>
    <p:extLst>
      <p:ext uri="{BB962C8B-B14F-4D97-AF65-F5344CB8AC3E}">
        <p14:creationId xmlns:p14="http://schemas.microsoft.com/office/powerpoint/2010/main" val="220094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State Transition Function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2263" y="1673601"/>
            <a:ext cx="9754745" cy="4655386"/>
          </a:xfrm>
          <a:prstGeom prst="rect">
            <a:avLst/>
          </a:prstGeom>
        </p:spPr>
      </p:pic>
    </p:spTree>
    <p:extLst>
      <p:ext uri="{BB962C8B-B14F-4D97-AF65-F5344CB8AC3E}">
        <p14:creationId xmlns:p14="http://schemas.microsoft.com/office/powerpoint/2010/main" val="4173949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Chain</a:t>
            </a:r>
            <a:endParaRPr lang="en-US" dirty="0"/>
          </a:p>
        </p:txBody>
      </p:sp>
      <p:sp>
        <p:nvSpPr>
          <p:cNvPr id="3" name="Content Placeholder 2"/>
          <p:cNvSpPr>
            <a:spLocks noGrp="1"/>
          </p:cNvSpPr>
          <p:nvPr>
            <p:ph idx="1"/>
          </p:nvPr>
        </p:nvSpPr>
        <p:spPr/>
        <p:txBody>
          <a:bodyPr/>
          <a:lstStyle/>
          <a:p>
            <a:r>
              <a:rPr lang="en-US" dirty="0" smtClean="0"/>
              <a:t>Ethereum as a state chain</a:t>
            </a:r>
            <a:endParaRPr lang="en-US" dirty="0"/>
          </a:p>
        </p:txBody>
      </p:sp>
      <p:pic>
        <p:nvPicPr>
          <p:cNvPr id="4" name="Picture 3"/>
          <p:cNvPicPr>
            <a:picLocks noChangeAspect="1"/>
          </p:cNvPicPr>
          <p:nvPr/>
        </p:nvPicPr>
        <p:blipFill>
          <a:blip r:embed="rId2"/>
          <a:stretch>
            <a:fillRect/>
          </a:stretch>
        </p:blipFill>
        <p:spPr>
          <a:xfrm>
            <a:off x="2045826" y="3249356"/>
            <a:ext cx="7811590" cy="2476846"/>
          </a:xfrm>
          <a:prstGeom prst="rect">
            <a:avLst/>
          </a:prstGeom>
        </p:spPr>
      </p:pic>
    </p:spTree>
    <p:extLst>
      <p:ext uri="{BB962C8B-B14F-4D97-AF65-F5344CB8AC3E}">
        <p14:creationId xmlns:p14="http://schemas.microsoft.com/office/powerpoint/2010/main" val="2316331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Chain</a:t>
            </a:r>
            <a:endParaRPr lang="en-US" dirty="0"/>
          </a:p>
        </p:txBody>
      </p:sp>
      <p:sp>
        <p:nvSpPr>
          <p:cNvPr id="3" name="Content Placeholder 2"/>
          <p:cNvSpPr>
            <a:spLocks noGrp="1"/>
          </p:cNvSpPr>
          <p:nvPr>
            <p:ph idx="1"/>
          </p:nvPr>
        </p:nvSpPr>
        <p:spPr/>
        <p:txBody>
          <a:bodyPr/>
          <a:lstStyle/>
          <a:p>
            <a:r>
              <a:rPr lang="en-US" dirty="0"/>
              <a:t>Ethereum can also be seen as a chain of blocks, so it is </a:t>
            </a:r>
            <a:r>
              <a:rPr lang="en-US" dirty="0" smtClean="0"/>
              <a:t>BLOCKCHAIN</a:t>
            </a:r>
            <a:endParaRPr lang="en-US" dirty="0"/>
          </a:p>
        </p:txBody>
      </p:sp>
      <p:pic>
        <p:nvPicPr>
          <p:cNvPr id="4" name="Picture 3"/>
          <p:cNvPicPr>
            <a:picLocks noChangeAspect="1"/>
          </p:cNvPicPr>
          <p:nvPr/>
        </p:nvPicPr>
        <p:blipFill>
          <a:blip r:embed="rId2"/>
          <a:stretch>
            <a:fillRect/>
          </a:stretch>
        </p:blipFill>
        <p:spPr>
          <a:xfrm>
            <a:off x="2142573" y="3145599"/>
            <a:ext cx="7906853" cy="2267266"/>
          </a:xfrm>
          <a:prstGeom prst="rect">
            <a:avLst/>
          </a:prstGeom>
        </p:spPr>
      </p:pic>
    </p:spTree>
    <p:extLst>
      <p:ext uri="{BB962C8B-B14F-4D97-AF65-F5344CB8AC3E}">
        <p14:creationId xmlns:p14="http://schemas.microsoft.com/office/powerpoint/2010/main" val="93380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5"/>
            <a:ext cx="4609347" cy="4351338"/>
          </a:xfrm>
        </p:spPr>
        <p:txBody>
          <a:bodyPr/>
          <a:lstStyle/>
          <a:p>
            <a:r>
              <a:rPr lang="en-US" dirty="0" smtClean="0"/>
              <a:t>The </a:t>
            </a:r>
            <a:r>
              <a:rPr lang="en-US" dirty="0"/>
              <a:t>blockchain stores the global transactions and smart contracts. </a:t>
            </a:r>
            <a:endParaRPr lang="en-US" dirty="0" smtClean="0"/>
          </a:p>
          <a:p>
            <a:r>
              <a:rPr lang="en-US" dirty="0" smtClean="0"/>
              <a:t>Smart </a:t>
            </a:r>
            <a:r>
              <a:rPr lang="en-US" dirty="0"/>
              <a:t>contracts are programming code that runs in the sandboxed Ethereum clients.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912768" y="703848"/>
            <a:ext cx="5724525" cy="5867400"/>
          </a:xfrm>
          <a:prstGeom prst="rect">
            <a:avLst/>
          </a:prstGeom>
          <a:noFill/>
          <a:ln>
            <a:noFill/>
          </a:ln>
        </p:spPr>
      </p:pic>
    </p:spTree>
    <p:extLst>
      <p:ext uri="{BB962C8B-B14F-4D97-AF65-F5344CB8AC3E}">
        <p14:creationId xmlns:p14="http://schemas.microsoft.com/office/powerpoint/2010/main" val="183451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06475" y="1619711"/>
            <a:ext cx="7563906" cy="4763165"/>
          </a:xfrm>
          <a:prstGeom prst="rect">
            <a:avLst/>
          </a:prstGeom>
        </p:spPr>
      </p:pic>
    </p:spTree>
    <p:extLst>
      <p:ext uri="{BB962C8B-B14F-4D97-AF65-F5344CB8AC3E}">
        <p14:creationId xmlns:p14="http://schemas.microsoft.com/office/powerpoint/2010/main" val="197854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Computer</a:t>
            </a:r>
            <a:endParaRPr lang="en-US" dirty="0"/>
          </a:p>
        </p:txBody>
      </p:sp>
      <p:sp>
        <p:nvSpPr>
          <p:cNvPr id="3" name="Content Placeholder 2"/>
          <p:cNvSpPr>
            <a:spLocks noGrp="1"/>
          </p:cNvSpPr>
          <p:nvPr>
            <p:ph idx="1"/>
          </p:nvPr>
        </p:nvSpPr>
        <p:spPr>
          <a:xfrm>
            <a:off x="838201" y="1825625"/>
            <a:ext cx="8441472" cy="4351338"/>
          </a:xfrm>
        </p:spPr>
        <p:txBody>
          <a:bodyPr/>
          <a:lstStyle/>
          <a:p>
            <a:r>
              <a:rPr lang="en-US" dirty="0"/>
              <a:t>Sometimes Ethereum is referred to the as a global </a:t>
            </a:r>
            <a:r>
              <a:rPr lang="en-US" dirty="0" smtClean="0"/>
              <a:t>computer</a:t>
            </a:r>
            <a:r>
              <a:rPr lang="en-US" dirty="0"/>
              <a:t>, implying it is a running as a single global computer. </a:t>
            </a:r>
            <a:endParaRPr lang="en-US" dirty="0" smtClean="0"/>
          </a:p>
          <a:p>
            <a:r>
              <a:rPr lang="en-US" dirty="0" smtClean="0"/>
              <a:t>This </a:t>
            </a:r>
            <a:r>
              <a:rPr lang="en-US" dirty="0"/>
              <a:t>is not true. All transactions are local, and nodes only coordinate to determine block </a:t>
            </a:r>
            <a:r>
              <a:rPr lang="en-US" dirty="0" smtClean="0"/>
              <a:t>consensus</a:t>
            </a:r>
          </a:p>
          <a:p>
            <a:r>
              <a:rPr lang="en-US" dirty="0" smtClean="0"/>
              <a:t>Nodes </a:t>
            </a:r>
            <a:r>
              <a:rPr lang="en-US" dirty="0"/>
              <a:t>do not cooperate on computation, so it is not a single computer but replicated database running on different computers independently. </a:t>
            </a:r>
            <a:endParaRPr lang="en-US" dirty="0" smtClean="0"/>
          </a:p>
          <a:p>
            <a:r>
              <a:rPr lang="en-US" dirty="0" smtClean="0"/>
              <a:t>It </a:t>
            </a:r>
            <a:r>
              <a:rPr lang="en-US" dirty="0"/>
              <a:t>is a redundant singleton machine having the same shared state at each node</a:t>
            </a:r>
          </a:p>
        </p:txBody>
      </p:sp>
      <p:pic>
        <p:nvPicPr>
          <p:cNvPr id="4" name="Picture 3"/>
          <p:cNvPicPr>
            <a:picLocks noChangeAspect="1"/>
          </p:cNvPicPr>
          <p:nvPr/>
        </p:nvPicPr>
        <p:blipFill>
          <a:blip r:embed="rId2"/>
          <a:stretch>
            <a:fillRect/>
          </a:stretch>
        </p:blipFill>
        <p:spPr>
          <a:xfrm>
            <a:off x="9279672" y="119888"/>
            <a:ext cx="2648320" cy="2543530"/>
          </a:xfrm>
          <a:prstGeom prst="rect">
            <a:avLst/>
          </a:prstGeom>
        </p:spPr>
      </p:pic>
    </p:spTree>
    <p:extLst>
      <p:ext uri="{BB962C8B-B14F-4D97-AF65-F5344CB8AC3E}">
        <p14:creationId xmlns:p14="http://schemas.microsoft.com/office/powerpoint/2010/main" val="114438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State Global Computer</a:t>
            </a:r>
            <a:endParaRPr lang="en-US" dirty="0"/>
          </a:p>
        </p:txBody>
      </p:sp>
      <p:sp>
        <p:nvSpPr>
          <p:cNvPr id="3" name="Content Placeholder 2"/>
          <p:cNvSpPr>
            <a:spLocks noGrp="1"/>
          </p:cNvSpPr>
          <p:nvPr>
            <p:ph idx="1"/>
          </p:nvPr>
        </p:nvSpPr>
        <p:spPr/>
        <p:txBody>
          <a:bodyPr/>
          <a:lstStyle/>
          <a:p>
            <a:r>
              <a:rPr lang="en-US" dirty="0" smtClean="0"/>
              <a:t>The </a:t>
            </a:r>
            <a:r>
              <a:rPr lang="en-US" dirty="0"/>
              <a:t>shared state </a:t>
            </a:r>
            <a:r>
              <a:rPr lang="en-US" dirty="0" smtClean="0"/>
              <a:t>in </a:t>
            </a:r>
            <a:r>
              <a:rPr lang="en-US" dirty="0"/>
              <a:t>the Ethereum blockchain </a:t>
            </a:r>
            <a:r>
              <a:rPr lang="en-US" dirty="0" smtClean="0"/>
              <a:t>is stored in the </a:t>
            </a:r>
            <a:r>
              <a:rPr lang="en-US" dirty="0"/>
              <a:t>associated key-value storage (State, Transaction, Receipt and Storage </a:t>
            </a:r>
            <a:r>
              <a:rPr lang="en-US" dirty="0" err="1"/>
              <a:t>Trie</a:t>
            </a:r>
            <a:r>
              <a:rPr lang="en-US" dirty="0"/>
              <a:t>). </a:t>
            </a:r>
            <a:endParaRPr lang="en-US" dirty="0" smtClean="0"/>
          </a:p>
          <a:p>
            <a:r>
              <a:rPr lang="en-US" dirty="0" smtClean="0"/>
              <a:t>All </a:t>
            </a:r>
            <a:r>
              <a:rPr lang="en-US" dirty="0"/>
              <a:t>persistent data (i.e. blockchain and storage) in each node is exactly synchronized, meaning they store the same information.</a:t>
            </a:r>
          </a:p>
          <a:p>
            <a:endParaRPr lang="en-US" dirty="0"/>
          </a:p>
        </p:txBody>
      </p:sp>
      <p:pic>
        <p:nvPicPr>
          <p:cNvPr id="4" name="Picture 3"/>
          <p:cNvPicPr>
            <a:picLocks noChangeAspect="1"/>
          </p:cNvPicPr>
          <p:nvPr/>
        </p:nvPicPr>
        <p:blipFill>
          <a:blip r:embed="rId2"/>
          <a:stretch>
            <a:fillRect/>
          </a:stretch>
        </p:blipFill>
        <p:spPr>
          <a:xfrm>
            <a:off x="8639476" y="4090737"/>
            <a:ext cx="2714324" cy="2638926"/>
          </a:xfrm>
          <a:prstGeom prst="rect">
            <a:avLst/>
          </a:prstGeom>
        </p:spPr>
      </p:pic>
      <p:pic>
        <p:nvPicPr>
          <p:cNvPr id="5" name="Picture 4"/>
          <p:cNvPicPr>
            <a:picLocks noChangeAspect="1"/>
          </p:cNvPicPr>
          <p:nvPr/>
        </p:nvPicPr>
        <p:blipFill>
          <a:blip r:embed="rId3"/>
          <a:stretch>
            <a:fillRect/>
          </a:stretch>
        </p:blipFill>
        <p:spPr>
          <a:xfrm>
            <a:off x="5335260" y="4080017"/>
            <a:ext cx="2846214" cy="2777983"/>
          </a:xfrm>
          <a:prstGeom prst="rect">
            <a:avLst/>
          </a:prstGeom>
        </p:spPr>
      </p:pic>
    </p:spTree>
    <p:extLst>
      <p:ext uri="{BB962C8B-B14F-4D97-AF65-F5344CB8AC3E}">
        <p14:creationId xmlns:p14="http://schemas.microsoft.com/office/powerpoint/2010/main" val="45487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2842</Words>
  <Application>Microsoft Office PowerPoint</Application>
  <PresentationFormat>Widescreen</PresentationFormat>
  <Paragraphs>212</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Ethereum</vt:lpstr>
      <vt:lpstr>Reference</vt:lpstr>
      <vt:lpstr>Ethereum</vt:lpstr>
      <vt:lpstr>Introduction</vt:lpstr>
      <vt:lpstr>Introduction</vt:lpstr>
      <vt:lpstr>Introduction</vt:lpstr>
      <vt:lpstr>Overview </vt:lpstr>
      <vt:lpstr>Global Computer</vt:lpstr>
      <vt:lpstr>Shared State Global Computer</vt:lpstr>
      <vt:lpstr>Layer 1 Scaling</vt:lpstr>
      <vt:lpstr>Layer 2 Scaling</vt:lpstr>
      <vt:lpstr>Beacon Chain</vt:lpstr>
      <vt:lpstr>Sharding</vt:lpstr>
      <vt:lpstr>Mining Nodes</vt:lpstr>
      <vt:lpstr>Mining Nodes</vt:lpstr>
      <vt:lpstr>Mining Nodes</vt:lpstr>
      <vt:lpstr>Ethereum Virtual Machine</vt:lpstr>
      <vt:lpstr>Ethereum Virtual Machine</vt:lpstr>
      <vt:lpstr>Ethereum Virtual Machine</vt:lpstr>
      <vt:lpstr>Ethereum Virtual Machine</vt:lpstr>
      <vt:lpstr>Ethereum Accounts</vt:lpstr>
      <vt:lpstr>Ethereum Accounts</vt:lpstr>
      <vt:lpstr>Ethereum Accounts</vt:lpstr>
      <vt:lpstr>Ethereum Accounts</vt:lpstr>
      <vt:lpstr>Contract Accounts</vt:lpstr>
      <vt:lpstr>EOA and Contract Accounts</vt:lpstr>
      <vt:lpstr>Contract Execution</vt:lpstr>
      <vt:lpstr>Account Storage</vt:lpstr>
      <vt:lpstr>Account Storage</vt:lpstr>
      <vt:lpstr>Account Storage</vt:lpstr>
      <vt:lpstr>EOA</vt:lpstr>
      <vt:lpstr>Ethereum Address </vt:lpstr>
      <vt:lpstr>Transactions</vt:lpstr>
      <vt:lpstr>Messages</vt:lpstr>
      <vt:lpstr>Transactions</vt:lpstr>
      <vt:lpstr>Transactions</vt:lpstr>
      <vt:lpstr>Transactions &amp; Message</vt:lpstr>
      <vt:lpstr>Transactions &amp; Message </vt:lpstr>
      <vt:lpstr>Transactions</vt:lpstr>
      <vt:lpstr>Transactions</vt:lpstr>
      <vt:lpstr>Contract Creation</vt:lpstr>
      <vt:lpstr>Smart Contracts</vt:lpstr>
      <vt:lpstr>Contract calls</vt:lpstr>
      <vt:lpstr>Gas</vt:lpstr>
      <vt:lpstr>Gas</vt:lpstr>
      <vt:lpstr>Gas</vt:lpstr>
      <vt:lpstr>EVM Internals</vt:lpstr>
      <vt:lpstr>Persistent Structure</vt:lpstr>
      <vt:lpstr>Persistent Structure</vt:lpstr>
      <vt:lpstr>Persistent Structure</vt:lpstr>
      <vt:lpstr>State Machine</vt:lpstr>
      <vt:lpstr>State Transition Function</vt:lpstr>
      <vt:lpstr>State</vt:lpstr>
      <vt:lpstr>World State</vt:lpstr>
      <vt:lpstr>Ethereum State Transition Function</vt:lpstr>
      <vt:lpstr>State Chain</vt:lpstr>
      <vt:lpstr>Block 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IM</dc:creator>
  <cp:lastModifiedBy>IM</cp:lastModifiedBy>
  <cp:revision>37</cp:revision>
  <dcterms:created xsi:type="dcterms:W3CDTF">2021-04-19T04:15:02Z</dcterms:created>
  <dcterms:modified xsi:type="dcterms:W3CDTF">2021-04-20T07:51:07Z</dcterms:modified>
</cp:coreProperties>
</file>