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10" r:id="rId4"/>
    <p:sldId id="270" r:id="rId5"/>
    <p:sldId id="268" r:id="rId6"/>
    <p:sldId id="265" r:id="rId7"/>
    <p:sldId id="261" r:id="rId8"/>
    <p:sldId id="263" r:id="rId9"/>
    <p:sldId id="262" r:id="rId10"/>
    <p:sldId id="269" r:id="rId11"/>
    <p:sldId id="264" r:id="rId12"/>
    <p:sldId id="266" r:id="rId13"/>
    <p:sldId id="278" r:id="rId14"/>
    <p:sldId id="279" r:id="rId15"/>
    <p:sldId id="281" r:id="rId16"/>
    <p:sldId id="271" r:id="rId17"/>
    <p:sldId id="272" r:id="rId18"/>
    <p:sldId id="273" r:id="rId19"/>
    <p:sldId id="274" r:id="rId20"/>
    <p:sldId id="275" r:id="rId21"/>
    <p:sldId id="267" r:id="rId22"/>
    <p:sldId id="283" r:id="rId23"/>
    <p:sldId id="276" r:id="rId24"/>
    <p:sldId id="277" r:id="rId25"/>
    <p:sldId id="280" r:id="rId26"/>
    <p:sldId id="282" r:id="rId27"/>
    <p:sldId id="257" r:id="rId28"/>
    <p:sldId id="308" r:id="rId29"/>
    <p:sldId id="309" r:id="rId30"/>
    <p:sldId id="258" r:id="rId31"/>
    <p:sldId id="259" r:id="rId32"/>
    <p:sldId id="284" r:id="rId33"/>
    <p:sldId id="285" r:id="rId34"/>
    <p:sldId id="288" r:id="rId35"/>
    <p:sldId id="287" r:id="rId36"/>
    <p:sldId id="304" r:id="rId37"/>
    <p:sldId id="302" r:id="rId38"/>
    <p:sldId id="286" r:id="rId39"/>
    <p:sldId id="289" r:id="rId40"/>
    <p:sldId id="290" r:id="rId41"/>
    <p:sldId id="305" r:id="rId42"/>
    <p:sldId id="306" r:id="rId43"/>
    <p:sldId id="307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7799-B41D-4442-812E-F44A3ADD18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4320-FEDE-4AB0-9F78-64C277EC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8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7799-B41D-4442-812E-F44A3ADD18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4320-FEDE-4AB0-9F78-64C277EC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0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7799-B41D-4442-812E-F44A3ADD18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4320-FEDE-4AB0-9F78-64C277EC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7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7799-B41D-4442-812E-F44A3ADD18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4320-FEDE-4AB0-9F78-64C277EC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8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7799-B41D-4442-812E-F44A3ADD18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4320-FEDE-4AB0-9F78-64C277EC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1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7799-B41D-4442-812E-F44A3ADD18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4320-FEDE-4AB0-9F78-64C277EC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7799-B41D-4442-812E-F44A3ADD18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4320-FEDE-4AB0-9F78-64C277EC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3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7799-B41D-4442-812E-F44A3ADD18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4320-FEDE-4AB0-9F78-64C277EC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6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7799-B41D-4442-812E-F44A3ADD18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4320-FEDE-4AB0-9F78-64C277EC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9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7799-B41D-4442-812E-F44A3ADD18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4320-FEDE-4AB0-9F78-64C277EC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5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7799-B41D-4442-812E-F44A3ADD18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4320-FEDE-4AB0-9F78-64C277EC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47799-B41D-4442-812E-F44A3ADD18F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84320-FEDE-4AB0-9F78-64C277EC7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6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fizzy.axa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Contracts &amp; DeFi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0114" y="2316163"/>
            <a:ext cx="9144000" cy="1655762"/>
          </a:xfrm>
        </p:spPr>
        <p:txBody>
          <a:bodyPr/>
          <a:lstStyle/>
          <a:p>
            <a:r>
              <a:rPr lang="en-US" dirty="0" smtClean="0"/>
              <a:t>Loke 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650" y="3655547"/>
            <a:ext cx="3063122" cy="30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0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contract code is </a:t>
            </a:r>
            <a:r>
              <a:rPr lang="en-US" dirty="0"/>
              <a:t>located on the blockchain that is recorded on </a:t>
            </a:r>
            <a:r>
              <a:rPr lang="en-US" dirty="0" smtClean="0"/>
              <a:t>the ledger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participants in using the contract will: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a copy of the code.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able to audit the contract.</a:t>
            </a:r>
          </a:p>
          <a:p>
            <a:pPr lvl="1"/>
            <a:r>
              <a:rPr lang="en-US" dirty="0" smtClean="0"/>
              <a:t>Interact </a:t>
            </a:r>
            <a:r>
              <a:rPr lang="en-US" dirty="0"/>
              <a:t>with the contract to provide input.</a:t>
            </a:r>
          </a:p>
          <a:p>
            <a:r>
              <a:rPr lang="en-US" dirty="0"/>
              <a:t>Once registered, a contract on the blockchain cannot be modified</a:t>
            </a:r>
            <a:r>
              <a:rPr lang="en-US" dirty="0" smtClean="0"/>
              <a:t>.</a:t>
            </a:r>
          </a:p>
          <a:p>
            <a:r>
              <a:rPr lang="en-US" dirty="0"/>
              <a:t>The Ethereum platform extends Bitcoin by enabling </a:t>
            </a:r>
            <a:r>
              <a:rPr lang="en-US" dirty="0" smtClean="0"/>
              <a:t>arbitrary code</a:t>
            </a:r>
            <a:r>
              <a:rPr lang="en-US" dirty="0"/>
              <a:t>, known as ‘contracts’.</a:t>
            </a:r>
          </a:p>
        </p:txBody>
      </p:sp>
    </p:spTree>
    <p:extLst>
      <p:ext uri="{BB962C8B-B14F-4D97-AF65-F5344CB8AC3E}">
        <p14:creationId xmlns:p14="http://schemas.microsoft.com/office/powerpoint/2010/main" val="387606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</a:t>
            </a:r>
            <a:r>
              <a:rPr lang="en-US" dirty="0" smtClean="0"/>
              <a:t>Contracts 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fact that these programs are run on </a:t>
            </a:r>
            <a:r>
              <a:rPr lang="en-US" dirty="0" smtClean="0"/>
              <a:t>a blockchain </a:t>
            </a:r>
            <a:r>
              <a:rPr lang="en-US" dirty="0"/>
              <a:t>makes them dissimilar to other types of software. </a:t>
            </a:r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/>
              <a:t>, the </a:t>
            </a:r>
            <a:r>
              <a:rPr lang="en-US" dirty="0" smtClean="0"/>
              <a:t>program itself </a:t>
            </a:r>
            <a:r>
              <a:rPr lang="en-US" dirty="0"/>
              <a:t>is registered on the blockchain, thus having its </a:t>
            </a:r>
            <a:r>
              <a:rPr lang="en-US" dirty="0" err="1"/>
              <a:t>blockchain’s</a:t>
            </a:r>
            <a:r>
              <a:rPr lang="en-US" dirty="0"/>
              <a:t> unique </a:t>
            </a:r>
            <a:r>
              <a:rPr lang="en-US" dirty="0" smtClean="0"/>
              <a:t>permanence and </a:t>
            </a:r>
            <a:r>
              <a:rPr lang="en-US" dirty="0"/>
              <a:t>censorship </a:t>
            </a:r>
            <a:r>
              <a:rPr lang="en-US" dirty="0" smtClean="0"/>
              <a:t>defiance. </a:t>
            </a:r>
          </a:p>
          <a:p>
            <a:r>
              <a:rPr lang="en-US" dirty="0" smtClean="0"/>
              <a:t>Then</a:t>
            </a:r>
            <a:r>
              <a:rPr lang="en-US" dirty="0"/>
              <a:t>, the software can on its own </a:t>
            </a:r>
            <a:r>
              <a:rPr lang="en-US" dirty="0" smtClean="0"/>
              <a:t>manage blockchain </a:t>
            </a:r>
            <a:r>
              <a:rPr lang="en-US" dirty="0"/>
              <a:t>assets, in other words, it can actually store and allocate chunks </a:t>
            </a:r>
            <a:r>
              <a:rPr lang="en-US" dirty="0" smtClean="0"/>
              <a:t>of cryptocurrency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/>
              <a:t>, the program is triggered by the blockchain, meaning it </a:t>
            </a:r>
            <a:r>
              <a:rPr lang="en-US" dirty="0" smtClean="0"/>
              <a:t>will always </a:t>
            </a:r>
            <a:r>
              <a:rPr lang="en-US" dirty="0"/>
              <a:t>work as designed and no one can obstruct or change its </a:t>
            </a:r>
            <a:r>
              <a:rPr lang="en-US" dirty="0" smtClean="0"/>
              <a:t>operation. </a:t>
            </a:r>
          </a:p>
          <a:p>
            <a:r>
              <a:rPr lang="en-US" dirty="0" smtClean="0"/>
              <a:t>To most </a:t>
            </a:r>
            <a:r>
              <a:rPr lang="en-US" dirty="0"/>
              <a:t>developers, the term ‘smart contracts’ is often used to refer to this blockchain</a:t>
            </a:r>
          </a:p>
        </p:txBody>
      </p:sp>
    </p:spTree>
    <p:extLst>
      <p:ext uri="{BB962C8B-B14F-4D97-AF65-F5344CB8AC3E}">
        <p14:creationId xmlns:p14="http://schemas.microsoft.com/office/powerpoint/2010/main" val="96374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Bitcoin supported a set of basic instructions called </a:t>
            </a:r>
            <a:r>
              <a:rPr lang="en-US" dirty="0" smtClean="0"/>
              <a:t>operation codes </a:t>
            </a:r>
            <a:r>
              <a:rPr lang="en-US" dirty="0"/>
              <a:t>(opcodes), which form the Bitcoin scripting </a:t>
            </a:r>
            <a:r>
              <a:rPr lang="en-US" dirty="0" smtClean="0"/>
              <a:t>language that is not Turing-complete. </a:t>
            </a:r>
          </a:p>
          <a:p>
            <a:r>
              <a:rPr lang="en-US" dirty="0" smtClean="0"/>
              <a:t>The </a:t>
            </a:r>
            <a:r>
              <a:rPr lang="en-US" dirty="0"/>
              <a:t>Ethereum blockchain </a:t>
            </a:r>
            <a:r>
              <a:rPr lang="en-US" dirty="0" smtClean="0"/>
              <a:t>enables smart </a:t>
            </a:r>
            <a:r>
              <a:rPr lang="en-US" dirty="0"/>
              <a:t>contracts, computer programs that run as decentralized applications (</a:t>
            </a:r>
            <a:r>
              <a:rPr lang="en-US" dirty="0" err="1"/>
              <a:t>dApps</a:t>
            </a:r>
            <a:r>
              <a:rPr lang="en-US" dirty="0" smtClean="0"/>
              <a:t>) in </a:t>
            </a:r>
            <a:r>
              <a:rPr lang="en-US" dirty="0"/>
              <a:t>a virtual runtime environment called the Ethereum Virtual Machine (EVM).</a:t>
            </a:r>
          </a:p>
          <a:p>
            <a:r>
              <a:rPr lang="en-US" dirty="0"/>
              <a:t>The EVM is a simulated computer that can execute a set of instructions that </a:t>
            </a:r>
            <a:r>
              <a:rPr lang="en-US" dirty="0" smtClean="0"/>
              <a:t>are translated </a:t>
            </a:r>
            <a:r>
              <a:rPr lang="en-US" dirty="0"/>
              <a:t>into the underlying machine code and then run on the non-virtual </a:t>
            </a:r>
            <a:r>
              <a:rPr lang="en-US" dirty="0" smtClean="0"/>
              <a:t>computer hardware </a:t>
            </a:r>
            <a:r>
              <a:rPr lang="en-US" dirty="0"/>
              <a:t>provided by the miners.</a:t>
            </a:r>
          </a:p>
        </p:txBody>
      </p:sp>
    </p:spTree>
    <p:extLst>
      <p:ext uri="{BB962C8B-B14F-4D97-AF65-F5344CB8AC3E}">
        <p14:creationId xmlns:p14="http://schemas.microsoft.com/office/powerpoint/2010/main" val="319802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Computer programs </a:t>
            </a:r>
            <a:r>
              <a:rPr lang="en-US" dirty="0"/>
              <a:t>Smart contracts are simply computer programs. The word “contract” has no legal meaning in this context. </a:t>
            </a:r>
            <a:endParaRPr lang="en-US" dirty="0" smtClean="0"/>
          </a:p>
          <a:p>
            <a:r>
              <a:rPr lang="en-US" b="1" dirty="0" smtClean="0"/>
              <a:t>Immutable </a:t>
            </a:r>
            <a:r>
              <a:rPr lang="en-US" dirty="0"/>
              <a:t>Once deployed, the code of a smart contract cannot change. Unlike with traditional software, the only way to modify a smart contract is to deploy a new instance. </a:t>
            </a:r>
            <a:endParaRPr lang="en-US" dirty="0" smtClean="0"/>
          </a:p>
          <a:p>
            <a:r>
              <a:rPr lang="en-US" b="1" dirty="0" smtClean="0"/>
              <a:t>Deterministic</a:t>
            </a:r>
            <a:r>
              <a:rPr lang="en-US" dirty="0" smtClean="0"/>
              <a:t> </a:t>
            </a:r>
            <a:r>
              <a:rPr lang="en-US" dirty="0"/>
              <a:t>The outcome of the execution of a smart contract is the same for everyone who runs it, given the context of the transaction that initiated </a:t>
            </a:r>
            <a:r>
              <a:rPr lang="en-US" dirty="0" smtClean="0"/>
              <a:t>its </a:t>
            </a:r>
            <a:r>
              <a:rPr lang="en-US" dirty="0"/>
              <a:t>execution and the state of the Ethereum blockchain at the moment of execution.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032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EVM context </a:t>
            </a:r>
            <a:r>
              <a:rPr lang="en-US" dirty="0"/>
              <a:t>Smart contracts operate with a very limited execution context. They can access their own state, the context of the transaction that called them, and some information about the most recent blocks. </a:t>
            </a:r>
          </a:p>
          <a:p>
            <a:r>
              <a:rPr lang="en-US" b="1" dirty="0"/>
              <a:t>Decentralized world computer </a:t>
            </a:r>
            <a:r>
              <a:rPr lang="en-US" dirty="0"/>
              <a:t>The EVM runs as a local instance on every Ethereum node, but because all instances of the EVM operate on the same initial state and produce the same final state, the system as a whole operates as a single “world computer.”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3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Alice wants to set up a trust fund to pay Bob $100 at the </a:t>
            </a:r>
            <a:r>
              <a:rPr lang="en-US" dirty="0" smtClean="0"/>
              <a:t>start of </a:t>
            </a:r>
            <a:r>
              <a:rPr lang="en-US" dirty="0"/>
              <a:t>each month for the next 12 months, she can program a smart contract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the current 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 </a:t>
            </a:r>
            <a:r>
              <a:rPr lang="en-US" dirty="0"/>
              <a:t>the start of each month, send Bob $100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</a:t>
            </a:r>
            <a:r>
              <a:rPr lang="en-US" dirty="0"/>
              <a:t>until the fund in the smart contract is </a:t>
            </a:r>
            <a:r>
              <a:rPr lang="en-US" dirty="0" smtClean="0"/>
              <a:t>exhausted</a:t>
            </a:r>
          </a:p>
          <a:p>
            <a:r>
              <a:rPr lang="en-US" dirty="0"/>
              <a:t>Using a smart contract, Alice has bypassed the need to have a trusted </a:t>
            </a:r>
            <a:r>
              <a:rPr lang="en-US" dirty="0" err="1" smtClean="0"/>
              <a:t>thirdparty</a:t>
            </a:r>
            <a:r>
              <a:rPr lang="en-US" dirty="0" smtClean="0"/>
              <a:t> intermediary </a:t>
            </a:r>
            <a:r>
              <a:rPr lang="en-US" dirty="0"/>
              <a:t>(lawyers, escrow agents </a:t>
            </a:r>
            <a:r>
              <a:rPr lang="en-US" dirty="0" err="1"/>
              <a:t>etc</a:t>
            </a:r>
            <a:r>
              <a:rPr lang="en-US" dirty="0"/>
              <a:t>) to send the trust fund to </a:t>
            </a:r>
            <a:r>
              <a:rPr lang="en-US" dirty="0" smtClean="0"/>
              <a:t>Bob and </a:t>
            </a:r>
            <a:r>
              <a:rPr lang="en-US" dirty="0"/>
              <a:t>made the process transparent to all involved parties.</a:t>
            </a:r>
          </a:p>
        </p:txBody>
      </p:sp>
    </p:spTree>
    <p:extLst>
      <p:ext uri="{BB962C8B-B14F-4D97-AF65-F5344CB8AC3E}">
        <p14:creationId xmlns:p14="http://schemas.microsoft.com/office/powerpoint/2010/main" val="258270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September 2017, the multinational insurance giant AXA introduced a </a:t>
            </a:r>
            <a:r>
              <a:rPr lang="en-US" dirty="0" smtClean="0"/>
              <a:t>delay repayment </a:t>
            </a:r>
            <a:r>
              <a:rPr lang="en-US" dirty="0"/>
              <a:t>scheme covering 80% of flights worldwide, including all </a:t>
            </a:r>
            <a:r>
              <a:rPr lang="en-US" dirty="0" smtClean="0"/>
              <a:t>EU countries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Crucially</a:t>
            </a:r>
            <a:r>
              <a:rPr lang="en-US" dirty="0"/>
              <a:t>, the scheme uses a smart contract, which makes it </a:t>
            </a:r>
            <a:r>
              <a:rPr lang="en-US" dirty="0" smtClean="0"/>
              <a:t>easier for </a:t>
            </a:r>
            <a:r>
              <a:rPr lang="en-US" dirty="0"/>
              <a:t>passengers to claim for delayed flights, while at the same time </a:t>
            </a:r>
            <a:r>
              <a:rPr lang="en-US" dirty="0" smtClean="0"/>
              <a:t> minimizing the </a:t>
            </a:r>
            <a:r>
              <a:rPr lang="en-US" dirty="0"/>
              <a:t>risk of fraudulent claims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1793" y="6127234"/>
            <a:ext cx="4398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Vigliotti-Jones2020_Chapter_SmartContracts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14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flight is delayed beyond an agreed time limit, a payout is made </a:t>
            </a:r>
            <a:r>
              <a:rPr lang="en-US" dirty="0" smtClean="0"/>
              <a:t>within hours </a:t>
            </a:r>
            <a:r>
              <a:rPr lang="en-US" dirty="0"/>
              <a:t>without the claimant having to do anything. It’s a win-win: the </a:t>
            </a:r>
            <a:r>
              <a:rPr lang="en-US" dirty="0" smtClean="0"/>
              <a:t>claimant doesn’t </a:t>
            </a:r>
            <a:r>
              <a:rPr lang="en-US" dirty="0"/>
              <a:t>need to waste time filling out endless forms and AXA is protected </a:t>
            </a:r>
            <a:r>
              <a:rPr lang="en-US" dirty="0" smtClean="0"/>
              <a:t>from bogus </a:t>
            </a:r>
            <a:r>
              <a:rPr lang="en-US" dirty="0"/>
              <a:t>claims as only a subscriber to the scheme with a valid claim will </a:t>
            </a:r>
            <a:r>
              <a:rPr lang="en-US" dirty="0" smtClean="0"/>
              <a:t>be compensated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1484" y="5988734"/>
            <a:ext cx="10929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</a:rPr>
              <a:t>Vigliotti</a:t>
            </a:r>
            <a:r>
              <a:rPr lang="en-US" dirty="0">
                <a:solidFill>
                  <a:srgbClr val="333333"/>
                </a:solidFill>
              </a:rPr>
              <a:t> M.G., Jones H. (2020) Smart Contracts. In: The Executive Guide to Blockchain. Palgrave Macmillan, Cham. https://</a:t>
            </a:r>
            <a:r>
              <a:rPr lang="en-US" dirty="0" err="1">
                <a:solidFill>
                  <a:srgbClr val="333333"/>
                </a:solidFill>
              </a:rPr>
              <a:t>doi.org</a:t>
            </a:r>
            <a:r>
              <a:rPr lang="en-US" dirty="0">
                <a:solidFill>
                  <a:srgbClr val="333333"/>
                </a:solidFill>
              </a:rPr>
              <a:t>/10.1007/978-3-030-21107-3_8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0473" y="4202276"/>
            <a:ext cx="8115127" cy="5232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www.youtube.com</a:t>
            </a:r>
            <a:r>
              <a:rPr lang="en-US" sz="2800" dirty="0"/>
              <a:t>/</a:t>
            </a:r>
            <a:r>
              <a:rPr lang="en-US" sz="2800" dirty="0" err="1"/>
              <a:t>watch?v</a:t>
            </a:r>
            <a:r>
              <a:rPr lang="en-US" sz="2800" dirty="0"/>
              <a:t>=</a:t>
            </a:r>
            <a:r>
              <a:rPr lang="en-US" sz="2800" dirty="0" err="1"/>
              <a:t>xJZulZ</a:t>
            </a:r>
            <a:r>
              <a:rPr lang="en-US" sz="2800" dirty="0"/>
              <a:t>_-</a:t>
            </a:r>
            <a:r>
              <a:rPr lang="en-US" sz="2800" dirty="0" smtClean="0"/>
              <a:t>CMI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55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new insurance, which is recorded using a smart contract code, </a:t>
            </a:r>
            <a:r>
              <a:rPr lang="en-US" dirty="0" smtClean="0"/>
              <a:t>can only </a:t>
            </a:r>
            <a:r>
              <a:rPr lang="en-US" dirty="0"/>
              <a:t>be added if: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flight is identified.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arrival time is clear.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premium and the indemnity are both agreed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To sign-up to the scheme, </a:t>
            </a:r>
            <a:r>
              <a:rPr lang="en-US" dirty="0" err="1"/>
              <a:t>travellers</a:t>
            </a:r>
            <a:r>
              <a:rPr lang="en-US" dirty="0"/>
              <a:t> submit their details at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fizzy.axa</a:t>
            </a:r>
            <a:r>
              <a:rPr lang="en-US" dirty="0" smtClean="0"/>
              <a:t>; </a:t>
            </a:r>
            <a:endParaRPr lang="en-US" dirty="0"/>
          </a:p>
          <a:p>
            <a:r>
              <a:rPr lang="en-US" dirty="0" smtClean="0"/>
              <a:t>They </a:t>
            </a:r>
            <a:r>
              <a:rPr lang="en-US" dirty="0"/>
              <a:t>subscribe and pay a premium.</a:t>
            </a:r>
          </a:p>
          <a:p>
            <a:r>
              <a:rPr lang="en-US" dirty="0"/>
              <a:t>A third party data provider has access to the smart contract, and </a:t>
            </a:r>
            <a:r>
              <a:rPr lang="en-US" dirty="0" smtClean="0"/>
              <a:t>updates the </a:t>
            </a:r>
            <a:r>
              <a:rPr lang="en-US" dirty="0"/>
              <a:t>records on the blockchain when a flight is delayed. AXA can chose </a:t>
            </a:r>
            <a:r>
              <a:rPr lang="en-US" dirty="0" smtClean="0"/>
              <a:t>to comply </a:t>
            </a:r>
            <a:r>
              <a:rPr lang="en-US" dirty="0"/>
              <a:t>with its contractual obligation based on the evidence provided by </a:t>
            </a:r>
            <a:r>
              <a:rPr lang="en-US" dirty="0" smtClean="0"/>
              <a:t>the blockchain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959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‘We decided to discontinue the product Fizzy, which offered direct, automatic compensation to policyholders whose flights were delayed. The first product of </a:t>
            </a:r>
            <a:r>
              <a:rPr lang="en-US" b="1" dirty="0"/>
              <a:t>Fizzy did not reach its commercial targets, notably because the market had not enough appetite for this product yet</a:t>
            </a:r>
            <a:r>
              <a:rPr lang="en-US" dirty="0"/>
              <a:t> and we did not find the right distribution channels so far,’ said a company spokesperson.</a:t>
            </a:r>
          </a:p>
          <a:p>
            <a:pPr fontAlgn="base"/>
            <a:r>
              <a:rPr lang="en-US" dirty="0"/>
              <a:t>The company went on to say that the experience had </a:t>
            </a:r>
            <a:r>
              <a:rPr lang="en-US" i="1" dirty="0"/>
              <a:t>not </a:t>
            </a:r>
            <a:r>
              <a:rPr lang="en-US" dirty="0"/>
              <a:t>put them off the technology, and in fact it had helped them to better understand it.</a:t>
            </a:r>
          </a:p>
          <a:p>
            <a:pPr fontAlgn="base"/>
            <a:r>
              <a:rPr lang="en-US" dirty="0" smtClean="0"/>
              <a:t>“Fizzy </a:t>
            </a:r>
            <a:r>
              <a:rPr lang="en-US" dirty="0"/>
              <a:t>has always been for us a product developed in a ‘test and learn’ mode, and the result is positive. We have learned a lot from it at different </a:t>
            </a:r>
            <a:r>
              <a:rPr lang="en-US" dirty="0" smtClean="0"/>
              <a:t>levels”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70" y="1673725"/>
            <a:ext cx="7562321" cy="4351338"/>
          </a:xfrm>
        </p:spPr>
        <p:txBody>
          <a:bodyPr/>
          <a:lstStyle/>
          <a:p>
            <a:r>
              <a:rPr lang="en-US" dirty="0" smtClean="0"/>
              <a:t>Darren Lau et al. How </a:t>
            </a:r>
            <a:r>
              <a:rPr lang="en-US" dirty="0"/>
              <a:t>to </a:t>
            </a:r>
            <a:r>
              <a:rPr lang="en-US" dirty="0" smtClean="0"/>
              <a:t>DeFi, </a:t>
            </a:r>
            <a:r>
              <a:rPr lang="en-US" i="1" dirty="0" smtClean="0"/>
              <a:t>1st </a:t>
            </a:r>
            <a:r>
              <a:rPr lang="en-US" i="1" dirty="0"/>
              <a:t>Edition, March </a:t>
            </a:r>
            <a:r>
              <a:rPr lang="en-US" i="1" dirty="0" smtClean="0"/>
              <a:t>2020. </a:t>
            </a:r>
          </a:p>
          <a:p>
            <a:r>
              <a:rPr lang="en-US" dirty="0" err="1"/>
              <a:t>Vigliotti</a:t>
            </a:r>
            <a:r>
              <a:rPr lang="en-US" dirty="0"/>
              <a:t> M.G., Jones H. (2020) Smart Contracts. In: The Executive Guide to Blockchain. Palgrave Macmillan, Cham.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21" y="2080223"/>
            <a:ext cx="3791479" cy="4439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702" y="3545819"/>
            <a:ext cx="2274781" cy="33121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2504" y="6025063"/>
            <a:ext cx="5657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link.springer.com</a:t>
            </a:r>
            <a:r>
              <a:rPr lang="en-US" dirty="0"/>
              <a:t>/book/10.1007/</a:t>
            </a:r>
            <a:r>
              <a:rPr lang="en-US" dirty="0" err="1"/>
              <a:t>978-3-030-21107-3#about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67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AXA Learning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Parametric insurance policies </a:t>
            </a:r>
            <a:r>
              <a:rPr lang="en-US" dirty="0"/>
              <a:t>that depend on varying external data to meet a threshold that triggers an automated </a:t>
            </a:r>
            <a:r>
              <a:rPr lang="en-US" dirty="0" smtClean="0"/>
              <a:t>payout.</a:t>
            </a:r>
          </a:p>
          <a:p>
            <a:r>
              <a:rPr lang="en-US" b="1" dirty="0"/>
              <a:t>P</a:t>
            </a:r>
            <a:r>
              <a:rPr lang="en-US" b="1" dirty="0" smtClean="0"/>
              <a:t>ayouts </a:t>
            </a:r>
            <a:r>
              <a:rPr lang="en-US" b="1" dirty="0"/>
              <a:t>are triggered automatically when pre-agreed threshold levels are exceeded.</a:t>
            </a:r>
            <a:r>
              <a:rPr lang="en-US" dirty="0"/>
              <a:t> That means the policy is not subject to interpretation or conditions or </a:t>
            </a:r>
            <a:r>
              <a:rPr lang="en-US" dirty="0" smtClean="0"/>
              <a:t>caveats. </a:t>
            </a:r>
          </a:p>
          <a:p>
            <a:r>
              <a:rPr lang="en-US" dirty="0" smtClean="0"/>
              <a:t>A</a:t>
            </a:r>
            <a:r>
              <a:rPr lang="en-US" b="1" dirty="0" smtClean="0"/>
              <a:t>ppraisers</a:t>
            </a:r>
            <a:r>
              <a:rPr lang="en-US" b="1" dirty="0"/>
              <a:t>, attorneys or other technical </a:t>
            </a:r>
            <a:r>
              <a:rPr lang="en-US" b="1" dirty="0" smtClean="0"/>
              <a:t>specialists are not needed </a:t>
            </a:r>
            <a:r>
              <a:rPr lang="en-US" b="1" dirty="0"/>
              <a:t>to resolve </a:t>
            </a:r>
            <a:r>
              <a:rPr lang="en-US" b="1" dirty="0" smtClean="0"/>
              <a:t>claim – cost savings</a:t>
            </a:r>
            <a:endParaRPr lang="en-US" dirty="0" smtClean="0"/>
          </a:p>
          <a:p>
            <a:r>
              <a:rPr lang="en-US" b="1" dirty="0"/>
              <a:t>Once a threshold is reached, claims can be paid in days or, at most, </a:t>
            </a:r>
            <a:r>
              <a:rPr lang="en-US" b="1" dirty="0" smtClean="0"/>
              <a:t>weeks</a:t>
            </a:r>
            <a:r>
              <a:rPr lang="en-US" b="1" dirty="0"/>
              <a:t> </a:t>
            </a:r>
            <a:r>
              <a:rPr lang="en-US" b="1" dirty="0" smtClean="0"/>
              <a:t>that can be triggered automatically</a:t>
            </a:r>
          </a:p>
          <a:p>
            <a:r>
              <a:rPr lang="en-US" b="1" dirty="0" smtClean="0"/>
              <a:t>Each policy is customized </a:t>
            </a:r>
            <a:r>
              <a:rPr lang="en-US" dirty="0"/>
              <a:t> </a:t>
            </a:r>
            <a:r>
              <a:rPr lang="en-US" dirty="0" smtClean="0"/>
              <a:t>- payout </a:t>
            </a:r>
            <a:r>
              <a:rPr lang="en-US" dirty="0"/>
              <a:t>formula and coverage limits </a:t>
            </a:r>
            <a:r>
              <a:rPr lang="en-US" dirty="0" smtClean="0"/>
              <a:t>–according to </a:t>
            </a:r>
            <a:r>
              <a:rPr lang="en-US" dirty="0"/>
              <a:t>the client’s strategic objectives, risk appetites and budgets.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957942" y="6176963"/>
            <a:ext cx="10395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www.artificiallawyer.com</a:t>
            </a:r>
            <a:r>
              <a:rPr lang="en-US" dirty="0"/>
              <a:t>/2020/10/08/axa-scraps-fizzy-insurance-smart-contract-but-still-interested-in-the-tech/</a:t>
            </a:r>
          </a:p>
        </p:txBody>
      </p:sp>
    </p:spTree>
    <p:extLst>
      <p:ext uri="{BB962C8B-B14F-4D97-AF65-F5344CB8AC3E}">
        <p14:creationId xmlns:p14="http://schemas.microsoft.com/office/powerpoint/2010/main" val="1882279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DApps</a:t>
            </a:r>
            <a:r>
              <a:rPr lang="en-US" dirty="0"/>
              <a:t>, shorthand for “decentralized applications,” include all applications </a:t>
            </a:r>
            <a:r>
              <a:rPr lang="en-US" dirty="0" smtClean="0"/>
              <a:t>that are </a:t>
            </a:r>
            <a:r>
              <a:rPr lang="en-US" dirty="0"/>
              <a:t>based on </a:t>
            </a:r>
            <a:r>
              <a:rPr lang="en-US" dirty="0" smtClean="0"/>
              <a:t>smart contracts.</a:t>
            </a:r>
          </a:p>
          <a:p>
            <a:r>
              <a:rPr lang="en-US" dirty="0"/>
              <a:t>Multiple smart contracts are combined to operate with each other, </a:t>
            </a:r>
            <a:r>
              <a:rPr lang="en-US" dirty="0" smtClean="0"/>
              <a:t>which would </a:t>
            </a:r>
            <a:r>
              <a:rPr lang="en-US" dirty="0"/>
              <a:t>be known as decentralized application (</a:t>
            </a:r>
            <a:r>
              <a:rPr lang="en-US" dirty="0" err="1"/>
              <a:t>Dapp</a:t>
            </a:r>
            <a:r>
              <a:rPr lang="en-US" dirty="0"/>
              <a:t>) in order to fulfill </a:t>
            </a:r>
            <a:r>
              <a:rPr lang="en-US" dirty="0" smtClean="0"/>
              <a:t>more complex </a:t>
            </a:r>
            <a:r>
              <a:rPr lang="en-US" dirty="0"/>
              <a:t>processes and computation</a:t>
            </a:r>
            <a:r>
              <a:rPr lang="en-US" dirty="0" smtClean="0"/>
              <a:t>.</a:t>
            </a:r>
          </a:p>
          <a:p>
            <a:r>
              <a:rPr lang="en-US" dirty="0" err="1"/>
              <a:t>Dapps</a:t>
            </a:r>
            <a:r>
              <a:rPr lang="en-US" dirty="0"/>
              <a:t> are interfaces that interact with </a:t>
            </a:r>
            <a:r>
              <a:rPr lang="en-US" dirty="0" smtClean="0"/>
              <a:t>the blockchain </a:t>
            </a:r>
            <a:r>
              <a:rPr lang="en-US" dirty="0"/>
              <a:t>through the use of smart contracts. </a:t>
            </a:r>
            <a:endParaRPr lang="en-US" dirty="0" smtClean="0"/>
          </a:p>
          <a:p>
            <a:r>
              <a:rPr lang="en-US" dirty="0" err="1" smtClean="0"/>
              <a:t>Dapps</a:t>
            </a:r>
            <a:r>
              <a:rPr lang="en-US" dirty="0" smtClean="0"/>
              <a:t> </a:t>
            </a:r>
            <a:r>
              <a:rPr lang="en-US" dirty="0"/>
              <a:t>look </a:t>
            </a:r>
            <a:r>
              <a:rPr lang="en-US" dirty="0" smtClean="0"/>
              <a:t>and behave </a:t>
            </a:r>
            <a:r>
              <a:rPr lang="en-US" dirty="0"/>
              <a:t>like regular web and mobile applications, except that they interact </a:t>
            </a:r>
            <a:r>
              <a:rPr lang="en-US" dirty="0" smtClean="0"/>
              <a:t>with a </a:t>
            </a:r>
            <a:r>
              <a:rPr lang="en-US" dirty="0"/>
              <a:t>blockchain and in different ways. </a:t>
            </a:r>
          </a:p>
        </p:txBody>
      </p:sp>
    </p:spTree>
    <p:extLst>
      <p:ext uri="{BB962C8B-B14F-4D97-AF65-F5344CB8AC3E}">
        <p14:creationId xmlns:p14="http://schemas.microsoft.com/office/powerpoint/2010/main" val="3091704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Dapps</a:t>
            </a:r>
            <a:r>
              <a:rPr lang="en-US" dirty="0"/>
              <a:t> are built on top of decentralized blockchain networks such </a:t>
            </a:r>
            <a:r>
              <a:rPr lang="en-US" dirty="0" smtClean="0"/>
              <a:t>as Ethereum </a:t>
            </a:r>
            <a:r>
              <a:rPr lang="en-US" dirty="0"/>
              <a:t>and usually have the following benefits:</a:t>
            </a:r>
          </a:p>
          <a:p>
            <a:r>
              <a:rPr lang="en-US" b="1" dirty="0"/>
              <a:t>Immutability: </a:t>
            </a:r>
            <a:r>
              <a:rPr lang="en-US" dirty="0"/>
              <a:t>Nobody can change any information once it’s on </a:t>
            </a:r>
            <a:r>
              <a:rPr lang="en-US" dirty="0" smtClean="0"/>
              <a:t>the blockchain. However human error can occur.</a:t>
            </a:r>
            <a:endParaRPr lang="en-US" dirty="0"/>
          </a:p>
          <a:p>
            <a:r>
              <a:rPr lang="en-US" b="1" dirty="0"/>
              <a:t>Tamper-proof: </a:t>
            </a:r>
            <a:r>
              <a:rPr lang="en-US" dirty="0"/>
              <a:t>Smart contracts published onto the blockchain cannot </a:t>
            </a:r>
            <a:r>
              <a:rPr lang="en-US" dirty="0" smtClean="0"/>
              <a:t>be tampered </a:t>
            </a:r>
            <a:r>
              <a:rPr lang="en-US" dirty="0"/>
              <a:t>with without alerting every other participant on the blockchain.</a:t>
            </a:r>
          </a:p>
          <a:p>
            <a:r>
              <a:rPr lang="en-US" b="1" dirty="0"/>
              <a:t>Transparent: </a:t>
            </a:r>
            <a:r>
              <a:rPr lang="en-US" dirty="0"/>
              <a:t>Smart contracts powering </a:t>
            </a:r>
            <a:r>
              <a:rPr lang="en-US" dirty="0" err="1"/>
              <a:t>Dapps</a:t>
            </a:r>
            <a:r>
              <a:rPr lang="en-US" dirty="0"/>
              <a:t> are openly auditable.</a:t>
            </a:r>
          </a:p>
          <a:p>
            <a:r>
              <a:rPr lang="en-US" b="1" dirty="0"/>
              <a:t>Availability: </a:t>
            </a:r>
            <a:r>
              <a:rPr lang="en-US" dirty="0"/>
              <a:t>As long as the Ethereum network remains active, </a:t>
            </a:r>
            <a:r>
              <a:rPr lang="en-US" dirty="0" err="1" smtClean="0"/>
              <a:t>Dapps</a:t>
            </a:r>
            <a:r>
              <a:rPr lang="en-US" dirty="0" smtClean="0"/>
              <a:t> built </a:t>
            </a:r>
            <a:r>
              <a:rPr lang="en-US" dirty="0"/>
              <a:t>on it will remain active and usable.</a:t>
            </a:r>
          </a:p>
        </p:txBody>
      </p:sp>
    </p:spTree>
    <p:extLst>
      <p:ext uri="{BB962C8B-B14F-4D97-AF65-F5344CB8AC3E}">
        <p14:creationId xmlns:p14="http://schemas.microsoft.com/office/powerpoint/2010/main" val="1503601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Decentralized </a:t>
            </a:r>
            <a:r>
              <a:rPr lang="en-US" b="1" dirty="0"/>
              <a:t>autonomous organization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decentralized autonomous organization</a:t>
            </a:r>
            <a:r>
              <a:rPr lang="en-US" dirty="0"/>
              <a:t> (</a:t>
            </a:r>
            <a:r>
              <a:rPr lang="en-US" b="1" dirty="0"/>
              <a:t>DAO</a:t>
            </a:r>
            <a:r>
              <a:rPr lang="en-US" dirty="0" smtClean="0"/>
              <a:t>) is </a:t>
            </a:r>
            <a:r>
              <a:rPr lang="en-US" dirty="0"/>
              <a:t>an organization represented by rules encoded as a computer program that is transparent, controlled by the organization members and not influenced by a central government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DAO's financial transaction record and program rules are maintained on a </a:t>
            </a:r>
            <a:r>
              <a:rPr lang="en-US" dirty="0" smtClean="0"/>
              <a:t>blockchain</a:t>
            </a:r>
          </a:p>
          <a:p>
            <a:r>
              <a:rPr lang="en-US" dirty="0" smtClean="0"/>
              <a:t>It is organized </a:t>
            </a:r>
            <a:r>
              <a:rPr lang="en-US" dirty="0"/>
              <a:t>to run without human managerial interactivity, </a:t>
            </a:r>
            <a:r>
              <a:rPr lang="en-US" dirty="0" smtClean="0"/>
              <a:t> through the</a:t>
            </a:r>
            <a:r>
              <a:rPr lang="en-US" dirty="0"/>
              <a:t> smart </a:t>
            </a:r>
            <a:r>
              <a:rPr lang="en-US" dirty="0" smtClean="0"/>
              <a:t>contracts that execute automatically</a:t>
            </a:r>
          </a:p>
          <a:p>
            <a:r>
              <a:rPr lang="en-US" dirty="0" smtClean="0"/>
              <a:t>The </a:t>
            </a:r>
            <a:r>
              <a:rPr lang="en-US" dirty="0"/>
              <a:t>smart contract code formalize the governance rules of a </a:t>
            </a:r>
            <a:r>
              <a:rPr lang="en-US" dirty="0" smtClean="0"/>
              <a:t>DAO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34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DAO provide </a:t>
            </a:r>
            <a:r>
              <a:rPr lang="en-US" dirty="0"/>
              <a:t>an operating system for people and institutions that do not know nor trust each other, who might live in different geographical areas, speak different languages, and be subject to different </a:t>
            </a:r>
            <a:r>
              <a:rPr lang="en-US" dirty="0" smtClean="0"/>
              <a:t>jurisdictions.</a:t>
            </a:r>
          </a:p>
          <a:p>
            <a:r>
              <a:rPr lang="en-US" dirty="0" smtClean="0"/>
              <a:t>Once </a:t>
            </a:r>
            <a:r>
              <a:rPr lang="en-US" dirty="0"/>
              <a:t>deployed, a fully decentralized autonomous organization is independent of its creator and cannot be controlled by one single entity, only by majority consensus of the organization ’ s participants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Algorithmic </a:t>
            </a:r>
            <a:r>
              <a:rPr lang="en-US" dirty="0"/>
              <a:t>administration of governance refers to the protocol rules written in machine-readable code - a blockchain protocol or smart contract code</a:t>
            </a:r>
          </a:p>
        </p:txBody>
      </p:sp>
    </p:spTree>
    <p:extLst>
      <p:ext uri="{BB962C8B-B14F-4D97-AF65-F5344CB8AC3E}">
        <p14:creationId xmlns:p14="http://schemas.microsoft.com/office/powerpoint/2010/main" val="4060536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Ethereum : Decentralized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majority </a:t>
            </a:r>
            <a:r>
              <a:rPr lang="en-US" dirty="0"/>
              <a:t>of the DeFi </a:t>
            </a:r>
            <a:r>
              <a:rPr lang="en-US" dirty="0" err="1"/>
              <a:t>Dapps</a:t>
            </a:r>
            <a:r>
              <a:rPr lang="en-US" dirty="0"/>
              <a:t> are </a:t>
            </a:r>
            <a:r>
              <a:rPr lang="en-US" dirty="0" smtClean="0"/>
              <a:t>currently being </a:t>
            </a:r>
            <a:r>
              <a:rPr lang="en-US" dirty="0"/>
              <a:t>built on the Ethereum </a:t>
            </a:r>
            <a:r>
              <a:rPr lang="en-US" dirty="0" smtClean="0"/>
              <a:t>blockchain.</a:t>
            </a:r>
          </a:p>
          <a:p>
            <a:r>
              <a:rPr lang="en-US" dirty="0"/>
              <a:t>Ethereum is a global, open-source platform for decentralized applications. </a:t>
            </a:r>
            <a:endParaRPr lang="en-US" dirty="0" smtClean="0"/>
          </a:p>
          <a:p>
            <a:r>
              <a:rPr lang="en-US" dirty="0" smtClean="0"/>
              <a:t>You can </a:t>
            </a:r>
            <a:r>
              <a:rPr lang="en-US" dirty="0"/>
              <a:t>think of it as a world computer that cannot be shut down. On Ethereum</a:t>
            </a:r>
            <a:r>
              <a:rPr lang="en-US" dirty="0" smtClean="0"/>
              <a:t>, software </a:t>
            </a:r>
            <a:r>
              <a:rPr lang="en-US" dirty="0"/>
              <a:t>developers can write smart contracts that control digital value </a:t>
            </a:r>
            <a:r>
              <a:rPr lang="en-US" dirty="0" smtClean="0"/>
              <a:t>through a </a:t>
            </a:r>
            <a:r>
              <a:rPr lang="en-US" dirty="0"/>
              <a:t>set of criteria and are accessible anywhere in the </a:t>
            </a:r>
            <a:r>
              <a:rPr lang="en-US" dirty="0" smtClean="0"/>
              <a:t>world.</a:t>
            </a:r>
          </a:p>
          <a:p>
            <a:r>
              <a:rPr lang="en-US" dirty="0"/>
              <a:t>Smart contracts that </a:t>
            </a:r>
            <a:r>
              <a:rPr lang="en-US" dirty="0" smtClean="0"/>
              <a:t>are written </a:t>
            </a:r>
            <a:r>
              <a:rPr lang="en-US" dirty="0"/>
              <a:t>by software programmers are the building blocks of these </a:t>
            </a:r>
            <a:r>
              <a:rPr lang="en-US" dirty="0" err="1"/>
              <a:t>Dapps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smart </a:t>
            </a:r>
            <a:r>
              <a:rPr lang="en-US" dirty="0"/>
              <a:t>contracts are then deployed to the Ethereum network, where it will </a:t>
            </a:r>
            <a:r>
              <a:rPr lang="en-US" dirty="0" smtClean="0"/>
              <a:t>run 24/7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network will maintain the digital value and keep track of the </a:t>
            </a:r>
            <a:r>
              <a:rPr lang="en-US" dirty="0" smtClean="0"/>
              <a:t>latest state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763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Ether, Gas and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 is the native currency of the Ethereum blockchain</a:t>
            </a:r>
            <a:r>
              <a:rPr lang="en-US" dirty="0" smtClean="0"/>
              <a:t>.</a:t>
            </a:r>
          </a:p>
          <a:p>
            <a:r>
              <a:rPr lang="en-US" dirty="0"/>
              <a:t>On Ethereum, all transactions and smart contract executions require a </a:t>
            </a:r>
            <a:r>
              <a:rPr lang="en-US" dirty="0" smtClean="0"/>
              <a:t>small fee </a:t>
            </a:r>
            <a:r>
              <a:rPr lang="en-US" dirty="0"/>
              <a:t>to be paid. This fee is called </a:t>
            </a:r>
            <a:r>
              <a:rPr lang="en-US" dirty="0" smtClean="0"/>
              <a:t>Gas denoted in </a:t>
            </a:r>
            <a:r>
              <a:rPr lang="en-US" dirty="0" err="1" smtClean="0"/>
              <a:t>gwei</a:t>
            </a:r>
            <a:r>
              <a:rPr lang="en-US" dirty="0" smtClean="0"/>
              <a:t> which is 0.000000001 Ether.</a:t>
            </a:r>
          </a:p>
          <a:p>
            <a:r>
              <a:rPr lang="en-US" dirty="0"/>
              <a:t>Ethereum can be used as a platform to create </a:t>
            </a:r>
            <a:r>
              <a:rPr lang="en-US" dirty="0" smtClean="0"/>
              <a:t>other cryptocurrencies and tokens</a:t>
            </a:r>
          </a:p>
          <a:p>
            <a:r>
              <a:rPr lang="en-US" dirty="0" err="1"/>
              <a:t>Metamask</a:t>
            </a:r>
            <a:r>
              <a:rPr lang="en-US" dirty="0"/>
              <a:t> is a non-custodial wallet and it acts as both a wallet and </a:t>
            </a:r>
            <a:r>
              <a:rPr lang="en-US" dirty="0" smtClean="0"/>
              <a:t>an interaction </a:t>
            </a:r>
            <a:r>
              <a:rPr lang="en-US" dirty="0"/>
              <a:t>bridge for the Ethereum network.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151" y="0"/>
            <a:ext cx="1945338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9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DeFi</a:t>
            </a:r>
            <a:r>
              <a:rPr lang="en-US" dirty="0"/>
              <a:t>, standing for </a:t>
            </a:r>
            <a:r>
              <a:rPr lang="en-US" b="1" dirty="0"/>
              <a:t>decentralized finance</a:t>
            </a:r>
            <a:r>
              <a:rPr lang="en-US" dirty="0"/>
              <a:t>, is a rapidly growing alternative to the traditional financial world. </a:t>
            </a:r>
            <a:endParaRPr lang="en-US" dirty="0" smtClean="0"/>
          </a:p>
          <a:p>
            <a:r>
              <a:rPr lang="en-US" dirty="0"/>
              <a:t>The term '</a:t>
            </a:r>
            <a:r>
              <a:rPr lang="en-US" dirty="0" err="1"/>
              <a:t>DeFi</a:t>
            </a:r>
            <a:r>
              <a:rPr lang="en-US" dirty="0"/>
              <a:t>' was first coined in 2018. It referred to the financial use cases that were beginning to emerge on Ethereum. </a:t>
            </a:r>
            <a:endParaRPr lang="en-US" dirty="0" smtClean="0"/>
          </a:p>
          <a:p>
            <a:r>
              <a:rPr lang="en-US" dirty="0" smtClean="0"/>
              <a:t>Compared </a:t>
            </a:r>
            <a:r>
              <a:rPr lang="en-US" dirty="0"/>
              <a:t>to traditional finance, DeFi removes the middlemen, increasing the potential of better returns and lower barriers to entry.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largely automated, censorship resistant and accessible to anyone with an internet connection.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also transparent and can give you provable ownership of your own assets - letting you 'be your own bank'.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9543" y="6176963"/>
            <a:ext cx="944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blog.makerdao.com</a:t>
            </a:r>
            <a:r>
              <a:rPr lang="en-US" dirty="0"/>
              <a:t>/a-brief-history-of-decentralized-finance-</a:t>
            </a:r>
            <a:r>
              <a:rPr lang="en-US" dirty="0" err="1"/>
              <a:t>defi</a:t>
            </a:r>
            <a:r>
              <a:rPr lang="en-US" dirty="0"/>
              <a:t>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68" y="1"/>
            <a:ext cx="4538932" cy="16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23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 ecosystem comprised of applications built on top of public distributed ledgers, for the facilitation of </a:t>
            </a:r>
            <a:r>
              <a:rPr lang="en-US" dirty="0" err="1"/>
              <a:t>permissionless</a:t>
            </a:r>
            <a:r>
              <a:rPr lang="en-US" dirty="0"/>
              <a:t> financial services</a:t>
            </a:r>
            <a:r>
              <a:rPr lang="en-US" dirty="0" smtClean="0"/>
              <a:t>.”</a:t>
            </a:r>
          </a:p>
          <a:p>
            <a:r>
              <a:rPr lang="en-US" dirty="0"/>
              <a:t>DeFi is an ambitious attempt to decentralize core traditional financial use cases like trading, lending, investment, wealth management, payment and insurance on the blockchain. </a:t>
            </a:r>
            <a:endParaRPr lang="en-US" dirty="0" smtClean="0"/>
          </a:p>
          <a:p>
            <a:r>
              <a:rPr lang="en-US" dirty="0" smtClean="0"/>
              <a:t>DeFi </a:t>
            </a:r>
            <a:r>
              <a:rPr lang="en-US" dirty="0"/>
              <a:t>is based on Decentralized Applications (</a:t>
            </a:r>
            <a:r>
              <a:rPr lang="en-US" dirty="0" err="1"/>
              <a:t>dApps</a:t>
            </a:r>
            <a:r>
              <a:rPr lang="en-US" dirty="0"/>
              <a:t>) or protocols</a:t>
            </a:r>
          </a:p>
        </p:txBody>
      </p:sp>
    </p:spTree>
    <p:extLst>
      <p:ext uri="{BB962C8B-B14F-4D97-AF65-F5344CB8AC3E}">
        <p14:creationId xmlns:p14="http://schemas.microsoft.com/office/powerpoint/2010/main" val="2994719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Decentralized Finance, better known as DeFi, is predicated on the tenants of non-custodial, trustless and secure systems with 100% uptime. This </a:t>
            </a:r>
            <a:r>
              <a:rPr lang="en-US" dirty="0" smtClean="0"/>
              <a:t>means:</a:t>
            </a:r>
            <a:endParaRPr lang="en-US" dirty="0"/>
          </a:p>
          <a:p>
            <a:r>
              <a:rPr lang="en-US" dirty="0"/>
              <a:t>Companies do not store funds on behalf of their users</a:t>
            </a:r>
          </a:p>
          <a:p>
            <a:r>
              <a:rPr lang="en-US" dirty="0"/>
              <a:t>Issuing entities are not needed to process transactions</a:t>
            </a:r>
          </a:p>
          <a:p>
            <a:r>
              <a:rPr lang="en-US" dirty="0"/>
              <a:t>Products are highly secure (thanks to protocols like Ethereum)</a:t>
            </a:r>
          </a:p>
          <a:p>
            <a:r>
              <a:rPr lang="en-US" dirty="0"/>
              <a:t>24/7 accessibility from anywhere in the world.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6451" y="5988734"/>
            <a:ext cx="9598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ethereumprice.org</a:t>
            </a:r>
            <a:r>
              <a:rPr lang="en-US" dirty="0" smtClean="0"/>
              <a:t>/guides/article/compound-finance-explained/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2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</a:t>
            </a:r>
          </a:p>
          <a:p>
            <a:r>
              <a:rPr lang="en-US" dirty="0" smtClean="0"/>
              <a:t>15 min quiz</a:t>
            </a:r>
          </a:p>
          <a:p>
            <a:r>
              <a:rPr lang="en-US" dirty="0" smtClean="0"/>
              <a:t>Hands-on </a:t>
            </a:r>
            <a:r>
              <a:rPr lang="en-US" dirty="0" err="1" smtClean="0"/>
              <a:t>DeFi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DeFi-Demo.pdf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DeFi-Aave.pdf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04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&amp; Semi-Decentralized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386446"/>
            <a:ext cx="10479315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/>
              <a:t>Centralized</a:t>
            </a:r>
          </a:p>
          <a:p>
            <a:r>
              <a:rPr lang="en-US" sz="2400" dirty="0" smtClean="0"/>
              <a:t>Characteristics: Custodial, uses centralized price feeds, centrally determined interest rates, centrally-provided liquidity for margin calls</a:t>
            </a:r>
          </a:p>
          <a:p>
            <a:r>
              <a:rPr lang="en-US" sz="2400" dirty="0" smtClean="0"/>
              <a:t>Examples: Salt, </a:t>
            </a:r>
            <a:r>
              <a:rPr lang="en-US" sz="2400" dirty="0" err="1" smtClean="0"/>
              <a:t>BlockFi</a:t>
            </a:r>
            <a:r>
              <a:rPr lang="en-US" sz="2400" dirty="0" smtClean="0"/>
              <a:t>, </a:t>
            </a:r>
            <a:r>
              <a:rPr lang="en-US" sz="2400" dirty="0" err="1" smtClean="0"/>
              <a:t>Nexo</a:t>
            </a:r>
            <a:r>
              <a:rPr lang="en-US" sz="2400" dirty="0" smtClean="0"/>
              <a:t> and Celsius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38199" y="3088866"/>
            <a:ext cx="10497458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/>
              <a:t>Semi-Decentralized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Characteristics: Non-custodial, decentralized price feeds, </a:t>
            </a:r>
            <a:r>
              <a:rPr lang="en-US" sz="2400" dirty="0" err="1" smtClean="0"/>
              <a:t>permissionless</a:t>
            </a:r>
            <a:r>
              <a:rPr lang="en-US" sz="2400" dirty="0" smtClean="0"/>
              <a:t> initiation of margin calls, </a:t>
            </a:r>
            <a:r>
              <a:rPr lang="en-US" sz="2400" dirty="0" err="1" smtClean="0"/>
              <a:t>permissionless</a:t>
            </a:r>
            <a:r>
              <a:rPr lang="en-US" sz="2400" dirty="0" smtClean="0"/>
              <a:t> margin liquidity, decentralized interest rate determination, decentralized platform development/updates</a:t>
            </a:r>
          </a:p>
          <a:p>
            <a:r>
              <a:rPr lang="en-US" sz="2400" dirty="0" smtClean="0"/>
              <a:t>Examples: Compound, </a:t>
            </a:r>
            <a:r>
              <a:rPr lang="en-US" sz="2400" dirty="0" err="1" smtClean="0"/>
              <a:t>MakerDAO</a:t>
            </a:r>
            <a:r>
              <a:rPr lang="en-US" sz="2400" dirty="0" smtClean="0"/>
              <a:t>, </a:t>
            </a:r>
            <a:r>
              <a:rPr lang="en-US" sz="2400" dirty="0" err="1" smtClean="0"/>
              <a:t>dYdX</a:t>
            </a:r>
            <a:r>
              <a:rPr lang="en-US" sz="2400" dirty="0" smtClean="0"/>
              <a:t>, </a:t>
            </a:r>
            <a:r>
              <a:rPr lang="en-US" sz="2400" dirty="0" err="1" smtClean="0"/>
              <a:t>bZx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38199" y="5277253"/>
            <a:ext cx="1047931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Completely Decentralized</a:t>
            </a:r>
          </a:p>
          <a:p>
            <a:r>
              <a:rPr lang="en-US" dirty="0" smtClean="0"/>
              <a:t>Characteristics: Every component is decentralized</a:t>
            </a:r>
          </a:p>
          <a:p>
            <a:r>
              <a:rPr lang="en-US" dirty="0" smtClean="0"/>
              <a:t>Examples: No DeFi protocol is completely decentralized yet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8457" y="6426036"/>
            <a:ext cx="1061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hackernoon.com</a:t>
            </a:r>
            <a:r>
              <a:rPr lang="en-US" dirty="0" smtClean="0"/>
              <a:t>/how-decentralized-is-defi-a-framework-for-classifying-lending-protocols-90981f2c007f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594" y="0"/>
            <a:ext cx="1335895" cy="12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70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DeFi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Decentralized </a:t>
            </a:r>
            <a:r>
              <a:rPr lang="en-US" dirty="0" err="1" smtClean="0"/>
              <a:t>stablecoins</a:t>
            </a:r>
            <a:endParaRPr lang="en-US" dirty="0" smtClean="0"/>
          </a:p>
          <a:p>
            <a:r>
              <a:rPr lang="en-US" dirty="0"/>
              <a:t>Decentralized lending and </a:t>
            </a:r>
            <a:r>
              <a:rPr lang="en-US" dirty="0" smtClean="0"/>
              <a:t>borrowing</a:t>
            </a:r>
          </a:p>
          <a:p>
            <a:r>
              <a:rPr lang="en-US" dirty="0"/>
              <a:t>Decentralized </a:t>
            </a:r>
            <a:r>
              <a:rPr lang="en-US" dirty="0" smtClean="0"/>
              <a:t>exchanges</a:t>
            </a:r>
          </a:p>
          <a:p>
            <a:r>
              <a:rPr lang="en-US" dirty="0"/>
              <a:t>Derivatives </a:t>
            </a:r>
            <a:r>
              <a:rPr lang="en-US" dirty="0" smtClean="0"/>
              <a:t>contracts</a:t>
            </a:r>
          </a:p>
          <a:p>
            <a:r>
              <a:rPr lang="en-US" dirty="0"/>
              <a:t>Fund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Lottery (tontine?</a:t>
            </a:r>
            <a:r>
              <a:rPr lang="en-US" b="1" dirty="0" smtClean="0"/>
              <a:t>)</a:t>
            </a:r>
            <a:endParaRPr lang="en-US" dirty="0" smtClean="0"/>
          </a:p>
          <a:p>
            <a:r>
              <a:rPr lang="en-US" dirty="0" smtClean="0"/>
              <a:t>Payments Streaming</a:t>
            </a:r>
          </a:p>
          <a:p>
            <a:r>
              <a:rPr lang="en-US" dirty="0"/>
              <a:t>Insurance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58" y="1027906"/>
            <a:ext cx="5185534" cy="388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Decentralized </a:t>
            </a:r>
            <a:r>
              <a:rPr lang="en-US" b="1" dirty="0" err="1"/>
              <a:t>Stablecoins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Stablecoins</a:t>
            </a:r>
            <a:r>
              <a:rPr lang="en-US" dirty="0" smtClean="0"/>
              <a:t> </a:t>
            </a:r>
            <a:r>
              <a:rPr lang="en-US" dirty="0"/>
              <a:t>that are pegged to other stable assets such as the </a:t>
            </a:r>
            <a:r>
              <a:rPr lang="en-US" dirty="0" smtClean="0"/>
              <a:t>USD were </a:t>
            </a:r>
            <a:r>
              <a:rPr lang="en-US" dirty="0"/>
              <a:t>created. </a:t>
            </a:r>
            <a:r>
              <a:rPr lang="en-US" dirty="0" err="1"/>
              <a:t>Stablecoins</a:t>
            </a:r>
            <a:r>
              <a:rPr lang="en-US" dirty="0"/>
              <a:t> help users to hedge against this price volatility </a:t>
            </a:r>
            <a:r>
              <a:rPr lang="en-US" dirty="0" smtClean="0"/>
              <a:t>and was </a:t>
            </a:r>
            <a:r>
              <a:rPr lang="en-US" dirty="0"/>
              <a:t>created to be a reliable medium of </a:t>
            </a:r>
            <a:r>
              <a:rPr lang="en-US" dirty="0" smtClean="0"/>
              <a:t>exchange</a:t>
            </a:r>
          </a:p>
          <a:p>
            <a:r>
              <a:rPr lang="en-US" dirty="0" smtClean="0"/>
              <a:t>Example are two </a:t>
            </a:r>
            <a:r>
              <a:rPr lang="en-US" dirty="0"/>
              <a:t>USD </a:t>
            </a:r>
            <a:r>
              <a:rPr lang="en-US" dirty="0" err="1"/>
              <a:t>stablecoins</a:t>
            </a:r>
            <a:r>
              <a:rPr lang="en-US" dirty="0"/>
              <a:t>, Tether (USDT) and </a:t>
            </a:r>
            <a:r>
              <a:rPr lang="en-US" dirty="0" smtClean="0"/>
              <a:t>Dai (DAI) </a:t>
            </a:r>
            <a:r>
              <a:rPr lang="zh-TW" altLang="en-US" dirty="0" smtClean="0"/>
              <a:t>貸</a:t>
            </a:r>
            <a:endParaRPr lang="en-US" altLang="zh-TW" dirty="0" smtClean="0"/>
          </a:p>
          <a:p>
            <a:r>
              <a:rPr lang="en-US" dirty="0"/>
              <a:t>Tether </a:t>
            </a:r>
            <a:r>
              <a:rPr lang="en-US" dirty="0" smtClean="0"/>
              <a:t>pegs </a:t>
            </a:r>
            <a:r>
              <a:rPr lang="en-US" dirty="0"/>
              <a:t>itself to $1 by maintaining reserves of $1 per </a:t>
            </a:r>
            <a:r>
              <a:rPr lang="en-US" dirty="0" smtClean="0"/>
              <a:t>Tether token </a:t>
            </a:r>
            <a:r>
              <a:rPr lang="en-US" dirty="0"/>
              <a:t>minted</a:t>
            </a:r>
            <a:r>
              <a:rPr lang="en-US" dirty="0" smtClean="0"/>
              <a:t>. Tether require a trusted custodian.</a:t>
            </a:r>
          </a:p>
          <a:p>
            <a:r>
              <a:rPr lang="en-US" dirty="0"/>
              <a:t>Dai </a:t>
            </a:r>
            <a:r>
              <a:rPr lang="en-US" dirty="0" smtClean="0"/>
              <a:t>on </a:t>
            </a:r>
            <a:r>
              <a:rPr lang="en-US" dirty="0"/>
              <a:t>the other hand, is collateralized using cryptocurrencies such </a:t>
            </a:r>
            <a:r>
              <a:rPr lang="en-US" dirty="0" smtClean="0"/>
              <a:t>as Ethereum. </a:t>
            </a:r>
            <a:r>
              <a:rPr lang="en-US" dirty="0"/>
              <a:t>Its value is pegged to $1 through </a:t>
            </a:r>
            <a:r>
              <a:rPr lang="en-US" dirty="0" smtClean="0"/>
              <a:t>protocols.</a:t>
            </a:r>
          </a:p>
          <a:p>
            <a:r>
              <a:rPr lang="en-US" dirty="0"/>
              <a:t>DAI is </a:t>
            </a:r>
            <a:r>
              <a:rPr lang="en-US" dirty="0" smtClean="0"/>
              <a:t>a </a:t>
            </a:r>
            <a:r>
              <a:rPr lang="en-US" b="1" dirty="0" smtClean="0"/>
              <a:t>decentralized</a:t>
            </a:r>
            <a:r>
              <a:rPr lang="en-US" b="1" dirty="0"/>
              <a:t>, crypto-collateralized </a:t>
            </a:r>
            <a:r>
              <a:rPr lang="en-US" b="1" dirty="0" err="1"/>
              <a:t>stablecoin</a:t>
            </a:r>
            <a:r>
              <a:rPr lang="en-US" dirty="0" smtClean="0"/>
              <a:t>.</a:t>
            </a:r>
          </a:p>
          <a:p>
            <a:r>
              <a:rPr lang="en-US" dirty="0"/>
              <a:t>DAI is the native </a:t>
            </a:r>
            <a:r>
              <a:rPr lang="en-US" dirty="0" err="1"/>
              <a:t>stablecoin</a:t>
            </a:r>
            <a:r>
              <a:rPr lang="en-US" dirty="0"/>
              <a:t> used most widely in the DeFi ecosystem. It </a:t>
            </a:r>
            <a:r>
              <a:rPr lang="en-US" dirty="0" smtClean="0"/>
              <a:t>is the </a:t>
            </a:r>
            <a:r>
              <a:rPr lang="en-US" dirty="0"/>
              <a:t>preferred USD </a:t>
            </a:r>
            <a:r>
              <a:rPr lang="en-US" dirty="0" err="1"/>
              <a:t>stablecoin</a:t>
            </a:r>
            <a:r>
              <a:rPr lang="en-US" dirty="0"/>
              <a:t> used in DeFi trading, lending and more.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443" y="1"/>
            <a:ext cx="1663744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5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Decentralized </a:t>
            </a:r>
            <a:r>
              <a:rPr lang="en-US" b="1" dirty="0" err="1" smtClean="0"/>
              <a:t>Stablecoins</a:t>
            </a:r>
            <a:r>
              <a:rPr lang="en-US" b="1" dirty="0" smtClean="0"/>
              <a:t>: DAI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Maker DAO through its MKR tokens control the DAI via the Maker Protocol. </a:t>
            </a:r>
            <a:r>
              <a:rPr lang="en-US" dirty="0" err="1"/>
              <a:t>MakerDAO</a:t>
            </a:r>
            <a:r>
              <a:rPr lang="en-US" dirty="0"/>
              <a:t> is like a</a:t>
            </a:r>
            <a:r>
              <a:rPr lang="en-US" b="1" dirty="0"/>
              <a:t> credit facility</a:t>
            </a:r>
            <a:r>
              <a:rPr lang="en-US" dirty="0"/>
              <a:t> that issues loans with a certain interest </a:t>
            </a:r>
            <a:r>
              <a:rPr lang="en-US" dirty="0" smtClean="0"/>
              <a:t>rate.</a:t>
            </a:r>
          </a:p>
          <a:p>
            <a:r>
              <a:rPr lang="en-US" dirty="0"/>
              <a:t>Users generate Dai by depositing collateral assets into Maker Vaults within the Maker Protocol. This is how Dai is entered into circulation and how users gain access to </a:t>
            </a:r>
            <a:r>
              <a:rPr lang="en-US" dirty="0" smtClean="0"/>
              <a:t>liquidity</a:t>
            </a:r>
          </a:p>
          <a:p>
            <a:r>
              <a:rPr lang="en-US" dirty="0"/>
              <a:t>Once generated, bought, or received, Dai can be used in the same manner as any other </a:t>
            </a:r>
            <a:r>
              <a:rPr lang="en-US" dirty="0" smtClean="0"/>
              <a:t>cryptocurrency</a:t>
            </a:r>
          </a:p>
          <a:p>
            <a:r>
              <a:rPr lang="en-US" dirty="0"/>
              <a:t>All accepted collateral assets can be leveraged to generate Dai in the Maker Protocol through smart contracts called Maker Vaults.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6991" y="6176963"/>
            <a:ext cx="2718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makerdao.com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211" y="284852"/>
            <a:ext cx="179095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Decentralized </a:t>
            </a:r>
            <a:r>
              <a:rPr lang="en-US" b="1" dirty="0" err="1"/>
              <a:t>Stablecoins</a:t>
            </a:r>
            <a:r>
              <a:rPr lang="en-US" b="1" dirty="0"/>
              <a:t>: DAI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Dai as a payment method, trade Dai </a:t>
            </a:r>
            <a:r>
              <a:rPr lang="en-US" dirty="0" smtClean="0"/>
              <a:t>exchanges</a:t>
            </a:r>
          </a:p>
          <a:p>
            <a:r>
              <a:rPr lang="en-US" dirty="0" smtClean="0"/>
              <a:t>Earn </a:t>
            </a:r>
            <a:r>
              <a:rPr lang="en-US" dirty="0"/>
              <a:t>the Dai Savings Rate (DSR) on Dai </a:t>
            </a:r>
            <a:r>
              <a:rPr lang="en-US" dirty="0" smtClean="0"/>
              <a:t>held</a:t>
            </a:r>
          </a:p>
          <a:p>
            <a:r>
              <a:rPr lang="en-US" dirty="0" smtClean="0"/>
              <a:t>Lock </a:t>
            </a:r>
            <a:r>
              <a:rPr lang="en-US" dirty="0"/>
              <a:t>their ETH in a Maker Vault, generate Dai, and then buy more ETH, hoping that it will increase in </a:t>
            </a:r>
            <a:r>
              <a:rPr lang="en-US" dirty="0" smtClean="0"/>
              <a:t>price.</a:t>
            </a:r>
          </a:p>
          <a:p>
            <a:r>
              <a:rPr lang="en-US" dirty="0"/>
              <a:t>Dai can be used for repayment of debt,  cross-border transactions, and payment for goods and </a:t>
            </a:r>
            <a:r>
              <a:rPr lang="en-US" dirty="0" smtClean="0"/>
              <a:t>services. </a:t>
            </a:r>
            <a:r>
              <a:rPr lang="en-US" dirty="0"/>
              <a:t> </a:t>
            </a:r>
            <a:r>
              <a:rPr lang="en-US" dirty="0" smtClean="0"/>
              <a:t>Users </a:t>
            </a:r>
            <a:r>
              <a:rPr lang="en-US" dirty="0"/>
              <a:t>can transfer Dai peer-to-peer across the globe within seconds and at a fraction of the cost of traditional means (users only pay a gas fee). 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891" y="494431"/>
            <a:ext cx="2476846" cy="1066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492" y="4846930"/>
            <a:ext cx="4561508" cy="20110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2954" y="6488668"/>
            <a:ext cx="2155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oasis.app</a:t>
            </a:r>
            <a:r>
              <a:rPr lang="en-US" dirty="0"/>
              <a:t>/</a:t>
            </a:r>
            <a:r>
              <a:rPr lang="en-US" dirty="0" err="1"/>
              <a:t>dai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45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Decentralized Lending and Borrowing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DeFi landscape, </a:t>
            </a:r>
            <a:r>
              <a:rPr lang="en-US" dirty="0" smtClean="0"/>
              <a:t>anyone </a:t>
            </a:r>
            <a:r>
              <a:rPr lang="en-US" dirty="0"/>
              <a:t>can have access to capital to </a:t>
            </a:r>
            <a:r>
              <a:rPr lang="en-US" dirty="0" smtClean="0"/>
              <a:t>do whatever </a:t>
            </a:r>
            <a:r>
              <a:rPr lang="en-US" dirty="0"/>
              <a:t>they want. Capital lending is also something that is no </a:t>
            </a:r>
            <a:r>
              <a:rPr lang="en-US" dirty="0" smtClean="0"/>
              <a:t>longer enjoyed only </a:t>
            </a:r>
            <a:r>
              <a:rPr lang="en-US" dirty="0"/>
              <a:t>by the </a:t>
            </a:r>
            <a:r>
              <a:rPr lang="en-US" dirty="0" smtClean="0"/>
              <a:t>wealthy.</a:t>
            </a:r>
          </a:p>
          <a:p>
            <a:r>
              <a:rPr lang="en-US" dirty="0"/>
              <a:t>Compound Finance is an </a:t>
            </a:r>
            <a:r>
              <a:rPr lang="en-US" b="1" dirty="0" smtClean="0"/>
              <a:t>algorithmic </a:t>
            </a:r>
            <a:r>
              <a:rPr lang="en-US" dirty="0" smtClean="0"/>
              <a:t>Ethereum-based </a:t>
            </a:r>
            <a:r>
              <a:rPr lang="en-US" dirty="0"/>
              <a:t>open-source money </a:t>
            </a:r>
            <a:r>
              <a:rPr lang="en-US" dirty="0" smtClean="0"/>
              <a:t>market protocol </a:t>
            </a:r>
            <a:r>
              <a:rPr lang="en-US" dirty="0"/>
              <a:t>where anyone can </a:t>
            </a:r>
            <a:r>
              <a:rPr lang="en-US" b="1" dirty="0"/>
              <a:t>supply or borrow cryptocurrencies </a:t>
            </a:r>
            <a:r>
              <a:rPr lang="en-US" dirty="0" err="1" smtClean="0"/>
              <a:t>frictionlessly</a:t>
            </a:r>
            <a:r>
              <a:rPr lang="en-US" dirty="0" smtClean="0"/>
              <a:t>.</a:t>
            </a:r>
          </a:p>
          <a:p>
            <a:r>
              <a:rPr lang="en-US" dirty="0"/>
              <a:t>Compound is a DeFi platform, it does not have to follow the Federal Funds Rate. It can do something completely different and cannot be shut down since there is no central authority.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403" y="5762472"/>
            <a:ext cx="3791479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06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Compound operates similar to a bank. You can deposit various cryptocurrencies and earn an annual interest on your deposits, similar to depositing your money into the bank.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Compound’s main difference is that it does not have custody of your cryptocurrency deposits. </a:t>
            </a:r>
            <a:endParaRPr lang="en-US" dirty="0" smtClean="0"/>
          </a:p>
          <a:p>
            <a:r>
              <a:rPr lang="en-US" dirty="0" smtClean="0"/>
              <a:t>Instead</a:t>
            </a:r>
            <a:r>
              <a:rPr lang="en-US" dirty="0"/>
              <a:t>, you are actually sending your crypto to and interact with a smart contract, rather than another company or user. This feature is important because it means that no person or authority can control or take your funds</a:t>
            </a:r>
            <a:r>
              <a:rPr lang="en-US" dirty="0" smtClean="0"/>
              <a:t>.</a:t>
            </a:r>
          </a:p>
          <a:p>
            <a:r>
              <a:rPr lang="en-US" dirty="0"/>
              <a:t>Compound operates as a liquidity pool that is built on the Ethereum blockchain. Suppliers supply assets to the pool and earn interest, while borrowers take a loan from the pool and pay interest on their debt.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759" y="230188"/>
            <a:ext cx="3792041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37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CDP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Decentralized lending protocols (also: </a:t>
            </a:r>
            <a:r>
              <a:rPr lang="en-US" dirty="0" err="1"/>
              <a:t>stablecoins</a:t>
            </a:r>
            <a:r>
              <a:rPr lang="en-US" dirty="0"/>
              <a:t> and synthetics) uses a mechanism called </a:t>
            </a:r>
            <a:r>
              <a:rPr lang="en-US" b="1" dirty="0"/>
              <a:t>Collateralized Debt Positions</a:t>
            </a:r>
            <a:r>
              <a:rPr lang="en-US" dirty="0"/>
              <a:t> (CDPs.) All DeFi loans today are collateralized. </a:t>
            </a:r>
            <a:endParaRPr lang="en-US" dirty="0" smtClean="0"/>
          </a:p>
          <a:p>
            <a:r>
              <a:rPr lang="en-US" dirty="0" smtClean="0"/>
              <a:t>Similar </a:t>
            </a:r>
            <a:r>
              <a:rPr lang="en-US" dirty="0"/>
              <a:t>to how you may need to put your house as collateral to borrow at a bank, you need to deposit some </a:t>
            </a:r>
            <a:r>
              <a:rPr lang="en-US" dirty="0" err="1"/>
              <a:t>cryptoassets</a:t>
            </a:r>
            <a:r>
              <a:rPr lang="en-US" dirty="0"/>
              <a:t> to borrow another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Collateral are required because blockchain addresses are pseudonymous </a:t>
            </a:r>
            <a:r>
              <a:rPr lang="en-US" dirty="0"/>
              <a:t>with no associated real-world </a:t>
            </a:r>
            <a:r>
              <a:rPr lang="en-US" dirty="0" smtClean="0"/>
              <a:t>identity and no credit scores are available.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41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Decentralized </a:t>
            </a:r>
            <a:r>
              <a:rPr lang="en-US" b="1" dirty="0" err="1"/>
              <a:t>Stablecoins</a:t>
            </a:r>
            <a:r>
              <a:rPr lang="en-US" b="1" dirty="0"/>
              <a:t>: DAI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56" y="1302915"/>
            <a:ext cx="4201616" cy="2002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86" y="1302915"/>
            <a:ext cx="5159558" cy="2471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41" y="3582992"/>
            <a:ext cx="5391902" cy="2257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886" y="3612810"/>
            <a:ext cx="5371543" cy="31341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91626" y="843240"/>
            <a:ext cx="3455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Collateralised</a:t>
            </a:r>
            <a:r>
              <a:rPr lang="en-US" dirty="0"/>
              <a:t> Debt Position (CDP).</a:t>
            </a:r>
          </a:p>
        </p:txBody>
      </p:sp>
      <p:sp>
        <p:nvSpPr>
          <p:cNvPr id="9" name="Rectangle 8"/>
          <p:cNvSpPr/>
          <p:nvPr/>
        </p:nvSpPr>
        <p:spPr>
          <a:xfrm>
            <a:off x="246743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hackernoon.com</a:t>
            </a:r>
            <a:r>
              <a:rPr lang="en-US" dirty="0"/>
              <a:t>/whats-makerdao-and-what-s-going-on-with-it-explained-with-pictures-f7ebf774e9c2</a:t>
            </a:r>
          </a:p>
        </p:txBody>
      </p:sp>
    </p:spTree>
    <p:extLst>
      <p:ext uri="{BB962C8B-B14F-4D97-AF65-F5344CB8AC3E}">
        <p14:creationId xmlns:p14="http://schemas.microsoft.com/office/powerpoint/2010/main" val="1200737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DAI </a:t>
            </a:r>
            <a:r>
              <a:rPr lang="en-US" dirty="0" err="1"/>
              <a:t>stablecoin</a:t>
            </a:r>
            <a:r>
              <a:rPr lang="en-US" dirty="0"/>
              <a:t> as an example, a lender would earn </a:t>
            </a:r>
            <a:r>
              <a:rPr lang="en-US" dirty="0" smtClean="0"/>
              <a:t>4.68</a:t>
            </a:r>
            <a:r>
              <a:rPr lang="en-US" dirty="0"/>
              <a:t>% </a:t>
            </a:r>
            <a:r>
              <a:rPr lang="en-US" dirty="0" smtClean="0"/>
              <a:t>in </a:t>
            </a:r>
            <a:r>
              <a:rPr lang="en-US" dirty="0"/>
              <a:t>a year while a borrower would be paying </a:t>
            </a:r>
            <a:r>
              <a:rPr lang="en-US" dirty="0" smtClean="0"/>
              <a:t>7.00</a:t>
            </a:r>
            <a:r>
              <a:rPr lang="en-US" dirty="0"/>
              <a:t>% interest after </a:t>
            </a:r>
            <a:r>
              <a:rPr lang="en-US" dirty="0" smtClean="0"/>
              <a:t>a year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16" y="2905823"/>
            <a:ext cx="11183911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7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smart contract is a </a:t>
            </a:r>
            <a:r>
              <a:rPr lang="en-US" dirty="0" err="1"/>
              <a:t>computerised</a:t>
            </a:r>
            <a:r>
              <a:rPr lang="en-US" dirty="0"/>
              <a:t> transaction protocol that executes the </a:t>
            </a:r>
            <a:r>
              <a:rPr lang="en-US" dirty="0" smtClean="0"/>
              <a:t>terms of </a:t>
            </a:r>
            <a:r>
              <a:rPr lang="en-US" dirty="0"/>
              <a:t>a contract</a:t>
            </a:r>
            <a:r>
              <a:rPr lang="en-US" dirty="0" smtClean="0"/>
              <a:t>.  - </a:t>
            </a:r>
            <a:r>
              <a:rPr lang="en-US" dirty="0"/>
              <a:t>Nick </a:t>
            </a:r>
            <a:r>
              <a:rPr lang="en-US" dirty="0" smtClean="0"/>
              <a:t>Szabo 1996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4029"/>
            <a:ext cx="532521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44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6452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Users not </a:t>
            </a:r>
            <a:r>
              <a:rPr lang="en-US" dirty="0"/>
              <a:t>need to register for an account and that’s the beauty </a:t>
            </a:r>
            <a:r>
              <a:rPr lang="en-US" dirty="0" smtClean="0"/>
              <a:t>of Decentralized </a:t>
            </a:r>
            <a:r>
              <a:rPr lang="en-US" dirty="0"/>
              <a:t>Finance applications</a:t>
            </a:r>
            <a:r>
              <a:rPr lang="en-US" dirty="0" smtClean="0"/>
              <a:t>!</a:t>
            </a:r>
          </a:p>
          <a:p>
            <a:r>
              <a:rPr lang="en-US" dirty="0"/>
              <a:t>Once you have deposited your asset into Compound, you will </a:t>
            </a:r>
            <a:r>
              <a:rPr lang="en-US" dirty="0" smtClean="0"/>
              <a:t>immediately begin </a:t>
            </a:r>
            <a:r>
              <a:rPr lang="en-US" dirty="0"/>
              <a:t>to earn interest on the assets you have put </a:t>
            </a:r>
            <a:r>
              <a:rPr lang="en-US" dirty="0" smtClean="0"/>
              <a:t>in.</a:t>
            </a:r>
          </a:p>
          <a:p>
            <a:r>
              <a:rPr lang="en-US" dirty="0"/>
              <a:t>Interest </a:t>
            </a:r>
            <a:r>
              <a:rPr lang="en-US" dirty="0" smtClean="0"/>
              <a:t>in </a:t>
            </a:r>
            <a:r>
              <a:rPr lang="en-US" dirty="0" err="1" smtClean="0"/>
              <a:t>cTokens</a:t>
            </a:r>
            <a:r>
              <a:rPr lang="en-US" dirty="0" smtClean="0"/>
              <a:t> are accrued </a:t>
            </a:r>
            <a:r>
              <a:rPr lang="en-US" dirty="0"/>
              <a:t>on </a:t>
            </a:r>
            <a:r>
              <a:rPr lang="en-US" dirty="0" smtClean="0"/>
              <a:t>the amount </a:t>
            </a:r>
            <a:r>
              <a:rPr lang="en-US" dirty="0"/>
              <a:t>that you have supplied and is calculated after each Ethereum block</a:t>
            </a:r>
            <a:endParaRPr lang="en-US" dirty="0" smtClean="0"/>
          </a:p>
          <a:p>
            <a:r>
              <a:rPr lang="en-US" dirty="0" smtClean="0"/>
              <a:t>Accept 10 tokens currently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384" y="2463117"/>
            <a:ext cx="1991003" cy="3296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727" y="2496459"/>
            <a:ext cx="170521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83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Finance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 earn interest when you deposit (Compound refers to this as “supply”) cryptocurrencies onto their platform.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do this, first load an Ethereum account with any of the cryptocurrencies supported by Compound.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on the Dashboard, choose which cryptocurrency you wish to supply to the platform by clicking on it</a:t>
            </a:r>
            <a:r>
              <a:rPr lang="en-US" dirty="0" smtClean="0"/>
              <a:t>.</a:t>
            </a:r>
          </a:p>
          <a:p>
            <a:r>
              <a:rPr lang="en-US" dirty="0"/>
              <a:t> Input the amount you wish to supply and confirm by clicking “SUPPLY”. </a:t>
            </a:r>
            <a:endParaRPr lang="en-US" dirty="0" smtClean="0"/>
          </a:p>
          <a:p>
            <a:r>
              <a:rPr lang="en-US" dirty="0" smtClean="0"/>
              <a:t>A Metamask </a:t>
            </a:r>
            <a:r>
              <a:rPr lang="en-US" dirty="0"/>
              <a:t>window will pop up where you will interact with the smart contract and confirm the transaction. You will be charged gas fees for interacting with the smart contract.</a:t>
            </a:r>
          </a:p>
        </p:txBody>
      </p:sp>
    </p:spTree>
    <p:extLst>
      <p:ext uri="{BB962C8B-B14F-4D97-AF65-F5344CB8AC3E}">
        <p14:creationId xmlns:p14="http://schemas.microsoft.com/office/powerpoint/2010/main" val="607494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Finance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</a:t>
            </a:r>
            <a:r>
              <a:rPr lang="en-US" dirty="0"/>
              <a:t>you have supplied cryptocurrencies onto the platform, you would be able to use Compound’s other features such as using these supplied </a:t>
            </a:r>
            <a:r>
              <a:rPr lang="en-US" dirty="0" smtClean="0"/>
              <a:t>cryptocurrencies </a:t>
            </a:r>
            <a:r>
              <a:rPr lang="en-US" dirty="0"/>
              <a:t>as collateral to take out loans</a:t>
            </a:r>
            <a:r>
              <a:rPr lang="en-US" dirty="0" smtClean="0"/>
              <a:t>.</a:t>
            </a:r>
          </a:p>
          <a:p>
            <a:r>
              <a:rPr lang="en-US" dirty="0"/>
              <a:t>You can use your deposited cryptocurrencies as collateral to borrow other cryptocurrencies. Compound requires users to put up </a:t>
            </a:r>
            <a:r>
              <a:rPr lang="en-US" dirty="0" smtClean="0"/>
              <a:t>150</a:t>
            </a:r>
            <a:r>
              <a:rPr lang="en-US" dirty="0"/>
              <a:t>% of the value of your intended loan. </a:t>
            </a:r>
            <a:endParaRPr lang="en-US" dirty="0" smtClean="0"/>
          </a:p>
          <a:p>
            <a:r>
              <a:rPr lang="en-US" dirty="0"/>
              <a:t>Borrowing cryptocurrencies does also require you to pay fees. </a:t>
            </a:r>
          </a:p>
        </p:txBody>
      </p:sp>
    </p:spTree>
    <p:extLst>
      <p:ext uri="{BB962C8B-B14F-4D97-AF65-F5344CB8AC3E}">
        <p14:creationId xmlns:p14="http://schemas.microsoft.com/office/powerpoint/2010/main" val="3673991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Finance COMP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earn COMP when they supply or borrow cryptocurrencies on the platform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While you may own interest for borrowing cryptocurrencies, you may earn on the COMP token as its price may appreciate. </a:t>
            </a:r>
          </a:p>
          <a:p>
            <a:r>
              <a:rPr lang="en-US" dirty="0" smtClean="0"/>
              <a:t>If this is the case, then </a:t>
            </a:r>
            <a:r>
              <a:rPr lang="en-US" dirty="0"/>
              <a:t>you are being PAID to take out a loan.</a:t>
            </a:r>
          </a:p>
        </p:txBody>
      </p:sp>
    </p:spTree>
    <p:extLst>
      <p:ext uri="{BB962C8B-B14F-4D97-AF65-F5344CB8AC3E}">
        <p14:creationId xmlns:p14="http://schemas.microsoft.com/office/powerpoint/2010/main" val="3930451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Decentralized Exchanges (</a:t>
            </a:r>
            <a:r>
              <a:rPr lang="en-US" b="1" dirty="0" smtClean="0"/>
              <a:t>DEX)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Centralized Exchanges (CEXs) allow for large trades to happen </a:t>
            </a:r>
            <a:r>
              <a:rPr lang="en-US" dirty="0" smtClean="0"/>
              <a:t>with plenty </a:t>
            </a:r>
            <a:r>
              <a:rPr lang="en-US" dirty="0"/>
              <a:t>of liquidity, it still carries a lot of risks because users do not </a:t>
            </a:r>
            <a:r>
              <a:rPr lang="en-US" dirty="0" smtClean="0"/>
              <a:t>have ownership </a:t>
            </a:r>
            <a:r>
              <a:rPr lang="en-US" dirty="0"/>
              <a:t>of their assets in exchanges.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2019, over $290 million worth </a:t>
            </a:r>
            <a:r>
              <a:rPr lang="en-US" dirty="0" smtClean="0"/>
              <a:t>of cryptocurrencies </a:t>
            </a:r>
            <a:r>
              <a:rPr lang="en-US" dirty="0"/>
              <a:t>were stolen and over 500,000 login information were </a:t>
            </a:r>
            <a:r>
              <a:rPr lang="en-US" dirty="0" smtClean="0"/>
              <a:t>leaked from </a:t>
            </a:r>
            <a:r>
              <a:rPr lang="en-US" dirty="0"/>
              <a:t>exchanges</a:t>
            </a:r>
            <a:r>
              <a:rPr lang="en-US" dirty="0" smtClean="0"/>
              <a:t>.</a:t>
            </a:r>
          </a:p>
          <a:p>
            <a:r>
              <a:rPr lang="en-US" dirty="0"/>
              <a:t>DEXs work by using smart contracts and </a:t>
            </a:r>
            <a:r>
              <a:rPr lang="en-US" dirty="0" smtClean="0"/>
              <a:t>on-chain transactions </a:t>
            </a:r>
            <a:r>
              <a:rPr lang="en-US" dirty="0"/>
              <a:t>to reduce or eliminate the need for an intermediary. </a:t>
            </a:r>
            <a:endParaRPr lang="en-US" dirty="0" smtClean="0"/>
          </a:p>
          <a:p>
            <a:r>
              <a:rPr lang="en-US" dirty="0" smtClean="0"/>
              <a:t>Some popular Decentralized </a:t>
            </a:r>
            <a:r>
              <a:rPr lang="en-US" dirty="0"/>
              <a:t>Exchanges include projects like </a:t>
            </a:r>
            <a:r>
              <a:rPr lang="en-US" dirty="0" err="1"/>
              <a:t>Kyber</a:t>
            </a:r>
            <a:r>
              <a:rPr lang="en-US" dirty="0"/>
              <a:t> Network, </a:t>
            </a:r>
            <a:r>
              <a:rPr lang="en-US" dirty="0" err="1" smtClean="0"/>
              <a:t>Uniswap</a:t>
            </a:r>
            <a:r>
              <a:rPr lang="en-US" dirty="0"/>
              <a:t>, </a:t>
            </a:r>
            <a:r>
              <a:rPr lang="en-US" dirty="0" err="1" smtClean="0"/>
              <a:t>Dex</a:t>
            </a:r>
            <a:r>
              <a:rPr lang="en-US" dirty="0" smtClean="0"/>
              <a:t> Blue </a:t>
            </a:r>
            <a:r>
              <a:rPr lang="en-US" dirty="0"/>
              <a:t>and </a:t>
            </a:r>
            <a:r>
              <a:rPr lang="en-US" dirty="0" err="1"/>
              <a:t>dYdX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692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</a:t>
            </a:r>
            <a:r>
              <a:rPr lang="en-US" dirty="0"/>
              <a:t>book-based DEXs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book DEXs like </a:t>
            </a:r>
            <a:r>
              <a:rPr lang="en-US" dirty="0" err="1"/>
              <a:t>dYdX</a:t>
            </a:r>
            <a:r>
              <a:rPr lang="en-US" dirty="0"/>
              <a:t> and </a:t>
            </a:r>
            <a:r>
              <a:rPr lang="en-US" dirty="0" err="1"/>
              <a:t>dex.blue</a:t>
            </a:r>
            <a:r>
              <a:rPr lang="en-US" dirty="0"/>
              <a:t> operate similarly </a:t>
            </a:r>
            <a:r>
              <a:rPr lang="en-US" dirty="0" smtClean="0"/>
              <a:t>to CEXs </a:t>
            </a:r>
            <a:r>
              <a:rPr lang="en-US" dirty="0"/>
              <a:t>where users can place buy and sell orders at either their chosen </a:t>
            </a:r>
            <a:r>
              <a:rPr lang="en-US" dirty="0" smtClean="0"/>
              <a:t>limit prices </a:t>
            </a:r>
            <a:r>
              <a:rPr lang="en-US" dirty="0"/>
              <a:t>or at market prices.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difference between the two is that </a:t>
            </a:r>
            <a:r>
              <a:rPr lang="en-US" dirty="0" smtClean="0"/>
              <a:t>for CEXs</a:t>
            </a:r>
            <a:r>
              <a:rPr lang="en-US" dirty="0"/>
              <a:t>, assets for the trade would be held on the exchange wallet whereas </a:t>
            </a:r>
            <a:r>
              <a:rPr lang="en-US" dirty="0" smtClean="0"/>
              <a:t>for DEXs</a:t>
            </a:r>
            <a:r>
              <a:rPr lang="en-US" dirty="0"/>
              <a:t>, assets for trade can be held on users’ own wallets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230" y="513483"/>
            <a:ext cx="1808657" cy="87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86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Liquidity </a:t>
            </a:r>
            <a:r>
              <a:rPr lang="en-US" dirty="0"/>
              <a:t>pools-based DEXs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Users may have to wait a long time for their orders to be filled in </a:t>
            </a:r>
            <a:r>
              <a:rPr lang="en-US" dirty="0" smtClean="0"/>
              <a:t>the order book DEXs.</a:t>
            </a:r>
          </a:p>
          <a:p>
            <a:r>
              <a:rPr lang="en-US" dirty="0"/>
              <a:t>Liquidity pools are essentially reserves of tokens in smart contracts and </a:t>
            </a:r>
            <a:r>
              <a:rPr lang="en-US" dirty="0" smtClean="0"/>
              <a:t>users can </a:t>
            </a:r>
            <a:r>
              <a:rPr lang="en-US" dirty="0"/>
              <a:t>buy or sell tokens instantly from the available tokens in the liquidity pool.</a:t>
            </a:r>
          </a:p>
          <a:p>
            <a:r>
              <a:rPr lang="en-US" dirty="0"/>
              <a:t>The price of the token is determined algorithmically and increases for </a:t>
            </a:r>
            <a:r>
              <a:rPr lang="en-US" dirty="0" smtClean="0"/>
              <a:t>large trades.</a:t>
            </a:r>
          </a:p>
          <a:p>
            <a:r>
              <a:rPr lang="en-US" dirty="0"/>
              <a:t>Examples </a:t>
            </a:r>
            <a:r>
              <a:rPr lang="en-US" dirty="0" smtClean="0"/>
              <a:t>of liquidity </a:t>
            </a:r>
            <a:r>
              <a:rPr lang="en-US" dirty="0"/>
              <a:t>pools-based DEXs are </a:t>
            </a:r>
            <a:r>
              <a:rPr lang="en-US" dirty="0" err="1"/>
              <a:t>Kyber</a:t>
            </a:r>
            <a:r>
              <a:rPr lang="en-US" dirty="0"/>
              <a:t> Network, </a:t>
            </a:r>
            <a:r>
              <a:rPr lang="en-US" dirty="0" err="1"/>
              <a:t>Bancor</a:t>
            </a:r>
            <a:r>
              <a:rPr lang="en-US" dirty="0"/>
              <a:t>, and </a:t>
            </a:r>
            <a:r>
              <a:rPr lang="en-US" dirty="0" err="1" smtClean="0"/>
              <a:t>Uniswap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Any </a:t>
            </a:r>
            <a:r>
              <a:rPr lang="en-US" dirty="0"/>
              <a:t>ERC-20 token can be listed on </a:t>
            </a:r>
            <a:r>
              <a:rPr lang="en-US" dirty="0" err="1"/>
              <a:t>Uniswap</a:t>
            </a:r>
            <a:r>
              <a:rPr lang="en-US" dirty="0"/>
              <a:t> by anyone and be </a:t>
            </a:r>
            <a:r>
              <a:rPr lang="en-US" dirty="0" smtClean="0"/>
              <a:t>traded as </a:t>
            </a:r>
            <a:r>
              <a:rPr lang="en-US" dirty="0"/>
              <a:t>long as liquidity exists for the given pair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0589" y="6176963"/>
            <a:ext cx="215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uniswap.org</a:t>
            </a:r>
            <a:r>
              <a:rPr lang="en-US" dirty="0"/>
              <a:t>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186" y="365125"/>
            <a:ext cx="413442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69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Decentralized Derivatives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derivative is a contract whose value is derived from another </a:t>
            </a:r>
            <a:r>
              <a:rPr lang="en-US" dirty="0" smtClean="0"/>
              <a:t>underlying asset </a:t>
            </a:r>
            <a:r>
              <a:rPr lang="en-US" dirty="0"/>
              <a:t>such as stocks, commodities, currencies, indexes, bonds, or interest rates.</a:t>
            </a:r>
          </a:p>
          <a:p>
            <a:r>
              <a:rPr lang="en-US" dirty="0"/>
              <a:t>There are several types of derivatives such as futures, options, and swaps</a:t>
            </a:r>
            <a:r>
              <a:rPr lang="en-US" dirty="0" smtClean="0"/>
              <a:t>.</a:t>
            </a:r>
          </a:p>
          <a:p>
            <a:r>
              <a:rPr lang="en-US" dirty="0" err="1"/>
              <a:t>Synthetix</a:t>
            </a:r>
            <a:r>
              <a:rPr lang="en-US" dirty="0"/>
              <a:t> is exactly as the name sounds, a protocol for Synthetic </a:t>
            </a:r>
            <a:r>
              <a:rPr lang="en-US" dirty="0" smtClean="0"/>
              <a:t>Assets (</a:t>
            </a:r>
            <a:r>
              <a:rPr lang="en-US" dirty="0"/>
              <a:t>called Synths) on </a:t>
            </a:r>
            <a:r>
              <a:rPr lang="en-US" dirty="0" smtClean="0"/>
              <a:t>Ethereum.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5853797"/>
            <a:ext cx="10308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bollinger</a:t>
            </a:r>
            <a:r>
              <a:rPr lang="en-US" dirty="0"/>
              <a:t>-investment-group/synthetic-assets-in-</a:t>
            </a:r>
            <a:r>
              <a:rPr lang="en-US" dirty="0" err="1"/>
              <a:t>defi</a:t>
            </a:r>
            <a:r>
              <a:rPr lang="en-US" dirty="0"/>
              <a:t>-use-cases-opportunities-</a:t>
            </a:r>
            <a:r>
              <a:rPr lang="en-US" dirty="0" err="1"/>
              <a:t>19b11f57a776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497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Synthetix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Synths are assets or a mixture of assets that have the same value or effect </a:t>
            </a:r>
            <a:r>
              <a:rPr lang="en-US" dirty="0" smtClean="0"/>
              <a:t>as another </a:t>
            </a:r>
            <a:r>
              <a:rPr lang="en-US" dirty="0"/>
              <a:t>asset. Synths track the value of underlying assets and allow exposure </a:t>
            </a:r>
            <a:r>
              <a:rPr lang="en-US" dirty="0" smtClean="0"/>
              <a:t>to the </a:t>
            </a:r>
            <a:r>
              <a:rPr lang="en-US" dirty="0"/>
              <a:t>assets without the need to hold the actual asset</a:t>
            </a:r>
            <a:r>
              <a:rPr lang="en-US" dirty="0" smtClean="0"/>
              <a:t>.</a:t>
            </a:r>
          </a:p>
          <a:p>
            <a:r>
              <a:rPr lang="en-US" dirty="0"/>
              <a:t>An example of a Synthetic Asset is Synthetic Gold (</a:t>
            </a:r>
            <a:r>
              <a:rPr lang="en-US" dirty="0" err="1"/>
              <a:t>sXAU</a:t>
            </a:r>
            <a:r>
              <a:rPr lang="en-US" dirty="0"/>
              <a:t>) which tracks </a:t>
            </a:r>
            <a:r>
              <a:rPr lang="en-US" dirty="0" smtClean="0"/>
              <a:t>the price </a:t>
            </a:r>
            <a:r>
              <a:rPr lang="en-US" dirty="0"/>
              <a:t>performance of </a:t>
            </a:r>
            <a:r>
              <a:rPr lang="en-US" dirty="0" smtClean="0"/>
              <a:t>gold.</a:t>
            </a:r>
          </a:p>
          <a:p>
            <a:r>
              <a:rPr lang="en-US" dirty="0"/>
              <a:t>Compared to traditional </a:t>
            </a:r>
            <a:r>
              <a:rPr lang="en-US" dirty="0" smtClean="0"/>
              <a:t>gold brokerages</a:t>
            </a:r>
            <a:r>
              <a:rPr lang="en-US" dirty="0"/>
              <a:t>, Synthetic Gold (</a:t>
            </a:r>
            <a:r>
              <a:rPr lang="en-US" dirty="0" err="1"/>
              <a:t>sXAU</a:t>
            </a:r>
            <a:r>
              <a:rPr lang="en-US" dirty="0"/>
              <a:t>) allows traders to participate in the </a:t>
            </a:r>
            <a:r>
              <a:rPr lang="en-US" dirty="0" smtClean="0"/>
              <a:t>market with </a:t>
            </a:r>
            <a:r>
              <a:rPr lang="en-US" dirty="0"/>
              <a:t>much less hassle (no sign-ups, no traveling, no middleman etc.).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6896" y="6311900"/>
            <a:ext cx="3415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docs.synthetix.io</a:t>
            </a:r>
            <a:r>
              <a:rPr lang="en-US" dirty="0"/>
              <a:t>/</a:t>
            </a:r>
            <a:r>
              <a:rPr lang="en-US" dirty="0" err="1"/>
              <a:t>litepaper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03" y="651616"/>
            <a:ext cx="666843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59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Decentralized Fund </a:t>
            </a:r>
            <a:r>
              <a:rPr lang="en-US" b="1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 management is the process of overseeing your assets and managing </a:t>
            </a:r>
            <a:r>
              <a:rPr lang="en-US" dirty="0" smtClean="0"/>
              <a:t>its cash </a:t>
            </a:r>
            <a:r>
              <a:rPr lang="en-US" dirty="0"/>
              <a:t>flow to generate a return on your </a:t>
            </a:r>
            <a:r>
              <a:rPr lang="en-US" dirty="0" smtClean="0"/>
              <a:t>investments.</a:t>
            </a:r>
          </a:p>
          <a:p>
            <a:r>
              <a:rPr lang="en-US" dirty="0"/>
              <a:t>In DeFi, fund management is conducted in a manner where it removes </a:t>
            </a:r>
            <a:r>
              <a:rPr lang="en-US" dirty="0" smtClean="0"/>
              <a:t>the investment </a:t>
            </a:r>
            <a:r>
              <a:rPr lang="en-US" dirty="0"/>
              <a:t>manager and lets you choose the asset management strategy </a:t>
            </a:r>
            <a:r>
              <a:rPr lang="en-US" dirty="0" smtClean="0"/>
              <a:t>that best </a:t>
            </a:r>
            <a:r>
              <a:rPr lang="en-US" dirty="0"/>
              <a:t>suits your financial need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Dapp</a:t>
            </a:r>
            <a:r>
              <a:rPr lang="en-US" dirty="0"/>
              <a:t> will have algorithms to conduct trades for you </a:t>
            </a:r>
            <a:r>
              <a:rPr lang="en-US" dirty="0" smtClean="0"/>
              <a:t>automatically instead </a:t>
            </a:r>
            <a:r>
              <a:rPr lang="en-US" dirty="0"/>
              <a:t>of doing it yourself</a:t>
            </a:r>
          </a:p>
        </p:txBody>
      </p:sp>
    </p:spTree>
    <p:extLst>
      <p:ext uri="{BB962C8B-B14F-4D97-AF65-F5344CB8AC3E}">
        <p14:creationId xmlns:p14="http://schemas.microsoft.com/office/powerpoint/2010/main" val="69765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Contract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A written or spoken agreement, </a:t>
            </a:r>
            <a:r>
              <a:rPr lang="en-US" dirty="0" smtClean="0"/>
              <a:t>especially one </a:t>
            </a:r>
            <a:r>
              <a:rPr lang="en-US" dirty="0"/>
              <a:t>concerning employment, sales, or tenancy, etc</a:t>
            </a:r>
            <a:r>
              <a:rPr lang="en-US" dirty="0" smtClean="0"/>
              <a:t>., that </a:t>
            </a:r>
            <a:r>
              <a:rPr lang="en-US" dirty="0"/>
              <a:t>is intended to be enforceable by law.</a:t>
            </a:r>
          </a:p>
          <a:p>
            <a:r>
              <a:rPr lang="en-US" dirty="0" smtClean="0"/>
              <a:t>Smart </a:t>
            </a:r>
            <a:r>
              <a:rPr lang="en-US" dirty="0"/>
              <a:t>Contract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A programmable digital </a:t>
            </a:r>
            <a:r>
              <a:rPr lang="en-US" dirty="0" smtClean="0"/>
              <a:t>agreement that </a:t>
            </a:r>
            <a:r>
              <a:rPr lang="en-US" dirty="0"/>
              <a:t>may be self-enforcing or self-executing or both</a:t>
            </a:r>
            <a:r>
              <a:rPr lang="en-US" dirty="0" smtClean="0"/>
              <a:t>, based </a:t>
            </a:r>
            <a:r>
              <a:rPr lang="en-US" dirty="0"/>
              <a:t>on the nature of the agreement and </a:t>
            </a:r>
            <a:r>
              <a:rPr lang="en-US" dirty="0" smtClean="0"/>
              <a:t> transaction, made </a:t>
            </a:r>
            <a:r>
              <a:rPr lang="en-US" dirty="0"/>
              <a:t>directly between involved stakeholders over </a:t>
            </a:r>
            <a:r>
              <a:rPr lang="en-US" dirty="0" smtClean="0"/>
              <a:t>a blockchain </a:t>
            </a:r>
            <a:r>
              <a:rPr lang="en-US" dirty="0"/>
              <a:t>network.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0513" y="6311900"/>
            <a:ext cx="9869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Shilpa </a:t>
            </a:r>
            <a:r>
              <a:rPr lang="fi-FI" dirty="0" smtClean="0"/>
              <a:t>Karkeraa, 2020, </a:t>
            </a:r>
            <a:r>
              <a:rPr lang="fi-FI" dirty="0"/>
              <a:t>Unlocking Blockchain on Azure</a:t>
            </a:r>
            <a:r>
              <a:rPr lang="fi-FI" dirty="0" smtClean="0"/>
              <a:t>, https</a:t>
            </a:r>
            <a:r>
              <a:rPr lang="fi-FI" dirty="0"/>
              <a:t>://doi.org/10.1007/978-1-4842-5043-3_5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36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TokenSets</a:t>
            </a:r>
            <a:r>
              <a:rPr lang="en-US" dirty="0"/>
              <a:t> is a platform that allows crypto users to buy Strategy </a:t>
            </a:r>
            <a:r>
              <a:rPr lang="en-US" dirty="0" smtClean="0"/>
              <a:t>Enabled Tokens </a:t>
            </a:r>
            <a:r>
              <a:rPr lang="en-US" dirty="0"/>
              <a:t>(SET).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tokens have automated asset management strategies </a:t>
            </a:r>
            <a:r>
              <a:rPr lang="en-US" dirty="0" smtClean="0"/>
              <a:t>that allow </a:t>
            </a:r>
            <a:r>
              <a:rPr lang="en-US" dirty="0"/>
              <a:t>you to easily manage your cryptocurrency portfolio without the need </a:t>
            </a:r>
            <a:r>
              <a:rPr lang="en-US" dirty="0" smtClean="0"/>
              <a:t>to manually </a:t>
            </a:r>
            <a:r>
              <a:rPr lang="en-US" dirty="0"/>
              <a:t>execute the trading </a:t>
            </a:r>
            <a:r>
              <a:rPr lang="en-US" dirty="0" smtClean="0"/>
              <a:t>strategy.</a:t>
            </a:r>
          </a:p>
          <a:p>
            <a:r>
              <a:rPr lang="en-US" dirty="0" err="1"/>
              <a:t>Robo</a:t>
            </a:r>
            <a:r>
              <a:rPr lang="en-US" dirty="0"/>
              <a:t> Sets are algorithmic trading strategies that buys and sells </a:t>
            </a:r>
            <a:r>
              <a:rPr lang="en-US" dirty="0" smtClean="0"/>
              <a:t>tokens based </a:t>
            </a:r>
            <a:r>
              <a:rPr lang="en-US" dirty="0"/>
              <a:t>on predefined rules encoded in smart </a:t>
            </a:r>
            <a:r>
              <a:rPr lang="en-US" dirty="0" smtClean="0"/>
              <a:t>contracts.</a:t>
            </a:r>
          </a:p>
          <a:p>
            <a:r>
              <a:rPr lang="en-US" dirty="0"/>
              <a:t>Social Trading Sets enable users to follow top trading strategies </a:t>
            </a:r>
            <a:r>
              <a:rPr lang="en-US" dirty="0" smtClean="0"/>
              <a:t>by some </a:t>
            </a:r>
            <a:r>
              <a:rPr lang="en-US" dirty="0"/>
              <a:t>featured traders on </a:t>
            </a:r>
            <a:r>
              <a:rPr lang="en-US" dirty="0" err="1"/>
              <a:t>TokenSets</a:t>
            </a:r>
            <a:r>
              <a:rPr lang="en-US" dirty="0"/>
              <a:t>. By buying this Social Trading Set</a:t>
            </a:r>
            <a:r>
              <a:rPr lang="en-US" dirty="0" smtClean="0"/>
              <a:t>, you </a:t>
            </a:r>
            <a:r>
              <a:rPr lang="en-US" dirty="0"/>
              <a:t>can copy the trades performed by these featured traders automatically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6865" y="6176963"/>
            <a:ext cx="289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www.tokensets.com</a:t>
            </a:r>
            <a:r>
              <a:rPr lang="en-US" dirty="0"/>
              <a:t>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008" y="665608"/>
            <a:ext cx="2095792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090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Decentralized Lottery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PoolTogether</a:t>
            </a:r>
            <a:r>
              <a:rPr lang="en-US" dirty="0"/>
              <a:t> is a decentralized no-loss lottery or decentralized prize </a:t>
            </a:r>
            <a:r>
              <a:rPr lang="en-US" dirty="0" smtClean="0"/>
              <a:t>savings application </a:t>
            </a:r>
            <a:r>
              <a:rPr lang="en-US" dirty="0"/>
              <a:t>where users get to keep their initial deposit amount after the </a:t>
            </a:r>
            <a:r>
              <a:rPr lang="en-US" dirty="0" smtClean="0"/>
              <a:t>lottery prize </a:t>
            </a:r>
            <a:r>
              <a:rPr lang="en-US" dirty="0"/>
              <a:t>is drawn. </a:t>
            </a:r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of funding the prize money using the lottery </a:t>
            </a:r>
            <a:r>
              <a:rPr lang="en-US" dirty="0" smtClean="0"/>
              <a:t>tickets purchased</a:t>
            </a:r>
            <a:r>
              <a:rPr lang="en-US" dirty="0"/>
              <a:t>, the prize money is funded using the interest earned on </a:t>
            </a:r>
            <a:r>
              <a:rPr lang="en-US" dirty="0" smtClean="0"/>
              <a:t>Compound by </a:t>
            </a:r>
            <a:r>
              <a:rPr lang="en-US" dirty="0"/>
              <a:t>the pooled user deposits.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each round of </a:t>
            </a:r>
            <a:r>
              <a:rPr lang="en-US" dirty="0" err="1"/>
              <a:t>PoolTogether</a:t>
            </a:r>
            <a:r>
              <a:rPr lang="en-US" dirty="0"/>
              <a:t>, all the </a:t>
            </a:r>
            <a:r>
              <a:rPr lang="en-US" dirty="0" smtClean="0"/>
              <a:t>user deposits </a:t>
            </a:r>
            <a:r>
              <a:rPr lang="en-US" dirty="0"/>
              <a:t>will be sent to Compound to earn an interest and one lucky </a:t>
            </a:r>
            <a:r>
              <a:rPr lang="en-US" dirty="0" smtClean="0"/>
              <a:t>winner will </a:t>
            </a:r>
            <a:r>
              <a:rPr lang="en-US" dirty="0"/>
              <a:t>be selected at random at the end of each interval to win the entire </a:t>
            </a:r>
            <a:r>
              <a:rPr lang="en-US" dirty="0" smtClean="0"/>
              <a:t>interest prize </a:t>
            </a:r>
            <a:r>
              <a:rPr lang="en-US" dirty="0"/>
              <a:t>money.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840" y="772181"/>
            <a:ext cx="2089936" cy="91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248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Payment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ayment </a:t>
            </a:r>
            <a:r>
              <a:rPr lang="en-US" dirty="0"/>
              <a:t>streaming </a:t>
            </a:r>
            <a:r>
              <a:rPr lang="en-US" dirty="0" smtClean="0"/>
              <a:t>meaning </a:t>
            </a:r>
            <a:r>
              <a:rPr lang="en-US" dirty="0"/>
              <a:t>that it allows </a:t>
            </a:r>
            <a:r>
              <a:rPr lang="en-US" dirty="0" smtClean="0"/>
              <a:t>payment and </a:t>
            </a:r>
            <a:r>
              <a:rPr lang="en-US" dirty="0"/>
              <a:t>withdrawals to be made in real time and in small increments (by </a:t>
            </a:r>
            <a:r>
              <a:rPr lang="en-US" dirty="0" smtClean="0"/>
              <a:t>the second</a:t>
            </a:r>
            <a:r>
              <a:rPr lang="en-US" dirty="0"/>
              <a:t>!) between different parties. </a:t>
            </a:r>
            <a:endParaRPr lang="en-US" dirty="0" smtClean="0"/>
          </a:p>
          <a:p>
            <a:r>
              <a:rPr lang="en-US" dirty="0" smtClean="0"/>
              <a:t>Think </a:t>
            </a:r>
            <a:r>
              <a:rPr lang="en-US" dirty="0"/>
              <a:t>about payments for </a:t>
            </a:r>
            <a:r>
              <a:rPr lang="en-US" dirty="0" smtClean="0"/>
              <a:t>hourly consultation </a:t>
            </a:r>
            <a:r>
              <a:rPr lang="en-US" dirty="0"/>
              <a:t>work, daily contract workers or monthly rent payment made </a:t>
            </a:r>
            <a:r>
              <a:rPr lang="en-US" dirty="0" smtClean="0"/>
              <a:t>in real </a:t>
            </a:r>
            <a:r>
              <a:rPr lang="en-US" dirty="0"/>
              <a:t>time as work/progress is being </a:t>
            </a:r>
            <a:r>
              <a:rPr lang="en-US" dirty="0" smtClean="0"/>
              <a:t>made</a:t>
            </a:r>
          </a:p>
          <a:p>
            <a:r>
              <a:rPr lang="en-US" dirty="0"/>
              <a:t>Instead of having to wait for a fixed period of time (</a:t>
            </a:r>
            <a:r>
              <a:rPr lang="en-US" dirty="0" err="1"/>
              <a:t>eg</a:t>
            </a:r>
            <a:r>
              <a:rPr lang="en-US" dirty="0"/>
              <a:t>. monthly, bi-weekly</a:t>
            </a:r>
            <a:r>
              <a:rPr lang="en-US" dirty="0" smtClean="0"/>
              <a:t>) for </a:t>
            </a:r>
            <a:r>
              <a:rPr lang="en-US" dirty="0"/>
              <a:t>pay, payments are sent in real time in periods defined and agreed upon </a:t>
            </a:r>
            <a:r>
              <a:rPr lang="en-US" dirty="0" smtClean="0"/>
              <a:t>by both </a:t>
            </a:r>
            <a:r>
              <a:rPr lang="en-US" dirty="0"/>
              <a:t>parties.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320" y="434781"/>
            <a:ext cx="4334480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987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Decentralized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Nexus Mutual is a decentralized insurance protocol built on Ethereum </a:t>
            </a:r>
            <a:r>
              <a:rPr lang="en-US" dirty="0" smtClean="0"/>
              <a:t>that currently </a:t>
            </a:r>
            <a:r>
              <a:rPr lang="en-US" dirty="0"/>
              <a:t>offers cover on any </a:t>
            </a:r>
            <a:r>
              <a:rPr lang="en-US" dirty="0" smtClean="0"/>
              <a:t>unintended smart contract use  </a:t>
            </a:r>
            <a:r>
              <a:rPr lang="en-US" dirty="0"/>
              <a:t>on the Ethereum blockchain</a:t>
            </a:r>
            <a:r>
              <a:rPr lang="en-US" dirty="0" smtClean="0"/>
              <a:t>.</a:t>
            </a:r>
          </a:p>
          <a:p>
            <a:r>
              <a:rPr lang="en-US" dirty="0"/>
              <a:t>Claims assessment can be done entirely remotely using publicly available data from block explorers.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fixed cover amount means claims assessment is a simple “yes” or “no” rather than requiring an assessment of how much damage has been </a:t>
            </a:r>
            <a:r>
              <a:rPr lang="en-US" dirty="0" smtClean="0"/>
              <a:t>caused.</a:t>
            </a:r>
          </a:p>
          <a:p>
            <a:r>
              <a:rPr lang="en-US" dirty="0" smtClean="0"/>
              <a:t>The </a:t>
            </a:r>
            <a:r>
              <a:rPr lang="en-US" dirty="0"/>
              <a:t>product pricing can be largely automated allowing covers to be issued without any mandatory manual underwriting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199" y="6176963"/>
            <a:ext cx="8668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nexusmutual.io</a:t>
            </a:r>
            <a:r>
              <a:rPr lang="en-US" dirty="0"/>
              <a:t>/assets/docs/</a:t>
            </a:r>
            <a:r>
              <a:rPr lang="en-US" dirty="0" err="1"/>
              <a:t>nmx_white_paperv2_3.pdf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8" y="6546295"/>
            <a:ext cx="496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nexusmutual.gitbook.io</a:t>
            </a:r>
            <a:r>
              <a:rPr lang="en-US" dirty="0"/>
              <a:t>/docs/welcome/</a:t>
            </a:r>
            <a:r>
              <a:rPr lang="en-US" dirty="0" err="1"/>
              <a:t>faq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196" y="815050"/>
            <a:ext cx="2038635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029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DeFi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DeFi  can allow </a:t>
            </a:r>
            <a:r>
              <a:rPr lang="en-US" dirty="0"/>
              <a:t>us to achieve:</a:t>
            </a:r>
          </a:p>
          <a:p>
            <a:r>
              <a:rPr lang="en-US" b="1" dirty="0"/>
              <a:t>Transparency: </a:t>
            </a:r>
            <a:r>
              <a:rPr lang="en-US" dirty="0"/>
              <a:t>A transparent, auditable financial ecosystem.</a:t>
            </a:r>
          </a:p>
          <a:p>
            <a:r>
              <a:rPr lang="en-US" b="1" dirty="0"/>
              <a:t>Accessibility: </a:t>
            </a:r>
            <a:r>
              <a:rPr lang="en-US" dirty="0"/>
              <a:t>Free access to DeFi applications without fear </a:t>
            </a:r>
            <a:r>
              <a:rPr lang="en-US" dirty="0" smtClean="0"/>
              <a:t>of discrimination </a:t>
            </a:r>
            <a:r>
              <a:rPr lang="en-US" dirty="0"/>
              <a:t>on race, gender, beliefs, nationality or geographical status.</a:t>
            </a:r>
          </a:p>
          <a:p>
            <a:r>
              <a:rPr lang="en-US" b="1" dirty="0"/>
              <a:t>Efficiency: </a:t>
            </a:r>
            <a:r>
              <a:rPr lang="en-US" dirty="0"/>
              <a:t>Programmable money makes it possible to remove </a:t>
            </a:r>
            <a:r>
              <a:rPr lang="en-US" dirty="0" smtClean="0"/>
              <a:t>the centralized </a:t>
            </a:r>
            <a:r>
              <a:rPr lang="en-US" dirty="0"/>
              <a:t>middlemen to create a more affordable and efficient </a:t>
            </a:r>
            <a:r>
              <a:rPr lang="en-US" dirty="0" smtClean="0"/>
              <a:t>financial market</a:t>
            </a:r>
            <a:r>
              <a:rPr lang="en-US" dirty="0"/>
              <a:t>.</a:t>
            </a:r>
          </a:p>
          <a:p>
            <a:r>
              <a:rPr lang="en-US" b="1" dirty="0"/>
              <a:t>Convenience: </a:t>
            </a:r>
            <a:r>
              <a:rPr lang="en-US" dirty="0"/>
              <a:t>Money can now be sent anywhere, anytime and to </a:t>
            </a:r>
            <a:r>
              <a:rPr lang="en-US" dirty="0" smtClean="0"/>
              <a:t>anyone who </a:t>
            </a:r>
            <a:r>
              <a:rPr lang="en-US" dirty="0"/>
              <a:t>has access to a cryptocurrency wallet for a small fee and with little waiting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495" y="772181"/>
            <a:ext cx="2089936" cy="918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6495" y="2097744"/>
            <a:ext cx="2095792" cy="790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960" y="5935610"/>
            <a:ext cx="6668431" cy="752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3807" y="71897"/>
            <a:ext cx="4134427" cy="1057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224682"/>
            <a:ext cx="2476846" cy="1066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2722" y="5579729"/>
            <a:ext cx="1184751" cy="12039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6708" y="92886"/>
            <a:ext cx="1808657" cy="879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6480" y="0"/>
            <a:ext cx="2038635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321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21" y="0"/>
            <a:ext cx="9734550" cy="664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8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</a:t>
            </a:r>
            <a:r>
              <a:rPr lang="en-US" dirty="0" smtClean="0"/>
              <a:t>Contracts as Contracts?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authors say that </a:t>
            </a:r>
            <a:r>
              <a:rPr lang="en-US" dirty="0"/>
              <a:t>smart contracts are actually agreements</a:t>
            </a:r>
            <a:r>
              <a:rPr lang="en-US" dirty="0" smtClean="0"/>
              <a:t>, written </a:t>
            </a:r>
            <a:r>
              <a:rPr lang="en-US" dirty="0"/>
              <a:t>in computer code, a piece of software that executes or enforces </a:t>
            </a:r>
            <a:r>
              <a:rPr lang="en-US" dirty="0" smtClean="0"/>
              <a:t>some of </a:t>
            </a:r>
            <a:r>
              <a:rPr lang="en-US" dirty="0"/>
              <a:t>the terms of the agreement.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the word agreement here, rather </a:t>
            </a:r>
            <a:r>
              <a:rPr lang="en-US" dirty="0" smtClean="0"/>
              <a:t>than contract</a:t>
            </a:r>
            <a:r>
              <a:rPr lang="en-US" dirty="0"/>
              <a:t>, is deliberate. A contract is a legally binding agreement, which can </a:t>
            </a:r>
            <a:r>
              <a:rPr lang="en-US" dirty="0" smtClean="0"/>
              <a:t>be enforced </a:t>
            </a:r>
            <a:r>
              <a:rPr lang="en-US" dirty="0"/>
              <a:t>in a court of law.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agreement, however, is a stipulation of </a:t>
            </a:r>
            <a:r>
              <a:rPr lang="en-US" dirty="0" smtClean="0"/>
              <a:t>clauses which </a:t>
            </a:r>
            <a:r>
              <a:rPr lang="en-US" dirty="0"/>
              <a:t>sets out obligations without being legally binding. All contracts </a:t>
            </a:r>
            <a:r>
              <a:rPr lang="en-US" dirty="0" smtClean="0"/>
              <a:t>are agreements</a:t>
            </a:r>
            <a:r>
              <a:rPr lang="en-US" dirty="0"/>
              <a:t>; not all agreements are contracts.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smart contracts can </a:t>
            </a:r>
            <a:r>
              <a:rPr lang="en-US" dirty="0" smtClean="0"/>
              <a:t>be legally </a:t>
            </a:r>
            <a:r>
              <a:rPr lang="en-US" dirty="0"/>
              <a:t>binding, but others will need to be tested in court.</a:t>
            </a:r>
          </a:p>
        </p:txBody>
      </p:sp>
    </p:spTree>
    <p:extLst>
      <p:ext uri="{BB962C8B-B14F-4D97-AF65-F5344CB8AC3E}">
        <p14:creationId xmlns:p14="http://schemas.microsoft.com/office/powerpoint/2010/main" val="364731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idea behind smart contracts and smart licensing of </a:t>
            </a:r>
            <a:r>
              <a:rPr lang="en-US" dirty="0" smtClean="0"/>
              <a:t>proprietary material </a:t>
            </a:r>
            <a:r>
              <a:rPr lang="en-US" dirty="0"/>
              <a:t>(e.g., software, music and digital art) is that the contractual control </a:t>
            </a:r>
            <a:r>
              <a:rPr lang="en-US" dirty="0" smtClean="0"/>
              <a:t>of transactions </a:t>
            </a:r>
            <a:r>
              <a:rPr lang="en-US" dirty="0"/>
              <a:t>between two or more entities is confirmable </a:t>
            </a:r>
            <a:r>
              <a:rPr lang="en-US" dirty="0" smtClean="0"/>
              <a:t>programmatically through </a:t>
            </a:r>
            <a:r>
              <a:rPr lang="en-US" dirty="0"/>
              <a:t>the blockchain instead of through a central gatekeeper or arbitrator.</a:t>
            </a:r>
          </a:p>
          <a:p>
            <a:r>
              <a:rPr lang="en-US" dirty="0"/>
              <a:t>Smart contracts eliminate the need for two parties to depend on a </a:t>
            </a:r>
            <a:r>
              <a:rPr lang="en-US" dirty="0" smtClean="0"/>
              <a:t>central authority </a:t>
            </a:r>
            <a:r>
              <a:rPr lang="en-US" dirty="0"/>
              <a:t>because they ‘can agree’ between themselves, define the terms </a:t>
            </a:r>
            <a:r>
              <a:rPr lang="en-US" dirty="0" smtClean="0"/>
              <a:t>and implications </a:t>
            </a:r>
            <a:r>
              <a:rPr lang="en-US" dirty="0"/>
              <a:t>of their agreement programmatically and conditionally, </a:t>
            </a:r>
            <a:r>
              <a:rPr lang="en-US" dirty="0" smtClean="0"/>
              <a:t> with automatic </a:t>
            </a:r>
            <a:r>
              <a:rPr lang="en-US" dirty="0"/>
              <a:t>asset releases </a:t>
            </a:r>
            <a:r>
              <a:rPr lang="en-US" dirty="0" smtClean="0"/>
              <a:t> when </a:t>
            </a:r>
            <a:r>
              <a:rPr lang="en-US" dirty="0"/>
              <a:t>fulfilling services in a sequential manner, </a:t>
            </a:r>
            <a:r>
              <a:rPr lang="en-US" dirty="0" smtClean="0"/>
              <a:t>or incur </a:t>
            </a:r>
            <a:r>
              <a:rPr lang="en-US" dirty="0"/>
              <a:t>penalties if not fulfilled.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986971" y="6127234"/>
            <a:ext cx="9710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V. </a:t>
            </a:r>
            <a:r>
              <a:rPr lang="en-US" dirty="0" err="1"/>
              <a:t>Morabito</a:t>
            </a:r>
            <a:r>
              <a:rPr lang="en-US" dirty="0"/>
              <a:t>, Business Innovation Through Blockchain</a:t>
            </a:r>
            <a:r>
              <a:rPr lang="en-US" dirty="0" smtClean="0"/>
              <a:t>, Springer. 2019. DOI </a:t>
            </a:r>
            <a:r>
              <a:rPr lang="en-US" dirty="0"/>
              <a:t>10.1007/978-3-319-48478-5_6</a:t>
            </a:r>
          </a:p>
        </p:txBody>
      </p:sp>
    </p:spTree>
    <p:extLst>
      <p:ext uri="{BB962C8B-B14F-4D97-AF65-F5344CB8AC3E}">
        <p14:creationId xmlns:p14="http://schemas.microsoft.com/office/powerpoint/2010/main" val="136232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definitions </a:t>
            </a:r>
            <a:r>
              <a:rPr lang="en-US" dirty="0"/>
              <a:t>imply that smart contracts are </a:t>
            </a:r>
            <a:r>
              <a:rPr lang="en-US" dirty="0" smtClean="0"/>
              <a:t>computer codes </a:t>
            </a:r>
            <a:r>
              <a:rPr lang="en-US" dirty="0"/>
              <a:t>that reside in the blockchain and implement if this then do that, run </a:t>
            </a:r>
            <a:r>
              <a:rPr lang="en-US" dirty="0" smtClean="0"/>
              <a:t>and are </a:t>
            </a:r>
            <a:r>
              <a:rPr lang="en-US" dirty="0"/>
              <a:t>confirmable by a number of computers to ensure truthfulness.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no </a:t>
            </a:r>
            <a:r>
              <a:rPr lang="en-US" dirty="0" smtClean="0"/>
              <a:t>need for </a:t>
            </a:r>
            <a:r>
              <a:rPr lang="en-US" dirty="0"/>
              <a:t>a middleman or company sitting in the middle of agreements or transactions </a:t>
            </a:r>
            <a:r>
              <a:rPr lang="en-US" dirty="0" smtClean="0"/>
              <a:t>and amassing </a:t>
            </a:r>
            <a:r>
              <a:rPr lang="en-US" dirty="0"/>
              <a:t>fees </a:t>
            </a:r>
            <a:r>
              <a:rPr lang="en-US" dirty="0" smtClean="0"/>
              <a:t>with </a:t>
            </a:r>
            <a:r>
              <a:rPr lang="en-US" dirty="0"/>
              <a:t>the use of computer code (embedded in a blockchain) </a:t>
            </a:r>
            <a:r>
              <a:rPr lang="en-US" dirty="0" smtClean="0"/>
              <a:t>to articulate</a:t>
            </a:r>
            <a:r>
              <a:rPr lang="en-US" dirty="0"/>
              <a:t>, verify, and enforce an agreement between parties</a:t>
            </a:r>
          </a:p>
        </p:txBody>
      </p:sp>
    </p:spTree>
    <p:extLst>
      <p:ext uri="{BB962C8B-B14F-4D97-AF65-F5344CB8AC3E}">
        <p14:creationId xmlns:p14="http://schemas.microsoft.com/office/powerpoint/2010/main" val="286273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smart contract on </a:t>
            </a:r>
            <a:r>
              <a:rPr lang="en-US" dirty="0" smtClean="0"/>
              <a:t>the blockchain </a:t>
            </a:r>
            <a:r>
              <a:rPr lang="en-US" dirty="0"/>
              <a:t>is a piece of </a:t>
            </a:r>
            <a:r>
              <a:rPr lang="en-US" dirty="0" smtClean="0"/>
              <a:t>code that </a:t>
            </a:r>
            <a:r>
              <a:rPr lang="en-US" dirty="0"/>
              <a:t>represents the terms </a:t>
            </a:r>
            <a:r>
              <a:rPr lang="en-US" dirty="0" smtClean="0"/>
              <a:t>of an </a:t>
            </a:r>
            <a:r>
              <a:rPr lang="en-US" dirty="0"/>
              <a:t>agreement among parties.</a:t>
            </a:r>
          </a:p>
          <a:p>
            <a:r>
              <a:rPr lang="en-US" dirty="0"/>
              <a:t>The obligations are </a:t>
            </a:r>
            <a:r>
              <a:rPr lang="en-US" dirty="0" smtClean="0"/>
              <a:t>enforced via </a:t>
            </a:r>
            <a:r>
              <a:rPr lang="en-US" dirty="0"/>
              <a:t>the consensus process </a:t>
            </a:r>
            <a:r>
              <a:rPr lang="en-US" dirty="0" smtClean="0"/>
              <a:t>when the </a:t>
            </a:r>
            <a:r>
              <a:rPr lang="en-US" dirty="0"/>
              <a:t>parties deploy the contract.</a:t>
            </a:r>
          </a:p>
          <a:p>
            <a:r>
              <a:rPr lang="en-US" dirty="0"/>
              <a:t>A smart contract on </a:t>
            </a:r>
            <a:r>
              <a:rPr lang="en-US" dirty="0" smtClean="0"/>
              <a:t>the blockchain </a:t>
            </a:r>
            <a:r>
              <a:rPr lang="en-US" dirty="0"/>
              <a:t>enables </a:t>
            </a:r>
            <a:r>
              <a:rPr lang="en-US" dirty="0" smtClean="0"/>
              <a:t>participants to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Inspect </a:t>
            </a:r>
            <a:r>
              <a:rPr lang="en-US" dirty="0"/>
              <a:t>the code to ensure </a:t>
            </a:r>
            <a:r>
              <a:rPr lang="en-US" dirty="0" smtClean="0"/>
              <a:t>it meets </a:t>
            </a:r>
            <a:r>
              <a:rPr lang="en-US" dirty="0"/>
              <a:t>the agreed clauses.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reassured that an </a:t>
            </a:r>
            <a:r>
              <a:rPr lang="en-US" dirty="0" smtClean="0"/>
              <a:t>agreed contract</a:t>
            </a:r>
            <a:r>
              <a:rPr lang="en-US" dirty="0"/>
              <a:t>, once registered </a:t>
            </a:r>
            <a:r>
              <a:rPr lang="en-US" dirty="0" smtClean="0"/>
              <a:t>on the </a:t>
            </a:r>
            <a:r>
              <a:rPr lang="en-US" dirty="0"/>
              <a:t>blockchain, is tamperproof.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certain the contract </a:t>
            </a:r>
            <a:r>
              <a:rPr lang="en-US" dirty="0" smtClean="0"/>
              <a:t>executes in </a:t>
            </a:r>
            <a:r>
              <a:rPr lang="en-US" dirty="0"/>
              <a:t>the same way for </a:t>
            </a:r>
            <a:r>
              <a:rPr lang="en-US" dirty="0" smtClean="0"/>
              <a:t>all participants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653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3868</Words>
  <Application>Microsoft Office PowerPoint</Application>
  <PresentationFormat>Widescreen</PresentationFormat>
  <Paragraphs>279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新細明體</vt:lpstr>
      <vt:lpstr>Arial</vt:lpstr>
      <vt:lpstr>Calibri</vt:lpstr>
      <vt:lpstr>Calibri Light</vt:lpstr>
      <vt:lpstr>Office Theme</vt:lpstr>
      <vt:lpstr>Smart Contracts &amp; DeFi</vt:lpstr>
      <vt:lpstr>References</vt:lpstr>
      <vt:lpstr>Plan</vt:lpstr>
      <vt:lpstr>Smart Contracts</vt:lpstr>
      <vt:lpstr>Smart Contracts</vt:lpstr>
      <vt:lpstr>Smart Contracts as Contracts?</vt:lpstr>
      <vt:lpstr>Smart Contracts</vt:lpstr>
      <vt:lpstr>Smart Contracts</vt:lpstr>
      <vt:lpstr>Smart Contracts</vt:lpstr>
      <vt:lpstr>Smart Contracts</vt:lpstr>
      <vt:lpstr>Smart Contracts as Code</vt:lpstr>
      <vt:lpstr>Smart Contracts as Code</vt:lpstr>
      <vt:lpstr>Smart Contracts as Code</vt:lpstr>
      <vt:lpstr>Smart Contracts as Code</vt:lpstr>
      <vt:lpstr>Example</vt:lpstr>
      <vt:lpstr>Example: AXA</vt:lpstr>
      <vt:lpstr>Example: AXA</vt:lpstr>
      <vt:lpstr>Example: AXA</vt:lpstr>
      <vt:lpstr>Example: AXA</vt:lpstr>
      <vt:lpstr>Example: AXA Learning Experience</vt:lpstr>
      <vt:lpstr>DApps</vt:lpstr>
      <vt:lpstr>DApps</vt:lpstr>
      <vt:lpstr>Decentralized autonomous organization </vt:lpstr>
      <vt:lpstr>DAO</vt:lpstr>
      <vt:lpstr>Ethereum : Decentralized Layer</vt:lpstr>
      <vt:lpstr>Ether, Gas and Tokens</vt:lpstr>
      <vt:lpstr>DeFi</vt:lpstr>
      <vt:lpstr>DeFi</vt:lpstr>
      <vt:lpstr>DeFi</vt:lpstr>
      <vt:lpstr>Centralized &amp; Semi-Decentralized</vt:lpstr>
      <vt:lpstr>Categories of DeFi</vt:lpstr>
      <vt:lpstr>Decentralized Stablecoins</vt:lpstr>
      <vt:lpstr>Decentralized Stablecoins: DAI</vt:lpstr>
      <vt:lpstr>Decentralized Stablecoins: DAI</vt:lpstr>
      <vt:lpstr>Decentralized Lending and Borrowing</vt:lpstr>
      <vt:lpstr>Compound Finance</vt:lpstr>
      <vt:lpstr>Note on CDP</vt:lpstr>
      <vt:lpstr>Decentralized Stablecoins: DAI</vt:lpstr>
      <vt:lpstr>Compound Finance</vt:lpstr>
      <vt:lpstr>Compound Finance</vt:lpstr>
      <vt:lpstr>Compound Finance Walkthrough</vt:lpstr>
      <vt:lpstr>Compound Finance Walkthrough</vt:lpstr>
      <vt:lpstr>Compound Finance COMP Token</vt:lpstr>
      <vt:lpstr>Decentralized Exchanges (DEX)</vt:lpstr>
      <vt:lpstr>Order book-based DEXs</vt:lpstr>
      <vt:lpstr>Liquidity pools-based DEXs</vt:lpstr>
      <vt:lpstr>Decentralized Derivatives</vt:lpstr>
      <vt:lpstr>Synthetix</vt:lpstr>
      <vt:lpstr>Decentralized Fund Management</vt:lpstr>
      <vt:lpstr>TokenSets</vt:lpstr>
      <vt:lpstr>Decentralized Lottery</vt:lpstr>
      <vt:lpstr>Payment Streaming</vt:lpstr>
      <vt:lpstr>Decentralized Insurance</vt:lpstr>
      <vt:lpstr>DeFi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Contracts &amp; DeFi</dc:title>
  <dc:creator>IM</dc:creator>
  <cp:lastModifiedBy>IM</cp:lastModifiedBy>
  <cp:revision>61</cp:revision>
  <dcterms:created xsi:type="dcterms:W3CDTF">2021-04-05T10:17:56Z</dcterms:created>
  <dcterms:modified xsi:type="dcterms:W3CDTF">2021-04-15T05:54:09Z</dcterms:modified>
</cp:coreProperties>
</file>