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Merriweather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K67GjKJRxXizP16rqYj4MnwEk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Sans-regular.fntdata"/><Relationship Id="rId11" Type="http://schemas.openxmlformats.org/officeDocument/2006/relationships/slide" Target="slides/slide7.xml"/><Relationship Id="rId22" Type="http://schemas.openxmlformats.org/officeDocument/2006/relationships/font" Target="fonts/MerriweatherSans-italic.fntdata"/><Relationship Id="rId10" Type="http://schemas.openxmlformats.org/officeDocument/2006/relationships/slide" Target="slides/slide6.xml"/><Relationship Id="rId21" Type="http://schemas.openxmlformats.org/officeDocument/2006/relationships/font" Target="fonts/MerriweatherSans-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Merriweather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89c0322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a89c03222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xiv.org/abs/1802.00434"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hyperlink" Target="https://github.com/facebookresearch/DensePose/blob/master/README.md" TargetMode="External"/><Relationship Id="rId5" Type="http://schemas.openxmlformats.org/officeDocument/2006/relationships/hyperlink" Target="https://github.com/facebookresearch/DensePose/blob/master/GETTING_STARTED.m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DensePose: Dense Human Pose Estimation In The Wild</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0" i="0" lang="en-US" u="sng" strike="noStrike">
                <a:solidFill>
                  <a:schemeClr val="hlink"/>
                </a:solidFill>
                <a:latin typeface="Merriweather Sans"/>
                <a:ea typeface="Merriweather Sans"/>
                <a:cs typeface="Merriweather Sans"/>
                <a:sym typeface="Merriweather Sans"/>
                <a:hlinkClick r:id="rId3"/>
              </a:rPr>
              <a:t>arXiv:1802.00434</a:t>
            </a:r>
            <a:r>
              <a:rPr b="0" i="0" lang="en-US">
                <a:solidFill>
                  <a:srgbClr val="000000"/>
                </a:solidFill>
                <a:latin typeface="Merriweather Sans"/>
                <a:ea typeface="Merriweather Sans"/>
                <a:cs typeface="Merriweather Sans"/>
                <a:sym typeface="Merriweather Sans"/>
              </a:rPr>
              <a:t> [cs.CV]</a:t>
            </a:r>
            <a:endParaRPr/>
          </a:p>
          <a:p>
            <a:pPr indent="0" lvl="0" marL="0" rtl="0" algn="ctr">
              <a:lnSpc>
                <a:spcPct val="90000"/>
              </a:lnSpc>
              <a:spcBef>
                <a:spcPts val="1000"/>
              </a:spcBef>
              <a:spcAft>
                <a:spcPts val="0"/>
              </a:spcAft>
              <a:buClr>
                <a:schemeClr val="dk1"/>
              </a:buClr>
              <a:buSzPts val="2400"/>
              <a:buNone/>
            </a:pPr>
            <a:r>
              <a:rPr lang="en-US"/>
              <a:t>Presented by</a:t>
            </a:r>
            <a:endParaRPr/>
          </a:p>
          <a:p>
            <a:pPr indent="0" lvl="0" marL="0" rtl="0" algn="ctr">
              <a:lnSpc>
                <a:spcPct val="90000"/>
              </a:lnSpc>
              <a:spcBef>
                <a:spcPts val="1000"/>
              </a:spcBef>
              <a:spcAft>
                <a:spcPts val="0"/>
              </a:spcAft>
              <a:buClr>
                <a:schemeClr val="dk1"/>
              </a:buClr>
              <a:buSzPts val="2400"/>
              <a:buNone/>
            </a:pPr>
            <a:r>
              <a:rPr lang="en-US"/>
              <a:t>P.Jirayu, Ahmad</a:t>
            </a:r>
            <a:endParaRPr/>
          </a:p>
        </p:txBody>
      </p:sp>
      <p:pic>
        <p:nvPicPr>
          <p:cNvPr descr="Indonesian" id="86" name="Google Shape;86;p1"/>
          <p:cNvPicPr preferRelativeResize="0"/>
          <p:nvPr/>
        </p:nvPicPr>
        <p:blipFill rotWithShape="1">
          <a:blip r:embed="rId4">
            <a:alphaModFix/>
          </a:blip>
          <a:srcRect b="0" l="0" r="0" t="0"/>
          <a:stretch/>
        </p:blipFill>
        <p:spPr>
          <a:xfrm>
            <a:off x="0" y="12699"/>
            <a:ext cx="2667000" cy="532705"/>
          </a:xfrm>
          <a:prstGeom prst="rect">
            <a:avLst/>
          </a:prstGeom>
          <a:noFill/>
          <a:ln>
            <a:noFill/>
          </a:ln>
        </p:spPr>
      </p:pic>
      <p:sp>
        <p:nvSpPr>
          <p:cNvPr id="87" name="Google Shape;87;p1"/>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Resource</a:t>
            </a:r>
            <a:endParaRPr/>
          </a:p>
        </p:txBody>
      </p:sp>
      <p:sp>
        <p:nvSpPr>
          <p:cNvPr id="160" name="Google Shape;16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 would recommend the following pre-requisites in this order:</a:t>
            </a:r>
            <a:endParaRPr/>
          </a:p>
          <a:p>
            <a:pPr indent="-228600" lvl="0" marL="228600" rtl="0" algn="l">
              <a:lnSpc>
                <a:spcPct val="90000"/>
              </a:lnSpc>
              <a:spcBef>
                <a:spcPts val="1000"/>
              </a:spcBef>
              <a:spcAft>
                <a:spcPts val="0"/>
              </a:spcAft>
              <a:buClr>
                <a:schemeClr val="dk1"/>
              </a:buClr>
              <a:buSzPts val="2800"/>
              <a:buChar char="•"/>
            </a:pPr>
            <a:r>
              <a:rPr lang="en-US"/>
              <a:t>R-CNN, Fast R-CNN, Faster R-CNN, and Mask R-CNN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DensePose-COCO Dataset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Computation resource (GTX 1080 GPU)</a:t>
            </a:r>
            <a:endParaRPr/>
          </a:p>
        </p:txBody>
      </p:sp>
      <p:pic>
        <p:nvPicPr>
          <p:cNvPr descr="Indonesian" id="161" name="Google Shape;161;p9"/>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162" name="Google Shape;162;p9"/>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838200" y="681037"/>
            <a:ext cx="10515600" cy="17742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b="1" lang="en-US" sz="3959"/>
              <a:t>Methodology:</a:t>
            </a:r>
            <a:br>
              <a:rPr b="1" lang="en-US" sz="3959"/>
            </a:br>
            <a:r>
              <a:rPr b="1" lang="en-US" sz="3959"/>
              <a:t>Learning Dense Human Pose Estimation</a:t>
            </a:r>
            <a:br>
              <a:rPr b="1" lang="en-US" sz="3959"/>
            </a:br>
            <a:r>
              <a:rPr b="1" lang="en-US" sz="3959"/>
              <a:t>Fully-convolutional dense pose regression</a:t>
            </a:r>
            <a:endParaRPr/>
          </a:p>
        </p:txBody>
      </p:sp>
      <p:sp>
        <p:nvSpPr>
          <p:cNvPr id="168" name="Google Shape;168;p10"/>
          <p:cNvSpPr txBox="1"/>
          <p:nvPr>
            <p:ph idx="1" type="body"/>
          </p:nvPr>
        </p:nvSpPr>
        <p:spPr>
          <a:xfrm>
            <a:off x="838200" y="2455333"/>
            <a:ext cx="10515600" cy="372163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800"/>
              <a:buChar char="•"/>
            </a:pPr>
            <a:r>
              <a:rPr b="0" i="0" lang="en-US">
                <a:solidFill>
                  <a:srgbClr val="292929"/>
                </a:solidFill>
                <a:latin typeface="Arial"/>
                <a:ea typeface="Arial"/>
                <a:cs typeface="Arial"/>
                <a:sym typeface="Arial"/>
              </a:rPr>
              <a:t>The architecture consists of using a fully convolutional network ( FCN ) that combines classification and regression tasks</a:t>
            </a:r>
            <a:endParaRPr/>
          </a:p>
          <a:p>
            <a:pPr indent="-228600" lvl="1" marL="685800" rtl="0" algn="l">
              <a:lnSpc>
                <a:spcPct val="90000"/>
              </a:lnSpc>
              <a:spcBef>
                <a:spcPts val="500"/>
              </a:spcBef>
              <a:spcAft>
                <a:spcPts val="0"/>
              </a:spcAft>
              <a:buClr>
                <a:srgbClr val="292929"/>
              </a:buClr>
              <a:buSzPts val="2400"/>
              <a:buChar char="•"/>
            </a:pPr>
            <a:r>
              <a:rPr b="0" i="0" lang="en-US">
                <a:solidFill>
                  <a:srgbClr val="292929"/>
                </a:solidFill>
                <a:latin typeface="Arial"/>
                <a:ea typeface="Arial"/>
                <a:cs typeface="Arial"/>
                <a:sym typeface="Arial"/>
              </a:rPr>
              <a:t>classify a pixel as belonging to either background or one among several region parts which provide a coarse estimate of surface coordinates</a:t>
            </a:r>
            <a:endParaRPr>
              <a:solidFill>
                <a:srgbClr val="292929"/>
              </a:solidFill>
              <a:latin typeface="Arial"/>
              <a:ea typeface="Arial"/>
              <a:cs typeface="Arial"/>
              <a:sym typeface="Arial"/>
            </a:endParaRPr>
          </a:p>
          <a:p>
            <a:pPr indent="-228600" lvl="1" marL="685800" rtl="0" algn="l">
              <a:lnSpc>
                <a:spcPct val="90000"/>
              </a:lnSpc>
              <a:spcBef>
                <a:spcPts val="500"/>
              </a:spcBef>
              <a:spcAft>
                <a:spcPts val="0"/>
              </a:spcAft>
              <a:buClr>
                <a:srgbClr val="292929"/>
              </a:buClr>
              <a:buSzPts val="2400"/>
              <a:buChar char="•"/>
            </a:pPr>
            <a:r>
              <a:rPr b="0" i="0" lang="en-US">
                <a:solidFill>
                  <a:srgbClr val="292929"/>
                </a:solidFill>
                <a:latin typeface="Arial"/>
                <a:ea typeface="Arial"/>
                <a:cs typeface="Arial"/>
                <a:sym typeface="Arial"/>
              </a:rPr>
              <a:t>a regression system indicates the exact coordinates of the pixel within the part</a:t>
            </a:r>
            <a:endParaRPr/>
          </a:p>
        </p:txBody>
      </p:sp>
      <p:pic>
        <p:nvPicPr>
          <p:cNvPr descr="Indonesian" id="169" name="Google Shape;169;p10"/>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170" name="Google Shape;170;p10"/>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b="1" lang="en-US" sz="3959"/>
              <a:t>Learning Dense Human Pose Estimation</a:t>
            </a:r>
            <a:br>
              <a:rPr b="1" lang="en-US" sz="3959"/>
            </a:br>
            <a:r>
              <a:rPr b="1" lang="en-US" sz="3959"/>
              <a:t>Region based dense pose regression</a:t>
            </a:r>
            <a:endParaRPr/>
          </a:p>
        </p:txBody>
      </p:sp>
      <p:sp>
        <p:nvSpPr>
          <p:cNvPr id="176" name="Google Shape;17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800"/>
              <a:buChar char="•"/>
            </a:pPr>
            <a:r>
              <a:rPr b="0" i="0" lang="en-US">
                <a:solidFill>
                  <a:srgbClr val="292929"/>
                </a:solidFill>
                <a:latin typeface="Arial"/>
                <a:ea typeface="Arial"/>
                <a:cs typeface="Arial"/>
                <a:sym typeface="Arial"/>
              </a:rPr>
              <a:t>Using an FCN is easier to code and train but expecting one network to do part segmentation and pixel localization, while at the same time requiring scale-invariance is just too much</a:t>
            </a:r>
            <a:endParaRPr/>
          </a:p>
          <a:p>
            <a:pPr indent="-228600" lvl="0" marL="228600" rtl="0" algn="l">
              <a:lnSpc>
                <a:spcPct val="90000"/>
              </a:lnSpc>
              <a:spcBef>
                <a:spcPts val="1000"/>
              </a:spcBef>
              <a:spcAft>
                <a:spcPts val="0"/>
              </a:spcAft>
              <a:buClr>
                <a:srgbClr val="292929"/>
              </a:buClr>
              <a:buSzPts val="2800"/>
              <a:buChar char="•"/>
            </a:pPr>
            <a:r>
              <a:rPr b="0" i="0" lang="en-US">
                <a:solidFill>
                  <a:srgbClr val="292929"/>
                </a:solidFill>
                <a:latin typeface="Arial"/>
                <a:ea typeface="Arial"/>
                <a:cs typeface="Arial"/>
                <a:sym typeface="Arial"/>
              </a:rPr>
              <a:t>Hence we can borrow heavily from Faster R-CNN and Mask R-CNN to improve the architecture as shown.</a:t>
            </a:r>
            <a:endParaRPr>
              <a:solidFill>
                <a:srgbClr val="292929"/>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ndonesian" id="177" name="Google Shape;177;p11"/>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178" name="Google Shape;178;p11"/>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9" name="Google Shape;179;p11"/>
          <p:cNvPicPr preferRelativeResize="0"/>
          <p:nvPr/>
        </p:nvPicPr>
        <p:blipFill rotWithShape="1">
          <a:blip r:embed="rId4">
            <a:alphaModFix/>
          </a:blip>
          <a:srcRect b="0" l="0" r="0" t="0"/>
          <a:stretch/>
        </p:blipFill>
        <p:spPr>
          <a:xfrm>
            <a:off x="2982076" y="4001294"/>
            <a:ext cx="6677025" cy="2838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b="1" lang="en-US" sz="3959"/>
              <a:t>Learning Dense Human Pose Estimation</a:t>
            </a:r>
            <a:br>
              <a:rPr b="1" lang="en-US" sz="3959"/>
            </a:br>
            <a:r>
              <a:rPr b="1" lang="en-US" sz="3959"/>
              <a:t>Multi-task cascaded architectures</a:t>
            </a:r>
            <a:endParaRPr/>
          </a:p>
        </p:txBody>
      </p:sp>
      <p:sp>
        <p:nvSpPr>
          <p:cNvPr id="185" name="Google Shape;18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800"/>
              <a:buChar char="•"/>
            </a:pPr>
            <a:r>
              <a:rPr b="0" i="0" lang="en-US">
                <a:solidFill>
                  <a:srgbClr val="292929"/>
                </a:solidFill>
                <a:latin typeface="Arial"/>
                <a:ea typeface="Arial"/>
                <a:cs typeface="Arial"/>
                <a:sym typeface="Arial"/>
              </a:rPr>
              <a:t>Cascading can improve performance both by providing context to the following stages, and also through the benefits of deep supervision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ndonesian" id="186" name="Google Shape;186;p12"/>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187" name="Google Shape;187;p12"/>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8" name="Google Shape;188;p12"/>
          <p:cNvPicPr preferRelativeResize="0"/>
          <p:nvPr/>
        </p:nvPicPr>
        <p:blipFill rotWithShape="1">
          <a:blip r:embed="rId4">
            <a:alphaModFix/>
          </a:blip>
          <a:srcRect b="0" l="0" r="0" t="0"/>
          <a:stretch/>
        </p:blipFill>
        <p:spPr>
          <a:xfrm>
            <a:off x="3135730" y="2621381"/>
            <a:ext cx="6305550" cy="382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b="1" lang="en-US" sz="3959"/>
              <a:t>Learning Dense Human Pose Estimation</a:t>
            </a:r>
            <a:br>
              <a:rPr b="1" lang="en-US" sz="3959"/>
            </a:br>
            <a:r>
              <a:rPr b="1" lang="en-US" sz="3959"/>
              <a:t>Distillation-based ground-truth interpolation</a:t>
            </a:r>
            <a:endParaRPr/>
          </a:p>
        </p:txBody>
      </p:sp>
      <p:sp>
        <p:nvSpPr>
          <p:cNvPr id="194" name="Google Shape;19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800"/>
              <a:buChar char="•"/>
            </a:pPr>
            <a:r>
              <a:rPr b="0" i="0" lang="en-US">
                <a:solidFill>
                  <a:srgbClr val="292929"/>
                </a:solidFill>
                <a:latin typeface="Arial"/>
                <a:ea typeface="Arial"/>
                <a:cs typeface="Arial"/>
                <a:sym typeface="Arial"/>
              </a:rPr>
              <a:t>The authors observed that we obtain substantially better results by “inpainting” the values of the supervision signal on positions that were not originally annotated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ndonesian" id="195" name="Google Shape;195;p13"/>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196" name="Google Shape;196;p13"/>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7" name="Google Shape;197;p13"/>
          <p:cNvPicPr preferRelativeResize="0"/>
          <p:nvPr/>
        </p:nvPicPr>
        <p:blipFill rotWithShape="1">
          <a:blip r:embed="rId4">
            <a:alphaModFix/>
          </a:blip>
          <a:srcRect b="0" l="0" r="0" t="0"/>
          <a:stretch/>
        </p:blipFill>
        <p:spPr>
          <a:xfrm>
            <a:off x="2226591" y="3429000"/>
            <a:ext cx="7738818" cy="23067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proceed the project</a:t>
            </a:r>
            <a:endParaRPr/>
          </a:p>
        </p:txBody>
      </p:sp>
      <p:sp>
        <p:nvSpPr>
          <p:cNvPr id="203" name="Google Shape;20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Setup the resource</a:t>
            </a:r>
            <a:endParaRPr/>
          </a:p>
          <a:p>
            <a:pPr indent="-228600" lvl="0" marL="228600" rtl="0" algn="l">
              <a:lnSpc>
                <a:spcPct val="90000"/>
              </a:lnSpc>
              <a:spcBef>
                <a:spcPts val="1000"/>
              </a:spcBef>
              <a:spcAft>
                <a:spcPts val="0"/>
              </a:spcAft>
              <a:buClr>
                <a:schemeClr val="dk1"/>
              </a:buClr>
              <a:buSzPts val="2800"/>
              <a:buChar char="•"/>
            </a:pPr>
            <a:r>
              <a:rPr lang="en-US"/>
              <a:t>Installation the library and project</a:t>
            </a:r>
            <a:endParaRPr/>
          </a:p>
          <a:p>
            <a:pPr indent="-228600" lvl="1" marL="685800" rtl="0" algn="l">
              <a:lnSpc>
                <a:spcPct val="90000"/>
              </a:lnSpc>
              <a:spcBef>
                <a:spcPts val="500"/>
              </a:spcBef>
              <a:spcAft>
                <a:spcPts val="0"/>
              </a:spcAft>
              <a:buClr>
                <a:schemeClr val="dk1"/>
              </a:buClr>
              <a:buSzPts val="2400"/>
              <a:buChar char="•"/>
            </a:pPr>
            <a:r>
              <a:rPr lang="en-US"/>
              <a:t>Installing DensePose</a:t>
            </a:r>
            <a:endParaRPr/>
          </a:p>
          <a:p>
            <a:pPr indent="-228600" lvl="1" marL="685800" rtl="0" algn="l">
              <a:lnSpc>
                <a:spcPct val="90000"/>
              </a:lnSpc>
              <a:spcBef>
                <a:spcPts val="500"/>
              </a:spcBef>
              <a:spcAft>
                <a:spcPts val="0"/>
              </a:spcAft>
              <a:buClr>
                <a:schemeClr val="dk1"/>
              </a:buClr>
              <a:buSzPts val="2400"/>
              <a:buChar char="•"/>
            </a:pPr>
            <a:r>
              <a:rPr lang="en-US"/>
              <a:t>Caffe 2</a:t>
            </a:r>
            <a:endParaRPr/>
          </a:p>
          <a:p>
            <a:pPr indent="-228600" lvl="1" marL="685800" rtl="0" algn="l">
              <a:lnSpc>
                <a:spcPct val="90000"/>
              </a:lnSpc>
              <a:spcBef>
                <a:spcPts val="500"/>
              </a:spcBef>
              <a:spcAft>
                <a:spcPts val="0"/>
              </a:spcAft>
              <a:buClr>
                <a:schemeClr val="dk1"/>
              </a:buClr>
              <a:buSzPts val="2400"/>
              <a:buChar char="•"/>
            </a:pPr>
            <a:r>
              <a:rPr lang="en-US"/>
              <a:t>COCO API</a:t>
            </a:r>
            <a:endParaRPr/>
          </a:p>
          <a:p>
            <a:pPr indent="-228600" lvl="1" marL="685800" rtl="0" algn="l">
              <a:lnSpc>
                <a:spcPct val="90000"/>
              </a:lnSpc>
              <a:spcBef>
                <a:spcPts val="500"/>
              </a:spcBef>
              <a:spcAft>
                <a:spcPts val="0"/>
              </a:spcAft>
              <a:buClr>
                <a:schemeClr val="dk1"/>
              </a:buClr>
              <a:buSzPts val="2400"/>
              <a:buChar char="•"/>
            </a:pPr>
            <a:r>
              <a:rPr lang="en-US"/>
              <a:t>Setting-up the COCO dataset</a:t>
            </a:r>
            <a:endParaRPr/>
          </a:p>
          <a:p>
            <a:pPr indent="-228600" lvl="0" marL="228600" rtl="0" algn="l">
              <a:lnSpc>
                <a:spcPct val="90000"/>
              </a:lnSpc>
              <a:spcBef>
                <a:spcPts val="1000"/>
              </a:spcBef>
              <a:spcAft>
                <a:spcPts val="0"/>
              </a:spcAft>
              <a:buClr>
                <a:schemeClr val="dk1"/>
              </a:buClr>
              <a:buSzPts val="2800"/>
              <a:buChar char="•"/>
            </a:pPr>
            <a:r>
              <a:rPr lang="en-US"/>
              <a:t>Using Detectron</a:t>
            </a:r>
            <a:endParaRPr/>
          </a:p>
          <a:p>
            <a:pPr indent="-228600" lvl="1" marL="685800" rtl="0" algn="l">
              <a:lnSpc>
                <a:spcPct val="90000"/>
              </a:lnSpc>
              <a:spcBef>
                <a:spcPts val="500"/>
              </a:spcBef>
              <a:spcAft>
                <a:spcPts val="0"/>
              </a:spcAft>
              <a:buClr>
                <a:srgbClr val="24292E"/>
              </a:buClr>
              <a:buSzPts val="2400"/>
              <a:buChar char="•"/>
            </a:pPr>
            <a:r>
              <a:rPr i="0" lang="en-US">
                <a:solidFill>
                  <a:srgbClr val="24292E"/>
                </a:solidFill>
                <a:latin typeface="Arial"/>
                <a:ea typeface="Arial"/>
                <a:cs typeface="Arial"/>
                <a:sym typeface="Arial"/>
              </a:rPr>
              <a:t>Inference with Pretrained Models</a:t>
            </a:r>
            <a:endParaRPr/>
          </a:p>
          <a:p>
            <a:pPr indent="-228600" lvl="1" marL="685800" rtl="0" algn="l">
              <a:lnSpc>
                <a:spcPct val="90000"/>
              </a:lnSpc>
              <a:spcBef>
                <a:spcPts val="500"/>
              </a:spcBef>
              <a:spcAft>
                <a:spcPts val="0"/>
              </a:spcAft>
              <a:buClr>
                <a:srgbClr val="24292E"/>
              </a:buClr>
              <a:buSzPts val="2400"/>
              <a:buChar char="•"/>
            </a:pPr>
            <a:r>
              <a:rPr i="0" lang="en-US">
                <a:solidFill>
                  <a:srgbClr val="24292E"/>
                </a:solidFill>
                <a:latin typeface="Arial"/>
                <a:ea typeface="Arial"/>
                <a:cs typeface="Arial"/>
                <a:sym typeface="Arial"/>
              </a:rPr>
              <a:t>Testing with Pretrained Models</a:t>
            </a:r>
            <a:endParaRPr/>
          </a:p>
          <a:p>
            <a:pPr indent="-228600" lvl="1" marL="685800" rtl="0" algn="l">
              <a:lnSpc>
                <a:spcPct val="90000"/>
              </a:lnSpc>
              <a:spcBef>
                <a:spcPts val="500"/>
              </a:spcBef>
              <a:spcAft>
                <a:spcPts val="0"/>
              </a:spcAft>
              <a:buClr>
                <a:srgbClr val="24292E"/>
              </a:buClr>
              <a:buSzPts val="2400"/>
              <a:buChar char="•"/>
            </a:pPr>
            <a:r>
              <a:rPr i="0" lang="en-US">
                <a:solidFill>
                  <a:srgbClr val="24292E"/>
                </a:solidFill>
                <a:latin typeface="Arial"/>
                <a:ea typeface="Arial"/>
                <a:cs typeface="Arial"/>
                <a:sym typeface="Arial"/>
              </a:rPr>
              <a:t>Training a Model</a:t>
            </a:r>
            <a:endParaRPr/>
          </a:p>
          <a:p>
            <a:pPr indent="-76200" lvl="1" marL="685800" rtl="0" algn="l">
              <a:lnSpc>
                <a:spcPct val="90000"/>
              </a:lnSpc>
              <a:spcBef>
                <a:spcPts val="500"/>
              </a:spcBef>
              <a:spcAft>
                <a:spcPts val="0"/>
              </a:spcAft>
              <a:buClr>
                <a:schemeClr val="dk1"/>
              </a:buClr>
              <a:buSzPts val="2400"/>
              <a:buNone/>
            </a:pPr>
            <a:r>
              <a:t/>
            </a:r>
            <a:endParaRPr/>
          </a:p>
        </p:txBody>
      </p:sp>
      <p:pic>
        <p:nvPicPr>
          <p:cNvPr descr="Indonesian" id="204" name="Google Shape;204;p14"/>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205" name="Google Shape;205;p14"/>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p14"/>
          <p:cNvSpPr txBox="1"/>
          <p:nvPr/>
        </p:nvSpPr>
        <p:spPr>
          <a:xfrm>
            <a:off x="1862667" y="6176963"/>
            <a:ext cx="1032933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Referred by	</a:t>
            </a:r>
            <a:r>
              <a:rPr b="0" i="0" lang="en-US" sz="18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https://github.com/facebookresearch/DensePose/blob/master/README.md</a:t>
            </a:r>
            <a:r>
              <a:rPr b="0" i="0" lang="en-US" sz="1800" u="none" cap="none" strike="noStrike">
                <a:solidFill>
                  <a:schemeClr val="dk1"/>
                </a:solidFill>
                <a:latin typeface="Calibri"/>
                <a:ea typeface="Calibri"/>
                <a:cs typeface="Calibri"/>
                <a:sym typeface="Calibri"/>
              </a:rPr>
              <a:t> 				</a:t>
            </a:r>
            <a:r>
              <a:rPr b="0" i="0" lang="en-US" sz="18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https://github.com/facebookresearch/DensePose/blob/master/GETTING_STARTED.md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a:t>
            </a:r>
            <a:endParaRPr/>
          </a:p>
        </p:txBody>
      </p:sp>
      <p:sp>
        <p:nvSpPr>
          <p:cNvPr id="93" name="Google Shape;9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Problem &amp; Purpose</a:t>
            </a:r>
            <a:endParaRPr/>
          </a:p>
          <a:p>
            <a:pPr indent="-228600" lvl="0" marL="228600" rtl="0" algn="l">
              <a:lnSpc>
                <a:spcPct val="90000"/>
              </a:lnSpc>
              <a:spcBef>
                <a:spcPts val="1000"/>
              </a:spcBef>
              <a:spcAft>
                <a:spcPts val="0"/>
              </a:spcAft>
              <a:buClr>
                <a:schemeClr val="dk1"/>
              </a:buClr>
              <a:buSzPts val="2800"/>
              <a:buChar char="•"/>
            </a:pPr>
            <a:r>
              <a:rPr lang="en-US"/>
              <a:t>Theory &amp; Resource</a:t>
            </a:r>
            <a:endParaRPr/>
          </a:p>
          <a:p>
            <a:pPr indent="-228600" lvl="0" marL="228600" rtl="0" algn="l">
              <a:lnSpc>
                <a:spcPct val="90000"/>
              </a:lnSpc>
              <a:spcBef>
                <a:spcPts val="1000"/>
              </a:spcBef>
              <a:spcAft>
                <a:spcPts val="0"/>
              </a:spcAft>
              <a:buClr>
                <a:schemeClr val="dk1"/>
              </a:buClr>
              <a:buSzPts val="2800"/>
              <a:buChar char="•"/>
            </a:pPr>
            <a:r>
              <a:rPr lang="en-US"/>
              <a:t>Methodology</a:t>
            </a:r>
            <a:endParaRPr/>
          </a:p>
          <a:p>
            <a:pPr indent="-228600" lvl="0" marL="228600" rtl="0" algn="l">
              <a:lnSpc>
                <a:spcPct val="90000"/>
              </a:lnSpc>
              <a:spcBef>
                <a:spcPts val="1000"/>
              </a:spcBef>
              <a:spcAft>
                <a:spcPts val="0"/>
              </a:spcAft>
              <a:buClr>
                <a:schemeClr val="dk1"/>
              </a:buClr>
              <a:buSzPts val="2800"/>
              <a:buChar char="•"/>
            </a:pPr>
            <a:r>
              <a:rPr lang="en-US"/>
              <a:t>How to proceed the project</a:t>
            </a:r>
            <a:endParaRPr/>
          </a:p>
        </p:txBody>
      </p:sp>
      <p:pic>
        <p:nvPicPr>
          <p:cNvPr descr="Indonesian" id="94" name="Google Shape;94;p2"/>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95" name="Google Shape;95;p2"/>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a:t>
            </a: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can understand this task as involving several other problems, such as object detection, pose estimation, part and instance segmentation either as special cases or prerequisites. Addressing this task has applications in problems that require going beyond plain landmark localization, such as graphics, augmented reality, or human-computer interaction, and could also be a steppingstone towards general 3D-based object understanding.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ndonesian" id="102" name="Google Shape;102;p3"/>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103" name="Google Shape;103;p3"/>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Purpose</a:t>
            </a:r>
            <a:endParaRPr/>
          </a:p>
        </p:txBody>
      </p:sp>
      <p:sp>
        <p:nvSpPr>
          <p:cNvPr id="109" name="Google Shape;10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Firstly, as described in Sec. 2, we introduce the first manually-collected ground truth dataset for the task, by gathering dense correspondences between the SMPL model.</a:t>
            </a:r>
            <a:endParaRPr/>
          </a:p>
          <a:p>
            <a:pPr indent="-228600" lvl="0" marL="228600" rtl="0" algn="l">
              <a:lnSpc>
                <a:spcPct val="80000"/>
              </a:lnSpc>
              <a:spcBef>
                <a:spcPts val="1000"/>
              </a:spcBef>
              <a:spcAft>
                <a:spcPts val="0"/>
              </a:spcAft>
              <a:buClr>
                <a:schemeClr val="dk1"/>
              </a:buClr>
              <a:buSzPts val="2800"/>
              <a:buChar char="•"/>
            </a:pPr>
            <a:r>
              <a:rPr lang="en-US"/>
              <a:t>Secondly, as described in Sec. 3, we use the resulting dataset to train CNN-based systems that deliver dense correspondence ‘in the wild’, by regressing body surface coordinates at any image pixel.</a:t>
            </a:r>
            <a:endParaRPr/>
          </a:p>
          <a:p>
            <a:pPr indent="-228600" lvl="0" marL="228600" rtl="0" algn="l">
              <a:lnSpc>
                <a:spcPct val="80000"/>
              </a:lnSpc>
              <a:spcBef>
                <a:spcPts val="1000"/>
              </a:spcBef>
              <a:spcAft>
                <a:spcPts val="0"/>
              </a:spcAft>
              <a:buClr>
                <a:schemeClr val="dk1"/>
              </a:buClr>
              <a:buSzPts val="2800"/>
              <a:buChar char="•"/>
            </a:pPr>
            <a:r>
              <a:rPr lang="en-US"/>
              <a:t>Thirdly, we explore different ways of exploiting our constructed ground truth information. Our supervision signal is defined over a randomly chosen subset of image pixels per training sample. We use these sparse correspondences to train a ‘teacher’ network that can ‘inpaint’ the supervision signal in the rest of the image domain.</a:t>
            </a:r>
            <a:endParaRPr/>
          </a:p>
          <a:p>
            <a:pPr indent="-50800" lvl="0" marL="228600" rtl="0" algn="l">
              <a:lnSpc>
                <a:spcPct val="80000"/>
              </a:lnSpc>
              <a:spcBef>
                <a:spcPts val="1000"/>
              </a:spcBef>
              <a:spcAft>
                <a:spcPts val="0"/>
              </a:spcAft>
              <a:buClr>
                <a:schemeClr val="dk1"/>
              </a:buClr>
              <a:buSzPts val="2800"/>
              <a:buNone/>
            </a:pPr>
            <a:r>
              <a:t/>
            </a:r>
            <a:endParaRPr/>
          </a:p>
        </p:txBody>
      </p:sp>
      <p:pic>
        <p:nvPicPr>
          <p:cNvPr descr="Indonesian" id="110" name="Google Shape;110;p4"/>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111" name="Google Shape;111;p4"/>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Purpose</a:t>
            </a:r>
            <a:endParaRPr/>
          </a:p>
        </p:txBody>
      </p:sp>
      <p:sp>
        <p:nvSpPr>
          <p:cNvPr id="117" name="Google Shape;11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work aims at pushing further the envelope of human understanding in images by establishing dense correspondences from a 2D image to a 3D, surface-based representation of the human body</a:t>
            </a:r>
            <a:endParaRPr/>
          </a:p>
          <a:p>
            <a:pPr indent="-228600" lvl="0" marL="228600" rtl="0" algn="l">
              <a:lnSpc>
                <a:spcPct val="90000"/>
              </a:lnSpc>
              <a:spcBef>
                <a:spcPts val="1000"/>
              </a:spcBef>
              <a:spcAft>
                <a:spcPts val="0"/>
              </a:spcAft>
              <a:buClr>
                <a:schemeClr val="dk1"/>
              </a:buClr>
              <a:buSzPts val="2800"/>
              <a:buChar char="•"/>
            </a:pPr>
            <a:r>
              <a:rPr lang="en-US"/>
              <a:t>While these works are aiming at general categories, our work is focused on arguably the most important visual category, humans. For humans one can simplify the task by exploiting parametric deformable surface models, the Skinned Multi-Person Linear (SMPL) model.</a:t>
            </a:r>
            <a:endParaRPr/>
          </a:p>
        </p:txBody>
      </p:sp>
      <p:pic>
        <p:nvPicPr>
          <p:cNvPr descr="Indonesian" id="118" name="Google Shape;118;p5"/>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119" name="Google Shape;119;p5"/>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Theory: Annotation System</a:t>
            </a:r>
            <a:endParaRPr/>
          </a:p>
        </p:txBody>
      </p:sp>
      <p:sp>
        <p:nvSpPr>
          <p:cNvPr id="125" name="Google Shape;12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800"/>
              <a:buChar char="•"/>
            </a:pPr>
            <a:r>
              <a:rPr b="0" i="0" lang="en-US">
                <a:solidFill>
                  <a:srgbClr val="292929"/>
                </a:solidFill>
                <a:latin typeface="Arial"/>
                <a:ea typeface="Arial"/>
                <a:cs typeface="Arial"/>
                <a:sym typeface="Arial"/>
              </a:rPr>
              <a:t>The human annotators establish a dense correspondence between images and a 3D surface model. </a:t>
            </a:r>
            <a:endParaRPr/>
          </a:p>
          <a:p>
            <a:pPr indent="-228600" lvl="1" marL="685800" rtl="0" algn="l">
              <a:lnSpc>
                <a:spcPct val="90000"/>
              </a:lnSpc>
              <a:spcBef>
                <a:spcPts val="500"/>
              </a:spcBef>
              <a:spcAft>
                <a:spcPts val="0"/>
              </a:spcAft>
              <a:buClr>
                <a:srgbClr val="292929"/>
              </a:buClr>
              <a:buSzPts val="2400"/>
              <a:buChar char="•"/>
            </a:pPr>
            <a:r>
              <a:rPr lang="en-US">
                <a:solidFill>
                  <a:srgbClr val="292929"/>
                </a:solidFill>
                <a:latin typeface="Arial"/>
                <a:ea typeface="Arial"/>
                <a:cs typeface="Arial"/>
                <a:sym typeface="Arial"/>
              </a:rPr>
              <a:t>Segment the image to 25 semantic regions</a:t>
            </a:r>
            <a:endParaRPr/>
          </a:p>
          <a:p>
            <a:pPr indent="-228600" lvl="1" marL="685800" rtl="0" algn="l">
              <a:lnSpc>
                <a:spcPct val="90000"/>
              </a:lnSpc>
              <a:spcBef>
                <a:spcPts val="500"/>
              </a:spcBef>
              <a:spcAft>
                <a:spcPts val="0"/>
              </a:spcAft>
              <a:buClr>
                <a:srgbClr val="292929"/>
              </a:buClr>
              <a:buSzPts val="2400"/>
              <a:buChar char="•"/>
            </a:pPr>
            <a:r>
              <a:rPr b="0" i="0" lang="en-US">
                <a:solidFill>
                  <a:srgbClr val="292929"/>
                </a:solidFill>
                <a:latin typeface="Arial"/>
                <a:ea typeface="Arial"/>
                <a:cs typeface="Arial"/>
                <a:sym typeface="Arial"/>
              </a:rPr>
              <a:t>sample every body part with a set of roughly equidistant points (Maximum 14 points for each part)</a:t>
            </a:r>
            <a:endParaRPr/>
          </a:p>
          <a:p>
            <a:pPr indent="-228600" lvl="1" marL="685800" rtl="0" algn="l">
              <a:lnSpc>
                <a:spcPct val="90000"/>
              </a:lnSpc>
              <a:spcBef>
                <a:spcPts val="500"/>
              </a:spcBef>
              <a:spcAft>
                <a:spcPts val="0"/>
              </a:spcAft>
              <a:buClr>
                <a:srgbClr val="292929"/>
              </a:buClr>
              <a:buSzPts val="2400"/>
              <a:buChar char="•"/>
            </a:pPr>
            <a:r>
              <a:rPr b="0" i="0" lang="en-US">
                <a:solidFill>
                  <a:srgbClr val="292929"/>
                </a:solidFill>
                <a:latin typeface="Arial"/>
                <a:ea typeface="Arial"/>
                <a:cs typeface="Arial"/>
                <a:sym typeface="Arial"/>
              </a:rPr>
              <a:t>Each part is parameterized into UV coordinates</a:t>
            </a:r>
            <a:endParaRPr/>
          </a:p>
        </p:txBody>
      </p:sp>
      <p:pic>
        <p:nvPicPr>
          <p:cNvPr descr="Indonesian" id="126" name="Google Shape;126;p6"/>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127" name="Google Shape;127;p6"/>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Theory: Accuracy of human annotators</a:t>
            </a:r>
            <a:endParaRPr/>
          </a:p>
        </p:txBody>
      </p:sp>
      <p:sp>
        <p:nvSpPr>
          <p:cNvPr id="133" name="Google Shape;13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800"/>
              <a:buChar char="•"/>
            </a:pPr>
            <a:r>
              <a:rPr b="0" i="0" lang="en-US">
                <a:solidFill>
                  <a:srgbClr val="292929"/>
                </a:solidFill>
                <a:latin typeface="Arial"/>
                <a:ea typeface="Arial"/>
                <a:cs typeface="Arial"/>
                <a:sym typeface="Arial"/>
              </a:rPr>
              <a:t>Normally, multiple annotators annotate the same landmark and then the variance is calculated</a:t>
            </a:r>
            <a:endParaRPr/>
          </a:p>
          <a:p>
            <a:pPr indent="-228600" lvl="0" marL="228600" rtl="0" algn="l">
              <a:lnSpc>
                <a:spcPct val="90000"/>
              </a:lnSpc>
              <a:spcBef>
                <a:spcPts val="1000"/>
              </a:spcBef>
              <a:spcAft>
                <a:spcPts val="0"/>
              </a:spcAft>
              <a:buClr>
                <a:srgbClr val="292929"/>
              </a:buClr>
              <a:buSzPts val="2800"/>
              <a:buChar char="•"/>
            </a:pPr>
            <a:r>
              <a:rPr b="0" i="0" lang="en-US">
                <a:solidFill>
                  <a:srgbClr val="292929"/>
                </a:solidFill>
                <a:latin typeface="Arial"/>
                <a:ea typeface="Arial"/>
                <a:cs typeface="Arial"/>
                <a:sym typeface="Arial"/>
              </a:rPr>
              <a:t>In this case, the authors had access to true mesh coordinates for some images and asked the annotators to annotate these images</a:t>
            </a:r>
            <a:endParaRPr/>
          </a:p>
          <a:p>
            <a:pPr indent="-228600" lvl="0" marL="228600" rtl="0" algn="l">
              <a:lnSpc>
                <a:spcPct val="90000"/>
              </a:lnSpc>
              <a:spcBef>
                <a:spcPts val="1000"/>
              </a:spcBef>
              <a:spcAft>
                <a:spcPts val="0"/>
              </a:spcAft>
              <a:buClr>
                <a:srgbClr val="292929"/>
              </a:buClr>
              <a:buSzPts val="2800"/>
              <a:buChar char="•"/>
            </a:pPr>
            <a:r>
              <a:rPr b="0" i="0" lang="en-US">
                <a:solidFill>
                  <a:srgbClr val="292929"/>
                </a:solidFill>
                <a:latin typeface="Arial"/>
                <a:ea typeface="Arial"/>
                <a:cs typeface="Arial"/>
                <a:sym typeface="Arial"/>
              </a:rPr>
              <a:t>geodesic distance between the correct surface point was used, and the point estimated by human annotators </a:t>
            </a:r>
            <a:endParaRPr/>
          </a:p>
        </p:txBody>
      </p:sp>
      <p:pic>
        <p:nvPicPr>
          <p:cNvPr descr="Indonesian" id="134" name="Google Shape;134;p7"/>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135" name="Google Shape;135;p7"/>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6" name="Google Shape;136;p7"/>
          <p:cNvPicPr preferRelativeResize="0"/>
          <p:nvPr/>
        </p:nvPicPr>
        <p:blipFill rotWithShape="1">
          <a:blip r:embed="rId4">
            <a:alphaModFix/>
          </a:blip>
          <a:srcRect b="0" l="0" r="0" t="0"/>
          <a:stretch/>
        </p:blipFill>
        <p:spPr>
          <a:xfrm>
            <a:off x="4923829" y="4895306"/>
            <a:ext cx="2344341" cy="8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Theory: Evaluation Metrics</a:t>
            </a:r>
            <a:endParaRPr/>
          </a:p>
        </p:txBody>
      </p:sp>
      <p:sp>
        <p:nvSpPr>
          <p:cNvPr id="142" name="Google Shape;14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92929"/>
              </a:buClr>
              <a:buSzPts val="2800"/>
              <a:buChar char="•"/>
            </a:pPr>
            <a:r>
              <a:rPr b="0" i="0" lang="en-US">
                <a:solidFill>
                  <a:srgbClr val="292929"/>
                </a:solidFill>
                <a:latin typeface="Arial"/>
                <a:ea typeface="Arial"/>
                <a:cs typeface="Arial"/>
                <a:sym typeface="Arial"/>
              </a:rPr>
              <a:t>The authors have introduced geodesic point similarity (GPS) as a correspondence matching score</a:t>
            </a:r>
            <a:endParaRPr/>
          </a:p>
        </p:txBody>
      </p:sp>
      <p:pic>
        <p:nvPicPr>
          <p:cNvPr descr="Indonesian" id="143" name="Google Shape;143;p8"/>
          <p:cNvPicPr preferRelativeResize="0"/>
          <p:nvPr/>
        </p:nvPicPr>
        <p:blipFill rotWithShape="1">
          <a:blip r:embed="rId3">
            <a:alphaModFix/>
          </a:blip>
          <a:srcRect b="0" l="0" r="0" t="0"/>
          <a:stretch/>
        </p:blipFill>
        <p:spPr>
          <a:xfrm>
            <a:off x="0" y="12699"/>
            <a:ext cx="2667000" cy="532705"/>
          </a:xfrm>
          <a:prstGeom prst="rect">
            <a:avLst/>
          </a:prstGeom>
          <a:noFill/>
          <a:ln>
            <a:noFill/>
          </a:ln>
        </p:spPr>
      </p:pic>
      <p:sp>
        <p:nvSpPr>
          <p:cNvPr id="144" name="Google Shape;144;p8"/>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5" name="Google Shape;145;p8"/>
          <p:cNvPicPr preferRelativeResize="0"/>
          <p:nvPr/>
        </p:nvPicPr>
        <p:blipFill rotWithShape="1">
          <a:blip r:embed="rId4">
            <a:alphaModFix/>
          </a:blip>
          <a:srcRect b="0" l="0" r="0" t="0"/>
          <a:stretch/>
        </p:blipFill>
        <p:spPr>
          <a:xfrm>
            <a:off x="3916608" y="2963278"/>
            <a:ext cx="4358784" cy="15445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89c032220_0_0"/>
          <p:cNvSpPr txBox="1"/>
          <p:nvPr>
            <p:ph type="title"/>
          </p:nvPr>
        </p:nvSpPr>
        <p:spPr>
          <a:xfrm>
            <a:off x="838200" y="681037"/>
            <a:ext cx="10515600" cy="1009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Theory: RCNN</a:t>
            </a:r>
            <a:endParaRPr/>
          </a:p>
        </p:txBody>
      </p:sp>
      <p:sp>
        <p:nvSpPr>
          <p:cNvPr id="151" name="Google Shape;151;ga89c032220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92929"/>
              </a:buClr>
              <a:buSzPts val="2800"/>
              <a:buChar char="•"/>
            </a:pPr>
            <a:r>
              <a:rPr b="0" i="0" lang="en-US">
                <a:solidFill>
                  <a:srgbClr val="292929"/>
                </a:solidFill>
                <a:latin typeface="Arial"/>
                <a:ea typeface="Arial"/>
                <a:cs typeface="Arial"/>
                <a:sym typeface="Arial"/>
              </a:rPr>
              <a:t>The authors have introduced geodesic point similarity (GPS) as a correspondence matching score</a:t>
            </a:r>
            <a:endParaRPr/>
          </a:p>
        </p:txBody>
      </p:sp>
      <p:pic>
        <p:nvPicPr>
          <p:cNvPr descr="Indonesian" id="152" name="Google Shape;152;ga89c032220_0_0"/>
          <p:cNvPicPr preferRelativeResize="0"/>
          <p:nvPr/>
        </p:nvPicPr>
        <p:blipFill rotWithShape="1">
          <a:blip r:embed="rId3">
            <a:alphaModFix/>
          </a:blip>
          <a:srcRect b="0" l="0" r="0" t="0"/>
          <a:stretch/>
        </p:blipFill>
        <p:spPr>
          <a:xfrm>
            <a:off x="0" y="12699"/>
            <a:ext cx="2667002" cy="532705"/>
          </a:xfrm>
          <a:prstGeom prst="rect">
            <a:avLst/>
          </a:prstGeom>
          <a:noFill/>
          <a:ln>
            <a:noFill/>
          </a:ln>
        </p:spPr>
      </p:pic>
      <p:sp>
        <p:nvSpPr>
          <p:cNvPr id="153" name="Google Shape;153;ga89c032220_0_0"/>
          <p:cNvSpPr/>
          <p:nvPr/>
        </p:nvSpPr>
        <p:spPr>
          <a:xfrm>
            <a:off x="2781300" y="0"/>
            <a:ext cx="9410700" cy="5454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4" name="Google Shape;154;ga89c032220_0_0"/>
          <p:cNvPicPr preferRelativeResize="0"/>
          <p:nvPr/>
        </p:nvPicPr>
        <p:blipFill rotWithShape="1">
          <a:blip r:embed="rId4">
            <a:alphaModFix/>
          </a:blip>
          <a:srcRect b="0" l="0" r="0" t="0"/>
          <a:stretch/>
        </p:blipFill>
        <p:spPr>
          <a:xfrm>
            <a:off x="3916608" y="2963278"/>
            <a:ext cx="4358784" cy="15445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2020-10-25T06:43:35Z</dcterms:created>
  <dc:creator>Jirayu Petchhan</dc:creator>
</cp:coreProperties>
</file>