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5" r:id="rId17"/>
    <p:sldId id="271" r:id="rId18"/>
    <p:sldId id="276" r:id="rId19"/>
    <p:sldId id="277" r:id="rId20"/>
    <p:sldId id="278" r:id="rId21"/>
    <p:sldId id="279" r:id="rId22"/>
    <p:sldId id="274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1" r:id="rId32"/>
    <p:sldId id="294" r:id="rId33"/>
    <p:sldId id="295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23D3-8B9F-4FE0-B199-49F6077F3ECF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62D9-313C-4930-AC45-C64ECADA4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6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5598-FF49-4C65-8B09-83607EF1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BB667-E6BC-4AC2-ACE5-7EED3CB7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0F075-A79E-42ED-9430-9A92FA5A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2BF2-7919-4C8A-B01B-894C5F01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78F27-DCD5-449B-8178-15A61700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2E38-9DE1-4AD7-BCCD-57E5D72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22EF8-FE4A-4AC6-92E7-41FE65C5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24DD-0F9E-4623-B5F3-C4E4025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F5F3F-E852-45FD-AAEC-2FF9186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D6964-B73E-428A-8485-F07CBAE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B6BC1-A431-4F2F-B1D2-159974185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C2AF3-8765-4A3A-A7AE-27F0C1B4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F6F01-92EA-4A3D-8C5D-B55DB43A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2B1A3-BAEE-4A1F-AC47-0E4D0265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EC4A-EEBF-4BC8-BD7F-7024CDC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F71E-0675-491C-B88C-39D22077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13C69-7A2E-459C-8284-804448C5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F330-6CDB-4169-90FA-42036793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49260-D86B-4D84-8877-E7C2CEC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881DF-5BAE-4036-8C20-6A4A4534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C3304-60DC-42B0-97ED-7D42EC51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5978E-360E-4D86-BC64-0487FDF2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48B7A-F074-4CF0-8F54-8B41BE5E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542B-7769-4A6C-BFEA-5EE7272C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01119-4D1E-40AC-BE7F-7C71A01E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56013-E16B-411F-A5AF-BAB94D4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CD85C-8A0A-4F14-8665-39DB7627E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6ECD0-83D8-467A-B960-EB271EFD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42AFB-6A66-4595-B41C-3BD0E180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2B5D-E51E-48FB-B5F2-95F64FB0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F2FC5-8B38-4360-9FB7-B24FDC37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5D022-13C5-4207-9474-BD4F22E5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96180-8566-4BC5-B0B9-1B49323A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410D7-EACA-4DC4-BE25-8A3DE28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48C5B0-4DE3-47B2-B2AA-0AA3A304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774B9-DE8F-4E17-AB00-B66104750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DEFAA-C7E1-49B9-9052-11AF06DB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D58E94-DCA1-4DB3-83C3-0772281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A9D25-816C-4D1F-96CA-8465D3E3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8FF4D-3875-493F-9666-9E15FB1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BC83B-47DD-4962-A514-3710583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3A8F4-A81D-4A13-968D-872A23CD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3FAB67-2376-4F4C-BBBB-5A7ED08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9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20A30-A3D5-4BC5-AA6F-C458EB58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187EAF-5279-4497-AD93-0E392FFF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9A016-889C-49A8-8D45-4D7B6F18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85995-7171-48F6-AE6E-6C088CFA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7E618-2237-4F49-9CF0-10D81F69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97259-25B7-4EB8-8613-CF211B0C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58C27-2C30-4C60-A7C9-7DDD37BC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022C7-A7AE-4601-912F-813C0DF6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3BAA6-D9E2-4403-885C-965E7BA0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09DAC-9272-4ED2-A4CC-338F8C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87D6D-CB45-4571-ACE8-9F70EC7AC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B7F93-CE9C-40A3-AA50-36C267A1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BB56-55CC-4265-B74D-B35175EA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B915E-BA0B-4C23-922D-0765AB97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A513C-EDBE-4C51-911E-727CB409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486CC-B5C0-4F33-A8CC-6B4C10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5DF3D-65F4-4006-ACB4-0B3AB6F9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82841-EC3E-45D5-B176-41275760F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72EE-F203-492F-9F77-A472F620ED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82362-32D7-464B-BB9D-4BC51326D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A8870-E80A-4EB6-B39A-42846B51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5137-DE18-4E8E-8248-FCAF7CC0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0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ddylee777.github.io/kaggle/Kaggle-API-%EC%82%AC%EC%9A%A9%EB%B2%9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673A-E728-4890-979D-65893842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6649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F8EA8-2BDA-41F2-AC75-71910D90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4664"/>
            <a:ext cx="9144000" cy="1655763"/>
          </a:xfrm>
        </p:spPr>
        <p:txBody>
          <a:bodyPr>
            <a:normAutofit lnSpcReduction="10000"/>
          </a:bodyPr>
          <a:lstStyle/>
          <a:p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08. 28.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진대현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C6CD5-87FB-4F21-8BFE-92197A24AFC1}"/>
              </a:ext>
            </a:extLst>
          </p:cNvPr>
          <p:cNvSpPr txBox="1"/>
          <p:nvPr/>
        </p:nvSpPr>
        <p:spPr>
          <a:xfrm>
            <a:off x="3556003" y="2784250"/>
            <a:ext cx="358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(Playground for Data Scientist)</a:t>
            </a:r>
            <a:endParaRPr lang="ko-KR" altLang="en-US" sz="1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9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경진대회에서는 리더보드</a:t>
            </a: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Leaderboard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점수를 통해 자신의 알고리즘이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어느정도 수준인지 확인할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1201C7D-53B5-47F8-ACCE-093F8500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35" y="3759882"/>
            <a:ext cx="3874716" cy="2826055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E9C93-8C3E-4F6B-8FD3-489421D134E3}"/>
              </a:ext>
            </a:extLst>
          </p:cNvPr>
          <p:cNvSpPr txBox="1"/>
          <p:nvPr/>
        </p:nvSpPr>
        <p:spPr>
          <a:xfrm>
            <a:off x="5804651" y="4591868"/>
            <a:ext cx="5763236" cy="115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점수들은 각 대회별로 평가 방법들이 다르기 때문에 </a:t>
            </a:r>
            <a:b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 규칙 및 평가방법을 항상 살펴 보아야 하며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때로는 대회 관리자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직접 채점하는 경우도 있습니다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정기 경진대회로는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Traveling Santa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경로 최적화 문제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NCAA ML Competition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스포츠 경기 결과 예측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외에 거의 정기적으로 열리는 대회로는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ImageNet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주관의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ImageNet Object Challenge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인식 모델 대회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Google Research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주관의 컴퓨터 비전 관련 대회 등이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37BBA5-785B-4678-87C4-56C3519CF043}"/>
              </a:ext>
            </a:extLst>
          </p:cNvPr>
          <p:cNvSpPr txBox="1"/>
          <p:nvPr/>
        </p:nvSpPr>
        <p:spPr>
          <a:xfrm>
            <a:off x="3104991" y="5815623"/>
            <a:ext cx="889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(Object detection, Image recognition, Image retrieval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19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때로는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캐글에서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모델만을 사용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 경진 대회를 여는 경우가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작년 진행된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Generative Dog Images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경우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반드시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GAN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사용하여 참가하도록 규칙을 정해 대회가 진행되었습니다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대회 규칙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들은 각 대회의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Overview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메뉴에서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Description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살펴보아야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4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사용자는 등급이 구분되어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등급 체계는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Progression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 확인할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등급은 주요 서비스인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Competitions, Datasets, Notebooks, Discussion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마다 따로 부여하므로 사용자의 등급은 각 서비스에서 다르게 책정됩니다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781267-40DC-4938-B7BC-B95868E877BD}"/>
              </a:ext>
            </a:extLst>
          </p:cNvPr>
          <p:cNvSpPr txBox="1"/>
          <p:nvPr/>
        </p:nvSpPr>
        <p:spPr>
          <a:xfrm>
            <a:off x="637563" y="3600758"/>
            <a:ext cx="889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Novice,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Contributor,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Expert,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Master,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 err="1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GrandMaster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solidFill>
                <a:srgbClr val="1460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AFE3-4A91-43F0-B8DA-6BC130DCD99D}"/>
              </a:ext>
            </a:extLst>
          </p:cNvPr>
          <p:cNvSpPr txBox="1"/>
          <p:nvPr/>
        </p:nvSpPr>
        <p:spPr>
          <a:xfrm>
            <a:off x="245677" y="5532373"/>
            <a:ext cx="8912836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업계 종사자들에 따르면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Expert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부터는 취업시장에서 유효하게 활용 가능하다고 합니다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6BCC8-EAFD-46FA-93EB-192E3EAC1088}"/>
              </a:ext>
            </a:extLst>
          </p:cNvPr>
          <p:cNvSpPr txBox="1"/>
          <p:nvPr/>
        </p:nvSpPr>
        <p:spPr>
          <a:xfrm>
            <a:off x="637563" y="5100560"/>
            <a:ext cx="976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Contributor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까지는 </a:t>
            </a:r>
            <a:r>
              <a:rPr lang="ko-KR" altLang="en-US" sz="1200" dirty="0" err="1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캐글에서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정한 특정 작업을 완료하면 올라갈 수 있고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Expert 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이후로는 서비스별 로 정해진 메달을 모아야함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.)</a:t>
            </a:r>
            <a:endParaRPr lang="ko-KR" altLang="en-US" sz="1200" dirty="0">
              <a:solidFill>
                <a:srgbClr val="1460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50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3B7440C-6AE2-43DB-AA17-CC6FF2758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4078"/>
              </p:ext>
            </p:extLst>
          </p:nvPr>
        </p:nvGraphicFramePr>
        <p:xfrm>
          <a:off x="289114" y="2166683"/>
          <a:ext cx="11613775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755">
                  <a:extLst>
                    <a:ext uri="{9D8B030D-6E8A-4147-A177-3AD203B41FA5}">
                      <a16:colId xmlns:a16="http://schemas.microsoft.com/office/drawing/2014/main" val="2520793192"/>
                    </a:ext>
                  </a:extLst>
                </a:gridCol>
                <a:gridCol w="2322755">
                  <a:extLst>
                    <a:ext uri="{9D8B030D-6E8A-4147-A177-3AD203B41FA5}">
                      <a16:colId xmlns:a16="http://schemas.microsoft.com/office/drawing/2014/main" val="640594652"/>
                    </a:ext>
                  </a:extLst>
                </a:gridCol>
                <a:gridCol w="2322755">
                  <a:extLst>
                    <a:ext uri="{9D8B030D-6E8A-4147-A177-3AD203B41FA5}">
                      <a16:colId xmlns:a16="http://schemas.microsoft.com/office/drawing/2014/main" val="3973408017"/>
                    </a:ext>
                  </a:extLst>
                </a:gridCol>
                <a:gridCol w="2322755">
                  <a:extLst>
                    <a:ext uri="{9D8B030D-6E8A-4147-A177-3AD203B41FA5}">
                      <a16:colId xmlns:a16="http://schemas.microsoft.com/office/drawing/2014/main" val="2977521565"/>
                    </a:ext>
                  </a:extLst>
                </a:gridCol>
                <a:gridCol w="2322755">
                  <a:extLst>
                    <a:ext uri="{9D8B030D-6E8A-4147-A177-3AD203B41FA5}">
                      <a16:colId xmlns:a16="http://schemas.microsoft.com/office/drawing/2014/main" val="56169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등급명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60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Competitions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60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Datasets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60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Notebooks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60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Discussion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6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Novice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회원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626160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Contributor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 프로필 정보 추가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개인 신상 정보 추가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SNS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계정 확인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캐글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노트북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회 실행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경진 대회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회 참가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 등록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회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다른 사용자에 대한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Vote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하기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Expert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동메달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동메달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동메달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동메달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79343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Master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  <a:b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</a:b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은메달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  <a:b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</a:b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은메달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은메달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은메달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합계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메달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674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Grandmaster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  <a:b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</a:b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솔로팀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금메달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은메달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금메달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합계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메달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2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5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2484157" y="2775136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08" y="2519476"/>
            <a:ext cx="7579737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67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경진 대회들은 결과물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저장한 뒤 제출합니다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본인이 구축한 코드 자체에서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submission.csv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생성된 뒤 제출하도록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코딩을 완료해야 하는 경우가 대부분입니다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따라서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대회에 참여하려면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&lt;&gt;Notebook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활용이 필수적입니다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앞서 언급했듯이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SaaS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개발환경 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쥬피터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노트북에서 유래했으므로 용법은 거의 유사하고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아래와 같이 사용합니다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C383D5-A0BD-4D8C-A4B4-0500918F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78" y="4758671"/>
            <a:ext cx="3905823" cy="462123"/>
          </a:xfrm>
          <a:prstGeom prst="rect">
            <a:avLst/>
          </a:prstGeom>
          <a:ln>
            <a:solidFill>
              <a:srgbClr val="14606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971742-7176-4342-B63E-DA16E72B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51" y="3691034"/>
            <a:ext cx="2860423" cy="2644055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CDB6B3-3F9D-4B84-B87D-D5BEC11E3609}"/>
              </a:ext>
            </a:extLst>
          </p:cNvPr>
          <p:cNvSpPr txBox="1"/>
          <p:nvPr/>
        </p:nvSpPr>
        <p:spPr>
          <a:xfrm>
            <a:off x="5644991" y="6451868"/>
            <a:ext cx="506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(Accelerator </a:t>
            </a:r>
            <a:r>
              <a:rPr lang="ko-KR" altLang="en-US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설정을 통해 앞서 언급한 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GPU </a:t>
            </a:r>
            <a:r>
              <a:rPr lang="ko-KR" altLang="en-US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환경을 구축할 수 있음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solidFill>
                <a:srgbClr val="1460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94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&lt;&gt;Notebook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메뉴에서는 다른 사용자에 의해 공개된 코드들을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0BD453-068F-413D-8E7E-3C08B6D6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73" y="3917053"/>
            <a:ext cx="5065571" cy="2710524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39165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공개된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확인한 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Copy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Edit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기능을 통해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복사해와 사용할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7AA41-32C1-41A0-9590-85F9953E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5" y="4097885"/>
            <a:ext cx="11083636" cy="810345"/>
          </a:xfrm>
          <a:prstGeom prst="rect">
            <a:avLst/>
          </a:prstGeom>
          <a:solidFill>
            <a:srgbClr val="146062"/>
          </a:solidFill>
          <a:ln>
            <a:solidFill>
              <a:srgbClr val="14606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5E1456-86D4-4FE6-BDD9-9390B58B5B53}"/>
              </a:ext>
            </a:extLst>
          </p:cNvPr>
          <p:cNvSpPr/>
          <p:nvPr/>
        </p:nvSpPr>
        <p:spPr>
          <a:xfrm>
            <a:off x="9810613" y="4291917"/>
            <a:ext cx="1650855" cy="6545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14606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277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C4F4520-E5A5-4EDE-AB27-E4D7470E0E96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D51A3-2F93-46FC-AA48-7E5280CE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</a:t>
            </a:r>
            <a:r>
              <a:rPr lang="ko-KR" altLang="en-US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가지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다룹니다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: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951D-A5DB-483C-B052-A52F91A7DEF9}"/>
              </a:ext>
            </a:extLst>
          </p:cNvPr>
          <p:cNvSpPr txBox="1"/>
          <p:nvPr/>
        </p:nvSpPr>
        <p:spPr>
          <a:xfrm>
            <a:off x="1148943" y="2345989"/>
            <a:ext cx="9894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 알아보기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Kaggle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참여하기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41DE71-8E3E-491A-9F35-B4294B860742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9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유사한 기능으로 작성중인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공개된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Dataset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작성된 내용을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module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불러와 사용할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950DD-018F-458D-AEFC-FFBA937C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03" y="3881773"/>
            <a:ext cx="5655220" cy="2727411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5E1456-86D4-4FE6-BDD9-9390B58B5B53}"/>
              </a:ext>
            </a:extLst>
          </p:cNvPr>
          <p:cNvSpPr/>
          <p:nvPr/>
        </p:nvSpPr>
        <p:spPr>
          <a:xfrm>
            <a:off x="7296710" y="4192511"/>
            <a:ext cx="1650855" cy="14834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14606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672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 &lt;&gt;Notebook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작성된 코드를 인라인 실행하기 위해서는 실행 버튼을 눌러 사용합니다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40296-96DC-4332-BF05-52920596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77" y="3193489"/>
            <a:ext cx="3861387" cy="34899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5E1456-86D4-4FE6-BDD9-9390B58B5B53}"/>
              </a:ext>
            </a:extLst>
          </p:cNvPr>
          <p:cNvSpPr/>
          <p:nvPr/>
        </p:nvSpPr>
        <p:spPr>
          <a:xfrm>
            <a:off x="3313383" y="3776511"/>
            <a:ext cx="1025051" cy="5719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14606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7238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2. Kaggle Competitions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참여하기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Compete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메뉴에서 현재 진행중인 대회들을 확인합니다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주제 및 평가방법 등을 확인한 뒤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Join Competitions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버튼을 누릅니다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일반적으로 대회 관련 서약서를 확인 시킨 후 동의를 구하는 과정이 포함됩니다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12CA06-1C0C-4BF6-BFF6-7EF89CBA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21" y="4312054"/>
            <a:ext cx="8286751" cy="2419351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84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3.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데이터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내려받기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개별 경진 대회의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train, test, sample_submission.csv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파일들을 확인할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B6109-9F10-4337-A2C5-C7AE65B1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52" y="4154840"/>
            <a:ext cx="4640019" cy="1317269"/>
          </a:xfrm>
          <a:prstGeom prst="rect">
            <a:avLst/>
          </a:prstGeom>
          <a:ln>
            <a:solidFill>
              <a:srgbClr val="14606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FFE17C-1C90-448A-BBD9-68AC85C0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9411"/>
            <a:ext cx="5033048" cy="2347968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292065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3.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데이터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내려받기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환경을 사용하지 않고 데이터를 직접 내려 받아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환경에서 사용하고 싶다면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Kaggle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 다운로드 받을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 주소를 참고하세요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환경에서 사용하는 경우 슬라이드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같이 사용하면 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18AB3-9B2C-4C2D-8F9E-1052A8EDFF51}"/>
              </a:ext>
            </a:extLst>
          </p:cNvPr>
          <p:cNvSpPr txBox="1"/>
          <p:nvPr/>
        </p:nvSpPr>
        <p:spPr>
          <a:xfrm>
            <a:off x="254699" y="4330610"/>
            <a:ext cx="11038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https://teddylee777.github.io/kaggle/Kaggle-API-%EC%82%AC%EC%9A%A9%EB%B2%95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4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제출을 위해서는 본인의 알고리즘을 코드화 한 노트북을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Commit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해야 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 예시는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노드가 있는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전결합층</a:t>
            </a: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Fully Connected Layer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연결한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신경망을 사용해 이미지 데이터를 분류하는 코드입니다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794A8-82D4-4FF4-A0B5-3319A714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4222751"/>
            <a:ext cx="5734051" cy="2476500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427399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코드를 실행하면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이용하여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MLPClassifier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클래스에 정의된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신경망으로 모델을 학습시킨 뒤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test.csv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이용해 테스트하고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결과를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submission.csv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저장하게 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BAFD17-19FA-4307-91AC-B41478D5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4222751"/>
            <a:ext cx="5734051" cy="2476500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3752195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코드를 저장할 땐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Save version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눌러 저장합니다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코드를 실행하지 않은 상태라면 코드를 실행하면서 저장하는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Save &amp; Run All(Commit)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눌러 저장합니다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00334A-7ADF-4EB8-8A4F-A8A4E31D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17" y="4353717"/>
            <a:ext cx="4256195" cy="2258464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401236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Advanced settings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내부에서 발생한 출력물을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함께 저장할지에 대한 여부를 지정할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393D2-23E5-4C96-B6EF-7A899869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06" y="3966733"/>
            <a:ext cx="4322391" cy="2511852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180355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우측 상단의 프로필 사진을 눌러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My profile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Notebooks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메뉴를 눌러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본인이 작성한 노트북을 확인합니다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4AE0A-8518-431F-A732-C4B35C7B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3" y="4138586"/>
            <a:ext cx="5346505" cy="1951711"/>
          </a:xfrm>
          <a:prstGeom prst="rect">
            <a:avLst/>
          </a:prstGeom>
          <a:ln>
            <a:solidFill>
              <a:srgbClr val="14606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3603F3-D829-4C25-987D-712E6225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78" y="3740716"/>
            <a:ext cx="4699161" cy="2747451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13615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2484157" y="2775136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94" y="2519476"/>
            <a:ext cx="697341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038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Commit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된 노트북의 경우 우측 메뉴에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Output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추가되고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Output Files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아래에 있는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submission.csv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선택한 뒤 참여하고 있는 대회에 대해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Submit to Competition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누르면 결과물이 제출됩니다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제출 과정은 경우에 따라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Pending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시간이 아주 오래 걸릴 수 있으므로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임박하여 제출하지 않도록 하며 대회 초반부에 결과 제출이 제대로 되는지를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반드시 확인할 필요가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03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4. Kaggle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 결과물 제출하기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경우에 따라 주최 측의 실수 또는 제출 방법이 다른 대회와 상이한 경우 등에서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Pending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수 있으므로 관련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Discussion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확인하면 도움이 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0AA115-EFE2-4A5F-B4E3-A34381D3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764873"/>
            <a:ext cx="3498233" cy="2734763"/>
          </a:xfrm>
          <a:prstGeom prst="rect">
            <a:avLst/>
          </a:prstGeom>
          <a:ln>
            <a:solidFill>
              <a:srgbClr val="146062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EDE216-86A8-44F4-B919-A3DFF158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93" y="3783800"/>
            <a:ext cx="3915251" cy="2696909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0BCAE-8BA6-410D-9D83-97B396F24929}"/>
              </a:ext>
            </a:extLst>
          </p:cNvPr>
          <p:cNvSpPr txBox="1"/>
          <p:nvPr/>
        </p:nvSpPr>
        <p:spPr>
          <a:xfrm>
            <a:off x="1150423" y="6508431"/>
            <a:ext cx="976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무한 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Pending 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후 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Error</a:t>
            </a:r>
            <a:r>
              <a:rPr lang="ko-KR" altLang="en-US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로 제출이 안되는 경우가 많습니다</a:t>
            </a:r>
            <a:r>
              <a:rPr lang="en-US" altLang="ko-KR" sz="1200" dirty="0">
                <a:solidFill>
                  <a:srgbClr val="14606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….)</a:t>
            </a:r>
            <a:endParaRPr lang="ko-KR" altLang="en-US" sz="1200" dirty="0">
              <a:solidFill>
                <a:srgbClr val="1460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06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일반적인 흐름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 시작 뒤 가장 먼저 범용 알고리즘을 구현한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베이스라인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노트북들이 등장합니다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최소한 결과 제출 까지 동작은 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.’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의의가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 초반에는 이러한 공개된 베이스라인 노트북들을 살펴보는 것도 좋고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EDA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진행한 노트북을 확인해보는 것이 좋습니다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ADC85-2749-4C2B-BE73-89D389AB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9" y="5073881"/>
            <a:ext cx="8048625" cy="1209675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418037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일반적인 흐름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EDA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수행한 뒤 시각화 한 노트북을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노트북이라고 부릅니다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노트북들은 제출 데이터를 만들기 보다는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train dataset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EDA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작업을 진행하므로 공개 노트북을 점수로 정렬하여서는 확인하기 어렵습니다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‘EDA’, ‘Solutions’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등의 키워드로 검색하면 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EA3BE-37C8-4303-81C7-16557175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6" y="5233533"/>
            <a:ext cx="7981951" cy="600075"/>
          </a:xfrm>
          <a:prstGeom prst="rect">
            <a:avLst/>
          </a:prstGeom>
          <a:ln>
            <a:solidFill>
              <a:srgbClr val="146062"/>
            </a:solidFill>
          </a:ln>
        </p:spPr>
      </p:pic>
    </p:spTree>
    <p:extLst>
      <p:ext uri="{BB962C8B-B14F-4D97-AF65-F5344CB8AC3E}">
        <p14:creationId xmlns:p14="http://schemas.microsoft.com/office/powerpoint/2010/main" val="245492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일반적인 흐름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노트북 이후로는 주로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포크 노트북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들이 등장합니다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우리말로 옮기면 숟가락만 얹는 방식의 이러한 노트북들은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공개된 노트북을 기반으로 새로운 파생 프로그램을 작성한 노트북입니다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기존에 작성된 베이스라인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노트북을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Copy and Edit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하여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사용하는 것이 에티켓입니다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이렇게 사용한 경우 원본을 복사해 만든 노트북이라는 마크가 붙습니다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상황을 기피하기 위해 대회 후반에는 노트북을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비공개하여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851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일반적인 흐름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대회가 무르익기 시작하면 제목에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merge, blend, stacking, ensemble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단어를 포함한 노트북들이 등장합니다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요소를 조합해 만들었다고 생각하면 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기술적으로는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앙상블 학습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스태킹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평균화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등을 사용한 경우입니다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이런 노트북은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병합 노트북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이라고 부릅니다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955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6.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우승자 솔루션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대회의 우승자 솔루션은 주로 경진 대회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Discussion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 공개합니다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혹은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interviewBubble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이라는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깃허브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사용자가 만든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Data-Science-Competitions repository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사용하는 것도 편리합니다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ABDBDA70-0A71-4C12-9556-C4EC859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13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Competitions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2140A-9C04-4B1F-8095-F2AE954F38CF}"/>
              </a:ext>
            </a:extLst>
          </p:cNvPr>
          <p:cNvSpPr txBox="1"/>
          <p:nvPr/>
        </p:nvSpPr>
        <p:spPr>
          <a:xfrm>
            <a:off x="245677" y="4209847"/>
            <a:ext cx="976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err="1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입상작은</a:t>
            </a:r>
            <a:r>
              <a:rPr lang="ko-KR" altLang="en-US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경진대회 당시의 기술이므로 최신 기술이 있는지를 확인해볼 것을 권합니다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solidFill>
                <a:srgbClr val="1460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38A48-7756-4B94-BBDA-A2BB75D866CB}"/>
              </a:ext>
            </a:extLst>
          </p:cNvPr>
          <p:cNvSpPr txBox="1"/>
          <p:nvPr/>
        </p:nvSpPr>
        <p:spPr>
          <a:xfrm>
            <a:off x="245677" y="5532373"/>
            <a:ext cx="8912836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https://github.com/interviewBubble/Data-Science-Competitions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171010-C68D-4F8A-8630-1B403948B40C}"/>
              </a:ext>
            </a:extLst>
          </p:cNvPr>
          <p:cNvSpPr/>
          <p:nvPr/>
        </p:nvSpPr>
        <p:spPr>
          <a:xfrm>
            <a:off x="11124202" y="5853896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5A024AD-CB28-45E1-8A7D-71757A71525C}"/>
              </a:ext>
            </a:extLst>
          </p:cNvPr>
          <p:cNvSpPr txBox="1">
            <a:spLocks/>
          </p:cNvSpPr>
          <p:nvPr/>
        </p:nvSpPr>
        <p:spPr>
          <a:xfrm>
            <a:off x="11165449" y="5598236"/>
            <a:ext cx="5030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끝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2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31840-4D2E-4AAF-96E6-32B851975256}"/>
              </a:ext>
            </a:extLst>
          </p:cNvPr>
          <p:cNvSpPr txBox="1"/>
          <p:nvPr/>
        </p:nvSpPr>
        <p:spPr>
          <a:xfrm>
            <a:off x="245678" y="1612521"/>
            <a:ext cx="11757639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데이터 분석 경진 대회를 주최하는 플랫폼입니다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유사 벤치마크 서비스로는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데이콘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Dacon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대회를 주최하는 회사는 연구 과제나 주요 서비스에 사용할 목적으로 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분석이 필요한 데이터와 상금을 제공하고 데이터 과학자들이 경쟁하는 공간입니다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쉽게 말해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 소스 커뮤니티 기반의 </a:t>
            </a:r>
            <a:r>
              <a:rPr lang="ko-KR" altLang="en-US" sz="2400" dirty="0" err="1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놀이터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BE9C6-3768-4952-8D45-1AEDDE2B24DE}"/>
              </a:ext>
            </a:extLst>
          </p:cNvPr>
          <p:cNvSpPr txBox="1"/>
          <p:nvPr/>
        </p:nvSpPr>
        <p:spPr>
          <a:xfrm>
            <a:off x="245677" y="5633972"/>
            <a:ext cx="934826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메뉴 중 </a:t>
            </a:r>
            <a:r>
              <a:rPr lang="en-US" altLang="ko-KR" sz="12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Courses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파이썬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수준의 교육을 제공합니다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본인이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수준을 벗어났다면 국내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핸즈온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오픈소스 강의를 참고하는 것이 좋겠습니다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5624C-46D9-44C4-96E8-1E16A21059CE}"/>
              </a:ext>
            </a:extLst>
          </p:cNvPr>
          <p:cNvSpPr txBox="1"/>
          <p:nvPr/>
        </p:nvSpPr>
        <p:spPr>
          <a:xfrm>
            <a:off x="7997378" y="3152002"/>
            <a:ext cx="2772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거의 복제 수준의 서비스를 제공함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5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사용되고 있는 주요 프로그래밍 언어는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프로그램 실행 환경인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노트북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두 언어 중 하나가 필수로 사용됩니다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머신러닝이라면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GPU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다수 탑재한 고성능 워크스테이션을 떠올리기 쉽습니다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캐글에서는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고사양의 로컬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반드시 필요하지는 않습니다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노트북을 사용하면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GPU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 연산 자원을 설정해 분석을 진행할 수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마치 구글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코랩</a:t>
            </a:r>
            <a:r>
              <a:rPr lang="en-US" altLang="ko-KR" sz="16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Colab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유사한 환경을 제공합니다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처음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입문시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권장되는 사양은 대용량의 저장매체 뿐 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CDD54C-9C52-453B-BAA3-764B61EB8D9B}"/>
              </a:ext>
            </a:extLst>
          </p:cNvPr>
          <p:cNvSpPr txBox="1"/>
          <p:nvPr/>
        </p:nvSpPr>
        <p:spPr>
          <a:xfrm>
            <a:off x="9187549" y="2582471"/>
            <a:ext cx="2772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높은 빈도로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앞서 언급한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&lt;&gt;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노트북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캐글에서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제공하는 데이터 분석용 프로그래밍 환경입니다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웹상의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 편집기에 코드를 작성하면 서버에서 해당 프로그래밍을 실행해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결과를 반환하는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SaaS</a:t>
            </a:r>
            <a:r>
              <a:rPr lang="en-US" altLang="ko-KR" sz="16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Software</a:t>
            </a: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as a Service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이름은 주피터 노트북에서 유래한 것이 맞습니다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CPU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16GB RAM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 자원을 기본으로 지원하며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GPU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서버는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CPU+GPU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13GB RAM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지원합니다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GPU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경우 일주일에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시간으로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이용이 제한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되어 있습니다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D76EB0-B809-4EBF-936B-C9766E2D460D}"/>
              </a:ext>
            </a:extLst>
          </p:cNvPr>
          <p:cNvSpPr txBox="1"/>
          <p:nvPr/>
        </p:nvSpPr>
        <p:spPr>
          <a:xfrm>
            <a:off x="7474862" y="3671044"/>
            <a:ext cx="380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차세정의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-Stream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 이와 같은 서비스입니다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 저장소</a:t>
            </a:r>
            <a:r>
              <a:rPr lang="en-US" altLang="ko-KR" sz="16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repository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로도 사용 가능합니다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머신 러닝을 연구하는 데 있어 가장 큰 걸림돌 중 하나는 데이터 셋의 부재입니다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UCI Machine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Learning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Repository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마찬가지로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캐글에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공개된 데이터 셋은 대회를 참여하지 않더라도 학술적인 목적이라면 사용 가능합니다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5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1"/>
            <a:ext cx="117576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흥미롭게도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 분석 경진 대회를 주최함과 동시에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토론을 허용합니다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Discuss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또는 참여하고 있는 경진대회의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Discussion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페이지에서는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Stack-overflow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마찬가지로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관련 질의와 토론이 가능합니다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경진대회의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Discussion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내지는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Topic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에서는 대회 관련 내용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다루고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Forum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경우 데이터 과학 관련 일반 주제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다룹니다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FFC90A-0FF9-4F4B-A7F4-36E3EAD19986}"/>
              </a:ext>
            </a:extLst>
          </p:cNvPr>
          <p:cNvSpPr txBox="1"/>
          <p:nvPr/>
        </p:nvSpPr>
        <p:spPr>
          <a:xfrm>
            <a:off x="245678" y="5372717"/>
            <a:ext cx="4311809" cy="115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관련 이벤트와 주제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www.kaggle.com/general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초보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캐글러에게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필요한 주제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/getting-started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기능이나 버그 관련 주제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/product-feedback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39F95-2754-464E-9182-F0F67AA9EDA3}"/>
              </a:ext>
            </a:extLst>
          </p:cNvPr>
          <p:cNvSpPr txBox="1"/>
          <p:nvPr/>
        </p:nvSpPr>
        <p:spPr>
          <a:xfrm>
            <a:off x="4557488" y="5372716"/>
            <a:ext cx="4311809" cy="115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질의 응답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/questions-and-answers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세트 관련 내용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 및 토론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/data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강의 질의 응답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/learn-forum</a:t>
            </a:r>
          </a:p>
        </p:txBody>
      </p:sp>
    </p:spTree>
    <p:extLst>
      <p:ext uri="{BB962C8B-B14F-4D97-AF65-F5344CB8AC3E}">
        <p14:creationId xmlns:p14="http://schemas.microsoft.com/office/powerpoint/2010/main" val="377550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DE02DF6-3E7A-4784-9A2F-E60D4F99D942}"/>
              </a:ext>
            </a:extLst>
          </p:cNvPr>
          <p:cNvSpPr/>
          <p:nvPr/>
        </p:nvSpPr>
        <p:spPr>
          <a:xfrm>
            <a:off x="637565" y="286958"/>
            <a:ext cx="822121" cy="822121"/>
          </a:xfrm>
          <a:prstGeom prst="ellipse">
            <a:avLst/>
          </a:prstGeom>
          <a:solidFill>
            <a:srgbClr val="14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101D2D-195C-4D7F-8214-6CF529E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31299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b="1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서비스</a:t>
            </a:r>
            <a:endParaRPr lang="ko-KR" altLang="en-US" b="1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F52B-9708-4BAD-B86F-95EE469389E4}"/>
              </a:ext>
            </a:extLst>
          </p:cNvPr>
          <p:cNvSpPr txBox="1"/>
          <p:nvPr/>
        </p:nvSpPr>
        <p:spPr>
          <a:xfrm>
            <a:off x="245677" y="1612522"/>
            <a:ext cx="11757639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Section 1. Kaggle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이란 무엇인가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캐글에는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학습용 경진대회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 존재합니다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 목록에서 초보자 대상의 </a:t>
            </a:r>
            <a:r>
              <a:rPr lang="en-US" altLang="ko-KR" sz="2400" dirty="0">
                <a:solidFill>
                  <a:srgbClr val="1460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Getting started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대회들이 그러하며 아래와 같습니다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732859-2E0A-4FE2-8E03-6DDF788D02B1}"/>
              </a:ext>
            </a:extLst>
          </p:cNvPr>
          <p:cNvCxnSpPr/>
          <p:nvPr/>
        </p:nvCxnSpPr>
        <p:spPr>
          <a:xfrm>
            <a:off x="0" y="1385891"/>
            <a:ext cx="12192000" cy="0"/>
          </a:xfrm>
          <a:prstGeom prst="line">
            <a:avLst/>
          </a:prstGeom>
          <a:ln w="38100">
            <a:solidFill>
              <a:srgbClr val="146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501EC3-6590-4E61-8F48-175BC616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5" y="4016003"/>
            <a:ext cx="7559387" cy="2251364"/>
          </a:xfrm>
          <a:prstGeom prst="rect">
            <a:avLst/>
          </a:prstGeom>
          <a:ln>
            <a:solidFill>
              <a:srgbClr val="146062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D95261-4EA1-4BF6-B55D-8C0374F1D230}"/>
              </a:ext>
            </a:extLst>
          </p:cNvPr>
          <p:cNvSpPr/>
          <p:nvPr/>
        </p:nvSpPr>
        <p:spPr>
          <a:xfrm>
            <a:off x="5834092" y="4383315"/>
            <a:ext cx="1127555" cy="40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146062"/>
                </a:solidFill>
              </a:ln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67B83-286E-4919-86D2-3636F97FA0B9}"/>
              </a:ext>
            </a:extLst>
          </p:cNvPr>
          <p:cNvSpPr txBox="1"/>
          <p:nvPr/>
        </p:nvSpPr>
        <p:spPr>
          <a:xfrm>
            <a:off x="8075921" y="5110128"/>
            <a:ext cx="3898363" cy="115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Digit Recognizer 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필기체 숫자 이미지 인식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House Prices 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부동산 가격 회귀분석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171446" indent="-1714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Titanic 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생존자 예측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49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1863</Words>
  <Application>Microsoft Office PowerPoint</Application>
  <PresentationFormat>와이드스크린</PresentationFormat>
  <Paragraphs>283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HY견명조</vt:lpstr>
      <vt:lpstr>맑은 고딕</vt:lpstr>
      <vt:lpstr>새굴림</vt:lpstr>
      <vt:lpstr>Arial</vt:lpstr>
      <vt:lpstr>Office 테마</vt:lpstr>
      <vt:lpstr>Kaggle 가이드</vt:lpstr>
      <vt:lpstr>!   다음 두 가지를 다룹니다. :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1   Kaggle의 주요 서비스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  <vt:lpstr>2   Kaggle Competitions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가이드</dc:title>
  <dc:creator>진대현</dc:creator>
  <cp:lastModifiedBy>piljung kim</cp:lastModifiedBy>
  <cp:revision>33</cp:revision>
  <dcterms:created xsi:type="dcterms:W3CDTF">2020-08-27T09:06:21Z</dcterms:created>
  <dcterms:modified xsi:type="dcterms:W3CDTF">2020-09-10T12:59:31Z</dcterms:modified>
</cp:coreProperties>
</file>