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71" r:id="rId2"/>
    <p:sldId id="256" r:id="rId3"/>
    <p:sldId id="259" r:id="rId4"/>
    <p:sldId id="258" r:id="rId5"/>
    <p:sldId id="261" r:id="rId6"/>
    <p:sldId id="282" r:id="rId7"/>
    <p:sldId id="283" r:id="rId8"/>
    <p:sldId id="290" r:id="rId9"/>
    <p:sldId id="284" r:id="rId10"/>
    <p:sldId id="272" r:id="rId11"/>
    <p:sldId id="273" r:id="rId12"/>
    <p:sldId id="291" r:id="rId13"/>
    <p:sldId id="263" r:id="rId14"/>
    <p:sldId id="264" r:id="rId15"/>
    <p:sldId id="292" r:id="rId16"/>
    <p:sldId id="293" r:id="rId17"/>
    <p:sldId id="270" r:id="rId18"/>
    <p:sldId id="294" r:id="rId19"/>
    <p:sldId id="285" r:id="rId20"/>
    <p:sldId id="295" r:id="rId21"/>
    <p:sldId id="296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0DD3A-0717-4511-A532-EFB2D30B4D7D}" v="1215" dt="2022-03-10T13:28:43.565"/>
    <p1510:client id="{7D2F48FD-541C-4D89-B34C-E89A3CBBB238}" v="799" dt="2022-03-10T14:29:54.309"/>
    <p1510:client id="{F68EFB22-F58A-4D4C-8827-3D43BB9D5D64}" v="2823" dt="2022-03-10T15:16:52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5170"/>
  </p:normalViewPr>
  <p:slideViewPr>
    <p:cSldViewPr snapToGrid="0">
      <p:cViewPr varScale="1">
        <p:scale>
          <a:sx n="81" d="100"/>
          <a:sy n="81" d="100"/>
        </p:scale>
        <p:origin x="2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EFAA9-1327-3448-8D05-E58088C7301C}" type="datetimeFigureOut">
              <a:rPr kumimoji="1" lang="ko-Kore-KR" altLang="en-US" smtClean="0"/>
              <a:t>2022. 3. 11.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4670E-60F8-824D-8179-25BD42CB42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28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** </a:t>
            </a:r>
            <a:r>
              <a:rPr lang="en-US" altLang="ko-KR" dirty="0" err="1">
                <a:ea typeface="+mn-lt"/>
                <a:cs typeface="+mn-lt"/>
              </a:rPr>
              <a:t>재경님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한번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컴펌해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주시고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송희님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발표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스피치로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정리해서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바꿔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써주세요</a:t>
            </a:r>
            <a:r>
              <a:rPr lang="en-US" altLang="ko-KR" dirty="0">
                <a:ea typeface="+mn-lt"/>
                <a:cs typeface="+mn-lt"/>
              </a:rPr>
              <a:t>! **</a:t>
            </a:r>
          </a:p>
          <a:p>
            <a:endParaRPr lang="en-US" altLang="ko-Kore-KR" dirty="0">
              <a:ea typeface="+mn-lt"/>
              <a:cs typeface="+mn-lt"/>
            </a:endParaRPr>
          </a:p>
          <a:p>
            <a:r>
              <a:rPr lang="en-US" altLang="ko-Kore-KR" dirty="0">
                <a:ea typeface="+mn-lt"/>
                <a:cs typeface="+mn-lt"/>
              </a:rPr>
              <a:t> 3개의 </a:t>
            </a:r>
            <a:r>
              <a:rPr lang="ko-KR" altLang="en-US" dirty="0" err="1">
                <a:ea typeface="+mn-lt"/>
                <a:cs typeface="+mn-lt"/>
              </a:rPr>
              <a:t>캐글</a:t>
            </a:r>
            <a:r>
              <a:rPr lang="en-US" altLang="ko-Kore-KR" dirty="0">
                <a:ea typeface="+mn-lt"/>
                <a:cs typeface="+mn-lt"/>
              </a:rPr>
              <a:t> </a:t>
            </a:r>
            <a:r>
              <a:rPr lang="en-US" altLang="ko-Kore-KR" dirty="0" err="1">
                <a:ea typeface="+mn-lt"/>
                <a:cs typeface="+mn-lt"/>
              </a:rPr>
              <a:t>그리고</a:t>
            </a:r>
            <a:r>
              <a:rPr lang="en-US" altLang="ko-Kore-KR" dirty="0">
                <a:ea typeface="+mn-lt"/>
                <a:cs typeface="+mn-lt"/>
              </a:rPr>
              <a:t> 6개의 </a:t>
            </a:r>
            <a:r>
              <a:rPr lang="en-US" altLang="ko-Kore-KR" dirty="0" err="1">
                <a:ea typeface="+mn-lt"/>
                <a:cs typeface="+mn-lt"/>
              </a:rPr>
              <a:t>데이터를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통해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새로운</a:t>
            </a:r>
            <a:r>
              <a:rPr lang="en-US" altLang="ko-Kore-KR" dirty="0">
                <a:ea typeface="+mn-lt"/>
                <a:cs typeface="+mn-lt"/>
              </a:rPr>
              <a:t> 3개의 </a:t>
            </a:r>
            <a:r>
              <a:rPr lang="en-US" altLang="ko-Kore-KR" dirty="0" err="1">
                <a:ea typeface="+mn-lt"/>
                <a:cs typeface="+mn-lt"/>
              </a:rPr>
              <a:t>데이터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프레임을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만들어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진행하였다</a:t>
            </a:r>
            <a:r>
              <a:rPr lang="en-US" altLang="ko-Kore-KR" dirty="0">
                <a:ea typeface="+mn-lt"/>
                <a:cs typeface="+mn-lt"/>
              </a:rPr>
              <a:t>. </a:t>
            </a:r>
            <a:r>
              <a:rPr lang="en-US" altLang="ko-Kore-KR" dirty="0" err="1">
                <a:ea typeface="+mn-lt"/>
                <a:cs typeface="+mn-lt"/>
              </a:rPr>
              <a:t>처음엔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상영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등급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장르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국가의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연관성을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살펴보고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넷플릭스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오리지널의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영향력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나아가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대륙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구독자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수와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수익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상관관계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분석을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통한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넷플릭스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전략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전체를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살펴보고자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진행했다</a:t>
            </a:r>
            <a:r>
              <a:rPr lang="en-US" altLang="ko-Kore-KR" dirty="0">
                <a:ea typeface="+mn-lt"/>
                <a:cs typeface="+mn-lt"/>
              </a:rPr>
              <a:t>. </a:t>
            </a:r>
            <a:br>
              <a:rPr lang="en-US" altLang="ko-Kore-KR" dirty="0">
                <a:ea typeface="+mn-lt"/>
                <a:cs typeface="+mn-lt"/>
              </a:rPr>
            </a:br>
            <a:br>
              <a:rPr lang="en-US" altLang="ko-Kore-KR" dirty="0">
                <a:ea typeface="+mn-lt"/>
                <a:cs typeface="+mn-lt"/>
              </a:rPr>
            </a:br>
            <a:br>
              <a:rPr lang="en-US" altLang="ko-Kore-KR" dirty="0">
                <a:ea typeface="+mn-lt"/>
                <a:cs typeface="+mn-lt"/>
              </a:rPr>
            </a:br>
            <a:r>
              <a:rPr lang="en-US" altLang="ko-Kore-KR" dirty="0" err="1">
                <a:ea typeface="+mn-lt"/>
                <a:cs typeface="+mn-lt"/>
              </a:rPr>
              <a:t>분석을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하며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어려움이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있었는데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생각보다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시간에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따른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피처들의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변화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양상이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유의미하지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않았고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오리지널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콘텐츠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데이터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셋이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적었던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대륙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각각의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영향력을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살피는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부분에서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시행착오가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있었다</a:t>
            </a:r>
            <a:r>
              <a:rPr lang="en-US" altLang="ko-Kore-KR" dirty="0">
                <a:ea typeface="+mn-lt"/>
                <a:cs typeface="+mn-lt"/>
              </a:rPr>
              <a:t>. </a:t>
            </a:r>
            <a:br>
              <a:rPr lang="en-US" altLang="ko-Kore-KR" dirty="0">
                <a:ea typeface="+mn-lt"/>
                <a:cs typeface="+mn-lt"/>
              </a:rPr>
            </a:br>
            <a:br>
              <a:rPr lang="en-US" altLang="ko-Kore-KR" dirty="0">
                <a:ea typeface="+mn-lt"/>
                <a:cs typeface="+mn-lt"/>
              </a:rPr>
            </a:br>
            <a:r>
              <a:rPr lang="en-US" altLang="ko-Kore-KR" dirty="0">
                <a:ea typeface="+mn-lt"/>
                <a:cs typeface="+mn-lt"/>
              </a:rPr>
              <a:t> 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ore-KR" dirty="0" err="1">
                <a:ea typeface="+mn-lt"/>
                <a:cs typeface="+mn-lt"/>
              </a:rPr>
              <a:t>하지만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분석을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통해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넷플릭스는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키즈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데이터보다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성인을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타게팅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데이터가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많았다는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각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나라별로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오리지널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콘텐츠에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대한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투자가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많이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이뤄지고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있지만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아직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유의미한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결과는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몇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개의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작품에서만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나오고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그걸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분석하려면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다양한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원인을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따져야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한다는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전체적인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콘텐츠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대부분이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북미와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유럽에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한정되어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있고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주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타겟층이라는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</a:t>
            </a:r>
            <a:r>
              <a:rPr lang="en-US" altLang="ko-Kore-KR" dirty="0">
                <a:ea typeface="+mn-lt"/>
                <a:cs typeface="+mn-lt"/>
              </a:rPr>
              <a:t>, </a:t>
            </a:r>
            <a:r>
              <a:rPr lang="en-US" altLang="ko-Kore-KR" dirty="0" err="1">
                <a:ea typeface="+mn-lt"/>
                <a:cs typeface="+mn-lt"/>
              </a:rPr>
              <a:t>라틴아메리카가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수입에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비해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제작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콘텐츠가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적다는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점을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알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수</a:t>
            </a:r>
            <a:r>
              <a:rPr lang="en-US" altLang="ko-Kore-KR" dirty="0">
                <a:ea typeface="+mn-lt"/>
                <a:cs typeface="+mn-lt"/>
              </a:rPr>
              <a:t> </a:t>
            </a:r>
            <a:r>
              <a:rPr lang="en-US" altLang="ko-Kore-KR" dirty="0" err="1">
                <a:ea typeface="+mn-lt"/>
                <a:cs typeface="+mn-lt"/>
              </a:rPr>
              <a:t>있었다</a:t>
            </a:r>
            <a:r>
              <a:rPr lang="en-US" altLang="ko-Kore-KR" dirty="0">
                <a:ea typeface="+mn-lt"/>
                <a:cs typeface="+mn-lt"/>
              </a:rPr>
              <a:t>. </a:t>
            </a:r>
            <a:endParaRPr lang="ko-KR" altLang="ko-Kore-KR" dirty="0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670E-60F8-824D-8179-25BD42CB42B9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033B8BF2-718E-4FCF-924D-6D1C26F4B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5C55A-378D-43F8-9AC3-3C797F6CD48D}"/>
              </a:ext>
            </a:extLst>
          </p:cNvPr>
          <p:cNvSpPr txBox="1"/>
          <p:nvPr/>
        </p:nvSpPr>
        <p:spPr>
          <a:xfrm>
            <a:off x="960582" y="6167582"/>
            <a:ext cx="108019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latin typeface="Aharoni"/>
                <a:ea typeface="맑은 고딕"/>
                <a:cs typeface="Aharoni"/>
              </a:rPr>
              <a:t>Aiffel YJ2th Datathon </a:t>
            </a:r>
            <a:r>
              <a:rPr lang="en-US" altLang="ko-KR" sz="3200" b="1" dirty="0">
                <a:latin typeface="Aharoni"/>
                <a:ea typeface="맑은 고딕"/>
                <a:cs typeface="Aharoni"/>
              </a:rPr>
              <a:t>Netflix</a:t>
            </a:r>
            <a:r>
              <a:rPr lang="ko-KR" sz="3200" b="1" dirty="0">
                <a:latin typeface="Aharoni"/>
                <a:ea typeface="맑은 고딕"/>
                <a:cs typeface="Aharoni"/>
              </a:rPr>
              <a:t> 1조 </a:t>
            </a:r>
            <a:r>
              <a:rPr lang="ko-KR" sz="3200" dirty="0">
                <a:latin typeface="Aharoni"/>
                <a:ea typeface="맑은 고딕"/>
                <a:cs typeface="Aharoni"/>
              </a:rPr>
              <a:t>❤</a:t>
            </a:r>
            <a:r>
              <a:rPr lang="ko-KR" sz="3200" dirty="0" err="1">
                <a:latin typeface="Aharoni"/>
                <a:ea typeface="맑은 고딕"/>
                <a:cs typeface="Aharoni"/>
              </a:rPr>
              <a:t>weddingpeach</a:t>
            </a:r>
            <a:r>
              <a:rPr lang="ko-KR" sz="3200" dirty="0">
                <a:latin typeface="Aharoni"/>
                <a:ea typeface="맑은 고딕"/>
                <a:cs typeface="Aharoni"/>
              </a:rPr>
              <a:t>❤</a:t>
            </a:r>
          </a:p>
        </p:txBody>
      </p:sp>
    </p:spTree>
    <p:extLst>
      <p:ext uri="{BB962C8B-B14F-4D97-AF65-F5344CB8AC3E}">
        <p14:creationId xmlns:p14="http://schemas.microsoft.com/office/powerpoint/2010/main" val="9686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97B7FFC5-6270-4B9B-B401-0D5597244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9" r="-1" b="16883"/>
          <a:stretch/>
        </p:blipFill>
        <p:spPr>
          <a:xfrm>
            <a:off x="20" y="-230899"/>
            <a:ext cx="12188932" cy="6857990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7B619-8976-4BE5-ADC7-F58884550E6B}"/>
              </a:ext>
            </a:extLst>
          </p:cNvPr>
          <p:cNvSpPr txBox="1"/>
          <p:nvPr/>
        </p:nvSpPr>
        <p:spPr>
          <a:xfrm>
            <a:off x="883609" y="4672194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3200" b="1" dirty="0"/>
              <a:t>2.</a:t>
            </a:r>
            <a:r>
              <a:rPr lang="ko-KR" altLang="en-US" sz="3200" b="1" dirty="0"/>
              <a:t> 데이터 분석 및 시각화</a:t>
            </a:r>
          </a:p>
          <a:p>
            <a:pPr lvl="1"/>
            <a:r>
              <a:rPr lang="en-US" altLang="ko-KR" sz="3200" b="1" dirty="0"/>
              <a:t>2-2. </a:t>
            </a:r>
            <a:r>
              <a:rPr lang="ko-KR" altLang="en-US" sz="3200" b="1" dirty="0" err="1"/>
              <a:t>넷플릭스</a:t>
            </a:r>
            <a:r>
              <a:rPr lang="ko-KR" altLang="en-US" sz="3200" b="1" dirty="0"/>
              <a:t> 오리지널의 영향 분석</a:t>
            </a:r>
          </a:p>
        </p:txBody>
      </p:sp>
    </p:spTree>
    <p:extLst>
      <p:ext uri="{BB962C8B-B14F-4D97-AF65-F5344CB8AC3E}">
        <p14:creationId xmlns:p14="http://schemas.microsoft.com/office/powerpoint/2010/main" val="65974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3D25E9-E4F8-E14D-9824-11406B6C89DB}"/>
              </a:ext>
            </a:extLst>
          </p:cNvPr>
          <p:cNvSpPr/>
          <p:nvPr/>
        </p:nvSpPr>
        <p:spPr>
          <a:xfrm>
            <a:off x="320565" y="321729"/>
            <a:ext cx="1155086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2-2.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오리지널의 영향 분석</a:t>
            </a:r>
            <a:endParaRPr lang="en-US" altLang="ko-KR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가설</a:t>
            </a:r>
            <a:r>
              <a:rPr lang="en-US" altLang="ko-KR" sz="1400" b="1" dirty="0"/>
              <a:t>1)</a:t>
            </a:r>
            <a:br>
              <a:rPr lang="ko-KR" altLang="en-US" sz="1400" dirty="0"/>
            </a:br>
            <a:r>
              <a:rPr lang="ko-KR" altLang="en-US" sz="1400" dirty="0" err="1"/>
              <a:t>넷플릭스를</a:t>
            </a:r>
            <a:r>
              <a:rPr lang="ko-KR" altLang="en-US" sz="1400" dirty="0"/>
              <a:t> 뒤이은 </a:t>
            </a:r>
            <a:r>
              <a:rPr lang="en-US" altLang="ko-Kore-KR" sz="1400" dirty="0"/>
              <a:t>OTT </a:t>
            </a:r>
            <a:r>
              <a:rPr lang="ko-KR" altLang="en-US" sz="1400" dirty="0"/>
              <a:t>서비스들의 빠른 콘텐츠 </a:t>
            </a:r>
            <a:r>
              <a:rPr lang="ko-KR" altLang="en-US" sz="1400" dirty="0" err="1"/>
              <a:t>수급력으로</a:t>
            </a:r>
            <a:r>
              <a:rPr lang="ko-KR" altLang="en-US" sz="1400" dirty="0"/>
              <a:t> 인해 </a:t>
            </a:r>
            <a:r>
              <a:rPr lang="ko-KR" altLang="en-US" sz="1400" dirty="0" err="1"/>
              <a:t>넷플릭스</a:t>
            </a:r>
            <a:r>
              <a:rPr lang="ko-KR" altLang="en-US" sz="1400" dirty="0"/>
              <a:t> 역시 경쟁에 뒤쳐지지 않기 위해 제작기간이 길고 투자액이 높은 오리지널 콘텐츠보다는 </a:t>
            </a:r>
            <a:r>
              <a:rPr lang="ko-KR" altLang="en-US" sz="1400" b="1" dirty="0"/>
              <a:t>오리지널이 아닌 콘텐츠를 수급하는 방향으로 전략을 세웠을 것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b="1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47E6410-5BE4-A54C-8D68-0BFBD57D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1" y="1829834"/>
            <a:ext cx="7013148" cy="479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2C680C-D86A-774E-8631-83404BEE7CDA}"/>
              </a:ext>
            </a:extLst>
          </p:cNvPr>
          <p:cNvSpPr/>
          <p:nvPr/>
        </p:nvSpPr>
        <p:spPr>
          <a:xfrm>
            <a:off x="7756635" y="2632505"/>
            <a:ext cx="443536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2015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년도 기점부터 오리지널이 아닌 </a:t>
            </a:r>
            <a:b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콘텐츠가 급증하고 있다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sz="1600" dirty="0"/>
            </a:br>
            <a:endParaRPr lang="en-US" altLang="ko-KR" sz="16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오리지널 콘텐츠 수의 </a:t>
            </a:r>
            <a:r>
              <a:rPr lang="ko-KR" altLang="en-US" sz="16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증가폭은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 높지 않다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따라서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, </a:t>
            </a:r>
            <a:r>
              <a:rPr lang="ko-KR" altLang="en-US" sz="1600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 오리지널이 아닌 </a:t>
            </a:r>
            <a:br>
              <a:rPr lang="en-US" altLang="ko-KR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r>
              <a:rPr lang="ko-KR" altLang="en-US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콘텐츠 수급에 더 중점을 두고 있다</a:t>
            </a:r>
            <a:r>
              <a:rPr lang="en-US" altLang="ko-KR" sz="1600" b="1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비고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) 2021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년은 실제 </a:t>
            </a:r>
            <a:r>
              <a:rPr lang="ko-KR" altLang="en-US" sz="16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넷플릭스에서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 서비스한 콘텐츠 양과 다르다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. </a:t>
            </a:r>
            <a:r>
              <a:rPr lang="ko-KR" altLang="en-US" sz="16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데이터셋에</a:t>
            </a:r>
            <a:r>
              <a:rPr lang="ko-KR" altLang="en-US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 한계가 있다</a:t>
            </a:r>
            <a:r>
              <a:rPr lang="en-US" altLang="ko-KR" sz="16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736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3D25E9-E4F8-E14D-9824-11406B6C89DB}"/>
              </a:ext>
            </a:extLst>
          </p:cNvPr>
          <p:cNvSpPr/>
          <p:nvPr/>
        </p:nvSpPr>
        <p:spPr>
          <a:xfrm>
            <a:off x="320565" y="321729"/>
            <a:ext cx="1155086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2-2.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오리지널의 영향 분석</a:t>
            </a:r>
            <a:endParaRPr lang="en-US" altLang="ko-KR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가설</a:t>
            </a:r>
            <a:r>
              <a:rPr lang="en-US" altLang="ko-KR" sz="1600" b="1" dirty="0"/>
              <a:t>2)</a:t>
            </a:r>
            <a:br>
              <a:rPr lang="ko-KR" altLang="en-US" sz="1200" dirty="0"/>
            </a:br>
            <a:r>
              <a:rPr lang="ko-KR" altLang="en-US" sz="1400" dirty="0"/>
              <a:t>새로운 국가의 </a:t>
            </a:r>
            <a:r>
              <a:rPr lang="ko-KR" altLang="en-US" sz="1400" dirty="0" err="1"/>
              <a:t>구독자수를</a:t>
            </a:r>
            <a:r>
              <a:rPr lang="ko-KR" altLang="en-US" sz="1400" dirty="0"/>
              <a:t> 증가시키기 위해 </a:t>
            </a:r>
            <a:r>
              <a:rPr lang="ko-KR" altLang="en-US" sz="1400" b="1" dirty="0"/>
              <a:t>다양한 국가의 오리지널 콘텐츠를 제작할 것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6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6B9E54-E329-2843-89E3-B346E3A81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61" y="1675946"/>
            <a:ext cx="9204876" cy="39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790A1FC-9489-9041-AEFD-8FAF84166DCE}"/>
              </a:ext>
            </a:extLst>
          </p:cNvPr>
          <p:cNvSpPr/>
          <p:nvPr/>
        </p:nvSpPr>
        <p:spPr>
          <a:xfrm>
            <a:off x="2039111" y="5665491"/>
            <a:ext cx="8113776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1.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미국이 압도적으로 많은 오리지널 콘텐츠를 제작하고 있음을 알 수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dirty="0"/>
            </a:b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2.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가설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는 맞지 않음을 알 수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ko-KR" altLang="en-US" dirty="0"/>
            </a:b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=&gt; </a:t>
            </a:r>
            <a:r>
              <a:rPr lang="ko-KR" altLang="en-US" b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 미국을 중심으로 오리지널 콘텐츠를 제작한다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040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DFE39A29-80F0-4A26-A7FB-F4CA2EFD0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45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0441D-368F-432D-9E41-18D553AE75FC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3200" b="1" dirty="0"/>
              <a:t>2.</a:t>
            </a:r>
            <a:r>
              <a:rPr lang="ko-KR" altLang="en-US" sz="3200" b="1" dirty="0"/>
              <a:t> 데이터 분석 및 시각화</a:t>
            </a:r>
          </a:p>
          <a:p>
            <a:pPr lvl="1"/>
            <a:r>
              <a:rPr lang="en-US" altLang="ko-KR" sz="3200" b="1" dirty="0"/>
              <a:t>2-3. </a:t>
            </a:r>
            <a:r>
              <a:rPr lang="ko-KR" altLang="en-US" sz="3200" b="1" dirty="0" err="1"/>
              <a:t>넷플릭스</a:t>
            </a:r>
            <a:r>
              <a:rPr lang="ko-KR" altLang="en-US" sz="3200" b="1" dirty="0"/>
              <a:t> 시장 분석</a:t>
            </a:r>
          </a:p>
        </p:txBody>
      </p:sp>
    </p:spTree>
    <p:extLst>
      <p:ext uri="{BB962C8B-B14F-4D97-AF65-F5344CB8AC3E}">
        <p14:creationId xmlns:p14="http://schemas.microsoft.com/office/powerpoint/2010/main" val="421006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12F66-C208-3142-82DD-978609BA059C}"/>
              </a:ext>
            </a:extLst>
          </p:cNvPr>
          <p:cNvSpPr/>
          <p:nvPr/>
        </p:nvSpPr>
        <p:spPr>
          <a:xfrm>
            <a:off x="320565" y="321729"/>
            <a:ext cx="1155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2-3.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시장 분석</a:t>
            </a:r>
          </a:p>
          <a:p>
            <a:pPr lvl="1"/>
            <a:r>
              <a:rPr lang="en-US" altLang="ko-KR" sz="1600" b="1" dirty="0"/>
              <a:t>2-3-1.</a:t>
            </a:r>
            <a:r>
              <a:rPr lang="ko-KR" altLang="en-US" sz="1600" b="1" dirty="0"/>
              <a:t> 구독자 수와 수익 간의 상관관계 분석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4A840E6-E260-7E4D-918B-52CEAEC0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0" y="1533878"/>
            <a:ext cx="7275545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58E50B-899E-0D48-994D-0E19C0CAD28E}"/>
              </a:ext>
            </a:extLst>
          </p:cNvPr>
          <p:cNvSpPr/>
          <p:nvPr/>
        </p:nvSpPr>
        <p:spPr>
          <a:xfrm>
            <a:off x="7756635" y="2967335"/>
            <a:ext cx="4435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북미와 유럽</a:t>
            </a:r>
            <a:r>
              <a:rPr lang="en-US" altLang="ko-KR" dirty="0"/>
              <a:t>, </a:t>
            </a: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아프리카 대륙의 수익 증가세가 남미나 아시아 태평양 지역보다 </a:t>
            </a:r>
            <a:r>
              <a:rPr lang="en-US" altLang="ko-KR" dirty="0"/>
              <a:t>2</a:t>
            </a:r>
            <a:r>
              <a:rPr lang="ko-KR" altLang="en-US" dirty="0"/>
              <a:t>배 정도 가파르다</a:t>
            </a:r>
            <a:r>
              <a:rPr lang="en-US" altLang="ko-KR" dirty="0"/>
              <a:t>.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616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12F66-C208-3142-82DD-978609BA059C}"/>
              </a:ext>
            </a:extLst>
          </p:cNvPr>
          <p:cNvSpPr/>
          <p:nvPr/>
        </p:nvSpPr>
        <p:spPr>
          <a:xfrm>
            <a:off x="320565" y="321729"/>
            <a:ext cx="1155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2-3.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시장 분석</a:t>
            </a:r>
          </a:p>
          <a:p>
            <a:pPr lvl="1"/>
            <a:r>
              <a:rPr lang="en-US" altLang="ko-KR" sz="1600" b="1" dirty="0"/>
              <a:t>2-3-1.</a:t>
            </a:r>
            <a:r>
              <a:rPr lang="ko-KR" altLang="en-US" sz="1600" b="1" dirty="0"/>
              <a:t> 구독자 수와 수익 간의 상관관계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58E50B-899E-0D48-994D-0E19C0CAD28E}"/>
              </a:ext>
            </a:extLst>
          </p:cNvPr>
          <p:cNvSpPr/>
          <p:nvPr/>
        </p:nvSpPr>
        <p:spPr>
          <a:xfrm>
            <a:off x="7756635" y="2967335"/>
            <a:ext cx="4435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아프리카 대륙의 구독자 수의 증가 추세가 다른 대륙에 비해 가장 세가 가파르다</a:t>
            </a:r>
            <a:r>
              <a:rPr lang="en-US" altLang="ko-KR" dirty="0"/>
              <a:t>.</a:t>
            </a:r>
            <a:endParaRPr lang="ko-Kore-KR" altLang="en-US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D77A1A1-61A8-4E41-8733-4C7146AE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5" y="1548612"/>
            <a:ext cx="7198561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91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12F66-C208-3142-82DD-978609BA059C}"/>
              </a:ext>
            </a:extLst>
          </p:cNvPr>
          <p:cNvSpPr/>
          <p:nvPr/>
        </p:nvSpPr>
        <p:spPr>
          <a:xfrm>
            <a:off x="320565" y="321729"/>
            <a:ext cx="1155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2-3.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시장 분석</a:t>
            </a:r>
          </a:p>
          <a:p>
            <a:pPr lvl="1"/>
            <a:r>
              <a:rPr lang="en-US" altLang="ko-KR" sz="1600" b="1" dirty="0"/>
              <a:t>2-3-1.</a:t>
            </a:r>
            <a:r>
              <a:rPr lang="ko-KR" altLang="en-US" sz="1600" b="1" dirty="0"/>
              <a:t> 구독자 수와 수익 간의 상관관계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58E50B-899E-0D48-994D-0E19C0CAD28E}"/>
              </a:ext>
            </a:extLst>
          </p:cNvPr>
          <p:cNvSpPr/>
          <p:nvPr/>
        </p:nvSpPr>
        <p:spPr>
          <a:xfrm>
            <a:off x="7756635" y="2967335"/>
            <a:ext cx="4435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아프리카 대륙의 구독자 수의 증가 추세가 다른 대륙에 비해 가장 세가 가파르다</a:t>
            </a:r>
            <a:r>
              <a:rPr lang="en-US" altLang="ko-KR" dirty="0"/>
              <a:t>.</a:t>
            </a:r>
            <a:endParaRPr lang="ko-Kore-KR" altLang="en-US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D77A1A1-61A8-4E41-8733-4C7146AE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5" y="1548612"/>
            <a:ext cx="7198561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02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E349C40-11A9-C04E-9122-212187569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5" y="4469"/>
            <a:ext cx="5043353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326EF46-2AA4-B14C-9AA8-4DD0B92A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77" y="4469"/>
            <a:ext cx="5547688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D28DEE6-233F-1145-965B-96D3CA2E2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35" y="3098675"/>
            <a:ext cx="5043353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4B06C2A5-392B-2140-96B9-1D75DC90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98676"/>
            <a:ext cx="5547688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03F3D1-0F4A-3C46-AFE0-3A59A643FA07}"/>
              </a:ext>
            </a:extLst>
          </p:cNvPr>
          <p:cNvSpPr/>
          <p:nvPr/>
        </p:nvSpPr>
        <p:spPr>
          <a:xfrm>
            <a:off x="306579" y="6340021"/>
            <a:ext cx="1187938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같은 시기에 구독자 수의 증가에 따른 수입 액 증가 추이는 전반적으로 비슷한 양상을 보인다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북미와 남미에서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2018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분기부터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2019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1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분기와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 사이까지 구독자 수의 증가 추세에 비해 </a:t>
            </a:r>
            <a:r>
              <a:rPr lang="ko-KR" altLang="en-US" sz="105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정체되어있던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 수입이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2019 1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분기와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 사이부터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2020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년 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2</a:t>
            </a:r>
            <a:r>
              <a:rPr lang="ko-KR" altLang="en-US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분기 사이에 가파르게 상승하고 있다</a:t>
            </a:r>
            <a:r>
              <a:rPr lang="en-US" altLang="ko-KR" sz="105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en-US" altLang="ko-KR" sz="105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7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12F66-C208-3142-82DD-978609BA059C}"/>
              </a:ext>
            </a:extLst>
          </p:cNvPr>
          <p:cNvSpPr/>
          <p:nvPr/>
        </p:nvSpPr>
        <p:spPr>
          <a:xfrm>
            <a:off x="320565" y="321729"/>
            <a:ext cx="1155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데이터 분석 및 시각화</a:t>
            </a:r>
          </a:p>
          <a:p>
            <a:pPr lvl="1"/>
            <a:r>
              <a:rPr lang="en-US" altLang="ko-KR" b="1" dirty="0"/>
              <a:t>2-3. </a:t>
            </a:r>
            <a:r>
              <a:rPr lang="ko-KR" altLang="en-US" b="1" dirty="0" err="1"/>
              <a:t>넷플릭스</a:t>
            </a:r>
            <a:r>
              <a:rPr lang="ko-KR" altLang="en-US" b="1" dirty="0"/>
              <a:t> 시장 분석</a:t>
            </a:r>
          </a:p>
          <a:p>
            <a:pPr lvl="1"/>
            <a:r>
              <a:rPr lang="en-US" altLang="ko-KR" sz="1600" b="1" dirty="0"/>
              <a:t>2-3-2.</a:t>
            </a:r>
            <a:r>
              <a:rPr lang="ko-KR" altLang="en-US" sz="1600" b="1" dirty="0"/>
              <a:t> 대륙과 콘텐츠 간의 상관관계 분석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58E50B-899E-0D48-994D-0E19C0CAD28E}"/>
              </a:ext>
            </a:extLst>
          </p:cNvPr>
          <p:cNvSpPr/>
          <p:nvPr/>
        </p:nvSpPr>
        <p:spPr>
          <a:xfrm>
            <a:off x="588339" y="5349042"/>
            <a:ext cx="11504195" cy="676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미국</a:t>
            </a:r>
            <a:r>
              <a:rPr lang="en-US" altLang="ko-KR" dirty="0"/>
              <a:t>/</a:t>
            </a:r>
            <a:r>
              <a:rPr lang="ko-KR" altLang="en-US" dirty="0"/>
              <a:t>캐나다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/</a:t>
            </a:r>
            <a:r>
              <a:rPr lang="ko-KR" altLang="en-US" dirty="0"/>
              <a:t>중동</a:t>
            </a:r>
            <a:r>
              <a:rPr lang="en-US" altLang="ko-KR" dirty="0"/>
              <a:t>/</a:t>
            </a:r>
            <a:r>
              <a:rPr lang="ko-KR" altLang="en-US" dirty="0"/>
              <a:t>아프리카는 콘텐츠가 증가했지만</a:t>
            </a:r>
            <a:r>
              <a:rPr lang="en-US" altLang="ko-KR" dirty="0"/>
              <a:t>, </a:t>
            </a:r>
            <a:r>
              <a:rPr lang="ko-KR" altLang="en-US" dirty="0"/>
              <a:t>라틴아메리카와 아시아태평양지역은 감소하였다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수익과 구독자 수는 라틴아메리카가 더 높은데 제작 콘텐츠는 아시아가 라틴아메리카보다 많다</a:t>
            </a:r>
            <a:r>
              <a:rPr lang="en-US" altLang="ko-KR" dirty="0"/>
              <a:t>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1FEFB09-8491-D942-A789-C6F85BA0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9" y="1974770"/>
            <a:ext cx="4166103" cy="29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D72A1FE-992E-EB4A-A08F-6B37A830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91" y="1974770"/>
            <a:ext cx="4141192" cy="29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8AF751E-DF8E-FA44-BBB2-906C6600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183" y="1974770"/>
            <a:ext cx="3705351" cy="29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E4160D38-51E8-4737-AA1E-1695E71E0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48" r="1" b="293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464EA55-A493-934E-91B7-B0676CBD9C6F}"/>
              </a:ext>
            </a:extLst>
          </p:cNvPr>
          <p:cNvSpPr/>
          <p:nvPr/>
        </p:nvSpPr>
        <p:spPr>
          <a:xfrm>
            <a:off x="0" y="-123789"/>
            <a:ext cx="12455611" cy="7513130"/>
          </a:xfrm>
          <a:prstGeom prst="rect">
            <a:avLst/>
          </a:prstGeom>
          <a:solidFill>
            <a:schemeClr val="tx1">
              <a:alpha val="3903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46D8D-494E-4544-ABDF-5DD0F9BFBE95}"/>
              </a:ext>
            </a:extLst>
          </p:cNvPr>
          <p:cNvSpPr txBox="1"/>
          <p:nvPr/>
        </p:nvSpPr>
        <p:spPr>
          <a:xfrm>
            <a:off x="3755401" y="2804380"/>
            <a:ext cx="9565028" cy="12492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ko-Kore-KR" sz="8800" b="1" dirty="0">
                <a:solidFill>
                  <a:schemeClr val="bg1"/>
                </a:solidFill>
              </a:rPr>
              <a:t>Conclusion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8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 descr="실내, 장난감, 인형, 장식이(가) 표시된 사진&#10;&#10;자동 생성된 설명">
            <a:extLst>
              <a:ext uri="{FF2B5EF4-FFF2-40B4-BE49-F238E27FC236}">
                <a16:creationId xmlns:a16="http://schemas.microsoft.com/office/drawing/2014/main" id="{FE5E382C-4533-490D-B97D-9744519A7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5" b="23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173D5-90B4-4AC6-8B4A-83AEBB395003}"/>
              </a:ext>
            </a:extLst>
          </p:cNvPr>
          <p:cNvSpPr txBox="1"/>
          <p:nvPr/>
        </p:nvSpPr>
        <p:spPr>
          <a:xfrm>
            <a:off x="591127" y="2392218"/>
            <a:ext cx="54217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Aharoni"/>
                <a:ea typeface="맑은 고딕"/>
                <a:cs typeface="Calibri"/>
              </a:rPr>
              <a:t>NetflixOriginals</a:t>
            </a:r>
            <a:r>
              <a:rPr lang="en-US" altLang="ko-KR" sz="4400" dirty="0" err="1">
                <a:solidFill>
                  <a:schemeClr val="bg1"/>
                </a:solidFill>
                <a:latin typeface="Aharoni"/>
                <a:ea typeface="맑은 고딕"/>
                <a:cs typeface="Calibri"/>
              </a:rPr>
              <a:t>.csv</a:t>
            </a:r>
            <a:endParaRPr lang="ko-KR" altLang="en-US" sz="4400" dirty="0">
              <a:solidFill>
                <a:schemeClr val="bg1"/>
              </a:solidFill>
              <a:latin typeface="Aharoni"/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5497-BEAA-4C59-BC18-A038F587732B}"/>
              </a:ext>
            </a:extLst>
          </p:cNvPr>
          <p:cNvSpPr txBox="1"/>
          <p:nvPr/>
        </p:nvSpPr>
        <p:spPr>
          <a:xfrm>
            <a:off x="676275" y="1715366"/>
            <a:ext cx="52023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400" dirty="0" err="1">
                <a:solidFill>
                  <a:srgbClr val="FFFFFF"/>
                </a:solidFill>
                <a:latin typeface="Aharoni"/>
                <a:ea typeface="맑은 고딕"/>
                <a:cs typeface="Calibri"/>
              </a:rPr>
              <a:t>Netflix_titles.csv</a:t>
            </a:r>
            <a:endParaRPr lang="ko-KR" altLang="en-US" sz="4400" dirty="0">
              <a:solidFill>
                <a:srgbClr val="FFFFFF"/>
              </a:solidFill>
              <a:latin typeface="Aharoni"/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9D33F-7137-4A6B-94BD-CF7F535B96A8}"/>
              </a:ext>
            </a:extLst>
          </p:cNvPr>
          <p:cNvSpPr txBox="1"/>
          <p:nvPr/>
        </p:nvSpPr>
        <p:spPr>
          <a:xfrm>
            <a:off x="588241" y="3012787"/>
            <a:ext cx="75467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sz="36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NetflixsRevenue2018toQ2_2020.csv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NetflixSubscribersbyCountryfrom2018toQ2_2020.csv</a:t>
            </a:r>
            <a:endParaRPr lang="ko-KR" dirty="0">
              <a:solidFill>
                <a:schemeClr val="bg1"/>
              </a:solidFill>
              <a:latin typeface="Aharoni"/>
            </a:endParaRPr>
          </a:p>
          <a:p>
            <a:endParaRPr lang="ko-KR" alt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6E2768-933E-AB4D-B6CF-BA2891D8F831}"/>
              </a:ext>
            </a:extLst>
          </p:cNvPr>
          <p:cNvSpPr/>
          <p:nvPr/>
        </p:nvSpPr>
        <p:spPr>
          <a:xfrm>
            <a:off x="320565" y="321729"/>
            <a:ext cx="11550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3.</a:t>
            </a:r>
            <a:r>
              <a:rPr lang="ko-KR" altLang="en-US" sz="3200" b="1" dirty="0"/>
              <a:t> 결론</a:t>
            </a:r>
          </a:p>
          <a:p>
            <a:pPr lvl="1"/>
            <a:r>
              <a:rPr lang="en-US" altLang="ko-KR" sz="3200" b="1" dirty="0"/>
              <a:t>3-1. </a:t>
            </a:r>
            <a:r>
              <a:rPr lang="ko-KR" altLang="en-US" sz="3200" b="1" dirty="0" err="1"/>
              <a:t>넷플릭스의</a:t>
            </a:r>
            <a:r>
              <a:rPr lang="ko-KR" altLang="en-US" sz="3200" b="1" dirty="0"/>
              <a:t> 전략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89D8E2-F7DF-4749-AC61-46DC9374AED0}"/>
              </a:ext>
            </a:extLst>
          </p:cNvPr>
          <p:cNvSpPr/>
          <p:nvPr/>
        </p:nvSpPr>
        <p:spPr>
          <a:xfrm>
            <a:off x="834227" y="1929861"/>
            <a:ext cx="110372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넷플릭스의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주요 고객은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성인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장르는 </a:t>
            </a:r>
            <a:r>
              <a:rPr lang="en-US" altLang="ko-Kore-KR" dirty="0">
                <a:solidFill>
                  <a:srgbClr val="000000"/>
                </a:solidFill>
                <a:latin typeface="Helvetica Neue" panose="02000503000000020004" pitchFamily="2" charset="0"/>
              </a:rPr>
              <a:t>International Movies, Dramas, Comedies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가 많아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재미를 위한 장르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를 주로 수급 및 제작하고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오리지널이 아닌 콘텐츠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수급에 더 중점을 두고 있음을 알 수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오리지널은 주로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미국 및 캐나다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가 제작하고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넷플릭스의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구독자 수와 수익은 양의 상관관계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를 갖고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미국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캐나다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유럽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중동</a:t>
            </a:r>
            <a:r>
              <a:rPr lang="en-US" altLang="ko-KR" b="1" dirty="0">
                <a:solidFill>
                  <a:srgbClr val="000000"/>
                </a:solidFill>
                <a:latin typeface="Helvetica Neue" panose="02000503000000020004" pitchFamily="2" charset="0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아프리카의 콘텐츠 수급 및 제작에 더 중점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을 두고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US" altLang="ko-KR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 panose="02000503000000020004" pitchFamily="2" charset="0"/>
              </a:rPr>
              <a:t>넷플릭스는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ko-KR" altLang="en-US" b="1" dirty="0">
                <a:solidFill>
                  <a:srgbClr val="000000"/>
                </a:solidFill>
                <a:latin typeface="Helvetica Neue" panose="02000503000000020004" pitchFamily="2" charset="0"/>
              </a:rPr>
              <a:t>라틴아메리카보다 아시아 콘텐츠에 더 중점</a:t>
            </a:r>
            <a:r>
              <a:rPr lang="ko-KR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을 두고 있다</a:t>
            </a:r>
            <a:r>
              <a:rPr lang="en-US" altLang="ko-KR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912871C-4687-B04A-9839-849A38DE54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3789"/>
            <a:ext cx="12192000" cy="92354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1407D1-89BD-5549-B797-21380147DAAA}"/>
              </a:ext>
            </a:extLst>
          </p:cNvPr>
          <p:cNvSpPr/>
          <p:nvPr/>
        </p:nvSpPr>
        <p:spPr>
          <a:xfrm>
            <a:off x="0" y="-123789"/>
            <a:ext cx="12455611" cy="7513130"/>
          </a:xfrm>
          <a:prstGeom prst="rect">
            <a:avLst/>
          </a:prstGeom>
          <a:solidFill>
            <a:schemeClr val="tx1">
              <a:alpha val="3903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6E2768-933E-AB4D-B6CF-BA2891D8F831}"/>
              </a:ext>
            </a:extLst>
          </p:cNvPr>
          <p:cNvSpPr/>
          <p:nvPr/>
        </p:nvSpPr>
        <p:spPr>
          <a:xfrm>
            <a:off x="320565" y="321729"/>
            <a:ext cx="11550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</a:t>
            </a:r>
            <a:r>
              <a:rPr lang="ko-KR" altLang="en-US" sz="3200" b="1" dirty="0">
                <a:solidFill>
                  <a:schemeClr val="bg1"/>
                </a:solidFill>
              </a:rPr>
              <a:t> 결론</a:t>
            </a:r>
          </a:p>
          <a:p>
            <a:pPr lvl="1"/>
            <a:r>
              <a:rPr lang="en-US" altLang="ko-KR" sz="3200" b="1" dirty="0">
                <a:solidFill>
                  <a:schemeClr val="bg1"/>
                </a:solidFill>
              </a:rPr>
              <a:t>3-2. </a:t>
            </a:r>
            <a:r>
              <a:rPr lang="ko-KR" altLang="en-US" sz="3200" b="1" dirty="0">
                <a:solidFill>
                  <a:schemeClr val="bg1"/>
                </a:solidFill>
              </a:rPr>
              <a:t>데이터 분석의 한계점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89D8E2-F7DF-4749-AC61-46DC9374AED0}"/>
              </a:ext>
            </a:extLst>
          </p:cNvPr>
          <p:cNvSpPr/>
          <p:nvPr/>
        </p:nvSpPr>
        <p:spPr>
          <a:xfrm>
            <a:off x="660806" y="2521973"/>
            <a:ext cx="11210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2016</a:t>
            </a:r>
            <a:r>
              <a:rPr lang="ko-KR" altLang="en-US" dirty="0">
                <a:solidFill>
                  <a:schemeClr val="bg1"/>
                </a:solidFill>
              </a:rPr>
              <a:t>년부터 성장하기 시작한 </a:t>
            </a:r>
            <a:r>
              <a:rPr lang="ko-KR" altLang="en-US" dirty="0" err="1">
                <a:solidFill>
                  <a:schemeClr val="bg1"/>
                </a:solidFill>
              </a:rPr>
              <a:t>넷플릭스였기</a:t>
            </a:r>
            <a:r>
              <a:rPr lang="ko-KR" altLang="en-US" dirty="0">
                <a:solidFill>
                  <a:schemeClr val="bg1"/>
                </a:solidFill>
              </a:rPr>
              <a:t> 때문에 데이터의 양은 </a:t>
            </a:r>
            <a:r>
              <a:rPr lang="en-US" altLang="ko-KR" dirty="0">
                <a:solidFill>
                  <a:schemeClr val="bg1"/>
                </a:solidFill>
              </a:rPr>
              <a:t>2018</a:t>
            </a:r>
            <a:r>
              <a:rPr lang="ko-KR" altLang="en-US" dirty="0">
                <a:solidFill>
                  <a:schemeClr val="bg1"/>
                </a:solidFill>
              </a:rPr>
              <a:t>년 정도부터 많아졌다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데이터가 부족하여 </a:t>
            </a:r>
            <a:r>
              <a:rPr lang="ko-KR" altLang="en-US" dirty="0" err="1">
                <a:solidFill>
                  <a:schemeClr val="bg1"/>
                </a:solidFill>
              </a:rPr>
              <a:t>피처들간의</a:t>
            </a:r>
            <a:r>
              <a:rPr lang="ko-KR" altLang="en-US" dirty="0">
                <a:solidFill>
                  <a:schemeClr val="bg1"/>
                </a:solidFill>
              </a:rPr>
              <a:t> 상관관계가 명확하게 나타나지 않았다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 오리지널 콘텐츠 자체 데이터가 부족했다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오리지널 콘텐츠는 양 뿐만 아니라 작품 자체의 퀄리티와 화제성을 따졌다면 그 영향력은 달라졌을 지 모른다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>
                <a:solidFill>
                  <a:schemeClr val="bg1"/>
                </a:solidFill>
              </a:rPr>
              <a:t> 유럽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중동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아프리카의 구독자 수와 수입의 증가 추세가 다른 대륙에 비해 가장 세가 가파름을 알 수 있었는데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 원인까지는 분석하지 못했다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525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B1F8437C-F918-4A39-BD6A-BE9BE9FB1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2" b="6503"/>
          <a:stretch/>
        </p:blipFill>
        <p:spPr>
          <a:xfrm>
            <a:off x="-3047" y="-46172"/>
            <a:ext cx="12191999" cy="6857990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6B88F-930F-47D9-8901-64A140433684}"/>
              </a:ext>
            </a:extLst>
          </p:cNvPr>
          <p:cNvSpPr txBox="1"/>
          <p:nvPr/>
        </p:nvSpPr>
        <p:spPr>
          <a:xfrm>
            <a:off x="935644" y="4147095"/>
            <a:ext cx="10058400" cy="896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800" b="1" err="1">
                <a:solidFill>
                  <a:srgbClr val="FFFFFF"/>
                </a:solidFill>
                <a:latin typeface="Aharoni"/>
                <a:ea typeface="맑은 고딕"/>
                <a:cs typeface="Aharoni"/>
              </a:rPr>
              <a:t>QnA</a:t>
            </a:r>
            <a:endParaRPr lang="en-US" altLang="ko-KR" sz="8800" b="1">
              <a:solidFill>
                <a:srgbClr val="FFFFFF"/>
              </a:solidFill>
              <a:latin typeface="Aharoni"/>
              <a:ea typeface="맑은 고딕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3266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9D2188A5-AF68-45B7-9227-35651D7AF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 r="-1" b="494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B82126-2A0A-45D6-8FF7-31FC2FF69A91}"/>
              </a:ext>
            </a:extLst>
          </p:cNvPr>
          <p:cNvSpPr txBox="1"/>
          <p:nvPr/>
        </p:nvSpPr>
        <p:spPr>
          <a:xfrm>
            <a:off x="4655127" y="5913582"/>
            <a:ext cx="386310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0" b="1" err="1">
                <a:solidFill>
                  <a:schemeClr val="bg1"/>
                </a:solidFill>
                <a:latin typeface="Aharoni"/>
                <a:ea typeface="맑은 고딕"/>
                <a:cs typeface="Aharoni"/>
              </a:rPr>
              <a:t>Thanks</a:t>
            </a:r>
            <a:r>
              <a:rPr lang="ko-KR" altLang="en-US" sz="6000" b="1">
                <a:solidFill>
                  <a:schemeClr val="bg1"/>
                </a:solidFill>
                <a:latin typeface="Aharoni"/>
                <a:ea typeface="맑은 고딕"/>
                <a:cs typeface="Aharoni"/>
              </a:rPr>
              <a:t>! </a:t>
            </a:r>
            <a:endParaRPr lang="ko-KR" altLang="en-US" sz="6000" b="1">
              <a:solidFill>
                <a:schemeClr val="bg1"/>
              </a:solidFill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56342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74742307-8C92-4764-8E19-EE663F6A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6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01B2D1-657A-4156-BB7F-893BD7EA2CE6}"/>
              </a:ext>
            </a:extLst>
          </p:cNvPr>
          <p:cNvSpPr txBox="1"/>
          <p:nvPr/>
        </p:nvSpPr>
        <p:spPr>
          <a:xfrm>
            <a:off x="8526378" y="1405590"/>
            <a:ext cx="3254540" cy="35979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>
                <a:latin typeface="Abadi"/>
                <a:ea typeface="Malgun Gothic"/>
                <a:cs typeface="Calibri" panose="020F0502020204030204"/>
              </a:rPr>
              <a:t>&lt;</a:t>
            </a:r>
            <a:r>
              <a:rPr lang="ko-KR" altLang="en-US" b="1" dirty="0">
                <a:latin typeface="Abadi"/>
                <a:ea typeface="Malgun Gothic"/>
                <a:cs typeface="Calibri" panose="020F0502020204030204"/>
              </a:rPr>
              <a:t>목차</a:t>
            </a:r>
            <a:r>
              <a:rPr lang="en-US" altLang="ko-KR" b="1" dirty="0">
                <a:latin typeface="Abadi"/>
                <a:ea typeface="Malgun Gothic"/>
                <a:cs typeface="Calibri" panose="020F0502020204030204"/>
              </a:rPr>
              <a:t>&gt;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b="1" dirty="0">
              <a:latin typeface="Abadi"/>
              <a:ea typeface="Malgun Gothic"/>
              <a:cs typeface="Calibri" panose="020F0502020204030204"/>
            </a:endParaRPr>
          </a:p>
          <a:p>
            <a:r>
              <a:rPr lang="en-US" altLang="ko-KR" dirty="0"/>
              <a:t>1.</a:t>
            </a:r>
            <a:r>
              <a:rPr lang="ko-KR" altLang="en-US" dirty="0"/>
              <a:t> 데이터 모델링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데이터 분석 및 시각화</a:t>
            </a:r>
          </a:p>
          <a:p>
            <a:pPr lvl="1"/>
            <a:r>
              <a:rPr lang="en-US" altLang="ko-KR" dirty="0"/>
              <a:t>2-1. </a:t>
            </a:r>
            <a:r>
              <a:rPr lang="ko-KR" altLang="en-US" dirty="0"/>
              <a:t>콘텐츠 분석</a:t>
            </a:r>
          </a:p>
          <a:p>
            <a:pPr lvl="1"/>
            <a:r>
              <a:rPr lang="en-US" altLang="ko-KR" dirty="0"/>
              <a:t>2-2. </a:t>
            </a:r>
            <a:r>
              <a:rPr lang="ko-KR" altLang="en-US" dirty="0" err="1"/>
              <a:t>넷플릭스</a:t>
            </a:r>
            <a:r>
              <a:rPr lang="ko-KR" altLang="en-US" dirty="0"/>
              <a:t> 오리지널의 영향 분석</a:t>
            </a:r>
          </a:p>
          <a:p>
            <a:pPr lvl="1"/>
            <a:r>
              <a:rPr lang="en-US" altLang="ko-KR" dirty="0"/>
              <a:t>2-3. </a:t>
            </a:r>
            <a:r>
              <a:rPr lang="ko-KR" altLang="en-US" dirty="0" err="1"/>
              <a:t>넷플릭스</a:t>
            </a:r>
            <a:r>
              <a:rPr lang="ko-KR" altLang="en-US" dirty="0"/>
              <a:t> 시장 분석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결론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dirty="0">
              <a:latin typeface="Abadi"/>
              <a:ea typeface="Malgun Gothic"/>
              <a:cs typeface="Calibri" panose="020F0502020204030204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55D84686-7908-41AB-8BC1-EBBD44CD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" y="2843"/>
            <a:ext cx="12187380" cy="68523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391B366-AD4A-F94E-81BF-0E15E9B80D76}"/>
              </a:ext>
            </a:extLst>
          </p:cNvPr>
          <p:cNvSpPr/>
          <p:nvPr/>
        </p:nvSpPr>
        <p:spPr>
          <a:xfrm>
            <a:off x="189003" y="206845"/>
            <a:ext cx="42627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1.</a:t>
            </a:r>
            <a:r>
              <a:rPr lang="ko-KR" altLang="en-US" sz="4400" b="1" dirty="0">
                <a:solidFill>
                  <a:schemeClr val="bg1"/>
                </a:solidFill>
              </a:rPr>
              <a:t> 데이터 모델링</a:t>
            </a:r>
          </a:p>
        </p:txBody>
      </p:sp>
    </p:spTree>
    <p:extLst>
      <p:ext uri="{BB962C8B-B14F-4D97-AF65-F5344CB8AC3E}">
        <p14:creationId xmlns:p14="http://schemas.microsoft.com/office/powerpoint/2010/main" val="281221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E17F91-B118-9549-B971-8C2133E62A26}"/>
              </a:ext>
            </a:extLst>
          </p:cNvPr>
          <p:cNvSpPr/>
          <p:nvPr/>
        </p:nvSpPr>
        <p:spPr>
          <a:xfrm>
            <a:off x="304799" y="373145"/>
            <a:ext cx="11550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52ED77-DEA9-5241-96FB-80592542A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24" y="1481141"/>
            <a:ext cx="9806151" cy="522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9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2ED46F-DA45-5546-ABA1-9D488D54684D}"/>
              </a:ext>
            </a:extLst>
          </p:cNvPr>
          <p:cNvSpPr/>
          <p:nvPr/>
        </p:nvSpPr>
        <p:spPr>
          <a:xfrm>
            <a:off x="304799" y="373145"/>
            <a:ext cx="11550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5A57FA-D8CF-324A-863B-F215D551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481141"/>
            <a:ext cx="9160030" cy="4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051F68-4FBD-CB48-B22F-9EE0648C9FD6}"/>
              </a:ext>
            </a:extLst>
          </p:cNvPr>
          <p:cNvSpPr/>
          <p:nvPr/>
        </p:nvSpPr>
        <p:spPr>
          <a:xfrm>
            <a:off x="845604" y="6280656"/>
            <a:ext cx="10500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ko-KR" altLang="en-US" dirty="0" err="1"/>
              <a:t>넷플릭스의</a:t>
            </a:r>
            <a:r>
              <a:rPr lang="ko-KR" altLang="en-US" dirty="0"/>
              <a:t> 주요 고객은 </a:t>
            </a:r>
            <a:r>
              <a:rPr lang="ko-KR" altLang="en-US" b="1" dirty="0"/>
              <a:t>성인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5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991CB2-DE33-0B42-BE0D-EB89AB589D7C}"/>
              </a:ext>
            </a:extLst>
          </p:cNvPr>
          <p:cNvSpPr/>
          <p:nvPr/>
        </p:nvSpPr>
        <p:spPr>
          <a:xfrm>
            <a:off x="304799" y="510916"/>
            <a:ext cx="11550869" cy="83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4E1751-A756-3640-B217-65D13F2B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649473"/>
            <a:ext cx="9160030" cy="4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81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991CB2-DE33-0B42-BE0D-EB89AB589D7C}"/>
              </a:ext>
            </a:extLst>
          </p:cNvPr>
          <p:cNvSpPr/>
          <p:nvPr/>
        </p:nvSpPr>
        <p:spPr>
          <a:xfrm>
            <a:off x="304799" y="510916"/>
            <a:ext cx="11550869" cy="83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3A7AD4-AB62-5F4D-9D17-6BA8298D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670493"/>
            <a:ext cx="9160030" cy="4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5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832FF7E-9C42-8C4A-AF9A-E44339EAE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85" y="1541511"/>
            <a:ext cx="9160030" cy="4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AA5132-6C1E-3846-8C40-AA0B515E8B98}"/>
              </a:ext>
            </a:extLst>
          </p:cNvPr>
          <p:cNvSpPr/>
          <p:nvPr/>
        </p:nvSpPr>
        <p:spPr>
          <a:xfrm>
            <a:off x="304799" y="510916"/>
            <a:ext cx="11550869" cy="83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데이터 분석 및 시각화</a:t>
            </a:r>
          </a:p>
          <a:p>
            <a:pPr lvl="1"/>
            <a:r>
              <a:rPr lang="en-US" altLang="ko-KR" sz="2400" b="1" dirty="0"/>
              <a:t>2-1. </a:t>
            </a:r>
            <a:r>
              <a:rPr lang="ko-KR" altLang="en-US" sz="2400" b="1" dirty="0"/>
              <a:t>콘텐츠 분석</a:t>
            </a:r>
            <a:endParaRPr lang="en-US" altLang="ko-KR" sz="2400" b="1" dirty="0"/>
          </a:p>
          <a:p>
            <a:pPr lvl="1"/>
            <a:r>
              <a:rPr lang="ko-KR" altLang="en-US" dirty="0"/>
              <a:t>미국 시청 등급인 </a:t>
            </a:r>
            <a:r>
              <a:rPr lang="en-US" altLang="ko-Kore-KR" dirty="0"/>
              <a:t>rating</a:t>
            </a:r>
            <a:r>
              <a:rPr lang="ko-KR" altLang="en-US" dirty="0"/>
              <a:t>과 </a:t>
            </a:r>
            <a:r>
              <a:rPr lang="en-US" altLang="ko-Kore-KR" dirty="0"/>
              <a:t>genre</a:t>
            </a:r>
            <a:r>
              <a:rPr lang="ko-KR" altLang="en-US" dirty="0" err="1"/>
              <a:t>를</a:t>
            </a:r>
            <a:r>
              <a:rPr lang="ko-KR" altLang="en-US" dirty="0"/>
              <a:t> 통해 </a:t>
            </a:r>
            <a:r>
              <a:rPr lang="ko-KR" altLang="en-US" dirty="0" err="1"/>
              <a:t>넷플릭스는</a:t>
            </a:r>
            <a:r>
              <a:rPr lang="ko-KR" altLang="en-US" dirty="0"/>
              <a:t> 어떤 콘텐츠를 중점적으로 제작 및 </a:t>
            </a:r>
            <a:r>
              <a:rPr lang="ko-KR" altLang="en-US" dirty="0" err="1"/>
              <a:t>수급하는지</a:t>
            </a:r>
            <a:r>
              <a:rPr lang="ko-KR" altLang="en-US" dirty="0"/>
              <a:t> 살펴보자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D17B1E-2BDB-BF4F-A815-C30FDF6FEF94}"/>
              </a:ext>
            </a:extLst>
          </p:cNvPr>
          <p:cNvSpPr/>
          <p:nvPr/>
        </p:nvSpPr>
        <p:spPr>
          <a:xfrm>
            <a:off x="845604" y="6280656"/>
            <a:ext cx="10500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ore-KR" dirty="0"/>
              <a:t>International Movies, Dramas, Comedies</a:t>
            </a:r>
            <a:r>
              <a:rPr lang="ko-KR" altLang="en-US" dirty="0"/>
              <a:t>가 많아 </a:t>
            </a:r>
            <a:r>
              <a:rPr lang="ko-KR" altLang="en-US" b="1" dirty="0"/>
              <a:t>재미를 위한 장르</a:t>
            </a:r>
            <a:r>
              <a:rPr lang="ko-KR" altLang="en-US" dirty="0"/>
              <a:t>를 주로 수급 및 제작하고 있다</a:t>
            </a:r>
            <a:r>
              <a:rPr lang="en-US" altLang="ko-KR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420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935</Words>
  <Application>Microsoft Macintosh PowerPoint</Application>
  <PresentationFormat>와이드스크린</PresentationFormat>
  <Paragraphs>92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Abadi</vt:lpstr>
      <vt:lpstr>Aharoni</vt:lpstr>
      <vt:lpstr>Arial</vt:lpstr>
      <vt:lpstr>Calibri</vt:lpstr>
      <vt:lpstr>Calibri Light</vt:lpstr>
      <vt:lpstr>Helvetica Neue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박 재경</cp:lastModifiedBy>
  <cp:revision>164</cp:revision>
  <dcterms:created xsi:type="dcterms:W3CDTF">2022-03-10T08:29:12Z</dcterms:created>
  <dcterms:modified xsi:type="dcterms:W3CDTF">2022-03-11T02:56:18Z</dcterms:modified>
</cp:coreProperties>
</file>