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</p:sldIdLst>
  <p:sldSz cy="8910625" cx="11879250"/>
  <p:notesSz cx="710405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07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  <p:ext uri="{2D200454-40CA-4A62-9FC3-DE9A4176ACB9}">
      <p15:notesGuideLst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67" roundtripDataSignature="AMtx7mhB5sx6DGZQh/G6/zQPkVP4iiPO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9480F5-79DA-4281-9F58-35482CAFFFD4}">
  <a:tblStyle styleId="{739480F5-79DA-4281-9F58-35482CAFFFD4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fill>
          <a:solidFill>
            <a:srgbClr val="E6E6E6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6E6E6"/>
          </a:solidFill>
        </a:fill>
      </a:tcStyle>
    </a:band1V>
    <a:band2V>
      <a:tcTxStyle b="off" i="off"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맑은 고딕"/>
          <a:ea typeface="맑은 고딕"/>
          <a:cs typeface="맑은 고딕"/>
        </a:font>
        <a:schemeClr val="dk1"/>
      </a:tcTxStyle>
    </a:seCell>
    <a:swCell>
      <a:tcTxStyle b="on" i="off">
        <a:font>
          <a:latin typeface="맑은 고딕"/>
          <a:ea typeface="맑은 고딕"/>
          <a:cs typeface="맑은 고딕"/>
        </a:font>
        <a:schemeClr val="dk1"/>
      </a:tcTx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 b="off" i="off"/>
    </a:neCell>
    <a:nwCell>
      <a:tcTxStyle b="off" i="off"/>
    </a:nwCell>
  </a:tblStyle>
  <a:tblStyle styleId="{0BC32A0C-CA46-44F6-9C93-02108405098B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CEA"/>
          </a:solidFill>
        </a:fill>
      </a:tcStyle>
    </a:wholeTbl>
    <a:band1H>
      <a:tcTxStyle b="off" i="off"/>
      <a:tcStyle>
        <a:fill>
          <a:solidFill>
            <a:srgbClr val="FFF9D2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FF9D2"/>
          </a:solidFill>
        </a:fill>
      </a:tcStyle>
    </a:band1V>
    <a:band2V>
      <a:tcTxStyle b="off" i="off"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C10B0FB6-94B8-4904-BA4B-CDCA3EF80256}" styleName="Table_2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07" orient="horz"/>
        <p:guide pos="374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4" orient="horz"/>
        <p:guide pos="223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7" Type="http://customschemas.google.com/relationships/presentationmetadata" Target="meta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5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5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5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5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" name="Google Shape;28;p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10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1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12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1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14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15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17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18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19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p2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20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2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:notes"/>
          <p:cNvSpPr txBox="1"/>
          <p:nvPr>
            <p:ph idx="1" type="body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22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:notes"/>
          <p:cNvSpPr txBox="1"/>
          <p:nvPr>
            <p:ph idx="1" type="body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23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:notes"/>
          <p:cNvSpPr txBox="1"/>
          <p:nvPr>
            <p:ph idx="1" type="body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24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25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26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27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p30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p3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p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32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3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p34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p35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p36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9" name="Google Shape;329;p37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p38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p39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8" name="Google Shape;358;p40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f44d795503_0_0:notes"/>
          <p:cNvSpPr txBox="1"/>
          <p:nvPr>
            <p:ph idx="1" type="body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g1f44d795503_0_0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p4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f44d795503_0_6:notes"/>
          <p:cNvSpPr txBox="1"/>
          <p:nvPr>
            <p:ph idx="1" type="body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g1f44d795503_0_6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9" name="Google Shape;379;p4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2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7" name="Google Shape;387;p42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5" name="Google Shape;395;p4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6" name="Google Shape;406;p44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5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5" name="Google Shape;415;p45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6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4" name="Google Shape;424;p46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7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1" name="Google Shape;431;p47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0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8" name="Google Shape;438;p50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7" name="Google Shape;447;p5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p5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2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4" name="Google Shape;454;p52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7" name="Google Shape;467;p5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4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5" name="Google Shape;475;p54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5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4" name="Google Shape;484;p55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6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7" name="Google Shape;497;p56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7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4" name="Google Shape;504;p57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f44d795503_0_24:notes"/>
          <p:cNvSpPr txBox="1"/>
          <p:nvPr>
            <p:ph idx="1" type="body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1" name="Google Shape;511;g1f44d795503_0_24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f44d795503_0_29:notes"/>
          <p:cNvSpPr txBox="1"/>
          <p:nvPr>
            <p:ph idx="1" type="body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7" name="Google Shape;517;g1f44d795503_0_29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f44d795503_1_1:notes"/>
          <p:cNvSpPr txBox="1"/>
          <p:nvPr>
            <p:ph idx="1" type="body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4" name="Google Shape;524;g1f44d795503_1_1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f44d795503_1_8:notes"/>
          <p:cNvSpPr txBox="1"/>
          <p:nvPr>
            <p:ph idx="1" type="body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0" name="Google Shape;530;g1f44d795503_1_8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6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f44d795503_1_14:notes"/>
          <p:cNvSpPr txBox="1"/>
          <p:nvPr>
            <p:ph idx="1" type="body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6" name="Google Shape;536;g1f44d795503_1_14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7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8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9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9"/>
          <p:cNvSpPr txBox="1"/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9"/>
          <p:cNvSpPr txBox="1"/>
          <p:nvPr>
            <p:ph idx="1" type="subTitle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  <a:defRPr/>
            </a:lvl1pPr>
            <a:lvl2pPr lvl="1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599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416"/>
              </a:spcBef>
              <a:spcAft>
                <a:spcPts val="0"/>
              </a:spcAft>
              <a:buSzPts val="2080"/>
              <a:buNone/>
              <a:defRPr/>
            </a:lvl4pPr>
            <a:lvl5pPr lvl="4" algn="ctr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5pPr>
            <a:lvl6pPr lvl="5" algn="ctr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6pPr>
            <a:lvl7pPr lvl="6" algn="ctr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7pPr>
            <a:lvl8pPr lvl="7" algn="ctr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8pPr>
            <a:lvl9pPr lvl="8" algn="ctr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9pPr>
          </a:lstStyle>
          <a:p/>
        </p:txBody>
      </p:sp>
      <p:sp>
        <p:nvSpPr>
          <p:cNvPr id="16" name="Google Shape;16;p59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0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656" lvl="0" marL="45720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93636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59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3pPr>
            <a:lvl4pPr indent="-360680" lvl="3" marL="1828800" algn="l">
              <a:lnSpc>
                <a:spcPct val="100000"/>
              </a:lnSpc>
              <a:spcBef>
                <a:spcPts val="416"/>
              </a:spcBef>
              <a:spcAft>
                <a:spcPts val="0"/>
              </a:spcAft>
              <a:buSzPts val="2080"/>
              <a:buChar char="∙"/>
              <a:defRPr/>
            </a:lvl4pPr>
            <a:lvl5pPr indent="-344170" lvl="4" marL="2286000" algn="l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SzPts val="1820"/>
              <a:buChar char="∙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/>
        </p:txBody>
      </p:sp>
      <p:sp>
        <p:nvSpPr>
          <p:cNvPr id="20" name="Google Shape;20;p60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1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2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8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1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1" name="Google Shape;11;p58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656" lvl="0" marL="457200" marR="0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Clr>
                <a:schemeClr val="folHlink"/>
              </a:buClr>
              <a:buSzPts val="3119"/>
              <a:buFont typeface="Noto Sans Symbols"/>
              <a:buChar char="∙"/>
              <a:defRPr b="0" i="0" sz="311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636" lvl="1" marL="914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2599"/>
              <a:buFont typeface="Noto Sans Symbols"/>
              <a:buChar char="∙"/>
              <a:defRPr b="0" i="0" sz="25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∙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0680" lvl="3" marL="1828800" marR="0" rtl="0" algn="l">
              <a:lnSpc>
                <a:spcPct val="100000"/>
              </a:lnSpc>
              <a:spcBef>
                <a:spcPts val="416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∙"/>
              <a:defRPr b="0" i="0" sz="20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4170" lvl="4" marL="2286000" marR="0" rtl="0" algn="l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4170" lvl="5" marL="2743200" marR="0" rtl="0" algn="l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4170" lvl="6" marL="3200400" marR="0" rtl="0" algn="l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4170" lvl="7" marL="3657600" marR="0" rtl="0" algn="l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4170" lvl="8" marL="4114800" marR="0" rtl="0" algn="l">
              <a:lnSpc>
                <a:spcPct val="100000"/>
              </a:lnSpc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58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google.co.kr/url?sa=i&amp;source=images&amp;cd=&amp;cad=rja&amp;docid=VXFMcC0JwGr1YM&amp;tbnid=BRwHjduIZnu-YM:&amp;ved=0CAgQjRw&amp;url=http://www.w3resource.com/html/form/HTML-form-tag-and-element.php&amp;ei=RvOvUpGrIs7OkQWr-oHwBg&amp;psig=AFQjCNFIm67zx35eeVAp6Zbm_yRI3TiAHg&amp;ust=1387349190612615" TargetMode="External"/><Relationship Id="rId4" Type="http://schemas.openxmlformats.org/officeDocument/2006/relationships/image" Target="../media/image14.jpg"/><Relationship Id="rId5" Type="http://schemas.openxmlformats.org/officeDocument/2006/relationships/hyperlink" Target="http://www.google.co.kr/url?sa=i&amp;source=images&amp;cd=&amp;cad=rja&amp;docid=ZhoLon_HwfvShM&amp;tbnid=ON9pziD78AyA5M:&amp;ved=0CAgQjRw&amp;url=http://www.w3cyberlearnings.com/HTML_form_input_password&amp;ei=jfOvUtOxHcWklQWr3oDYBw&amp;psig=AFQjCNE51zy7v9CAd2OJtd7nZEEQOrf2ng&amp;ust=1387349261590870" TargetMode="External"/><Relationship Id="rId6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4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7.png"/><Relationship Id="rId4" Type="http://schemas.openxmlformats.org/officeDocument/2006/relationships/image" Target="../media/image3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8.png"/><Relationship Id="rId4" Type="http://schemas.openxmlformats.org/officeDocument/2006/relationships/image" Target="../media/image5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2.png"/><Relationship Id="rId4" Type="http://schemas.openxmlformats.org/officeDocument/2006/relationships/image" Target="../media/image3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/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03. 멀티미디어와 입력</a:t>
            </a:r>
            <a:r>
              <a:rPr lang="en-US"/>
              <a:t>양식</a:t>
            </a:r>
            <a:br>
              <a:rPr b="1" lang="en-US"/>
            </a:br>
            <a:endParaRPr/>
          </a:p>
        </p:txBody>
      </p:sp>
      <p:sp>
        <p:nvSpPr>
          <p:cNvPr id="31" name="Google Shape;31;p1"/>
          <p:cNvSpPr txBox="1"/>
          <p:nvPr>
            <p:ph idx="1" type="subTitle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비디오 파일 형식</a:t>
            </a:r>
            <a:endParaRPr/>
          </a:p>
        </p:txBody>
      </p:sp>
      <p:sp>
        <p:nvSpPr>
          <p:cNvPr id="118" name="Google Shape;118;p10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</a:pPr>
            <a:r>
              <a:rPr lang="en-US" sz="2400"/>
              <a:t>MPEG4 – 'MPEG-4' 기술을 사용한다. MPEG-1과 MPEG-2에 비해 적은 용량으로도 고품질의 영상 및 음성을 구현할 수 있다. 코덱은 H.264를 사용한다.</a:t>
            </a:r>
            <a:endParaRPr sz="2400"/>
          </a:p>
          <a:p>
            <a:pPr indent="-445549" lvl="0" marL="445549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∙"/>
            </a:pPr>
            <a:r>
              <a:rPr lang="en-US" sz="2400"/>
              <a:t>WebM – 무료로 제공되는 개방형 고화질 압축 형식의 영상 포맷이다. 구글이 지원하고 있다. 코덱은 VP8이라고 불린다.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∙"/>
            </a:pPr>
            <a:r>
              <a:rPr lang="en-US" sz="2400"/>
              <a:t>Ogg – 역시 무료이고 비디오 압축 형식이다. Ogg Theora 비디오 압축 기술이라 불린다. 확장자가 ogv인 파일에 주로 사용된다.</a:t>
            </a:r>
            <a:endParaRPr/>
          </a:p>
          <a:p>
            <a:pPr indent="-293149" lvl="0" marL="445549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119" name="Google Shape;119;p10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20" name="Google Shape;120;p10"/>
          <p:cNvGraphicFramePr/>
          <p:nvPr/>
        </p:nvGraphicFramePr>
        <p:xfrm>
          <a:off x="1377449" y="44295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{0BC32A0C-CA46-44F6-9C93-02108405098B}</a:tableStyleId>
              </a:tblPr>
              <a:tblGrid>
                <a:gridCol w="2699700"/>
                <a:gridCol w="1678200"/>
                <a:gridCol w="1561750"/>
                <a:gridCol w="1979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브라우저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MP4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WebM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Ogg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IE 9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Chrome 6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Firefox 3.6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Safari 5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Opera 10.6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비디오 예제</a:t>
            </a:r>
            <a:endParaRPr/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399156" y="1460357"/>
            <a:ext cx="11146752" cy="153926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&lt;video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controls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"movie.ogv"</a:t>
            </a: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   Your user agent does not support the HTML5 Video element.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&lt;/video&gt;</a:t>
            </a:r>
            <a:endParaRPr b="1" sz="2339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1c11e4" id="127" name="Google Shape;12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3534" y="3168226"/>
            <a:ext cx="6992376" cy="461169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1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비디오 예제</a:t>
            </a:r>
            <a:endParaRPr/>
          </a:p>
        </p:txBody>
      </p:sp>
      <p:sp>
        <p:nvSpPr>
          <p:cNvPr id="134" name="Google Shape;134;p12"/>
          <p:cNvSpPr txBox="1"/>
          <p:nvPr>
            <p:ph idx="1" type="body"/>
          </p:nvPr>
        </p:nvSpPr>
        <p:spPr>
          <a:xfrm>
            <a:off x="504774" y="1551112"/>
            <a:ext cx="10902103" cy="448007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&lt;video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339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width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"640"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339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height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"480"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339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controls</a:t>
            </a: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&lt;source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339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"trailer.mp4"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339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'video/mp4'</a:t>
            </a: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&lt;source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339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"trailer.ogv"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2339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'video/ogg'</a:t>
            </a: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&lt;p&gt;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Your user agent does not support HTML5.</a:t>
            </a: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&lt;/p&gt;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&lt;/video&gt;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sz="2339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1c11ea" id="135" name="Google Shape;13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8960" y="4832252"/>
            <a:ext cx="4582879" cy="35222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12"/>
          <p:cNvCxnSpPr/>
          <p:nvPr/>
        </p:nvCxnSpPr>
        <p:spPr>
          <a:xfrm>
            <a:off x="8732893" y="3273550"/>
            <a:ext cx="0" cy="973219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7" name="Google Shape;137;p12"/>
          <p:cNvSpPr txBox="1"/>
          <p:nvPr/>
        </p:nvSpPr>
        <p:spPr>
          <a:xfrm>
            <a:off x="8960399" y="3172435"/>
            <a:ext cx="2098108" cy="10525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80"/>
              <a:buFont typeface="Arial"/>
              <a:buNone/>
            </a:pPr>
            <a:r>
              <a:rPr b="0" i="0" lang="en-US" sz="208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위에서부터 파일 형식을 차례대로 검사한다.</a:t>
            </a:r>
            <a:endParaRPr b="0" i="0" sz="208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&lt;iframe&gt;</a:t>
            </a:r>
            <a:endParaRPr/>
          </a:p>
        </p:txBody>
      </p:sp>
      <p:sp>
        <p:nvSpPr>
          <p:cNvPr id="144" name="Google Shape;144;p13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웹 페이지 안에서 다른 웹 페이지를 표시하고자 할 때 사용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inline frame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익스플로러가 페이지 안에 프레임을 놓기 위해 사용하던 태그였고 w3c는 iframe을 HTML 4.01부터 도입하여 현재는 거의 모든 부라우저가 iframe을 지원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seamless 속성 : 경계선이 없이 문서의 일부인 것처럼 화면에 그려짐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링크의 타겟 프레임으로 사용될 수 있음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링크의 타겟 속성은 iframe에서 지정된 이름을 참조</a:t>
            </a:r>
            <a:endParaRPr/>
          </a:p>
        </p:txBody>
      </p:sp>
      <p:sp>
        <p:nvSpPr>
          <p:cNvPr id="145" name="Google Shape;145;p1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&lt;iframe&gt;</a:t>
            </a:r>
            <a:endParaRPr/>
          </a:p>
        </p:txBody>
      </p:sp>
      <p:pic>
        <p:nvPicPr>
          <p:cNvPr id="151" name="Google Shape;15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61" y="1986332"/>
            <a:ext cx="11732340" cy="506173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58" name="Google Shape;158;p15"/>
          <p:cNvSpPr txBox="1"/>
          <p:nvPr/>
        </p:nvSpPr>
        <p:spPr>
          <a:xfrm>
            <a:off x="410921" y="1662590"/>
            <a:ext cx="11134989" cy="278616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&lt;iframe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"inner.html"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width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"300"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height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"120"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&gt;&lt;/iframe&gt;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410920" y="4763217"/>
            <a:ext cx="11134988" cy="365014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&lt;head&gt;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&lt;title&gt;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INNER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&lt;/title&gt;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&lt;/head&gt;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&lt;h1&gt;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 웹페이지는 iframe 방식으로 표시됩니다.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&lt;/h1&gt;</a:t>
            </a:r>
            <a:endParaRPr b="1" i="0" sz="2339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i="0" sz="2339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1c11f3" id="160" name="Google Shape;16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9738" y="4246524"/>
            <a:ext cx="5866171" cy="220386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&lt;div&gt;와 &lt;span&gt;</a:t>
            </a:r>
            <a:endParaRPr sz="571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&lt;div&gt;은 "divide"의 약자로서 페이지를 논리적인 섹션으로 분리하는데 사용되는 태그</a:t>
            </a:r>
            <a:endParaRPr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 txBox="1"/>
          <p:nvPr/>
        </p:nvSpPr>
        <p:spPr>
          <a:xfrm>
            <a:off x="366366" y="3111026"/>
            <a:ext cx="11123838" cy="190478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&lt;div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style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"border: 3px solid red"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&lt;h2&gt;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사자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&lt;/h2&gt;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&lt;p&gt;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사자는 아프리카에 살며 ...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&lt;/p&gt;</a:t>
            </a:r>
            <a:endParaRPr b="1" i="0" sz="2339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4404" y="5106564"/>
            <a:ext cx="8947766" cy="298258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6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76" name="Google Shape;176;p17"/>
          <p:cNvSpPr txBox="1"/>
          <p:nvPr/>
        </p:nvSpPr>
        <p:spPr>
          <a:xfrm>
            <a:off x="328578" y="1571738"/>
            <a:ext cx="11217329" cy="61919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&lt;div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style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"border: 3px solid red;"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&lt;h2&gt;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사자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&lt;/h2&gt;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사자는 아프리카에 살며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강한 다리와 턱,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&lt;span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style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"color: red;"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긴 송곳니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&lt;/span&gt;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지니고 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&lt;/div&gt;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i="0" sz="2339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1c1216" id="177" name="Google Shape;17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9420" y="1881051"/>
            <a:ext cx="5934236" cy="299398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184" name="Google Shape;184;p18"/>
          <p:cNvSpPr txBox="1"/>
          <p:nvPr/>
        </p:nvSpPr>
        <p:spPr>
          <a:xfrm>
            <a:off x="410919" y="1571737"/>
            <a:ext cx="11134986" cy="367465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&lt;div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style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"height:20px; background-color:yellow;"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&gt;&lt;/div&gt;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&lt;div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style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"height:20px; background-color:green;"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&gt;&lt;/div&gt;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&lt;div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style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"height:20px; background-color:purple;"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&gt;&lt;/div&gt;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i="0" sz="2339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1c1253" id="185" name="Google Shape;18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0371" y="5581527"/>
            <a:ext cx="7425534" cy="237157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8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&lt;div&gt;와 &lt;span&gt;</a:t>
            </a:r>
            <a:endParaRPr/>
          </a:p>
        </p:txBody>
      </p:sp>
      <p:sp>
        <p:nvSpPr>
          <p:cNvPr id="192" name="Google Shape;192;p19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HTML 요소는 &lt;div&gt;와 &lt;span&gt;을 이용해 묶을 수 있음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&lt;div&gt;는 자체적으로 특별한 의미가 없으며 블록 수준의 요소로서 모든 HTML 요소를 묶는데 사용함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&lt;div&gt;는 블록 수준의 요소이기 때문에 하나의 줄을 전부 차지함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주로 웹 페이지의 레이아웃을 작성하는데 사용한다.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&lt;span&gt;은 자체적으로 특별한 의미가 없으며 인라인 요소로서 텍스트를 묶어 스타일을 적용할 때 사용함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인라인 요소는 자신이 필요한 크기만 차지하는 요소임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인라인 요소는 크기를 지정할 수 없다(width, height가 적용되지 않는다 ) </a:t>
            </a:r>
            <a:endParaRPr/>
          </a:p>
        </p:txBody>
      </p:sp>
      <p:sp>
        <p:nvSpPr>
          <p:cNvPr id="193" name="Google Shape;193;p19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웹브라우저와 멀티미디어</a:t>
            </a:r>
            <a:endParaRPr/>
          </a:p>
        </p:txBody>
      </p:sp>
      <p:sp>
        <p:nvSpPr>
          <p:cNvPr id="37" name="Google Shape;37;p2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예전 방법: HTML 안에서는 &lt;embed&gt;나 &lt;object&gt; 태그를 사용하여야 했고 웹브라우저에는 플래시나 ActiveX를 설치</a:t>
            </a:r>
            <a:endParaRPr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HTML5: &lt;audio&gt;와 &lt;video&gt; 태그가 추가</a:t>
            </a:r>
            <a:endParaRPr/>
          </a:p>
        </p:txBody>
      </p:sp>
      <p:pic>
        <p:nvPicPr>
          <p:cNvPr id="38" name="Google Shape;3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2528" y="4917353"/>
            <a:ext cx="6227792" cy="2409172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HTML 입력양식</a:t>
            </a:r>
            <a:endParaRPr/>
          </a:p>
        </p:txBody>
      </p:sp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HTML 문서는 방식에 따라 서버에서 사용자에게 일방적으로 보여주는 방식과 사용자가 서버에 데이터를 보내는 두가지 방식으로 분류할 수 있음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입력양식(form)을 이용하여 서버로 데이터를 전달한다.</a:t>
            </a:r>
            <a:endParaRPr/>
          </a:p>
        </p:txBody>
      </p:sp>
      <p:pic>
        <p:nvPicPr>
          <p:cNvPr descr="http://t3.gstatic.com/images?q=tbn:ANd9GcTtYxyETT6tne1hZzEv7eJfiv0nI91UH4CC7fUt5gWKTO4o9shv" id="200" name="Google Shape;200;p2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3315" y="4414205"/>
            <a:ext cx="3378616" cy="199251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http://t1.gstatic.com/images?q=tbn:ANd9GcRC_5cwMArftpqRXbouuCEYFlqzRVC-zU0JLSHRDnlePd7byR7O" id="201" name="Google Shape;201;p20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61718" y="4414205"/>
            <a:ext cx="4162336" cy="33889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2" name="Google Shape;202;p20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입력 양식의 작동 방식</a:t>
            </a:r>
            <a:endParaRPr/>
          </a:p>
        </p:txBody>
      </p:sp>
      <p:pic>
        <p:nvPicPr>
          <p:cNvPr id="208" name="Google Shape;20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973" y="1943014"/>
            <a:ext cx="10815666" cy="623242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1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>
            <p:ph type="title"/>
          </p:nvPr>
        </p:nvSpPr>
        <p:spPr>
          <a:xfrm>
            <a:off x="956941" y="561043"/>
            <a:ext cx="97014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&lt;form&gt;</a:t>
            </a:r>
            <a:endParaRPr/>
          </a:p>
        </p:txBody>
      </p:sp>
      <p:pic>
        <p:nvPicPr>
          <p:cNvPr descr="EMB00001a1c125a" id="215" name="Google Shape;21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0652" y="3601617"/>
            <a:ext cx="5204042" cy="146035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2"/>
          <p:cNvSpPr txBox="1"/>
          <p:nvPr>
            <p:ph idx="1" type="body"/>
          </p:nvPr>
        </p:nvSpPr>
        <p:spPr>
          <a:xfrm>
            <a:off x="346157" y="2917868"/>
            <a:ext cx="11146800" cy="2113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&lt;form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"input.jsp"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"post"</a:t>
            </a: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&lt;input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"text"</a:t>
            </a: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"input"</a:t>
            </a: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&lt;input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"submit"</a:t>
            </a: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b="1" sz="2339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2"/>
          <p:cNvSpPr txBox="1"/>
          <p:nvPr/>
        </p:nvSpPr>
        <p:spPr>
          <a:xfrm>
            <a:off x="346159" y="1840050"/>
            <a:ext cx="3815100" cy="646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 양식은 항상 &lt;form&gt;으로 시작한다.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2"/>
          <p:cNvSpPr txBox="1"/>
          <p:nvPr/>
        </p:nvSpPr>
        <p:spPr>
          <a:xfrm>
            <a:off x="346159" y="5346844"/>
            <a:ext cx="5075400" cy="646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여기에 입력을 처리하는 서버스크립트의 주소를 적어준다.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2"/>
          <p:cNvSpPr txBox="1"/>
          <p:nvPr/>
        </p:nvSpPr>
        <p:spPr>
          <a:xfrm>
            <a:off x="4363630" y="1840050"/>
            <a:ext cx="6707400" cy="646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 데이터가 서버로 보내지는 방법을 기술한다. GET과 POST방식이 있다.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" name="Google Shape;220;p22"/>
          <p:cNvCxnSpPr>
            <a:stCxn id="218" idx="0"/>
          </p:cNvCxnSpPr>
          <p:nvPr/>
        </p:nvCxnSpPr>
        <p:spPr>
          <a:xfrm rot="10800000">
            <a:off x="2527159" y="3539044"/>
            <a:ext cx="356700" cy="18078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1" name="Google Shape;221;p22"/>
          <p:cNvCxnSpPr>
            <a:stCxn id="219" idx="2"/>
          </p:cNvCxnSpPr>
          <p:nvPr/>
        </p:nvCxnSpPr>
        <p:spPr>
          <a:xfrm flipH="1">
            <a:off x="5648830" y="2486250"/>
            <a:ext cx="2068500" cy="7236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2" name="Google Shape;222;p22"/>
          <p:cNvCxnSpPr>
            <a:stCxn id="217" idx="2"/>
          </p:cNvCxnSpPr>
          <p:nvPr/>
        </p:nvCxnSpPr>
        <p:spPr>
          <a:xfrm flipH="1">
            <a:off x="956209" y="2486250"/>
            <a:ext cx="1297500" cy="7278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9124285" y="8366102"/>
            <a:ext cx="24477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>
            <p:ph type="title"/>
          </p:nvPr>
        </p:nvSpPr>
        <p:spPr>
          <a:xfrm>
            <a:off x="956941" y="561043"/>
            <a:ext cx="97014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GET 방식과 POST 방식 </a:t>
            </a:r>
            <a:endParaRPr/>
          </a:p>
        </p:txBody>
      </p:sp>
      <p:sp>
        <p:nvSpPr>
          <p:cNvPr id="229" name="Google Shape;229;p23"/>
          <p:cNvSpPr txBox="1"/>
          <p:nvPr>
            <p:ph idx="1" type="body"/>
          </p:nvPr>
        </p:nvSpPr>
        <p:spPr>
          <a:xfrm>
            <a:off x="296983" y="1732624"/>
            <a:ext cx="11262600" cy="6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b="1" i="1" lang="en-US"/>
              <a:t>GET 방식 </a:t>
            </a:r>
            <a:endParaRPr/>
          </a:p>
          <a:p>
            <a:pPr indent="-371292" lvl="1" marL="96535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GET 방식은 URL 주소 뒤에 파라미터를 붙여서 데이터를 전달하는 방식이다.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&lt;body&gt;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&lt;form action=</a:t>
            </a:r>
            <a:r>
              <a:rPr i="1" lang="en-US" sz="2800"/>
              <a:t>"aaa.jsp" method="get"&gt;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 이름: &lt;input type=</a:t>
            </a:r>
            <a:r>
              <a:rPr i="1" lang="en-US" sz="2800"/>
              <a:t>"text" name="name"&gt;&lt;br&gt;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 학번: &lt;input type=</a:t>
            </a:r>
            <a:r>
              <a:rPr i="1" lang="en-US" sz="2800"/>
              <a:t>"text" name="number" size="10"&gt;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&lt;input type=</a:t>
            </a:r>
            <a:r>
              <a:rPr i="1" lang="en-US" sz="2800"/>
              <a:t>"submit" value="전송"&gt;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&lt;/form&gt;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&lt;/body&gt;</a:t>
            </a:r>
            <a:endParaRPr/>
          </a:p>
          <a:p>
            <a:pPr indent="-206254" lvl="1" marL="965358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599"/>
              <a:buNone/>
            </a:pPr>
            <a:r>
              <a:t/>
            </a:r>
            <a:endParaRPr/>
          </a:p>
        </p:txBody>
      </p:sp>
      <p:sp>
        <p:nvSpPr>
          <p:cNvPr id="230" name="Google Shape;230;p23"/>
          <p:cNvSpPr txBox="1"/>
          <p:nvPr>
            <p:ph idx="12" type="sldNum"/>
          </p:nvPr>
        </p:nvSpPr>
        <p:spPr>
          <a:xfrm>
            <a:off x="9124285" y="8366102"/>
            <a:ext cx="24477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type="title"/>
          </p:nvPr>
        </p:nvSpPr>
        <p:spPr>
          <a:xfrm>
            <a:off x="956941" y="561043"/>
            <a:ext cx="97014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GET 방식과 POST 방식 </a:t>
            </a:r>
            <a:endParaRPr/>
          </a:p>
        </p:txBody>
      </p:sp>
      <p:sp>
        <p:nvSpPr>
          <p:cNvPr id="236" name="Google Shape;236;p24"/>
          <p:cNvSpPr txBox="1"/>
          <p:nvPr>
            <p:ph idx="1" type="body"/>
          </p:nvPr>
        </p:nvSpPr>
        <p:spPr>
          <a:xfrm>
            <a:off x="296983" y="1732624"/>
            <a:ext cx="11262600" cy="6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Get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237" name="Google Shape;237;p24"/>
          <p:cNvSpPr txBox="1"/>
          <p:nvPr>
            <p:ph idx="12" type="sldNum"/>
          </p:nvPr>
        </p:nvSpPr>
        <p:spPr>
          <a:xfrm>
            <a:off x="9124285" y="8366102"/>
            <a:ext cx="24477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8" name="Google Shape;23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397" y="2462991"/>
            <a:ext cx="4102483" cy="1847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3046" y="1889632"/>
            <a:ext cx="5157001" cy="202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34224" y="4487476"/>
            <a:ext cx="5157002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GET 방식과 POST 방식 </a:t>
            </a:r>
            <a:endParaRPr/>
          </a:p>
        </p:txBody>
      </p:sp>
      <p:sp>
        <p:nvSpPr>
          <p:cNvPr id="246" name="Google Shape;246;p25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b="1" i="1" lang="en-US"/>
              <a:t>POST 방식 </a:t>
            </a:r>
            <a:endParaRPr/>
          </a:p>
          <a:p>
            <a:pPr indent="-371292" lvl="1" marL="965359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POST 방식은 사용자가 입력한 데이터를 URL 주소에 붙이지 않고 HTTP Request 헤더에 포함시켜서 전송하는 방식</a:t>
            </a:r>
            <a:endParaRPr/>
          </a:p>
          <a:p>
            <a:pPr indent="-371292" lvl="1" marL="965359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길이 제한이 없으며, 보안이 유지된다. </a:t>
            </a:r>
            <a:endParaRPr/>
          </a:p>
          <a:p>
            <a:pPr indent="-206255" lvl="1" marL="965359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599"/>
              <a:buNone/>
            </a:pPr>
            <a:r>
              <a:t/>
            </a:r>
            <a:endParaRPr/>
          </a:p>
          <a:p>
            <a:pPr indent="-206255" lvl="1" marL="965359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599"/>
              <a:buNone/>
            </a:pPr>
            <a:r>
              <a:t/>
            </a:r>
            <a:endParaRPr/>
          </a:p>
          <a:p>
            <a:pPr indent="-206255" lvl="1" marL="965359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599"/>
              <a:buNone/>
            </a:pPr>
            <a:r>
              <a:t/>
            </a:r>
            <a:endParaRPr/>
          </a:p>
          <a:p>
            <a:pPr indent="-206255" lvl="1" marL="965359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599"/>
              <a:buNone/>
            </a:pPr>
            <a:r>
              <a:t/>
            </a:r>
            <a:endParaRPr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247" name="Google Shape;247;p25"/>
          <p:cNvSpPr/>
          <p:nvPr/>
        </p:nvSpPr>
        <p:spPr>
          <a:xfrm>
            <a:off x="1695936" y="3781509"/>
            <a:ext cx="5940425" cy="120032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 /test/input.jsp HTTP/1.1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Host: www.naver.com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name1=value1&amp;name2=value2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GET 방식과 POST 방식 </a:t>
            </a:r>
            <a:endParaRPr/>
          </a:p>
        </p:txBody>
      </p:sp>
      <p:sp>
        <p:nvSpPr>
          <p:cNvPr id="254" name="Google Shape;254;p26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Post  방식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&lt;body&gt;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&lt;form action=</a:t>
            </a:r>
            <a:r>
              <a:rPr i="1" lang="en-US" sz="2400"/>
              <a:t>"aaa.jsp" method=“post"&gt;</a:t>
            </a:r>
            <a:endParaRPr i="1"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이름: &lt;input type=</a:t>
            </a:r>
            <a:r>
              <a:rPr i="1" lang="en-US" sz="2400"/>
              <a:t>"text" name="name"&gt;&lt;br&gt;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학번: &lt;input type=</a:t>
            </a:r>
            <a:r>
              <a:rPr i="1" lang="en-US" sz="2400"/>
              <a:t>"text" name="number" size="10"&gt;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&lt;input type=</a:t>
            </a:r>
            <a:r>
              <a:rPr i="1" lang="en-US" sz="2400"/>
              <a:t>"submit" value="전송"&gt;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&lt;/form&gt;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&lt;/body&gt;</a:t>
            </a:r>
            <a:endParaRPr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255" name="Google Shape;255;p26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6" name="Google Shape;25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0521" y="5027655"/>
            <a:ext cx="3995739" cy="1665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5482" y="4912783"/>
            <a:ext cx="4353149" cy="136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GET 방식과 POST 방식 </a:t>
            </a:r>
            <a:endParaRPr/>
          </a:p>
        </p:txBody>
      </p:sp>
      <p:sp>
        <p:nvSpPr>
          <p:cNvPr id="263" name="Google Shape;263;p27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Post</a:t>
            </a:r>
            <a:endParaRPr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264" name="Google Shape;264;p2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5" name="Google Shape;26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9855" y="2312894"/>
            <a:ext cx="10069158" cy="5841401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7"/>
          <p:cNvSpPr/>
          <p:nvPr/>
        </p:nvSpPr>
        <p:spPr>
          <a:xfrm>
            <a:off x="3076687" y="6325496"/>
            <a:ext cx="3754419" cy="1828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&lt;input&gt; 형식</a:t>
            </a:r>
            <a:endParaRPr/>
          </a:p>
        </p:txBody>
      </p:sp>
      <p:sp>
        <p:nvSpPr>
          <p:cNvPr id="272" name="Google Shape;272;p30"/>
          <p:cNvSpPr txBox="1"/>
          <p:nvPr>
            <p:ph idx="1" type="body"/>
          </p:nvPr>
        </p:nvSpPr>
        <p:spPr>
          <a:xfrm>
            <a:off x="346157" y="4004248"/>
            <a:ext cx="11146752" cy="76578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"button"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"눌러보세요"</a:t>
            </a: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"button1"</a:t>
            </a: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</p:txBody>
      </p:sp>
      <p:sp>
        <p:nvSpPr>
          <p:cNvPr id="273" name="Google Shape;273;p30"/>
          <p:cNvSpPr txBox="1"/>
          <p:nvPr/>
        </p:nvSpPr>
        <p:spPr>
          <a:xfrm>
            <a:off x="346158" y="2585764"/>
            <a:ext cx="3988295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속성은 입력 필드의 종류를 결정한다.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0"/>
          <p:cNvSpPr txBox="1"/>
          <p:nvPr/>
        </p:nvSpPr>
        <p:spPr>
          <a:xfrm>
            <a:off x="3033726" y="5738843"/>
            <a:ext cx="3689537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속성은 버튼에 나타내는 텍스트이다.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0"/>
          <p:cNvSpPr txBox="1"/>
          <p:nvPr/>
        </p:nvSpPr>
        <p:spPr>
          <a:xfrm>
            <a:off x="6086720" y="2585764"/>
            <a:ext cx="4959149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속성은 서버로 전달되는 이름이다.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(매우 중요)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" name="Google Shape;276;p30"/>
          <p:cNvCxnSpPr>
            <a:stCxn id="274" idx="0"/>
          </p:cNvCxnSpPr>
          <p:nvPr/>
        </p:nvCxnSpPr>
        <p:spPr>
          <a:xfrm rot="10800000">
            <a:off x="4526595" y="4527443"/>
            <a:ext cx="351900" cy="12114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7" name="Google Shape;277;p30"/>
          <p:cNvCxnSpPr>
            <a:stCxn id="275" idx="2"/>
          </p:cNvCxnSpPr>
          <p:nvPr/>
        </p:nvCxnSpPr>
        <p:spPr>
          <a:xfrm flipH="1">
            <a:off x="7051895" y="3232095"/>
            <a:ext cx="1514400" cy="10656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8" name="Google Shape;278;p30"/>
          <p:cNvCxnSpPr>
            <a:stCxn id="273" idx="2"/>
          </p:cNvCxnSpPr>
          <p:nvPr/>
        </p:nvCxnSpPr>
        <p:spPr>
          <a:xfrm flipH="1">
            <a:off x="2119206" y="3232095"/>
            <a:ext cx="221100" cy="10656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9" name="Google Shape;279;p30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type 속성값 </a:t>
            </a:r>
            <a:endParaRPr/>
          </a:p>
        </p:txBody>
      </p:sp>
      <p:graphicFrame>
        <p:nvGraphicFramePr>
          <p:cNvPr id="285" name="Google Shape;285;p31"/>
          <p:cNvGraphicFramePr/>
          <p:nvPr/>
        </p:nvGraphicFramePr>
        <p:xfrm>
          <a:off x="530054" y="18404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{C10B0FB6-94B8-4904-BA4B-CDCA3EF80256}</a:tableStyleId>
              </a:tblPr>
              <a:tblGrid>
                <a:gridCol w="2022275"/>
                <a:gridCol w="8771600"/>
              </a:tblGrid>
              <a:tr h="58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b="1"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type 속성값</a:t>
                      </a:r>
                      <a:endParaRPr b="1"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b="1"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b="1"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>
                    <a:solidFill>
                      <a:srgbClr val="F2F2F2"/>
                    </a:solidFill>
                  </a:tcPr>
                </a:tc>
              </a:tr>
              <a:tr h="58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텍스트를 입력할 수 있는 한 줄짜리 필드 생성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8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password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비밀번호를 입력할 수 있는 한 줄짜리 필드 생성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8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radio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라디오 버튼 생성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8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checkbox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체크 박스 생성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8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file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파일 이름을 입력하는 필드 생성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8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reset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초기화 버튼 생성, 버튼을 누르면 모든 입력 필드가 초기화된다.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8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image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이미지를 전송 버튼으로 만든다.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8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hidden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사용자에게는 보이지 않지만 서버로 전송된다.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8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submit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제출 버튼 생성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</a:tbl>
          </a:graphicData>
        </a:graphic>
      </p:graphicFrame>
      <p:sp>
        <p:nvSpPr>
          <p:cNvPr id="286" name="Google Shape;286;p31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&lt;audio&gt;</a:t>
            </a:r>
            <a:endParaRPr/>
          </a:p>
        </p:txBody>
      </p:sp>
      <p:pic>
        <p:nvPicPr>
          <p:cNvPr id="45" name="Google Shape;4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55015" y="5055770"/>
            <a:ext cx="2813731" cy="282170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3"/>
          <p:cNvSpPr txBox="1"/>
          <p:nvPr>
            <p:ph idx="1" type="body"/>
          </p:nvPr>
        </p:nvSpPr>
        <p:spPr>
          <a:xfrm>
            <a:off x="421992" y="2364874"/>
            <a:ext cx="11146752" cy="153926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&lt;audio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"old_pop.mp3"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autoplay controls </a:t>
            </a: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   Your browser does not support the audio element.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&lt;/audio&gt;</a:t>
            </a:r>
            <a:endParaRPr b="1" sz="2339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421993" y="1691288"/>
            <a:ext cx="2863406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오디오 삽입 태그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 txBox="1"/>
          <p:nvPr/>
        </p:nvSpPr>
        <p:spPr>
          <a:xfrm>
            <a:off x="859411" y="4284252"/>
            <a:ext cx="4347148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오디오 소스 파일 경로(URL)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"/>
          <p:cNvSpPr txBox="1"/>
          <p:nvPr/>
        </p:nvSpPr>
        <p:spPr>
          <a:xfrm>
            <a:off x="4114746" y="1682269"/>
            <a:ext cx="1976557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자동 재생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"/>
          <p:cNvSpPr txBox="1"/>
          <p:nvPr/>
        </p:nvSpPr>
        <p:spPr>
          <a:xfrm>
            <a:off x="5579414" y="4310370"/>
            <a:ext cx="3772803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화면에 제어기를 보일 것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3"/>
          <p:cNvCxnSpPr>
            <a:stCxn id="48" idx="0"/>
          </p:cNvCxnSpPr>
          <p:nvPr/>
        </p:nvCxnSpPr>
        <p:spPr>
          <a:xfrm rot="10800000">
            <a:off x="2779785" y="2869152"/>
            <a:ext cx="253200" cy="14151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" name="Google Shape;52;p3"/>
          <p:cNvCxnSpPr>
            <a:stCxn id="50" idx="0"/>
          </p:cNvCxnSpPr>
          <p:nvPr/>
        </p:nvCxnSpPr>
        <p:spPr>
          <a:xfrm rot="10800000">
            <a:off x="6381916" y="2869170"/>
            <a:ext cx="1083900" cy="14412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" name="Google Shape;53;p3"/>
          <p:cNvCxnSpPr>
            <a:stCxn id="49" idx="2"/>
          </p:cNvCxnSpPr>
          <p:nvPr/>
        </p:nvCxnSpPr>
        <p:spPr>
          <a:xfrm flipH="1">
            <a:off x="4847125" y="2051601"/>
            <a:ext cx="255900" cy="6027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" name="Google Shape;54;p3"/>
          <p:cNvCxnSpPr>
            <a:stCxn id="47" idx="2"/>
          </p:cNvCxnSpPr>
          <p:nvPr/>
        </p:nvCxnSpPr>
        <p:spPr>
          <a:xfrm flipH="1">
            <a:off x="1250396" y="2060620"/>
            <a:ext cx="603300" cy="5304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" name="Google Shape;55;p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텍스트 필드</a:t>
            </a:r>
            <a:endParaRPr/>
          </a:p>
        </p:txBody>
      </p:sp>
      <p:sp>
        <p:nvSpPr>
          <p:cNvPr id="292" name="Google Shape;292;p32"/>
          <p:cNvSpPr txBox="1"/>
          <p:nvPr/>
        </p:nvSpPr>
        <p:spPr>
          <a:xfrm>
            <a:off x="359638" y="1930638"/>
            <a:ext cx="11186269" cy="199404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이름: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"text"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"name"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학번: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"text"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"number"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"10"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1c1277" id="293" name="Google Shape;29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5560" y="4482134"/>
            <a:ext cx="4390344" cy="1877352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패스워드</a:t>
            </a:r>
            <a:endParaRPr/>
          </a:p>
        </p:txBody>
      </p:sp>
      <p:sp>
        <p:nvSpPr>
          <p:cNvPr id="300" name="Google Shape;300;p33"/>
          <p:cNvSpPr txBox="1"/>
          <p:nvPr/>
        </p:nvSpPr>
        <p:spPr>
          <a:xfrm>
            <a:off x="346289" y="1930639"/>
            <a:ext cx="11199617" cy="139333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패스워드: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"password"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"pass"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1c127c" id="301" name="Google Shape;30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0825" y="4071669"/>
            <a:ext cx="4644332" cy="1782127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라디오 버튼</a:t>
            </a:r>
            <a:endParaRPr/>
          </a:p>
        </p:txBody>
      </p:sp>
      <p:sp>
        <p:nvSpPr>
          <p:cNvPr id="308" name="Google Shape;308;p34"/>
          <p:cNvSpPr txBox="1"/>
          <p:nvPr/>
        </p:nvSpPr>
        <p:spPr>
          <a:xfrm>
            <a:off x="346289" y="1930639"/>
            <a:ext cx="11199617" cy="22877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성별: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"radio"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"gender"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"male“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남성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"radio"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"gender"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"female"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1c1281" id="309" name="Google Shape;30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0205" y="4518817"/>
            <a:ext cx="5943785" cy="179244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체크박스</a:t>
            </a:r>
            <a:endParaRPr/>
          </a:p>
        </p:txBody>
      </p:sp>
      <p:sp>
        <p:nvSpPr>
          <p:cNvPr id="316" name="Google Shape;316;p35"/>
          <p:cNvSpPr txBox="1"/>
          <p:nvPr/>
        </p:nvSpPr>
        <p:spPr>
          <a:xfrm>
            <a:off x="413035" y="1930638"/>
            <a:ext cx="11132870" cy="282170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과일 선택: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"checkbox"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"fruits"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"apple"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checked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"checkbox"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"fruits"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"grape"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"checkbox"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"fruits"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"orange"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Orange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1c1286" id="317" name="Google Shape;31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0287" y="5131864"/>
            <a:ext cx="5588538" cy="1410851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제출 버튼과 초기화 버튼</a:t>
            </a:r>
            <a:endParaRPr/>
          </a:p>
        </p:txBody>
      </p:sp>
      <p:sp>
        <p:nvSpPr>
          <p:cNvPr id="324" name="Google Shape;324;p36"/>
          <p:cNvSpPr txBox="1"/>
          <p:nvPr/>
        </p:nvSpPr>
        <p:spPr>
          <a:xfrm>
            <a:off x="386338" y="1930636"/>
            <a:ext cx="11159569" cy="292849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&lt;form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"input"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"getid.jsp"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"get"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사용자 아이디: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"text"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"user"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"submit"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"제출"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1" i="0" sz="2339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"reset"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"초기화"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1" i="0" sz="2339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1c128b" id="325" name="Google Shape;32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4786" y="5568408"/>
            <a:ext cx="5505705" cy="167899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6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&lt;input&gt; 버튼</a:t>
            </a:r>
            <a:endParaRPr/>
          </a:p>
        </p:txBody>
      </p:sp>
      <p:sp>
        <p:nvSpPr>
          <p:cNvPr id="332" name="Google Shape;332;p37"/>
          <p:cNvSpPr txBox="1"/>
          <p:nvPr/>
        </p:nvSpPr>
        <p:spPr>
          <a:xfrm>
            <a:off x="428342" y="1930637"/>
            <a:ext cx="11119522" cy="336211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&lt;form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"input"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"getid.jsp"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"get"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물품가격: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"text"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"user"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수량: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"text"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“su"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"button"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"계산"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"alert('10000원입니다.')"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1" i="0" sz="2339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7"/>
          <p:cNvSpPr/>
          <p:nvPr/>
        </p:nvSpPr>
        <p:spPr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9400" lIns="118800" spcFirstLastPara="1" rIns="118800" wrap="square" tIns="59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1c1290" id="334" name="Google Shape;33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1612" y="5519647"/>
            <a:ext cx="3933592" cy="17201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00001a1c1291" id="335" name="Google Shape;33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45284" y="5447425"/>
            <a:ext cx="2031708" cy="16974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6" name="Google Shape;336;p37"/>
          <p:cNvCxnSpPr/>
          <p:nvPr/>
        </p:nvCxnSpPr>
        <p:spPr>
          <a:xfrm flipH="1" rot="10800000">
            <a:off x="3922362" y="6249823"/>
            <a:ext cx="4131482" cy="730178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37" name="Google Shape;337;p3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이미지 버튼</a:t>
            </a:r>
            <a:endParaRPr/>
          </a:p>
        </p:txBody>
      </p:sp>
      <p:sp>
        <p:nvSpPr>
          <p:cNvPr id="343" name="Google Shape;343;p38"/>
          <p:cNvSpPr txBox="1"/>
          <p:nvPr/>
        </p:nvSpPr>
        <p:spPr>
          <a:xfrm>
            <a:off x="386338" y="1782129"/>
            <a:ext cx="11159569" cy="250405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&lt;form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"input"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"getid.jsp"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"get"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아이디: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"text"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"name“ /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"image"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"submit.png"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"제출 버튼"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1" i="0" sz="2339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66caaea" id="344" name="Google Shape;34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677" y="5300727"/>
            <a:ext cx="5644587" cy="218640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8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9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파일 업로드 버튼</a:t>
            </a:r>
            <a:endParaRPr/>
          </a:p>
        </p:txBody>
      </p:sp>
      <p:sp>
        <p:nvSpPr>
          <p:cNvPr id="351" name="Google Shape;351;p39"/>
          <p:cNvSpPr txBox="1"/>
          <p:nvPr/>
        </p:nvSpPr>
        <p:spPr>
          <a:xfrm>
            <a:off x="399687" y="1782129"/>
            <a:ext cx="11146221" cy="174503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&lt;form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enctype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"multipart/form-data"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"file"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accept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"image/jpg,image/gif"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66cab0b" id="352" name="Google Shape;35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154" y="4200933"/>
            <a:ext cx="4444237" cy="11757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0000166cab0c" id="353" name="Google Shape;35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3118" y="4200933"/>
            <a:ext cx="5513244" cy="344049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9"/>
          <p:cNvSpPr/>
          <p:nvPr/>
        </p:nvSpPr>
        <p:spPr>
          <a:xfrm>
            <a:off x="4225575" y="5190987"/>
            <a:ext cx="1831631" cy="1460387"/>
          </a:xfrm>
          <a:custGeom>
            <a:rect b="b" l="l" r="r" t="t"/>
            <a:pathLst>
              <a:path extrusionOk="0" h="1123975" w="1409700">
                <a:moveTo>
                  <a:pt x="0" y="0"/>
                </a:moveTo>
                <a:cubicBezTo>
                  <a:pt x="19050" y="15875"/>
                  <a:pt x="41275" y="28575"/>
                  <a:pt x="57150" y="47625"/>
                </a:cubicBezTo>
                <a:cubicBezTo>
                  <a:pt x="73537" y="67290"/>
                  <a:pt x="80571" y="93330"/>
                  <a:pt x="95250" y="114300"/>
                </a:cubicBezTo>
                <a:cubicBezTo>
                  <a:pt x="102975" y="125335"/>
                  <a:pt x="116100" y="131840"/>
                  <a:pt x="123825" y="142875"/>
                </a:cubicBezTo>
                <a:cubicBezTo>
                  <a:pt x="138504" y="163845"/>
                  <a:pt x="147246" y="188580"/>
                  <a:pt x="161925" y="209550"/>
                </a:cubicBezTo>
                <a:cubicBezTo>
                  <a:pt x="169650" y="220585"/>
                  <a:pt x="182833" y="227050"/>
                  <a:pt x="190500" y="238125"/>
                </a:cubicBezTo>
                <a:cubicBezTo>
                  <a:pt x="211576" y="268568"/>
                  <a:pt x="221468" y="307193"/>
                  <a:pt x="247650" y="333375"/>
                </a:cubicBezTo>
                <a:cubicBezTo>
                  <a:pt x="336902" y="422627"/>
                  <a:pt x="302677" y="383493"/>
                  <a:pt x="390525" y="495300"/>
                </a:cubicBezTo>
                <a:cubicBezTo>
                  <a:pt x="400333" y="507783"/>
                  <a:pt x="410932" y="519787"/>
                  <a:pt x="419100" y="533400"/>
                </a:cubicBezTo>
                <a:cubicBezTo>
                  <a:pt x="428625" y="549275"/>
                  <a:pt x="435375" y="567188"/>
                  <a:pt x="447675" y="581025"/>
                </a:cubicBezTo>
                <a:cubicBezTo>
                  <a:pt x="461181" y="596220"/>
                  <a:pt x="480925" y="604750"/>
                  <a:pt x="495300" y="619125"/>
                </a:cubicBezTo>
                <a:cubicBezTo>
                  <a:pt x="509675" y="633500"/>
                  <a:pt x="518414" y="653013"/>
                  <a:pt x="533400" y="666750"/>
                </a:cubicBezTo>
                <a:cubicBezTo>
                  <a:pt x="556805" y="688204"/>
                  <a:pt x="609600" y="723900"/>
                  <a:pt x="609600" y="723900"/>
                </a:cubicBezTo>
                <a:cubicBezTo>
                  <a:pt x="619125" y="739775"/>
                  <a:pt x="625084" y="758434"/>
                  <a:pt x="638175" y="771525"/>
                </a:cubicBezTo>
                <a:cubicBezTo>
                  <a:pt x="663773" y="797123"/>
                  <a:pt x="691521" y="822011"/>
                  <a:pt x="723900" y="838200"/>
                </a:cubicBezTo>
                <a:cubicBezTo>
                  <a:pt x="747191" y="849845"/>
                  <a:pt x="770380" y="859471"/>
                  <a:pt x="790575" y="876300"/>
                </a:cubicBezTo>
                <a:cubicBezTo>
                  <a:pt x="800923" y="884924"/>
                  <a:pt x="808256" y="896952"/>
                  <a:pt x="819150" y="904875"/>
                </a:cubicBezTo>
                <a:cubicBezTo>
                  <a:pt x="843374" y="922492"/>
                  <a:pt x="870428" y="935885"/>
                  <a:pt x="895350" y="952500"/>
                </a:cubicBezTo>
                <a:cubicBezTo>
                  <a:pt x="904875" y="958850"/>
                  <a:pt x="913403" y="967041"/>
                  <a:pt x="923925" y="971550"/>
                </a:cubicBezTo>
                <a:cubicBezTo>
                  <a:pt x="935957" y="976707"/>
                  <a:pt x="949768" y="976478"/>
                  <a:pt x="962025" y="981075"/>
                </a:cubicBezTo>
                <a:cubicBezTo>
                  <a:pt x="975320" y="986061"/>
                  <a:pt x="986995" y="994719"/>
                  <a:pt x="1000125" y="1000125"/>
                </a:cubicBezTo>
                <a:cubicBezTo>
                  <a:pt x="1041017" y="1016963"/>
                  <a:pt x="1079998" y="1042866"/>
                  <a:pt x="1123950" y="1047750"/>
                </a:cubicBezTo>
                <a:lnTo>
                  <a:pt x="1209675" y="1057275"/>
                </a:lnTo>
                <a:cubicBezTo>
                  <a:pt x="1238250" y="1066800"/>
                  <a:pt x="1268459" y="1072380"/>
                  <a:pt x="1295400" y="1085850"/>
                </a:cubicBezTo>
                <a:cubicBezTo>
                  <a:pt x="1354587" y="1115443"/>
                  <a:pt x="1311079" y="1097133"/>
                  <a:pt x="1371600" y="1114425"/>
                </a:cubicBezTo>
                <a:cubicBezTo>
                  <a:pt x="1408452" y="1124954"/>
                  <a:pt x="1388470" y="1123950"/>
                  <a:pt x="1409700" y="112395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r>
              <a:t/>
            </a:r>
            <a:endParaRPr b="0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9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hidden</a:t>
            </a:r>
            <a:endParaRPr/>
          </a:p>
        </p:txBody>
      </p:sp>
      <p:sp>
        <p:nvSpPr>
          <p:cNvPr id="361" name="Google Shape;361;p40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>
                <a:solidFill>
                  <a:srgbClr val="0000FF"/>
                </a:solidFill>
              </a:rPr>
              <a:t>&lt;input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type</a:t>
            </a:r>
            <a:r>
              <a:rPr lang="en-US"/>
              <a:t>=</a:t>
            </a:r>
            <a:r>
              <a:rPr lang="en-US">
                <a:solidFill>
                  <a:srgbClr val="6600FF"/>
                </a:solidFill>
              </a:rPr>
              <a:t>"hidden"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name</a:t>
            </a:r>
            <a:r>
              <a:rPr lang="en-US"/>
              <a:t>=</a:t>
            </a:r>
            <a:r>
              <a:rPr lang="en-US">
                <a:solidFill>
                  <a:srgbClr val="6600FF"/>
                </a:solidFill>
              </a:rPr>
              <a:t>"" </a:t>
            </a:r>
            <a:r>
              <a:rPr lang="en-US">
                <a:solidFill>
                  <a:srgbClr val="FF0000"/>
                </a:solidFill>
              </a:rPr>
              <a:t>value</a:t>
            </a:r>
            <a:r>
              <a:rPr lang="en-US"/>
              <a:t>=</a:t>
            </a:r>
            <a:r>
              <a:rPr lang="en-US">
                <a:solidFill>
                  <a:srgbClr val="6600FF"/>
                </a:solidFill>
              </a:rPr>
              <a:t>""</a:t>
            </a:r>
            <a:r>
              <a:rPr lang="en-US">
                <a:solidFill>
                  <a:srgbClr val="0000FF"/>
                </a:solidFill>
              </a:rPr>
              <a:t>&gt;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사용자가 직접 입력하는 데이터는 아니지만 클라이언트 컴퓨터가 서버 컴퓨터로 특정한 데이터를 전송하고 싶은 경우 많이 사용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화면에는 아무것도 나타나지 않고 사용자가 "제출" 버튼을 누를 때 서버로 name과 value가 전송됨</a:t>
            </a:r>
            <a:endParaRPr/>
          </a:p>
        </p:txBody>
      </p:sp>
      <p:sp>
        <p:nvSpPr>
          <p:cNvPr id="362" name="Google Shape;362;p40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f44d795503_0_0"/>
          <p:cNvSpPr txBox="1"/>
          <p:nvPr>
            <p:ph type="title"/>
          </p:nvPr>
        </p:nvSpPr>
        <p:spPr>
          <a:xfrm>
            <a:off x="956941" y="561043"/>
            <a:ext cx="97014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입력 태그</a:t>
            </a:r>
            <a:endParaRPr/>
          </a:p>
        </p:txBody>
      </p:sp>
      <p:sp>
        <p:nvSpPr>
          <p:cNvPr id="368" name="Google Shape;368;g1f44d795503_0_0"/>
          <p:cNvSpPr txBox="1"/>
          <p:nvPr/>
        </p:nvSpPr>
        <p:spPr>
          <a:xfrm>
            <a:off x="278351" y="1551112"/>
            <a:ext cx="11351400" cy="706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&lt;form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"input.jsp"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"post"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이메일 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"email"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"email"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URL 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"url"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"url"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전화번호 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"tel"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"tel"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색상 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"color"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"color"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월 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"month"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"month"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날짜 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"date"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"date"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주 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"week"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"week"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시간 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"time"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"time"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지역 시간 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"datetime-local"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"localdatetime"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숫자 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"number"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"number"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"1"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"10"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step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"2"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범위 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"range"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"1"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"10"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step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"2"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"submit"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"제출"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1" i="0" sz="2163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i="0" sz="2163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1f44d795503_0_0"/>
          <p:cNvSpPr txBox="1"/>
          <p:nvPr>
            <p:ph idx="12" type="sldNum"/>
          </p:nvPr>
        </p:nvSpPr>
        <p:spPr>
          <a:xfrm>
            <a:off x="9124285" y="8366102"/>
            <a:ext cx="24477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&lt;audio&gt; 요소의 속성</a:t>
            </a:r>
            <a:endParaRPr/>
          </a:p>
        </p:txBody>
      </p:sp>
      <p:graphicFrame>
        <p:nvGraphicFramePr>
          <p:cNvPr id="61" name="Google Shape;61;p4"/>
          <p:cNvGraphicFramePr/>
          <p:nvPr/>
        </p:nvGraphicFramePr>
        <p:xfrm>
          <a:off x="441579" y="20280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{739480F5-79DA-4281-9F58-35482CAFFFD4}</a:tableStyleId>
              </a:tblPr>
              <a:tblGrid>
                <a:gridCol w="1528525"/>
                <a:gridCol w="9530775"/>
              </a:tblGrid>
              <a:tr h="73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속성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73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autoplay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 속성이 존재하면 음악을 자동적으로 재생한다.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73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controls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 속성이 존재하면 브라우저가 오디오 재생을 제어하는 제어기를 표시한다.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73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loop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 속성이 존재하면 브라우저가 오디오를 반복하여 재 생한다.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73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preload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사용자가 사용할 생각이 없더라도 오디오를 미리 다운로드 한다.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73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src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재생할 오디오가 존재하는 URL을 지정한다.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73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volume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오디오의 재생 볼륨을 설정한다.(0.0부터 1.0까지)</a:t>
                      </a:r>
                      <a:endParaRPr sz="2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</a:tbl>
          </a:graphicData>
        </a:graphic>
      </p:graphicFrame>
      <p:sp>
        <p:nvSpPr>
          <p:cNvPr id="62" name="Google Shape;62;p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f44d795503_0_6"/>
          <p:cNvSpPr txBox="1"/>
          <p:nvPr>
            <p:ph type="title"/>
          </p:nvPr>
        </p:nvSpPr>
        <p:spPr>
          <a:xfrm>
            <a:off x="956941" y="561043"/>
            <a:ext cx="97014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실행결과</a:t>
            </a:r>
            <a:endParaRPr/>
          </a:p>
        </p:txBody>
      </p:sp>
      <p:pic>
        <p:nvPicPr>
          <p:cNvPr descr="EMB00001a1c1270" id="375" name="Google Shape;375;g1f44d795503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8439" y="1551113"/>
            <a:ext cx="7920428" cy="6701899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6" name="Google Shape;376;g1f44d795503_0_6"/>
          <p:cNvSpPr txBox="1"/>
          <p:nvPr>
            <p:ph idx="12" type="sldNum"/>
          </p:nvPr>
        </p:nvSpPr>
        <p:spPr>
          <a:xfrm>
            <a:off x="9124285" y="8366102"/>
            <a:ext cx="24477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1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&lt;button&gt; 버튼</a:t>
            </a:r>
            <a:endParaRPr/>
          </a:p>
        </p:txBody>
      </p:sp>
      <p:sp>
        <p:nvSpPr>
          <p:cNvPr id="382" name="Google Shape;382;p41"/>
          <p:cNvSpPr txBox="1"/>
          <p:nvPr/>
        </p:nvSpPr>
        <p:spPr>
          <a:xfrm>
            <a:off x="386338" y="1930636"/>
            <a:ext cx="11159569" cy="93945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&lt;button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"alert('안녕하세요?')"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&gt;눌러보세요!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&lt;/button&gt;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submit기능을 수행 </a:t>
            </a:r>
            <a:endParaRPr b="1" i="0" sz="2339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1c1296" id="383" name="Google Shape;38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7434" y="3639874"/>
            <a:ext cx="5012234" cy="2852998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1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여러줄의 문자 입력받기</a:t>
            </a:r>
            <a:endParaRPr sz="571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2"/>
          <p:cNvSpPr txBox="1"/>
          <p:nvPr/>
        </p:nvSpPr>
        <p:spPr>
          <a:xfrm>
            <a:off x="386338" y="1782127"/>
            <a:ext cx="11159569" cy="199571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&lt;form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"input"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"getfeedback.jsp"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"get"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고객의 의견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&lt;textarea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"feedback"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rows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"5"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cols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"50"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&gt;&lt;/textarea&gt;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66caaf2" id="391" name="Google Shape;39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9457" y="4178889"/>
            <a:ext cx="6194194" cy="2087399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콤보박스(드롭다운리스트)</a:t>
            </a:r>
            <a:endParaRPr sz="571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43"/>
          <p:cNvSpPr txBox="1"/>
          <p:nvPr/>
        </p:nvSpPr>
        <p:spPr>
          <a:xfrm>
            <a:off x="386338" y="1782126"/>
            <a:ext cx="11159569" cy="361259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&lt;form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&lt;select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"cars"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&lt;option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"bmw"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BMW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&lt;/option&gt;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&lt;option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"benz"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Benz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&lt;/option&gt;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&lt;option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"hyundai"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selected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현대자동차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&lt;/option&gt;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&lt;option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"kia"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기아자동차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&lt;/option&gt;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&lt;/select&gt;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3"/>
          <p:cNvSpPr/>
          <p:nvPr/>
        </p:nvSpPr>
        <p:spPr>
          <a:xfrm>
            <a:off x="-794" y="-1015403"/>
            <a:ext cx="240003" cy="3969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9400" lIns="118800" spcFirstLastPara="1" rIns="118800" wrap="square" tIns="59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66caaf7" id="400" name="Google Shape;40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2968" y="5494141"/>
            <a:ext cx="8157290" cy="14727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0000166caafa" id="401" name="Google Shape;40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6180" y="7012977"/>
            <a:ext cx="1741014" cy="1237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3"/>
          <p:cNvSpPr/>
          <p:nvPr/>
        </p:nvSpPr>
        <p:spPr>
          <a:xfrm>
            <a:off x="3452078" y="7004753"/>
            <a:ext cx="948818" cy="756091"/>
          </a:xfrm>
          <a:custGeom>
            <a:rect b="b" l="l" r="r" t="t"/>
            <a:pathLst>
              <a:path extrusionOk="0" h="581919" w="800100">
                <a:moveTo>
                  <a:pt x="0" y="0"/>
                </a:moveTo>
                <a:cubicBezTo>
                  <a:pt x="38971" y="116913"/>
                  <a:pt x="-4250" y="1025"/>
                  <a:pt x="47625" y="104775"/>
                </a:cubicBezTo>
                <a:cubicBezTo>
                  <a:pt x="58439" y="126402"/>
                  <a:pt x="63759" y="150716"/>
                  <a:pt x="76200" y="171450"/>
                </a:cubicBezTo>
                <a:cubicBezTo>
                  <a:pt x="83130" y="183001"/>
                  <a:pt x="96151" y="189677"/>
                  <a:pt x="104775" y="200025"/>
                </a:cubicBezTo>
                <a:cubicBezTo>
                  <a:pt x="112104" y="208819"/>
                  <a:pt x="118705" y="218361"/>
                  <a:pt x="123825" y="228600"/>
                </a:cubicBezTo>
                <a:cubicBezTo>
                  <a:pt x="128315" y="237580"/>
                  <a:pt x="127186" y="249250"/>
                  <a:pt x="133350" y="257175"/>
                </a:cubicBezTo>
                <a:cubicBezTo>
                  <a:pt x="149890" y="278441"/>
                  <a:pt x="173670" y="293288"/>
                  <a:pt x="190500" y="314325"/>
                </a:cubicBezTo>
                <a:cubicBezTo>
                  <a:pt x="199974" y="326167"/>
                  <a:pt x="238768" y="378253"/>
                  <a:pt x="257175" y="390525"/>
                </a:cubicBezTo>
                <a:cubicBezTo>
                  <a:pt x="265529" y="396094"/>
                  <a:pt x="276225" y="396875"/>
                  <a:pt x="285750" y="400050"/>
                </a:cubicBezTo>
                <a:cubicBezTo>
                  <a:pt x="342996" y="457296"/>
                  <a:pt x="280772" y="402576"/>
                  <a:pt x="361950" y="447675"/>
                </a:cubicBezTo>
                <a:cubicBezTo>
                  <a:pt x="375827" y="455385"/>
                  <a:pt x="386173" y="468540"/>
                  <a:pt x="400050" y="476250"/>
                </a:cubicBezTo>
                <a:cubicBezTo>
                  <a:pt x="437417" y="497009"/>
                  <a:pt x="448248" y="493567"/>
                  <a:pt x="485775" y="504825"/>
                </a:cubicBezTo>
                <a:cubicBezTo>
                  <a:pt x="505009" y="510595"/>
                  <a:pt x="524281" y="516417"/>
                  <a:pt x="542925" y="523875"/>
                </a:cubicBezTo>
                <a:cubicBezTo>
                  <a:pt x="556108" y="529148"/>
                  <a:pt x="567250" y="539481"/>
                  <a:pt x="581025" y="542925"/>
                </a:cubicBezTo>
                <a:cubicBezTo>
                  <a:pt x="605858" y="549133"/>
                  <a:pt x="631825" y="549275"/>
                  <a:pt x="657225" y="552450"/>
                </a:cubicBezTo>
                <a:cubicBezTo>
                  <a:pt x="685152" y="566414"/>
                  <a:pt x="701724" y="578143"/>
                  <a:pt x="733425" y="581025"/>
                </a:cubicBezTo>
                <a:cubicBezTo>
                  <a:pt x="755559" y="583037"/>
                  <a:pt x="777875" y="581025"/>
                  <a:pt x="800100" y="581025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r>
              <a:t/>
            </a:r>
            <a:endParaRPr b="0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&lt;fieldset&gt;</a:t>
            </a:r>
            <a:endParaRPr sz="571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4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입력 요소를 그룹핑하는 데 사용되는 태그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그룹의 경계에 선을 그려준다.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&lt;legend&gt;를 사용하면 그룹에 제목을 붙일 수 있음</a:t>
            </a:r>
            <a:endParaRPr/>
          </a:p>
        </p:txBody>
      </p:sp>
      <p:sp>
        <p:nvSpPr>
          <p:cNvPr id="410" name="Google Shape;410;p44"/>
          <p:cNvSpPr txBox="1"/>
          <p:nvPr/>
        </p:nvSpPr>
        <p:spPr>
          <a:xfrm>
            <a:off x="400778" y="3599326"/>
            <a:ext cx="11159569" cy="35709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&lt;fieldset&gt;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&lt;legend&gt;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인적사항입력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&lt;/legend&gt;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이름:    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"text"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전화번호: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"text"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주소:    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"text"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&lt;/fieldset&gt;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66cab01" id="411" name="Google Shape;41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0522" y="5536595"/>
            <a:ext cx="6430913" cy="2807442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&lt;label&gt; </a:t>
            </a:r>
            <a:endParaRPr/>
          </a:p>
        </p:txBody>
      </p:sp>
      <p:sp>
        <p:nvSpPr>
          <p:cNvPr id="418" name="Google Shape;418;p45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&lt;input&gt;요소를 위한 레이블(label)을 정의함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&lt;label&gt; 태그의 속성 for를 사용하면 레이블과 &lt;input&gt;의 id 속성을 통해 서로 연결할 수 있음</a:t>
            </a:r>
            <a:endParaRPr/>
          </a:p>
        </p:txBody>
      </p:sp>
      <p:sp>
        <p:nvSpPr>
          <p:cNvPr id="419" name="Google Shape;419;p45"/>
          <p:cNvSpPr txBox="1"/>
          <p:nvPr/>
        </p:nvSpPr>
        <p:spPr>
          <a:xfrm>
            <a:off x="400778" y="3478869"/>
            <a:ext cx="11159569" cy="337069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&lt;form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"proc_form.jsp"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&lt;label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"male"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남성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&lt;/label&gt;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"radio"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"gender"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"male"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"male"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&lt;label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"female"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여성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&lt;/label&gt;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"radio"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"gender"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"female"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"female"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"submit"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"제출"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1" i="0" sz="2339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66cab06" id="420" name="Google Shape;42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6503" y="6143588"/>
            <a:ext cx="3791147" cy="2332724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4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HTML 입력 요소</a:t>
            </a:r>
            <a:endParaRPr/>
          </a:p>
        </p:txBody>
      </p:sp>
      <p:graphicFrame>
        <p:nvGraphicFramePr>
          <p:cNvPr id="427" name="Google Shape;427;p46"/>
          <p:cNvGraphicFramePr/>
          <p:nvPr/>
        </p:nvGraphicFramePr>
        <p:xfrm>
          <a:off x="382461" y="16773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{C10B0FB6-94B8-4904-BA4B-CDCA3EF80256}</a:tableStyleId>
              </a:tblPr>
              <a:tblGrid>
                <a:gridCol w="3126875"/>
                <a:gridCol w="8115225"/>
              </a:tblGrid>
              <a:tr h="38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b="1"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추가된 &lt;input&gt; type</a:t>
                      </a:r>
                      <a:endParaRPr b="1"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b="1"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b="1"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>
                    <a:solidFill>
                      <a:srgbClr val="F2F2F2"/>
                    </a:solidFill>
                  </a:tcPr>
                </a:tc>
              </a:tr>
              <a:tr h="38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날짜를 입력할 수 있는 컨트롤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38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datetime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UTC 날짜/시각 형식을 이용한 날짜와 시각 표시 컨트롤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38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datetime-local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현지 날짜/시각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38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month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월/연도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38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time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시각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38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week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주와 연도를 선택할 수 있는 컨트롤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38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color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색상 코드를 입력할 수 있는 컨트롤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38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email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표준 이메일 주소를 입력 받아서 검증하는 컨트롤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38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tel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전화번호를 입력 받아서 검증하는 컨트롤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38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search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검색어 입력 양식을 생성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38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range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2개의 숫자 사이의 숫자를 선택할 수 있는 슬라이더 컨트롤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38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number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숫자만 입력 받는 컨트롤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38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url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URL만 입력 받는 컨트롤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</a:tbl>
          </a:graphicData>
        </a:graphic>
      </p:graphicFrame>
      <p:sp>
        <p:nvSpPr>
          <p:cNvPr id="428" name="Google Shape;428;p46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추가된 &lt;input&gt; 의 속성</a:t>
            </a:r>
            <a:endParaRPr/>
          </a:p>
        </p:txBody>
      </p:sp>
      <p:sp>
        <p:nvSpPr>
          <p:cNvPr id="434" name="Google Shape;434;p47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autocomplete – 자동으로 입력을 완성한다. 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autofocus – 페이지가 로드 되면 자동으로 입력 포커스를 갖는다.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placeholder – 입력 힌트를 희미하게 보여준다.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readonly – 읽기 전용 필드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required – 입력 양식을 제출하기 전에 반드시 채워져 있어야 함을 나타낸다. 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pattern – 허용하는 입력의 형태를 정규식으로 지정한다. </a:t>
            </a:r>
            <a:endParaRPr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435" name="Google Shape;435;p4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이메일 입력</a:t>
            </a:r>
            <a:endParaRPr/>
          </a:p>
        </p:txBody>
      </p:sp>
      <p:sp>
        <p:nvSpPr>
          <p:cNvPr id="441" name="Google Shape;441;p50"/>
          <p:cNvSpPr txBox="1"/>
          <p:nvPr/>
        </p:nvSpPr>
        <p:spPr>
          <a:xfrm>
            <a:off x="699100" y="1784097"/>
            <a:ext cx="10581382" cy="150179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이메일: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"email"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"email"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required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66cab1a" id="442" name="Google Shape;44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4746" y="4368691"/>
            <a:ext cx="5746219" cy="2075023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50"/>
          <p:cNvSpPr/>
          <p:nvPr/>
        </p:nvSpPr>
        <p:spPr>
          <a:xfrm>
            <a:off x="7312297" y="2762562"/>
            <a:ext cx="597513" cy="2079149"/>
          </a:xfrm>
          <a:custGeom>
            <a:rect b="b" l="l" r="r" t="t"/>
            <a:pathLst>
              <a:path extrusionOk="0" h="1600200" w="459871">
                <a:moveTo>
                  <a:pt x="202395" y="0"/>
                </a:moveTo>
                <a:cubicBezTo>
                  <a:pt x="183345" y="38100"/>
                  <a:pt x="161065" y="74750"/>
                  <a:pt x="145245" y="114300"/>
                </a:cubicBezTo>
                <a:cubicBezTo>
                  <a:pt x="138895" y="130175"/>
                  <a:pt x="133841" y="146632"/>
                  <a:pt x="126195" y="161925"/>
                </a:cubicBezTo>
                <a:cubicBezTo>
                  <a:pt x="102228" y="209859"/>
                  <a:pt x="104575" y="172205"/>
                  <a:pt x="88095" y="238125"/>
                </a:cubicBezTo>
                <a:cubicBezTo>
                  <a:pt x="44524" y="412411"/>
                  <a:pt x="92545" y="336967"/>
                  <a:pt x="30945" y="419100"/>
                </a:cubicBezTo>
                <a:cubicBezTo>
                  <a:pt x="-7382" y="546858"/>
                  <a:pt x="-5541" y="500297"/>
                  <a:pt x="11895" y="657225"/>
                </a:cubicBezTo>
                <a:cubicBezTo>
                  <a:pt x="13004" y="667204"/>
                  <a:pt x="15256" y="677875"/>
                  <a:pt x="21420" y="685800"/>
                </a:cubicBezTo>
                <a:cubicBezTo>
                  <a:pt x="37960" y="707066"/>
                  <a:pt x="61740" y="721913"/>
                  <a:pt x="78570" y="742950"/>
                </a:cubicBezTo>
                <a:cubicBezTo>
                  <a:pt x="91270" y="758825"/>
                  <a:pt x="102295" y="776200"/>
                  <a:pt x="116670" y="790575"/>
                </a:cubicBezTo>
                <a:cubicBezTo>
                  <a:pt x="124765" y="798670"/>
                  <a:pt x="135930" y="802971"/>
                  <a:pt x="145245" y="809625"/>
                </a:cubicBezTo>
                <a:cubicBezTo>
                  <a:pt x="158163" y="818852"/>
                  <a:pt x="169562" y="830324"/>
                  <a:pt x="183345" y="838200"/>
                </a:cubicBezTo>
                <a:cubicBezTo>
                  <a:pt x="192062" y="843181"/>
                  <a:pt x="202940" y="843235"/>
                  <a:pt x="211920" y="847725"/>
                </a:cubicBezTo>
                <a:cubicBezTo>
                  <a:pt x="285778" y="884654"/>
                  <a:pt x="197246" y="852359"/>
                  <a:pt x="269070" y="876300"/>
                </a:cubicBezTo>
                <a:cubicBezTo>
                  <a:pt x="291295" y="898525"/>
                  <a:pt x="324072" y="913792"/>
                  <a:pt x="335745" y="942975"/>
                </a:cubicBezTo>
                <a:cubicBezTo>
                  <a:pt x="342095" y="958850"/>
                  <a:pt x="346608" y="975590"/>
                  <a:pt x="354795" y="990600"/>
                </a:cubicBezTo>
                <a:cubicBezTo>
                  <a:pt x="365758" y="1010700"/>
                  <a:pt x="382656" y="1027272"/>
                  <a:pt x="392895" y="1047750"/>
                </a:cubicBezTo>
                <a:lnTo>
                  <a:pt x="411945" y="1085850"/>
                </a:lnTo>
                <a:cubicBezTo>
                  <a:pt x="435349" y="1226274"/>
                  <a:pt x="407153" y="1044245"/>
                  <a:pt x="430995" y="1314450"/>
                </a:cubicBezTo>
                <a:cubicBezTo>
                  <a:pt x="460389" y="1647584"/>
                  <a:pt x="441304" y="1315898"/>
                  <a:pt x="459570" y="1571625"/>
                </a:cubicBezTo>
                <a:cubicBezTo>
                  <a:pt x="460249" y="1581126"/>
                  <a:pt x="459570" y="1590675"/>
                  <a:pt x="459570" y="160020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r>
              <a:t/>
            </a:r>
            <a:endParaRPr b="0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50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1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전화번호 입력 </a:t>
            </a:r>
            <a:endParaRPr/>
          </a:p>
        </p:txBody>
      </p:sp>
      <p:sp>
        <p:nvSpPr>
          <p:cNvPr id="450" name="Google Shape;450;p51"/>
          <p:cNvSpPr txBox="1"/>
          <p:nvPr/>
        </p:nvSpPr>
        <p:spPr>
          <a:xfrm>
            <a:off x="327827" y="1756849"/>
            <a:ext cx="10085576" cy="298285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전화번호 :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"tel"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"tel"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required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pattern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"[0-9]{3}-[0-9]{3,4}-[0-9]{4}"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title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"010-1234-1234"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"submit"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"Send"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51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오디오 파일 형식</a:t>
            </a:r>
            <a:endParaRPr/>
          </a:p>
        </p:txBody>
      </p:sp>
      <p:sp>
        <p:nvSpPr>
          <p:cNvPr id="68" name="Google Shape;68;p5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∙"/>
            </a:pPr>
            <a:r>
              <a:rPr lang="en-US" sz="2800"/>
              <a:t>MP3 – 'MPEG-1 Audio Layer-3'의 약자로 MPEG기술의 음성 압축 기술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∙"/>
            </a:pPr>
            <a:r>
              <a:rPr lang="en-US" sz="2800"/>
              <a:t>Wav - 윈도우에서 사용되는 표준 사운드 포맷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마이크로소프트사와 IBM사가 만듬 . 파일의 크기가 크다</a:t>
            </a:r>
            <a:endParaRPr sz="2800"/>
          </a:p>
          <a:p>
            <a:pPr indent="-445549" lvl="0" marL="445549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∙"/>
            </a:pPr>
            <a:r>
              <a:rPr lang="en-US" sz="2800"/>
              <a:t>Ogg – MP3의 대한으로 특허권을 반대하고 보다 좋은 음질을 위하여 오픈소스로 개발되었음.</a:t>
            </a:r>
            <a:endParaRPr sz="2800"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70" name="Google Shape;70;p5"/>
          <p:cNvGraphicFramePr/>
          <p:nvPr/>
        </p:nvGraphicFramePr>
        <p:xfrm>
          <a:off x="1237600" y="47845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{0BC32A0C-CA46-44F6-9C93-02108405098B}</a:tableStyleId>
              </a:tblPr>
              <a:tblGrid>
                <a:gridCol w="2764250"/>
                <a:gridCol w="1775000"/>
                <a:gridCol w="1861075"/>
                <a:gridCol w="1519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브라우저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MP3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Wav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Ogg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IE 9 이상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Chrom 6이상  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39"/>
                        <a:buFont typeface="Malgun Gothic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Firefox 3.6 이상 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Safari 5 이상 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Opera 10 이상 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39"/>
                        <a:buFont typeface="Arial"/>
                        <a:buNone/>
                      </a:pPr>
                      <a:r>
                        <a:rPr lang="en-US" sz="2339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 sz="2339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숫자 입력 </a:t>
            </a:r>
            <a:endParaRPr/>
          </a:p>
        </p:txBody>
      </p:sp>
      <p:sp>
        <p:nvSpPr>
          <p:cNvPr id="457" name="Google Shape;457;p52"/>
          <p:cNvSpPr txBox="1"/>
          <p:nvPr/>
        </p:nvSpPr>
        <p:spPr>
          <a:xfrm>
            <a:off x="327826" y="1756850"/>
            <a:ext cx="11375281" cy="194232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신발사이즈</a:t>
            </a:r>
            <a:endParaRPr b="1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"number"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"230"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"290"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step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"10"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"260"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"sho"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66cab23" id="458" name="Google Shape;45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061" y="4529575"/>
            <a:ext cx="4663033" cy="7527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0000166cab24" id="459" name="Google Shape;459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5212" y="4529576"/>
            <a:ext cx="5575844" cy="713676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52"/>
          <p:cNvSpPr txBox="1"/>
          <p:nvPr/>
        </p:nvSpPr>
        <p:spPr>
          <a:xfrm>
            <a:off x="1929847" y="5952801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구글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52"/>
          <p:cNvSpPr txBox="1"/>
          <p:nvPr/>
        </p:nvSpPr>
        <p:spPr>
          <a:xfrm>
            <a:off x="8623242" y="5833838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오페라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52"/>
          <p:cNvSpPr/>
          <p:nvPr/>
        </p:nvSpPr>
        <p:spPr>
          <a:xfrm>
            <a:off x="2250913" y="5160302"/>
            <a:ext cx="260601" cy="916259"/>
          </a:xfrm>
          <a:custGeom>
            <a:rect b="b" l="l" r="r" t="t"/>
            <a:pathLst>
              <a:path extrusionOk="0" h="705192" w="200569">
                <a:moveTo>
                  <a:pt x="38644" y="705192"/>
                </a:moveTo>
                <a:cubicBezTo>
                  <a:pt x="36035" y="696061"/>
                  <a:pt x="13852" y="621222"/>
                  <a:pt x="10069" y="600417"/>
                </a:cubicBezTo>
                <a:cubicBezTo>
                  <a:pt x="6053" y="578328"/>
                  <a:pt x="3719" y="555967"/>
                  <a:pt x="544" y="533742"/>
                </a:cubicBezTo>
                <a:cubicBezTo>
                  <a:pt x="16178" y="80362"/>
                  <a:pt x="-25171" y="372763"/>
                  <a:pt x="29119" y="209892"/>
                </a:cubicBezTo>
                <a:cubicBezTo>
                  <a:pt x="49621" y="148385"/>
                  <a:pt x="24211" y="193442"/>
                  <a:pt x="57694" y="143217"/>
                </a:cubicBezTo>
                <a:cubicBezTo>
                  <a:pt x="79569" y="55717"/>
                  <a:pt x="47955" y="145866"/>
                  <a:pt x="95794" y="86067"/>
                </a:cubicBezTo>
                <a:cubicBezTo>
                  <a:pt x="102066" y="78227"/>
                  <a:pt x="99047" y="65332"/>
                  <a:pt x="105319" y="57492"/>
                </a:cubicBezTo>
                <a:cubicBezTo>
                  <a:pt x="112470" y="48553"/>
                  <a:pt x="125100" y="45771"/>
                  <a:pt x="133894" y="38442"/>
                </a:cubicBezTo>
                <a:cubicBezTo>
                  <a:pt x="171835" y="6824"/>
                  <a:pt x="148000" y="11103"/>
                  <a:pt x="191044" y="342"/>
                </a:cubicBezTo>
                <a:cubicBezTo>
                  <a:pt x="194124" y="-428"/>
                  <a:pt x="197394" y="342"/>
                  <a:pt x="200569" y="342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r>
              <a:t/>
            </a:r>
            <a:endParaRPr b="0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52"/>
          <p:cNvSpPr/>
          <p:nvPr/>
        </p:nvSpPr>
        <p:spPr>
          <a:xfrm>
            <a:off x="8451590" y="5098865"/>
            <a:ext cx="569638" cy="841560"/>
          </a:xfrm>
          <a:custGeom>
            <a:rect b="b" l="l" r="r" t="t"/>
            <a:pathLst>
              <a:path extrusionOk="0" h="647700" w="438417">
                <a:moveTo>
                  <a:pt x="438417" y="647700"/>
                </a:moveTo>
                <a:cubicBezTo>
                  <a:pt x="427962" y="626790"/>
                  <a:pt x="403824" y="569994"/>
                  <a:pt x="381267" y="552450"/>
                </a:cubicBezTo>
                <a:cubicBezTo>
                  <a:pt x="364455" y="539374"/>
                  <a:pt x="342380" y="534833"/>
                  <a:pt x="324117" y="523875"/>
                </a:cubicBezTo>
                <a:lnTo>
                  <a:pt x="209817" y="447675"/>
                </a:lnTo>
                <a:cubicBezTo>
                  <a:pt x="200292" y="441325"/>
                  <a:pt x="189337" y="436720"/>
                  <a:pt x="181242" y="428625"/>
                </a:cubicBezTo>
                <a:cubicBezTo>
                  <a:pt x="171717" y="419100"/>
                  <a:pt x="162894" y="408816"/>
                  <a:pt x="152667" y="400050"/>
                </a:cubicBezTo>
                <a:cubicBezTo>
                  <a:pt x="140614" y="389719"/>
                  <a:pt x="125792" y="382700"/>
                  <a:pt x="114567" y="371475"/>
                </a:cubicBezTo>
                <a:cubicBezTo>
                  <a:pt x="106472" y="363380"/>
                  <a:pt x="102171" y="352215"/>
                  <a:pt x="95517" y="342900"/>
                </a:cubicBezTo>
                <a:cubicBezTo>
                  <a:pt x="86290" y="329982"/>
                  <a:pt x="76467" y="317500"/>
                  <a:pt x="66942" y="304800"/>
                </a:cubicBezTo>
                <a:cubicBezTo>
                  <a:pt x="60592" y="285750"/>
                  <a:pt x="50732" y="267529"/>
                  <a:pt x="47892" y="247650"/>
                </a:cubicBezTo>
                <a:cubicBezTo>
                  <a:pt x="44717" y="225425"/>
                  <a:pt x="42770" y="202990"/>
                  <a:pt x="38367" y="180975"/>
                </a:cubicBezTo>
                <a:cubicBezTo>
                  <a:pt x="36398" y="171130"/>
                  <a:pt x="31020" y="162201"/>
                  <a:pt x="28842" y="152400"/>
                </a:cubicBezTo>
                <a:cubicBezTo>
                  <a:pt x="24652" y="133547"/>
                  <a:pt x="24001" y="113986"/>
                  <a:pt x="19317" y="95250"/>
                </a:cubicBezTo>
                <a:cubicBezTo>
                  <a:pt x="-3749" y="2986"/>
                  <a:pt x="267" y="72769"/>
                  <a:pt x="267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r>
              <a:t/>
            </a:r>
            <a:endParaRPr b="0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5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range 입력 </a:t>
            </a:r>
            <a:endParaRPr/>
          </a:p>
        </p:txBody>
      </p:sp>
      <p:sp>
        <p:nvSpPr>
          <p:cNvPr id="470" name="Google Shape;470;p53"/>
          <p:cNvSpPr txBox="1"/>
          <p:nvPr/>
        </p:nvSpPr>
        <p:spPr>
          <a:xfrm>
            <a:off x="466433" y="1782128"/>
            <a:ext cx="11079474" cy="158189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테니스 스킬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"range"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"1"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"10"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"1"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1" name="Google Shape;47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4524" y="4279799"/>
            <a:ext cx="10073971" cy="179676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5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날짜 입력 </a:t>
            </a:r>
            <a:endParaRPr/>
          </a:p>
        </p:txBody>
      </p:sp>
      <p:sp>
        <p:nvSpPr>
          <p:cNvPr id="478" name="Google Shape;478;p54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date – 날짜 입력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month – 월 입력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week – 주 입력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time – 시간 입력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datetime – 날짜와 시간을 입력할 수 있는 양식 제공, 국제 표준 시간대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datetime-local - 날짜와 시간을 입력할 수 있는 양식 제공, 지역 표준 시간대</a:t>
            </a:r>
            <a:endParaRPr/>
          </a:p>
          <a:p>
            <a:pPr indent="-247493" lvl="0" marL="445549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479" name="Google Shape;479;p54"/>
          <p:cNvSpPr txBox="1"/>
          <p:nvPr/>
        </p:nvSpPr>
        <p:spPr>
          <a:xfrm>
            <a:off x="599924" y="6314093"/>
            <a:ext cx="10619054" cy="129947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생일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"date"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"dob"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66cab59" id="480" name="Google Shape;48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1202" y="5642001"/>
            <a:ext cx="3243268" cy="288118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색상 입력 </a:t>
            </a:r>
            <a:endParaRPr/>
          </a:p>
        </p:txBody>
      </p:sp>
      <p:sp>
        <p:nvSpPr>
          <p:cNvPr id="487" name="Google Shape;487;p55"/>
          <p:cNvSpPr txBox="1"/>
          <p:nvPr/>
        </p:nvSpPr>
        <p:spPr>
          <a:xfrm>
            <a:off x="506482" y="1794503"/>
            <a:ext cx="11014673" cy="129947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색상선택: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"color"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"color"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66cab61" id="488" name="Google Shape;48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0425" y="3714334"/>
            <a:ext cx="2809327" cy="11973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0000166cab64" id="489" name="Google Shape;489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0766" y="5123618"/>
            <a:ext cx="6552878" cy="292896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5"/>
          <p:cNvSpPr/>
          <p:nvPr/>
        </p:nvSpPr>
        <p:spPr>
          <a:xfrm>
            <a:off x="4219384" y="4715214"/>
            <a:ext cx="4282819" cy="1188085"/>
          </a:xfrm>
          <a:custGeom>
            <a:rect b="b" l="l" r="r" t="t"/>
            <a:pathLst>
              <a:path extrusionOk="0" h="914400" w="3296237">
                <a:moveTo>
                  <a:pt x="0" y="57150"/>
                </a:moveTo>
                <a:cubicBezTo>
                  <a:pt x="68068" y="43536"/>
                  <a:pt x="71749" y="40918"/>
                  <a:pt x="161925" y="38100"/>
                </a:cubicBezTo>
                <a:cubicBezTo>
                  <a:pt x="326975" y="32942"/>
                  <a:pt x="492125" y="31750"/>
                  <a:pt x="657225" y="28575"/>
                </a:cubicBezTo>
                <a:cubicBezTo>
                  <a:pt x="698500" y="25400"/>
                  <a:pt x="739906" y="23622"/>
                  <a:pt x="781050" y="19050"/>
                </a:cubicBezTo>
                <a:cubicBezTo>
                  <a:pt x="825677" y="14091"/>
                  <a:pt x="869499" y="0"/>
                  <a:pt x="914400" y="0"/>
                </a:cubicBezTo>
                <a:cubicBezTo>
                  <a:pt x="1343072" y="0"/>
                  <a:pt x="1771650" y="12700"/>
                  <a:pt x="2200275" y="19050"/>
                </a:cubicBezTo>
                <a:lnTo>
                  <a:pt x="2381250" y="38100"/>
                </a:lnTo>
                <a:cubicBezTo>
                  <a:pt x="2413233" y="43150"/>
                  <a:pt x="2444517" y="52100"/>
                  <a:pt x="2476500" y="57150"/>
                </a:cubicBezTo>
                <a:cubicBezTo>
                  <a:pt x="2504899" y="61634"/>
                  <a:pt x="2533671" y="63316"/>
                  <a:pt x="2562225" y="66675"/>
                </a:cubicBezTo>
                <a:lnTo>
                  <a:pt x="2638425" y="76200"/>
                </a:lnTo>
                <a:cubicBezTo>
                  <a:pt x="2660679" y="79167"/>
                  <a:pt x="2683148" y="81021"/>
                  <a:pt x="2705100" y="85725"/>
                </a:cubicBezTo>
                <a:cubicBezTo>
                  <a:pt x="2727701" y="90568"/>
                  <a:pt x="2749156" y="100013"/>
                  <a:pt x="2771775" y="104775"/>
                </a:cubicBezTo>
                <a:cubicBezTo>
                  <a:pt x="2809572" y="112732"/>
                  <a:pt x="2847975" y="117475"/>
                  <a:pt x="2886075" y="123825"/>
                </a:cubicBezTo>
                <a:cubicBezTo>
                  <a:pt x="2898775" y="130175"/>
                  <a:pt x="2910880" y="137889"/>
                  <a:pt x="2924175" y="142875"/>
                </a:cubicBezTo>
                <a:cubicBezTo>
                  <a:pt x="2936432" y="147472"/>
                  <a:pt x="2950018" y="147803"/>
                  <a:pt x="2962275" y="152400"/>
                </a:cubicBezTo>
                <a:cubicBezTo>
                  <a:pt x="2979214" y="158752"/>
                  <a:pt x="3013876" y="177939"/>
                  <a:pt x="3028950" y="190500"/>
                </a:cubicBezTo>
                <a:cubicBezTo>
                  <a:pt x="3051024" y="208895"/>
                  <a:pt x="3070333" y="233525"/>
                  <a:pt x="3086100" y="257175"/>
                </a:cubicBezTo>
                <a:cubicBezTo>
                  <a:pt x="3096369" y="272579"/>
                  <a:pt x="3104736" y="289181"/>
                  <a:pt x="3114675" y="304800"/>
                </a:cubicBezTo>
                <a:cubicBezTo>
                  <a:pt x="3126967" y="324116"/>
                  <a:pt x="3140075" y="342900"/>
                  <a:pt x="3152775" y="361950"/>
                </a:cubicBezTo>
                <a:cubicBezTo>
                  <a:pt x="3159125" y="371475"/>
                  <a:pt x="3167573" y="379896"/>
                  <a:pt x="3171825" y="390525"/>
                </a:cubicBezTo>
                <a:cubicBezTo>
                  <a:pt x="3196771" y="452890"/>
                  <a:pt x="3180616" y="424472"/>
                  <a:pt x="3219450" y="476250"/>
                </a:cubicBezTo>
                <a:cubicBezTo>
                  <a:pt x="3222625" y="485775"/>
                  <a:pt x="3225020" y="495597"/>
                  <a:pt x="3228975" y="504825"/>
                </a:cubicBezTo>
                <a:cubicBezTo>
                  <a:pt x="3234568" y="517876"/>
                  <a:pt x="3243039" y="529630"/>
                  <a:pt x="3248025" y="542925"/>
                </a:cubicBezTo>
                <a:cubicBezTo>
                  <a:pt x="3274385" y="613219"/>
                  <a:pt x="3237994" y="551692"/>
                  <a:pt x="3276600" y="609600"/>
                </a:cubicBezTo>
                <a:cubicBezTo>
                  <a:pt x="3287578" y="697425"/>
                  <a:pt x="3291394" y="717011"/>
                  <a:pt x="3295650" y="819150"/>
                </a:cubicBezTo>
                <a:cubicBezTo>
                  <a:pt x="3296972" y="850872"/>
                  <a:pt x="3295650" y="882650"/>
                  <a:pt x="3295650" y="91440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r>
              <a:t/>
            </a:r>
            <a:endParaRPr b="0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55"/>
          <p:cNvSpPr/>
          <p:nvPr/>
        </p:nvSpPr>
        <p:spPr>
          <a:xfrm>
            <a:off x="5778746" y="6051809"/>
            <a:ext cx="618795" cy="917252"/>
          </a:xfrm>
          <a:custGeom>
            <a:rect b="b" l="l" r="r" t="t"/>
            <a:pathLst>
              <a:path extrusionOk="0" h="705955" w="476250">
                <a:moveTo>
                  <a:pt x="142875" y="0"/>
                </a:moveTo>
                <a:cubicBezTo>
                  <a:pt x="130175" y="31750"/>
                  <a:pt x="122369" y="65927"/>
                  <a:pt x="104775" y="95250"/>
                </a:cubicBezTo>
                <a:cubicBezTo>
                  <a:pt x="95250" y="111125"/>
                  <a:pt x="84479" y="126316"/>
                  <a:pt x="76200" y="142875"/>
                </a:cubicBezTo>
                <a:cubicBezTo>
                  <a:pt x="68554" y="158168"/>
                  <a:pt x="64094" y="174876"/>
                  <a:pt x="57150" y="190500"/>
                </a:cubicBezTo>
                <a:cubicBezTo>
                  <a:pt x="51383" y="203475"/>
                  <a:pt x="43693" y="215549"/>
                  <a:pt x="38100" y="228600"/>
                </a:cubicBezTo>
                <a:cubicBezTo>
                  <a:pt x="34145" y="237828"/>
                  <a:pt x="33065" y="248195"/>
                  <a:pt x="28575" y="257175"/>
                </a:cubicBezTo>
                <a:cubicBezTo>
                  <a:pt x="23455" y="267414"/>
                  <a:pt x="15875" y="276225"/>
                  <a:pt x="9525" y="285750"/>
                </a:cubicBezTo>
                <a:cubicBezTo>
                  <a:pt x="6350" y="298450"/>
                  <a:pt x="0" y="310759"/>
                  <a:pt x="0" y="323850"/>
                </a:cubicBezTo>
                <a:cubicBezTo>
                  <a:pt x="0" y="434501"/>
                  <a:pt x="1802" y="424505"/>
                  <a:pt x="28575" y="504825"/>
                </a:cubicBezTo>
                <a:cubicBezTo>
                  <a:pt x="31750" y="514350"/>
                  <a:pt x="29746" y="527831"/>
                  <a:pt x="38100" y="533400"/>
                </a:cubicBezTo>
                <a:cubicBezTo>
                  <a:pt x="109046" y="580698"/>
                  <a:pt x="21911" y="519909"/>
                  <a:pt x="95250" y="581025"/>
                </a:cubicBezTo>
                <a:cubicBezTo>
                  <a:pt x="104044" y="588354"/>
                  <a:pt x="114510" y="593421"/>
                  <a:pt x="123825" y="600075"/>
                </a:cubicBezTo>
                <a:cubicBezTo>
                  <a:pt x="136743" y="609302"/>
                  <a:pt x="148463" y="620236"/>
                  <a:pt x="161925" y="628650"/>
                </a:cubicBezTo>
                <a:cubicBezTo>
                  <a:pt x="207875" y="657369"/>
                  <a:pt x="187354" y="639548"/>
                  <a:pt x="228600" y="657225"/>
                </a:cubicBezTo>
                <a:cubicBezTo>
                  <a:pt x="241651" y="662818"/>
                  <a:pt x="253230" y="671785"/>
                  <a:pt x="266700" y="676275"/>
                </a:cubicBezTo>
                <a:cubicBezTo>
                  <a:pt x="291538" y="684554"/>
                  <a:pt x="318062" y="687046"/>
                  <a:pt x="342900" y="695325"/>
                </a:cubicBezTo>
                <a:cubicBezTo>
                  <a:pt x="352425" y="698500"/>
                  <a:pt x="361460" y="704135"/>
                  <a:pt x="371475" y="704850"/>
                </a:cubicBezTo>
                <a:cubicBezTo>
                  <a:pt x="406311" y="707338"/>
                  <a:pt x="441325" y="704850"/>
                  <a:pt x="476250" y="70485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9"/>
              <a:buFont typeface="Arial"/>
              <a:buNone/>
            </a:pPr>
            <a:r>
              <a:t/>
            </a:r>
            <a:endParaRPr b="0" i="0" sz="233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55"/>
          <p:cNvSpPr txBox="1"/>
          <p:nvPr/>
        </p:nvSpPr>
        <p:spPr>
          <a:xfrm>
            <a:off x="1310491" y="4643745"/>
            <a:ext cx="982961" cy="412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80"/>
              <a:buFont typeface="Arial"/>
              <a:buNone/>
            </a:pPr>
            <a:r>
              <a:rPr b="0" i="0" lang="en-US" sz="208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오페라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55"/>
          <p:cNvSpPr txBox="1"/>
          <p:nvPr/>
        </p:nvSpPr>
        <p:spPr>
          <a:xfrm>
            <a:off x="4033186" y="7572705"/>
            <a:ext cx="716863" cy="412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80"/>
              <a:buFont typeface="Arial"/>
              <a:buNone/>
            </a:pPr>
            <a:r>
              <a:rPr b="0" i="0" lang="en-US" sz="208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구글</a:t>
            </a:r>
            <a:endParaRPr b="0" i="0" sz="208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5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연습 1</a:t>
            </a:r>
            <a:endParaRPr/>
          </a:p>
        </p:txBody>
      </p:sp>
      <p:pic>
        <p:nvPicPr>
          <p:cNvPr id="500" name="Google Shape;50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736" y="1592541"/>
            <a:ext cx="10913795" cy="6724056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6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연습 2</a:t>
            </a:r>
            <a:endParaRPr/>
          </a:p>
        </p:txBody>
      </p:sp>
      <p:pic>
        <p:nvPicPr>
          <p:cNvPr id="507" name="Google Shape;507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159" y="1556770"/>
            <a:ext cx="9074947" cy="6934631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5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f44d795503_0_24"/>
          <p:cNvSpPr txBox="1"/>
          <p:nvPr>
            <p:ph idx="12" type="sldNum"/>
          </p:nvPr>
        </p:nvSpPr>
        <p:spPr>
          <a:xfrm>
            <a:off x="9097124" y="8366102"/>
            <a:ext cx="24747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4" name="Google Shape;514;g1f44d795503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1750" y="998600"/>
            <a:ext cx="8635750" cy="64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f44d795503_0_29"/>
          <p:cNvSpPr txBox="1"/>
          <p:nvPr>
            <p:ph type="title"/>
          </p:nvPr>
        </p:nvSpPr>
        <p:spPr>
          <a:xfrm>
            <a:off x="956941" y="561043"/>
            <a:ext cx="97014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520" name="Google Shape;520;g1f44d795503_0_29"/>
          <p:cNvSpPr txBox="1"/>
          <p:nvPr/>
        </p:nvSpPr>
        <p:spPr>
          <a:xfrm>
            <a:off x="422617" y="1551111"/>
            <a:ext cx="10989900" cy="676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&lt;form&gt;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date: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"date"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datetime: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"datetime"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datetime-local: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"datetime-local"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month: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"month"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time: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"time"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week: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"week"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color: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"color"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email: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"email"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tel: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"tel"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1" i="0" sz="2163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search: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"search"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range: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"range"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number: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"number"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url: 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"url"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&lt;input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63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16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163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"submit"</a:t>
            </a: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33"/>
              </a:spcBef>
              <a:spcAft>
                <a:spcPts val="0"/>
              </a:spcAft>
              <a:buClr>
                <a:schemeClr val="folHlink"/>
              </a:buClr>
              <a:buSzPts val="2163"/>
              <a:buFont typeface="Noto Sans Symbols"/>
              <a:buNone/>
            </a:pPr>
            <a:r>
              <a:rPr b="1" i="0" lang="en-US" sz="2163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g1f44d795503_0_29"/>
          <p:cNvSpPr txBox="1"/>
          <p:nvPr>
            <p:ph idx="12" type="sldNum"/>
          </p:nvPr>
        </p:nvSpPr>
        <p:spPr>
          <a:xfrm>
            <a:off x="9124285" y="8366102"/>
            <a:ext cx="24477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f44d795503_1_1"/>
          <p:cNvSpPr txBox="1"/>
          <p:nvPr>
            <p:ph idx="12" type="sldNum"/>
          </p:nvPr>
        </p:nvSpPr>
        <p:spPr>
          <a:xfrm>
            <a:off x="9097124" y="8366102"/>
            <a:ext cx="24747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7" name="Google Shape;527;g1f44d795503_1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7115" y="573500"/>
            <a:ext cx="8525016" cy="776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f44d795503_1_8"/>
          <p:cNvSpPr txBox="1"/>
          <p:nvPr>
            <p:ph idx="12" type="sldNum"/>
          </p:nvPr>
        </p:nvSpPr>
        <p:spPr>
          <a:xfrm>
            <a:off x="9097124" y="8366102"/>
            <a:ext cx="24747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3" name="Google Shape;533;g1f44d795503_1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0800" y="839531"/>
            <a:ext cx="6581949" cy="711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오디오 예제</a:t>
            </a:r>
            <a:endParaRPr/>
          </a:p>
        </p:txBody>
      </p:sp>
      <p:sp>
        <p:nvSpPr>
          <p:cNvPr id="76" name="Google Shape;76;p6"/>
          <p:cNvSpPr txBox="1"/>
          <p:nvPr>
            <p:ph idx="1" type="body"/>
          </p:nvPr>
        </p:nvSpPr>
        <p:spPr>
          <a:xfrm>
            <a:off x="368960" y="1461171"/>
            <a:ext cx="11141340" cy="353950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&lt;audio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"old_pop.mp3"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autoplay controls</a:t>
            </a: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       Your browser does not support the audio element.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&lt;/audio&gt;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sz="2339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1a1c11bf" id="77" name="Google Shape;7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8851" y="3896678"/>
            <a:ext cx="8534515" cy="18908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MB00001a1c11c0" id="78" name="Google Shape;7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8850" y="6078497"/>
            <a:ext cx="8534515" cy="213949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6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f44d795503_1_14"/>
          <p:cNvSpPr txBox="1"/>
          <p:nvPr>
            <p:ph idx="12" type="sldNum"/>
          </p:nvPr>
        </p:nvSpPr>
        <p:spPr>
          <a:xfrm>
            <a:off x="9097124" y="8366102"/>
            <a:ext cx="24747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9" name="Google Shape;539;g1f44d795503_1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225" y="242150"/>
            <a:ext cx="10337934" cy="821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&lt;source&gt; 사용</a:t>
            </a:r>
            <a:endParaRPr/>
          </a:p>
        </p:txBody>
      </p:sp>
      <p:sp>
        <p:nvSpPr>
          <p:cNvPr id="85" name="Google Shape;85;p7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모든 브라우저가 지원하는 오디오 형식은 아직까지 없다! </a:t>
            </a:r>
            <a:endParaRPr/>
          </a:p>
          <a:p>
            <a:pPr indent="-445549" lvl="0" marL="445549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호환성을 높이기 위하여 다음과 같이 한다. </a:t>
            </a:r>
            <a:endParaRPr/>
          </a:p>
        </p:txBody>
      </p:sp>
      <p:sp>
        <p:nvSpPr>
          <p:cNvPr id="86" name="Google Shape;86;p7"/>
          <p:cNvSpPr txBox="1"/>
          <p:nvPr/>
        </p:nvSpPr>
        <p:spPr>
          <a:xfrm>
            <a:off x="434446" y="2964333"/>
            <a:ext cx="11051646" cy="448595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" lIns="118800" spcFirstLastPara="1" rIns="118800" wrap="square" tIns="59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&lt;audio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controls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autoplay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&lt;source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"old_pop.ogg"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"audio/ogg"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&lt;source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"old_pop.mp3"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"audio/mp3"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&lt;source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"old_pop.wav"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33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0" lang="en-US" sz="2339" u="none" cap="none" strike="noStrik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"audio/wav"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1" i="0" sz="2339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Your browser does not support the audio element.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&lt;/audio&gt;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Clr>
                <a:schemeClr val="folHlink"/>
              </a:buClr>
              <a:buSzPts val="2339"/>
              <a:buFont typeface="Noto Sans Symbols"/>
              <a:buNone/>
            </a:pPr>
            <a:r>
              <a:rPr b="1" i="0" lang="en-US" sz="2339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 i="0" sz="2339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7"/>
          <p:cNvCxnSpPr/>
          <p:nvPr/>
        </p:nvCxnSpPr>
        <p:spPr>
          <a:xfrm>
            <a:off x="8998318" y="4790261"/>
            <a:ext cx="0" cy="973219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8" name="Google Shape;88;p7"/>
          <p:cNvSpPr txBox="1"/>
          <p:nvPr/>
        </p:nvSpPr>
        <p:spPr>
          <a:xfrm>
            <a:off x="9225824" y="4689145"/>
            <a:ext cx="2098108" cy="10525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80"/>
              <a:buFont typeface="Arial"/>
              <a:buNone/>
            </a:pPr>
            <a:r>
              <a:rPr b="0" i="0" lang="en-US" sz="208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위에서부터 파일 형식을 차례대로 검사한다.</a:t>
            </a:r>
            <a:endParaRPr b="0" i="0" sz="208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&lt;video&gt; </a:t>
            </a:r>
            <a:endParaRPr/>
          </a:p>
        </p:txBody>
      </p:sp>
      <p:pic>
        <p:nvPicPr>
          <p:cNvPr descr="EMB00001a1c11df" id="95" name="Google Shape;9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8927" y="4922338"/>
            <a:ext cx="5249819" cy="351385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8"/>
          <p:cNvSpPr txBox="1"/>
          <p:nvPr>
            <p:ph idx="1" type="body"/>
          </p:nvPr>
        </p:nvSpPr>
        <p:spPr>
          <a:xfrm>
            <a:off x="421992" y="2364874"/>
            <a:ext cx="11146752" cy="153926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&lt;video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339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"movie.mp4" </a:t>
            </a:r>
            <a:r>
              <a:rPr b="1" lang="en-US" sz="233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autoplay controls </a:t>
            </a: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latin typeface="Arial"/>
                <a:ea typeface="Arial"/>
                <a:cs typeface="Arial"/>
                <a:sym typeface="Arial"/>
              </a:rPr>
              <a:t>    Your browser does not support the audio element.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68"/>
              </a:spcBef>
              <a:spcAft>
                <a:spcPts val="0"/>
              </a:spcAft>
              <a:buSzPts val="2339"/>
              <a:buNone/>
            </a:pPr>
            <a:r>
              <a:rPr b="1" lang="en-US" sz="233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&lt;/video&gt;</a:t>
            </a:r>
            <a:endParaRPr b="1" sz="2339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8"/>
          <p:cNvSpPr txBox="1"/>
          <p:nvPr/>
        </p:nvSpPr>
        <p:spPr>
          <a:xfrm>
            <a:off x="421994" y="1691288"/>
            <a:ext cx="3141469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비디오 삽입 태그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8"/>
          <p:cNvSpPr txBox="1"/>
          <p:nvPr/>
        </p:nvSpPr>
        <p:spPr>
          <a:xfrm>
            <a:off x="859412" y="4284252"/>
            <a:ext cx="4321869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비디오 소스 파일 경로(URL)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8"/>
          <p:cNvSpPr txBox="1"/>
          <p:nvPr/>
        </p:nvSpPr>
        <p:spPr>
          <a:xfrm>
            <a:off x="4114746" y="1682269"/>
            <a:ext cx="2204181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자동 재생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8"/>
          <p:cNvSpPr txBox="1"/>
          <p:nvPr/>
        </p:nvSpPr>
        <p:spPr>
          <a:xfrm>
            <a:off x="5655249" y="4284252"/>
            <a:ext cx="3975030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화면에 제어기를 보일 것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8"/>
          <p:cNvCxnSpPr>
            <a:stCxn id="98" idx="0"/>
          </p:cNvCxnSpPr>
          <p:nvPr/>
        </p:nvCxnSpPr>
        <p:spPr>
          <a:xfrm rot="10800000">
            <a:off x="2779747" y="2869152"/>
            <a:ext cx="240600" cy="14151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2" name="Google Shape;102;p8"/>
          <p:cNvCxnSpPr>
            <a:stCxn id="100" idx="0"/>
          </p:cNvCxnSpPr>
          <p:nvPr/>
        </p:nvCxnSpPr>
        <p:spPr>
          <a:xfrm rot="10800000">
            <a:off x="6457764" y="2843052"/>
            <a:ext cx="1185000" cy="14412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3" name="Google Shape;103;p8"/>
          <p:cNvCxnSpPr>
            <a:stCxn id="99" idx="2"/>
          </p:cNvCxnSpPr>
          <p:nvPr/>
        </p:nvCxnSpPr>
        <p:spPr>
          <a:xfrm flipH="1">
            <a:off x="4846937" y="2051601"/>
            <a:ext cx="369900" cy="6027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4" name="Google Shape;104;p8"/>
          <p:cNvCxnSpPr>
            <a:stCxn id="97" idx="2"/>
          </p:cNvCxnSpPr>
          <p:nvPr/>
        </p:nvCxnSpPr>
        <p:spPr>
          <a:xfrm flipH="1">
            <a:off x="1250529" y="2060620"/>
            <a:ext cx="742200" cy="5304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5" name="Google Shape;105;p8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&lt;video&gt; 요소의 속성</a:t>
            </a:r>
            <a:endParaRPr/>
          </a:p>
        </p:txBody>
      </p:sp>
      <p:graphicFrame>
        <p:nvGraphicFramePr>
          <p:cNvPr id="111" name="Google Shape;111;p9"/>
          <p:cNvGraphicFramePr/>
          <p:nvPr/>
        </p:nvGraphicFramePr>
        <p:xfrm>
          <a:off x="542693" y="17851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{C10B0FB6-94B8-4904-BA4B-CDCA3EF80256}</a:tableStyleId>
              </a:tblPr>
              <a:tblGrid>
                <a:gridCol w="2173950"/>
                <a:gridCol w="8587800"/>
              </a:tblGrid>
              <a:tr h="579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b="1"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속성</a:t>
                      </a:r>
                      <a:endParaRPr b="1"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b="1"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b="1"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>
                    <a:solidFill>
                      <a:srgbClr val="F2F2F2"/>
                    </a:solidFill>
                  </a:tcPr>
                </a:tc>
              </a:tr>
              <a:tr h="57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autoplay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 속성이 존재하면 비디오를 자동으로 재생한다.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1013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controls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 속성이 존재하면 브라우저가 비디오 재생을 제어하는 컨트롤을 표시한다.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7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loop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 속성이 존재하면 브라우저가 비디오를 반복하여 재생한다.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7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poster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비디오를 다운로드 하는 중일 때 표시하는 이미지이다.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7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preload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사용자가 사용할 생각이 없더라도 전체 오디오를 다운로드 한다.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7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muted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비디오의 오디오 출력을 중지한다.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7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src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재생할 오디오가 존재하는 URL을 지정한다.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  <a:tr h="57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width, height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n-US" sz="2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비디오 재생기의 너비와 높이를 나타낸다.</a:t>
                      </a:r>
                      <a:endParaRPr sz="2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400" marB="59400" marR="118800" marL="118800" anchor="ctr"/>
                </a:tc>
              </a:tr>
            </a:tbl>
          </a:graphicData>
        </a:graphic>
      </p:graphicFrame>
      <p:sp>
        <p:nvSpPr>
          <p:cNvPr id="112" name="Google Shape;112;p9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2007-06-29T06:43:39Z</dcterms:created>
  <dc:creator>chocojhkim@live.com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