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 id="256" r:id="rId6"/>
    <p:sldId id="257" r:id="rId7"/>
    <p:sldId id="258" r:id="rId8"/>
    <p:sldId id="259"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9622C1-1D61-41B7-B946-CFA3A4A348D9}"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8086C-2B77-44AC-AD50-FC834A762061}" type="slidenum">
              <a:rPr lang="en-US" smtClean="0"/>
              <a:t>‹#›</a:t>
            </a:fld>
            <a:endParaRPr lang="en-US"/>
          </a:p>
        </p:txBody>
      </p:sp>
    </p:spTree>
    <p:extLst>
      <p:ext uri="{BB962C8B-B14F-4D97-AF65-F5344CB8AC3E}">
        <p14:creationId xmlns:p14="http://schemas.microsoft.com/office/powerpoint/2010/main" val="2060435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9622C1-1D61-41B7-B946-CFA3A4A348D9}"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8086C-2B77-44AC-AD50-FC834A762061}" type="slidenum">
              <a:rPr lang="en-US" smtClean="0"/>
              <a:t>‹#›</a:t>
            </a:fld>
            <a:endParaRPr lang="en-US"/>
          </a:p>
        </p:txBody>
      </p:sp>
    </p:spTree>
    <p:extLst>
      <p:ext uri="{BB962C8B-B14F-4D97-AF65-F5344CB8AC3E}">
        <p14:creationId xmlns:p14="http://schemas.microsoft.com/office/powerpoint/2010/main" val="1358150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9622C1-1D61-41B7-B946-CFA3A4A348D9}"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8086C-2B77-44AC-AD50-FC834A762061}" type="slidenum">
              <a:rPr lang="en-US" smtClean="0"/>
              <a:t>‹#›</a:t>
            </a:fld>
            <a:endParaRPr lang="en-US"/>
          </a:p>
        </p:txBody>
      </p:sp>
    </p:spTree>
    <p:extLst>
      <p:ext uri="{BB962C8B-B14F-4D97-AF65-F5344CB8AC3E}">
        <p14:creationId xmlns:p14="http://schemas.microsoft.com/office/powerpoint/2010/main" val="2330521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9622C1-1D61-41B7-B946-CFA3A4A348D9}"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8086C-2B77-44AC-AD50-FC834A762061}" type="slidenum">
              <a:rPr lang="en-US" smtClean="0"/>
              <a:t>‹#›</a:t>
            </a:fld>
            <a:endParaRPr lang="en-US"/>
          </a:p>
        </p:txBody>
      </p:sp>
    </p:spTree>
    <p:extLst>
      <p:ext uri="{BB962C8B-B14F-4D97-AF65-F5344CB8AC3E}">
        <p14:creationId xmlns:p14="http://schemas.microsoft.com/office/powerpoint/2010/main" val="183718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9622C1-1D61-41B7-B946-CFA3A4A348D9}"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8086C-2B77-44AC-AD50-FC834A762061}" type="slidenum">
              <a:rPr lang="en-US" smtClean="0"/>
              <a:t>‹#›</a:t>
            </a:fld>
            <a:endParaRPr lang="en-US"/>
          </a:p>
        </p:txBody>
      </p:sp>
    </p:spTree>
    <p:extLst>
      <p:ext uri="{BB962C8B-B14F-4D97-AF65-F5344CB8AC3E}">
        <p14:creationId xmlns:p14="http://schemas.microsoft.com/office/powerpoint/2010/main" val="3243857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9622C1-1D61-41B7-B946-CFA3A4A348D9}"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8086C-2B77-44AC-AD50-FC834A762061}" type="slidenum">
              <a:rPr lang="en-US" smtClean="0"/>
              <a:t>‹#›</a:t>
            </a:fld>
            <a:endParaRPr lang="en-US"/>
          </a:p>
        </p:txBody>
      </p:sp>
    </p:spTree>
    <p:extLst>
      <p:ext uri="{BB962C8B-B14F-4D97-AF65-F5344CB8AC3E}">
        <p14:creationId xmlns:p14="http://schemas.microsoft.com/office/powerpoint/2010/main" val="2744504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9622C1-1D61-41B7-B946-CFA3A4A348D9}" type="datetimeFigureOut">
              <a:rPr lang="en-US" smtClean="0"/>
              <a:t>8/31/2020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8086C-2B77-44AC-AD50-FC834A762061}" type="slidenum">
              <a:rPr lang="en-US" smtClean="0"/>
              <a:t>‹#›</a:t>
            </a:fld>
            <a:endParaRPr lang="en-US"/>
          </a:p>
        </p:txBody>
      </p:sp>
    </p:spTree>
    <p:extLst>
      <p:ext uri="{BB962C8B-B14F-4D97-AF65-F5344CB8AC3E}">
        <p14:creationId xmlns:p14="http://schemas.microsoft.com/office/powerpoint/2010/main" val="723682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9622C1-1D61-41B7-B946-CFA3A4A348D9}" type="datetimeFigureOut">
              <a:rPr lang="en-US" smtClean="0"/>
              <a:t>8/31/2020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98086C-2B77-44AC-AD50-FC834A762061}" type="slidenum">
              <a:rPr lang="en-US" smtClean="0"/>
              <a:t>‹#›</a:t>
            </a:fld>
            <a:endParaRPr lang="en-US"/>
          </a:p>
        </p:txBody>
      </p:sp>
    </p:spTree>
    <p:extLst>
      <p:ext uri="{BB962C8B-B14F-4D97-AF65-F5344CB8AC3E}">
        <p14:creationId xmlns:p14="http://schemas.microsoft.com/office/powerpoint/2010/main" val="573885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9622C1-1D61-41B7-B946-CFA3A4A348D9}" type="datetimeFigureOut">
              <a:rPr lang="en-US" smtClean="0"/>
              <a:t>8/31/2020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98086C-2B77-44AC-AD50-FC834A762061}" type="slidenum">
              <a:rPr lang="en-US" smtClean="0"/>
              <a:t>‹#›</a:t>
            </a:fld>
            <a:endParaRPr lang="en-US"/>
          </a:p>
        </p:txBody>
      </p:sp>
    </p:spTree>
    <p:extLst>
      <p:ext uri="{BB962C8B-B14F-4D97-AF65-F5344CB8AC3E}">
        <p14:creationId xmlns:p14="http://schemas.microsoft.com/office/powerpoint/2010/main" val="3142430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9622C1-1D61-41B7-B946-CFA3A4A348D9}"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8086C-2B77-44AC-AD50-FC834A762061}" type="slidenum">
              <a:rPr lang="en-US" smtClean="0"/>
              <a:t>‹#›</a:t>
            </a:fld>
            <a:endParaRPr lang="en-US"/>
          </a:p>
        </p:txBody>
      </p:sp>
    </p:spTree>
    <p:extLst>
      <p:ext uri="{BB962C8B-B14F-4D97-AF65-F5344CB8AC3E}">
        <p14:creationId xmlns:p14="http://schemas.microsoft.com/office/powerpoint/2010/main" val="3142291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9622C1-1D61-41B7-B946-CFA3A4A348D9}"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8086C-2B77-44AC-AD50-FC834A762061}" type="slidenum">
              <a:rPr lang="en-US" smtClean="0"/>
              <a:t>‹#›</a:t>
            </a:fld>
            <a:endParaRPr lang="en-US"/>
          </a:p>
        </p:txBody>
      </p:sp>
    </p:spTree>
    <p:extLst>
      <p:ext uri="{BB962C8B-B14F-4D97-AF65-F5344CB8AC3E}">
        <p14:creationId xmlns:p14="http://schemas.microsoft.com/office/powerpoint/2010/main" val="1181187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9622C1-1D61-41B7-B946-CFA3A4A348D9}" type="datetimeFigureOut">
              <a:rPr lang="en-US" smtClean="0"/>
              <a:t>8/31/2020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98086C-2B77-44AC-AD50-FC834A762061}" type="slidenum">
              <a:rPr lang="en-US" smtClean="0"/>
              <a:t>‹#›</a:t>
            </a:fld>
            <a:endParaRPr lang="en-US"/>
          </a:p>
        </p:txBody>
      </p:sp>
    </p:spTree>
    <p:extLst>
      <p:ext uri="{BB962C8B-B14F-4D97-AF65-F5344CB8AC3E}">
        <p14:creationId xmlns:p14="http://schemas.microsoft.com/office/powerpoint/2010/main" val="723631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FF0000"/>
                </a:solidFill>
                <a:latin typeface="Garamond" panose="02020404030301010803" pitchFamily="18" charset="0"/>
              </a:rPr>
              <a:t>SH</a:t>
            </a:r>
            <a:r>
              <a:rPr lang="en-US" b="1" dirty="0" err="1" smtClean="0">
                <a:solidFill>
                  <a:srgbClr val="002060"/>
                </a:solidFill>
                <a:latin typeface="Garamond" panose="02020404030301010803" pitchFamily="18" charset="0"/>
              </a:rPr>
              <a:t>apley</a:t>
            </a:r>
            <a:r>
              <a:rPr lang="en-US" b="1" dirty="0" smtClean="0">
                <a:solidFill>
                  <a:srgbClr val="002060"/>
                </a:solidFill>
                <a:latin typeface="Garamond" panose="02020404030301010803" pitchFamily="18" charset="0"/>
              </a:rPr>
              <a:t> </a:t>
            </a:r>
            <a:r>
              <a:rPr lang="en-US" b="1" dirty="0" smtClean="0">
                <a:solidFill>
                  <a:srgbClr val="FF0000"/>
                </a:solidFill>
                <a:latin typeface="Garamond" panose="02020404030301010803" pitchFamily="18" charset="0"/>
              </a:rPr>
              <a:t>A</a:t>
            </a:r>
            <a:r>
              <a:rPr lang="en-US" b="1" dirty="0" smtClean="0">
                <a:solidFill>
                  <a:srgbClr val="002060"/>
                </a:solidFill>
                <a:latin typeface="Garamond" panose="02020404030301010803" pitchFamily="18" charset="0"/>
              </a:rPr>
              <a:t>dditive </a:t>
            </a:r>
            <a:r>
              <a:rPr lang="en-US" b="1" dirty="0" err="1" smtClean="0">
                <a:solidFill>
                  <a:srgbClr val="002060"/>
                </a:solidFill>
                <a:latin typeface="Garamond" panose="02020404030301010803" pitchFamily="18" charset="0"/>
              </a:rPr>
              <a:t>ex</a:t>
            </a:r>
            <a:r>
              <a:rPr lang="en-US" b="1" dirty="0" err="1" smtClean="0">
                <a:solidFill>
                  <a:srgbClr val="FF0000"/>
                </a:solidFill>
                <a:latin typeface="Garamond" panose="02020404030301010803" pitchFamily="18" charset="0"/>
              </a:rPr>
              <a:t>P</a:t>
            </a:r>
            <a:r>
              <a:rPr lang="en-US" b="1" dirty="0" err="1" smtClean="0">
                <a:solidFill>
                  <a:srgbClr val="002060"/>
                </a:solidFill>
                <a:latin typeface="Garamond" panose="02020404030301010803" pitchFamily="18" charset="0"/>
              </a:rPr>
              <a:t>lanations</a:t>
            </a:r>
            <a:endParaRPr lang="en-US" b="1" dirty="0">
              <a:solidFill>
                <a:srgbClr val="002060"/>
              </a:solidFill>
              <a:latin typeface="Garamond" panose="02020404030301010803" pitchFamily="18" charset="0"/>
            </a:endParaRPr>
          </a:p>
        </p:txBody>
      </p:sp>
      <p:grpSp>
        <p:nvGrpSpPr>
          <p:cNvPr id="9" name="Group 8"/>
          <p:cNvGrpSpPr/>
          <p:nvPr/>
        </p:nvGrpSpPr>
        <p:grpSpPr>
          <a:xfrm>
            <a:off x="838200" y="1616737"/>
            <a:ext cx="10835555" cy="1200329"/>
            <a:chOff x="838200" y="1442022"/>
            <a:chExt cx="10835555" cy="1200329"/>
          </a:xfrm>
        </p:grpSpPr>
        <p:sp>
          <p:nvSpPr>
            <p:cNvPr id="4" name="TextBox 3"/>
            <p:cNvSpPr txBox="1"/>
            <p:nvPr/>
          </p:nvSpPr>
          <p:spPr>
            <a:xfrm>
              <a:off x="6303695" y="1580521"/>
              <a:ext cx="5370060" cy="923330"/>
            </a:xfrm>
            <a:prstGeom prst="rect">
              <a:avLst/>
            </a:prstGeom>
            <a:noFill/>
          </p:spPr>
          <p:txBody>
            <a:bodyPr wrap="none" rtlCol="0">
              <a:spAutoFit/>
            </a:bodyPr>
            <a:lstStyle/>
            <a:p>
              <a:r>
                <a:rPr lang="en-US" dirty="0" smtClean="0">
                  <a:solidFill>
                    <a:srgbClr val="002060"/>
                  </a:solidFill>
                  <a:latin typeface="Garamond" panose="02020404030301010803" pitchFamily="18" charset="0"/>
                </a:rPr>
                <a:t>“A Unified Approach to Interpreting Model Predictions”</a:t>
              </a:r>
            </a:p>
            <a:p>
              <a:r>
                <a:rPr lang="en-US" dirty="0">
                  <a:solidFill>
                    <a:srgbClr val="002060"/>
                  </a:solidFill>
                  <a:latin typeface="Garamond" panose="02020404030301010803" pitchFamily="18" charset="0"/>
                </a:rPr>
                <a:t>	</a:t>
              </a:r>
              <a:r>
                <a:rPr lang="en-US" dirty="0" smtClean="0">
                  <a:solidFill>
                    <a:srgbClr val="002060"/>
                  </a:solidFill>
                  <a:latin typeface="Garamond" panose="02020404030301010803" pitchFamily="18" charset="0"/>
                </a:rPr>
                <a:t>Scott LUNDBERG &amp; Su-In LEE</a:t>
              </a:r>
            </a:p>
            <a:p>
              <a:r>
                <a:rPr lang="en-US" dirty="0">
                  <a:solidFill>
                    <a:srgbClr val="002060"/>
                  </a:solidFill>
                  <a:latin typeface="Garamond" panose="02020404030301010803" pitchFamily="18" charset="0"/>
                </a:rPr>
                <a:t>	</a:t>
              </a:r>
              <a:r>
                <a:rPr lang="en-US" dirty="0" smtClean="0">
                  <a:solidFill>
                    <a:srgbClr val="002060"/>
                  </a:solidFill>
                  <a:latin typeface="Garamond" panose="02020404030301010803" pitchFamily="18" charset="0"/>
                </a:rPr>
                <a:t>arXiv.1705.07874v2</a:t>
              </a:r>
              <a:endParaRPr lang="en-US" dirty="0">
                <a:solidFill>
                  <a:srgbClr val="002060"/>
                </a:solidFill>
                <a:latin typeface="Garamond" panose="02020404030301010803" pitchFamily="18" charset="0"/>
              </a:endParaRPr>
            </a:p>
          </p:txBody>
        </p:sp>
        <p:sp>
          <p:nvSpPr>
            <p:cNvPr id="8" name="TextBox 7"/>
            <p:cNvSpPr txBox="1"/>
            <p:nvPr/>
          </p:nvSpPr>
          <p:spPr>
            <a:xfrm>
              <a:off x="838200" y="1442022"/>
              <a:ext cx="5785449" cy="1200329"/>
            </a:xfrm>
            <a:prstGeom prst="rect">
              <a:avLst/>
            </a:prstGeom>
            <a:noFill/>
          </p:spPr>
          <p:txBody>
            <a:bodyPr wrap="square" rtlCol="0">
              <a:spAutoFit/>
            </a:bodyPr>
            <a:lstStyle/>
            <a:p>
              <a:r>
                <a:rPr lang="en-US" dirty="0" smtClean="0">
                  <a:solidFill>
                    <a:srgbClr val="002060"/>
                  </a:solidFill>
                  <a:latin typeface="Garamond" panose="02020404030301010803" pitchFamily="18" charset="0"/>
                </a:rPr>
                <a:t>“A Value for n-Person </a:t>
              </a:r>
              <a:r>
                <a:rPr lang="en-US" dirty="0">
                  <a:solidFill>
                    <a:srgbClr val="002060"/>
                  </a:solidFill>
                  <a:latin typeface="Garamond" panose="02020404030301010803" pitchFamily="18" charset="0"/>
                </a:rPr>
                <a:t>G</a:t>
              </a:r>
              <a:r>
                <a:rPr lang="en-US" dirty="0" smtClean="0">
                  <a:solidFill>
                    <a:srgbClr val="002060"/>
                  </a:solidFill>
                  <a:latin typeface="Garamond" panose="02020404030301010803" pitchFamily="18" charset="0"/>
                </a:rPr>
                <a:t>ames”</a:t>
              </a:r>
            </a:p>
            <a:p>
              <a:r>
                <a:rPr lang="en-US" dirty="0">
                  <a:solidFill>
                    <a:srgbClr val="002060"/>
                  </a:solidFill>
                  <a:latin typeface="Garamond" panose="02020404030301010803" pitchFamily="18" charset="0"/>
                </a:rPr>
                <a:t>	</a:t>
              </a:r>
              <a:r>
                <a:rPr lang="en-US" dirty="0" smtClean="0">
                  <a:solidFill>
                    <a:srgbClr val="002060"/>
                  </a:solidFill>
                  <a:latin typeface="Garamond" panose="02020404030301010803" pitchFamily="18" charset="0"/>
                </a:rPr>
                <a:t>Lloyd S. SHAPLEY</a:t>
              </a:r>
            </a:p>
            <a:p>
              <a:r>
                <a:rPr lang="en-US" dirty="0">
                  <a:solidFill>
                    <a:srgbClr val="002060"/>
                  </a:solidFill>
                  <a:latin typeface="Garamond" panose="02020404030301010803" pitchFamily="18" charset="0"/>
                </a:rPr>
                <a:t>	</a:t>
              </a:r>
              <a:r>
                <a:rPr lang="en-US" dirty="0" smtClean="0">
                  <a:solidFill>
                    <a:srgbClr val="002060"/>
                  </a:solidFill>
                  <a:latin typeface="Garamond" panose="02020404030301010803" pitchFamily="18" charset="0"/>
                </a:rPr>
                <a:t>In: Contributions to the Theory of Games 2.28 	(1953), pp. 307–317.</a:t>
              </a:r>
              <a:endParaRPr lang="en-US" dirty="0">
                <a:solidFill>
                  <a:srgbClr val="002060"/>
                </a:solidFill>
                <a:latin typeface="Garamond" panose="02020404030301010803" pitchFamily="18" charset="0"/>
              </a:endParaRPr>
            </a:p>
          </p:txBody>
        </p:sp>
      </p:grpSp>
    </p:spTree>
    <p:extLst>
      <p:ext uri="{BB962C8B-B14F-4D97-AF65-F5344CB8AC3E}">
        <p14:creationId xmlns:p14="http://schemas.microsoft.com/office/powerpoint/2010/main" val="3727577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FF0000"/>
                </a:solidFill>
                <a:latin typeface="Garamond" panose="02020404030301010803" pitchFamily="18" charset="0"/>
              </a:rPr>
              <a:t>SH</a:t>
            </a:r>
            <a:r>
              <a:rPr lang="en-US" b="1" dirty="0" err="1" smtClean="0">
                <a:solidFill>
                  <a:srgbClr val="002060"/>
                </a:solidFill>
                <a:latin typeface="Garamond" panose="02020404030301010803" pitchFamily="18" charset="0"/>
              </a:rPr>
              <a:t>apley</a:t>
            </a:r>
            <a:r>
              <a:rPr lang="en-US" b="1" dirty="0" smtClean="0">
                <a:solidFill>
                  <a:srgbClr val="002060"/>
                </a:solidFill>
                <a:latin typeface="Garamond" panose="02020404030301010803" pitchFamily="18" charset="0"/>
              </a:rPr>
              <a:t> </a:t>
            </a:r>
            <a:r>
              <a:rPr lang="en-US" b="1" dirty="0" smtClean="0">
                <a:solidFill>
                  <a:srgbClr val="FF0000"/>
                </a:solidFill>
                <a:latin typeface="Garamond" panose="02020404030301010803" pitchFamily="18" charset="0"/>
              </a:rPr>
              <a:t>A</a:t>
            </a:r>
            <a:r>
              <a:rPr lang="en-US" b="1" dirty="0" smtClean="0">
                <a:solidFill>
                  <a:srgbClr val="002060"/>
                </a:solidFill>
                <a:latin typeface="Garamond" panose="02020404030301010803" pitchFamily="18" charset="0"/>
              </a:rPr>
              <a:t>dditive </a:t>
            </a:r>
            <a:r>
              <a:rPr lang="en-US" b="1" dirty="0" err="1" smtClean="0">
                <a:solidFill>
                  <a:srgbClr val="002060"/>
                </a:solidFill>
                <a:latin typeface="Garamond" panose="02020404030301010803" pitchFamily="18" charset="0"/>
              </a:rPr>
              <a:t>ex</a:t>
            </a:r>
            <a:r>
              <a:rPr lang="en-US" b="1" dirty="0" err="1" smtClean="0">
                <a:solidFill>
                  <a:srgbClr val="FF0000"/>
                </a:solidFill>
                <a:latin typeface="Garamond" panose="02020404030301010803" pitchFamily="18" charset="0"/>
              </a:rPr>
              <a:t>P</a:t>
            </a:r>
            <a:r>
              <a:rPr lang="en-US" b="1" dirty="0" err="1" smtClean="0">
                <a:solidFill>
                  <a:srgbClr val="002060"/>
                </a:solidFill>
                <a:latin typeface="Garamond" panose="02020404030301010803" pitchFamily="18" charset="0"/>
              </a:rPr>
              <a:t>lanations</a:t>
            </a:r>
            <a:endParaRPr lang="en-US" b="1" dirty="0">
              <a:solidFill>
                <a:srgbClr val="002060"/>
              </a:solidFill>
              <a:latin typeface="Garamond" panose="02020404030301010803" pitchFamily="18" charset="0"/>
            </a:endParaRPr>
          </a:p>
        </p:txBody>
      </p:sp>
      <p:sp>
        <p:nvSpPr>
          <p:cNvPr id="5" name="TextBox 4"/>
          <p:cNvSpPr txBox="1"/>
          <p:nvPr/>
        </p:nvSpPr>
        <p:spPr>
          <a:xfrm>
            <a:off x="1547447" y="3045285"/>
            <a:ext cx="5359288" cy="830997"/>
          </a:xfrm>
          <a:prstGeom prst="rect">
            <a:avLst/>
          </a:prstGeom>
          <a:noFill/>
        </p:spPr>
        <p:txBody>
          <a:bodyPr wrap="none" rtlCol="0">
            <a:spAutoFit/>
          </a:bodyPr>
          <a:lstStyle/>
          <a:p>
            <a:r>
              <a:rPr lang="en-US" sz="2400" b="1" dirty="0" smtClean="0">
                <a:solidFill>
                  <a:srgbClr val="002060"/>
                </a:solidFill>
                <a:latin typeface="Garamond" panose="02020404030301010803" pitchFamily="18" charset="0"/>
              </a:rPr>
              <a:t>Predictive models answer “how much?”</a:t>
            </a:r>
          </a:p>
          <a:p>
            <a:r>
              <a:rPr lang="en-US" sz="2400" b="1" dirty="0" smtClean="0">
                <a:solidFill>
                  <a:srgbClr val="002060"/>
                </a:solidFill>
                <a:latin typeface="Garamond" panose="02020404030301010803" pitchFamily="18" charset="0"/>
              </a:rPr>
              <a:t>SHAP values answer “why?”</a:t>
            </a:r>
            <a:endParaRPr lang="en-US" sz="2400" b="1" dirty="0">
              <a:solidFill>
                <a:srgbClr val="002060"/>
              </a:solidFill>
              <a:latin typeface="Garamond" panose="02020404030301010803" pitchFamily="18" charset="0"/>
            </a:endParaRPr>
          </a:p>
        </p:txBody>
      </p:sp>
      <p:grpSp>
        <p:nvGrpSpPr>
          <p:cNvPr id="9" name="Group 8"/>
          <p:cNvGrpSpPr/>
          <p:nvPr/>
        </p:nvGrpSpPr>
        <p:grpSpPr>
          <a:xfrm>
            <a:off x="838200" y="1616737"/>
            <a:ext cx="10835555" cy="1200329"/>
            <a:chOff x="838200" y="1442022"/>
            <a:chExt cx="10835555" cy="1200329"/>
          </a:xfrm>
        </p:grpSpPr>
        <p:sp>
          <p:nvSpPr>
            <p:cNvPr id="4" name="TextBox 3"/>
            <p:cNvSpPr txBox="1"/>
            <p:nvPr/>
          </p:nvSpPr>
          <p:spPr>
            <a:xfrm>
              <a:off x="6303695" y="1580521"/>
              <a:ext cx="5370060" cy="923330"/>
            </a:xfrm>
            <a:prstGeom prst="rect">
              <a:avLst/>
            </a:prstGeom>
            <a:noFill/>
          </p:spPr>
          <p:txBody>
            <a:bodyPr wrap="none" rtlCol="0">
              <a:spAutoFit/>
            </a:bodyPr>
            <a:lstStyle/>
            <a:p>
              <a:r>
                <a:rPr lang="en-US" dirty="0" smtClean="0">
                  <a:solidFill>
                    <a:srgbClr val="002060"/>
                  </a:solidFill>
                  <a:latin typeface="Garamond" panose="02020404030301010803" pitchFamily="18" charset="0"/>
                </a:rPr>
                <a:t>“A Unified Approach to Interpreting Model Predictions”</a:t>
              </a:r>
            </a:p>
            <a:p>
              <a:r>
                <a:rPr lang="en-US" dirty="0">
                  <a:solidFill>
                    <a:srgbClr val="002060"/>
                  </a:solidFill>
                  <a:latin typeface="Garamond" panose="02020404030301010803" pitchFamily="18" charset="0"/>
                </a:rPr>
                <a:t>	</a:t>
              </a:r>
              <a:r>
                <a:rPr lang="en-US" dirty="0" smtClean="0">
                  <a:solidFill>
                    <a:srgbClr val="002060"/>
                  </a:solidFill>
                  <a:latin typeface="Garamond" panose="02020404030301010803" pitchFamily="18" charset="0"/>
                </a:rPr>
                <a:t>Scott LUNDBERG &amp; Su-In LEE</a:t>
              </a:r>
            </a:p>
            <a:p>
              <a:r>
                <a:rPr lang="en-US" dirty="0">
                  <a:solidFill>
                    <a:srgbClr val="002060"/>
                  </a:solidFill>
                  <a:latin typeface="Garamond" panose="02020404030301010803" pitchFamily="18" charset="0"/>
                </a:rPr>
                <a:t>	</a:t>
              </a:r>
              <a:r>
                <a:rPr lang="en-US" dirty="0" smtClean="0">
                  <a:solidFill>
                    <a:srgbClr val="002060"/>
                  </a:solidFill>
                  <a:latin typeface="Garamond" panose="02020404030301010803" pitchFamily="18" charset="0"/>
                </a:rPr>
                <a:t>arXiv.1705.07874v2</a:t>
              </a:r>
              <a:endParaRPr lang="en-US" dirty="0">
                <a:solidFill>
                  <a:srgbClr val="002060"/>
                </a:solidFill>
                <a:latin typeface="Garamond" panose="02020404030301010803" pitchFamily="18" charset="0"/>
              </a:endParaRPr>
            </a:p>
          </p:txBody>
        </p:sp>
        <p:sp>
          <p:nvSpPr>
            <p:cNvPr id="8" name="TextBox 7"/>
            <p:cNvSpPr txBox="1"/>
            <p:nvPr/>
          </p:nvSpPr>
          <p:spPr>
            <a:xfrm>
              <a:off x="838200" y="1442022"/>
              <a:ext cx="5785449" cy="1200329"/>
            </a:xfrm>
            <a:prstGeom prst="rect">
              <a:avLst/>
            </a:prstGeom>
            <a:noFill/>
          </p:spPr>
          <p:txBody>
            <a:bodyPr wrap="square" rtlCol="0">
              <a:spAutoFit/>
            </a:bodyPr>
            <a:lstStyle/>
            <a:p>
              <a:r>
                <a:rPr lang="en-US" dirty="0" smtClean="0">
                  <a:solidFill>
                    <a:srgbClr val="002060"/>
                  </a:solidFill>
                  <a:latin typeface="Garamond" panose="02020404030301010803" pitchFamily="18" charset="0"/>
                </a:rPr>
                <a:t>“A Value for n-Person </a:t>
              </a:r>
              <a:r>
                <a:rPr lang="en-US" dirty="0">
                  <a:solidFill>
                    <a:srgbClr val="002060"/>
                  </a:solidFill>
                  <a:latin typeface="Garamond" panose="02020404030301010803" pitchFamily="18" charset="0"/>
                </a:rPr>
                <a:t>G</a:t>
              </a:r>
              <a:r>
                <a:rPr lang="en-US" dirty="0" smtClean="0">
                  <a:solidFill>
                    <a:srgbClr val="002060"/>
                  </a:solidFill>
                  <a:latin typeface="Garamond" panose="02020404030301010803" pitchFamily="18" charset="0"/>
                </a:rPr>
                <a:t>ames”</a:t>
              </a:r>
            </a:p>
            <a:p>
              <a:r>
                <a:rPr lang="en-US" dirty="0">
                  <a:solidFill>
                    <a:srgbClr val="002060"/>
                  </a:solidFill>
                  <a:latin typeface="Garamond" panose="02020404030301010803" pitchFamily="18" charset="0"/>
                </a:rPr>
                <a:t>	</a:t>
              </a:r>
              <a:r>
                <a:rPr lang="en-US" dirty="0" smtClean="0">
                  <a:solidFill>
                    <a:srgbClr val="002060"/>
                  </a:solidFill>
                  <a:latin typeface="Garamond" panose="02020404030301010803" pitchFamily="18" charset="0"/>
                </a:rPr>
                <a:t>Lloyd S. SHAPLEY</a:t>
              </a:r>
            </a:p>
            <a:p>
              <a:r>
                <a:rPr lang="en-US" dirty="0">
                  <a:solidFill>
                    <a:srgbClr val="002060"/>
                  </a:solidFill>
                  <a:latin typeface="Garamond" panose="02020404030301010803" pitchFamily="18" charset="0"/>
                </a:rPr>
                <a:t>	</a:t>
              </a:r>
              <a:r>
                <a:rPr lang="en-US" dirty="0" smtClean="0">
                  <a:solidFill>
                    <a:srgbClr val="002060"/>
                  </a:solidFill>
                  <a:latin typeface="Garamond" panose="02020404030301010803" pitchFamily="18" charset="0"/>
                </a:rPr>
                <a:t>In: Contributions to the Theory of Games 2.28 	(1953), pp. 307–317.</a:t>
              </a:r>
              <a:endParaRPr lang="en-US" dirty="0">
                <a:solidFill>
                  <a:srgbClr val="002060"/>
                </a:solidFill>
                <a:latin typeface="Garamond" panose="02020404030301010803" pitchFamily="18" charset="0"/>
              </a:endParaRPr>
            </a:p>
          </p:txBody>
        </p:sp>
      </p:grpSp>
    </p:spTree>
    <p:extLst>
      <p:ext uri="{BB962C8B-B14F-4D97-AF65-F5344CB8AC3E}">
        <p14:creationId xmlns:p14="http://schemas.microsoft.com/office/powerpoint/2010/main" val="13372051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FF0000"/>
                </a:solidFill>
                <a:latin typeface="Garamond" panose="02020404030301010803" pitchFamily="18" charset="0"/>
              </a:rPr>
              <a:t>SH</a:t>
            </a:r>
            <a:r>
              <a:rPr lang="en-US" b="1" dirty="0" err="1" smtClean="0">
                <a:solidFill>
                  <a:srgbClr val="002060"/>
                </a:solidFill>
                <a:latin typeface="Garamond" panose="02020404030301010803" pitchFamily="18" charset="0"/>
              </a:rPr>
              <a:t>apley</a:t>
            </a:r>
            <a:r>
              <a:rPr lang="en-US" b="1" dirty="0" smtClean="0">
                <a:solidFill>
                  <a:srgbClr val="002060"/>
                </a:solidFill>
                <a:latin typeface="Garamond" panose="02020404030301010803" pitchFamily="18" charset="0"/>
              </a:rPr>
              <a:t> </a:t>
            </a:r>
            <a:r>
              <a:rPr lang="en-US" b="1" dirty="0" smtClean="0">
                <a:solidFill>
                  <a:srgbClr val="FF0000"/>
                </a:solidFill>
                <a:latin typeface="Garamond" panose="02020404030301010803" pitchFamily="18" charset="0"/>
              </a:rPr>
              <a:t>A</a:t>
            </a:r>
            <a:r>
              <a:rPr lang="en-US" b="1" dirty="0" smtClean="0">
                <a:solidFill>
                  <a:srgbClr val="002060"/>
                </a:solidFill>
                <a:latin typeface="Garamond" panose="02020404030301010803" pitchFamily="18" charset="0"/>
              </a:rPr>
              <a:t>dditive </a:t>
            </a:r>
            <a:r>
              <a:rPr lang="en-US" b="1" dirty="0" err="1" smtClean="0">
                <a:solidFill>
                  <a:srgbClr val="002060"/>
                </a:solidFill>
                <a:latin typeface="Garamond" panose="02020404030301010803" pitchFamily="18" charset="0"/>
              </a:rPr>
              <a:t>ex</a:t>
            </a:r>
            <a:r>
              <a:rPr lang="en-US" b="1" dirty="0" err="1" smtClean="0">
                <a:solidFill>
                  <a:srgbClr val="FF0000"/>
                </a:solidFill>
                <a:latin typeface="Garamond" panose="02020404030301010803" pitchFamily="18" charset="0"/>
              </a:rPr>
              <a:t>P</a:t>
            </a:r>
            <a:r>
              <a:rPr lang="en-US" b="1" dirty="0" err="1" smtClean="0">
                <a:solidFill>
                  <a:srgbClr val="002060"/>
                </a:solidFill>
                <a:latin typeface="Garamond" panose="02020404030301010803" pitchFamily="18" charset="0"/>
              </a:rPr>
              <a:t>lanations</a:t>
            </a:r>
            <a:endParaRPr lang="en-US" b="1" dirty="0">
              <a:solidFill>
                <a:srgbClr val="002060"/>
              </a:solidFill>
              <a:latin typeface="Garamond" panose="02020404030301010803" pitchFamily="18" charset="0"/>
            </a:endParaRPr>
          </a:p>
        </p:txBody>
      </p:sp>
      <p:sp>
        <p:nvSpPr>
          <p:cNvPr id="5" name="TextBox 4"/>
          <p:cNvSpPr txBox="1"/>
          <p:nvPr/>
        </p:nvSpPr>
        <p:spPr>
          <a:xfrm>
            <a:off x="1547447" y="3045285"/>
            <a:ext cx="5359288" cy="830997"/>
          </a:xfrm>
          <a:prstGeom prst="rect">
            <a:avLst/>
          </a:prstGeom>
          <a:noFill/>
        </p:spPr>
        <p:txBody>
          <a:bodyPr wrap="none" rtlCol="0">
            <a:spAutoFit/>
          </a:bodyPr>
          <a:lstStyle/>
          <a:p>
            <a:r>
              <a:rPr lang="en-US" sz="2400" b="1" dirty="0" smtClean="0">
                <a:solidFill>
                  <a:srgbClr val="002060"/>
                </a:solidFill>
                <a:latin typeface="Garamond" panose="02020404030301010803" pitchFamily="18" charset="0"/>
              </a:rPr>
              <a:t>Predictive models answer “how much?”</a:t>
            </a:r>
          </a:p>
          <a:p>
            <a:r>
              <a:rPr lang="en-US" sz="2400" b="1" dirty="0" smtClean="0">
                <a:solidFill>
                  <a:srgbClr val="002060"/>
                </a:solidFill>
                <a:latin typeface="Garamond" panose="02020404030301010803" pitchFamily="18" charset="0"/>
              </a:rPr>
              <a:t>SHAP values answer “why?”</a:t>
            </a:r>
            <a:endParaRPr lang="en-US" sz="2400" b="1" dirty="0">
              <a:solidFill>
                <a:srgbClr val="002060"/>
              </a:solidFill>
              <a:latin typeface="Garamond" panose="02020404030301010803" pitchFamily="18" charset="0"/>
            </a:endParaRPr>
          </a:p>
        </p:txBody>
      </p:sp>
      <p:sp>
        <p:nvSpPr>
          <p:cNvPr id="6" name="TextBox 5"/>
          <p:cNvSpPr txBox="1"/>
          <p:nvPr/>
        </p:nvSpPr>
        <p:spPr>
          <a:xfrm>
            <a:off x="1547448" y="4104501"/>
            <a:ext cx="7441278" cy="830997"/>
          </a:xfrm>
          <a:prstGeom prst="rect">
            <a:avLst/>
          </a:prstGeom>
          <a:noFill/>
        </p:spPr>
        <p:txBody>
          <a:bodyPr wrap="square" rtlCol="0">
            <a:spAutoFit/>
          </a:bodyPr>
          <a:lstStyle/>
          <a:p>
            <a:r>
              <a:rPr lang="en-US" sz="2400" b="1" dirty="0" smtClean="0">
                <a:solidFill>
                  <a:srgbClr val="002060"/>
                </a:solidFill>
                <a:latin typeface="Garamond" panose="02020404030301010803" pitchFamily="18" charset="0"/>
              </a:rPr>
              <a:t>SHAP values have their genesis in game theory: quantify the contribution each player brings to the game</a:t>
            </a:r>
            <a:endParaRPr lang="en-US" sz="2400" b="1" dirty="0">
              <a:solidFill>
                <a:srgbClr val="002060"/>
              </a:solidFill>
              <a:latin typeface="Garamond" panose="02020404030301010803" pitchFamily="18" charset="0"/>
            </a:endParaRPr>
          </a:p>
        </p:txBody>
      </p:sp>
      <p:grpSp>
        <p:nvGrpSpPr>
          <p:cNvPr id="9" name="Group 8"/>
          <p:cNvGrpSpPr/>
          <p:nvPr/>
        </p:nvGrpSpPr>
        <p:grpSpPr>
          <a:xfrm>
            <a:off x="838200" y="1616737"/>
            <a:ext cx="10835555" cy="1200329"/>
            <a:chOff x="838200" y="1442022"/>
            <a:chExt cx="10835555" cy="1200329"/>
          </a:xfrm>
        </p:grpSpPr>
        <p:sp>
          <p:nvSpPr>
            <p:cNvPr id="4" name="TextBox 3"/>
            <p:cNvSpPr txBox="1"/>
            <p:nvPr/>
          </p:nvSpPr>
          <p:spPr>
            <a:xfrm>
              <a:off x="6303695" y="1580521"/>
              <a:ext cx="5370060" cy="923330"/>
            </a:xfrm>
            <a:prstGeom prst="rect">
              <a:avLst/>
            </a:prstGeom>
            <a:noFill/>
          </p:spPr>
          <p:txBody>
            <a:bodyPr wrap="none" rtlCol="0">
              <a:spAutoFit/>
            </a:bodyPr>
            <a:lstStyle/>
            <a:p>
              <a:r>
                <a:rPr lang="en-US" dirty="0" smtClean="0">
                  <a:solidFill>
                    <a:srgbClr val="002060"/>
                  </a:solidFill>
                  <a:latin typeface="Garamond" panose="02020404030301010803" pitchFamily="18" charset="0"/>
                </a:rPr>
                <a:t>“A Unified Approach to Interpreting Model Predictions”</a:t>
              </a:r>
            </a:p>
            <a:p>
              <a:r>
                <a:rPr lang="en-US" dirty="0">
                  <a:solidFill>
                    <a:srgbClr val="002060"/>
                  </a:solidFill>
                  <a:latin typeface="Garamond" panose="02020404030301010803" pitchFamily="18" charset="0"/>
                </a:rPr>
                <a:t>	</a:t>
              </a:r>
              <a:r>
                <a:rPr lang="en-US" dirty="0" smtClean="0">
                  <a:solidFill>
                    <a:srgbClr val="002060"/>
                  </a:solidFill>
                  <a:latin typeface="Garamond" panose="02020404030301010803" pitchFamily="18" charset="0"/>
                </a:rPr>
                <a:t>Scott LUNDBERG &amp; Su-In LEE</a:t>
              </a:r>
            </a:p>
            <a:p>
              <a:r>
                <a:rPr lang="en-US" dirty="0">
                  <a:solidFill>
                    <a:srgbClr val="002060"/>
                  </a:solidFill>
                  <a:latin typeface="Garamond" panose="02020404030301010803" pitchFamily="18" charset="0"/>
                </a:rPr>
                <a:t>	</a:t>
              </a:r>
              <a:r>
                <a:rPr lang="en-US" dirty="0" smtClean="0">
                  <a:solidFill>
                    <a:srgbClr val="002060"/>
                  </a:solidFill>
                  <a:latin typeface="Garamond" panose="02020404030301010803" pitchFamily="18" charset="0"/>
                </a:rPr>
                <a:t>arXiv.1705.07874v2</a:t>
              </a:r>
              <a:endParaRPr lang="en-US" dirty="0">
                <a:solidFill>
                  <a:srgbClr val="002060"/>
                </a:solidFill>
                <a:latin typeface="Garamond" panose="02020404030301010803" pitchFamily="18" charset="0"/>
              </a:endParaRPr>
            </a:p>
          </p:txBody>
        </p:sp>
        <p:sp>
          <p:nvSpPr>
            <p:cNvPr id="8" name="TextBox 7"/>
            <p:cNvSpPr txBox="1"/>
            <p:nvPr/>
          </p:nvSpPr>
          <p:spPr>
            <a:xfrm>
              <a:off x="838200" y="1442022"/>
              <a:ext cx="5785449" cy="1200329"/>
            </a:xfrm>
            <a:prstGeom prst="rect">
              <a:avLst/>
            </a:prstGeom>
            <a:noFill/>
          </p:spPr>
          <p:txBody>
            <a:bodyPr wrap="square" rtlCol="0">
              <a:spAutoFit/>
            </a:bodyPr>
            <a:lstStyle/>
            <a:p>
              <a:r>
                <a:rPr lang="en-US" dirty="0" smtClean="0">
                  <a:solidFill>
                    <a:srgbClr val="002060"/>
                  </a:solidFill>
                  <a:latin typeface="Garamond" panose="02020404030301010803" pitchFamily="18" charset="0"/>
                </a:rPr>
                <a:t>“A Value for n-Person </a:t>
              </a:r>
              <a:r>
                <a:rPr lang="en-US" dirty="0">
                  <a:solidFill>
                    <a:srgbClr val="002060"/>
                  </a:solidFill>
                  <a:latin typeface="Garamond" panose="02020404030301010803" pitchFamily="18" charset="0"/>
                </a:rPr>
                <a:t>G</a:t>
              </a:r>
              <a:r>
                <a:rPr lang="en-US" dirty="0" smtClean="0">
                  <a:solidFill>
                    <a:srgbClr val="002060"/>
                  </a:solidFill>
                  <a:latin typeface="Garamond" panose="02020404030301010803" pitchFamily="18" charset="0"/>
                </a:rPr>
                <a:t>ames”</a:t>
              </a:r>
            </a:p>
            <a:p>
              <a:r>
                <a:rPr lang="en-US" dirty="0">
                  <a:solidFill>
                    <a:srgbClr val="002060"/>
                  </a:solidFill>
                  <a:latin typeface="Garamond" panose="02020404030301010803" pitchFamily="18" charset="0"/>
                </a:rPr>
                <a:t>	</a:t>
              </a:r>
              <a:r>
                <a:rPr lang="en-US" dirty="0" smtClean="0">
                  <a:solidFill>
                    <a:srgbClr val="002060"/>
                  </a:solidFill>
                  <a:latin typeface="Garamond" panose="02020404030301010803" pitchFamily="18" charset="0"/>
                </a:rPr>
                <a:t>Lloyd S. SHAPLEY</a:t>
              </a:r>
            </a:p>
            <a:p>
              <a:r>
                <a:rPr lang="en-US" dirty="0">
                  <a:solidFill>
                    <a:srgbClr val="002060"/>
                  </a:solidFill>
                  <a:latin typeface="Garamond" panose="02020404030301010803" pitchFamily="18" charset="0"/>
                </a:rPr>
                <a:t>	</a:t>
              </a:r>
              <a:r>
                <a:rPr lang="en-US" dirty="0" smtClean="0">
                  <a:solidFill>
                    <a:srgbClr val="002060"/>
                  </a:solidFill>
                  <a:latin typeface="Garamond" panose="02020404030301010803" pitchFamily="18" charset="0"/>
                </a:rPr>
                <a:t>In: Contributions to the Theory of Games 2.28 	(1953), pp. 307–317.</a:t>
              </a:r>
              <a:endParaRPr lang="en-US" dirty="0">
                <a:solidFill>
                  <a:srgbClr val="002060"/>
                </a:solidFill>
                <a:latin typeface="Garamond" panose="02020404030301010803" pitchFamily="18" charset="0"/>
              </a:endParaRPr>
            </a:p>
          </p:txBody>
        </p:sp>
      </p:grpSp>
    </p:spTree>
    <p:extLst>
      <p:ext uri="{BB962C8B-B14F-4D97-AF65-F5344CB8AC3E}">
        <p14:creationId xmlns:p14="http://schemas.microsoft.com/office/powerpoint/2010/main" val="312420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FF0000"/>
                </a:solidFill>
                <a:latin typeface="Garamond" panose="02020404030301010803" pitchFamily="18" charset="0"/>
              </a:rPr>
              <a:t>SH</a:t>
            </a:r>
            <a:r>
              <a:rPr lang="en-US" b="1" dirty="0" err="1" smtClean="0">
                <a:solidFill>
                  <a:srgbClr val="002060"/>
                </a:solidFill>
                <a:latin typeface="Garamond" panose="02020404030301010803" pitchFamily="18" charset="0"/>
              </a:rPr>
              <a:t>apley</a:t>
            </a:r>
            <a:r>
              <a:rPr lang="en-US" b="1" dirty="0" smtClean="0">
                <a:solidFill>
                  <a:srgbClr val="002060"/>
                </a:solidFill>
                <a:latin typeface="Garamond" panose="02020404030301010803" pitchFamily="18" charset="0"/>
              </a:rPr>
              <a:t> </a:t>
            </a:r>
            <a:r>
              <a:rPr lang="en-US" b="1" dirty="0" smtClean="0">
                <a:solidFill>
                  <a:srgbClr val="FF0000"/>
                </a:solidFill>
                <a:latin typeface="Garamond" panose="02020404030301010803" pitchFamily="18" charset="0"/>
              </a:rPr>
              <a:t>A</a:t>
            </a:r>
            <a:r>
              <a:rPr lang="en-US" b="1" dirty="0" smtClean="0">
                <a:solidFill>
                  <a:srgbClr val="002060"/>
                </a:solidFill>
                <a:latin typeface="Garamond" panose="02020404030301010803" pitchFamily="18" charset="0"/>
              </a:rPr>
              <a:t>dditive </a:t>
            </a:r>
            <a:r>
              <a:rPr lang="en-US" b="1" dirty="0" err="1" smtClean="0">
                <a:solidFill>
                  <a:srgbClr val="002060"/>
                </a:solidFill>
                <a:latin typeface="Garamond" panose="02020404030301010803" pitchFamily="18" charset="0"/>
              </a:rPr>
              <a:t>ex</a:t>
            </a:r>
            <a:r>
              <a:rPr lang="en-US" b="1" dirty="0" err="1" smtClean="0">
                <a:solidFill>
                  <a:srgbClr val="FF0000"/>
                </a:solidFill>
                <a:latin typeface="Garamond" panose="02020404030301010803" pitchFamily="18" charset="0"/>
              </a:rPr>
              <a:t>P</a:t>
            </a:r>
            <a:r>
              <a:rPr lang="en-US" b="1" dirty="0" err="1" smtClean="0">
                <a:solidFill>
                  <a:srgbClr val="002060"/>
                </a:solidFill>
                <a:latin typeface="Garamond" panose="02020404030301010803" pitchFamily="18" charset="0"/>
              </a:rPr>
              <a:t>lanations</a:t>
            </a:r>
            <a:endParaRPr lang="en-US" b="1" dirty="0">
              <a:solidFill>
                <a:srgbClr val="002060"/>
              </a:solidFill>
              <a:latin typeface="Garamond" panose="02020404030301010803" pitchFamily="18" charset="0"/>
            </a:endParaRPr>
          </a:p>
        </p:txBody>
      </p:sp>
      <p:sp>
        <p:nvSpPr>
          <p:cNvPr id="5" name="TextBox 4"/>
          <p:cNvSpPr txBox="1"/>
          <p:nvPr/>
        </p:nvSpPr>
        <p:spPr>
          <a:xfrm>
            <a:off x="1547447" y="3045285"/>
            <a:ext cx="5359288" cy="830997"/>
          </a:xfrm>
          <a:prstGeom prst="rect">
            <a:avLst/>
          </a:prstGeom>
          <a:noFill/>
        </p:spPr>
        <p:txBody>
          <a:bodyPr wrap="none" rtlCol="0">
            <a:spAutoFit/>
          </a:bodyPr>
          <a:lstStyle/>
          <a:p>
            <a:r>
              <a:rPr lang="en-US" sz="2400" b="1" dirty="0" smtClean="0">
                <a:solidFill>
                  <a:srgbClr val="002060"/>
                </a:solidFill>
                <a:latin typeface="Garamond" panose="02020404030301010803" pitchFamily="18" charset="0"/>
              </a:rPr>
              <a:t>Predictive models answer “how much?”</a:t>
            </a:r>
          </a:p>
          <a:p>
            <a:r>
              <a:rPr lang="en-US" sz="2400" b="1" dirty="0" smtClean="0">
                <a:solidFill>
                  <a:srgbClr val="002060"/>
                </a:solidFill>
                <a:latin typeface="Garamond" panose="02020404030301010803" pitchFamily="18" charset="0"/>
              </a:rPr>
              <a:t>SHAP values answer “why?”</a:t>
            </a:r>
            <a:endParaRPr lang="en-US" sz="2400" b="1" dirty="0">
              <a:solidFill>
                <a:srgbClr val="002060"/>
              </a:solidFill>
              <a:latin typeface="Garamond" panose="02020404030301010803" pitchFamily="18" charset="0"/>
            </a:endParaRPr>
          </a:p>
        </p:txBody>
      </p:sp>
      <p:sp>
        <p:nvSpPr>
          <p:cNvPr id="6" name="TextBox 5"/>
          <p:cNvSpPr txBox="1"/>
          <p:nvPr/>
        </p:nvSpPr>
        <p:spPr>
          <a:xfrm>
            <a:off x="1547448" y="4104501"/>
            <a:ext cx="7441278" cy="830997"/>
          </a:xfrm>
          <a:prstGeom prst="rect">
            <a:avLst/>
          </a:prstGeom>
          <a:noFill/>
        </p:spPr>
        <p:txBody>
          <a:bodyPr wrap="square" rtlCol="0">
            <a:spAutoFit/>
          </a:bodyPr>
          <a:lstStyle/>
          <a:p>
            <a:r>
              <a:rPr lang="en-US" sz="2400" b="1" dirty="0" smtClean="0">
                <a:solidFill>
                  <a:srgbClr val="002060"/>
                </a:solidFill>
                <a:latin typeface="Garamond" panose="02020404030301010803" pitchFamily="18" charset="0"/>
              </a:rPr>
              <a:t>SHAP values have their genesis in game theory: quantify the contribution each player brings to the game</a:t>
            </a:r>
            <a:endParaRPr lang="en-US" sz="2400" b="1" dirty="0">
              <a:solidFill>
                <a:srgbClr val="002060"/>
              </a:solidFill>
              <a:latin typeface="Garamond" panose="02020404030301010803" pitchFamily="18" charset="0"/>
            </a:endParaRPr>
          </a:p>
        </p:txBody>
      </p:sp>
      <p:sp>
        <p:nvSpPr>
          <p:cNvPr id="7" name="TextBox 6"/>
          <p:cNvSpPr txBox="1"/>
          <p:nvPr/>
        </p:nvSpPr>
        <p:spPr>
          <a:xfrm>
            <a:off x="1547447" y="5163716"/>
            <a:ext cx="4803110" cy="1200329"/>
          </a:xfrm>
          <a:prstGeom prst="rect">
            <a:avLst/>
          </a:prstGeom>
          <a:noFill/>
        </p:spPr>
        <p:txBody>
          <a:bodyPr wrap="none" rtlCol="0">
            <a:spAutoFit/>
          </a:bodyPr>
          <a:lstStyle/>
          <a:p>
            <a:r>
              <a:rPr lang="en-US" sz="2400" b="1" dirty="0" smtClean="0">
                <a:solidFill>
                  <a:srgbClr val="002060"/>
                </a:solidFill>
                <a:latin typeface="Garamond" panose="02020404030301010803" pitchFamily="18" charset="0"/>
              </a:rPr>
              <a:t>In ‘our world’:</a:t>
            </a:r>
          </a:p>
          <a:p>
            <a:r>
              <a:rPr lang="en-US" sz="2400" b="1" dirty="0" smtClean="0">
                <a:solidFill>
                  <a:srgbClr val="002060"/>
                </a:solidFill>
                <a:latin typeface="Garamond" panose="02020404030301010803" pitchFamily="18" charset="0"/>
              </a:rPr>
              <a:t>	one game = one observation</a:t>
            </a:r>
          </a:p>
          <a:p>
            <a:r>
              <a:rPr lang="en-US" sz="2400" b="1" dirty="0">
                <a:solidFill>
                  <a:srgbClr val="002060"/>
                </a:solidFill>
                <a:latin typeface="Garamond" panose="02020404030301010803" pitchFamily="18" charset="0"/>
              </a:rPr>
              <a:t>	</a:t>
            </a:r>
            <a:r>
              <a:rPr lang="en-US" sz="2400" b="1" dirty="0" smtClean="0">
                <a:solidFill>
                  <a:srgbClr val="002060"/>
                </a:solidFill>
                <a:latin typeface="Garamond" panose="02020404030301010803" pitchFamily="18" charset="0"/>
              </a:rPr>
              <a:t>players = features</a:t>
            </a:r>
            <a:endParaRPr lang="en-US" sz="2400" b="1" dirty="0">
              <a:solidFill>
                <a:srgbClr val="002060"/>
              </a:solidFill>
              <a:latin typeface="Garamond" panose="02020404030301010803" pitchFamily="18" charset="0"/>
            </a:endParaRPr>
          </a:p>
        </p:txBody>
      </p:sp>
      <p:grpSp>
        <p:nvGrpSpPr>
          <p:cNvPr id="9" name="Group 8"/>
          <p:cNvGrpSpPr/>
          <p:nvPr/>
        </p:nvGrpSpPr>
        <p:grpSpPr>
          <a:xfrm>
            <a:off x="838200" y="1616737"/>
            <a:ext cx="10835555" cy="1200329"/>
            <a:chOff x="838200" y="1442022"/>
            <a:chExt cx="10835555" cy="1200329"/>
          </a:xfrm>
        </p:grpSpPr>
        <p:sp>
          <p:nvSpPr>
            <p:cNvPr id="4" name="TextBox 3"/>
            <p:cNvSpPr txBox="1"/>
            <p:nvPr/>
          </p:nvSpPr>
          <p:spPr>
            <a:xfrm>
              <a:off x="6303695" y="1580521"/>
              <a:ext cx="5370060" cy="923330"/>
            </a:xfrm>
            <a:prstGeom prst="rect">
              <a:avLst/>
            </a:prstGeom>
            <a:noFill/>
          </p:spPr>
          <p:txBody>
            <a:bodyPr wrap="none" rtlCol="0">
              <a:spAutoFit/>
            </a:bodyPr>
            <a:lstStyle/>
            <a:p>
              <a:r>
                <a:rPr lang="en-US" dirty="0" smtClean="0">
                  <a:solidFill>
                    <a:srgbClr val="002060"/>
                  </a:solidFill>
                  <a:latin typeface="Garamond" panose="02020404030301010803" pitchFamily="18" charset="0"/>
                </a:rPr>
                <a:t>“A Unified Approach to Interpreting Model Predictions”</a:t>
              </a:r>
            </a:p>
            <a:p>
              <a:r>
                <a:rPr lang="en-US" dirty="0">
                  <a:solidFill>
                    <a:srgbClr val="002060"/>
                  </a:solidFill>
                  <a:latin typeface="Garamond" panose="02020404030301010803" pitchFamily="18" charset="0"/>
                </a:rPr>
                <a:t>	</a:t>
              </a:r>
              <a:r>
                <a:rPr lang="en-US" dirty="0" smtClean="0">
                  <a:solidFill>
                    <a:srgbClr val="002060"/>
                  </a:solidFill>
                  <a:latin typeface="Garamond" panose="02020404030301010803" pitchFamily="18" charset="0"/>
                </a:rPr>
                <a:t>Scott LUNDBERG &amp; Su-In LEE</a:t>
              </a:r>
            </a:p>
            <a:p>
              <a:r>
                <a:rPr lang="en-US" dirty="0">
                  <a:solidFill>
                    <a:srgbClr val="002060"/>
                  </a:solidFill>
                  <a:latin typeface="Garamond" panose="02020404030301010803" pitchFamily="18" charset="0"/>
                </a:rPr>
                <a:t>	</a:t>
              </a:r>
              <a:r>
                <a:rPr lang="en-US" dirty="0" smtClean="0">
                  <a:solidFill>
                    <a:srgbClr val="002060"/>
                  </a:solidFill>
                  <a:latin typeface="Garamond" panose="02020404030301010803" pitchFamily="18" charset="0"/>
                </a:rPr>
                <a:t>arXiv.1705.07874v2</a:t>
              </a:r>
              <a:endParaRPr lang="en-US" dirty="0">
                <a:solidFill>
                  <a:srgbClr val="002060"/>
                </a:solidFill>
                <a:latin typeface="Garamond" panose="02020404030301010803" pitchFamily="18" charset="0"/>
              </a:endParaRPr>
            </a:p>
          </p:txBody>
        </p:sp>
        <p:sp>
          <p:nvSpPr>
            <p:cNvPr id="8" name="TextBox 7"/>
            <p:cNvSpPr txBox="1"/>
            <p:nvPr/>
          </p:nvSpPr>
          <p:spPr>
            <a:xfrm>
              <a:off x="838200" y="1442022"/>
              <a:ext cx="5785449" cy="1200329"/>
            </a:xfrm>
            <a:prstGeom prst="rect">
              <a:avLst/>
            </a:prstGeom>
            <a:noFill/>
          </p:spPr>
          <p:txBody>
            <a:bodyPr wrap="square" rtlCol="0">
              <a:spAutoFit/>
            </a:bodyPr>
            <a:lstStyle/>
            <a:p>
              <a:r>
                <a:rPr lang="en-US" dirty="0" smtClean="0">
                  <a:solidFill>
                    <a:srgbClr val="002060"/>
                  </a:solidFill>
                  <a:latin typeface="Garamond" panose="02020404030301010803" pitchFamily="18" charset="0"/>
                </a:rPr>
                <a:t>“A Value for n-Person </a:t>
              </a:r>
              <a:r>
                <a:rPr lang="en-US" dirty="0">
                  <a:solidFill>
                    <a:srgbClr val="002060"/>
                  </a:solidFill>
                  <a:latin typeface="Garamond" panose="02020404030301010803" pitchFamily="18" charset="0"/>
                </a:rPr>
                <a:t>G</a:t>
              </a:r>
              <a:r>
                <a:rPr lang="en-US" dirty="0" smtClean="0">
                  <a:solidFill>
                    <a:srgbClr val="002060"/>
                  </a:solidFill>
                  <a:latin typeface="Garamond" panose="02020404030301010803" pitchFamily="18" charset="0"/>
                </a:rPr>
                <a:t>ames”</a:t>
              </a:r>
            </a:p>
            <a:p>
              <a:r>
                <a:rPr lang="en-US" dirty="0">
                  <a:solidFill>
                    <a:srgbClr val="002060"/>
                  </a:solidFill>
                  <a:latin typeface="Garamond" panose="02020404030301010803" pitchFamily="18" charset="0"/>
                </a:rPr>
                <a:t>	</a:t>
              </a:r>
              <a:r>
                <a:rPr lang="en-US" dirty="0" smtClean="0">
                  <a:solidFill>
                    <a:srgbClr val="002060"/>
                  </a:solidFill>
                  <a:latin typeface="Garamond" panose="02020404030301010803" pitchFamily="18" charset="0"/>
                </a:rPr>
                <a:t>Lloyd S. SHAPLEY</a:t>
              </a:r>
            </a:p>
            <a:p>
              <a:r>
                <a:rPr lang="en-US" dirty="0">
                  <a:solidFill>
                    <a:srgbClr val="002060"/>
                  </a:solidFill>
                  <a:latin typeface="Garamond" panose="02020404030301010803" pitchFamily="18" charset="0"/>
                </a:rPr>
                <a:t>	</a:t>
              </a:r>
              <a:r>
                <a:rPr lang="en-US" dirty="0" smtClean="0">
                  <a:solidFill>
                    <a:srgbClr val="002060"/>
                  </a:solidFill>
                  <a:latin typeface="Garamond" panose="02020404030301010803" pitchFamily="18" charset="0"/>
                </a:rPr>
                <a:t>In: Contributions to the Theory of Games 2.28 	(1953), pp. 307–317.</a:t>
              </a:r>
              <a:endParaRPr lang="en-US" dirty="0">
                <a:solidFill>
                  <a:srgbClr val="002060"/>
                </a:solidFill>
                <a:latin typeface="Garamond" panose="02020404030301010803" pitchFamily="18" charset="0"/>
              </a:endParaRPr>
            </a:p>
          </p:txBody>
        </p:sp>
      </p:grpSp>
    </p:spTree>
    <p:extLst>
      <p:ext uri="{BB962C8B-B14F-4D97-AF65-F5344CB8AC3E}">
        <p14:creationId xmlns:p14="http://schemas.microsoft.com/office/powerpoint/2010/main" val="848997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550038" y="674310"/>
            <a:ext cx="1069525" cy="830997"/>
          </a:xfrm>
          <a:prstGeom prst="rect">
            <a:avLst/>
          </a:prstGeom>
          <a:noFill/>
          <a:ln>
            <a:solidFill>
              <a:srgbClr val="002060"/>
            </a:solidFill>
          </a:ln>
        </p:spPr>
        <p:txBody>
          <a:bodyPr wrap="none" rtlCol="0">
            <a:spAutoFit/>
          </a:bodyPr>
          <a:lstStyle/>
          <a:p>
            <a:pPr algn="ctr"/>
            <a:r>
              <a:rPr lang="en-US" sz="2400" b="1" dirty="0" smtClean="0">
                <a:solidFill>
                  <a:srgbClr val="002060"/>
                </a:solidFill>
                <a:latin typeface="Garamond" panose="02020404030301010803" pitchFamily="18" charset="0"/>
              </a:rPr>
              <a:t>NULL</a:t>
            </a:r>
          </a:p>
          <a:p>
            <a:pPr algn="ctr"/>
            <a:r>
              <a:rPr lang="en-US" sz="2400" b="1" dirty="0" smtClean="0">
                <a:solidFill>
                  <a:srgbClr val="002060"/>
                </a:solidFill>
                <a:latin typeface="Garamond" panose="02020404030301010803" pitchFamily="18" charset="0"/>
              </a:rPr>
              <a:t>5.0</a:t>
            </a:r>
            <a:endParaRPr lang="en-US" sz="2400" b="1" dirty="0">
              <a:solidFill>
                <a:srgbClr val="002060"/>
              </a:solidFill>
              <a:latin typeface="Garamond" panose="02020404030301010803" pitchFamily="18" charset="0"/>
            </a:endParaRPr>
          </a:p>
        </p:txBody>
      </p:sp>
      <p:sp>
        <p:nvSpPr>
          <p:cNvPr id="7" name="TextBox 6"/>
          <p:cNvSpPr txBox="1"/>
          <p:nvPr/>
        </p:nvSpPr>
        <p:spPr>
          <a:xfrm>
            <a:off x="8483081" y="2104853"/>
            <a:ext cx="1035412" cy="830997"/>
          </a:xfrm>
          <a:prstGeom prst="rect">
            <a:avLst/>
          </a:prstGeom>
          <a:noFill/>
          <a:ln>
            <a:solidFill>
              <a:srgbClr val="002060"/>
            </a:solidFill>
          </a:ln>
        </p:spPr>
        <p:txBody>
          <a:bodyPr wrap="none" rtlCol="0">
            <a:spAutoFit/>
          </a:bodyPr>
          <a:lstStyle/>
          <a:p>
            <a:pPr algn="ctr"/>
            <a:r>
              <a:rPr lang="en-US" sz="2400" b="1" dirty="0" err="1" smtClean="0">
                <a:solidFill>
                  <a:srgbClr val="002060"/>
                </a:solidFill>
                <a:latin typeface="Garamond" panose="02020404030301010803" pitchFamily="18" charset="0"/>
              </a:rPr>
              <a:t>cLogP</a:t>
            </a:r>
            <a:endParaRPr lang="en-US" sz="2400" b="1" dirty="0" smtClean="0">
              <a:solidFill>
                <a:srgbClr val="002060"/>
              </a:solidFill>
              <a:latin typeface="Garamond" panose="02020404030301010803" pitchFamily="18" charset="0"/>
            </a:endParaRPr>
          </a:p>
          <a:p>
            <a:pPr algn="ctr"/>
            <a:r>
              <a:rPr lang="en-US" sz="2400" b="1" dirty="0" smtClean="0">
                <a:solidFill>
                  <a:srgbClr val="002060"/>
                </a:solidFill>
                <a:latin typeface="Garamond" panose="02020404030301010803" pitchFamily="18" charset="0"/>
              </a:rPr>
              <a:t>10.0</a:t>
            </a:r>
            <a:endParaRPr lang="en-US" sz="2400" b="1" dirty="0">
              <a:solidFill>
                <a:srgbClr val="002060"/>
              </a:solidFill>
              <a:latin typeface="Garamond" panose="02020404030301010803" pitchFamily="18" charset="0"/>
            </a:endParaRPr>
          </a:p>
        </p:txBody>
      </p:sp>
      <p:sp>
        <p:nvSpPr>
          <p:cNvPr id="8" name="TextBox 7"/>
          <p:cNvSpPr txBox="1"/>
          <p:nvPr/>
        </p:nvSpPr>
        <p:spPr>
          <a:xfrm>
            <a:off x="5774459" y="2104853"/>
            <a:ext cx="620683" cy="830997"/>
          </a:xfrm>
          <a:prstGeom prst="rect">
            <a:avLst/>
          </a:prstGeom>
          <a:noFill/>
          <a:ln>
            <a:solidFill>
              <a:srgbClr val="002060"/>
            </a:solidFill>
          </a:ln>
        </p:spPr>
        <p:txBody>
          <a:bodyPr wrap="none" rtlCol="0">
            <a:spAutoFit/>
          </a:bodyPr>
          <a:lstStyle/>
          <a:p>
            <a:pPr algn="ctr"/>
            <a:r>
              <a:rPr lang="en-US" sz="2400" b="1" dirty="0" smtClean="0">
                <a:solidFill>
                  <a:srgbClr val="002060"/>
                </a:solidFill>
                <a:latin typeface="Garamond" panose="02020404030301010803" pitchFamily="18" charset="0"/>
              </a:rPr>
              <a:t>pH</a:t>
            </a:r>
          </a:p>
          <a:p>
            <a:pPr algn="ctr"/>
            <a:r>
              <a:rPr lang="en-US" sz="2400" b="1" dirty="0" smtClean="0">
                <a:solidFill>
                  <a:srgbClr val="002060"/>
                </a:solidFill>
                <a:latin typeface="Garamond" panose="02020404030301010803" pitchFamily="18" charset="0"/>
              </a:rPr>
              <a:t>4.8</a:t>
            </a:r>
            <a:endParaRPr lang="en-US" sz="2400" b="1" dirty="0">
              <a:solidFill>
                <a:srgbClr val="002060"/>
              </a:solidFill>
              <a:latin typeface="Garamond" panose="02020404030301010803" pitchFamily="18" charset="0"/>
            </a:endParaRPr>
          </a:p>
        </p:txBody>
      </p:sp>
      <p:sp>
        <p:nvSpPr>
          <p:cNvPr id="9" name="TextBox 8"/>
          <p:cNvSpPr txBox="1"/>
          <p:nvPr/>
        </p:nvSpPr>
        <p:spPr>
          <a:xfrm>
            <a:off x="2584993" y="2104853"/>
            <a:ext cx="1079143" cy="830997"/>
          </a:xfrm>
          <a:prstGeom prst="rect">
            <a:avLst/>
          </a:prstGeom>
          <a:noFill/>
          <a:ln>
            <a:solidFill>
              <a:srgbClr val="002060"/>
            </a:solidFill>
          </a:ln>
        </p:spPr>
        <p:txBody>
          <a:bodyPr wrap="none" rtlCol="0">
            <a:spAutoFit/>
          </a:bodyPr>
          <a:lstStyle/>
          <a:p>
            <a:pPr algn="ctr"/>
            <a:r>
              <a:rPr lang="en-US" sz="2400" b="1" dirty="0" err="1" smtClean="0">
                <a:solidFill>
                  <a:srgbClr val="002060"/>
                </a:solidFill>
                <a:latin typeface="Garamond" panose="02020404030301010803" pitchFamily="18" charset="0"/>
              </a:rPr>
              <a:t>MolWt</a:t>
            </a:r>
            <a:endParaRPr lang="en-US" sz="2400" b="1" dirty="0" smtClean="0">
              <a:solidFill>
                <a:srgbClr val="002060"/>
              </a:solidFill>
              <a:latin typeface="Garamond" panose="02020404030301010803" pitchFamily="18" charset="0"/>
            </a:endParaRPr>
          </a:p>
          <a:p>
            <a:pPr algn="ctr"/>
            <a:r>
              <a:rPr lang="en-US" sz="2400" b="1" dirty="0">
                <a:solidFill>
                  <a:srgbClr val="002060"/>
                </a:solidFill>
                <a:latin typeface="Garamond" panose="02020404030301010803" pitchFamily="18" charset="0"/>
              </a:rPr>
              <a:t>4</a:t>
            </a:r>
            <a:r>
              <a:rPr lang="en-US" sz="2400" b="1" dirty="0" smtClean="0">
                <a:solidFill>
                  <a:srgbClr val="002060"/>
                </a:solidFill>
                <a:latin typeface="Garamond" panose="02020404030301010803" pitchFamily="18" charset="0"/>
              </a:rPr>
              <a:t>.0</a:t>
            </a:r>
            <a:endParaRPr lang="en-US" sz="2400" b="1" dirty="0">
              <a:solidFill>
                <a:srgbClr val="002060"/>
              </a:solidFill>
              <a:latin typeface="Garamond" panose="02020404030301010803" pitchFamily="18" charset="0"/>
            </a:endParaRPr>
          </a:p>
        </p:txBody>
      </p:sp>
      <p:sp>
        <p:nvSpPr>
          <p:cNvPr id="10" name="TextBox 9"/>
          <p:cNvSpPr txBox="1"/>
          <p:nvPr/>
        </p:nvSpPr>
        <p:spPr>
          <a:xfrm>
            <a:off x="8064697" y="3535396"/>
            <a:ext cx="1872180" cy="830997"/>
          </a:xfrm>
          <a:prstGeom prst="rect">
            <a:avLst/>
          </a:prstGeom>
          <a:noFill/>
          <a:ln>
            <a:solidFill>
              <a:srgbClr val="002060"/>
            </a:solidFill>
          </a:ln>
        </p:spPr>
        <p:txBody>
          <a:bodyPr wrap="none" rtlCol="0">
            <a:spAutoFit/>
          </a:bodyPr>
          <a:lstStyle/>
          <a:p>
            <a:pPr algn="ctr"/>
            <a:r>
              <a:rPr lang="en-US" sz="2400" b="1" dirty="0" smtClean="0">
                <a:solidFill>
                  <a:srgbClr val="002060"/>
                </a:solidFill>
                <a:latin typeface="Garamond" panose="02020404030301010803" pitchFamily="18" charset="0"/>
              </a:rPr>
              <a:t>pH &amp; </a:t>
            </a:r>
            <a:r>
              <a:rPr lang="en-US" sz="2400" b="1" dirty="0" err="1" smtClean="0">
                <a:solidFill>
                  <a:srgbClr val="002060"/>
                </a:solidFill>
                <a:latin typeface="Garamond" panose="02020404030301010803" pitchFamily="18" charset="0"/>
              </a:rPr>
              <a:t>cLogP</a:t>
            </a:r>
            <a:endParaRPr lang="en-US" sz="2400" b="1" dirty="0" smtClean="0">
              <a:solidFill>
                <a:srgbClr val="002060"/>
              </a:solidFill>
              <a:latin typeface="Garamond" panose="02020404030301010803" pitchFamily="18" charset="0"/>
            </a:endParaRPr>
          </a:p>
          <a:p>
            <a:pPr algn="ctr"/>
            <a:r>
              <a:rPr lang="en-US" sz="2400" b="1" dirty="0" smtClean="0">
                <a:solidFill>
                  <a:srgbClr val="002060"/>
                </a:solidFill>
                <a:latin typeface="Garamond" panose="02020404030301010803" pitchFamily="18" charset="0"/>
              </a:rPr>
              <a:t>9.5</a:t>
            </a:r>
            <a:endParaRPr lang="en-US" sz="2400" b="1" dirty="0">
              <a:solidFill>
                <a:srgbClr val="002060"/>
              </a:solidFill>
              <a:latin typeface="Garamond" panose="02020404030301010803" pitchFamily="18" charset="0"/>
            </a:endParaRPr>
          </a:p>
        </p:txBody>
      </p:sp>
      <p:sp>
        <p:nvSpPr>
          <p:cNvPr id="11" name="TextBox 10"/>
          <p:cNvSpPr txBox="1"/>
          <p:nvPr/>
        </p:nvSpPr>
        <p:spPr>
          <a:xfrm>
            <a:off x="4919481" y="3535396"/>
            <a:ext cx="2330638" cy="830997"/>
          </a:xfrm>
          <a:prstGeom prst="rect">
            <a:avLst/>
          </a:prstGeom>
          <a:noFill/>
          <a:ln>
            <a:solidFill>
              <a:srgbClr val="002060"/>
            </a:solidFill>
          </a:ln>
        </p:spPr>
        <p:txBody>
          <a:bodyPr wrap="none" rtlCol="0">
            <a:spAutoFit/>
          </a:bodyPr>
          <a:lstStyle/>
          <a:p>
            <a:pPr algn="ctr"/>
            <a:r>
              <a:rPr lang="en-US" sz="2400" b="1" dirty="0" err="1" smtClean="0">
                <a:solidFill>
                  <a:srgbClr val="002060"/>
                </a:solidFill>
                <a:latin typeface="Garamond" panose="02020404030301010803" pitchFamily="18" charset="0"/>
              </a:rPr>
              <a:t>MolWt</a:t>
            </a:r>
            <a:r>
              <a:rPr lang="en-US" sz="2400" b="1" dirty="0" smtClean="0">
                <a:solidFill>
                  <a:srgbClr val="002060"/>
                </a:solidFill>
                <a:latin typeface="Garamond" panose="02020404030301010803" pitchFamily="18" charset="0"/>
              </a:rPr>
              <a:t> &amp; </a:t>
            </a:r>
            <a:r>
              <a:rPr lang="en-US" sz="2400" b="1" dirty="0" err="1" smtClean="0">
                <a:solidFill>
                  <a:srgbClr val="002060"/>
                </a:solidFill>
                <a:latin typeface="Garamond" panose="02020404030301010803" pitchFamily="18" charset="0"/>
              </a:rPr>
              <a:t>cLogP</a:t>
            </a:r>
            <a:endParaRPr lang="en-US" sz="2400" b="1" dirty="0" smtClean="0">
              <a:solidFill>
                <a:srgbClr val="002060"/>
              </a:solidFill>
              <a:latin typeface="Garamond" panose="02020404030301010803" pitchFamily="18" charset="0"/>
            </a:endParaRPr>
          </a:p>
          <a:p>
            <a:pPr algn="ctr"/>
            <a:r>
              <a:rPr lang="en-US" sz="2400" b="1" dirty="0" smtClean="0">
                <a:solidFill>
                  <a:srgbClr val="002060"/>
                </a:solidFill>
                <a:latin typeface="Garamond" panose="02020404030301010803" pitchFamily="18" charset="0"/>
              </a:rPr>
              <a:t>8.5</a:t>
            </a:r>
            <a:endParaRPr lang="en-US" sz="2400" b="1" dirty="0">
              <a:solidFill>
                <a:srgbClr val="002060"/>
              </a:solidFill>
              <a:latin typeface="Garamond" panose="02020404030301010803" pitchFamily="18" charset="0"/>
            </a:endParaRPr>
          </a:p>
        </p:txBody>
      </p:sp>
      <p:sp>
        <p:nvSpPr>
          <p:cNvPr id="12" name="TextBox 11"/>
          <p:cNvSpPr txBox="1"/>
          <p:nvPr/>
        </p:nvSpPr>
        <p:spPr>
          <a:xfrm>
            <a:off x="2166610" y="3535396"/>
            <a:ext cx="1915909" cy="830997"/>
          </a:xfrm>
          <a:prstGeom prst="rect">
            <a:avLst/>
          </a:prstGeom>
          <a:noFill/>
          <a:ln>
            <a:solidFill>
              <a:srgbClr val="002060"/>
            </a:solidFill>
          </a:ln>
        </p:spPr>
        <p:txBody>
          <a:bodyPr wrap="none" rtlCol="0">
            <a:spAutoFit/>
          </a:bodyPr>
          <a:lstStyle/>
          <a:p>
            <a:pPr algn="ctr"/>
            <a:r>
              <a:rPr lang="en-US" sz="2400" b="1" dirty="0" err="1" smtClean="0">
                <a:solidFill>
                  <a:srgbClr val="002060"/>
                </a:solidFill>
                <a:latin typeface="Garamond" panose="02020404030301010803" pitchFamily="18" charset="0"/>
              </a:rPr>
              <a:t>MolWt</a:t>
            </a:r>
            <a:r>
              <a:rPr lang="en-US" sz="2400" b="1" dirty="0" smtClean="0">
                <a:solidFill>
                  <a:srgbClr val="002060"/>
                </a:solidFill>
                <a:latin typeface="Garamond" panose="02020404030301010803" pitchFamily="18" charset="0"/>
              </a:rPr>
              <a:t> &amp; pH</a:t>
            </a:r>
          </a:p>
          <a:p>
            <a:pPr algn="ctr"/>
            <a:r>
              <a:rPr lang="en-US" sz="2400" b="1" dirty="0" smtClean="0">
                <a:solidFill>
                  <a:srgbClr val="002060"/>
                </a:solidFill>
                <a:latin typeface="Garamond" panose="02020404030301010803" pitchFamily="18" charset="0"/>
              </a:rPr>
              <a:t>3.9</a:t>
            </a:r>
            <a:endParaRPr lang="en-US" sz="2400" b="1" dirty="0">
              <a:solidFill>
                <a:srgbClr val="002060"/>
              </a:solidFill>
              <a:latin typeface="Garamond" panose="02020404030301010803" pitchFamily="18" charset="0"/>
            </a:endParaRPr>
          </a:p>
        </p:txBody>
      </p:sp>
      <p:sp>
        <p:nvSpPr>
          <p:cNvPr id="13" name="TextBox 12"/>
          <p:cNvSpPr txBox="1"/>
          <p:nvPr/>
        </p:nvSpPr>
        <p:spPr>
          <a:xfrm>
            <a:off x="4501097" y="4965940"/>
            <a:ext cx="3167407" cy="830997"/>
          </a:xfrm>
          <a:prstGeom prst="rect">
            <a:avLst/>
          </a:prstGeom>
          <a:noFill/>
          <a:ln>
            <a:solidFill>
              <a:srgbClr val="002060"/>
            </a:solidFill>
          </a:ln>
        </p:spPr>
        <p:txBody>
          <a:bodyPr wrap="none" rtlCol="0">
            <a:spAutoFit/>
          </a:bodyPr>
          <a:lstStyle/>
          <a:p>
            <a:pPr algn="ctr"/>
            <a:r>
              <a:rPr lang="en-US" sz="2400" b="1" dirty="0" err="1" smtClean="0">
                <a:solidFill>
                  <a:srgbClr val="002060"/>
                </a:solidFill>
                <a:latin typeface="Garamond" panose="02020404030301010803" pitchFamily="18" charset="0"/>
              </a:rPr>
              <a:t>MolWt</a:t>
            </a:r>
            <a:r>
              <a:rPr lang="en-US" sz="2400" b="1" dirty="0" smtClean="0">
                <a:solidFill>
                  <a:srgbClr val="002060"/>
                </a:solidFill>
                <a:latin typeface="Garamond" panose="02020404030301010803" pitchFamily="18" charset="0"/>
              </a:rPr>
              <a:t> &amp; pH &amp; </a:t>
            </a:r>
            <a:r>
              <a:rPr lang="en-US" sz="2400" b="1" dirty="0" err="1" smtClean="0">
                <a:solidFill>
                  <a:srgbClr val="002060"/>
                </a:solidFill>
                <a:latin typeface="Garamond" panose="02020404030301010803" pitchFamily="18" charset="0"/>
              </a:rPr>
              <a:t>cLogP</a:t>
            </a:r>
            <a:endParaRPr lang="en-US" sz="2400" b="1" dirty="0" smtClean="0">
              <a:solidFill>
                <a:srgbClr val="002060"/>
              </a:solidFill>
              <a:latin typeface="Garamond" panose="02020404030301010803" pitchFamily="18" charset="0"/>
            </a:endParaRPr>
          </a:p>
          <a:p>
            <a:pPr algn="ctr"/>
            <a:r>
              <a:rPr lang="en-US" sz="2400" b="1" dirty="0" smtClean="0">
                <a:solidFill>
                  <a:srgbClr val="002060"/>
                </a:solidFill>
                <a:latin typeface="Garamond" panose="02020404030301010803" pitchFamily="18" charset="0"/>
              </a:rPr>
              <a:t>8.3</a:t>
            </a:r>
            <a:endParaRPr lang="en-US" sz="2400" b="1" dirty="0">
              <a:solidFill>
                <a:srgbClr val="002060"/>
              </a:solidFill>
              <a:latin typeface="Garamond" panose="02020404030301010803" pitchFamily="18" charset="0"/>
            </a:endParaRPr>
          </a:p>
        </p:txBody>
      </p:sp>
      <p:cxnSp>
        <p:nvCxnSpPr>
          <p:cNvPr id="17" name="Straight Arrow Connector 16"/>
          <p:cNvCxnSpPr>
            <a:stCxn id="6" idx="2"/>
            <a:endCxn id="9" idx="0"/>
          </p:cNvCxnSpPr>
          <p:nvPr/>
        </p:nvCxnSpPr>
        <p:spPr>
          <a:xfrm flipH="1">
            <a:off x="3124565" y="1505307"/>
            <a:ext cx="2960236"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2"/>
            <a:endCxn id="8" idx="0"/>
          </p:cNvCxnSpPr>
          <p:nvPr/>
        </p:nvCxnSpPr>
        <p:spPr>
          <a:xfrm>
            <a:off x="6084801" y="1505307"/>
            <a:ext cx="0"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2"/>
            <a:endCxn id="7" idx="0"/>
          </p:cNvCxnSpPr>
          <p:nvPr/>
        </p:nvCxnSpPr>
        <p:spPr>
          <a:xfrm>
            <a:off x="6084801" y="1505307"/>
            <a:ext cx="2915986"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2"/>
            <a:endCxn id="12" idx="0"/>
          </p:cNvCxnSpPr>
          <p:nvPr/>
        </p:nvCxnSpPr>
        <p:spPr>
          <a:xfrm>
            <a:off x="3124565" y="2935850"/>
            <a:ext cx="0"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2"/>
            <a:endCxn id="11" idx="0"/>
          </p:cNvCxnSpPr>
          <p:nvPr/>
        </p:nvCxnSpPr>
        <p:spPr>
          <a:xfrm>
            <a:off x="3124565" y="2935850"/>
            <a:ext cx="2960235"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2"/>
            <a:endCxn id="10" idx="0"/>
          </p:cNvCxnSpPr>
          <p:nvPr/>
        </p:nvCxnSpPr>
        <p:spPr>
          <a:xfrm>
            <a:off x="3124565" y="2935850"/>
            <a:ext cx="5876222"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2"/>
            <a:endCxn id="12" idx="0"/>
          </p:cNvCxnSpPr>
          <p:nvPr/>
        </p:nvCxnSpPr>
        <p:spPr>
          <a:xfrm flipH="1">
            <a:off x="3124565" y="2935850"/>
            <a:ext cx="2960236"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8" idx="2"/>
            <a:endCxn id="11" idx="0"/>
          </p:cNvCxnSpPr>
          <p:nvPr/>
        </p:nvCxnSpPr>
        <p:spPr>
          <a:xfrm flipH="1">
            <a:off x="6084800" y="2935850"/>
            <a:ext cx="1"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8" idx="2"/>
            <a:endCxn id="10" idx="0"/>
          </p:cNvCxnSpPr>
          <p:nvPr/>
        </p:nvCxnSpPr>
        <p:spPr>
          <a:xfrm>
            <a:off x="6084801" y="2935850"/>
            <a:ext cx="2915986"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7" idx="2"/>
            <a:endCxn id="12" idx="0"/>
          </p:cNvCxnSpPr>
          <p:nvPr/>
        </p:nvCxnSpPr>
        <p:spPr>
          <a:xfrm flipH="1">
            <a:off x="3124565" y="2935850"/>
            <a:ext cx="5876222"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2"/>
            <a:endCxn id="11" idx="0"/>
          </p:cNvCxnSpPr>
          <p:nvPr/>
        </p:nvCxnSpPr>
        <p:spPr>
          <a:xfrm flipH="1">
            <a:off x="6084800" y="2935850"/>
            <a:ext cx="2915987"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7" idx="2"/>
            <a:endCxn id="10" idx="0"/>
          </p:cNvCxnSpPr>
          <p:nvPr/>
        </p:nvCxnSpPr>
        <p:spPr>
          <a:xfrm>
            <a:off x="9000787" y="2935850"/>
            <a:ext cx="0"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2" idx="2"/>
            <a:endCxn id="13" idx="0"/>
          </p:cNvCxnSpPr>
          <p:nvPr/>
        </p:nvCxnSpPr>
        <p:spPr>
          <a:xfrm>
            <a:off x="3124565" y="4366393"/>
            <a:ext cx="2960236" cy="59954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1" idx="2"/>
            <a:endCxn id="13" idx="0"/>
          </p:cNvCxnSpPr>
          <p:nvPr/>
        </p:nvCxnSpPr>
        <p:spPr>
          <a:xfrm>
            <a:off x="6084800" y="4366393"/>
            <a:ext cx="1" cy="59954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0" idx="2"/>
            <a:endCxn id="13" idx="0"/>
          </p:cNvCxnSpPr>
          <p:nvPr/>
        </p:nvCxnSpPr>
        <p:spPr>
          <a:xfrm flipH="1">
            <a:off x="6084801" y="4366393"/>
            <a:ext cx="2915986" cy="59954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8" name="TextBox 47"/>
              <p:cNvSpPr txBox="1"/>
              <p:nvPr/>
            </p:nvSpPr>
            <p:spPr>
              <a:xfrm>
                <a:off x="295135" y="489644"/>
                <a:ext cx="4579715"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solidFill>
                            <a:srgbClr val="002060"/>
                          </a:solidFill>
                          <a:latin typeface="Cambria Math" panose="02040503050406030204" pitchFamily="18" charset="0"/>
                        </a:rPr>
                        <m:t>𝑒𝑛𝑑𝑝𝑜𝑖𝑛𝑡</m:t>
                      </m:r>
                      <m:r>
                        <a:rPr lang="en-US" sz="2400" b="0" i="1" smtClean="0">
                          <a:solidFill>
                            <a:srgbClr val="002060"/>
                          </a:solidFill>
                          <a:latin typeface="Cambria Math" panose="02040503050406030204" pitchFamily="18" charset="0"/>
                        </a:rPr>
                        <m:t>=</m:t>
                      </m:r>
                      <m:r>
                        <a:rPr lang="en-US" sz="2400" b="0" i="1" smtClean="0">
                          <a:solidFill>
                            <a:srgbClr val="002060"/>
                          </a:solidFill>
                          <a:latin typeface="Cambria Math" panose="02040503050406030204" pitchFamily="18" charset="0"/>
                        </a:rPr>
                        <m:t>𝑓</m:t>
                      </m:r>
                      <m:r>
                        <a:rPr lang="en-US" sz="2400" b="0" i="1" smtClean="0">
                          <a:solidFill>
                            <a:srgbClr val="002060"/>
                          </a:solidFill>
                          <a:latin typeface="Cambria Math" panose="02040503050406030204" pitchFamily="18" charset="0"/>
                        </a:rPr>
                        <m:t>(</m:t>
                      </m:r>
                      <m:r>
                        <a:rPr lang="en-US" sz="2400" b="0" i="1" smtClean="0">
                          <a:solidFill>
                            <a:srgbClr val="002060"/>
                          </a:solidFill>
                          <a:latin typeface="Cambria Math" panose="02040503050406030204" pitchFamily="18" charset="0"/>
                        </a:rPr>
                        <m:t>𝑀𝑜𝑙𝑊𝑡</m:t>
                      </m:r>
                      <m:r>
                        <a:rPr lang="en-US" sz="2400" b="0" i="1" smtClean="0">
                          <a:solidFill>
                            <a:srgbClr val="002060"/>
                          </a:solidFill>
                          <a:latin typeface="Cambria Math" panose="02040503050406030204" pitchFamily="18" charset="0"/>
                        </a:rPr>
                        <m:t>, </m:t>
                      </m:r>
                      <m:r>
                        <a:rPr lang="en-US" sz="2400" b="0" i="1" smtClean="0">
                          <a:solidFill>
                            <a:srgbClr val="002060"/>
                          </a:solidFill>
                          <a:latin typeface="Cambria Math" panose="02040503050406030204" pitchFamily="18" charset="0"/>
                        </a:rPr>
                        <m:t>𝑝𝐻</m:t>
                      </m:r>
                      <m:r>
                        <a:rPr lang="en-US" sz="2400" b="0" i="1" smtClean="0">
                          <a:solidFill>
                            <a:srgbClr val="002060"/>
                          </a:solidFill>
                          <a:latin typeface="Cambria Math" panose="02040503050406030204" pitchFamily="18" charset="0"/>
                        </a:rPr>
                        <m:t>, </m:t>
                      </m:r>
                      <m:r>
                        <a:rPr lang="en-US" sz="2400" b="0" i="1" smtClean="0">
                          <a:solidFill>
                            <a:srgbClr val="002060"/>
                          </a:solidFill>
                          <a:latin typeface="Cambria Math" panose="02040503050406030204" pitchFamily="18" charset="0"/>
                        </a:rPr>
                        <m:t>𝑐𝐿𝑜𝑔𝑃</m:t>
                      </m:r>
                      <m:r>
                        <a:rPr lang="en-US" sz="2400" b="0" i="1" smtClean="0">
                          <a:solidFill>
                            <a:srgbClr val="002060"/>
                          </a:solidFill>
                          <a:latin typeface="Cambria Math" panose="02040503050406030204" pitchFamily="18" charset="0"/>
                        </a:rPr>
                        <m:t>)</m:t>
                      </m:r>
                    </m:oMath>
                  </m:oMathPara>
                </a14:m>
                <a:endParaRPr lang="en-US" sz="2400" dirty="0">
                  <a:solidFill>
                    <a:srgbClr val="002060"/>
                  </a:solidFill>
                </a:endParaRPr>
              </a:p>
            </p:txBody>
          </p:sp>
        </mc:Choice>
        <mc:Fallback>
          <p:sp>
            <p:nvSpPr>
              <p:cNvPr id="48" name="TextBox 47"/>
              <p:cNvSpPr txBox="1">
                <a:spLocks noRot="1" noChangeAspect="1" noMove="1" noResize="1" noEditPoints="1" noAdjustHandles="1" noChangeArrowheads="1" noChangeShapeType="1" noTextEdit="1"/>
              </p:cNvSpPr>
              <p:nvPr/>
            </p:nvSpPr>
            <p:spPr>
              <a:xfrm>
                <a:off x="295135" y="489644"/>
                <a:ext cx="4579715" cy="369332"/>
              </a:xfrm>
              <a:prstGeom prst="rect">
                <a:avLst/>
              </a:prstGeom>
              <a:blipFill rotWithShape="0">
                <a:blip r:embed="rId2"/>
                <a:stretch>
                  <a:fillRect l="-1862" r="-1862" b="-34426"/>
                </a:stretch>
              </a:blipFill>
            </p:spPr>
            <p:txBody>
              <a:bodyPr/>
              <a:lstStyle/>
              <a:p>
                <a:r>
                  <a:rPr lang="en-US">
                    <a:noFill/>
                  </a:rPr>
                  <a:t> </a:t>
                </a:r>
              </a:p>
            </p:txBody>
          </p:sp>
        </mc:Fallback>
      </mc:AlternateContent>
    </p:spTree>
    <p:extLst>
      <p:ext uri="{BB962C8B-B14F-4D97-AF65-F5344CB8AC3E}">
        <p14:creationId xmlns:p14="http://schemas.microsoft.com/office/powerpoint/2010/main" val="394681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550038" y="674310"/>
            <a:ext cx="1069525" cy="830997"/>
          </a:xfrm>
          <a:prstGeom prst="rect">
            <a:avLst/>
          </a:prstGeom>
          <a:noFill/>
          <a:ln>
            <a:solidFill>
              <a:srgbClr val="002060"/>
            </a:solidFill>
          </a:ln>
        </p:spPr>
        <p:txBody>
          <a:bodyPr wrap="none" rtlCol="0">
            <a:spAutoFit/>
          </a:bodyPr>
          <a:lstStyle/>
          <a:p>
            <a:pPr algn="ctr"/>
            <a:r>
              <a:rPr lang="en-US" sz="2400" b="1" dirty="0" smtClean="0">
                <a:solidFill>
                  <a:srgbClr val="002060"/>
                </a:solidFill>
                <a:latin typeface="Garamond" panose="02020404030301010803" pitchFamily="18" charset="0"/>
              </a:rPr>
              <a:t>NULL</a:t>
            </a:r>
          </a:p>
          <a:p>
            <a:pPr algn="ctr"/>
            <a:r>
              <a:rPr lang="en-US" sz="2400" b="1" dirty="0" smtClean="0">
                <a:solidFill>
                  <a:srgbClr val="002060"/>
                </a:solidFill>
                <a:latin typeface="Garamond" panose="02020404030301010803" pitchFamily="18" charset="0"/>
              </a:rPr>
              <a:t>5.0</a:t>
            </a:r>
            <a:endParaRPr lang="en-US" sz="2400" b="1" dirty="0">
              <a:solidFill>
                <a:srgbClr val="002060"/>
              </a:solidFill>
              <a:latin typeface="Garamond" panose="02020404030301010803" pitchFamily="18" charset="0"/>
            </a:endParaRPr>
          </a:p>
        </p:txBody>
      </p:sp>
      <p:sp>
        <p:nvSpPr>
          <p:cNvPr id="7" name="TextBox 6"/>
          <p:cNvSpPr txBox="1"/>
          <p:nvPr/>
        </p:nvSpPr>
        <p:spPr>
          <a:xfrm>
            <a:off x="8483081" y="2104853"/>
            <a:ext cx="1035412" cy="830997"/>
          </a:xfrm>
          <a:prstGeom prst="rect">
            <a:avLst/>
          </a:prstGeom>
          <a:noFill/>
          <a:ln>
            <a:solidFill>
              <a:srgbClr val="002060"/>
            </a:solidFill>
          </a:ln>
        </p:spPr>
        <p:txBody>
          <a:bodyPr wrap="none" rtlCol="0">
            <a:spAutoFit/>
          </a:bodyPr>
          <a:lstStyle/>
          <a:p>
            <a:pPr algn="ctr"/>
            <a:r>
              <a:rPr lang="en-US" sz="2400" b="1" dirty="0" err="1" smtClean="0">
                <a:solidFill>
                  <a:srgbClr val="002060"/>
                </a:solidFill>
                <a:latin typeface="Garamond" panose="02020404030301010803" pitchFamily="18" charset="0"/>
              </a:rPr>
              <a:t>cLogP</a:t>
            </a:r>
            <a:endParaRPr lang="en-US" sz="2400" b="1" dirty="0" smtClean="0">
              <a:solidFill>
                <a:srgbClr val="002060"/>
              </a:solidFill>
              <a:latin typeface="Garamond" panose="02020404030301010803" pitchFamily="18" charset="0"/>
            </a:endParaRPr>
          </a:p>
          <a:p>
            <a:pPr algn="ctr"/>
            <a:r>
              <a:rPr lang="en-US" sz="2400" b="1" dirty="0" smtClean="0">
                <a:solidFill>
                  <a:srgbClr val="002060"/>
                </a:solidFill>
                <a:latin typeface="Garamond" panose="02020404030301010803" pitchFamily="18" charset="0"/>
              </a:rPr>
              <a:t>10.0</a:t>
            </a:r>
            <a:endParaRPr lang="en-US" sz="2400" b="1" dirty="0">
              <a:solidFill>
                <a:srgbClr val="002060"/>
              </a:solidFill>
              <a:latin typeface="Garamond" panose="02020404030301010803" pitchFamily="18" charset="0"/>
            </a:endParaRPr>
          </a:p>
        </p:txBody>
      </p:sp>
      <p:sp>
        <p:nvSpPr>
          <p:cNvPr id="8" name="TextBox 7"/>
          <p:cNvSpPr txBox="1"/>
          <p:nvPr/>
        </p:nvSpPr>
        <p:spPr>
          <a:xfrm>
            <a:off x="5774459" y="2104853"/>
            <a:ext cx="620683" cy="830997"/>
          </a:xfrm>
          <a:prstGeom prst="rect">
            <a:avLst/>
          </a:prstGeom>
          <a:noFill/>
          <a:ln>
            <a:solidFill>
              <a:srgbClr val="002060"/>
            </a:solidFill>
          </a:ln>
        </p:spPr>
        <p:txBody>
          <a:bodyPr wrap="none" rtlCol="0">
            <a:spAutoFit/>
          </a:bodyPr>
          <a:lstStyle/>
          <a:p>
            <a:pPr algn="ctr"/>
            <a:r>
              <a:rPr lang="en-US" sz="2400" b="1" dirty="0" smtClean="0">
                <a:solidFill>
                  <a:srgbClr val="002060"/>
                </a:solidFill>
                <a:latin typeface="Garamond" panose="02020404030301010803" pitchFamily="18" charset="0"/>
              </a:rPr>
              <a:t>pH</a:t>
            </a:r>
          </a:p>
          <a:p>
            <a:pPr algn="ctr"/>
            <a:r>
              <a:rPr lang="en-US" sz="2400" b="1" dirty="0" smtClean="0">
                <a:solidFill>
                  <a:srgbClr val="002060"/>
                </a:solidFill>
                <a:latin typeface="Garamond" panose="02020404030301010803" pitchFamily="18" charset="0"/>
              </a:rPr>
              <a:t>4.8</a:t>
            </a:r>
            <a:endParaRPr lang="en-US" sz="2400" b="1" dirty="0">
              <a:solidFill>
                <a:srgbClr val="002060"/>
              </a:solidFill>
              <a:latin typeface="Garamond" panose="02020404030301010803" pitchFamily="18" charset="0"/>
            </a:endParaRPr>
          </a:p>
        </p:txBody>
      </p:sp>
      <p:sp>
        <p:nvSpPr>
          <p:cNvPr id="9" name="TextBox 8"/>
          <p:cNvSpPr txBox="1"/>
          <p:nvPr/>
        </p:nvSpPr>
        <p:spPr>
          <a:xfrm>
            <a:off x="2584993" y="2104853"/>
            <a:ext cx="1079143" cy="830997"/>
          </a:xfrm>
          <a:prstGeom prst="rect">
            <a:avLst/>
          </a:prstGeom>
          <a:noFill/>
          <a:ln>
            <a:solidFill>
              <a:srgbClr val="002060"/>
            </a:solidFill>
          </a:ln>
        </p:spPr>
        <p:txBody>
          <a:bodyPr wrap="none" rtlCol="0">
            <a:spAutoFit/>
          </a:bodyPr>
          <a:lstStyle/>
          <a:p>
            <a:pPr algn="ctr"/>
            <a:r>
              <a:rPr lang="en-US" sz="2400" b="1" dirty="0" err="1" smtClean="0">
                <a:solidFill>
                  <a:srgbClr val="002060"/>
                </a:solidFill>
                <a:latin typeface="Garamond" panose="02020404030301010803" pitchFamily="18" charset="0"/>
              </a:rPr>
              <a:t>MolWt</a:t>
            </a:r>
            <a:endParaRPr lang="en-US" sz="2400" b="1" dirty="0" smtClean="0">
              <a:solidFill>
                <a:srgbClr val="002060"/>
              </a:solidFill>
              <a:latin typeface="Garamond" panose="02020404030301010803" pitchFamily="18" charset="0"/>
            </a:endParaRPr>
          </a:p>
          <a:p>
            <a:pPr algn="ctr"/>
            <a:r>
              <a:rPr lang="en-US" sz="2400" b="1" dirty="0">
                <a:solidFill>
                  <a:srgbClr val="002060"/>
                </a:solidFill>
                <a:latin typeface="Garamond" panose="02020404030301010803" pitchFamily="18" charset="0"/>
              </a:rPr>
              <a:t>4</a:t>
            </a:r>
            <a:r>
              <a:rPr lang="en-US" sz="2400" b="1" dirty="0" smtClean="0">
                <a:solidFill>
                  <a:srgbClr val="002060"/>
                </a:solidFill>
                <a:latin typeface="Garamond" panose="02020404030301010803" pitchFamily="18" charset="0"/>
              </a:rPr>
              <a:t>.0</a:t>
            </a:r>
            <a:endParaRPr lang="en-US" sz="2400" b="1" dirty="0">
              <a:solidFill>
                <a:srgbClr val="002060"/>
              </a:solidFill>
              <a:latin typeface="Garamond" panose="02020404030301010803" pitchFamily="18" charset="0"/>
            </a:endParaRPr>
          </a:p>
        </p:txBody>
      </p:sp>
      <p:sp>
        <p:nvSpPr>
          <p:cNvPr id="10" name="TextBox 9"/>
          <p:cNvSpPr txBox="1"/>
          <p:nvPr/>
        </p:nvSpPr>
        <p:spPr>
          <a:xfrm>
            <a:off x="8064697" y="3535396"/>
            <a:ext cx="1872180" cy="830997"/>
          </a:xfrm>
          <a:prstGeom prst="rect">
            <a:avLst/>
          </a:prstGeom>
          <a:noFill/>
          <a:ln>
            <a:solidFill>
              <a:srgbClr val="002060"/>
            </a:solidFill>
          </a:ln>
        </p:spPr>
        <p:txBody>
          <a:bodyPr wrap="none" rtlCol="0">
            <a:spAutoFit/>
          </a:bodyPr>
          <a:lstStyle/>
          <a:p>
            <a:pPr algn="ctr"/>
            <a:r>
              <a:rPr lang="en-US" sz="2400" b="1" dirty="0" smtClean="0">
                <a:solidFill>
                  <a:srgbClr val="002060"/>
                </a:solidFill>
                <a:latin typeface="Garamond" panose="02020404030301010803" pitchFamily="18" charset="0"/>
              </a:rPr>
              <a:t>pH &amp; </a:t>
            </a:r>
            <a:r>
              <a:rPr lang="en-US" sz="2400" b="1" dirty="0" err="1" smtClean="0">
                <a:solidFill>
                  <a:srgbClr val="002060"/>
                </a:solidFill>
                <a:latin typeface="Garamond" panose="02020404030301010803" pitchFamily="18" charset="0"/>
              </a:rPr>
              <a:t>cLogP</a:t>
            </a:r>
            <a:endParaRPr lang="en-US" sz="2400" b="1" dirty="0" smtClean="0">
              <a:solidFill>
                <a:srgbClr val="002060"/>
              </a:solidFill>
              <a:latin typeface="Garamond" panose="02020404030301010803" pitchFamily="18" charset="0"/>
            </a:endParaRPr>
          </a:p>
          <a:p>
            <a:pPr algn="ctr"/>
            <a:r>
              <a:rPr lang="en-US" sz="2400" b="1" dirty="0" smtClean="0">
                <a:solidFill>
                  <a:srgbClr val="002060"/>
                </a:solidFill>
                <a:latin typeface="Garamond" panose="02020404030301010803" pitchFamily="18" charset="0"/>
              </a:rPr>
              <a:t>9.5</a:t>
            </a:r>
            <a:endParaRPr lang="en-US" sz="2400" b="1" dirty="0">
              <a:solidFill>
                <a:srgbClr val="002060"/>
              </a:solidFill>
              <a:latin typeface="Garamond" panose="02020404030301010803" pitchFamily="18" charset="0"/>
            </a:endParaRPr>
          </a:p>
        </p:txBody>
      </p:sp>
      <p:sp>
        <p:nvSpPr>
          <p:cNvPr id="11" name="TextBox 10"/>
          <p:cNvSpPr txBox="1"/>
          <p:nvPr/>
        </p:nvSpPr>
        <p:spPr>
          <a:xfrm>
            <a:off x="4919481" y="3535396"/>
            <a:ext cx="2330638" cy="830997"/>
          </a:xfrm>
          <a:prstGeom prst="rect">
            <a:avLst/>
          </a:prstGeom>
          <a:noFill/>
          <a:ln>
            <a:solidFill>
              <a:srgbClr val="002060"/>
            </a:solidFill>
          </a:ln>
        </p:spPr>
        <p:txBody>
          <a:bodyPr wrap="none" rtlCol="0">
            <a:spAutoFit/>
          </a:bodyPr>
          <a:lstStyle/>
          <a:p>
            <a:pPr algn="ctr"/>
            <a:r>
              <a:rPr lang="en-US" sz="2400" b="1" dirty="0" err="1" smtClean="0">
                <a:solidFill>
                  <a:srgbClr val="002060"/>
                </a:solidFill>
                <a:latin typeface="Garamond" panose="02020404030301010803" pitchFamily="18" charset="0"/>
              </a:rPr>
              <a:t>MolWt</a:t>
            </a:r>
            <a:r>
              <a:rPr lang="en-US" sz="2400" b="1" dirty="0" smtClean="0">
                <a:solidFill>
                  <a:srgbClr val="002060"/>
                </a:solidFill>
                <a:latin typeface="Garamond" panose="02020404030301010803" pitchFamily="18" charset="0"/>
              </a:rPr>
              <a:t> &amp; </a:t>
            </a:r>
            <a:r>
              <a:rPr lang="en-US" sz="2400" b="1" dirty="0" err="1" smtClean="0">
                <a:solidFill>
                  <a:srgbClr val="002060"/>
                </a:solidFill>
                <a:latin typeface="Garamond" panose="02020404030301010803" pitchFamily="18" charset="0"/>
              </a:rPr>
              <a:t>cLogP</a:t>
            </a:r>
            <a:endParaRPr lang="en-US" sz="2400" b="1" dirty="0" smtClean="0">
              <a:solidFill>
                <a:srgbClr val="002060"/>
              </a:solidFill>
              <a:latin typeface="Garamond" panose="02020404030301010803" pitchFamily="18" charset="0"/>
            </a:endParaRPr>
          </a:p>
          <a:p>
            <a:pPr algn="ctr"/>
            <a:r>
              <a:rPr lang="en-US" sz="2400" b="1" dirty="0" smtClean="0">
                <a:solidFill>
                  <a:srgbClr val="002060"/>
                </a:solidFill>
                <a:latin typeface="Garamond" panose="02020404030301010803" pitchFamily="18" charset="0"/>
              </a:rPr>
              <a:t>8.5</a:t>
            </a:r>
            <a:endParaRPr lang="en-US" sz="2400" b="1" dirty="0">
              <a:solidFill>
                <a:srgbClr val="002060"/>
              </a:solidFill>
              <a:latin typeface="Garamond" panose="02020404030301010803" pitchFamily="18" charset="0"/>
            </a:endParaRPr>
          </a:p>
        </p:txBody>
      </p:sp>
      <p:sp>
        <p:nvSpPr>
          <p:cNvPr id="12" name="TextBox 11"/>
          <p:cNvSpPr txBox="1"/>
          <p:nvPr/>
        </p:nvSpPr>
        <p:spPr>
          <a:xfrm>
            <a:off x="2166610" y="3535396"/>
            <a:ext cx="1915909" cy="830997"/>
          </a:xfrm>
          <a:prstGeom prst="rect">
            <a:avLst/>
          </a:prstGeom>
          <a:noFill/>
          <a:ln>
            <a:solidFill>
              <a:srgbClr val="002060"/>
            </a:solidFill>
          </a:ln>
        </p:spPr>
        <p:txBody>
          <a:bodyPr wrap="none" rtlCol="0">
            <a:spAutoFit/>
          </a:bodyPr>
          <a:lstStyle/>
          <a:p>
            <a:pPr algn="ctr"/>
            <a:r>
              <a:rPr lang="en-US" sz="2400" b="1" dirty="0" err="1" smtClean="0">
                <a:solidFill>
                  <a:srgbClr val="002060"/>
                </a:solidFill>
                <a:latin typeface="Garamond" panose="02020404030301010803" pitchFamily="18" charset="0"/>
              </a:rPr>
              <a:t>MolWt</a:t>
            </a:r>
            <a:r>
              <a:rPr lang="en-US" sz="2400" b="1" dirty="0" smtClean="0">
                <a:solidFill>
                  <a:srgbClr val="002060"/>
                </a:solidFill>
                <a:latin typeface="Garamond" panose="02020404030301010803" pitchFamily="18" charset="0"/>
              </a:rPr>
              <a:t> &amp; pH</a:t>
            </a:r>
          </a:p>
          <a:p>
            <a:pPr algn="ctr"/>
            <a:r>
              <a:rPr lang="en-US" sz="2400" b="1" dirty="0" smtClean="0">
                <a:solidFill>
                  <a:srgbClr val="002060"/>
                </a:solidFill>
                <a:latin typeface="Garamond" panose="02020404030301010803" pitchFamily="18" charset="0"/>
              </a:rPr>
              <a:t>3.9</a:t>
            </a:r>
            <a:endParaRPr lang="en-US" sz="2400" b="1" dirty="0">
              <a:solidFill>
                <a:srgbClr val="002060"/>
              </a:solidFill>
              <a:latin typeface="Garamond" panose="02020404030301010803" pitchFamily="18" charset="0"/>
            </a:endParaRPr>
          </a:p>
        </p:txBody>
      </p:sp>
      <p:sp>
        <p:nvSpPr>
          <p:cNvPr id="13" name="TextBox 12"/>
          <p:cNvSpPr txBox="1"/>
          <p:nvPr/>
        </p:nvSpPr>
        <p:spPr>
          <a:xfrm>
            <a:off x="4501097" y="4965940"/>
            <a:ext cx="3167407" cy="830997"/>
          </a:xfrm>
          <a:prstGeom prst="rect">
            <a:avLst/>
          </a:prstGeom>
          <a:noFill/>
          <a:ln>
            <a:solidFill>
              <a:srgbClr val="002060"/>
            </a:solidFill>
          </a:ln>
        </p:spPr>
        <p:txBody>
          <a:bodyPr wrap="none" rtlCol="0">
            <a:spAutoFit/>
          </a:bodyPr>
          <a:lstStyle/>
          <a:p>
            <a:pPr algn="ctr"/>
            <a:r>
              <a:rPr lang="en-US" sz="2400" b="1" dirty="0" err="1" smtClean="0">
                <a:solidFill>
                  <a:srgbClr val="002060"/>
                </a:solidFill>
                <a:latin typeface="Garamond" panose="02020404030301010803" pitchFamily="18" charset="0"/>
              </a:rPr>
              <a:t>MolWt</a:t>
            </a:r>
            <a:r>
              <a:rPr lang="en-US" sz="2400" b="1" dirty="0" smtClean="0">
                <a:solidFill>
                  <a:srgbClr val="002060"/>
                </a:solidFill>
                <a:latin typeface="Garamond" panose="02020404030301010803" pitchFamily="18" charset="0"/>
              </a:rPr>
              <a:t> &amp; pH &amp; </a:t>
            </a:r>
            <a:r>
              <a:rPr lang="en-US" sz="2400" b="1" dirty="0" err="1" smtClean="0">
                <a:solidFill>
                  <a:srgbClr val="002060"/>
                </a:solidFill>
                <a:latin typeface="Garamond" panose="02020404030301010803" pitchFamily="18" charset="0"/>
              </a:rPr>
              <a:t>cLogP</a:t>
            </a:r>
            <a:endParaRPr lang="en-US" sz="2400" b="1" dirty="0" smtClean="0">
              <a:solidFill>
                <a:srgbClr val="002060"/>
              </a:solidFill>
              <a:latin typeface="Garamond" panose="02020404030301010803" pitchFamily="18" charset="0"/>
            </a:endParaRPr>
          </a:p>
          <a:p>
            <a:pPr algn="ctr"/>
            <a:r>
              <a:rPr lang="en-US" sz="2400" b="1" dirty="0" smtClean="0">
                <a:solidFill>
                  <a:srgbClr val="002060"/>
                </a:solidFill>
                <a:latin typeface="Garamond" panose="02020404030301010803" pitchFamily="18" charset="0"/>
              </a:rPr>
              <a:t>8.3</a:t>
            </a:r>
            <a:endParaRPr lang="en-US" sz="2400" b="1" dirty="0">
              <a:solidFill>
                <a:srgbClr val="002060"/>
              </a:solidFill>
              <a:latin typeface="Garamond" panose="02020404030301010803" pitchFamily="18" charset="0"/>
            </a:endParaRPr>
          </a:p>
        </p:txBody>
      </p:sp>
      <p:cxnSp>
        <p:nvCxnSpPr>
          <p:cNvPr id="17" name="Straight Arrow Connector 16"/>
          <p:cNvCxnSpPr>
            <a:stCxn id="6" idx="2"/>
            <a:endCxn id="9" idx="0"/>
          </p:cNvCxnSpPr>
          <p:nvPr/>
        </p:nvCxnSpPr>
        <p:spPr>
          <a:xfrm flipH="1">
            <a:off x="3124565" y="1505307"/>
            <a:ext cx="2960236" cy="59954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2"/>
            <a:endCxn id="8" idx="0"/>
          </p:cNvCxnSpPr>
          <p:nvPr/>
        </p:nvCxnSpPr>
        <p:spPr>
          <a:xfrm>
            <a:off x="6084801" y="1505307"/>
            <a:ext cx="0"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2"/>
            <a:endCxn id="7" idx="0"/>
          </p:cNvCxnSpPr>
          <p:nvPr/>
        </p:nvCxnSpPr>
        <p:spPr>
          <a:xfrm>
            <a:off x="6084801" y="1505307"/>
            <a:ext cx="2915986"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2"/>
            <a:endCxn id="12" idx="0"/>
          </p:cNvCxnSpPr>
          <p:nvPr/>
        </p:nvCxnSpPr>
        <p:spPr>
          <a:xfrm>
            <a:off x="3124565" y="2935850"/>
            <a:ext cx="0"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2"/>
            <a:endCxn id="11" idx="0"/>
          </p:cNvCxnSpPr>
          <p:nvPr/>
        </p:nvCxnSpPr>
        <p:spPr>
          <a:xfrm>
            <a:off x="3124565" y="2935850"/>
            <a:ext cx="2960235"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2"/>
            <a:endCxn id="10" idx="0"/>
          </p:cNvCxnSpPr>
          <p:nvPr/>
        </p:nvCxnSpPr>
        <p:spPr>
          <a:xfrm>
            <a:off x="3124565" y="2935850"/>
            <a:ext cx="5876222"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2"/>
            <a:endCxn id="12" idx="0"/>
          </p:cNvCxnSpPr>
          <p:nvPr/>
        </p:nvCxnSpPr>
        <p:spPr>
          <a:xfrm flipH="1">
            <a:off x="3124565" y="2935850"/>
            <a:ext cx="2960236" cy="59954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8" idx="2"/>
            <a:endCxn id="11" idx="0"/>
          </p:cNvCxnSpPr>
          <p:nvPr/>
        </p:nvCxnSpPr>
        <p:spPr>
          <a:xfrm flipH="1">
            <a:off x="6084800" y="2935850"/>
            <a:ext cx="1"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8" idx="2"/>
            <a:endCxn id="10" idx="0"/>
          </p:cNvCxnSpPr>
          <p:nvPr/>
        </p:nvCxnSpPr>
        <p:spPr>
          <a:xfrm>
            <a:off x="6084801" y="2935850"/>
            <a:ext cx="2915986"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7" idx="2"/>
            <a:endCxn id="12" idx="0"/>
          </p:cNvCxnSpPr>
          <p:nvPr/>
        </p:nvCxnSpPr>
        <p:spPr>
          <a:xfrm flipH="1">
            <a:off x="3124565" y="2935850"/>
            <a:ext cx="5876222"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2"/>
            <a:endCxn id="11" idx="0"/>
          </p:cNvCxnSpPr>
          <p:nvPr/>
        </p:nvCxnSpPr>
        <p:spPr>
          <a:xfrm flipH="1">
            <a:off x="6084800" y="2935850"/>
            <a:ext cx="2915987" cy="59954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7" idx="2"/>
            <a:endCxn id="10" idx="0"/>
          </p:cNvCxnSpPr>
          <p:nvPr/>
        </p:nvCxnSpPr>
        <p:spPr>
          <a:xfrm>
            <a:off x="9000787" y="2935850"/>
            <a:ext cx="0"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2" idx="2"/>
            <a:endCxn id="13" idx="0"/>
          </p:cNvCxnSpPr>
          <p:nvPr/>
        </p:nvCxnSpPr>
        <p:spPr>
          <a:xfrm>
            <a:off x="3124565" y="4366393"/>
            <a:ext cx="2960236" cy="59954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1" idx="2"/>
            <a:endCxn id="13" idx="0"/>
          </p:cNvCxnSpPr>
          <p:nvPr/>
        </p:nvCxnSpPr>
        <p:spPr>
          <a:xfrm>
            <a:off x="6084800" y="4366393"/>
            <a:ext cx="1" cy="59954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0" idx="2"/>
            <a:endCxn id="13" idx="0"/>
          </p:cNvCxnSpPr>
          <p:nvPr/>
        </p:nvCxnSpPr>
        <p:spPr>
          <a:xfrm flipH="1">
            <a:off x="6084801" y="4366393"/>
            <a:ext cx="2915986" cy="5995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4028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550038" y="674310"/>
            <a:ext cx="1069525" cy="830997"/>
          </a:xfrm>
          <a:prstGeom prst="rect">
            <a:avLst/>
          </a:prstGeom>
          <a:noFill/>
          <a:ln>
            <a:solidFill>
              <a:srgbClr val="002060"/>
            </a:solidFill>
          </a:ln>
        </p:spPr>
        <p:txBody>
          <a:bodyPr wrap="none" rtlCol="0">
            <a:spAutoFit/>
          </a:bodyPr>
          <a:lstStyle/>
          <a:p>
            <a:pPr algn="ctr"/>
            <a:r>
              <a:rPr lang="en-US" sz="2400" b="1" dirty="0" smtClean="0">
                <a:solidFill>
                  <a:srgbClr val="002060"/>
                </a:solidFill>
                <a:latin typeface="Garamond" panose="02020404030301010803" pitchFamily="18" charset="0"/>
              </a:rPr>
              <a:t>NULL</a:t>
            </a:r>
          </a:p>
          <a:p>
            <a:pPr algn="ctr"/>
            <a:r>
              <a:rPr lang="en-US" sz="2400" b="1" dirty="0" smtClean="0">
                <a:solidFill>
                  <a:srgbClr val="002060"/>
                </a:solidFill>
                <a:latin typeface="Garamond" panose="02020404030301010803" pitchFamily="18" charset="0"/>
              </a:rPr>
              <a:t>5.0</a:t>
            </a:r>
            <a:endParaRPr lang="en-US" sz="2400" b="1" dirty="0">
              <a:solidFill>
                <a:srgbClr val="002060"/>
              </a:solidFill>
              <a:latin typeface="Garamond" panose="02020404030301010803" pitchFamily="18" charset="0"/>
            </a:endParaRPr>
          </a:p>
        </p:txBody>
      </p:sp>
      <p:sp>
        <p:nvSpPr>
          <p:cNvPr id="7" name="TextBox 6"/>
          <p:cNvSpPr txBox="1"/>
          <p:nvPr/>
        </p:nvSpPr>
        <p:spPr>
          <a:xfrm>
            <a:off x="8483081" y="2104853"/>
            <a:ext cx="1035412" cy="830997"/>
          </a:xfrm>
          <a:prstGeom prst="rect">
            <a:avLst/>
          </a:prstGeom>
          <a:noFill/>
          <a:ln>
            <a:solidFill>
              <a:srgbClr val="002060"/>
            </a:solidFill>
          </a:ln>
        </p:spPr>
        <p:txBody>
          <a:bodyPr wrap="none" rtlCol="0">
            <a:spAutoFit/>
          </a:bodyPr>
          <a:lstStyle/>
          <a:p>
            <a:pPr algn="ctr"/>
            <a:r>
              <a:rPr lang="en-US" sz="2400" b="1" dirty="0" err="1" smtClean="0">
                <a:solidFill>
                  <a:srgbClr val="002060"/>
                </a:solidFill>
                <a:latin typeface="Garamond" panose="02020404030301010803" pitchFamily="18" charset="0"/>
              </a:rPr>
              <a:t>cLogP</a:t>
            </a:r>
            <a:endParaRPr lang="en-US" sz="2400" b="1" dirty="0" smtClean="0">
              <a:solidFill>
                <a:srgbClr val="002060"/>
              </a:solidFill>
              <a:latin typeface="Garamond" panose="02020404030301010803" pitchFamily="18" charset="0"/>
            </a:endParaRPr>
          </a:p>
          <a:p>
            <a:pPr algn="ctr"/>
            <a:r>
              <a:rPr lang="en-US" sz="2400" b="1" dirty="0" smtClean="0">
                <a:solidFill>
                  <a:srgbClr val="002060"/>
                </a:solidFill>
                <a:latin typeface="Garamond" panose="02020404030301010803" pitchFamily="18" charset="0"/>
              </a:rPr>
              <a:t>10.0</a:t>
            </a:r>
            <a:endParaRPr lang="en-US" sz="2400" b="1" dirty="0">
              <a:solidFill>
                <a:srgbClr val="002060"/>
              </a:solidFill>
              <a:latin typeface="Garamond" panose="02020404030301010803" pitchFamily="18" charset="0"/>
            </a:endParaRPr>
          </a:p>
        </p:txBody>
      </p:sp>
      <p:sp>
        <p:nvSpPr>
          <p:cNvPr id="8" name="TextBox 7"/>
          <p:cNvSpPr txBox="1"/>
          <p:nvPr/>
        </p:nvSpPr>
        <p:spPr>
          <a:xfrm>
            <a:off x="5774459" y="2104853"/>
            <a:ext cx="620683" cy="830997"/>
          </a:xfrm>
          <a:prstGeom prst="rect">
            <a:avLst/>
          </a:prstGeom>
          <a:noFill/>
          <a:ln>
            <a:solidFill>
              <a:srgbClr val="002060"/>
            </a:solidFill>
          </a:ln>
        </p:spPr>
        <p:txBody>
          <a:bodyPr wrap="none" rtlCol="0">
            <a:spAutoFit/>
          </a:bodyPr>
          <a:lstStyle/>
          <a:p>
            <a:pPr algn="ctr"/>
            <a:r>
              <a:rPr lang="en-US" sz="2400" b="1" dirty="0" smtClean="0">
                <a:solidFill>
                  <a:srgbClr val="002060"/>
                </a:solidFill>
                <a:latin typeface="Garamond" panose="02020404030301010803" pitchFamily="18" charset="0"/>
              </a:rPr>
              <a:t>pH</a:t>
            </a:r>
          </a:p>
          <a:p>
            <a:pPr algn="ctr"/>
            <a:r>
              <a:rPr lang="en-US" sz="2400" b="1" dirty="0" smtClean="0">
                <a:solidFill>
                  <a:srgbClr val="002060"/>
                </a:solidFill>
                <a:latin typeface="Garamond" panose="02020404030301010803" pitchFamily="18" charset="0"/>
              </a:rPr>
              <a:t>4.8</a:t>
            </a:r>
            <a:endParaRPr lang="en-US" sz="2400" b="1" dirty="0">
              <a:solidFill>
                <a:srgbClr val="002060"/>
              </a:solidFill>
              <a:latin typeface="Garamond" panose="02020404030301010803" pitchFamily="18" charset="0"/>
            </a:endParaRPr>
          </a:p>
        </p:txBody>
      </p:sp>
      <p:sp>
        <p:nvSpPr>
          <p:cNvPr id="9" name="TextBox 8"/>
          <p:cNvSpPr txBox="1"/>
          <p:nvPr/>
        </p:nvSpPr>
        <p:spPr>
          <a:xfrm>
            <a:off x="2584993" y="2104853"/>
            <a:ext cx="1079143" cy="830997"/>
          </a:xfrm>
          <a:prstGeom prst="rect">
            <a:avLst/>
          </a:prstGeom>
          <a:noFill/>
          <a:ln>
            <a:solidFill>
              <a:srgbClr val="002060"/>
            </a:solidFill>
          </a:ln>
        </p:spPr>
        <p:txBody>
          <a:bodyPr wrap="none" rtlCol="0">
            <a:spAutoFit/>
          </a:bodyPr>
          <a:lstStyle/>
          <a:p>
            <a:pPr algn="ctr"/>
            <a:r>
              <a:rPr lang="en-US" sz="2400" b="1" dirty="0" err="1" smtClean="0">
                <a:solidFill>
                  <a:srgbClr val="002060"/>
                </a:solidFill>
                <a:latin typeface="Garamond" panose="02020404030301010803" pitchFamily="18" charset="0"/>
              </a:rPr>
              <a:t>MolWt</a:t>
            </a:r>
            <a:endParaRPr lang="en-US" sz="2400" b="1" dirty="0" smtClean="0">
              <a:solidFill>
                <a:srgbClr val="002060"/>
              </a:solidFill>
              <a:latin typeface="Garamond" panose="02020404030301010803" pitchFamily="18" charset="0"/>
            </a:endParaRPr>
          </a:p>
          <a:p>
            <a:pPr algn="ctr"/>
            <a:r>
              <a:rPr lang="en-US" sz="2400" b="1" dirty="0">
                <a:solidFill>
                  <a:srgbClr val="002060"/>
                </a:solidFill>
                <a:latin typeface="Garamond" panose="02020404030301010803" pitchFamily="18" charset="0"/>
              </a:rPr>
              <a:t>4</a:t>
            </a:r>
            <a:r>
              <a:rPr lang="en-US" sz="2400" b="1" dirty="0" smtClean="0">
                <a:solidFill>
                  <a:srgbClr val="002060"/>
                </a:solidFill>
                <a:latin typeface="Garamond" panose="02020404030301010803" pitchFamily="18" charset="0"/>
              </a:rPr>
              <a:t>.0</a:t>
            </a:r>
            <a:endParaRPr lang="en-US" sz="2400" b="1" dirty="0">
              <a:solidFill>
                <a:srgbClr val="002060"/>
              </a:solidFill>
              <a:latin typeface="Garamond" panose="02020404030301010803" pitchFamily="18" charset="0"/>
            </a:endParaRPr>
          </a:p>
        </p:txBody>
      </p:sp>
      <p:sp>
        <p:nvSpPr>
          <p:cNvPr id="10" name="TextBox 9"/>
          <p:cNvSpPr txBox="1"/>
          <p:nvPr/>
        </p:nvSpPr>
        <p:spPr>
          <a:xfrm>
            <a:off x="8064697" y="3535396"/>
            <a:ext cx="1872180" cy="830997"/>
          </a:xfrm>
          <a:prstGeom prst="rect">
            <a:avLst/>
          </a:prstGeom>
          <a:noFill/>
          <a:ln>
            <a:solidFill>
              <a:srgbClr val="002060"/>
            </a:solidFill>
          </a:ln>
        </p:spPr>
        <p:txBody>
          <a:bodyPr wrap="none" rtlCol="0">
            <a:spAutoFit/>
          </a:bodyPr>
          <a:lstStyle/>
          <a:p>
            <a:pPr algn="ctr"/>
            <a:r>
              <a:rPr lang="en-US" sz="2400" b="1" dirty="0" smtClean="0">
                <a:solidFill>
                  <a:srgbClr val="002060"/>
                </a:solidFill>
                <a:latin typeface="Garamond" panose="02020404030301010803" pitchFamily="18" charset="0"/>
              </a:rPr>
              <a:t>pH &amp; </a:t>
            </a:r>
            <a:r>
              <a:rPr lang="en-US" sz="2400" b="1" dirty="0" err="1" smtClean="0">
                <a:solidFill>
                  <a:srgbClr val="002060"/>
                </a:solidFill>
                <a:latin typeface="Garamond" panose="02020404030301010803" pitchFamily="18" charset="0"/>
              </a:rPr>
              <a:t>cLogP</a:t>
            </a:r>
            <a:endParaRPr lang="en-US" sz="2400" b="1" dirty="0" smtClean="0">
              <a:solidFill>
                <a:srgbClr val="002060"/>
              </a:solidFill>
              <a:latin typeface="Garamond" panose="02020404030301010803" pitchFamily="18" charset="0"/>
            </a:endParaRPr>
          </a:p>
          <a:p>
            <a:pPr algn="ctr"/>
            <a:r>
              <a:rPr lang="en-US" sz="2400" b="1" dirty="0" smtClean="0">
                <a:solidFill>
                  <a:srgbClr val="002060"/>
                </a:solidFill>
                <a:latin typeface="Garamond" panose="02020404030301010803" pitchFamily="18" charset="0"/>
              </a:rPr>
              <a:t>9.5</a:t>
            </a:r>
            <a:endParaRPr lang="en-US" sz="2400" b="1" dirty="0">
              <a:solidFill>
                <a:srgbClr val="002060"/>
              </a:solidFill>
              <a:latin typeface="Garamond" panose="02020404030301010803" pitchFamily="18" charset="0"/>
            </a:endParaRPr>
          </a:p>
        </p:txBody>
      </p:sp>
      <p:sp>
        <p:nvSpPr>
          <p:cNvPr id="11" name="TextBox 10"/>
          <p:cNvSpPr txBox="1"/>
          <p:nvPr/>
        </p:nvSpPr>
        <p:spPr>
          <a:xfrm>
            <a:off x="4919481" y="3535396"/>
            <a:ext cx="2330638" cy="830997"/>
          </a:xfrm>
          <a:prstGeom prst="rect">
            <a:avLst/>
          </a:prstGeom>
          <a:noFill/>
          <a:ln>
            <a:solidFill>
              <a:srgbClr val="002060"/>
            </a:solidFill>
          </a:ln>
        </p:spPr>
        <p:txBody>
          <a:bodyPr wrap="none" rtlCol="0">
            <a:spAutoFit/>
          </a:bodyPr>
          <a:lstStyle/>
          <a:p>
            <a:pPr algn="ctr"/>
            <a:r>
              <a:rPr lang="en-US" sz="2400" b="1" dirty="0" err="1" smtClean="0">
                <a:solidFill>
                  <a:srgbClr val="002060"/>
                </a:solidFill>
                <a:latin typeface="Garamond" panose="02020404030301010803" pitchFamily="18" charset="0"/>
              </a:rPr>
              <a:t>MolWt</a:t>
            </a:r>
            <a:r>
              <a:rPr lang="en-US" sz="2400" b="1" dirty="0" smtClean="0">
                <a:solidFill>
                  <a:srgbClr val="002060"/>
                </a:solidFill>
                <a:latin typeface="Garamond" panose="02020404030301010803" pitchFamily="18" charset="0"/>
              </a:rPr>
              <a:t> &amp; </a:t>
            </a:r>
            <a:r>
              <a:rPr lang="en-US" sz="2400" b="1" dirty="0" err="1" smtClean="0">
                <a:solidFill>
                  <a:srgbClr val="002060"/>
                </a:solidFill>
                <a:latin typeface="Garamond" panose="02020404030301010803" pitchFamily="18" charset="0"/>
              </a:rPr>
              <a:t>cLogP</a:t>
            </a:r>
            <a:endParaRPr lang="en-US" sz="2400" b="1" dirty="0" smtClean="0">
              <a:solidFill>
                <a:srgbClr val="002060"/>
              </a:solidFill>
              <a:latin typeface="Garamond" panose="02020404030301010803" pitchFamily="18" charset="0"/>
            </a:endParaRPr>
          </a:p>
          <a:p>
            <a:pPr algn="ctr"/>
            <a:r>
              <a:rPr lang="en-US" sz="2400" b="1" dirty="0" smtClean="0">
                <a:solidFill>
                  <a:srgbClr val="002060"/>
                </a:solidFill>
                <a:latin typeface="Garamond" panose="02020404030301010803" pitchFamily="18" charset="0"/>
              </a:rPr>
              <a:t>8.5</a:t>
            </a:r>
            <a:endParaRPr lang="en-US" sz="2400" b="1" dirty="0">
              <a:solidFill>
                <a:srgbClr val="002060"/>
              </a:solidFill>
              <a:latin typeface="Garamond" panose="02020404030301010803" pitchFamily="18" charset="0"/>
            </a:endParaRPr>
          </a:p>
        </p:txBody>
      </p:sp>
      <p:sp>
        <p:nvSpPr>
          <p:cNvPr id="12" name="TextBox 11"/>
          <p:cNvSpPr txBox="1"/>
          <p:nvPr/>
        </p:nvSpPr>
        <p:spPr>
          <a:xfrm>
            <a:off x="2166610" y="3535396"/>
            <a:ext cx="1915909" cy="830997"/>
          </a:xfrm>
          <a:prstGeom prst="rect">
            <a:avLst/>
          </a:prstGeom>
          <a:noFill/>
          <a:ln>
            <a:solidFill>
              <a:srgbClr val="002060"/>
            </a:solidFill>
          </a:ln>
        </p:spPr>
        <p:txBody>
          <a:bodyPr wrap="none" rtlCol="0">
            <a:spAutoFit/>
          </a:bodyPr>
          <a:lstStyle/>
          <a:p>
            <a:pPr algn="ctr"/>
            <a:r>
              <a:rPr lang="en-US" sz="2400" b="1" dirty="0" err="1" smtClean="0">
                <a:solidFill>
                  <a:srgbClr val="002060"/>
                </a:solidFill>
                <a:latin typeface="Garamond" panose="02020404030301010803" pitchFamily="18" charset="0"/>
              </a:rPr>
              <a:t>MolWt</a:t>
            </a:r>
            <a:r>
              <a:rPr lang="en-US" sz="2400" b="1" dirty="0" smtClean="0">
                <a:solidFill>
                  <a:srgbClr val="002060"/>
                </a:solidFill>
                <a:latin typeface="Garamond" panose="02020404030301010803" pitchFamily="18" charset="0"/>
              </a:rPr>
              <a:t> &amp; pH</a:t>
            </a:r>
          </a:p>
          <a:p>
            <a:pPr algn="ctr"/>
            <a:r>
              <a:rPr lang="en-US" sz="2400" b="1" dirty="0" smtClean="0">
                <a:solidFill>
                  <a:srgbClr val="002060"/>
                </a:solidFill>
                <a:latin typeface="Garamond" panose="02020404030301010803" pitchFamily="18" charset="0"/>
              </a:rPr>
              <a:t>3.9</a:t>
            </a:r>
            <a:endParaRPr lang="en-US" sz="2400" b="1" dirty="0">
              <a:solidFill>
                <a:srgbClr val="002060"/>
              </a:solidFill>
              <a:latin typeface="Garamond" panose="02020404030301010803" pitchFamily="18" charset="0"/>
            </a:endParaRPr>
          </a:p>
        </p:txBody>
      </p:sp>
      <p:sp>
        <p:nvSpPr>
          <p:cNvPr id="13" name="TextBox 12"/>
          <p:cNvSpPr txBox="1"/>
          <p:nvPr/>
        </p:nvSpPr>
        <p:spPr>
          <a:xfrm>
            <a:off x="4501097" y="4965940"/>
            <a:ext cx="3167407" cy="830997"/>
          </a:xfrm>
          <a:prstGeom prst="rect">
            <a:avLst/>
          </a:prstGeom>
          <a:noFill/>
          <a:ln>
            <a:solidFill>
              <a:srgbClr val="002060"/>
            </a:solidFill>
          </a:ln>
        </p:spPr>
        <p:txBody>
          <a:bodyPr wrap="none" rtlCol="0">
            <a:spAutoFit/>
          </a:bodyPr>
          <a:lstStyle/>
          <a:p>
            <a:pPr algn="ctr"/>
            <a:r>
              <a:rPr lang="en-US" sz="2400" b="1" dirty="0" err="1" smtClean="0">
                <a:solidFill>
                  <a:srgbClr val="002060"/>
                </a:solidFill>
                <a:latin typeface="Garamond" panose="02020404030301010803" pitchFamily="18" charset="0"/>
              </a:rPr>
              <a:t>MolWt</a:t>
            </a:r>
            <a:r>
              <a:rPr lang="en-US" sz="2400" b="1" dirty="0" smtClean="0">
                <a:solidFill>
                  <a:srgbClr val="002060"/>
                </a:solidFill>
                <a:latin typeface="Garamond" panose="02020404030301010803" pitchFamily="18" charset="0"/>
              </a:rPr>
              <a:t> &amp; pH &amp; </a:t>
            </a:r>
            <a:r>
              <a:rPr lang="en-US" sz="2400" b="1" dirty="0" err="1" smtClean="0">
                <a:solidFill>
                  <a:srgbClr val="002060"/>
                </a:solidFill>
                <a:latin typeface="Garamond" panose="02020404030301010803" pitchFamily="18" charset="0"/>
              </a:rPr>
              <a:t>cLogP</a:t>
            </a:r>
            <a:endParaRPr lang="en-US" sz="2400" b="1" dirty="0" smtClean="0">
              <a:solidFill>
                <a:srgbClr val="002060"/>
              </a:solidFill>
              <a:latin typeface="Garamond" panose="02020404030301010803" pitchFamily="18" charset="0"/>
            </a:endParaRPr>
          </a:p>
          <a:p>
            <a:pPr algn="ctr"/>
            <a:r>
              <a:rPr lang="en-US" sz="2400" b="1" dirty="0" smtClean="0">
                <a:solidFill>
                  <a:srgbClr val="002060"/>
                </a:solidFill>
                <a:latin typeface="Garamond" panose="02020404030301010803" pitchFamily="18" charset="0"/>
              </a:rPr>
              <a:t>8.3</a:t>
            </a:r>
            <a:endParaRPr lang="en-US" sz="2400" b="1" dirty="0">
              <a:solidFill>
                <a:srgbClr val="002060"/>
              </a:solidFill>
              <a:latin typeface="Garamond" panose="02020404030301010803" pitchFamily="18" charset="0"/>
            </a:endParaRPr>
          </a:p>
        </p:txBody>
      </p:sp>
      <p:cxnSp>
        <p:nvCxnSpPr>
          <p:cNvPr id="17" name="Straight Arrow Connector 16"/>
          <p:cNvCxnSpPr>
            <a:stCxn id="6" idx="2"/>
            <a:endCxn id="9" idx="0"/>
          </p:cNvCxnSpPr>
          <p:nvPr/>
        </p:nvCxnSpPr>
        <p:spPr>
          <a:xfrm flipH="1">
            <a:off x="3124565" y="1505307"/>
            <a:ext cx="2960236" cy="59954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2"/>
            <a:endCxn id="8" idx="0"/>
          </p:cNvCxnSpPr>
          <p:nvPr/>
        </p:nvCxnSpPr>
        <p:spPr>
          <a:xfrm>
            <a:off x="6084801" y="1505307"/>
            <a:ext cx="0"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2"/>
            <a:endCxn id="7" idx="0"/>
          </p:cNvCxnSpPr>
          <p:nvPr/>
        </p:nvCxnSpPr>
        <p:spPr>
          <a:xfrm>
            <a:off x="6084801" y="1505307"/>
            <a:ext cx="2915986"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2"/>
            <a:endCxn id="12" idx="0"/>
          </p:cNvCxnSpPr>
          <p:nvPr/>
        </p:nvCxnSpPr>
        <p:spPr>
          <a:xfrm>
            <a:off x="3124565" y="2935850"/>
            <a:ext cx="0"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2"/>
            <a:endCxn id="11" idx="0"/>
          </p:cNvCxnSpPr>
          <p:nvPr/>
        </p:nvCxnSpPr>
        <p:spPr>
          <a:xfrm>
            <a:off x="3124565" y="2935850"/>
            <a:ext cx="2960235"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2"/>
            <a:endCxn id="10" idx="0"/>
          </p:cNvCxnSpPr>
          <p:nvPr/>
        </p:nvCxnSpPr>
        <p:spPr>
          <a:xfrm>
            <a:off x="3124565" y="2935850"/>
            <a:ext cx="5876222"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2"/>
            <a:endCxn id="12" idx="0"/>
          </p:cNvCxnSpPr>
          <p:nvPr/>
        </p:nvCxnSpPr>
        <p:spPr>
          <a:xfrm flipH="1">
            <a:off x="3124565" y="2935850"/>
            <a:ext cx="2960236" cy="59954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8" idx="2"/>
            <a:endCxn id="11" idx="0"/>
          </p:cNvCxnSpPr>
          <p:nvPr/>
        </p:nvCxnSpPr>
        <p:spPr>
          <a:xfrm flipH="1">
            <a:off x="6084800" y="2935850"/>
            <a:ext cx="1"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8" idx="2"/>
            <a:endCxn id="10" idx="0"/>
          </p:cNvCxnSpPr>
          <p:nvPr/>
        </p:nvCxnSpPr>
        <p:spPr>
          <a:xfrm>
            <a:off x="6084801" y="2935850"/>
            <a:ext cx="2915986"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7" idx="2"/>
            <a:endCxn id="12" idx="0"/>
          </p:cNvCxnSpPr>
          <p:nvPr/>
        </p:nvCxnSpPr>
        <p:spPr>
          <a:xfrm flipH="1">
            <a:off x="3124565" y="2935850"/>
            <a:ext cx="5876222"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2"/>
            <a:endCxn id="11" idx="0"/>
          </p:cNvCxnSpPr>
          <p:nvPr/>
        </p:nvCxnSpPr>
        <p:spPr>
          <a:xfrm flipH="1">
            <a:off x="6084800" y="2935850"/>
            <a:ext cx="2915987" cy="59954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7" idx="2"/>
            <a:endCxn id="10" idx="0"/>
          </p:cNvCxnSpPr>
          <p:nvPr/>
        </p:nvCxnSpPr>
        <p:spPr>
          <a:xfrm>
            <a:off x="9000787" y="2935850"/>
            <a:ext cx="0"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2" idx="2"/>
            <a:endCxn id="13" idx="0"/>
          </p:cNvCxnSpPr>
          <p:nvPr/>
        </p:nvCxnSpPr>
        <p:spPr>
          <a:xfrm>
            <a:off x="3124565" y="4366393"/>
            <a:ext cx="2960236" cy="59954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1" idx="2"/>
            <a:endCxn id="13" idx="0"/>
          </p:cNvCxnSpPr>
          <p:nvPr/>
        </p:nvCxnSpPr>
        <p:spPr>
          <a:xfrm>
            <a:off x="6084800" y="4366393"/>
            <a:ext cx="1" cy="59954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0" idx="2"/>
            <a:endCxn id="13" idx="0"/>
          </p:cNvCxnSpPr>
          <p:nvPr/>
        </p:nvCxnSpPr>
        <p:spPr>
          <a:xfrm flipH="1">
            <a:off x="6084801" y="4366393"/>
            <a:ext cx="2915986" cy="5995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034306" y="1274474"/>
            <a:ext cx="636713" cy="461665"/>
          </a:xfrm>
          <a:prstGeom prst="rect">
            <a:avLst/>
          </a:prstGeom>
          <a:noFill/>
        </p:spPr>
        <p:txBody>
          <a:bodyPr wrap="none" rtlCol="0">
            <a:spAutoFit/>
          </a:bodyPr>
          <a:lstStyle/>
          <a:p>
            <a:r>
              <a:rPr lang="en-US" sz="2400" b="1" dirty="0" smtClean="0">
                <a:solidFill>
                  <a:srgbClr val="FF0000"/>
                </a:solidFill>
                <a:latin typeface="Garamond" panose="02020404030301010803" pitchFamily="18" charset="0"/>
              </a:rPr>
              <a:t>-1.0</a:t>
            </a:r>
            <a:endParaRPr lang="en-US" sz="2400" b="1" dirty="0">
              <a:solidFill>
                <a:srgbClr val="FF0000"/>
              </a:solidFill>
              <a:latin typeface="Garamond" panose="02020404030301010803" pitchFamily="18" charset="0"/>
            </a:endParaRPr>
          </a:p>
        </p:txBody>
      </p:sp>
      <p:sp>
        <p:nvSpPr>
          <p:cNvPr id="26" name="TextBox 25"/>
          <p:cNvSpPr txBox="1"/>
          <p:nvPr/>
        </p:nvSpPr>
        <p:spPr>
          <a:xfrm>
            <a:off x="5118509" y="2584756"/>
            <a:ext cx="655949" cy="461665"/>
          </a:xfrm>
          <a:prstGeom prst="rect">
            <a:avLst/>
          </a:prstGeom>
          <a:noFill/>
        </p:spPr>
        <p:txBody>
          <a:bodyPr wrap="none" rtlCol="0">
            <a:spAutoFit/>
          </a:bodyPr>
          <a:lstStyle/>
          <a:p>
            <a:r>
              <a:rPr lang="en-US" sz="2400" b="1" dirty="0" smtClean="0">
                <a:solidFill>
                  <a:srgbClr val="FF0000"/>
                </a:solidFill>
                <a:latin typeface="Garamond" panose="02020404030301010803" pitchFamily="18" charset="0"/>
              </a:rPr>
              <a:t>-0.9</a:t>
            </a:r>
            <a:endParaRPr lang="en-US" sz="2400" b="1" dirty="0">
              <a:solidFill>
                <a:srgbClr val="FF0000"/>
              </a:solidFill>
              <a:latin typeface="Garamond" panose="02020404030301010803" pitchFamily="18" charset="0"/>
            </a:endParaRPr>
          </a:p>
        </p:txBody>
      </p:sp>
      <p:sp>
        <p:nvSpPr>
          <p:cNvPr id="28" name="TextBox 27"/>
          <p:cNvSpPr txBox="1"/>
          <p:nvPr/>
        </p:nvSpPr>
        <p:spPr>
          <a:xfrm>
            <a:off x="7798697" y="2584757"/>
            <a:ext cx="633507" cy="461665"/>
          </a:xfrm>
          <a:prstGeom prst="rect">
            <a:avLst/>
          </a:prstGeom>
          <a:noFill/>
        </p:spPr>
        <p:txBody>
          <a:bodyPr wrap="none" rtlCol="0">
            <a:spAutoFit/>
          </a:bodyPr>
          <a:lstStyle/>
          <a:p>
            <a:r>
              <a:rPr lang="en-US" sz="2400" b="1" dirty="0" smtClean="0">
                <a:solidFill>
                  <a:srgbClr val="FF0000"/>
                </a:solidFill>
                <a:latin typeface="Garamond" panose="02020404030301010803" pitchFamily="18" charset="0"/>
              </a:rPr>
              <a:t>-1.5</a:t>
            </a:r>
            <a:endParaRPr lang="en-US" sz="2400" b="1" dirty="0">
              <a:solidFill>
                <a:srgbClr val="FF0000"/>
              </a:solidFill>
              <a:latin typeface="Garamond" panose="02020404030301010803" pitchFamily="18" charset="0"/>
            </a:endParaRPr>
          </a:p>
        </p:txBody>
      </p:sp>
      <p:sp>
        <p:nvSpPr>
          <p:cNvPr id="30" name="TextBox 29"/>
          <p:cNvSpPr txBox="1"/>
          <p:nvPr/>
        </p:nvSpPr>
        <p:spPr>
          <a:xfrm>
            <a:off x="7453574" y="4146459"/>
            <a:ext cx="633507" cy="461665"/>
          </a:xfrm>
          <a:prstGeom prst="rect">
            <a:avLst/>
          </a:prstGeom>
          <a:noFill/>
        </p:spPr>
        <p:txBody>
          <a:bodyPr wrap="none" rtlCol="0">
            <a:spAutoFit/>
          </a:bodyPr>
          <a:lstStyle/>
          <a:p>
            <a:r>
              <a:rPr lang="en-US" sz="2400" b="1" dirty="0" smtClean="0">
                <a:solidFill>
                  <a:srgbClr val="FF0000"/>
                </a:solidFill>
                <a:latin typeface="Garamond" panose="02020404030301010803" pitchFamily="18" charset="0"/>
              </a:rPr>
              <a:t>-1.2</a:t>
            </a:r>
            <a:endParaRPr lang="en-US" sz="2400" b="1" dirty="0">
              <a:solidFill>
                <a:srgbClr val="FF0000"/>
              </a:solidFill>
              <a:latin typeface="Garamond" panose="02020404030301010803" pitchFamily="18" charset="0"/>
            </a:endParaRPr>
          </a:p>
        </p:txBody>
      </p:sp>
      <p:sp>
        <p:nvSpPr>
          <p:cNvPr id="3" name="TextBox 2"/>
          <p:cNvSpPr txBox="1"/>
          <p:nvPr/>
        </p:nvSpPr>
        <p:spPr>
          <a:xfrm>
            <a:off x="444220" y="473642"/>
            <a:ext cx="4278735" cy="584775"/>
          </a:xfrm>
          <a:prstGeom prst="rect">
            <a:avLst/>
          </a:prstGeom>
          <a:noFill/>
        </p:spPr>
        <p:txBody>
          <a:bodyPr wrap="none" rtlCol="0">
            <a:spAutoFit/>
          </a:bodyPr>
          <a:lstStyle/>
          <a:p>
            <a:r>
              <a:rPr lang="en-US" sz="3200" b="1" dirty="0" smtClean="0">
                <a:solidFill>
                  <a:srgbClr val="FF0000"/>
                </a:solidFill>
                <a:latin typeface="Garamond" panose="02020404030301010803" pitchFamily="18" charset="0"/>
              </a:rPr>
              <a:t>Marginal Contributions</a:t>
            </a:r>
            <a:endParaRPr lang="en-US" sz="3200" b="1" dirty="0">
              <a:solidFill>
                <a:srgbClr val="FF0000"/>
              </a:solidFill>
              <a:latin typeface="Garamond" panose="02020404030301010803" pitchFamily="18" charset="0"/>
            </a:endParaRPr>
          </a:p>
        </p:txBody>
      </p:sp>
    </p:spTree>
    <p:extLst>
      <p:ext uri="{BB962C8B-B14F-4D97-AF65-F5344CB8AC3E}">
        <p14:creationId xmlns:p14="http://schemas.microsoft.com/office/powerpoint/2010/main" val="1893065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550038" y="674310"/>
            <a:ext cx="1069525" cy="830997"/>
          </a:xfrm>
          <a:prstGeom prst="rect">
            <a:avLst/>
          </a:prstGeom>
          <a:noFill/>
          <a:ln>
            <a:solidFill>
              <a:srgbClr val="002060"/>
            </a:solidFill>
          </a:ln>
        </p:spPr>
        <p:txBody>
          <a:bodyPr wrap="none" rtlCol="0">
            <a:spAutoFit/>
          </a:bodyPr>
          <a:lstStyle/>
          <a:p>
            <a:pPr algn="ctr"/>
            <a:r>
              <a:rPr lang="en-US" sz="2400" b="1" dirty="0" smtClean="0">
                <a:solidFill>
                  <a:srgbClr val="002060"/>
                </a:solidFill>
                <a:latin typeface="Garamond" panose="02020404030301010803" pitchFamily="18" charset="0"/>
              </a:rPr>
              <a:t>NULL</a:t>
            </a:r>
          </a:p>
          <a:p>
            <a:pPr algn="ctr"/>
            <a:r>
              <a:rPr lang="en-US" sz="2400" b="1" dirty="0" smtClean="0">
                <a:solidFill>
                  <a:srgbClr val="002060"/>
                </a:solidFill>
                <a:latin typeface="Garamond" panose="02020404030301010803" pitchFamily="18" charset="0"/>
              </a:rPr>
              <a:t>5.0</a:t>
            </a:r>
            <a:endParaRPr lang="en-US" sz="2400" b="1" dirty="0">
              <a:solidFill>
                <a:srgbClr val="002060"/>
              </a:solidFill>
              <a:latin typeface="Garamond" panose="02020404030301010803" pitchFamily="18" charset="0"/>
            </a:endParaRPr>
          </a:p>
        </p:txBody>
      </p:sp>
      <p:sp>
        <p:nvSpPr>
          <p:cNvPr id="7" name="TextBox 6"/>
          <p:cNvSpPr txBox="1"/>
          <p:nvPr/>
        </p:nvSpPr>
        <p:spPr>
          <a:xfrm>
            <a:off x="8483081" y="2104853"/>
            <a:ext cx="1035412" cy="830997"/>
          </a:xfrm>
          <a:prstGeom prst="rect">
            <a:avLst/>
          </a:prstGeom>
          <a:noFill/>
          <a:ln>
            <a:solidFill>
              <a:srgbClr val="002060"/>
            </a:solidFill>
          </a:ln>
        </p:spPr>
        <p:txBody>
          <a:bodyPr wrap="none" rtlCol="0">
            <a:spAutoFit/>
          </a:bodyPr>
          <a:lstStyle/>
          <a:p>
            <a:pPr algn="ctr"/>
            <a:r>
              <a:rPr lang="en-US" sz="2400" b="1" dirty="0" err="1" smtClean="0">
                <a:solidFill>
                  <a:srgbClr val="002060"/>
                </a:solidFill>
                <a:latin typeface="Garamond" panose="02020404030301010803" pitchFamily="18" charset="0"/>
              </a:rPr>
              <a:t>cLogP</a:t>
            </a:r>
            <a:endParaRPr lang="en-US" sz="2400" b="1" dirty="0" smtClean="0">
              <a:solidFill>
                <a:srgbClr val="002060"/>
              </a:solidFill>
              <a:latin typeface="Garamond" panose="02020404030301010803" pitchFamily="18" charset="0"/>
            </a:endParaRPr>
          </a:p>
          <a:p>
            <a:pPr algn="ctr"/>
            <a:r>
              <a:rPr lang="en-US" sz="2400" b="1" dirty="0" smtClean="0">
                <a:solidFill>
                  <a:srgbClr val="002060"/>
                </a:solidFill>
                <a:latin typeface="Garamond" panose="02020404030301010803" pitchFamily="18" charset="0"/>
              </a:rPr>
              <a:t>10.0</a:t>
            </a:r>
            <a:endParaRPr lang="en-US" sz="2400" b="1" dirty="0">
              <a:solidFill>
                <a:srgbClr val="002060"/>
              </a:solidFill>
              <a:latin typeface="Garamond" panose="02020404030301010803" pitchFamily="18" charset="0"/>
            </a:endParaRPr>
          </a:p>
        </p:txBody>
      </p:sp>
      <p:sp>
        <p:nvSpPr>
          <p:cNvPr id="8" name="TextBox 7"/>
          <p:cNvSpPr txBox="1"/>
          <p:nvPr/>
        </p:nvSpPr>
        <p:spPr>
          <a:xfrm>
            <a:off x="5774459" y="2104853"/>
            <a:ext cx="620683" cy="830997"/>
          </a:xfrm>
          <a:prstGeom prst="rect">
            <a:avLst/>
          </a:prstGeom>
          <a:noFill/>
          <a:ln>
            <a:solidFill>
              <a:srgbClr val="002060"/>
            </a:solidFill>
          </a:ln>
        </p:spPr>
        <p:txBody>
          <a:bodyPr wrap="none" rtlCol="0">
            <a:spAutoFit/>
          </a:bodyPr>
          <a:lstStyle/>
          <a:p>
            <a:pPr algn="ctr"/>
            <a:r>
              <a:rPr lang="en-US" sz="2400" b="1" dirty="0" smtClean="0">
                <a:solidFill>
                  <a:srgbClr val="002060"/>
                </a:solidFill>
                <a:latin typeface="Garamond" panose="02020404030301010803" pitchFamily="18" charset="0"/>
              </a:rPr>
              <a:t>pH</a:t>
            </a:r>
          </a:p>
          <a:p>
            <a:pPr algn="ctr"/>
            <a:r>
              <a:rPr lang="en-US" sz="2400" b="1" dirty="0" smtClean="0">
                <a:solidFill>
                  <a:srgbClr val="002060"/>
                </a:solidFill>
                <a:latin typeface="Garamond" panose="02020404030301010803" pitchFamily="18" charset="0"/>
              </a:rPr>
              <a:t>4.8</a:t>
            </a:r>
            <a:endParaRPr lang="en-US" sz="2400" b="1" dirty="0">
              <a:solidFill>
                <a:srgbClr val="002060"/>
              </a:solidFill>
              <a:latin typeface="Garamond" panose="02020404030301010803" pitchFamily="18" charset="0"/>
            </a:endParaRPr>
          </a:p>
        </p:txBody>
      </p:sp>
      <p:sp>
        <p:nvSpPr>
          <p:cNvPr id="9" name="TextBox 8"/>
          <p:cNvSpPr txBox="1"/>
          <p:nvPr/>
        </p:nvSpPr>
        <p:spPr>
          <a:xfrm>
            <a:off x="2584993" y="2104853"/>
            <a:ext cx="1079143" cy="830997"/>
          </a:xfrm>
          <a:prstGeom prst="rect">
            <a:avLst/>
          </a:prstGeom>
          <a:noFill/>
          <a:ln>
            <a:solidFill>
              <a:srgbClr val="002060"/>
            </a:solidFill>
          </a:ln>
        </p:spPr>
        <p:txBody>
          <a:bodyPr wrap="none" rtlCol="0">
            <a:spAutoFit/>
          </a:bodyPr>
          <a:lstStyle/>
          <a:p>
            <a:pPr algn="ctr"/>
            <a:r>
              <a:rPr lang="en-US" sz="2400" b="1" dirty="0" err="1" smtClean="0">
                <a:solidFill>
                  <a:srgbClr val="002060"/>
                </a:solidFill>
                <a:latin typeface="Garamond" panose="02020404030301010803" pitchFamily="18" charset="0"/>
              </a:rPr>
              <a:t>MolWt</a:t>
            </a:r>
            <a:endParaRPr lang="en-US" sz="2400" b="1" dirty="0" smtClean="0">
              <a:solidFill>
                <a:srgbClr val="002060"/>
              </a:solidFill>
              <a:latin typeface="Garamond" panose="02020404030301010803" pitchFamily="18" charset="0"/>
            </a:endParaRPr>
          </a:p>
          <a:p>
            <a:pPr algn="ctr"/>
            <a:r>
              <a:rPr lang="en-US" sz="2400" b="1" dirty="0">
                <a:solidFill>
                  <a:srgbClr val="002060"/>
                </a:solidFill>
                <a:latin typeface="Garamond" panose="02020404030301010803" pitchFamily="18" charset="0"/>
              </a:rPr>
              <a:t>4</a:t>
            </a:r>
            <a:r>
              <a:rPr lang="en-US" sz="2400" b="1" dirty="0" smtClean="0">
                <a:solidFill>
                  <a:srgbClr val="002060"/>
                </a:solidFill>
                <a:latin typeface="Garamond" panose="02020404030301010803" pitchFamily="18" charset="0"/>
              </a:rPr>
              <a:t>.0</a:t>
            </a:r>
            <a:endParaRPr lang="en-US" sz="2400" b="1" dirty="0">
              <a:solidFill>
                <a:srgbClr val="002060"/>
              </a:solidFill>
              <a:latin typeface="Garamond" panose="02020404030301010803" pitchFamily="18" charset="0"/>
            </a:endParaRPr>
          </a:p>
        </p:txBody>
      </p:sp>
      <p:sp>
        <p:nvSpPr>
          <p:cNvPr id="10" name="TextBox 9"/>
          <p:cNvSpPr txBox="1"/>
          <p:nvPr/>
        </p:nvSpPr>
        <p:spPr>
          <a:xfrm>
            <a:off x="8064697" y="3535396"/>
            <a:ext cx="1872180" cy="830997"/>
          </a:xfrm>
          <a:prstGeom prst="rect">
            <a:avLst/>
          </a:prstGeom>
          <a:noFill/>
          <a:ln>
            <a:solidFill>
              <a:srgbClr val="002060"/>
            </a:solidFill>
          </a:ln>
        </p:spPr>
        <p:txBody>
          <a:bodyPr wrap="none" rtlCol="0">
            <a:spAutoFit/>
          </a:bodyPr>
          <a:lstStyle/>
          <a:p>
            <a:pPr algn="ctr"/>
            <a:r>
              <a:rPr lang="en-US" sz="2400" b="1" dirty="0" smtClean="0">
                <a:solidFill>
                  <a:srgbClr val="002060"/>
                </a:solidFill>
                <a:latin typeface="Garamond" panose="02020404030301010803" pitchFamily="18" charset="0"/>
              </a:rPr>
              <a:t>pH &amp; </a:t>
            </a:r>
            <a:r>
              <a:rPr lang="en-US" sz="2400" b="1" dirty="0" err="1" smtClean="0">
                <a:solidFill>
                  <a:srgbClr val="002060"/>
                </a:solidFill>
                <a:latin typeface="Garamond" panose="02020404030301010803" pitchFamily="18" charset="0"/>
              </a:rPr>
              <a:t>cLogP</a:t>
            </a:r>
            <a:endParaRPr lang="en-US" sz="2400" b="1" dirty="0" smtClean="0">
              <a:solidFill>
                <a:srgbClr val="002060"/>
              </a:solidFill>
              <a:latin typeface="Garamond" panose="02020404030301010803" pitchFamily="18" charset="0"/>
            </a:endParaRPr>
          </a:p>
          <a:p>
            <a:pPr algn="ctr"/>
            <a:r>
              <a:rPr lang="en-US" sz="2400" b="1" dirty="0" smtClean="0">
                <a:solidFill>
                  <a:srgbClr val="002060"/>
                </a:solidFill>
                <a:latin typeface="Garamond" panose="02020404030301010803" pitchFamily="18" charset="0"/>
              </a:rPr>
              <a:t>9.5</a:t>
            </a:r>
            <a:endParaRPr lang="en-US" sz="2400" b="1" dirty="0">
              <a:solidFill>
                <a:srgbClr val="002060"/>
              </a:solidFill>
              <a:latin typeface="Garamond" panose="02020404030301010803" pitchFamily="18" charset="0"/>
            </a:endParaRPr>
          </a:p>
        </p:txBody>
      </p:sp>
      <p:sp>
        <p:nvSpPr>
          <p:cNvPr id="11" name="TextBox 10"/>
          <p:cNvSpPr txBox="1"/>
          <p:nvPr/>
        </p:nvSpPr>
        <p:spPr>
          <a:xfrm>
            <a:off x="4919481" y="3535396"/>
            <a:ext cx="2330638" cy="830997"/>
          </a:xfrm>
          <a:prstGeom prst="rect">
            <a:avLst/>
          </a:prstGeom>
          <a:noFill/>
          <a:ln>
            <a:solidFill>
              <a:srgbClr val="002060"/>
            </a:solidFill>
          </a:ln>
        </p:spPr>
        <p:txBody>
          <a:bodyPr wrap="none" rtlCol="0">
            <a:spAutoFit/>
          </a:bodyPr>
          <a:lstStyle/>
          <a:p>
            <a:pPr algn="ctr"/>
            <a:r>
              <a:rPr lang="en-US" sz="2400" b="1" dirty="0" err="1" smtClean="0">
                <a:solidFill>
                  <a:srgbClr val="002060"/>
                </a:solidFill>
                <a:latin typeface="Garamond" panose="02020404030301010803" pitchFamily="18" charset="0"/>
              </a:rPr>
              <a:t>MolWt</a:t>
            </a:r>
            <a:r>
              <a:rPr lang="en-US" sz="2400" b="1" dirty="0" smtClean="0">
                <a:solidFill>
                  <a:srgbClr val="002060"/>
                </a:solidFill>
                <a:latin typeface="Garamond" panose="02020404030301010803" pitchFamily="18" charset="0"/>
              </a:rPr>
              <a:t> &amp; </a:t>
            </a:r>
            <a:r>
              <a:rPr lang="en-US" sz="2400" b="1" dirty="0" err="1" smtClean="0">
                <a:solidFill>
                  <a:srgbClr val="002060"/>
                </a:solidFill>
                <a:latin typeface="Garamond" panose="02020404030301010803" pitchFamily="18" charset="0"/>
              </a:rPr>
              <a:t>cLogP</a:t>
            </a:r>
            <a:endParaRPr lang="en-US" sz="2400" b="1" dirty="0" smtClean="0">
              <a:solidFill>
                <a:srgbClr val="002060"/>
              </a:solidFill>
              <a:latin typeface="Garamond" panose="02020404030301010803" pitchFamily="18" charset="0"/>
            </a:endParaRPr>
          </a:p>
          <a:p>
            <a:pPr algn="ctr"/>
            <a:r>
              <a:rPr lang="en-US" sz="2400" b="1" dirty="0" smtClean="0">
                <a:solidFill>
                  <a:srgbClr val="002060"/>
                </a:solidFill>
                <a:latin typeface="Garamond" panose="02020404030301010803" pitchFamily="18" charset="0"/>
              </a:rPr>
              <a:t>8.5</a:t>
            </a:r>
            <a:endParaRPr lang="en-US" sz="2400" b="1" dirty="0">
              <a:solidFill>
                <a:srgbClr val="002060"/>
              </a:solidFill>
              <a:latin typeface="Garamond" panose="02020404030301010803" pitchFamily="18" charset="0"/>
            </a:endParaRPr>
          </a:p>
        </p:txBody>
      </p:sp>
      <p:sp>
        <p:nvSpPr>
          <p:cNvPr id="12" name="TextBox 11"/>
          <p:cNvSpPr txBox="1"/>
          <p:nvPr/>
        </p:nvSpPr>
        <p:spPr>
          <a:xfrm>
            <a:off x="2166610" y="3535396"/>
            <a:ext cx="1915909" cy="830997"/>
          </a:xfrm>
          <a:prstGeom prst="rect">
            <a:avLst/>
          </a:prstGeom>
          <a:noFill/>
          <a:ln>
            <a:solidFill>
              <a:srgbClr val="002060"/>
            </a:solidFill>
          </a:ln>
        </p:spPr>
        <p:txBody>
          <a:bodyPr wrap="none" rtlCol="0">
            <a:spAutoFit/>
          </a:bodyPr>
          <a:lstStyle/>
          <a:p>
            <a:pPr algn="ctr"/>
            <a:r>
              <a:rPr lang="en-US" sz="2400" b="1" dirty="0" err="1" smtClean="0">
                <a:solidFill>
                  <a:srgbClr val="002060"/>
                </a:solidFill>
                <a:latin typeface="Garamond" panose="02020404030301010803" pitchFamily="18" charset="0"/>
              </a:rPr>
              <a:t>MolWt</a:t>
            </a:r>
            <a:r>
              <a:rPr lang="en-US" sz="2400" b="1" dirty="0" smtClean="0">
                <a:solidFill>
                  <a:srgbClr val="002060"/>
                </a:solidFill>
                <a:latin typeface="Garamond" panose="02020404030301010803" pitchFamily="18" charset="0"/>
              </a:rPr>
              <a:t> &amp; pH</a:t>
            </a:r>
          </a:p>
          <a:p>
            <a:pPr algn="ctr"/>
            <a:r>
              <a:rPr lang="en-US" sz="2400" b="1" dirty="0" smtClean="0">
                <a:solidFill>
                  <a:srgbClr val="002060"/>
                </a:solidFill>
                <a:latin typeface="Garamond" panose="02020404030301010803" pitchFamily="18" charset="0"/>
              </a:rPr>
              <a:t>3.9</a:t>
            </a:r>
            <a:endParaRPr lang="en-US" sz="2400" b="1" dirty="0">
              <a:solidFill>
                <a:srgbClr val="002060"/>
              </a:solidFill>
              <a:latin typeface="Garamond" panose="02020404030301010803" pitchFamily="18" charset="0"/>
            </a:endParaRPr>
          </a:p>
        </p:txBody>
      </p:sp>
      <p:sp>
        <p:nvSpPr>
          <p:cNvPr id="13" name="TextBox 12"/>
          <p:cNvSpPr txBox="1"/>
          <p:nvPr/>
        </p:nvSpPr>
        <p:spPr>
          <a:xfrm>
            <a:off x="4501097" y="4965940"/>
            <a:ext cx="3167407" cy="830997"/>
          </a:xfrm>
          <a:prstGeom prst="rect">
            <a:avLst/>
          </a:prstGeom>
          <a:noFill/>
          <a:ln>
            <a:solidFill>
              <a:srgbClr val="002060"/>
            </a:solidFill>
          </a:ln>
        </p:spPr>
        <p:txBody>
          <a:bodyPr wrap="none" rtlCol="0">
            <a:spAutoFit/>
          </a:bodyPr>
          <a:lstStyle/>
          <a:p>
            <a:pPr algn="ctr"/>
            <a:r>
              <a:rPr lang="en-US" sz="2400" b="1" dirty="0" err="1" smtClean="0">
                <a:solidFill>
                  <a:srgbClr val="002060"/>
                </a:solidFill>
                <a:latin typeface="Garamond" panose="02020404030301010803" pitchFamily="18" charset="0"/>
              </a:rPr>
              <a:t>MolWt</a:t>
            </a:r>
            <a:r>
              <a:rPr lang="en-US" sz="2400" b="1" dirty="0" smtClean="0">
                <a:solidFill>
                  <a:srgbClr val="002060"/>
                </a:solidFill>
                <a:latin typeface="Garamond" panose="02020404030301010803" pitchFamily="18" charset="0"/>
              </a:rPr>
              <a:t> &amp; pH &amp; </a:t>
            </a:r>
            <a:r>
              <a:rPr lang="en-US" sz="2400" b="1" dirty="0" err="1" smtClean="0">
                <a:solidFill>
                  <a:srgbClr val="002060"/>
                </a:solidFill>
                <a:latin typeface="Garamond" panose="02020404030301010803" pitchFamily="18" charset="0"/>
              </a:rPr>
              <a:t>cLogP</a:t>
            </a:r>
            <a:endParaRPr lang="en-US" sz="2400" b="1" dirty="0" smtClean="0">
              <a:solidFill>
                <a:srgbClr val="002060"/>
              </a:solidFill>
              <a:latin typeface="Garamond" panose="02020404030301010803" pitchFamily="18" charset="0"/>
            </a:endParaRPr>
          </a:p>
          <a:p>
            <a:pPr algn="ctr"/>
            <a:r>
              <a:rPr lang="en-US" sz="2400" b="1" dirty="0" smtClean="0">
                <a:solidFill>
                  <a:srgbClr val="002060"/>
                </a:solidFill>
                <a:latin typeface="Garamond" panose="02020404030301010803" pitchFamily="18" charset="0"/>
              </a:rPr>
              <a:t>8.3</a:t>
            </a:r>
            <a:endParaRPr lang="en-US" sz="2400" b="1" dirty="0">
              <a:solidFill>
                <a:srgbClr val="002060"/>
              </a:solidFill>
              <a:latin typeface="Garamond" panose="02020404030301010803" pitchFamily="18" charset="0"/>
            </a:endParaRPr>
          </a:p>
        </p:txBody>
      </p:sp>
      <p:cxnSp>
        <p:nvCxnSpPr>
          <p:cNvPr id="17" name="Straight Arrow Connector 16"/>
          <p:cNvCxnSpPr>
            <a:stCxn id="6" idx="2"/>
            <a:endCxn id="9" idx="0"/>
          </p:cNvCxnSpPr>
          <p:nvPr/>
        </p:nvCxnSpPr>
        <p:spPr>
          <a:xfrm flipH="1">
            <a:off x="3124565" y="1505307"/>
            <a:ext cx="2960236" cy="59954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2"/>
            <a:endCxn id="8" idx="0"/>
          </p:cNvCxnSpPr>
          <p:nvPr/>
        </p:nvCxnSpPr>
        <p:spPr>
          <a:xfrm>
            <a:off x="6084801" y="1505307"/>
            <a:ext cx="0"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2"/>
            <a:endCxn id="7" idx="0"/>
          </p:cNvCxnSpPr>
          <p:nvPr/>
        </p:nvCxnSpPr>
        <p:spPr>
          <a:xfrm>
            <a:off x="6084801" y="1505307"/>
            <a:ext cx="2915986"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2"/>
            <a:endCxn id="12" idx="0"/>
          </p:cNvCxnSpPr>
          <p:nvPr/>
        </p:nvCxnSpPr>
        <p:spPr>
          <a:xfrm>
            <a:off x="3124565" y="2935850"/>
            <a:ext cx="0"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2"/>
            <a:endCxn id="11" idx="0"/>
          </p:cNvCxnSpPr>
          <p:nvPr/>
        </p:nvCxnSpPr>
        <p:spPr>
          <a:xfrm>
            <a:off x="3124565" y="2935850"/>
            <a:ext cx="2960235"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2"/>
            <a:endCxn id="10" idx="0"/>
          </p:cNvCxnSpPr>
          <p:nvPr/>
        </p:nvCxnSpPr>
        <p:spPr>
          <a:xfrm>
            <a:off x="3124565" y="2935850"/>
            <a:ext cx="5876222"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2"/>
            <a:endCxn id="12" idx="0"/>
          </p:cNvCxnSpPr>
          <p:nvPr/>
        </p:nvCxnSpPr>
        <p:spPr>
          <a:xfrm flipH="1">
            <a:off x="3124565" y="2935850"/>
            <a:ext cx="2960236" cy="59954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8" idx="2"/>
            <a:endCxn id="11" idx="0"/>
          </p:cNvCxnSpPr>
          <p:nvPr/>
        </p:nvCxnSpPr>
        <p:spPr>
          <a:xfrm flipH="1">
            <a:off x="6084800" y="2935850"/>
            <a:ext cx="1"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8" idx="2"/>
            <a:endCxn id="10" idx="0"/>
          </p:cNvCxnSpPr>
          <p:nvPr/>
        </p:nvCxnSpPr>
        <p:spPr>
          <a:xfrm>
            <a:off x="6084801" y="2935850"/>
            <a:ext cx="2915986"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7" idx="2"/>
            <a:endCxn id="12" idx="0"/>
          </p:cNvCxnSpPr>
          <p:nvPr/>
        </p:nvCxnSpPr>
        <p:spPr>
          <a:xfrm flipH="1">
            <a:off x="3124565" y="2935850"/>
            <a:ext cx="5876222"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2"/>
            <a:endCxn id="11" idx="0"/>
          </p:cNvCxnSpPr>
          <p:nvPr/>
        </p:nvCxnSpPr>
        <p:spPr>
          <a:xfrm flipH="1">
            <a:off x="6084800" y="2935850"/>
            <a:ext cx="2915987" cy="59954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7" idx="2"/>
            <a:endCxn id="10" idx="0"/>
          </p:cNvCxnSpPr>
          <p:nvPr/>
        </p:nvCxnSpPr>
        <p:spPr>
          <a:xfrm>
            <a:off x="9000787" y="2935850"/>
            <a:ext cx="0" cy="59954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2" idx="2"/>
            <a:endCxn id="13" idx="0"/>
          </p:cNvCxnSpPr>
          <p:nvPr/>
        </p:nvCxnSpPr>
        <p:spPr>
          <a:xfrm>
            <a:off x="3124565" y="4366393"/>
            <a:ext cx="2960236" cy="59954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1" idx="2"/>
            <a:endCxn id="13" idx="0"/>
          </p:cNvCxnSpPr>
          <p:nvPr/>
        </p:nvCxnSpPr>
        <p:spPr>
          <a:xfrm>
            <a:off x="6084800" y="4366393"/>
            <a:ext cx="1" cy="59954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0" idx="2"/>
            <a:endCxn id="13" idx="0"/>
          </p:cNvCxnSpPr>
          <p:nvPr/>
        </p:nvCxnSpPr>
        <p:spPr>
          <a:xfrm flipH="1">
            <a:off x="6084801" y="4366393"/>
            <a:ext cx="2915986" cy="5995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034306" y="1274474"/>
            <a:ext cx="636713" cy="461665"/>
          </a:xfrm>
          <a:prstGeom prst="rect">
            <a:avLst/>
          </a:prstGeom>
          <a:noFill/>
        </p:spPr>
        <p:txBody>
          <a:bodyPr wrap="none" rtlCol="0">
            <a:spAutoFit/>
          </a:bodyPr>
          <a:lstStyle/>
          <a:p>
            <a:r>
              <a:rPr lang="en-US" sz="2400" b="1" dirty="0" smtClean="0">
                <a:solidFill>
                  <a:srgbClr val="FF0000"/>
                </a:solidFill>
                <a:latin typeface="Garamond" panose="02020404030301010803" pitchFamily="18" charset="0"/>
              </a:rPr>
              <a:t>-1.0</a:t>
            </a:r>
            <a:endParaRPr lang="en-US" sz="2400" b="1" dirty="0">
              <a:solidFill>
                <a:srgbClr val="FF0000"/>
              </a:solidFill>
              <a:latin typeface="Garamond" panose="02020404030301010803" pitchFamily="18" charset="0"/>
            </a:endParaRPr>
          </a:p>
        </p:txBody>
      </p:sp>
      <p:sp>
        <p:nvSpPr>
          <p:cNvPr id="26" name="TextBox 25"/>
          <p:cNvSpPr txBox="1"/>
          <p:nvPr/>
        </p:nvSpPr>
        <p:spPr>
          <a:xfrm>
            <a:off x="5118509" y="2584756"/>
            <a:ext cx="655949" cy="461665"/>
          </a:xfrm>
          <a:prstGeom prst="rect">
            <a:avLst/>
          </a:prstGeom>
          <a:noFill/>
        </p:spPr>
        <p:txBody>
          <a:bodyPr wrap="none" rtlCol="0">
            <a:spAutoFit/>
          </a:bodyPr>
          <a:lstStyle/>
          <a:p>
            <a:r>
              <a:rPr lang="en-US" sz="2400" b="1" dirty="0" smtClean="0">
                <a:solidFill>
                  <a:srgbClr val="FF0000"/>
                </a:solidFill>
                <a:latin typeface="Garamond" panose="02020404030301010803" pitchFamily="18" charset="0"/>
              </a:rPr>
              <a:t>-0.9</a:t>
            </a:r>
            <a:endParaRPr lang="en-US" sz="2400" b="1" dirty="0">
              <a:solidFill>
                <a:srgbClr val="FF0000"/>
              </a:solidFill>
              <a:latin typeface="Garamond" panose="02020404030301010803" pitchFamily="18" charset="0"/>
            </a:endParaRPr>
          </a:p>
        </p:txBody>
      </p:sp>
      <p:sp>
        <p:nvSpPr>
          <p:cNvPr id="28" name="TextBox 27"/>
          <p:cNvSpPr txBox="1"/>
          <p:nvPr/>
        </p:nvSpPr>
        <p:spPr>
          <a:xfrm>
            <a:off x="7798697" y="2584757"/>
            <a:ext cx="633507" cy="461665"/>
          </a:xfrm>
          <a:prstGeom prst="rect">
            <a:avLst/>
          </a:prstGeom>
          <a:noFill/>
        </p:spPr>
        <p:txBody>
          <a:bodyPr wrap="none" rtlCol="0">
            <a:spAutoFit/>
          </a:bodyPr>
          <a:lstStyle/>
          <a:p>
            <a:r>
              <a:rPr lang="en-US" sz="2400" b="1" dirty="0" smtClean="0">
                <a:solidFill>
                  <a:srgbClr val="FF0000"/>
                </a:solidFill>
                <a:latin typeface="Garamond" panose="02020404030301010803" pitchFamily="18" charset="0"/>
              </a:rPr>
              <a:t>-1.5</a:t>
            </a:r>
            <a:endParaRPr lang="en-US" sz="2400" b="1" dirty="0">
              <a:solidFill>
                <a:srgbClr val="FF0000"/>
              </a:solidFill>
              <a:latin typeface="Garamond" panose="02020404030301010803" pitchFamily="18" charset="0"/>
            </a:endParaRPr>
          </a:p>
        </p:txBody>
      </p:sp>
      <p:sp>
        <p:nvSpPr>
          <p:cNvPr id="30" name="TextBox 29"/>
          <p:cNvSpPr txBox="1"/>
          <p:nvPr/>
        </p:nvSpPr>
        <p:spPr>
          <a:xfrm>
            <a:off x="7453574" y="4146459"/>
            <a:ext cx="633507" cy="461665"/>
          </a:xfrm>
          <a:prstGeom prst="rect">
            <a:avLst/>
          </a:prstGeom>
          <a:noFill/>
        </p:spPr>
        <p:txBody>
          <a:bodyPr wrap="none" rtlCol="0">
            <a:spAutoFit/>
          </a:bodyPr>
          <a:lstStyle/>
          <a:p>
            <a:r>
              <a:rPr lang="en-US" sz="2400" b="1" dirty="0" smtClean="0">
                <a:solidFill>
                  <a:srgbClr val="FF0000"/>
                </a:solidFill>
                <a:latin typeface="Garamond" panose="02020404030301010803" pitchFamily="18" charset="0"/>
              </a:rPr>
              <a:t>-1.2</a:t>
            </a:r>
            <a:endParaRPr lang="en-US" sz="2400" b="1" dirty="0">
              <a:solidFill>
                <a:srgbClr val="FF0000"/>
              </a:solidFill>
              <a:latin typeface="Garamond" panose="02020404030301010803" pitchFamily="18" charset="0"/>
            </a:endParaRPr>
          </a:p>
        </p:txBody>
      </p:sp>
      <p:sp>
        <p:nvSpPr>
          <p:cNvPr id="3" name="TextBox 2"/>
          <p:cNvSpPr txBox="1"/>
          <p:nvPr/>
        </p:nvSpPr>
        <p:spPr>
          <a:xfrm>
            <a:off x="444220" y="473642"/>
            <a:ext cx="4278735" cy="584775"/>
          </a:xfrm>
          <a:prstGeom prst="rect">
            <a:avLst/>
          </a:prstGeom>
          <a:noFill/>
        </p:spPr>
        <p:txBody>
          <a:bodyPr wrap="none" rtlCol="0">
            <a:spAutoFit/>
          </a:bodyPr>
          <a:lstStyle/>
          <a:p>
            <a:r>
              <a:rPr lang="en-US" sz="3200" b="1" dirty="0" smtClean="0">
                <a:solidFill>
                  <a:srgbClr val="FF0000"/>
                </a:solidFill>
                <a:latin typeface="Garamond" panose="02020404030301010803" pitchFamily="18" charset="0"/>
              </a:rPr>
              <a:t>Marginal Contributions</a:t>
            </a:r>
            <a:endParaRPr lang="en-US" sz="3200" b="1" dirty="0">
              <a:solidFill>
                <a:srgbClr val="FF0000"/>
              </a:solidFill>
              <a:latin typeface="Garamond" panose="02020404030301010803" pitchFamily="18" charset="0"/>
            </a:endParaRPr>
          </a:p>
        </p:txBody>
      </p:sp>
      <p:sp>
        <p:nvSpPr>
          <p:cNvPr id="4" name="TextBox 3"/>
          <p:cNvSpPr txBox="1"/>
          <p:nvPr/>
        </p:nvSpPr>
        <p:spPr>
          <a:xfrm>
            <a:off x="2708406" y="6148647"/>
            <a:ext cx="6775188" cy="461665"/>
          </a:xfrm>
          <a:prstGeom prst="rect">
            <a:avLst/>
          </a:prstGeom>
          <a:noFill/>
        </p:spPr>
        <p:txBody>
          <a:bodyPr wrap="none" rtlCol="0">
            <a:spAutoFit/>
          </a:bodyPr>
          <a:lstStyle/>
          <a:p>
            <a:r>
              <a:rPr lang="en-US" sz="2400" b="1" dirty="0" smtClean="0">
                <a:solidFill>
                  <a:srgbClr val="002060"/>
                </a:solidFill>
                <a:latin typeface="Garamond" panose="02020404030301010803" pitchFamily="18" charset="0"/>
              </a:rPr>
              <a:t>SHAP Value </a:t>
            </a:r>
            <a:r>
              <a:rPr lang="en-US" sz="2400" b="1" baseline="-25000" dirty="0" err="1" smtClean="0">
                <a:solidFill>
                  <a:srgbClr val="002060"/>
                </a:solidFill>
                <a:latin typeface="Garamond" panose="02020404030301010803" pitchFamily="18" charset="0"/>
              </a:rPr>
              <a:t>MolWt</a:t>
            </a:r>
            <a:r>
              <a:rPr lang="en-US" sz="2400" b="1" dirty="0" smtClean="0">
                <a:solidFill>
                  <a:srgbClr val="002060"/>
                </a:solidFill>
                <a:latin typeface="Garamond" panose="02020404030301010803" pitchFamily="18" charset="0"/>
              </a:rPr>
              <a:t> = (-1.0 – 0.9 – 1.5 – 1.2)/4 = -1.15</a:t>
            </a:r>
            <a:endParaRPr lang="en-US" sz="2400" b="1" dirty="0">
              <a:solidFill>
                <a:srgbClr val="002060"/>
              </a:solidFill>
              <a:latin typeface="Garamond" panose="02020404030301010803" pitchFamily="18" charset="0"/>
            </a:endParaRPr>
          </a:p>
        </p:txBody>
      </p:sp>
      <p:sp>
        <p:nvSpPr>
          <p:cNvPr id="5" name="TextBox 4"/>
          <p:cNvSpPr txBox="1"/>
          <p:nvPr/>
        </p:nvSpPr>
        <p:spPr>
          <a:xfrm>
            <a:off x="7631255" y="368765"/>
            <a:ext cx="4494414" cy="1200329"/>
          </a:xfrm>
          <a:prstGeom prst="rect">
            <a:avLst/>
          </a:prstGeom>
          <a:noFill/>
        </p:spPr>
        <p:txBody>
          <a:bodyPr wrap="square" rtlCol="0">
            <a:spAutoFit/>
          </a:bodyPr>
          <a:lstStyle/>
          <a:p>
            <a:r>
              <a:rPr lang="en-US" sz="2400" b="1" dirty="0" smtClean="0">
                <a:solidFill>
                  <a:srgbClr val="002060"/>
                </a:solidFill>
                <a:latin typeface="Garamond" panose="02020404030301010803" pitchFamily="18" charset="0"/>
              </a:rPr>
              <a:t>SHAP Value = the average of the marginal contributions across all permutations.</a:t>
            </a:r>
            <a:endParaRPr lang="en-US" sz="2400" b="1" dirty="0">
              <a:solidFill>
                <a:srgbClr val="002060"/>
              </a:solidFill>
              <a:latin typeface="Garamond" panose="02020404030301010803" pitchFamily="18" charset="0"/>
            </a:endParaRPr>
          </a:p>
        </p:txBody>
      </p:sp>
      <p:cxnSp>
        <p:nvCxnSpPr>
          <p:cNvPr id="15" name="Elbow Connector 14"/>
          <p:cNvCxnSpPr>
            <a:endCxn id="4" idx="3"/>
          </p:cNvCxnSpPr>
          <p:nvPr/>
        </p:nvCxnSpPr>
        <p:spPr>
          <a:xfrm rot="5400000">
            <a:off x="7565791" y="3192279"/>
            <a:ext cx="5105004" cy="1269398"/>
          </a:xfrm>
          <a:prstGeom prst="bentConnector2">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482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5144" y="1710685"/>
            <a:ext cx="11399144" cy="4524315"/>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a:solidFill>
                  <a:srgbClr val="002060"/>
                </a:solidFill>
                <a:latin typeface="Garamond" panose="02020404030301010803" pitchFamily="18" charset="0"/>
              </a:rPr>
              <a:t>G</a:t>
            </a:r>
            <a:r>
              <a:rPr lang="en-US" sz="2400" b="1" i="1" dirty="0" smtClean="0">
                <a:solidFill>
                  <a:srgbClr val="002060"/>
                </a:solidFill>
                <a:latin typeface="Garamond" panose="02020404030301010803" pitchFamily="18" charset="0"/>
              </a:rPr>
              <a:t>lobal </a:t>
            </a:r>
            <a:r>
              <a:rPr lang="en-US" sz="2400" b="1" i="1" dirty="0">
                <a:solidFill>
                  <a:srgbClr val="002060"/>
                </a:solidFill>
                <a:latin typeface="Garamond" panose="02020404030301010803" pitchFamily="18" charset="0"/>
              </a:rPr>
              <a:t>interpretability</a:t>
            </a:r>
            <a:r>
              <a:rPr lang="en-US" sz="2400" b="1" dirty="0">
                <a:solidFill>
                  <a:srgbClr val="002060"/>
                </a:solidFill>
                <a:latin typeface="Garamond" panose="02020404030301010803" pitchFamily="18" charset="0"/>
              </a:rPr>
              <a:t> — the collective SHAP values can show how much each predictor contributes, either positively or negatively, to the target variable. This is like the variable importance plot but it is able to show the positive or negative relationship for each variable with the </a:t>
            </a:r>
            <a:r>
              <a:rPr lang="en-US" sz="2400" b="1" dirty="0" smtClean="0">
                <a:solidFill>
                  <a:srgbClr val="002060"/>
                </a:solidFill>
                <a:latin typeface="Garamond" panose="02020404030301010803" pitchFamily="18" charset="0"/>
              </a:rPr>
              <a:t>target.</a:t>
            </a:r>
            <a:endParaRPr lang="en-US" sz="2400" b="1" dirty="0">
              <a:solidFill>
                <a:srgbClr val="002060"/>
              </a:solidFill>
              <a:latin typeface="Garamond" panose="02020404030301010803" pitchFamily="18" charset="0"/>
            </a:endParaRPr>
          </a:p>
          <a:p>
            <a:pPr marL="285750" indent="-285750">
              <a:buFont typeface="Arial" panose="020B0604020202020204" pitchFamily="34" charset="0"/>
              <a:buChar char="•"/>
            </a:pPr>
            <a:r>
              <a:rPr lang="en-US" sz="2400" b="1" i="1" dirty="0">
                <a:solidFill>
                  <a:srgbClr val="002060"/>
                </a:solidFill>
                <a:latin typeface="Garamond" panose="02020404030301010803" pitchFamily="18" charset="0"/>
              </a:rPr>
              <a:t>L</a:t>
            </a:r>
            <a:r>
              <a:rPr lang="en-US" sz="2400" b="1" i="1" dirty="0" smtClean="0">
                <a:solidFill>
                  <a:srgbClr val="002060"/>
                </a:solidFill>
                <a:latin typeface="Garamond" panose="02020404030301010803" pitchFamily="18" charset="0"/>
              </a:rPr>
              <a:t>ocal </a:t>
            </a:r>
            <a:r>
              <a:rPr lang="en-US" sz="2400" b="1" i="1" dirty="0">
                <a:solidFill>
                  <a:srgbClr val="002060"/>
                </a:solidFill>
                <a:latin typeface="Garamond" panose="02020404030301010803" pitchFamily="18" charset="0"/>
              </a:rPr>
              <a:t>interpretability</a:t>
            </a:r>
            <a:r>
              <a:rPr lang="en-US" sz="2400" b="1" dirty="0">
                <a:solidFill>
                  <a:srgbClr val="002060"/>
                </a:solidFill>
                <a:latin typeface="Garamond" panose="02020404030301010803" pitchFamily="18" charset="0"/>
              </a:rPr>
              <a:t> — each observation gets its own set of SHAP </a:t>
            </a:r>
            <a:r>
              <a:rPr lang="en-US" sz="2400" b="1" dirty="0" smtClean="0">
                <a:solidFill>
                  <a:srgbClr val="002060"/>
                </a:solidFill>
                <a:latin typeface="Garamond" panose="02020404030301010803" pitchFamily="18" charset="0"/>
              </a:rPr>
              <a:t>values. This </a:t>
            </a:r>
            <a:r>
              <a:rPr lang="en-US" sz="2400" b="1" dirty="0">
                <a:solidFill>
                  <a:srgbClr val="002060"/>
                </a:solidFill>
                <a:latin typeface="Garamond" panose="02020404030301010803" pitchFamily="18" charset="0"/>
              </a:rPr>
              <a:t>greatly increases its transparency. We can explain why a case receives its prediction and the contributions of the predictors. Traditional variable importance algorithms only show the results across the entire population but not on each individual case. The local interpretability enables us to pinpoint and contrast the impacts of the factors.</a:t>
            </a:r>
          </a:p>
          <a:p>
            <a:pPr marL="285750" indent="-285750">
              <a:buFont typeface="Arial" panose="020B0604020202020204" pitchFamily="34" charset="0"/>
              <a:buChar char="•"/>
            </a:pPr>
            <a:r>
              <a:rPr lang="en-US" sz="2400" b="1" dirty="0" smtClean="0">
                <a:solidFill>
                  <a:srgbClr val="002060"/>
                </a:solidFill>
                <a:latin typeface="Garamond" panose="02020404030301010803" pitchFamily="18" charset="0"/>
              </a:rPr>
              <a:t>SHAP </a:t>
            </a:r>
            <a:r>
              <a:rPr lang="en-US" sz="2400" b="1" dirty="0">
                <a:solidFill>
                  <a:srgbClr val="002060"/>
                </a:solidFill>
                <a:latin typeface="Garamond" panose="02020404030301010803" pitchFamily="18" charset="0"/>
              </a:rPr>
              <a:t>values can be calculated for any </a:t>
            </a:r>
            <a:r>
              <a:rPr lang="en-US" sz="2400" b="1" dirty="0" smtClean="0">
                <a:solidFill>
                  <a:srgbClr val="002060"/>
                </a:solidFill>
                <a:latin typeface="Garamond" panose="02020404030301010803" pitchFamily="18" charset="0"/>
              </a:rPr>
              <a:t>machine learning </a:t>
            </a:r>
            <a:r>
              <a:rPr lang="en-US" sz="2400" b="1" dirty="0">
                <a:solidFill>
                  <a:srgbClr val="002060"/>
                </a:solidFill>
                <a:latin typeface="Garamond" panose="02020404030301010803" pitchFamily="18" charset="0"/>
              </a:rPr>
              <a:t>model, while other methods use linear regression or logistic regression models as the surrogate models</a:t>
            </a:r>
            <a:r>
              <a:rPr lang="en-US" sz="2400" b="1" dirty="0" smtClean="0">
                <a:solidFill>
                  <a:srgbClr val="002060"/>
                </a:solidFill>
                <a:latin typeface="Garamond" panose="02020404030301010803" pitchFamily="18" charset="0"/>
              </a:rPr>
              <a:t>.</a:t>
            </a:r>
            <a:endParaRPr lang="en-US" sz="2400" b="1" dirty="0">
              <a:solidFill>
                <a:srgbClr val="002060"/>
              </a:solidFill>
              <a:latin typeface="Garamond" panose="02020404030301010803" pitchFamily="18" charset="0"/>
            </a:endParaRPr>
          </a:p>
        </p:txBody>
      </p:sp>
      <p:sp>
        <p:nvSpPr>
          <p:cNvPr id="5" name="Title 4"/>
          <p:cNvSpPr>
            <a:spLocks noGrp="1"/>
          </p:cNvSpPr>
          <p:nvPr>
            <p:ph type="title"/>
          </p:nvPr>
        </p:nvSpPr>
        <p:spPr>
          <a:xfrm>
            <a:off x="255144" y="296113"/>
            <a:ext cx="10515600" cy="1325563"/>
          </a:xfrm>
        </p:spPr>
        <p:txBody>
          <a:bodyPr>
            <a:normAutofit/>
          </a:bodyPr>
          <a:lstStyle/>
          <a:p>
            <a:r>
              <a:rPr lang="en-US" sz="3200" b="1" dirty="0" smtClean="0">
                <a:solidFill>
                  <a:srgbClr val="FF0000"/>
                </a:solidFill>
                <a:latin typeface="Garamond" panose="02020404030301010803" pitchFamily="18" charset="0"/>
              </a:rPr>
              <a:t>Benefits</a:t>
            </a:r>
            <a:endParaRPr lang="en-US" sz="3200" dirty="0"/>
          </a:p>
        </p:txBody>
      </p:sp>
    </p:spTree>
    <p:extLst>
      <p:ext uri="{BB962C8B-B14F-4D97-AF65-F5344CB8AC3E}">
        <p14:creationId xmlns:p14="http://schemas.microsoft.com/office/powerpoint/2010/main" val="855010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1208</TotalTime>
  <Words>323</Words>
  <Application>Microsoft Office PowerPoint</Application>
  <PresentationFormat>Widescreen</PresentationFormat>
  <Paragraphs>120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Cambria Math</vt:lpstr>
      <vt:lpstr>Garamond</vt:lpstr>
      <vt:lpstr>Office Theme</vt:lpstr>
      <vt:lpstr>SHapley Additive exPlanations</vt:lpstr>
      <vt:lpstr>SHapley Additive exPlanations</vt:lpstr>
      <vt:lpstr>SHapley Additive exPlanations</vt:lpstr>
      <vt:lpstr>SHapley Additive exPlanations</vt:lpstr>
      <vt:lpstr>PowerPoint Presentation</vt:lpstr>
      <vt:lpstr>PowerPoint Presentation</vt:lpstr>
      <vt:lpstr>PowerPoint Presentation</vt:lpstr>
      <vt:lpstr>PowerPoint Presentation</vt:lpstr>
      <vt:lpstr>Benefits</vt:lpstr>
    </vt:vector>
  </TitlesOfParts>
  <Company>Solvay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Kowalczyk, Paul</dc:creator>
  <cp:lastModifiedBy>Kowalczyk, Paul</cp:lastModifiedBy>
  <cp:revision>7</cp:revision>
  <dcterms:created xsi:type="dcterms:W3CDTF">2020-08-31T16:27:43Z</dcterms:created>
  <dcterms:modified xsi:type="dcterms:W3CDTF">2020-09-01T12:36:25Z</dcterms:modified>
</cp:coreProperties>
</file>