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1" r:id="rId5"/>
    <p:sldId id="259" r:id="rId6"/>
    <p:sldId id="264" r:id="rId7"/>
    <p:sldId id="260" r:id="rId8"/>
    <p:sldId id="262" r:id="rId9"/>
    <p:sldId id="263"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5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1F08BB1-B84C-484F-ADBD-7E1E5D70E658}" type="datetimeFigureOut">
              <a:rPr lang="en-GB" smtClean="0"/>
              <a:t>19/10/2015</a:t>
            </a:fld>
            <a:endParaRPr lang="en-GB"/>
          </a:p>
        </p:txBody>
      </p:sp>
      <p:sp>
        <p:nvSpPr>
          <p:cNvPr id="17" name="Footer Placeholder 16"/>
          <p:cNvSpPr>
            <a:spLocks noGrp="1"/>
          </p:cNvSpPr>
          <p:nvPr>
            <p:ph type="ftr" sz="quarter" idx="11"/>
          </p:nvPr>
        </p:nvSpPr>
        <p:spPr/>
        <p:txBody>
          <a:bodyPr/>
          <a:lstStyle/>
          <a:p>
            <a:endParaRPr lang="en-GB"/>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5B580A1-304F-45E9-BA32-B15F166DF022}" type="slidenum">
              <a:rPr lang="en-GB" smtClean="0"/>
              <a:t>‹#›</a:t>
            </a:fld>
            <a:endParaRPr lang="en-GB"/>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F08BB1-B84C-484F-ADBD-7E1E5D70E658}" type="datetimeFigureOut">
              <a:rPr lang="en-GB" smtClean="0"/>
              <a:t>19/10/2015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B580A1-304F-45E9-BA32-B15F166DF022}"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E5B580A1-304F-45E9-BA32-B15F166DF022}" type="slidenum">
              <a:rPr lang="en-GB" smtClean="0"/>
              <a:t>‹#›</a:t>
            </a:fld>
            <a:endParaRPr lang="en-GB"/>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F08BB1-B84C-484F-ADBD-7E1E5D70E658}" type="datetimeFigureOut">
              <a:rPr lang="en-GB" smtClean="0"/>
              <a:t>19/10/2015</a:t>
            </a:fld>
            <a:endParaRPr lang="en-GB"/>
          </a:p>
        </p:txBody>
      </p:sp>
      <p:sp>
        <p:nvSpPr>
          <p:cNvPr id="5" name="Footer Placeholder 4"/>
          <p:cNvSpPr>
            <a:spLocks noGrp="1"/>
          </p:cNvSpPr>
          <p:nvPr>
            <p:ph type="ftr" sz="quarter" idx="11"/>
          </p:nvPr>
        </p:nvSpPr>
        <p:spPr/>
        <p:txBody>
          <a:bodyPr/>
          <a:lstStyle/>
          <a:p>
            <a:endParaRPr lang="en-GB"/>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1F08BB1-B84C-484F-ADBD-7E1E5D70E658}" type="datetimeFigureOut">
              <a:rPr lang="en-GB" smtClean="0"/>
              <a:t>19/10/2015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4361688" y="1026372"/>
            <a:ext cx="457200" cy="441325"/>
          </a:xfrm>
        </p:spPr>
        <p:txBody>
          <a:bodyPr/>
          <a:lstStyle/>
          <a:p>
            <a:fld id="{E5B580A1-304F-45E9-BA32-B15F166DF022}" type="slidenum">
              <a:rPr lang="en-GB" smtClean="0"/>
              <a:t>‹#›</a:t>
            </a:fld>
            <a:endParaRPr lang="en-GB"/>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GB"/>
          </a:p>
        </p:txBody>
      </p:sp>
      <p:sp>
        <p:nvSpPr>
          <p:cNvPr id="4" name="Date Placeholder 3"/>
          <p:cNvSpPr>
            <a:spLocks noGrp="1"/>
          </p:cNvSpPr>
          <p:nvPr>
            <p:ph type="dt" sz="half" idx="10"/>
          </p:nvPr>
        </p:nvSpPr>
        <p:spPr/>
        <p:txBody>
          <a:bodyPr/>
          <a:lstStyle/>
          <a:p>
            <a:fld id="{31F08BB1-B84C-484F-ADBD-7E1E5D70E658}" type="datetimeFigureOut">
              <a:rPr lang="en-GB" smtClean="0"/>
              <a:t>19/10/2015</a:t>
            </a:fld>
            <a:endParaRPr lang="en-GB"/>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5B580A1-304F-45E9-BA32-B15F166DF022}" type="slidenum">
              <a:rPr lang="en-GB" smtClean="0"/>
              <a:t>‹#›</a:t>
            </a:fld>
            <a:endParaRPr lang="en-GB"/>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31F08BB1-B84C-484F-ADBD-7E1E5D70E658}" type="datetimeFigureOut">
              <a:rPr lang="en-GB" smtClean="0"/>
              <a:t>19/10/2015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B580A1-304F-45E9-BA32-B15F166DF022}" type="slidenum">
              <a:rPr lang="en-GB" smtClean="0"/>
              <a:t>‹#›</a:t>
            </a:fld>
            <a:endParaRPr lang="en-GB"/>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1F08BB1-B84C-484F-ADBD-7E1E5D70E658}" type="datetimeFigureOut">
              <a:rPr lang="en-GB" smtClean="0"/>
              <a:t>19/10/2015</a:t>
            </a:fld>
            <a:endParaRPr lang="en-GB"/>
          </a:p>
        </p:txBody>
      </p:sp>
      <p:sp>
        <p:nvSpPr>
          <p:cNvPr id="8" name="Footer Placeholder 7"/>
          <p:cNvSpPr>
            <a:spLocks noGrp="1"/>
          </p:cNvSpPr>
          <p:nvPr>
            <p:ph type="ftr" sz="quarter" idx="11"/>
          </p:nvPr>
        </p:nvSpPr>
        <p:spPr>
          <a:xfrm>
            <a:off x="304800" y="6409944"/>
            <a:ext cx="3581400" cy="365760"/>
          </a:xfrm>
        </p:spPr>
        <p:txBody>
          <a:bodyPr/>
          <a:lstStyle/>
          <a:p>
            <a:endParaRPr lang="en-GB"/>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5B580A1-304F-45E9-BA32-B15F166DF022}" type="slidenum">
              <a:rPr lang="en-GB" smtClean="0"/>
              <a:t>‹#›</a:t>
            </a:fld>
            <a:endParaRPr lang="en-GB"/>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1F08BB1-B84C-484F-ADBD-7E1E5D70E658}" type="datetimeFigureOut">
              <a:rPr lang="en-GB" smtClean="0"/>
              <a:t>19/10/2015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4343400" y="1036020"/>
            <a:ext cx="457200" cy="441325"/>
          </a:xfrm>
        </p:spPr>
        <p:txBody>
          <a:bodyPr/>
          <a:lstStyle/>
          <a:p>
            <a:fld id="{E5B580A1-304F-45E9-BA32-B15F166DF022}"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1F08BB1-B84C-484F-ADBD-7E1E5D70E658}" type="datetimeFigureOut">
              <a:rPr lang="en-GB" smtClean="0"/>
              <a:t>19/10/2015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5B580A1-304F-45E9-BA32-B15F166DF022}"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5B580A1-304F-45E9-BA32-B15F166DF022}" type="slidenum">
              <a:rPr lang="en-GB" smtClean="0"/>
              <a:t>‹#›</a:t>
            </a:fld>
            <a:endParaRPr lang="en-GB"/>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31F08BB1-B84C-484F-ADBD-7E1E5D70E658}" type="datetimeFigureOut">
              <a:rPr lang="en-GB" smtClean="0"/>
              <a:t>19/10/2015</a:t>
            </a:fld>
            <a:endParaRPr lang="en-GB"/>
          </a:p>
        </p:txBody>
      </p:sp>
      <p:sp>
        <p:nvSpPr>
          <p:cNvPr id="6" name="Footer Placeholder 5"/>
          <p:cNvSpPr>
            <a:spLocks noGrp="1"/>
          </p:cNvSpPr>
          <p:nvPr>
            <p:ph type="ftr" sz="quarter" idx="11"/>
          </p:nvPr>
        </p:nvSpPr>
        <p:spPr>
          <a:xfrm>
            <a:off x="301752" y="6410848"/>
            <a:ext cx="3383280" cy="365760"/>
          </a:xfrm>
        </p:spPr>
        <p:txBody>
          <a:bodyPr/>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E5B580A1-304F-45E9-BA32-B15F166DF022}" type="slidenum">
              <a:rPr lang="en-GB" smtClean="0"/>
              <a:t>‹#›</a:t>
            </a:fld>
            <a:endParaRPr lang="en-GB"/>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31F08BB1-B84C-484F-ADBD-7E1E5D70E658}" type="datetimeFigureOut">
              <a:rPr lang="en-GB" smtClean="0"/>
              <a:t>19/10/2015</a:t>
            </a:fld>
            <a:endParaRPr lang="en-GB"/>
          </a:p>
        </p:txBody>
      </p:sp>
      <p:sp>
        <p:nvSpPr>
          <p:cNvPr id="6" name="Footer Placeholder 5"/>
          <p:cNvSpPr>
            <a:spLocks noGrp="1"/>
          </p:cNvSpPr>
          <p:nvPr>
            <p:ph type="ftr" sz="quarter" idx="11"/>
          </p:nvPr>
        </p:nvSpPr>
        <p:spPr>
          <a:xfrm>
            <a:off x="301752" y="6410848"/>
            <a:ext cx="3584448" cy="365760"/>
          </a:xfrm>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1F08BB1-B84C-484F-ADBD-7E1E5D70E658}" type="datetimeFigureOut">
              <a:rPr lang="en-GB" smtClean="0"/>
              <a:t>19/10/2015</a:t>
            </a:fld>
            <a:endParaRPr lang="en-GB"/>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GB"/>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5B580A1-304F-45E9-BA32-B15F166DF022}" type="slidenum">
              <a:rPr lang="en-GB" smtClean="0"/>
              <a:t>‹#›</a:t>
            </a:fld>
            <a:endParaRPr lang="en-GB"/>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education.exeter.ac.uk/dll/studyskills/harvard_referencing.ht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rumreferencecard.com/ScrumReferenceCard.pdf" TargetMode="External"/><Relationship Id="rId2" Type="http://schemas.openxmlformats.org/officeDocument/2006/relationships/hyperlink" Target="http://agilemethodology.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reading.ac.uk/internal/studyadvice/StudyResources/Essays/sta-startinglitreview.asp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riting.wisc.edu/Handbook/AnnotatedBibliography.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a:t>a</a:t>
            </a:r>
            <a:r>
              <a:rPr lang="en-GB" dirty="0" smtClean="0"/>
              <a:t>ims</a:t>
            </a:r>
          </a:p>
          <a:p>
            <a:r>
              <a:rPr lang="en-GB" dirty="0"/>
              <a:t>s</a:t>
            </a:r>
            <a:r>
              <a:rPr lang="en-GB" dirty="0" smtClean="0"/>
              <a:t>pecification</a:t>
            </a:r>
          </a:p>
          <a:p>
            <a:r>
              <a:rPr lang="en-GB" dirty="0"/>
              <a:t>r</a:t>
            </a:r>
            <a:r>
              <a:rPr lang="en-GB" dirty="0" smtClean="0"/>
              <a:t>esearch</a:t>
            </a:r>
            <a:endParaRPr lang="en-GB" dirty="0"/>
          </a:p>
        </p:txBody>
      </p:sp>
      <p:sp>
        <p:nvSpPr>
          <p:cNvPr id="2" name="Title 1"/>
          <p:cNvSpPr>
            <a:spLocks noGrp="1"/>
          </p:cNvSpPr>
          <p:nvPr>
            <p:ph type="ctrTitle"/>
          </p:nvPr>
        </p:nvSpPr>
        <p:spPr/>
        <p:txBody>
          <a:bodyPr/>
          <a:lstStyle/>
          <a:p>
            <a:r>
              <a:rPr lang="en-GB" dirty="0" smtClean="0"/>
              <a:t>CI301 interim planning </a:t>
            </a:r>
            <a:r>
              <a:rPr lang="en-GB" smtClean="0"/>
              <a:t>and investigation </a:t>
            </a:r>
            <a:r>
              <a:rPr lang="en-GB" dirty="0" smtClean="0"/>
              <a:t>report </a:t>
            </a:r>
            <a:endParaRPr lang="en-GB" dirty="0"/>
          </a:p>
        </p:txBody>
      </p:sp>
    </p:spTree>
    <p:extLst>
      <p:ext uri="{BB962C8B-B14F-4D97-AF65-F5344CB8AC3E}">
        <p14:creationId xmlns:p14="http://schemas.microsoft.com/office/powerpoint/2010/main" val="1208612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GB" dirty="0" smtClean="0"/>
              <a:t>what </a:t>
            </a:r>
            <a:r>
              <a:rPr lang="en-GB" dirty="0"/>
              <a:t>goes into the content of the annotations?</a:t>
            </a:r>
          </a:p>
        </p:txBody>
      </p:sp>
      <p:sp>
        <p:nvSpPr>
          <p:cNvPr id="3" name="Content Placeholder 2"/>
          <p:cNvSpPr>
            <a:spLocks noGrp="1"/>
          </p:cNvSpPr>
          <p:nvPr>
            <p:ph sz="quarter" idx="1"/>
          </p:nvPr>
        </p:nvSpPr>
        <p:spPr/>
        <p:txBody>
          <a:bodyPr>
            <a:normAutofit fontScale="77500" lnSpcReduction="20000"/>
          </a:bodyPr>
          <a:lstStyle/>
          <a:p>
            <a:pPr marL="0" indent="0">
              <a:buNone/>
            </a:pPr>
            <a:r>
              <a:rPr lang="en-GB" b="1" dirty="0" smtClean="0"/>
              <a:t>indicative</a:t>
            </a:r>
            <a:endParaRPr lang="en-GB" b="1" dirty="0"/>
          </a:p>
          <a:p>
            <a:r>
              <a:rPr lang="en-GB" dirty="0" smtClean="0"/>
              <a:t>defines </a:t>
            </a:r>
            <a:r>
              <a:rPr lang="en-GB" dirty="0"/>
              <a:t>the scope of the source, lists the significant topics included, and tells what the source is </a:t>
            </a:r>
            <a:r>
              <a:rPr lang="en-GB" dirty="0" smtClean="0"/>
              <a:t>about</a:t>
            </a:r>
            <a:endParaRPr lang="en-GB" dirty="0"/>
          </a:p>
          <a:p>
            <a:r>
              <a:rPr lang="en-GB" dirty="0" smtClean="0"/>
              <a:t>no </a:t>
            </a:r>
            <a:r>
              <a:rPr lang="en-GB" dirty="0"/>
              <a:t>attempt to give actual data such as hypotheses, proofs, </a:t>
            </a:r>
            <a:r>
              <a:rPr lang="en-GB" dirty="0" smtClean="0"/>
              <a:t>etc. only </a:t>
            </a:r>
            <a:r>
              <a:rPr lang="en-GB" dirty="0"/>
              <a:t>topics or chapter titles are </a:t>
            </a:r>
            <a:r>
              <a:rPr lang="en-GB" dirty="0" smtClean="0"/>
              <a:t>included</a:t>
            </a:r>
            <a:endParaRPr lang="en-GB" dirty="0"/>
          </a:p>
          <a:p>
            <a:pPr marL="0" indent="0">
              <a:buNone/>
            </a:pPr>
            <a:r>
              <a:rPr lang="en-GB" b="1" dirty="0" smtClean="0"/>
              <a:t>informative</a:t>
            </a:r>
            <a:endParaRPr lang="en-GB" b="1" dirty="0"/>
          </a:p>
          <a:p>
            <a:r>
              <a:rPr lang="en-GB" dirty="0" smtClean="0"/>
              <a:t>a </a:t>
            </a:r>
            <a:r>
              <a:rPr lang="en-GB" dirty="0"/>
              <a:t>summary of the </a:t>
            </a:r>
            <a:r>
              <a:rPr lang="en-GB" dirty="0" smtClean="0"/>
              <a:t>source</a:t>
            </a:r>
            <a:endParaRPr lang="en-GB" dirty="0"/>
          </a:p>
          <a:p>
            <a:r>
              <a:rPr lang="en-GB" dirty="0" smtClean="0"/>
              <a:t>begin </a:t>
            </a:r>
            <a:r>
              <a:rPr lang="en-GB" dirty="0"/>
              <a:t>by writing the thesis; then develop it with the argument or hypothesis, list the proofs, and state the </a:t>
            </a:r>
            <a:r>
              <a:rPr lang="en-GB" dirty="0" smtClean="0"/>
              <a:t>conclusion</a:t>
            </a:r>
          </a:p>
          <a:p>
            <a:pPr marL="0" indent="0">
              <a:buNone/>
            </a:pPr>
            <a:r>
              <a:rPr lang="en-GB" b="1" dirty="0"/>
              <a:t>e</a:t>
            </a:r>
            <a:r>
              <a:rPr lang="en-GB" b="1" dirty="0" smtClean="0"/>
              <a:t>valuative</a:t>
            </a:r>
            <a:endParaRPr lang="en-GB" b="1" dirty="0"/>
          </a:p>
          <a:p>
            <a:r>
              <a:rPr lang="en-GB" dirty="0" smtClean="0"/>
              <a:t>assess </a:t>
            </a:r>
            <a:r>
              <a:rPr lang="en-GB" dirty="0"/>
              <a:t>the source's strengths and weaknesses. </a:t>
            </a:r>
          </a:p>
          <a:p>
            <a:r>
              <a:rPr lang="en-GB" dirty="0" smtClean="0"/>
              <a:t>why </a:t>
            </a:r>
            <a:r>
              <a:rPr lang="en-GB" dirty="0"/>
              <a:t>the source is interesting or helpful to you, or why </a:t>
            </a:r>
            <a:r>
              <a:rPr lang="en-GB" dirty="0" smtClean="0"/>
              <a:t>not</a:t>
            </a:r>
            <a:r>
              <a:rPr lang="en-GB" dirty="0"/>
              <a:t>. L</a:t>
            </a:r>
            <a:r>
              <a:rPr lang="en-GB" dirty="0" smtClean="0"/>
              <a:t>ist </a:t>
            </a:r>
            <a:r>
              <a:rPr lang="en-GB" dirty="0"/>
              <a:t>what kind of and how much information is given; in short, evaluate the source's usefulness</a:t>
            </a:r>
          </a:p>
          <a:p>
            <a:endParaRPr lang="en-GB" dirty="0"/>
          </a:p>
          <a:p>
            <a:endParaRPr lang="en-GB" dirty="0"/>
          </a:p>
        </p:txBody>
      </p:sp>
    </p:spTree>
    <p:extLst>
      <p:ext uri="{BB962C8B-B14F-4D97-AF65-F5344CB8AC3E}">
        <p14:creationId xmlns:p14="http://schemas.microsoft.com/office/powerpoint/2010/main" val="2103074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GB" b="1" dirty="0" smtClean="0"/>
              <a:t>referencing </a:t>
            </a:r>
            <a:r>
              <a:rPr lang="en-GB" b="1" dirty="0"/>
              <a:t>- </a:t>
            </a:r>
            <a:r>
              <a:rPr lang="en-GB" b="1" dirty="0" smtClean="0"/>
              <a:t>Harvard </a:t>
            </a:r>
            <a:r>
              <a:rPr lang="en-GB" b="1" dirty="0"/>
              <a:t>System</a:t>
            </a:r>
            <a:endParaRPr lang="en-GB"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GB" dirty="0">
                <a:hlinkClick r:id="rId2"/>
              </a:rPr>
              <a:t>http://</a:t>
            </a:r>
            <a:r>
              <a:rPr lang="en-GB" dirty="0" smtClean="0">
                <a:hlinkClick r:id="rId2"/>
              </a:rPr>
              <a:t>education.exeter.ac.uk/dll/studyskills/harvard_referencing.htm</a:t>
            </a:r>
            <a:endParaRPr lang="en-GB" dirty="0" smtClean="0"/>
          </a:p>
          <a:p>
            <a:r>
              <a:rPr lang="en-GB" dirty="0"/>
              <a:t>identify in your assessment when you are using the words or ideas of another </a:t>
            </a:r>
            <a:r>
              <a:rPr lang="en-GB" dirty="0" smtClean="0"/>
              <a:t>author</a:t>
            </a:r>
          </a:p>
          <a:p>
            <a:pPr marL="0" indent="0">
              <a:buNone/>
            </a:pPr>
            <a:r>
              <a:rPr lang="en-GB" dirty="0"/>
              <a:t>For books, record:</a:t>
            </a:r>
          </a:p>
          <a:p>
            <a:r>
              <a:rPr lang="en-GB" dirty="0"/>
              <a:t>author’s or editor’s name (or names) </a:t>
            </a:r>
          </a:p>
          <a:p>
            <a:r>
              <a:rPr lang="en-GB" dirty="0"/>
              <a:t>year the book was published </a:t>
            </a:r>
          </a:p>
          <a:p>
            <a:r>
              <a:rPr lang="en-GB" dirty="0"/>
              <a:t>title of the book </a:t>
            </a:r>
          </a:p>
          <a:p>
            <a:r>
              <a:rPr lang="en-GB" dirty="0"/>
              <a:t>if it is an edition other than the first </a:t>
            </a:r>
          </a:p>
          <a:p>
            <a:r>
              <a:rPr lang="en-GB" dirty="0"/>
              <a:t>city the book was published in </a:t>
            </a:r>
          </a:p>
          <a:p>
            <a:r>
              <a:rPr lang="en-GB" dirty="0"/>
              <a:t>name of the publisher </a:t>
            </a:r>
          </a:p>
          <a:p>
            <a:endParaRPr lang="en-GB" dirty="0"/>
          </a:p>
          <a:p>
            <a:endParaRPr lang="en-GB" dirty="0"/>
          </a:p>
        </p:txBody>
      </p:sp>
    </p:spTree>
    <p:extLst>
      <p:ext uri="{BB962C8B-B14F-4D97-AF65-F5344CB8AC3E}">
        <p14:creationId xmlns:p14="http://schemas.microsoft.com/office/powerpoint/2010/main" val="3205879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accurate </a:t>
            </a:r>
            <a:r>
              <a:rPr lang="en-GB" dirty="0"/>
              <a:t>referencing</a:t>
            </a:r>
          </a:p>
        </p:txBody>
      </p:sp>
      <p:sp>
        <p:nvSpPr>
          <p:cNvPr id="3" name="Content Placeholder 2"/>
          <p:cNvSpPr>
            <a:spLocks noGrp="1"/>
          </p:cNvSpPr>
          <p:nvPr>
            <p:ph sz="quarter" idx="1"/>
          </p:nvPr>
        </p:nvSpPr>
        <p:spPr/>
        <p:txBody>
          <a:bodyPr>
            <a:normAutofit fontScale="77500" lnSpcReduction="20000"/>
          </a:bodyPr>
          <a:lstStyle/>
          <a:p>
            <a:pPr marL="0" indent="0">
              <a:buNone/>
            </a:pPr>
            <a:r>
              <a:rPr lang="en-GB" b="1" dirty="0" smtClean="0"/>
              <a:t>journal </a:t>
            </a:r>
            <a:r>
              <a:rPr lang="en-GB" b="1" dirty="0"/>
              <a:t>articles</a:t>
            </a:r>
            <a:r>
              <a:rPr lang="en-GB" dirty="0"/>
              <a:t> record: </a:t>
            </a:r>
          </a:p>
          <a:p>
            <a:r>
              <a:rPr lang="en-GB" dirty="0" smtClean="0"/>
              <a:t>author’s </a:t>
            </a:r>
            <a:r>
              <a:rPr lang="en-GB" dirty="0"/>
              <a:t>name or names </a:t>
            </a:r>
          </a:p>
          <a:p>
            <a:r>
              <a:rPr lang="en-GB" dirty="0" smtClean="0"/>
              <a:t>year </a:t>
            </a:r>
            <a:r>
              <a:rPr lang="en-GB" dirty="0"/>
              <a:t>in which the journal was published </a:t>
            </a:r>
          </a:p>
          <a:p>
            <a:r>
              <a:rPr lang="en-GB" dirty="0" smtClean="0"/>
              <a:t>title </a:t>
            </a:r>
            <a:r>
              <a:rPr lang="en-GB" dirty="0"/>
              <a:t>of the article </a:t>
            </a:r>
          </a:p>
          <a:p>
            <a:r>
              <a:rPr lang="en-GB" dirty="0" smtClean="0"/>
              <a:t>title </a:t>
            </a:r>
            <a:r>
              <a:rPr lang="en-GB" dirty="0"/>
              <a:t>of the journal </a:t>
            </a:r>
          </a:p>
          <a:p>
            <a:r>
              <a:rPr lang="en-GB" dirty="0" smtClean="0"/>
              <a:t>page </a:t>
            </a:r>
            <a:r>
              <a:rPr lang="en-GB" dirty="0"/>
              <a:t>number/s of the article in the journal </a:t>
            </a:r>
          </a:p>
          <a:p>
            <a:r>
              <a:rPr lang="en-GB" dirty="0" smtClean="0"/>
              <a:t>as </a:t>
            </a:r>
            <a:r>
              <a:rPr lang="en-GB" dirty="0"/>
              <a:t>much other information as you can find about the journal, for example the volume and issue numbers </a:t>
            </a:r>
            <a:endParaRPr lang="en-GB" dirty="0" smtClean="0"/>
          </a:p>
          <a:p>
            <a:pPr marL="0" indent="0">
              <a:buNone/>
            </a:pPr>
            <a:r>
              <a:rPr lang="en-GB" b="1" dirty="0" smtClean="0"/>
              <a:t>electronic </a:t>
            </a:r>
            <a:r>
              <a:rPr lang="en-GB" b="1" dirty="0"/>
              <a:t>resources</a:t>
            </a:r>
            <a:r>
              <a:rPr lang="en-GB" dirty="0"/>
              <a:t>, try to collect the information </a:t>
            </a:r>
            <a:r>
              <a:rPr lang="en-GB" dirty="0" smtClean="0"/>
              <a:t>above, also </a:t>
            </a:r>
            <a:r>
              <a:rPr lang="en-GB" dirty="0"/>
              <a:t>record:</a:t>
            </a:r>
          </a:p>
          <a:p>
            <a:r>
              <a:rPr lang="en-GB" dirty="0" smtClean="0"/>
              <a:t>date </a:t>
            </a:r>
            <a:r>
              <a:rPr lang="en-GB" dirty="0"/>
              <a:t>you accessed the source </a:t>
            </a:r>
          </a:p>
          <a:p>
            <a:r>
              <a:rPr lang="en-GB" dirty="0" smtClean="0"/>
              <a:t>electronic </a:t>
            </a:r>
            <a:r>
              <a:rPr lang="en-GB" dirty="0"/>
              <a:t>address or email </a:t>
            </a:r>
          </a:p>
          <a:p>
            <a:r>
              <a:rPr lang="en-GB" dirty="0" smtClean="0"/>
              <a:t>type </a:t>
            </a:r>
            <a:r>
              <a:rPr lang="en-GB" dirty="0"/>
              <a:t>of electronic resource (email, discussion forum, WWW page, </a:t>
            </a:r>
            <a:r>
              <a:rPr lang="en-GB" dirty="0" err="1"/>
              <a:t>etc</a:t>
            </a:r>
            <a:r>
              <a:rPr lang="en-GB" dirty="0"/>
              <a:t>) </a:t>
            </a:r>
          </a:p>
          <a:p>
            <a:endParaRPr lang="en-GB" dirty="0"/>
          </a:p>
          <a:p>
            <a:pPr marL="0" indent="0">
              <a:buNone/>
            </a:pPr>
            <a:endParaRPr lang="en-GB" dirty="0"/>
          </a:p>
        </p:txBody>
      </p:sp>
    </p:spTree>
    <p:extLst>
      <p:ext uri="{BB962C8B-B14F-4D97-AF65-F5344CB8AC3E}">
        <p14:creationId xmlns:p14="http://schemas.microsoft.com/office/powerpoint/2010/main" val="3017889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GB" dirty="0" smtClean="0"/>
              <a:t/>
            </a:r>
            <a:br>
              <a:rPr lang="en-GB" dirty="0" smtClean="0"/>
            </a:br>
            <a:r>
              <a:rPr lang="en-GB" dirty="0"/>
              <a:t/>
            </a:r>
            <a:br>
              <a:rPr lang="en-GB" dirty="0"/>
            </a:br>
            <a:r>
              <a:rPr lang="en-GB" dirty="0" smtClean="0"/>
              <a:t/>
            </a:r>
            <a:br>
              <a:rPr lang="en-GB" dirty="0" smtClean="0"/>
            </a:br>
            <a:r>
              <a:rPr lang="en-GB" dirty="0" smtClean="0"/>
              <a:t/>
            </a:r>
            <a:br>
              <a:rPr lang="en-GB" dirty="0" smtClean="0"/>
            </a:br>
            <a:r>
              <a:rPr lang="en-GB" dirty="0"/>
              <a:t/>
            </a:r>
            <a:br>
              <a:rPr lang="en-GB" dirty="0"/>
            </a:br>
            <a:r>
              <a:rPr lang="en-GB" dirty="0" smtClean="0"/>
              <a:t>always reference:</a:t>
            </a:r>
            <a:endParaRPr lang="en-GB" dirty="0"/>
          </a:p>
        </p:txBody>
      </p:sp>
      <p:sp>
        <p:nvSpPr>
          <p:cNvPr id="3" name="Content Placeholder 2"/>
          <p:cNvSpPr>
            <a:spLocks noGrp="1"/>
          </p:cNvSpPr>
          <p:nvPr>
            <p:ph sz="quarter" idx="1"/>
          </p:nvPr>
        </p:nvSpPr>
        <p:spPr/>
        <p:txBody>
          <a:bodyPr>
            <a:noAutofit/>
          </a:bodyPr>
          <a:lstStyle/>
          <a:p>
            <a:r>
              <a:rPr lang="en-GB" sz="1800" dirty="0"/>
              <a:t>d</a:t>
            </a:r>
            <a:r>
              <a:rPr lang="en-GB" sz="1800" dirty="0" smtClean="0"/>
              <a:t>irect </a:t>
            </a:r>
            <a:r>
              <a:rPr lang="en-GB" sz="1800" dirty="0"/>
              <a:t>quotations </a:t>
            </a:r>
            <a:r>
              <a:rPr lang="en-GB" sz="1800" dirty="0" smtClean="0"/>
              <a:t>–when </a:t>
            </a:r>
            <a:r>
              <a:rPr lang="en-GB" sz="1800" dirty="0"/>
              <a:t>you copy another author’s material word-for-word. </a:t>
            </a:r>
            <a:endParaRPr lang="en-GB" sz="1800" dirty="0" smtClean="0"/>
          </a:p>
          <a:p>
            <a:pPr lvl="1"/>
            <a:r>
              <a:rPr lang="en-GB" sz="1800" dirty="0" smtClean="0"/>
              <a:t>show it </a:t>
            </a:r>
            <a:r>
              <a:rPr lang="en-GB" sz="1800" dirty="0"/>
              <a:t>is a direct quote by placing the material in inverted commas. Traditionally, double inverted commas have been used (“) but it is now acceptable, and preferable to use single inverted commas (‘). Sometimes it is difficult to avoid the direct quotation as the author’s words may precisely describe the point you are trying to make. However, do try to avoid the overuse of direct quotations; try to paraphrase the author’s work where possible. Please note that when you use direct quotations, you must reproduce the author’s words </a:t>
            </a:r>
            <a:r>
              <a:rPr lang="en-GB" sz="1800" i="1" dirty="0"/>
              <a:t>exactly</a:t>
            </a:r>
            <a:r>
              <a:rPr lang="en-GB" sz="1800" dirty="0"/>
              <a:t>, including all spelling, capitalisation, punctuation, and errors. You may show the reader that you recognise an error and that you are correctly quoting the author by placing the term ‘sic’ in brackets after the error. </a:t>
            </a:r>
          </a:p>
          <a:p>
            <a:r>
              <a:rPr lang="en-GB" sz="1800" dirty="0" smtClean="0"/>
              <a:t>paraphrasing –when </a:t>
            </a:r>
            <a:r>
              <a:rPr lang="en-GB" sz="1800" dirty="0"/>
              <a:t>you take another author’s ideas and put them into your own words. You are still copying someone else’s work, so you must reference it. You do not need to use inverted commas when you paraphrase, but you must clearly show the reader the original source of your information. </a:t>
            </a:r>
          </a:p>
          <a:p>
            <a:endParaRPr lang="en-GB" sz="1800" dirty="0"/>
          </a:p>
        </p:txBody>
      </p:sp>
    </p:spTree>
    <p:extLst>
      <p:ext uri="{BB962C8B-B14F-4D97-AF65-F5344CB8AC3E}">
        <p14:creationId xmlns:p14="http://schemas.microsoft.com/office/powerpoint/2010/main" val="629674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Viva voce</a:t>
            </a:r>
            <a:endParaRPr lang="en-GB" dirty="0"/>
          </a:p>
        </p:txBody>
      </p:sp>
      <p:sp>
        <p:nvSpPr>
          <p:cNvPr id="3" name="Content Placeholder 2"/>
          <p:cNvSpPr>
            <a:spLocks noGrp="1"/>
          </p:cNvSpPr>
          <p:nvPr>
            <p:ph sz="quarter" idx="1"/>
          </p:nvPr>
        </p:nvSpPr>
        <p:spPr/>
        <p:txBody>
          <a:bodyPr>
            <a:normAutofit fontScale="85000" lnSpcReduction="20000"/>
          </a:bodyPr>
          <a:lstStyle/>
          <a:p>
            <a:r>
              <a:rPr lang="en-GB" dirty="0" smtClean="0"/>
              <a:t>you </a:t>
            </a:r>
            <a:r>
              <a:rPr lang="en-GB" dirty="0"/>
              <a:t>should arrange a viva (an oral examination) with your supervisor and second reader, which should have taken place by </a:t>
            </a:r>
            <a:r>
              <a:rPr lang="en-GB" dirty="0" smtClean="0"/>
              <a:t>11th </a:t>
            </a:r>
            <a:r>
              <a:rPr lang="en-GB" dirty="0"/>
              <a:t>December. </a:t>
            </a:r>
            <a:endParaRPr lang="en-GB" dirty="0" smtClean="0"/>
          </a:p>
          <a:p>
            <a:r>
              <a:rPr lang="en-GB" dirty="0" smtClean="0"/>
              <a:t>The </a:t>
            </a:r>
            <a:r>
              <a:rPr lang="en-GB" dirty="0"/>
              <a:t>examiners – your supervisor and second reader – will discuss your Interim Planning and Investigation Report with you at the viva; </a:t>
            </a:r>
            <a:endParaRPr lang="en-GB" dirty="0" smtClean="0"/>
          </a:p>
          <a:p>
            <a:r>
              <a:rPr lang="en-GB" dirty="0" smtClean="0"/>
              <a:t>they </a:t>
            </a:r>
            <a:r>
              <a:rPr lang="en-GB" dirty="0"/>
              <a:t>(or you) may want to suggest </a:t>
            </a:r>
            <a:r>
              <a:rPr lang="en-GB" b="1" dirty="0"/>
              <a:t>changes</a:t>
            </a:r>
            <a:r>
              <a:rPr lang="en-GB" dirty="0"/>
              <a:t> at this stage. They will also want to discuss the objectives you have set out for your project, which are likely to be used as criteria for evaluating the completed project and allocating marks. The weighting between the various categories is determined by the supervisor and second reader. </a:t>
            </a:r>
            <a:endParaRPr lang="en-GB" dirty="0" smtClean="0"/>
          </a:p>
          <a:p>
            <a:r>
              <a:rPr lang="en-GB" dirty="0" smtClean="0"/>
              <a:t>At </a:t>
            </a:r>
            <a:r>
              <a:rPr lang="en-GB" dirty="0"/>
              <a:t>the conclusion of the viva your examiners will provide you with a completed feedback sheet (see Appendix B). It is your responsibility to schedule this meeting with your supervisors.</a:t>
            </a:r>
          </a:p>
        </p:txBody>
      </p:sp>
    </p:spTree>
    <p:extLst>
      <p:ext uri="{BB962C8B-B14F-4D97-AF65-F5344CB8AC3E}">
        <p14:creationId xmlns:p14="http://schemas.microsoft.com/office/powerpoint/2010/main" val="3734264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t>p</a:t>
            </a:r>
            <a:r>
              <a:rPr lang="en-GB" dirty="0" smtClean="0"/>
              <a:t>roject scope</a:t>
            </a:r>
            <a:endParaRPr lang="en-GB" dirty="0"/>
          </a:p>
        </p:txBody>
      </p:sp>
      <p:sp>
        <p:nvSpPr>
          <p:cNvPr id="3" name="Content Placeholder 2"/>
          <p:cNvSpPr>
            <a:spLocks noGrp="1"/>
          </p:cNvSpPr>
          <p:nvPr>
            <p:ph sz="quarter" idx="1"/>
          </p:nvPr>
        </p:nvSpPr>
        <p:spPr/>
        <p:txBody>
          <a:bodyPr>
            <a:normAutofit lnSpcReduction="10000"/>
          </a:bodyPr>
          <a:lstStyle/>
          <a:p>
            <a:pPr lvl="0"/>
            <a:r>
              <a:rPr lang="en-GB" dirty="0"/>
              <a:t>aims and objectives (scope) of your project: a description of what you are planning to investigate, analyse, develop, create etc.</a:t>
            </a:r>
          </a:p>
          <a:p>
            <a:r>
              <a:rPr lang="en-GB" dirty="0"/>
              <a:t>i</a:t>
            </a:r>
            <a:r>
              <a:rPr lang="en-GB" dirty="0" smtClean="0"/>
              <a:t>dentify stakeholders and their interests: the project client; your supervisor; any others?</a:t>
            </a:r>
          </a:p>
          <a:p>
            <a:r>
              <a:rPr lang="en-GB" dirty="0" smtClean="0"/>
              <a:t>identify methods of communication</a:t>
            </a:r>
          </a:p>
          <a:p>
            <a:r>
              <a:rPr lang="en-GB" dirty="0"/>
              <a:t>i</a:t>
            </a:r>
            <a:r>
              <a:rPr lang="en-GB" dirty="0" smtClean="0"/>
              <a:t>dentify project infrastructure: where does it fit within the existing organisation?</a:t>
            </a:r>
          </a:p>
          <a:p>
            <a:r>
              <a:rPr lang="en-GB" dirty="0"/>
              <a:t>i</a:t>
            </a:r>
            <a:r>
              <a:rPr lang="en-GB" dirty="0" smtClean="0"/>
              <a:t>dentify installation standards and procedures</a:t>
            </a:r>
          </a:p>
          <a:p>
            <a:r>
              <a:rPr lang="en-GB" dirty="0"/>
              <a:t>q</a:t>
            </a:r>
            <a:r>
              <a:rPr lang="en-GB" dirty="0" smtClean="0"/>
              <a:t>uality checks – how will you measure success?</a:t>
            </a:r>
          </a:p>
          <a:p>
            <a:endParaRPr lang="en-GB" dirty="0" smtClean="0"/>
          </a:p>
          <a:p>
            <a:endParaRPr lang="en-GB" dirty="0" smtClean="0"/>
          </a:p>
          <a:p>
            <a:endParaRPr lang="en-GB" dirty="0"/>
          </a:p>
        </p:txBody>
      </p:sp>
    </p:spTree>
    <p:extLst>
      <p:ext uri="{BB962C8B-B14F-4D97-AF65-F5344CB8AC3E}">
        <p14:creationId xmlns:p14="http://schemas.microsoft.com/office/powerpoint/2010/main" val="398064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specification</a:t>
            </a:r>
            <a:endParaRPr lang="en-GB" dirty="0"/>
          </a:p>
        </p:txBody>
      </p:sp>
      <p:sp>
        <p:nvSpPr>
          <p:cNvPr id="3" name="Content Placeholder 2"/>
          <p:cNvSpPr>
            <a:spLocks noGrp="1"/>
          </p:cNvSpPr>
          <p:nvPr>
            <p:ph sz="quarter" idx="1"/>
          </p:nvPr>
        </p:nvSpPr>
        <p:spPr/>
        <p:txBody>
          <a:bodyPr/>
          <a:lstStyle/>
          <a:p>
            <a:pPr lvl="0"/>
            <a:r>
              <a:rPr lang="en-GB" sz="2800" dirty="0"/>
              <a:t>stages or deliverables, </a:t>
            </a:r>
            <a:r>
              <a:rPr lang="en-GB" sz="2800" dirty="0" smtClean="0"/>
              <a:t>may </a:t>
            </a:r>
            <a:r>
              <a:rPr lang="en-GB" sz="2800" dirty="0"/>
              <a:t>be broken down into:</a:t>
            </a:r>
          </a:p>
          <a:p>
            <a:pPr lvl="1"/>
            <a:r>
              <a:rPr lang="en-GB" dirty="0"/>
              <a:t>a schedule of activities</a:t>
            </a:r>
          </a:p>
          <a:p>
            <a:pPr lvl="1"/>
            <a:r>
              <a:rPr lang="en-GB" dirty="0"/>
              <a:t>a risk analysis of potential </a:t>
            </a:r>
            <a:r>
              <a:rPr lang="en-GB" dirty="0" smtClean="0"/>
              <a:t>problems</a:t>
            </a:r>
          </a:p>
          <a:p>
            <a:pPr marL="484632" indent="-457200"/>
            <a:r>
              <a:rPr lang="en-GB" dirty="0"/>
              <a:t>a</a:t>
            </a:r>
            <a:r>
              <a:rPr lang="en-GB" dirty="0" smtClean="0"/>
              <a:t>ctivities </a:t>
            </a:r>
            <a:r>
              <a:rPr lang="en-GB" b="1" dirty="0" smtClean="0"/>
              <a:t>must</a:t>
            </a:r>
            <a:r>
              <a:rPr lang="en-GB" dirty="0" smtClean="0"/>
              <a:t> be associated with products</a:t>
            </a:r>
          </a:p>
          <a:p>
            <a:pPr marL="484632" indent="-457200"/>
            <a:r>
              <a:rPr lang="en-GB" dirty="0" smtClean="0"/>
              <a:t>products </a:t>
            </a:r>
            <a:r>
              <a:rPr lang="en-GB" b="1" dirty="0" smtClean="0"/>
              <a:t>may</a:t>
            </a:r>
            <a:r>
              <a:rPr lang="en-GB" dirty="0" smtClean="0"/>
              <a:t> be intermediate or end deliverables</a:t>
            </a:r>
          </a:p>
          <a:p>
            <a:pPr marL="484632" indent="-457200"/>
            <a:r>
              <a:rPr lang="en-GB" dirty="0"/>
              <a:t>p</a:t>
            </a:r>
            <a:r>
              <a:rPr lang="en-GB" dirty="0" smtClean="0"/>
              <a:t>roducts </a:t>
            </a:r>
            <a:r>
              <a:rPr lang="en-GB" b="1" dirty="0" smtClean="0"/>
              <a:t>may</a:t>
            </a:r>
            <a:r>
              <a:rPr lang="en-GB" dirty="0" smtClean="0"/>
              <a:t> be technical, management</a:t>
            </a:r>
            <a:r>
              <a:rPr lang="en-GB" dirty="0"/>
              <a:t> </a:t>
            </a:r>
            <a:r>
              <a:rPr lang="en-GB" dirty="0" smtClean="0"/>
              <a:t>or quality</a:t>
            </a:r>
          </a:p>
          <a:p>
            <a:pPr marL="484632" indent="-457200"/>
            <a:r>
              <a:rPr lang="en-GB" dirty="0"/>
              <a:t>p</a:t>
            </a:r>
            <a:r>
              <a:rPr lang="en-GB" dirty="0" smtClean="0"/>
              <a:t>roducts will form a hierarchy – some </a:t>
            </a:r>
            <a:r>
              <a:rPr lang="en-GB" b="1" dirty="0" smtClean="0"/>
              <a:t>MUST</a:t>
            </a:r>
            <a:r>
              <a:rPr lang="en-GB" dirty="0" smtClean="0"/>
              <a:t> be accomplished before others can be undertaken</a:t>
            </a:r>
          </a:p>
          <a:p>
            <a:pPr marL="27432" indent="0">
              <a:buNone/>
            </a:pPr>
            <a:r>
              <a:rPr lang="en-GB" dirty="0" smtClean="0"/>
              <a:t>	 </a:t>
            </a:r>
          </a:p>
          <a:p>
            <a:pPr marL="27432" indent="0">
              <a:buNone/>
            </a:pPr>
            <a:endParaRPr lang="en-GB" dirty="0"/>
          </a:p>
          <a:p>
            <a:pPr marL="27432" indent="0">
              <a:buNone/>
            </a:pPr>
            <a:endParaRPr lang="en-GB" dirty="0"/>
          </a:p>
          <a:p>
            <a:endParaRPr lang="en-GB" dirty="0"/>
          </a:p>
        </p:txBody>
      </p:sp>
    </p:spTree>
    <p:extLst>
      <p:ext uri="{BB962C8B-B14F-4D97-AF65-F5344CB8AC3E}">
        <p14:creationId xmlns:p14="http://schemas.microsoft.com/office/powerpoint/2010/main" val="3130003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t>p</a:t>
            </a:r>
            <a:r>
              <a:rPr lang="en-GB" dirty="0" smtClean="0"/>
              <a:t>roduct descriptions</a:t>
            </a:r>
            <a:endParaRPr lang="en-GB" dirty="0"/>
          </a:p>
        </p:txBody>
      </p:sp>
      <p:sp>
        <p:nvSpPr>
          <p:cNvPr id="3" name="Content Placeholder 2"/>
          <p:cNvSpPr>
            <a:spLocks noGrp="1"/>
          </p:cNvSpPr>
          <p:nvPr>
            <p:ph sz="quarter" idx="1"/>
          </p:nvPr>
        </p:nvSpPr>
        <p:spPr/>
        <p:txBody>
          <a:bodyPr/>
          <a:lstStyle/>
          <a:p>
            <a:r>
              <a:rPr lang="en-GB" dirty="0"/>
              <a:t>t</a:t>
            </a:r>
            <a:r>
              <a:rPr lang="en-GB" dirty="0" smtClean="0"/>
              <a:t>he name/identity of the product</a:t>
            </a:r>
          </a:p>
          <a:p>
            <a:r>
              <a:rPr lang="en-GB" dirty="0"/>
              <a:t>t</a:t>
            </a:r>
            <a:r>
              <a:rPr lang="en-GB" dirty="0" smtClean="0"/>
              <a:t>he purpose of the product</a:t>
            </a:r>
          </a:p>
          <a:p>
            <a:r>
              <a:rPr lang="en-GB" dirty="0"/>
              <a:t>t</a:t>
            </a:r>
            <a:r>
              <a:rPr lang="en-GB" dirty="0" smtClean="0"/>
              <a:t>he derivation of the product</a:t>
            </a:r>
          </a:p>
          <a:p>
            <a:r>
              <a:rPr lang="en-GB" dirty="0"/>
              <a:t>t</a:t>
            </a:r>
            <a:r>
              <a:rPr lang="en-GB" dirty="0" smtClean="0"/>
              <a:t>he composition of the product</a:t>
            </a:r>
          </a:p>
          <a:p>
            <a:r>
              <a:rPr lang="en-GB" dirty="0"/>
              <a:t>t</a:t>
            </a:r>
            <a:r>
              <a:rPr lang="en-GB" dirty="0" smtClean="0"/>
              <a:t>he form of the product</a:t>
            </a:r>
          </a:p>
          <a:p>
            <a:r>
              <a:rPr lang="en-GB" dirty="0"/>
              <a:t>t</a:t>
            </a:r>
            <a:r>
              <a:rPr lang="en-GB" dirty="0" smtClean="0"/>
              <a:t>he relevant standards</a:t>
            </a:r>
          </a:p>
          <a:p>
            <a:r>
              <a:rPr lang="en-GB" dirty="0"/>
              <a:t>t</a:t>
            </a:r>
            <a:r>
              <a:rPr lang="en-GB" dirty="0" smtClean="0"/>
              <a:t>he quality criteria that define whether the product is acceptable</a:t>
            </a:r>
          </a:p>
          <a:p>
            <a:pPr lvl="1"/>
            <a:r>
              <a:rPr lang="en-GB" dirty="0" smtClean="0"/>
              <a:t>From PRINCE2</a:t>
            </a:r>
            <a:endParaRPr lang="en-GB" dirty="0"/>
          </a:p>
        </p:txBody>
      </p:sp>
    </p:spTree>
    <p:extLst>
      <p:ext uri="{BB962C8B-B14F-4D97-AF65-F5344CB8AC3E}">
        <p14:creationId xmlns:p14="http://schemas.microsoft.com/office/powerpoint/2010/main" val="1369552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GB" dirty="0"/>
              <a:t>m</a:t>
            </a:r>
            <a:r>
              <a:rPr lang="en-GB" dirty="0" smtClean="0"/>
              <a:t>ethodology</a:t>
            </a:r>
            <a:endParaRPr lang="en-GB" dirty="0"/>
          </a:p>
        </p:txBody>
      </p:sp>
      <p:sp>
        <p:nvSpPr>
          <p:cNvPr id="3" name="Content Placeholder 2"/>
          <p:cNvSpPr>
            <a:spLocks noGrp="1"/>
          </p:cNvSpPr>
          <p:nvPr>
            <p:ph sz="quarter" idx="1"/>
          </p:nvPr>
        </p:nvSpPr>
        <p:spPr/>
        <p:txBody>
          <a:bodyPr>
            <a:normAutofit fontScale="70000" lnSpcReduction="20000"/>
          </a:bodyPr>
          <a:lstStyle/>
          <a:p>
            <a:r>
              <a:rPr lang="en-GB" dirty="0"/>
              <a:t>g</a:t>
            </a:r>
            <a:r>
              <a:rPr lang="en-GB" dirty="0" smtClean="0"/>
              <a:t>roups of methods or techniques grouped into methodologies </a:t>
            </a:r>
          </a:p>
          <a:p>
            <a:r>
              <a:rPr lang="en-GB" dirty="0" smtClean="0"/>
              <a:t>RAD Rapid Application Development – emphasis on quickly producing prototypes of software for users to </a:t>
            </a:r>
            <a:r>
              <a:rPr lang="en-GB" dirty="0"/>
              <a:t>evaluate. W</a:t>
            </a:r>
            <a:r>
              <a:rPr lang="en-GB" dirty="0" smtClean="0"/>
              <a:t>ell </a:t>
            </a:r>
            <a:r>
              <a:rPr lang="en-GB" dirty="0"/>
              <a:t>suited (although not limited to) developing software that is driven by user interface requirements</a:t>
            </a:r>
            <a:endParaRPr lang="en-GB" dirty="0" smtClean="0"/>
          </a:p>
          <a:p>
            <a:r>
              <a:rPr lang="en-GB" dirty="0"/>
              <a:t>Agile - incremental, iterative work cadences, known as sprints </a:t>
            </a:r>
            <a:r>
              <a:rPr lang="en-GB" dirty="0">
                <a:hlinkClick r:id="rId2"/>
              </a:rPr>
              <a:t>http://agilemethodology.org</a:t>
            </a:r>
            <a:r>
              <a:rPr lang="en-GB" dirty="0" smtClean="0">
                <a:hlinkClick r:id="rId2"/>
              </a:rPr>
              <a:t>/</a:t>
            </a:r>
            <a:r>
              <a:rPr lang="en-GB" dirty="0" smtClean="0"/>
              <a:t> </a:t>
            </a:r>
            <a:endParaRPr lang="en-GB" dirty="0"/>
          </a:p>
          <a:p>
            <a:pPr marL="0" indent="0">
              <a:buNone/>
            </a:pPr>
            <a:r>
              <a:rPr lang="en-GB" dirty="0" smtClean="0"/>
              <a:t>    </a:t>
            </a:r>
            <a:r>
              <a:rPr lang="en-GB" dirty="0" smtClean="0">
                <a:hlinkClick r:id="rId3"/>
              </a:rPr>
              <a:t>http</a:t>
            </a:r>
            <a:r>
              <a:rPr lang="en-GB" dirty="0">
                <a:hlinkClick r:id="rId3"/>
              </a:rPr>
              <a:t>://</a:t>
            </a:r>
            <a:r>
              <a:rPr lang="en-GB" dirty="0" smtClean="0">
                <a:hlinkClick r:id="rId3"/>
              </a:rPr>
              <a:t>scrumreferencecard.com/ScrumReferenceCard.pdf</a:t>
            </a:r>
            <a:r>
              <a:rPr lang="en-GB" dirty="0" smtClean="0"/>
              <a:t> </a:t>
            </a:r>
            <a:endParaRPr lang="en-GB" dirty="0" smtClean="0"/>
          </a:p>
          <a:p>
            <a:r>
              <a:rPr lang="en-GB" dirty="0" smtClean="0"/>
              <a:t>Waterfall </a:t>
            </a:r>
            <a:r>
              <a:rPr lang="en-GB" dirty="0" smtClean="0"/>
              <a:t>– one shot or once through model, natural milestones at the end of each </a:t>
            </a:r>
            <a:r>
              <a:rPr lang="en-GB" dirty="0"/>
              <a:t>phase, rigorous specification and planning</a:t>
            </a:r>
            <a:endParaRPr lang="en-GB" dirty="0" smtClean="0"/>
          </a:p>
          <a:p>
            <a:r>
              <a:rPr lang="en-GB" dirty="0" smtClean="0"/>
              <a:t>Spiral – the system to be implemented is considered in more detail in each </a:t>
            </a:r>
            <a:r>
              <a:rPr lang="en-GB" dirty="0"/>
              <a:t>sweep, </a:t>
            </a:r>
            <a:r>
              <a:rPr lang="en-GB" dirty="0" smtClean="0"/>
              <a:t>based </a:t>
            </a:r>
            <a:r>
              <a:rPr lang="en-GB" dirty="0"/>
              <a:t>on the unique risk patterns of a given project</a:t>
            </a:r>
            <a:endParaRPr lang="en-GB" dirty="0" smtClean="0"/>
          </a:p>
          <a:p>
            <a:r>
              <a:rPr lang="en-GB" dirty="0" smtClean="0"/>
              <a:t>Time </a:t>
            </a:r>
            <a:r>
              <a:rPr lang="en-GB" dirty="0"/>
              <a:t>boxing - A </a:t>
            </a:r>
            <a:r>
              <a:rPr lang="en-GB" dirty="0" err="1"/>
              <a:t>timebox</a:t>
            </a:r>
            <a:r>
              <a:rPr lang="en-GB" dirty="0"/>
              <a:t> is a previously agreed period of time during which a person or a team works steadily towards completion of some goal. Rather than allow work to continue until the goal is reached, and evaluating the time taken, the </a:t>
            </a:r>
            <a:r>
              <a:rPr lang="en-GB" dirty="0" err="1"/>
              <a:t>timebox</a:t>
            </a:r>
            <a:r>
              <a:rPr lang="en-GB" dirty="0"/>
              <a:t> approach consists of stopping work when the time limit is reached and evaluating what was accomplished. </a:t>
            </a:r>
            <a:endParaRPr lang="en-GB" dirty="0" smtClean="0"/>
          </a:p>
          <a:p>
            <a:endParaRPr lang="en-GB" dirty="0"/>
          </a:p>
        </p:txBody>
      </p:sp>
    </p:spTree>
    <p:extLst>
      <p:ext uri="{BB962C8B-B14F-4D97-AF65-F5344CB8AC3E}">
        <p14:creationId xmlns:p14="http://schemas.microsoft.com/office/powerpoint/2010/main" val="526292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what </a:t>
            </a:r>
            <a:r>
              <a:rPr lang="en-GB" dirty="0"/>
              <a:t>is a literature review?</a:t>
            </a:r>
          </a:p>
        </p:txBody>
      </p:sp>
      <p:sp>
        <p:nvSpPr>
          <p:cNvPr id="3" name="Content Placeholder 2"/>
          <p:cNvSpPr>
            <a:spLocks noGrp="1"/>
          </p:cNvSpPr>
          <p:nvPr>
            <p:ph sz="quarter" idx="1"/>
          </p:nvPr>
        </p:nvSpPr>
        <p:spPr/>
        <p:txBody>
          <a:bodyPr>
            <a:normAutofit fontScale="92500" lnSpcReduction="20000"/>
          </a:bodyPr>
          <a:lstStyle/>
          <a:p>
            <a:r>
              <a:rPr lang="en-GB" dirty="0"/>
              <a:t>a select analysis of existing research which is relevant to your topic, showing how it relates to your investigation. It explains and justifies how your investigation may help answer some of the questions or gaps in this area of research. </a:t>
            </a:r>
            <a:endParaRPr lang="en-GB" dirty="0" smtClean="0"/>
          </a:p>
          <a:p>
            <a:r>
              <a:rPr lang="en-GB" dirty="0" smtClean="0"/>
              <a:t>first - broad </a:t>
            </a:r>
            <a:r>
              <a:rPr lang="en-GB" dirty="0"/>
              <a:t>issues related to </a:t>
            </a:r>
            <a:r>
              <a:rPr lang="en-GB" dirty="0" smtClean="0"/>
              <a:t>investigation</a:t>
            </a:r>
            <a:r>
              <a:rPr lang="en-GB" dirty="0"/>
              <a:t>; </a:t>
            </a:r>
            <a:r>
              <a:rPr lang="en-GB" dirty="0" smtClean="0"/>
              <a:t>don't write </a:t>
            </a:r>
            <a:r>
              <a:rPr lang="en-GB" dirty="0"/>
              <a:t>much about this, just </a:t>
            </a:r>
            <a:r>
              <a:rPr lang="en-GB" dirty="0" smtClean="0"/>
              <a:t>show you </a:t>
            </a:r>
            <a:r>
              <a:rPr lang="en-GB" dirty="0"/>
              <a:t>are aware of the breadth of </a:t>
            </a:r>
            <a:r>
              <a:rPr lang="en-GB" dirty="0" smtClean="0"/>
              <a:t>subject</a:t>
            </a:r>
            <a:endParaRPr lang="en-GB" dirty="0"/>
          </a:p>
          <a:p>
            <a:r>
              <a:rPr lang="en-GB" dirty="0" smtClean="0"/>
              <a:t>narrow focus </a:t>
            </a:r>
            <a:r>
              <a:rPr lang="en-GB" dirty="0"/>
              <a:t>to deal </a:t>
            </a:r>
            <a:r>
              <a:rPr lang="en-GB" dirty="0" smtClean="0"/>
              <a:t>with studies </a:t>
            </a:r>
            <a:r>
              <a:rPr lang="en-GB" dirty="0"/>
              <a:t>that overlap with your </a:t>
            </a:r>
            <a:r>
              <a:rPr lang="en-GB" dirty="0" smtClean="0"/>
              <a:t>research </a:t>
            </a:r>
            <a:endParaRPr lang="en-GB" dirty="0"/>
          </a:p>
          <a:p>
            <a:r>
              <a:rPr lang="en-GB" dirty="0" smtClean="0"/>
              <a:t>finally</a:t>
            </a:r>
            <a:r>
              <a:rPr lang="en-GB" dirty="0"/>
              <a:t>, </a:t>
            </a:r>
            <a:r>
              <a:rPr lang="en-GB" dirty="0" smtClean="0"/>
              <a:t>focus on research directly </a:t>
            </a:r>
            <a:r>
              <a:rPr lang="en-GB" dirty="0"/>
              <a:t>related to your specific investigation. </a:t>
            </a:r>
            <a:r>
              <a:rPr lang="en-GB" dirty="0" smtClean="0"/>
              <a:t>Spend </a:t>
            </a:r>
            <a:r>
              <a:rPr lang="en-GB" dirty="0"/>
              <a:t>most time discussing those studies which have most direct relevance to your research. </a:t>
            </a:r>
          </a:p>
          <a:p>
            <a:endParaRPr lang="en-GB" dirty="0"/>
          </a:p>
        </p:txBody>
      </p:sp>
    </p:spTree>
    <p:extLst>
      <p:ext uri="{BB962C8B-B14F-4D97-AF65-F5344CB8AC3E}">
        <p14:creationId xmlns:p14="http://schemas.microsoft.com/office/powerpoint/2010/main" val="1641747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t>l</a:t>
            </a:r>
            <a:r>
              <a:rPr lang="en-GB" dirty="0" smtClean="0"/>
              <a:t>iterature review</a:t>
            </a:r>
            <a:endParaRPr lang="en-GB" dirty="0"/>
          </a:p>
        </p:txBody>
      </p:sp>
      <p:sp>
        <p:nvSpPr>
          <p:cNvPr id="3" name="Content Placeholder 2"/>
          <p:cNvSpPr>
            <a:spLocks noGrp="1"/>
          </p:cNvSpPr>
          <p:nvPr>
            <p:ph sz="quarter" idx="1"/>
          </p:nvPr>
        </p:nvSpPr>
        <p:spPr/>
        <p:txBody>
          <a:bodyPr>
            <a:normAutofit fontScale="77500" lnSpcReduction="20000"/>
          </a:bodyPr>
          <a:lstStyle/>
          <a:p>
            <a:pPr lvl="0"/>
            <a:r>
              <a:rPr lang="en-GB" dirty="0"/>
              <a:t>a report on your background research with an annotated </a:t>
            </a:r>
            <a:r>
              <a:rPr lang="en-GB" dirty="0" smtClean="0"/>
              <a:t>bibliography</a:t>
            </a:r>
          </a:p>
          <a:p>
            <a:pPr lvl="0"/>
            <a:r>
              <a:rPr lang="en-GB" dirty="0">
                <a:hlinkClick r:id="rId2"/>
              </a:rPr>
              <a:t>http://</a:t>
            </a:r>
            <a:r>
              <a:rPr lang="en-GB" dirty="0" smtClean="0">
                <a:hlinkClick r:id="rId2"/>
              </a:rPr>
              <a:t>www.reading.ac.uk/internal/studyadvice/StudyResources/Essays/sta-startinglitreview.aspx</a:t>
            </a:r>
            <a:endParaRPr lang="en-GB" dirty="0" smtClean="0"/>
          </a:p>
          <a:p>
            <a:pPr fontAlgn="t"/>
            <a:r>
              <a:rPr lang="en-GB" dirty="0" smtClean="0"/>
              <a:t>identify </a:t>
            </a:r>
            <a:r>
              <a:rPr lang="en-GB" dirty="0"/>
              <a:t>what you will need to know to inform your research: </a:t>
            </a:r>
          </a:p>
          <a:p>
            <a:pPr fontAlgn="t"/>
            <a:r>
              <a:rPr lang="en-GB" dirty="0" smtClean="0"/>
              <a:t>what </a:t>
            </a:r>
            <a:r>
              <a:rPr lang="en-GB" dirty="0"/>
              <a:t>research has already been done on this topic? </a:t>
            </a:r>
          </a:p>
          <a:p>
            <a:pPr fontAlgn="t"/>
            <a:r>
              <a:rPr lang="en-GB" dirty="0" smtClean="0"/>
              <a:t>what </a:t>
            </a:r>
            <a:r>
              <a:rPr lang="en-GB" dirty="0"/>
              <a:t>are the sub-areas of the topic you need to explore? </a:t>
            </a:r>
          </a:p>
          <a:p>
            <a:pPr fontAlgn="t"/>
            <a:r>
              <a:rPr lang="en-GB" dirty="0" smtClean="0"/>
              <a:t>what </a:t>
            </a:r>
            <a:r>
              <a:rPr lang="en-GB" dirty="0"/>
              <a:t>other research (perhaps not directly on the topic) might be relevant to your investigation? </a:t>
            </a:r>
          </a:p>
          <a:p>
            <a:pPr fontAlgn="t"/>
            <a:r>
              <a:rPr lang="en-GB" dirty="0" smtClean="0"/>
              <a:t>how </a:t>
            </a:r>
            <a:r>
              <a:rPr lang="en-GB" dirty="0"/>
              <a:t>do these sub-topics and other research overlap with your investigation? </a:t>
            </a:r>
          </a:p>
          <a:p>
            <a:pPr fontAlgn="t"/>
            <a:r>
              <a:rPr lang="en-GB" dirty="0" smtClean="0"/>
              <a:t>note </a:t>
            </a:r>
            <a:r>
              <a:rPr lang="en-GB" dirty="0"/>
              <a:t>down </a:t>
            </a:r>
            <a:r>
              <a:rPr lang="en-GB" dirty="0" smtClean="0"/>
              <a:t>thoughts </a:t>
            </a:r>
            <a:r>
              <a:rPr lang="en-GB" dirty="0"/>
              <a:t>on the topic. </a:t>
            </a:r>
            <a:r>
              <a:rPr lang="en-GB" dirty="0" smtClean="0"/>
              <a:t>Use </a:t>
            </a:r>
            <a:r>
              <a:rPr lang="en-GB" dirty="0"/>
              <a:t>a </a:t>
            </a:r>
            <a:r>
              <a:rPr lang="en-GB" dirty="0" err="1"/>
              <a:t>spidergram</a:t>
            </a:r>
            <a:r>
              <a:rPr lang="en-GB" dirty="0"/>
              <a:t> or list to help you identify </a:t>
            </a:r>
            <a:r>
              <a:rPr lang="en-GB" dirty="0" smtClean="0"/>
              <a:t>areas to </a:t>
            </a:r>
            <a:r>
              <a:rPr lang="en-GB" dirty="0"/>
              <a:t>investigate further. D</a:t>
            </a:r>
            <a:r>
              <a:rPr lang="en-GB" dirty="0" smtClean="0"/>
              <a:t>o </a:t>
            </a:r>
            <a:r>
              <a:rPr lang="en-GB" dirty="0"/>
              <a:t>this before you start reading </a:t>
            </a:r>
            <a:r>
              <a:rPr lang="en-GB" dirty="0" smtClean="0"/>
              <a:t>- don't </a:t>
            </a:r>
            <a:r>
              <a:rPr lang="en-GB" dirty="0"/>
              <a:t>waste time on unfocussed and irrelevant </a:t>
            </a:r>
            <a:r>
              <a:rPr lang="en-GB" dirty="0" smtClean="0"/>
              <a:t>reading</a:t>
            </a:r>
            <a:endParaRPr lang="en-GB" dirty="0"/>
          </a:p>
          <a:p>
            <a:pPr lvl="0"/>
            <a:endParaRPr lang="en-GB" dirty="0"/>
          </a:p>
          <a:p>
            <a:endParaRPr lang="en-GB" dirty="0"/>
          </a:p>
        </p:txBody>
      </p:sp>
    </p:spTree>
    <p:extLst>
      <p:ext uri="{BB962C8B-B14F-4D97-AF65-F5344CB8AC3E}">
        <p14:creationId xmlns:p14="http://schemas.microsoft.com/office/powerpoint/2010/main" val="1173372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searching </a:t>
            </a:r>
            <a:r>
              <a:rPr lang="en-GB" dirty="0"/>
              <a:t>for sources</a:t>
            </a:r>
          </a:p>
        </p:txBody>
      </p:sp>
      <p:sp>
        <p:nvSpPr>
          <p:cNvPr id="3" name="Content Placeholder 2"/>
          <p:cNvSpPr>
            <a:spLocks noGrp="1"/>
          </p:cNvSpPr>
          <p:nvPr>
            <p:ph sz="quarter" idx="1"/>
          </p:nvPr>
        </p:nvSpPr>
        <p:spPr/>
        <p:txBody>
          <a:bodyPr>
            <a:normAutofit/>
          </a:bodyPr>
          <a:lstStyle/>
          <a:p>
            <a:r>
              <a:rPr lang="en-GB" dirty="0"/>
              <a:t>focus on academically authoritative texts like academic books, journals, research reports, government </a:t>
            </a:r>
            <a:r>
              <a:rPr lang="en-GB" dirty="0" smtClean="0"/>
              <a:t>publications</a:t>
            </a:r>
          </a:p>
          <a:p>
            <a:r>
              <a:rPr lang="en-GB" dirty="0" smtClean="0"/>
              <a:t>Library's </a:t>
            </a:r>
            <a:r>
              <a:rPr lang="en-GB" dirty="0"/>
              <a:t>guides to searching </a:t>
            </a:r>
            <a:r>
              <a:rPr lang="en-GB" dirty="0" smtClean="0"/>
              <a:t>databases will </a:t>
            </a:r>
            <a:r>
              <a:rPr lang="en-GB" dirty="0"/>
              <a:t>help you </a:t>
            </a:r>
            <a:r>
              <a:rPr lang="en-GB" dirty="0" smtClean="0"/>
              <a:t>improve search </a:t>
            </a:r>
            <a:r>
              <a:rPr lang="en-GB" dirty="0"/>
              <a:t>techniques for books, journal articles and other texts, not just on databases, but also in the Library catalogue and in online </a:t>
            </a:r>
            <a:r>
              <a:rPr lang="en-GB" dirty="0" smtClean="0"/>
              <a:t>searches</a:t>
            </a:r>
          </a:p>
          <a:p>
            <a:r>
              <a:rPr lang="en-GB" dirty="0" smtClean="0"/>
              <a:t>use </a:t>
            </a:r>
            <a:r>
              <a:rPr lang="en-GB" dirty="0"/>
              <a:t>journal articles: </a:t>
            </a:r>
            <a:r>
              <a:rPr lang="en-GB" dirty="0" smtClean="0"/>
              <a:t>most </a:t>
            </a:r>
            <a:r>
              <a:rPr lang="en-GB" dirty="0"/>
              <a:t>up-to-date research </a:t>
            </a:r>
            <a:r>
              <a:rPr lang="en-GB" dirty="0" smtClean="0"/>
              <a:t>– refer to </a:t>
            </a:r>
            <a:r>
              <a:rPr lang="en-GB" dirty="0"/>
              <a:t>them in your literature review. </a:t>
            </a:r>
            <a:r>
              <a:rPr lang="en-GB" dirty="0" smtClean="0"/>
              <a:t>Library </a:t>
            </a:r>
            <a:r>
              <a:rPr lang="en-GB" dirty="0"/>
              <a:t>has a guide on finding journal articles. </a:t>
            </a:r>
          </a:p>
        </p:txBody>
      </p:sp>
    </p:spTree>
    <p:extLst>
      <p:ext uri="{BB962C8B-B14F-4D97-AF65-F5344CB8AC3E}">
        <p14:creationId xmlns:p14="http://schemas.microsoft.com/office/powerpoint/2010/main" val="801796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t>a</a:t>
            </a:r>
            <a:r>
              <a:rPr lang="en-GB" dirty="0" smtClean="0"/>
              <a:t>nnotated bibliography</a:t>
            </a:r>
            <a:endParaRPr lang="en-GB" dirty="0"/>
          </a:p>
        </p:txBody>
      </p:sp>
      <p:sp>
        <p:nvSpPr>
          <p:cNvPr id="3" name="Content Placeholder 2"/>
          <p:cNvSpPr>
            <a:spLocks noGrp="1"/>
          </p:cNvSpPr>
          <p:nvPr>
            <p:ph sz="quarter" idx="1"/>
          </p:nvPr>
        </p:nvSpPr>
        <p:spPr/>
        <p:txBody>
          <a:bodyPr>
            <a:normAutofit/>
          </a:bodyPr>
          <a:lstStyle/>
          <a:p>
            <a:r>
              <a:rPr lang="en-GB" dirty="0">
                <a:hlinkClick r:id="rId2"/>
              </a:rPr>
              <a:t>http://</a:t>
            </a:r>
            <a:r>
              <a:rPr lang="en-GB" dirty="0" smtClean="0">
                <a:hlinkClick r:id="rId2"/>
              </a:rPr>
              <a:t>writing.wisc.edu/Handbook/AnnotatedBibliography.html</a:t>
            </a:r>
            <a:endParaRPr lang="en-GB" dirty="0" smtClean="0"/>
          </a:p>
          <a:p>
            <a:r>
              <a:rPr lang="en-GB" dirty="0" smtClean="0"/>
              <a:t>an </a:t>
            </a:r>
            <a:r>
              <a:rPr lang="en-GB" dirty="0"/>
              <a:t>organized list of sources, each of which is followed by a brief note or "</a:t>
            </a:r>
            <a:r>
              <a:rPr lang="en-GB" dirty="0" smtClean="0"/>
              <a:t>annotation"</a:t>
            </a:r>
            <a:endParaRPr lang="en-GB" dirty="0"/>
          </a:p>
          <a:p>
            <a:r>
              <a:rPr lang="en-GB" dirty="0" smtClean="0"/>
              <a:t>these </a:t>
            </a:r>
            <a:r>
              <a:rPr lang="en-GB" dirty="0"/>
              <a:t>annotations do one or more of the following: </a:t>
            </a:r>
          </a:p>
          <a:p>
            <a:pPr lvl="1"/>
            <a:r>
              <a:rPr lang="en-GB" dirty="0"/>
              <a:t>describe the content and focus of the book or article</a:t>
            </a:r>
          </a:p>
          <a:p>
            <a:pPr lvl="1"/>
            <a:r>
              <a:rPr lang="en-GB" dirty="0"/>
              <a:t>suggest the source's usefulness to your research</a:t>
            </a:r>
          </a:p>
          <a:p>
            <a:pPr lvl="1"/>
            <a:r>
              <a:rPr lang="en-GB" dirty="0"/>
              <a:t>evaluate its method, conclusions, or reliability</a:t>
            </a:r>
          </a:p>
          <a:p>
            <a:pPr lvl="1"/>
            <a:r>
              <a:rPr lang="en-GB" dirty="0"/>
              <a:t>record your reactions to the </a:t>
            </a:r>
            <a:r>
              <a:rPr lang="en-GB" dirty="0" smtClean="0"/>
              <a:t>source</a:t>
            </a:r>
            <a:endParaRPr lang="en-GB" dirty="0"/>
          </a:p>
          <a:p>
            <a:endParaRPr lang="en-GB" dirty="0"/>
          </a:p>
        </p:txBody>
      </p:sp>
    </p:spTree>
    <p:extLst>
      <p:ext uri="{BB962C8B-B14F-4D97-AF65-F5344CB8AC3E}">
        <p14:creationId xmlns:p14="http://schemas.microsoft.com/office/powerpoint/2010/main" val="413644642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400</TotalTime>
  <Words>1354</Words>
  <Application>Microsoft Office PowerPoint</Application>
  <PresentationFormat>On-screen Show (4:3)</PresentationFormat>
  <Paragraphs>106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Civic</vt:lpstr>
      <vt:lpstr>CI301 interim planning and investigation report </vt:lpstr>
      <vt:lpstr>project scope</vt:lpstr>
      <vt:lpstr>specification</vt:lpstr>
      <vt:lpstr>product descriptions</vt:lpstr>
      <vt:lpstr>methodology</vt:lpstr>
      <vt:lpstr>what is a literature review?</vt:lpstr>
      <vt:lpstr>literature review</vt:lpstr>
      <vt:lpstr>searching for sources</vt:lpstr>
      <vt:lpstr>annotated bibliography</vt:lpstr>
      <vt:lpstr>what goes into the content of the annotations?</vt:lpstr>
      <vt:lpstr>referencing - Harvard System</vt:lpstr>
      <vt:lpstr>accurate referencing</vt:lpstr>
      <vt:lpstr>     always reference:</vt:lpstr>
      <vt:lpstr>Viva voce</vt:lpstr>
    </vt:vector>
  </TitlesOfParts>
  <Company>University of Brighton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CI301 interim planning and research report</dc:title>
  <dc:creator>jmc21</dc:creator>
  <cp:lastModifiedBy>Jane Gillitt</cp:lastModifiedBy>
  <cp:revision>16</cp:revision>
  <dcterms:created xsi:type="dcterms:W3CDTF">2013-10-16T09:26:10Z</dcterms:created>
  <dcterms:modified xsi:type="dcterms:W3CDTF">2015-10-19T13:22:11Z</dcterms:modified>
</cp:coreProperties>
</file>