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6" r:id="rId3"/>
    <p:sldId id="258" r:id="rId4"/>
    <p:sldId id="260" r:id="rId5"/>
    <p:sldId id="259" r:id="rId6"/>
    <p:sldId id="267" r:id="rId7"/>
    <p:sldId id="290" r:id="rId8"/>
    <p:sldId id="285" r:id="rId9"/>
    <p:sldId id="284" r:id="rId10"/>
    <p:sldId id="286" r:id="rId11"/>
    <p:sldId id="287" r:id="rId12"/>
    <p:sldId id="278" r:id="rId13"/>
    <p:sldId id="288" r:id="rId14"/>
    <p:sldId id="289" r:id="rId15"/>
    <p:sldId id="276" r:id="rId16"/>
    <p:sldId id="272" r:id="rId17"/>
    <p:sldId id="273" r:id="rId18"/>
    <p:sldId id="274" r:id="rId19"/>
    <p:sldId id="280" r:id="rId20"/>
    <p:sldId id="283" r:id="rId21"/>
    <p:sldId id="281" r:id="rId22"/>
    <p:sldId id="282" r:id="rId23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735" autoAdjust="0"/>
    <p:restoredTop sz="94705" autoAdjust="0"/>
  </p:normalViewPr>
  <p:slideViewPr>
    <p:cSldViewPr>
      <p:cViewPr>
        <p:scale>
          <a:sx n="60" d="100"/>
          <a:sy n="60" d="100"/>
        </p:scale>
        <p:origin x="-2472" y="-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068"/>
            <a:ext cx="5608320" cy="41831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70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+5,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4892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7635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677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+2,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19409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97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Boar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Superhero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Whirlwind of Blade and Death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Built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Like a Tank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“Lots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words for such a little guy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25369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59138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016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02624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5531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17683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+1, Tactics: +3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1284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52057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69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18348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475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4147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706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0673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48502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r>
              <a:rPr lang="en-US" sz="1400" dirty="0" smtClean="0">
                <a:latin typeface="Aniron" panose="02000607000000020002" pitchFamily="2" charset="0"/>
              </a:rPr>
              <a:t> (TMP)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703"/>
              </p:ext>
            </p:extLst>
          </p:nvPr>
        </p:nvGraphicFramePr>
        <p:xfrm>
          <a:off x="76199" y="2438401"/>
          <a:ext cx="670560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1"/>
                <a:gridCol w="685800"/>
                <a:gridCol w="281940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Physical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5820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8586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67400"/>
              </p:ext>
            </p:extLst>
          </p:nvPr>
        </p:nvGraphicFramePr>
        <p:xfrm>
          <a:off x="-4038600" y="49530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41068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199"/>
              </p:ext>
            </p:extLst>
          </p:nvPr>
        </p:nvGraphicFramePr>
        <p:xfrm>
          <a:off x="-4953000" y="2819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4072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0752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applicable, invoke 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to add suns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</a:t>
            </a:r>
            <a:r>
              <a:rPr lang="en-US" sz="1200" b="1" dirty="0" smtClean="0">
                <a:latin typeface="Book Antiqua" panose="02040602050305030304" pitchFamily="18" charset="0"/>
              </a:rPr>
              <a:t>endure</a:t>
            </a:r>
            <a:r>
              <a:rPr lang="en-US" sz="1200" dirty="0" smtClean="0">
                <a:latin typeface="Book Antiqua" panose="02040602050305030304" pitchFamily="18" charset="0"/>
              </a:rPr>
              <a:t> an aspect, subtract moons, gain fate point for conflict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 (Heroes Only)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draw all cards at the same time, add all stress together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Phase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  <a:endParaRPr lang="en-US" sz="1200" dirty="0" smtClean="0">
              <a:latin typeface="Wingdings 2" panose="05020102010507070707" pitchFamily="18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Autarch player creates a mission aspect with one free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 hero’s </a:t>
            </a:r>
            <a:r>
              <a:rPr lang="en-US" sz="1200" dirty="0">
                <a:latin typeface="Book Antiqua" panose="02040602050305030304" pitchFamily="18" charset="0"/>
              </a:rPr>
              <a:t>opposition is higher than </a:t>
            </a:r>
            <a:r>
              <a:rPr lang="en-US" sz="1200" dirty="0" smtClean="0">
                <a:latin typeface="Book Antiqua" panose="02040602050305030304" pitchFamily="18" charset="0"/>
              </a:rPr>
              <a:t>the skill used, </a:t>
            </a:r>
            <a:r>
              <a:rPr lang="en-US" sz="1200" dirty="0">
                <a:latin typeface="Book Antiqua" panose="02040602050305030304" pitchFamily="18" charset="0"/>
              </a:rPr>
              <a:t>gain a </a:t>
            </a:r>
            <a:r>
              <a:rPr lang="en-US" sz="1200" b="1" dirty="0">
                <a:latin typeface="Book Antiqua" panose="02040602050305030304" pitchFamily="18" charset="0"/>
              </a:rPr>
              <a:t>skill </a:t>
            </a:r>
            <a:r>
              <a:rPr lang="en-US" sz="1200" b="1" dirty="0" smtClean="0">
                <a:latin typeface="Book Antiqua" panose="02040602050305030304" pitchFamily="18" charset="0"/>
              </a:rPr>
              <a:t>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Complication (Compel) </a:t>
            </a:r>
            <a:r>
              <a:rPr lang="en-US" sz="1200" dirty="0" smtClean="0">
                <a:latin typeface="Book Antiqua" panose="02040602050305030304" pitchFamily="18" charset="0"/>
              </a:rPr>
              <a:t>– If accepted, draw card and add suns and moons to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with one fewer fate point than number of Stronghold players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</a:t>
            </a:r>
            <a:r>
              <a:rPr lang="en-US" sz="1200" b="1" dirty="0" smtClean="0">
                <a:latin typeface="Book Antiqua" panose="02040602050305030304" pitchFamily="18" charset="0"/>
              </a:rPr>
              <a:t>ignored challenge </a:t>
            </a:r>
            <a:r>
              <a:rPr lang="en-US" sz="1200" dirty="0" smtClean="0">
                <a:latin typeface="Book Antiqua" panose="02040602050305030304" pitchFamily="18" charset="0"/>
              </a:rPr>
              <a:t>gives the Autarch player a number of fate points equal to the number of players for use during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</a:t>
            </a:r>
            <a:r>
              <a:rPr lang="en-US" sz="1200" b="1" dirty="0" smtClean="0">
                <a:latin typeface="Book Antiqua" panose="02040602050305030304" pitchFamily="18" charset="0"/>
              </a:rPr>
              <a:t>feed population </a:t>
            </a:r>
            <a:r>
              <a:rPr lang="en-US" sz="1200" dirty="0" smtClean="0">
                <a:latin typeface="Book Antiqua" panose="02040602050305030304" pitchFamily="18" charset="0"/>
              </a:rPr>
              <a:t>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assign heroes for a </a:t>
            </a:r>
            <a:r>
              <a:rPr lang="en-US" sz="1200" b="1" dirty="0" smtClean="0">
                <a:latin typeface="Book Antiqua" panose="02040602050305030304" pitchFamily="18" charset="0"/>
              </a:rPr>
              <a:t>prison break</a:t>
            </a:r>
            <a:r>
              <a:rPr lang="en-US" sz="1200" dirty="0" smtClean="0">
                <a:latin typeface="Book Antiqua" panose="02040602050305030304" pitchFamily="18" charset="0"/>
              </a:rPr>
              <a:t>, make a Thievery test against faction’s Infiltration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Take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hero starting fate points by Stronghold stability (base of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Add current year to result, if result is 3 or higher, there is a threat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 </a:t>
            </a:r>
            <a:r>
              <a:rPr lang="en-US" sz="800" i="1" dirty="0" smtClean="0">
                <a:latin typeface="Book Antiqua" pitchFamily="18" charset="0"/>
              </a:rPr>
              <a:t>diplomacy </a:t>
            </a:r>
            <a:r>
              <a:rPr lang="en-US" sz="800" i="1" dirty="0">
                <a:latin typeface="Book Antiqua" pitchFamily="18" charset="0"/>
              </a:rPr>
              <a:t>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diplomacy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diplomacy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infantry.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24966"/>
              </p:ext>
            </p:extLst>
          </p:nvPr>
        </p:nvGraphicFramePr>
        <p:xfrm>
          <a:off x="3533761" y="11226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1           2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3           8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6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5308"/>
              </p:ext>
            </p:extLst>
          </p:nvPr>
        </p:nvGraphicFramePr>
        <p:xfrm>
          <a:off x="135449" y="5229860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4           3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6           5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3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84022" y="2590800"/>
            <a:ext cx="3259677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        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        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3         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4         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3074" y="7924800"/>
            <a:ext cx="3240626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406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Luxuries / Region: _____</a:t>
            </a:r>
          </a:p>
          <a:p>
            <a:pPr algn="ctr"/>
            <a:endParaRPr lang="en-US" sz="10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(+1 Stability)</a:t>
            </a:r>
            <a:endParaRPr lang="en-US" sz="1600" dirty="0" smtClean="0">
              <a:latin typeface="Book Antiqu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6" y="6125881"/>
            <a:ext cx="279400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9" y="6125246"/>
            <a:ext cx="280035" cy="28003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14260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6125881"/>
            <a:ext cx="279400" cy="279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37" y="6125246"/>
            <a:ext cx="280035" cy="28003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657234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21" y="6125881"/>
            <a:ext cx="279400" cy="2794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05" y="6125246"/>
            <a:ext cx="280035" cy="280035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06148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8262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98718"/>
              </p:ext>
            </p:extLst>
          </p:nvPr>
        </p:nvGraphicFramePr>
        <p:xfrm>
          <a:off x="135449" y="113791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1           2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3           8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12990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61116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17684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2031365"/>
            <a:ext cx="280035" cy="2800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45" y="2031365"/>
            <a:ext cx="280035" cy="2800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031365"/>
            <a:ext cx="280035" cy="28003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4" y="2031682"/>
            <a:ext cx="279400" cy="279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35" y="2031682"/>
            <a:ext cx="279400" cy="279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67" y="2031682"/>
            <a:ext cx="279400" cy="2794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99475" y="2590800"/>
            <a:ext cx="322458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65826"/>
              </p:ext>
            </p:extLst>
          </p:nvPr>
        </p:nvGraphicFramePr>
        <p:xfrm>
          <a:off x="3541590" y="113791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08317"/>
              </p:ext>
            </p:extLst>
          </p:nvPr>
        </p:nvGraphicFramePr>
        <p:xfrm>
          <a:off x="129540" y="31800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71709"/>
              </p:ext>
            </p:extLst>
          </p:nvPr>
        </p:nvGraphicFramePr>
        <p:xfrm>
          <a:off x="3541590" y="31800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59" y="2031682"/>
            <a:ext cx="279400" cy="279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2031682"/>
            <a:ext cx="279400" cy="2794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72" y="2031682"/>
            <a:ext cx="279400" cy="2794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008488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56614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13182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034540"/>
            <a:ext cx="279400" cy="2794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0" y="2037080"/>
            <a:ext cx="279400" cy="2794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20" y="2037080"/>
            <a:ext cx="279400" cy="2794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" y="4069080"/>
            <a:ext cx="279400" cy="279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071620"/>
            <a:ext cx="279400" cy="279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60" y="4071620"/>
            <a:ext cx="279400" cy="279400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609600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57726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714294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" y="4071620"/>
            <a:ext cx="279400" cy="279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20" y="4071620"/>
            <a:ext cx="279400" cy="279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4071620"/>
            <a:ext cx="279400" cy="279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4084320"/>
            <a:ext cx="279400" cy="279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60" y="4084320"/>
            <a:ext cx="279400" cy="279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4084320"/>
            <a:ext cx="279400" cy="2794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4023728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071854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28422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05" y="4076700"/>
            <a:ext cx="279400" cy="279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99" y="4076700"/>
            <a:ext cx="279400" cy="279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4076700"/>
            <a:ext cx="279400" cy="279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389245"/>
            <a:ext cx="203835" cy="2038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663565"/>
            <a:ext cx="203835" cy="20383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937885"/>
            <a:ext cx="203835" cy="20383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212205"/>
            <a:ext cx="203835" cy="203835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4541520" y="547878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541520" y="575564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41520" y="603250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541520" y="630936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6384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486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90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31"/>
              </p:ext>
            </p:extLst>
          </p:nvPr>
        </p:nvGraphicFramePr>
        <p:xfrm>
          <a:off x="2779777" y="518160"/>
          <a:ext cx="4002023" cy="54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18656</TotalTime>
  <Words>6288</Words>
  <Application>Microsoft Office PowerPoint</Application>
  <PresentationFormat>On-screen Show (4:3)</PresentationFormat>
  <Paragraphs>2020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859</cp:revision>
  <cp:lastPrinted>2015-01-22T03:21:25Z</cp:lastPrinted>
  <dcterms:created xsi:type="dcterms:W3CDTF">2013-01-08T07:06:12Z</dcterms:created>
  <dcterms:modified xsi:type="dcterms:W3CDTF">2015-04-12T21:35:20Z</dcterms:modified>
</cp:coreProperties>
</file>