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66" r:id="rId3"/>
    <p:sldId id="258" r:id="rId4"/>
    <p:sldId id="260" r:id="rId5"/>
    <p:sldId id="259" r:id="rId6"/>
    <p:sldId id="267" r:id="rId7"/>
    <p:sldId id="290" r:id="rId8"/>
    <p:sldId id="291" r:id="rId9"/>
    <p:sldId id="285" r:id="rId10"/>
    <p:sldId id="284" r:id="rId11"/>
    <p:sldId id="286" r:id="rId12"/>
    <p:sldId id="287" r:id="rId13"/>
    <p:sldId id="278" r:id="rId14"/>
    <p:sldId id="288" r:id="rId15"/>
    <p:sldId id="289" r:id="rId16"/>
    <p:sldId id="276" r:id="rId17"/>
    <p:sldId id="272" r:id="rId18"/>
    <p:sldId id="273" r:id="rId19"/>
    <p:sldId id="274" r:id="rId20"/>
    <p:sldId id="280" r:id="rId21"/>
    <p:sldId id="283" r:id="rId22"/>
    <p:sldId id="281" r:id="rId23"/>
    <p:sldId id="282" r:id="rId24"/>
  </p:sldIdLst>
  <p:sldSz cx="6858000" cy="9144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735" autoAdjust="0"/>
    <p:restoredTop sz="94705" autoAdjust="0"/>
  </p:normalViewPr>
  <p:slideViewPr>
    <p:cSldViewPr>
      <p:cViewPr>
        <p:scale>
          <a:sx n="100" d="100"/>
          <a:sy n="100" d="100"/>
        </p:scale>
        <p:origin x="-1608" y="205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BEC92-24A8-4CBB-87BA-E3E8676A1B52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7100" y="696913"/>
            <a:ext cx="2616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6068"/>
            <a:ext cx="5608320" cy="418314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0551"/>
            <a:ext cx="3037840" cy="464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30551"/>
            <a:ext cx="3037840" cy="464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537C4-3585-42DC-975E-0BC07515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70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537C4-3585-42DC-975E-0BC07515CA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7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2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8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5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3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8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7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4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5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5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D584-07A0-47D7-B030-D79649C43BC8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0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1D584-07A0-47D7-B030-D79649C43BC8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01945-9FB0-478C-AF12-8C6007CB4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9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/>
          <p:cNvCxnSpPr>
            <a:stCxn id="56" idx="0"/>
            <a:endCxn id="35" idx="2"/>
          </p:cNvCxnSpPr>
          <p:nvPr/>
        </p:nvCxnSpPr>
        <p:spPr>
          <a:xfrm flipV="1">
            <a:off x="5827804" y="4340636"/>
            <a:ext cx="0" cy="1150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5" idx="0"/>
            <a:endCxn id="29" idx="2"/>
          </p:cNvCxnSpPr>
          <p:nvPr/>
        </p:nvCxnSpPr>
        <p:spPr>
          <a:xfrm flipH="1" flipV="1">
            <a:off x="3505200" y="2209800"/>
            <a:ext cx="2322604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1" idx="0"/>
            <a:endCxn id="34" idx="1"/>
          </p:cNvCxnSpPr>
          <p:nvPr/>
        </p:nvCxnSpPr>
        <p:spPr>
          <a:xfrm flipV="1">
            <a:off x="1066800" y="4841673"/>
            <a:ext cx="1371600" cy="6206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9" idx="0"/>
            <a:endCxn id="41" idx="2"/>
          </p:cNvCxnSpPr>
          <p:nvPr/>
        </p:nvCxnSpPr>
        <p:spPr>
          <a:xfrm flipV="1">
            <a:off x="1066800" y="6629846"/>
            <a:ext cx="0" cy="1197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1" idx="0"/>
            <a:endCxn id="29" idx="2"/>
          </p:cNvCxnSpPr>
          <p:nvPr/>
        </p:nvCxnSpPr>
        <p:spPr>
          <a:xfrm flipV="1">
            <a:off x="1064675" y="2209800"/>
            <a:ext cx="2440525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3" idx="0"/>
            <a:endCxn id="56" idx="2"/>
          </p:cNvCxnSpPr>
          <p:nvPr/>
        </p:nvCxnSpPr>
        <p:spPr>
          <a:xfrm flipV="1">
            <a:off x="5827804" y="6677202"/>
            <a:ext cx="0" cy="1150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438400" y="914400"/>
            <a:ext cx="2133600" cy="1295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Mages Guild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18</a:t>
            </a:r>
            <a:r>
              <a:rPr lang="en-US" sz="1200" dirty="0">
                <a:latin typeface="Book Antiqua" pitchFamily="18" charset="0"/>
              </a:rPr>
              <a:t>	Food: 9</a:t>
            </a: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7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Each hero gains one additional Secret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4075" y="3048000"/>
            <a:ext cx="1981200" cy="12164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Legendary Channeling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15</a:t>
            </a:r>
            <a:r>
              <a:rPr lang="en-US" sz="1200" dirty="0">
                <a:latin typeface="Book Antiqua" pitchFamily="18" charset="0"/>
              </a:rPr>
              <a:t>	Food: </a:t>
            </a:r>
            <a:r>
              <a:rPr lang="en-US" sz="1200" dirty="0" smtClean="0">
                <a:latin typeface="Book Antiqua" pitchFamily="18" charset="0"/>
              </a:rPr>
              <a:t>9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3	Timber: 3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Draw three, keep one for backlash checks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438400" y="6096000"/>
            <a:ext cx="2133600" cy="11261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Mana Forge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Mana: 8	Food: 1</a:t>
            </a:r>
          </a:p>
          <a:p>
            <a:endParaRPr lang="en-US" sz="800" dirty="0" smtClean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Casters start with 3 additional mana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876800" y="3048000"/>
            <a:ext cx="1902008" cy="12926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Legendary Casting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16</a:t>
            </a:r>
            <a:r>
              <a:rPr lang="en-US" sz="1200" dirty="0">
                <a:latin typeface="Book Antiqua" pitchFamily="18" charset="0"/>
              </a:rPr>
              <a:t>	Food: </a:t>
            </a:r>
            <a:r>
              <a:rPr lang="en-US" sz="1200" dirty="0" smtClean="0">
                <a:latin typeface="Book Antiqua" pitchFamily="18" charset="0"/>
              </a:rPr>
              <a:t>8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4</a:t>
            </a:r>
            <a:r>
              <a:rPr lang="en-US" sz="1200" dirty="0">
                <a:latin typeface="Book Antiqua" pitchFamily="18" charset="0"/>
              </a:rPr>
              <a:t>	Timber: 5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</a:t>
            </a:r>
            <a:r>
              <a:rPr lang="en-US" sz="800" i="1" dirty="0" smtClean="0">
                <a:latin typeface="Book Antiqua" pitchFamily="18" charset="0"/>
              </a:rPr>
              <a:t>three, keep one for spell </a:t>
            </a:r>
            <a:r>
              <a:rPr lang="en-US" sz="800" i="1" dirty="0">
                <a:latin typeface="Book Antiqua" pitchFamily="18" charset="0"/>
              </a:rPr>
              <a:t>effects</a:t>
            </a:r>
          </a:p>
        </p:txBody>
      </p:sp>
      <p:cxnSp>
        <p:nvCxnSpPr>
          <p:cNvPr id="45" name="Straight Arrow Connector 44"/>
          <p:cNvCxnSpPr>
            <a:stCxn id="41" idx="0"/>
            <a:endCxn id="31" idx="2"/>
          </p:cNvCxnSpPr>
          <p:nvPr/>
        </p:nvCxnSpPr>
        <p:spPr>
          <a:xfrm flipH="1" flipV="1">
            <a:off x="1064675" y="4264436"/>
            <a:ext cx="2125" cy="1197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9" idx="0"/>
            <a:endCxn id="32" idx="1"/>
          </p:cNvCxnSpPr>
          <p:nvPr/>
        </p:nvCxnSpPr>
        <p:spPr>
          <a:xfrm flipV="1">
            <a:off x="1066800" y="6659071"/>
            <a:ext cx="1371600" cy="1168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3" idx="0"/>
            <a:endCxn id="32" idx="3"/>
          </p:cNvCxnSpPr>
          <p:nvPr/>
        </p:nvCxnSpPr>
        <p:spPr>
          <a:xfrm flipH="1" flipV="1">
            <a:off x="4572000" y="6659071"/>
            <a:ext cx="1255804" cy="1168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6" idx="0"/>
            <a:endCxn id="34" idx="3"/>
          </p:cNvCxnSpPr>
          <p:nvPr/>
        </p:nvCxnSpPr>
        <p:spPr>
          <a:xfrm flipH="1" flipV="1">
            <a:off x="4572000" y="4841673"/>
            <a:ext cx="1255804" cy="6495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4876800" y="5491180"/>
            <a:ext cx="1902008" cy="1186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Casting</a:t>
            </a:r>
            <a:endParaRPr lang="en-US" sz="1200" dirty="0">
              <a:latin typeface="Book Antiqua" pitchFamily="18" charset="0"/>
            </a:endParaRP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13</a:t>
            </a:r>
            <a:r>
              <a:rPr lang="en-US" sz="1200" dirty="0">
                <a:latin typeface="Book Antiqua" pitchFamily="18" charset="0"/>
              </a:rPr>
              <a:t>	Food: </a:t>
            </a:r>
            <a:r>
              <a:rPr lang="en-US" sz="1200" dirty="0" smtClean="0">
                <a:latin typeface="Book Antiqua" pitchFamily="18" charset="0"/>
              </a:rPr>
              <a:t>7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1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</a:t>
            </a:r>
            <a:r>
              <a:rPr lang="en-US" sz="800" i="1" dirty="0" smtClean="0">
                <a:latin typeface="Book Antiqua" pitchFamily="18" charset="0"/>
              </a:rPr>
              <a:t>two, keep one </a:t>
            </a:r>
            <a:r>
              <a:rPr lang="en-US" sz="800" i="1" dirty="0">
                <a:latin typeface="Book Antiqua" pitchFamily="18" charset="0"/>
              </a:rPr>
              <a:t>for </a:t>
            </a:r>
            <a:r>
              <a:rPr lang="en-US" sz="800" i="1" dirty="0" smtClean="0">
                <a:latin typeface="Book Antiqua" pitchFamily="18" charset="0"/>
              </a:rPr>
              <a:t>spell </a:t>
            </a:r>
            <a:r>
              <a:rPr lang="en-US" sz="800" i="1" dirty="0">
                <a:latin typeface="Book Antiqua" pitchFamily="18" charset="0"/>
              </a:rPr>
              <a:t>effects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876800" y="7827746"/>
            <a:ext cx="1902008" cy="12400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Casting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5</a:t>
            </a:r>
            <a:r>
              <a:rPr lang="en-US" sz="1200" dirty="0">
                <a:latin typeface="Book Antiqua" pitchFamily="18" charset="0"/>
              </a:rPr>
              <a:t>	Food: 3</a:t>
            </a: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1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May re-draw for any spell effects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200" y="7827746"/>
            <a:ext cx="1981200" cy="12400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</a:t>
            </a:r>
            <a:r>
              <a:rPr lang="en-US" sz="1200" dirty="0">
                <a:latin typeface="Book Antiqua" pitchFamily="18" charset="0"/>
              </a:rPr>
              <a:t>Channeling</a:t>
            </a:r>
            <a:endParaRPr lang="en-US" sz="1200" dirty="0" smtClean="0">
              <a:latin typeface="Book Antiqua" pitchFamily="18" charset="0"/>
            </a:endParaRP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4	Food: 3</a:t>
            </a:r>
          </a:p>
          <a:p>
            <a:r>
              <a:rPr lang="en-US" sz="1200" dirty="0">
                <a:latin typeface="Book Antiqua" pitchFamily="18" charset="0"/>
              </a:rPr>
              <a:t>Lux: 1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May re-draw </a:t>
            </a:r>
            <a:r>
              <a:rPr lang="en-US" sz="800" i="1" dirty="0" smtClean="0">
                <a:latin typeface="Book Antiqua" pitchFamily="18" charset="0"/>
              </a:rPr>
              <a:t>on backlash checks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6200" y="5462336"/>
            <a:ext cx="1981200" cy="11675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Channeling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12</a:t>
            </a:r>
            <a:r>
              <a:rPr lang="en-US" sz="1200" dirty="0">
                <a:latin typeface="Book Antiqua" pitchFamily="18" charset="0"/>
              </a:rPr>
              <a:t>	Food: </a:t>
            </a:r>
            <a:r>
              <a:rPr lang="en-US" sz="1200" dirty="0" smtClean="0">
                <a:latin typeface="Book Antiqua" pitchFamily="18" charset="0"/>
              </a:rPr>
              <a:t>8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1</a:t>
            </a:r>
            <a:r>
              <a:rPr lang="en-US" sz="1200" dirty="0">
                <a:latin typeface="Book Antiqua" pitchFamily="18" charset="0"/>
              </a:rPr>
              <a:t>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Draw two, keep one for backlash </a:t>
            </a:r>
            <a:r>
              <a:rPr lang="en-US" sz="800" i="1" dirty="0">
                <a:latin typeface="Book Antiqua" pitchFamily="18" charset="0"/>
              </a:rPr>
              <a:t>checks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Arcane Developments</a:t>
            </a:r>
            <a:endParaRPr lang="en-US" sz="2000" dirty="0">
              <a:latin typeface="Hermia™" panose="00000400000000000000" pitchFamily="2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119831" y="3810000"/>
            <a:ext cx="2452169" cy="1712626"/>
            <a:chOff x="2019154" y="4379489"/>
            <a:chExt cx="2452169" cy="1712626"/>
          </a:xfrm>
        </p:grpSpPr>
        <p:sp>
          <p:nvSpPr>
            <p:cNvPr id="34" name="Rounded Rectangle 33"/>
            <p:cNvSpPr/>
            <p:nvPr/>
          </p:nvSpPr>
          <p:spPr>
            <a:xfrm>
              <a:off x="2337723" y="4730209"/>
              <a:ext cx="2133600" cy="136190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itchFamily="18" charset="0"/>
                </a:rPr>
                <a:t>Arcane Military</a:t>
              </a:r>
              <a:r>
                <a:rPr lang="en-US" sz="1200" dirty="0">
                  <a:latin typeface="Book Antiqua" pitchFamily="18" charset="0"/>
                </a:rPr>
                <a:t> </a:t>
              </a:r>
              <a:r>
                <a:rPr lang="en-US" sz="1200" dirty="0" smtClean="0">
                  <a:latin typeface="Book Antiqua" pitchFamily="18" charset="0"/>
                </a:rPr>
                <a:t>Academy</a:t>
              </a:r>
            </a:p>
            <a:p>
              <a:pPr algn="ctr"/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Mana: </a:t>
              </a:r>
              <a:r>
                <a:rPr lang="en-US" sz="1200" dirty="0" smtClean="0">
                  <a:latin typeface="Book Antiqua" pitchFamily="18" charset="0"/>
                </a:rPr>
                <a:t>13</a:t>
              </a:r>
              <a:r>
                <a:rPr lang="en-US" sz="1200" dirty="0">
                  <a:latin typeface="Book Antiqua" pitchFamily="18" charset="0"/>
                </a:rPr>
                <a:t>	Food: </a:t>
              </a:r>
              <a:r>
                <a:rPr lang="en-US" sz="1200" dirty="0" smtClean="0">
                  <a:latin typeface="Book Antiqua" pitchFamily="18" charset="0"/>
                </a:rPr>
                <a:t>8</a:t>
              </a:r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Lux: </a:t>
              </a:r>
              <a:r>
                <a:rPr lang="en-US" sz="1200" dirty="0" smtClean="0">
                  <a:latin typeface="Book Antiqua" pitchFamily="18" charset="0"/>
                </a:rPr>
                <a:t>2</a:t>
              </a:r>
              <a:r>
                <a:rPr lang="en-US" sz="1200" dirty="0">
                  <a:latin typeface="Book Antiqua" pitchFamily="18" charset="0"/>
                </a:rPr>
                <a:t>	Timber: </a:t>
              </a:r>
              <a:r>
                <a:rPr lang="en-US" sz="1200" dirty="0" smtClean="0">
                  <a:latin typeface="Book Antiqua" pitchFamily="18" charset="0"/>
                </a:rPr>
                <a:t>4</a:t>
              </a:r>
              <a:endParaRPr lang="en-US" sz="1200" dirty="0">
                <a:latin typeface="Book Antiqua" pitchFamily="18" charset="0"/>
              </a:endParaRPr>
            </a:p>
            <a:p>
              <a:endParaRPr lang="en-US" sz="800" dirty="0" smtClean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battle mages</a:t>
              </a:r>
              <a:endParaRPr lang="en-US" sz="800" i="1" dirty="0">
                <a:latin typeface="Book Antiqua" pitchFamily="18" charset="0"/>
              </a:endParaRPr>
            </a:p>
          </p:txBody>
        </p:sp>
        <p:sp>
          <p:nvSpPr>
            <p:cNvPr id="23" name="Flowchart: Punched Tape 22"/>
            <p:cNvSpPr/>
            <p:nvPr/>
          </p:nvSpPr>
          <p:spPr>
            <a:xfrm>
              <a:off x="2019154" y="4379489"/>
              <a:ext cx="1143000" cy="590058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Battle Mage Unit</a:t>
              </a:r>
              <a:endParaRPr lang="en-US" sz="800" dirty="0" smtClean="0">
                <a:latin typeface="Book Antiqua" pitchFamily="18" charset="0"/>
              </a:endParaRPr>
            </a:p>
            <a:p>
              <a:pPr algn="ctr"/>
              <a:r>
                <a:rPr lang="en-US" sz="1000" dirty="0">
                  <a:latin typeface="Book Antiqua" pitchFamily="18" charset="0"/>
                </a:rPr>
                <a:t>3</a:t>
              </a:r>
              <a:r>
                <a:rPr lang="en-US" sz="1000" dirty="0" smtClean="0">
                  <a:latin typeface="Book Antiqua" pitchFamily="18" charset="0"/>
                </a:rPr>
                <a:t> Mana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631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5293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126672"/>
                <a:gridCol w="1051560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Keep / Castle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Harrow’s Glenn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Capital, 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The </a:t>
                      </a:r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Feldmarch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Blue Rock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424713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Cavalry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350743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niron" panose="02000607000000020002" pitchFamily="2" charset="0"/>
              </a:rPr>
              <a:t>Burgan Vale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389003"/>
              </p:ext>
            </p:extLst>
          </p:nvPr>
        </p:nvGraphicFramePr>
        <p:xfrm>
          <a:off x="762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1"/>
                <a:gridCol w="912665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Marellus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+3, Wits: +4</a:t>
                      </a:r>
                    </a:p>
                    <a:p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Lore: +6, Tactics: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Hierophant of the Blue Robes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Thinks the Best of People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“We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are all connected by the Veil”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Keen Observer of the Human Condition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smtClean="0">
                <a:latin typeface="Book Antiqua" panose="02040602050305030304" pitchFamily="18" charset="0"/>
              </a:rPr>
              <a:t>Abram, </a:t>
            </a:r>
            <a:r>
              <a:rPr lang="en-US" sz="800" dirty="0" err="1" smtClean="0">
                <a:latin typeface="Book Antiqua" panose="02040602050305030304" pitchFamily="18" charset="0"/>
              </a:rPr>
              <a:t>Alda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Amalric</a:t>
            </a:r>
            <a:r>
              <a:rPr lang="en-US" sz="800" dirty="0" smtClean="0">
                <a:latin typeface="Book Antiqua" panose="02040602050305030304" pitchFamily="18" charset="0"/>
              </a:rPr>
              <a:t>, Berta, Carrie, </a:t>
            </a:r>
            <a:r>
              <a:rPr lang="en-US" sz="800" dirty="0" err="1" smtClean="0">
                <a:latin typeface="Book Antiqua" panose="02040602050305030304" pitchFamily="18" charset="0"/>
              </a:rPr>
              <a:t>Celsa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Claudas</a:t>
            </a:r>
            <a:r>
              <a:rPr lang="en-US" sz="800" dirty="0" smtClean="0">
                <a:latin typeface="Book Antiqua" panose="02040602050305030304" pitchFamily="18" charset="0"/>
              </a:rPr>
              <a:t>, Clovis, </a:t>
            </a:r>
            <a:r>
              <a:rPr lang="en-US" sz="800" dirty="0" err="1" smtClean="0">
                <a:latin typeface="Book Antiqua" panose="02040602050305030304" pitchFamily="18" charset="0"/>
              </a:rPr>
              <a:t>Dagena</a:t>
            </a:r>
            <a:r>
              <a:rPr lang="en-US" sz="800" dirty="0" smtClean="0">
                <a:latin typeface="Book Antiqua" panose="02040602050305030304" pitchFamily="18" charset="0"/>
              </a:rPr>
              <a:t>, Flint, </a:t>
            </a:r>
            <a:r>
              <a:rPr lang="en-US" sz="800" dirty="0" err="1" smtClean="0">
                <a:latin typeface="Book Antiqua" panose="02040602050305030304" pitchFamily="18" charset="0"/>
              </a:rPr>
              <a:t>Gautmarus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Illegardis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Ingund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Landina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Lothar</a:t>
            </a:r>
            <a:r>
              <a:rPr lang="en-US" sz="800" dirty="0" smtClean="0">
                <a:latin typeface="Book Antiqua" panose="02040602050305030304" pitchFamily="18" charset="0"/>
              </a:rPr>
              <a:t>, Morgan, </a:t>
            </a:r>
            <a:r>
              <a:rPr lang="en-US" sz="800" dirty="0" err="1" smtClean="0">
                <a:latin typeface="Book Antiqua" panose="02040602050305030304" pitchFamily="18" charset="0"/>
              </a:rPr>
              <a:t>Rigunth</a:t>
            </a:r>
            <a:r>
              <a:rPr lang="en-US" sz="800" dirty="0" smtClean="0">
                <a:latin typeface="Book Antiqua" panose="02040602050305030304" pitchFamily="18" charset="0"/>
              </a:rPr>
              <a:t>, Sigmund, </a:t>
            </a:r>
            <a:r>
              <a:rPr lang="en-US" sz="800" dirty="0" err="1" smtClean="0">
                <a:latin typeface="Book Antiqua" panose="02040602050305030304" pitchFamily="18" charset="0"/>
              </a:rPr>
              <a:t>Thedda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Wisa</a:t>
            </a:r>
            <a:endParaRPr lang="en-US" sz="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036904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922587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Alda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+2, Society: +1,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+4,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Horsemaster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for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Bugan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Vale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Never Forget a Face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Quick and Powerful Frame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can spot a lie from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a mile away”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582376"/>
              </p:ext>
            </p:extLst>
          </p:nvPr>
        </p:nvGraphicFramePr>
        <p:xfrm>
          <a:off x="35814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Amalger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+2, Wits: +1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+3, Tactics: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Commander of the Phoenix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Brigade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Man of Few Words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Wields Mana Infused Scimitar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“Get moving you sniveling bookworms!”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177696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Childric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+3, Wits: +2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Washed Up Mercenary Captain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Scars of Many Wars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Three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Time Longbow Tourney Champion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“Save your pity!”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407728"/>
              </p:ext>
            </p:extLst>
          </p:nvPr>
        </p:nvGraphicFramePr>
        <p:xfrm>
          <a:off x="35814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Elisa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+4,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Lore: +5, Tactics: +1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Sorceress of Incalculable Age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Keeper of the Forbidden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Lore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Teacher of Secrets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Crafter of All Manner of Potions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014201"/>
              </p:ext>
            </p:extLst>
          </p:nvPr>
        </p:nvGraphicFramePr>
        <p:xfrm>
          <a:off x="2779777" y="518160"/>
          <a:ext cx="4002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Communal Magocracy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Order of the Eye Watches All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Worldly Pleasures are Limited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Veil Must Be Protected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Horizontal Scroll 6"/>
          <p:cNvSpPr/>
          <p:nvPr/>
        </p:nvSpPr>
        <p:spPr>
          <a:xfrm>
            <a:off x="3451860" y="5486400"/>
            <a:ext cx="3329940" cy="144780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716240"/>
              </p:ext>
            </p:extLst>
          </p:nvPr>
        </p:nvGraphicFramePr>
        <p:xfrm>
          <a:off x="3657600" y="5638800"/>
          <a:ext cx="312420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Thedda’s</a:t>
                      </a:r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 Palimpsest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Skirmish: </a:t>
                      </a:r>
                      <a:r>
                        <a:rPr lang="en-US" sz="1000" b="0" baseline="0" dirty="0" smtClean="0">
                          <a:latin typeface="Book Antiqua" panose="02040602050305030304" pitchFamily="18" charset="0"/>
                        </a:rPr>
                        <a:t>Difficulty 6</a:t>
                      </a:r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Each hero starts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with five additional mana.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126920"/>
              </p:ext>
            </p:extLst>
          </p:nvPr>
        </p:nvGraphicFramePr>
        <p:xfrm>
          <a:off x="65315" y="1905000"/>
          <a:ext cx="6727371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Unresolved Issues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54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505167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126672"/>
                <a:gridCol w="1051560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Keep / Castle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Great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Deeps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North Ridge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Castle, Capital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Upper Reach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155909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9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Cavalry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090833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niron" panose="02000607000000020002" pitchFamily="2" charset="0"/>
              </a:rPr>
              <a:t>Crescent Hold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334470"/>
              </p:ext>
            </p:extLst>
          </p:nvPr>
        </p:nvGraphicFramePr>
        <p:xfrm>
          <a:off x="762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1"/>
                <a:gridCol w="912665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Agatha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+5, Society: +4, Wits: +3</a:t>
                      </a:r>
                    </a:p>
                    <a:p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Fighting: +5, Tactics: +2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President of the Trade Council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Weary from Rumors of Threats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“We understand ourselves through understanding nature”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Grieving Widow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err="1" smtClean="0">
                <a:latin typeface="Book Antiqua" panose="02040602050305030304" pitchFamily="18" charset="0"/>
              </a:rPr>
              <a:t>Aren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Anastia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Batzas</a:t>
            </a:r>
            <a:r>
              <a:rPr lang="en-US" sz="800" dirty="0" smtClean="0">
                <a:latin typeface="Book Antiqua" panose="02040602050305030304" pitchFamily="18" charset="0"/>
              </a:rPr>
              <a:t>, Era, Cyrus, </a:t>
            </a:r>
            <a:r>
              <a:rPr lang="en-US" sz="800" dirty="0" err="1" smtClean="0">
                <a:latin typeface="Book Antiqua" panose="02040602050305030304" pitchFamily="18" charset="0"/>
              </a:rPr>
              <a:t>Gaiana</a:t>
            </a:r>
            <a:r>
              <a:rPr lang="en-US" sz="800" dirty="0" smtClean="0">
                <a:latin typeface="Book Antiqua" panose="02040602050305030304" pitchFamily="18" charset="0"/>
              </a:rPr>
              <a:t>, Galen, </a:t>
            </a:r>
            <a:r>
              <a:rPr lang="en-US" sz="800" dirty="0" err="1" smtClean="0">
                <a:latin typeface="Book Antiqua" panose="02040602050305030304" pitchFamily="18" charset="0"/>
              </a:rPr>
              <a:t>Ionnes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Ionna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Menalo</a:t>
            </a:r>
            <a:r>
              <a:rPr lang="en-US" sz="800" dirty="0" smtClean="0">
                <a:latin typeface="Book Antiqua" panose="02040602050305030304" pitchFamily="18" charset="0"/>
              </a:rPr>
              <a:t>, Kassandra, </a:t>
            </a:r>
            <a:r>
              <a:rPr lang="en-US" sz="800" dirty="0" err="1" smtClean="0">
                <a:latin typeface="Book Antiqua" panose="02040602050305030304" pitchFamily="18" charset="0"/>
              </a:rPr>
              <a:t>Ligeia</a:t>
            </a:r>
            <a:r>
              <a:rPr lang="en-US" sz="800" dirty="0" smtClean="0">
                <a:latin typeface="Book Antiqua" panose="02040602050305030304" pitchFamily="18" charset="0"/>
              </a:rPr>
              <a:t>, Melena, </a:t>
            </a:r>
            <a:r>
              <a:rPr lang="en-US" sz="800" dirty="0" err="1" smtClean="0">
                <a:latin typeface="Book Antiqua" panose="02040602050305030304" pitchFamily="18" charset="0"/>
              </a:rPr>
              <a:t>Roshana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Sophus</a:t>
            </a:r>
            <a:r>
              <a:rPr lang="en-US" sz="800" dirty="0" smtClean="0">
                <a:latin typeface="Book Antiqua" panose="02040602050305030304" pitchFamily="18" charset="0"/>
              </a:rPr>
              <a:t>, Theron</a:t>
            </a:r>
            <a:endParaRPr lang="en-US" sz="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534892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397635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Almor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+4, Society: +3, Wits: +3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+2, Tactics: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President of the War Council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Veteran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the Decade War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Bull-headed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Defense is the Best Offense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835677"/>
              </p:ext>
            </p:extLst>
          </p:nvPr>
        </p:nvGraphicFramePr>
        <p:xfrm>
          <a:off x="35814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Thea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+2, Society: +2,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+1, Tactics: +4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President of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the Learning Council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Refugee of the Decade War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Always the Bridesmaid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“Work smart, not hard”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719409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Hesiod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+1, Wits: +2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+6, Tactics: +4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Secretary of the War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Council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Veteran Organ Gunner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Susceptible to Flattery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Concerned with Military Security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697978"/>
              </p:ext>
            </p:extLst>
          </p:nvPr>
        </p:nvGraphicFramePr>
        <p:xfrm>
          <a:off x="35814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 Boar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+2, Society: +0,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Superhero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the Decade War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A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Whirlwind of Blade and Death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Built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Like a Tank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“Lots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words for such a little guy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825231"/>
              </p:ext>
            </p:extLst>
          </p:nvPr>
        </p:nvGraphicFramePr>
        <p:xfrm>
          <a:off x="2779777" y="518160"/>
          <a:ext cx="4002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Technological Utopia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Measure Twice, Cut Once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The Autarch Can’t Reach Us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Every Rank is Important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Horizontal Scroll 6"/>
          <p:cNvSpPr/>
          <p:nvPr/>
        </p:nvSpPr>
        <p:spPr>
          <a:xfrm>
            <a:off x="3451860" y="5486400"/>
            <a:ext cx="3329940" cy="144780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531535"/>
              </p:ext>
            </p:extLst>
          </p:nvPr>
        </p:nvGraphicFramePr>
        <p:xfrm>
          <a:off x="3657600" y="5638800"/>
          <a:ext cx="312420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Aren’s</a:t>
                      </a:r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 Forge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Skirmish: </a:t>
                      </a:r>
                      <a:r>
                        <a:rPr lang="en-US" sz="1000" b="0" baseline="0" dirty="0" smtClean="0">
                          <a:latin typeface="Book Antiqua" panose="02040602050305030304" pitchFamily="18" charset="0"/>
                        </a:rPr>
                        <a:t>Difficulty 6</a:t>
                      </a:r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Keeps and castles gain additional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defenses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684924"/>
              </p:ext>
            </p:extLst>
          </p:nvPr>
        </p:nvGraphicFramePr>
        <p:xfrm>
          <a:off x="65315" y="1905000"/>
          <a:ext cx="6727371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Unresolved Issues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49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625369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126672"/>
                <a:gridCol w="1051560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Keep / Castle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The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aseline="0" dirty="0" err="1" smtClean="0">
                          <a:latin typeface="Book Antiqua" panose="02040602050305030304" pitchFamily="18" charset="0"/>
                        </a:rPr>
                        <a:t>Gravewood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Spinner Lakes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Maplewood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011562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Cavalry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698117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 smtClean="0">
                <a:latin typeface="Aniron" panose="02000607000000020002" pitchFamily="2" charset="0"/>
              </a:rPr>
              <a:t>Gravewood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259138"/>
              </p:ext>
            </p:extLst>
          </p:nvPr>
        </p:nvGraphicFramePr>
        <p:xfrm>
          <a:off x="762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1"/>
                <a:gridCol w="912665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Sdila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+5, Society: +4, Wits: +6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Marksmanship: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+3, Tactics: +2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Leader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the First Haven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Killed a Snow Cat With One Arrow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“Death Visits in Endless Forms”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Weaver of Tall Tales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err="1">
                <a:latin typeface="Book Antiqua" panose="02040602050305030304" pitchFamily="18" charset="0"/>
              </a:rPr>
              <a:t>AbAlimov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Aynur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Azat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Ilsat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Irek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Olev</a:t>
            </a:r>
            <a:r>
              <a:rPr lang="en-US" sz="800" dirty="0">
                <a:latin typeface="Book Antiqua" panose="02040602050305030304" pitchFamily="18" charset="0"/>
              </a:rPr>
              <a:t>, Timer, Elbrus, Kazbek, Aida, </a:t>
            </a:r>
            <a:r>
              <a:rPr lang="en-US" sz="800" dirty="0" err="1">
                <a:latin typeface="Book Antiqua" panose="02040602050305030304" pitchFamily="18" charset="0"/>
              </a:rPr>
              <a:t>Alsu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Aysilu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Culpan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Golcacak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Guzal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Tansilu</a:t>
            </a:r>
            <a:r>
              <a:rPr lang="en-US" sz="800" dirty="0">
                <a:latin typeface="Book Antiqua" panose="02040602050305030304" pitchFamily="18" charset="0"/>
              </a:rPr>
              <a:t>, Lia, </a:t>
            </a:r>
            <a:r>
              <a:rPr lang="en-US" sz="800" dirty="0" err="1">
                <a:latin typeface="Book Antiqua" panose="02040602050305030304" pitchFamily="18" charset="0"/>
              </a:rPr>
              <a:t>Aydar</a:t>
            </a:r>
            <a:endParaRPr lang="en-US" sz="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615133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801638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Samo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+2, Society: +1,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Leader of Briar Haven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“The First Haven boasts too much.”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Youthful Exuberance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Puckish Charm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902624"/>
              </p:ext>
            </p:extLst>
          </p:nvPr>
        </p:nvGraphicFramePr>
        <p:xfrm>
          <a:off x="35814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Radia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+0, Society: +0,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+0, Tactics: +4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Eldest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Trapsmith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of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Gravewood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Necklace Made of Teeth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Galya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is my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only living friend.”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Expert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Poisoncrafter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555315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Lev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+0, Society: +0,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+2, Tactics: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Keeper of Swords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Quiet 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as a Snail Across Snow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Keen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Eyes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“Always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use terrain to your advantage.”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417683"/>
              </p:ext>
            </p:extLst>
          </p:nvPr>
        </p:nvGraphicFramePr>
        <p:xfrm>
          <a:off x="35814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Galya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+5, Society: +4, Wits: +3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+1, Tactics: +3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Leader of Green Haven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“I’m giving it everything I have – and it’s not enough”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Grimly Reserved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don’t serve you, I serve the people!”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466577"/>
              </p:ext>
            </p:extLst>
          </p:nvPr>
        </p:nvGraphicFramePr>
        <p:xfrm>
          <a:off x="2779777" y="518160"/>
          <a:ext cx="4002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On Our Own We Thrive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Ends Justify the Means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Always Vigilant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Gold Speaks the Loudest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Horizontal Scroll 6"/>
          <p:cNvSpPr/>
          <p:nvPr/>
        </p:nvSpPr>
        <p:spPr>
          <a:xfrm>
            <a:off x="3451860" y="5486400"/>
            <a:ext cx="3329940" cy="144780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044439"/>
              </p:ext>
            </p:extLst>
          </p:nvPr>
        </p:nvGraphicFramePr>
        <p:xfrm>
          <a:off x="3657600" y="5638800"/>
          <a:ext cx="312420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 Gossamer Spirit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Infiltration: </a:t>
                      </a:r>
                      <a:r>
                        <a:rPr lang="en-US" sz="1000" b="0" baseline="0" dirty="0" smtClean="0">
                          <a:latin typeface="Book Antiqua" panose="02040602050305030304" pitchFamily="18" charset="0"/>
                        </a:rPr>
                        <a:t>Difficulty 6</a:t>
                      </a:r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Draw two, keep one for Stealth actions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732758"/>
              </p:ext>
            </p:extLst>
          </p:nvPr>
        </p:nvGraphicFramePr>
        <p:xfrm>
          <a:off x="65315" y="1905000"/>
          <a:ext cx="6727371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Unresolved Issues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3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566903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126672"/>
                <a:gridCol w="1051560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Keep / Castle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Caster’s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Edge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Capital, Castle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Nalah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Farms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Goldspike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085459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Cavalry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975324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niron" panose="02000607000000020002" pitchFamily="2" charset="0"/>
              </a:rPr>
              <a:t>Lily Manor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526566"/>
              </p:ext>
            </p:extLst>
          </p:nvPr>
        </p:nvGraphicFramePr>
        <p:xfrm>
          <a:off x="762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1"/>
                <a:gridCol w="912665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Zarrah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+6, Society: +6,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+0,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Confident Speaker for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Lily Manor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“Art and culture live and die with Lily Manor”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“You’re bluffing – and bluffing poorly”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Excellent Judge of Character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dirty="0" smtClean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err="1" smtClean="0">
                <a:latin typeface="Book Antiqua" panose="02040602050305030304" pitchFamily="18" charset="0"/>
              </a:rPr>
              <a:t>Atiq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Bakkar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Idris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Fatil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Himas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Mudar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Tawd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Walyd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Sa’led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Zuhr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Atika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Arwa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Hamida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Lanu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Nisa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Nuzha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Rasis</a:t>
            </a:r>
            <a:r>
              <a:rPr lang="en-US" sz="800" dirty="0" smtClean="0">
                <a:latin typeface="Book Antiqua" panose="02040602050305030304" pitchFamily="18" charset="0"/>
              </a:rPr>
              <a:t>, Salma, </a:t>
            </a:r>
            <a:r>
              <a:rPr lang="en-US" sz="800" dirty="0" err="1" smtClean="0">
                <a:latin typeface="Book Antiqua" panose="02040602050305030304" pitchFamily="18" charset="0"/>
              </a:rPr>
              <a:t>Ulu</a:t>
            </a:r>
            <a:r>
              <a:rPr lang="en-US" sz="800" dirty="0" smtClean="0">
                <a:latin typeface="Book Antiqua" panose="02040602050305030304" pitchFamily="18" charset="0"/>
              </a:rPr>
              <a:t>, Zahra</a:t>
            </a:r>
            <a:endParaRPr lang="en-US" sz="800" b="1" dirty="0" smtClean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032111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196993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Azene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+0, Society: +0, Wits: </a:t>
                      </a:r>
                      <a:r>
                        <a:rPr lang="en-US" sz="1000" smtClean="0">
                          <a:latin typeface="Book Antiqua" panose="02040602050305030304" pitchFamily="18" charset="0"/>
                        </a:rPr>
                        <a:t>+4</a:t>
                      </a:r>
                      <a:endParaRPr lang="en-US" sz="1000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Obedient Assassin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Woman of 1,000 Faces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“What are you trying to hide?”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know things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you don’t want revealed”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635659"/>
              </p:ext>
            </p:extLst>
          </p:nvPr>
        </p:nvGraphicFramePr>
        <p:xfrm>
          <a:off x="35814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Idris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+0,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+5,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Zarrah’s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Personal Guard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Master of the Three Blades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“Enough Talk!”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“Initiative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is Everything!”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972321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Karraq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+4,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+2, Tactics: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Ambassador of War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Keen Appraiser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“A little grease never hurt the wheels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commerce”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“When pushed, use overwhelming force”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692119"/>
              </p:ext>
            </p:extLst>
          </p:nvPr>
        </p:nvGraphicFramePr>
        <p:xfrm>
          <a:off x="35814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Sut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+5, Society: +3, Wits: +3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Marksmanship: +4,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Speaker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for Brass Manor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Crafter of Inscrutable Contracts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Emotionally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Invested in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Idris</a:t>
                      </a:r>
                      <a:endParaRPr lang="en-US" sz="1000" i="1" baseline="0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Addicted to Yellow Lotus Powder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400720"/>
              </p:ext>
            </p:extLst>
          </p:nvPr>
        </p:nvGraphicFramePr>
        <p:xfrm>
          <a:off x="2779777" y="518160"/>
          <a:ext cx="4002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Well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Respected Trading Empire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Eyes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are Everywhere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Bound by Your Word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Secrets are Power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Horizontal Scroll 6"/>
          <p:cNvSpPr/>
          <p:nvPr/>
        </p:nvSpPr>
        <p:spPr>
          <a:xfrm>
            <a:off x="3451860" y="5486400"/>
            <a:ext cx="3329940" cy="144780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923691"/>
              </p:ext>
            </p:extLst>
          </p:nvPr>
        </p:nvGraphicFramePr>
        <p:xfrm>
          <a:off x="3657600" y="5638800"/>
          <a:ext cx="312420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</a:t>
                      </a:r>
                      <a:r>
                        <a:rPr lang="en-US" sz="1200" b="1" baseline="0" dirty="0" smtClean="0">
                          <a:latin typeface="Book Antiqua" panose="02040602050305030304" pitchFamily="18" charset="0"/>
                        </a:rPr>
                        <a:t> Sapphire Djinn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Infiltration: </a:t>
                      </a:r>
                      <a:r>
                        <a:rPr lang="en-US" sz="1000" b="0" baseline="0" dirty="0" smtClean="0">
                          <a:latin typeface="Book Antiqua" panose="02040602050305030304" pitchFamily="18" charset="0"/>
                        </a:rPr>
                        <a:t>Difficulty 6</a:t>
                      </a:r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Start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with additional influence in diplomacy conflicts.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156134"/>
              </p:ext>
            </p:extLst>
          </p:nvPr>
        </p:nvGraphicFramePr>
        <p:xfrm>
          <a:off x="65315" y="1905000"/>
          <a:ext cx="6727371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Unresolved Issues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22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515281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375955"/>
                <a:gridCol w="802277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Horsethief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Meadows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Millet Plain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Song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Bluff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Arrow Lake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Boar’s Peak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631284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Sunriders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408553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 smtClean="0">
                <a:latin typeface="Aniron" panose="02000607000000020002" pitchFamily="2" charset="0"/>
              </a:rPr>
              <a:t>Sunriders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552057"/>
              </p:ext>
            </p:extLst>
          </p:nvPr>
        </p:nvGraphicFramePr>
        <p:xfrm>
          <a:off x="762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  <a:gridCol w="685800"/>
                <a:gridCol w="1066800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Arban</a:t>
                      </a:r>
                      <a:r>
                        <a:rPr lang="en-US" sz="1200" b="1" baseline="0" dirty="0" smtClean="0">
                          <a:latin typeface="Book Antiqua" panose="02040602050305030304" pitchFamily="18" charset="0"/>
                        </a:rPr>
                        <a:t> the Swift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+2, Wits: +3</a:t>
                      </a:r>
                    </a:p>
                    <a:p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Fighting: +4, Tactics: +6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Glorious Ruler of the Open Steppes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Predictably Ruthless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“Our weakness is our vulnerability to sorcery”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“Do not let fear guide you!”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err="1" smtClean="0">
                <a:latin typeface="Book Antiqua" panose="02040602050305030304" pitchFamily="18" charset="0"/>
              </a:rPr>
              <a:t>Abagai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Alangoa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Altan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Altani</a:t>
            </a:r>
            <a:r>
              <a:rPr lang="en-US" sz="800" dirty="0" smtClean="0">
                <a:latin typeface="Book Antiqua" panose="02040602050305030304" pitchFamily="18" charset="0"/>
              </a:rPr>
              <a:t>, Amur, </a:t>
            </a:r>
            <a:r>
              <a:rPr lang="en-US" sz="800" dirty="0" err="1" smtClean="0">
                <a:latin typeface="Book Antiqua" panose="02040602050305030304" pitchFamily="18" charset="0"/>
              </a:rPr>
              <a:t>Boladai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Buqadai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Buri</a:t>
            </a:r>
            <a:r>
              <a:rPr lang="en-US" sz="800" dirty="0" smtClean="0">
                <a:latin typeface="Book Antiqua" panose="02040602050305030304" pitchFamily="18" charset="0"/>
              </a:rPr>
              <a:t> </a:t>
            </a:r>
            <a:r>
              <a:rPr lang="en-US" sz="800" dirty="0" err="1" smtClean="0">
                <a:latin typeface="Book Antiqua" panose="02040602050305030304" pitchFamily="18" charset="0"/>
              </a:rPr>
              <a:t>Boke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Chotan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Enqela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Ganbayan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Hulan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Jebe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Nasa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Nomolun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Qarader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Shria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Taichu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Unegei</a:t>
            </a:r>
            <a:endParaRPr lang="en-US" sz="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140537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276938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Dashen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+1,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Chief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Horsemaster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Youthful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Naivete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hear our ancestors song”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“Our horses are the best in the realm”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318348"/>
              </p:ext>
            </p:extLst>
          </p:nvPr>
        </p:nvGraphicFramePr>
        <p:xfrm>
          <a:off x="35814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Hogel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+5, Society: +5,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+3,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Lord of Millet Plain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Broker of Shrewd Deals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Hotheaded Demagogue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“You’re whining as much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as a woman”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324751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Ile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+1,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+4,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Kidnapped Speaker from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Moonrider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Clan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Ear to the Ground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“I have com to expect a great deal of pain in this life”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“Show respect when you speak to me!”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241475"/>
              </p:ext>
            </p:extLst>
          </p:nvPr>
        </p:nvGraphicFramePr>
        <p:xfrm>
          <a:off x="35814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Taichu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+4, Society: +3, Wits: +3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+2, Tactics: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Military Commander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confide in Ile”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Unquestioning Loyalty to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Arban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“Speed is more important than power”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184587"/>
              </p:ext>
            </p:extLst>
          </p:nvPr>
        </p:nvGraphicFramePr>
        <p:xfrm>
          <a:off x="2779777" y="518160"/>
          <a:ext cx="4002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Glory in Battle!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Might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makes Right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A Bright and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Open Homeland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Enough Talking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Horizontal Scroll 6"/>
          <p:cNvSpPr/>
          <p:nvPr/>
        </p:nvSpPr>
        <p:spPr>
          <a:xfrm>
            <a:off x="3451860" y="5486400"/>
            <a:ext cx="3329940" cy="144780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420688"/>
              </p:ext>
            </p:extLst>
          </p:nvPr>
        </p:nvGraphicFramePr>
        <p:xfrm>
          <a:off x="3657600" y="5638800"/>
          <a:ext cx="312420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Pelakhar’s</a:t>
                      </a:r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 Loyalty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Warfare: </a:t>
                      </a:r>
                      <a:r>
                        <a:rPr lang="en-US" sz="1000" b="0" baseline="0" dirty="0" smtClean="0">
                          <a:latin typeface="Book Antiqua" panose="02040602050305030304" pitchFamily="18" charset="0"/>
                        </a:rPr>
                        <a:t>Difficulty 5</a:t>
                      </a:r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The Stronghold gains the dragon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Pelakhar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as an ally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195829"/>
              </p:ext>
            </p:extLst>
          </p:nvPr>
        </p:nvGraphicFramePr>
        <p:xfrm>
          <a:off x="65315" y="1905000"/>
          <a:ext cx="6727371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Unresolved Issues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39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007062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375955"/>
                <a:gridCol w="802277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Horsethief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Meadows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Millet Plain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Song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Bluff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Arrow Lake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Boar’s Peak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906732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Sunriders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8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 smtClean="0">
                <a:latin typeface="Aniron" panose="02000607000000020002" pitchFamily="2" charset="0"/>
              </a:rPr>
              <a:t>Sunriders</a:t>
            </a:r>
            <a:r>
              <a:rPr lang="en-US" sz="1400" dirty="0" smtClean="0">
                <a:latin typeface="Aniron" panose="02000607000000020002" pitchFamily="2" charset="0"/>
              </a:rPr>
              <a:t> (TMP)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602217"/>
              </p:ext>
            </p:extLst>
          </p:nvPr>
        </p:nvGraphicFramePr>
        <p:xfrm>
          <a:off x="76199" y="1905000"/>
          <a:ext cx="6705602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0401"/>
                <a:gridCol w="685800"/>
                <a:gridCol w="2819401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>
                          <a:latin typeface="Book Antiqua" panose="02040602050305030304" pitchFamily="18" charset="0"/>
                        </a:rPr>
                        <a:t>Arban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the Swift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Book Antiqua" panose="02040602050305030304" pitchFamily="18" charset="0"/>
                        </a:rPr>
                        <a:t>Physical</a:t>
                      </a:r>
                      <a:endParaRPr lang="en-US" sz="800" dirty="0" smtClean="0">
                        <a:latin typeface="Fate Core Glyphs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800" dirty="0" smtClean="0">
                        <a:latin typeface="Fate Core Glyphs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Glorious Ruler of the Open Steppes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“Our weakness is our vulnerability to sorcery”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Predictably Ruthless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“Do not let fear guide you!”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+2, Wits: +3, 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Fighting: +4, Tactics: +6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err="1" smtClean="0">
                <a:latin typeface="Book Antiqua" panose="02040602050305030304" pitchFamily="18" charset="0"/>
              </a:rPr>
              <a:t>Ganbayan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Shria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Unegei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Boladai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Qarader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Buqadai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Jebe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Altan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Enqela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Nasa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Buri</a:t>
            </a:r>
            <a:r>
              <a:rPr lang="en-US" sz="800" dirty="0" smtClean="0">
                <a:latin typeface="Book Antiqua" panose="02040602050305030304" pitchFamily="18" charset="0"/>
              </a:rPr>
              <a:t> </a:t>
            </a:r>
            <a:r>
              <a:rPr lang="en-US" sz="800" dirty="0" err="1" smtClean="0">
                <a:latin typeface="Book Antiqua" panose="02040602050305030304" pitchFamily="18" charset="0"/>
              </a:rPr>
              <a:t>Boke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Taichu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Nasa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Altani</a:t>
            </a:r>
            <a:r>
              <a:rPr lang="en-US" sz="800" dirty="0" smtClean="0">
                <a:latin typeface="Book Antiqua" panose="02040602050305030304" pitchFamily="18" charset="0"/>
              </a:rPr>
              <a:t>, Amur, </a:t>
            </a:r>
            <a:r>
              <a:rPr lang="en-US" sz="800" dirty="0" err="1" smtClean="0">
                <a:latin typeface="Book Antiqua" panose="02040602050305030304" pitchFamily="18" charset="0"/>
              </a:rPr>
              <a:t>Hulan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Abagai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Alangoa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Chotan</a:t>
            </a:r>
            <a:r>
              <a:rPr lang="en-US" sz="800" dirty="0" smtClean="0">
                <a:latin typeface="Book Antiqua" panose="02040602050305030304" pitchFamily="18" charset="0"/>
              </a:rPr>
              <a:t>, </a:t>
            </a:r>
            <a:r>
              <a:rPr lang="en-US" sz="800" dirty="0" err="1" smtClean="0">
                <a:latin typeface="Book Antiqua" panose="02040602050305030304" pitchFamily="18" charset="0"/>
              </a:rPr>
              <a:t>Nomolun</a:t>
            </a:r>
            <a:endParaRPr lang="en-US" sz="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758203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Book Antiqua" panose="02040602050305030304" pitchFamily="18" charset="0"/>
                        </a:rPr>
                        <a:t>6</a:t>
                      </a:r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885869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Dashen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+1,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Chief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Horsemaster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Youthful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Naivete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hear our ancestors song”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“Our horses are the best in the realm”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567400"/>
              </p:ext>
            </p:extLst>
          </p:nvPr>
        </p:nvGraphicFramePr>
        <p:xfrm>
          <a:off x="-4038600" y="49530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Hogel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+5, Society: +5,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+3,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Lord of Millet Plain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Broker of Shrewd Deals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Hotheaded Demagogue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“You’re whining as much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as a woman”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941068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Ile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+1,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+4, Tactics: +0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Kidnapped Speaker from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Moonrider</a:t>
                      </a:r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 Clan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Ear to the Ground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“I have com to expect a great deal of pain in this life”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“Show respect when you speak to me!”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529199"/>
              </p:ext>
            </p:extLst>
          </p:nvPr>
        </p:nvGraphicFramePr>
        <p:xfrm>
          <a:off x="-4953000" y="2819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Taichu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+4, Society: +3, Wits: +3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+2, Tactics: +5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Military Commander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confide in Ile”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Unquestioning Loyalty to </a:t>
                      </a:r>
                      <a:r>
                        <a:rPr lang="en-US" sz="1000" i="1" dirty="0" err="1" smtClean="0">
                          <a:latin typeface="Book Antiqua" panose="02040602050305030304" pitchFamily="18" charset="0"/>
                        </a:rPr>
                        <a:t>Arban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“Speed is more important than power”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24072"/>
              </p:ext>
            </p:extLst>
          </p:nvPr>
        </p:nvGraphicFramePr>
        <p:xfrm>
          <a:off x="2779777" y="518160"/>
          <a:ext cx="4002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Glory in Battle!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Might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makes Right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A Bright and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Open Homeland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Enough Talking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70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866133"/>
              </p:ext>
            </p:extLst>
          </p:nvPr>
        </p:nvGraphicFramePr>
        <p:xfrm>
          <a:off x="112174" y="762000"/>
          <a:ext cx="6593426" cy="821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5826"/>
                <a:gridCol w="2819400"/>
                <a:gridCol w="8382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Mission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Threats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Season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Y1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4224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Y1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Y1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Y1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Y2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Y2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Y2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Y2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Y3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Y3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Y3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Y3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Y4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Y4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17276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Y4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Y4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Y5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Y5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Y5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Y5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Spring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Y6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700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Summer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Y6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1920">
                <a:tc>
                  <a:txBody>
                    <a:bodyPr/>
                    <a:lstStyle/>
                    <a:p>
                      <a:endParaRPr lang="en-US" sz="800" dirty="0" smtClean="0">
                        <a:latin typeface="Book Antiqua" panose="02040602050305030304" pitchFamily="18" charset="0"/>
                      </a:endParaRPr>
                    </a:p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Fall</a:t>
                      </a:r>
                      <a:r>
                        <a:rPr lang="en-US" sz="900" baseline="0" dirty="0" smtClean="0">
                          <a:latin typeface="Book Antiqua" panose="02040602050305030304" pitchFamily="18" charset="0"/>
                        </a:rPr>
                        <a:t> Y6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127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latin typeface="Book Antiqua" panose="02040602050305030304" pitchFamily="18" charset="0"/>
                        </a:rPr>
                        <a:t>Wrath of the Autarch</a:t>
                      </a:r>
                      <a:endParaRPr lang="en-US" sz="9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latin typeface="Book Antiqua" panose="02040602050305030304" pitchFamily="18" charset="0"/>
                        </a:rPr>
                        <a:t>Winter Y6</a:t>
                      </a:r>
                      <a:endParaRPr lang="en-US" sz="90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Chronicle of Seasons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2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Core Rules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475" y="609600"/>
            <a:ext cx="6606125" cy="803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Book Antiqua" panose="02040602050305030304" pitchFamily="18" charset="0"/>
              </a:rPr>
              <a:t>Using the Cards</a:t>
            </a:r>
          </a:p>
          <a:p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Spend a fate point (or free invoke) to </a:t>
            </a:r>
            <a:r>
              <a:rPr lang="en-US" sz="1200" b="1" dirty="0" smtClean="0">
                <a:latin typeface="Book Antiqua" panose="02040602050305030304" pitchFamily="18" charset="0"/>
              </a:rPr>
              <a:t>invoke</a:t>
            </a:r>
            <a:r>
              <a:rPr lang="en-US" sz="1200" dirty="0" smtClean="0">
                <a:latin typeface="Book Antiqua" panose="02040602050305030304" pitchFamily="18" charset="0"/>
              </a:rPr>
              <a:t> an aspect and gain +2 or re-draw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When applicable, invoke a </a:t>
            </a:r>
            <a:r>
              <a:rPr lang="en-US" sz="1200" b="1" dirty="0" smtClean="0">
                <a:latin typeface="Book Antiqua" panose="02040602050305030304" pitchFamily="18" charset="0"/>
              </a:rPr>
              <a:t>helpful</a:t>
            </a:r>
            <a:r>
              <a:rPr lang="en-US" sz="1200" dirty="0" smtClean="0">
                <a:latin typeface="Book Antiqua" panose="02040602050305030304" pitchFamily="18" charset="0"/>
              </a:rPr>
              <a:t> aspect to add suns to the result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May use a </a:t>
            </a:r>
            <a:r>
              <a:rPr lang="en-US" sz="1200" b="1" dirty="0" smtClean="0">
                <a:latin typeface="Book Antiqua" panose="02040602050305030304" pitchFamily="18" charset="0"/>
              </a:rPr>
              <a:t>hindering</a:t>
            </a:r>
            <a:r>
              <a:rPr lang="en-US" sz="1200" dirty="0" smtClean="0">
                <a:latin typeface="Book Antiqua" panose="02040602050305030304" pitchFamily="18" charset="0"/>
              </a:rPr>
              <a:t> aspect, subtract moons, gain a skill advance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May </a:t>
            </a:r>
            <a:r>
              <a:rPr lang="en-US" sz="1200" b="1" dirty="0" smtClean="0">
                <a:latin typeface="Book Antiqua" panose="02040602050305030304" pitchFamily="18" charset="0"/>
              </a:rPr>
              <a:t>endure</a:t>
            </a:r>
            <a:r>
              <a:rPr lang="en-US" sz="1200" dirty="0" smtClean="0">
                <a:latin typeface="Book Antiqua" panose="02040602050305030304" pitchFamily="18" charset="0"/>
              </a:rPr>
              <a:t> an aspect, subtract moons, gain fate point for conflict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 </a:t>
            </a:r>
            <a:r>
              <a:rPr lang="en-US" sz="1200" b="1" dirty="0" smtClean="0">
                <a:latin typeface="Book Antiqua" panose="02040602050305030304" pitchFamily="18" charset="0"/>
              </a:rPr>
              <a:t>fortune</a:t>
            </a:r>
            <a:r>
              <a:rPr lang="en-US" sz="1200" dirty="0" smtClean="0">
                <a:latin typeface="Book Antiqua" panose="02040602050305030304" pitchFamily="18" charset="0"/>
              </a:rPr>
              <a:t> card adds either suns or moons (whichever are higher) to the result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 </a:t>
            </a:r>
            <a:r>
              <a:rPr lang="en-US" sz="1200" b="1" dirty="0" smtClean="0">
                <a:latin typeface="Book Antiqua" panose="02040602050305030304" pitchFamily="18" charset="0"/>
              </a:rPr>
              <a:t>major fortune</a:t>
            </a:r>
            <a:r>
              <a:rPr lang="en-US" sz="1200" dirty="0" smtClean="0">
                <a:latin typeface="Book Antiqua" panose="02040602050305030304" pitchFamily="18" charset="0"/>
              </a:rPr>
              <a:t> card adds all symbols to the result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Actions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Fate Core Glyphs" pitchFamily="2" charset="0"/>
              </a:rPr>
              <a:t>C </a:t>
            </a:r>
            <a:r>
              <a:rPr lang="en-US" sz="1200" b="1" dirty="0" smtClean="0">
                <a:latin typeface="Book Antiqua" panose="02040602050305030304" pitchFamily="18" charset="0"/>
              </a:rPr>
              <a:t>Create Advantage</a:t>
            </a:r>
            <a:r>
              <a:rPr lang="en-US" sz="1200" dirty="0" smtClean="0">
                <a:latin typeface="Book Antiqua" panose="02040602050305030304" pitchFamily="18" charset="0"/>
              </a:rPr>
              <a:t> – Create an aspect with a free invocation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Fate Core Glyphs" pitchFamily="2" charset="0"/>
              </a:rPr>
              <a:t>O </a:t>
            </a:r>
            <a:r>
              <a:rPr lang="en-US" sz="1200" b="1" dirty="0" smtClean="0">
                <a:latin typeface="Book Antiqua" panose="02040602050305030304" pitchFamily="18" charset="0"/>
              </a:rPr>
              <a:t>Overcome</a:t>
            </a:r>
            <a:r>
              <a:rPr lang="en-US" sz="1200" dirty="0" smtClean="0">
                <a:latin typeface="Book Antiqua" panose="02040602050305030304" pitchFamily="18" charset="0"/>
              </a:rPr>
              <a:t> – Remove an aspect or accomplish a goal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Fate Core Glyphs" pitchFamily="2" charset="0"/>
              </a:rPr>
              <a:t>A </a:t>
            </a:r>
            <a:r>
              <a:rPr lang="en-US" sz="1200" b="1" dirty="0" smtClean="0">
                <a:latin typeface="Book Antiqua" panose="02040602050305030304" pitchFamily="18" charset="0"/>
              </a:rPr>
              <a:t>Attack</a:t>
            </a:r>
            <a:r>
              <a:rPr lang="en-US" sz="1200" dirty="0" smtClean="0">
                <a:latin typeface="Book Antiqua" panose="02040602050305030304" pitchFamily="18" charset="0"/>
              </a:rPr>
              <a:t> – Target takes stress equal to shifts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Max Damage</a:t>
            </a:r>
            <a:r>
              <a:rPr lang="en-US" sz="1200" dirty="0" smtClean="0">
                <a:latin typeface="Book Antiqua" panose="02040602050305030304" pitchFamily="18" charset="0"/>
              </a:rPr>
              <a:t> – May not inflict more stress than skill used to attack with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Fate Core Glyphs" pitchFamily="2" charset="0"/>
              </a:rPr>
              <a:t>D </a:t>
            </a:r>
            <a:r>
              <a:rPr lang="en-US" sz="1200" b="1" dirty="0" smtClean="0">
                <a:latin typeface="Book Antiqua" panose="02040602050305030304" pitchFamily="18" charset="0"/>
              </a:rPr>
              <a:t>Defend</a:t>
            </a:r>
            <a:r>
              <a:rPr lang="en-US" sz="1200" dirty="0" smtClean="0">
                <a:latin typeface="Book Antiqua" panose="02040602050305030304" pitchFamily="18" charset="0"/>
              </a:rPr>
              <a:t> – In response to Attack or Overcome actions targeting a character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Success with Style</a:t>
            </a:r>
            <a:r>
              <a:rPr lang="en-US" sz="1200" dirty="0" smtClean="0">
                <a:latin typeface="Book Antiqua" panose="02040602050305030304" pitchFamily="18" charset="0"/>
              </a:rPr>
              <a:t> – If three shifts higher than difficulty, gain a minor advantage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Extra shifts must do nothing else (they can’t be used to inflict stress, move, </a:t>
            </a:r>
            <a:r>
              <a:rPr lang="en-US" sz="1200" dirty="0" err="1" smtClean="0">
                <a:latin typeface="Book Antiqua" panose="02040602050305030304" pitchFamily="18" charset="0"/>
              </a:rPr>
              <a:t>etc</a:t>
            </a:r>
            <a:r>
              <a:rPr lang="en-US" sz="1200" dirty="0" smtClean="0">
                <a:latin typeface="Book Antiqua" panose="02040602050305030304" pitchFamily="18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Tie</a:t>
            </a:r>
            <a:r>
              <a:rPr lang="en-US" sz="1200" dirty="0" smtClean="0">
                <a:latin typeface="Book Antiqua" panose="02040602050305030304" pitchFamily="18" charset="0"/>
              </a:rPr>
              <a:t> – On all actions </a:t>
            </a:r>
            <a:r>
              <a:rPr lang="en-US" sz="1200" b="1" dirty="0" smtClean="0">
                <a:latin typeface="Book Antiqua" panose="02040602050305030304" pitchFamily="18" charset="0"/>
              </a:rPr>
              <a:t>except</a:t>
            </a:r>
            <a:r>
              <a:rPr lang="en-US" sz="1200" dirty="0" smtClean="0">
                <a:latin typeface="Book Antiqua" panose="02040602050305030304" pitchFamily="18" charset="0"/>
              </a:rPr>
              <a:t> Defend, ties generate a minor advantage with one free invoke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Stress for Success (Heroes Only)</a:t>
            </a: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For each +2 added, draw a card and take suns as physical stress and moons as mental stress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Must draw all cards at the same time, add all stress together</a:t>
            </a:r>
            <a:endParaRPr lang="en-US" sz="1200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 smtClean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Challenge Phase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endParaRPr lang="en-US" sz="1200" b="1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Create Advantage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Mission and campaign aspects may only be created during challenge turn</a:t>
            </a:r>
            <a:endParaRPr lang="en-US" sz="1200" dirty="0" smtClean="0">
              <a:latin typeface="Wingdings 2" panose="05020102010507070707" pitchFamily="18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Opposition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Minor Advantage: Mission Difficulty – 2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Mission Aspect: Mission Difficulty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Campaign Aspect: Mission Difficulty + 2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Resolve a Challenge (Overcome) </a:t>
            </a:r>
            <a:r>
              <a:rPr lang="en-US" sz="1200" dirty="0" smtClean="0">
                <a:latin typeface="Book Antiqua" panose="02040602050305030304" pitchFamily="18" charset="0"/>
              </a:rPr>
              <a:t>– On success, challenge is resolved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For each sun on challenge, take one stress for each attempt at resolving it (stress)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Each moon on the challenge takes three shifts to remove (time)</a:t>
            </a:r>
            <a:endParaRPr lang="en-US" sz="1200" dirty="0">
              <a:latin typeface="Book Antiqua" panose="020406020503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Failure </a:t>
            </a:r>
            <a:r>
              <a:rPr lang="en-US" sz="1200" dirty="0" smtClean="0">
                <a:latin typeface="Book Antiqua" panose="02040602050305030304" pitchFamily="18" charset="0"/>
              </a:rPr>
              <a:t>– Challenge is failed and removed, Autarch player creates a mission aspect with one free invoke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When a hero’s </a:t>
            </a:r>
            <a:r>
              <a:rPr lang="en-US" sz="1200" dirty="0">
                <a:latin typeface="Book Antiqua" panose="02040602050305030304" pitchFamily="18" charset="0"/>
              </a:rPr>
              <a:t>opposition is higher than </a:t>
            </a:r>
            <a:r>
              <a:rPr lang="en-US" sz="1200" dirty="0" smtClean="0">
                <a:latin typeface="Book Antiqua" panose="02040602050305030304" pitchFamily="18" charset="0"/>
              </a:rPr>
              <a:t>the skill used, </a:t>
            </a:r>
            <a:r>
              <a:rPr lang="en-US" sz="1200" dirty="0">
                <a:latin typeface="Book Antiqua" panose="02040602050305030304" pitchFamily="18" charset="0"/>
              </a:rPr>
              <a:t>gain a </a:t>
            </a:r>
            <a:r>
              <a:rPr lang="en-US" sz="1200" b="1" dirty="0">
                <a:latin typeface="Book Antiqua" panose="02040602050305030304" pitchFamily="18" charset="0"/>
              </a:rPr>
              <a:t>skill </a:t>
            </a:r>
            <a:r>
              <a:rPr lang="en-US" sz="1200" b="1" dirty="0" smtClean="0">
                <a:latin typeface="Book Antiqua" panose="02040602050305030304" pitchFamily="18" charset="0"/>
              </a:rPr>
              <a:t>advance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Complication (Compel) </a:t>
            </a:r>
            <a:r>
              <a:rPr lang="en-US" sz="1200" dirty="0" smtClean="0">
                <a:latin typeface="Book Antiqua" panose="02040602050305030304" pitchFamily="18" charset="0"/>
              </a:rPr>
              <a:t>– If accepted, draw card and add suns and moons to challenge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Autarch player starts with one fewer fate point than number of Stronghold players</a:t>
            </a:r>
            <a:endParaRPr lang="en-US" sz="1200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Each </a:t>
            </a:r>
            <a:r>
              <a:rPr lang="en-US" sz="1200" b="1" dirty="0" smtClean="0">
                <a:latin typeface="Book Antiqua" panose="02040602050305030304" pitchFamily="18" charset="0"/>
              </a:rPr>
              <a:t>ignored challenge </a:t>
            </a:r>
            <a:r>
              <a:rPr lang="en-US" sz="1200" dirty="0" smtClean="0">
                <a:latin typeface="Book Antiqua" panose="02040602050305030304" pitchFamily="18" charset="0"/>
              </a:rPr>
              <a:t>gives the Autarch player a number of fate points equal to the number of players for use during the conflict</a:t>
            </a:r>
          </a:p>
        </p:txBody>
      </p:sp>
    </p:spTree>
    <p:extLst>
      <p:ext uri="{BB962C8B-B14F-4D97-AF65-F5344CB8AC3E}">
        <p14:creationId xmlns:p14="http://schemas.microsoft.com/office/powerpoint/2010/main" val="105093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Conflicts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475" y="565964"/>
            <a:ext cx="6606125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Book Antiqua" panose="02040602050305030304" pitchFamily="18" charset="0"/>
              </a:rPr>
              <a:t>General</a:t>
            </a:r>
          </a:p>
          <a:p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Autarch player starts conflict with one fate point for each hero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Minions may not use Create Advantage action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Movement </a:t>
            </a:r>
            <a:r>
              <a:rPr lang="en-US" sz="1200" dirty="0" smtClean="0">
                <a:latin typeface="Book Antiqua" panose="02040602050305030304" pitchFamily="18" charset="0"/>
              </a:rPr>
              <a:t>(Overcome) - May always move one zone for free and take different action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If opposed, use appropriate skill for movement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Each relevant aspect adds two to the opposition to enter a zone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One character in each zone may oppose movement out of the zone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Create Advantage</a:t>
            </a:r>
            <a:r>
              <a:rPr lang="en-US" sz="1200" dirty="0" smtClean="0">
                <a:latin typeface="Book Antiqua" panose="02040602050305030304" pitchFamily="18" charset="0"/>
              </a:rPr>
              <a:t> – Only minor advantages may be created during conflicts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Diplomacy (Turn Order by Society)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Hero may move from/to </a:t>
            </a:r>
            <a:r>
              <a:rPr lang="en-US" sz="1200" b="1" i="1" dirty="0" smtClean="0">
                <a:latin typeface="Book Antiqua" panose="02040602050305030304" pitchFamily="18" charset="0"/>
              </a:rPr>
              <a:t>Unattached </a:t>
            </a:r>
            <a:r>
              <a:rPr lang="en-US" sz="1200" dirty="0" smtClean="0">
                <a:latin typeface="Book Antiqua" panose="02040602050305030304" pitchFamily="18" charset="0"/>
              </a:rPr>
              <a:t>zone and take one action (leaders don’t move)</a:t>
            </a:r>
            <a:endParaRPr lang="en-US" sz="1200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Book Antiqua" panose="02040602050305030304" pitchFamily="18" charset="0"/>
              </a:rPr>
              <a:t>Address Issue</a:t>
            </a:r>
            <a:r>
              <a:rPr lang="en-US" sz="1200" dirty="0">
                <a:latin typeface="Book Antiqua" panose="02040602050305030304" pitchFamily="18" charset="0"/>
              </a:rPr>
              <a:t> (Overcome, Skill vs. </a:t>
            </a:r>
            <a:r>
              <a:rPr lang="en-US" sz="1200" dirty="0" smtClean="0">
                <a:latin typeface="Book Antiqua" panose="02040602050305030304" pitchFamily="18" charset="0"/>
              </a:rPr>
              <a:t>Issue Difficulty) – Remove issue, heroes only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Complicate Issue</a:t>
            </a:r>
            <a:r>
              <a:rPr lang="en-US" sz="1200" dirty="0" smtClean="0">
                <a:latin typeface="Book Antiqua" panose="02040602050305030304" pitchFamily="18" charset="0"/>
              </a:rPr>
              <a:t> (Create Advantage) – Create mission aspect related to issue, leaders only</a:t>
            </a:r>
            <a:endParaRPr lang="en-US" sz="1200" b="1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Book Antiqua" panose="02040602050305030304" pitchFamily="18" charset="0"/>
              </a:rPr>
              <a:t>Flattery </a:t>
            </a:r>
            <a:r>
              <a:rPr lang="en-US" sz="1200" dirty="0">
                <a:latin typeface="Book Antiqua" panose="02040602050305030304" pitchFamily="18" charset="0"/>
              </a:rPr>
              <a:t>(Attack, Rapport vs. Society)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Book Antiqua" panose="02040602050305030304" pitchFamily="18" charset="0"/>
              </a:rPr>
              <a:t>Manipulate – </a:t>
            </a:r>
            <a:r>
              <a:rPr lang="en-US" sz="1200" dirty="0">
                <a:latin typeface="Book Antiqua" panose="02040602050305030304" pitchFamily="18" charset="0"/>
              </a:rPr>
              <a:t>(Attack, Deceive vs. Wits)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Book Antiqua" panose="02040602050305030304" pitchFamily="18" charset="0"/>
              </a:rPr>
              <a:t>Failed manipulation shuts down the hero or leader, making them unable to be attacked for the remainder of the mission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Infiltration (Heroes then Guards)</a:t>
            </a: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Attack – </a:t>
            </a:r>
            <a:r>
              <a:rPr lang="en-US" sz="1200" dirty="0" smtClean="0">
                <a:latin typeface="Book Antiqua" panose="02040602050305030304" pitchFamily="18" charset="0"/>
              </a:rPr>
              <a:t>Fighting vs. Athletics or Fighting, Marksmanship vs. Athletics, Intimidation vs Will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Movement </a:t>
            </a:r>
            <a:r>
              <a:rPr lang="en-US" sz="1200" dirty="0" smtClean="0">
                <a:latin typeface="Book Antiqua" panose="02040602050305030304" pitchFamily="18" charset="0"/>
              </a:rPr>
              <a:t>(Overcome)</a:t>
            </a:r>
            <a:r>
              <a:rPr lang="en-US" sz="1200" b="1" dirty="0" smtClean="0">
                <a:latin typeface="Book Antiqua" panose="02040602050305030304" pitchFamily="18" charset="0"/>
              </a:rPr>
              <a:t> – </a:t>
            </a:r>
            <a:r>
              <a:rPr lang="en-US" sz="1200" dirty="0" smtClean="0">
                <a:latin typeface="Book Antiqua" panose="02040602050305030304" pitchFamily="18" charset="0"/>
              </a:rPr>
              <a:t>Guard becomes alerted unless movement stopped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Resolve Security Challenge</a:t>
            </a:r>
            <a:r>
              <a:rPr lang="en-US" sz="1200" dirty="0" smtClean="0">
                <a:latin typeface="Book Antiqua" panose="02040602050305030304" pitchFamily="18" charset="0"/>
              </a:rPr>
              <a:t> (Stronghold Player, Attack)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Must use listed skill, challenge takes stress, on failure nearest guard is suspicious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Detect Intruder</a:t>
            </a:r>
            <a:r>
              <a:rPr lang="en-US" sz="1200" dirty="0" smtClean="0">
                <a:latin typeface="Book Antiqua" panose="02040602050305030304" pitchFamily="18" charset="0"/>
              </a:rPr>
              <a:t> (Autarch Player, Overcome) – Notice vs. Stealth, Deceive vs. Empathy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Any failed roll alerts guard in the same zone</a:t>
            </a:r>
            <a:endParaRPr lang="en-US" sz="1200" dirty="0">
              <a:latin typeface="Book Antiqua" panose="02040602050305030304" pitchFamily="18" charset="0"/>
            </a:endParaRPr>
          </a:p>
          <a:p>
            <a:endParaRPr lang="en-US" sz="1200" b="1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Skirmish (Order by Survival)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endParaRPr lang="en-US" sz="1200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Attack – </a:t>
            </a:r>
            <a:r>
              <a:rPr lang="en-US" sz="1200" dirty="0">
                <a:latin typeface="Book Antiqua" panose="02040602050305030304" pitchFamily="18" charset="0"/>
              </a:rPr>
              <a:t>Fighting vs. Athletics </a:t>
            </a:r>
            <a:r>
              <a:rPr lang="en-US" sz="1200" dirty="0" smtClean="0">
                <a:latin typeface="Book Antiqua" panose="02040602050305030304" pitchFamily="18" charset="0"/>
              </a:rPr>
              <a:t>or </a:t>
            </a:r>
            <a:r>
              <a:rPr lang="en-US" sz="1200" dirty="0">
                <a:latin typeface="Book Antiqua" panose="02040602050305030304" pitchFamily="18" charset="0"/>
              </a:rPr>
              <a:t>Fighting, Marksmanship vs. </a:t>
            </a:r>
            <a:r>
              <a:rPr lang="en-US" sz="1200" dirty="0" smtClean="0">
                <a:latin typeface="Book Antiqua" panose="02040602050305030304" pitchFamily="18" charset="0"/>
              </a:rPr>
              <a:t>Athletics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 smtClean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Warfare (Order by Tactics)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Movement</a:t>
            </a:r>
            <a:r>
              <a:rPr lang="en-US" sz="1200" dirty="0" smtClean="0">
                <a:latin typeface="Book Antiqua" panose="02040602050305030304" pitchFamily="18" charset="0"/>
              </a:rPr>
              <a:t> – May move at rate of slowest unit’s Movement skill if unopposed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Clash of Arms</a:t>
            </a:r>
            <a:r>
              <a:rPr lang="en-US" sz="1200" dirty="0" smtClean="0">
                <a:latin typeface="Book Antiqua" panose="02040602050305030304" pitchFamily="18" charset="0"/>
              </a:rPr>
              <a:t> – Winning leader of Tactics vs. Tactics roll divides up battling units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Fighting vs. Armor, +1 Fighting for each helping unit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Ranged Attack</a:t>
            </a:r>
            <a:r>
              <a:rPr lang="en-US" sz="1200" dirty="0" smtClean="0">
                <a:latin typeface="Book Antiqua" panose="02040602050305030304" pitchFamily="18" charset="0"/>
              </a:rPr>
              <a:t> – Marksmanship vs. Armor, -1 shift for each zone to target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Hero Battle</a:t>
            </a:r>
            <a:r>
              <a:rPr lang="en-US" sz="1200" dirty="0" smtClean="0">
                <a:latin typeface="Book Antiqua" panose="02040602050305030304" pitchFamily="18" charset="0"/>
              </a:rPr>
              <a:t> – One leader attacks another leader as in Skirmish</a:t>
            </a:r>
            <a:endParaRPr lang="en-US" sz="1200" b="1" dirty="0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810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Spotlight Player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475" y="762000"/>
            <a:ext cx="6606125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Book Antiqua" panose="02040602050305030304" pitchFamily="18" charset="0"/>
              </a:rPr>
              <a:t>Apply Ignored Threats</a:t>
            </a:r>
          </a:p>
          <a:p>
            <a:endParaRPr lang="en-US" sz="1200" b="1" dirty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Regional Threat</a:t>
            </a:r>
            <a:r>
              <a:rPr lang="en-US" sz="1200" dirty="0" smtClean="0">
                <a:latin typeface="Book Antiqua" panose="02040602050305030304" pitchFamily="18" charset="0"/>
              </a:rPr>
              <a:t> – No resources from region, -1 stability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Ally Threat</a:t>
            </a:r>
            <a:r>
              <a:rPr lang="en-US" sz="1200" dirty="0" smtClean="0">
                <a:latin typeface="Book Antiqua" panose="02040602050305030304" pitchFamily="18" charset="0"/>
              </a:rPr>
              <a:t> – No trade for season, -1 disposition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Campaign Threat</a:t>
            </a:r>
            <a:r>
              <a:rPr lang="en-US" sz="1200" dirty="0" smtClean="0">
                <a:latin typeface="Book Antiqua" panose="02040602050305030304" pitchFamily="18" charset="0"/>
              </a:rPr>
              <a:t> – Depends on threat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Build Developments</a:t>
            </a:r>
            <a:r>
              <a:rPr lang="en-US" sz="1200" dirty="0" smtClean="0">
                <a:latin typeface="Book Antiqua" panose="02040602050305030304" pitchFamily="18" charset="0"/>
              </a:rPr>
              <a:t> – Use Chronicle of Trade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Roll dice for each resource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May trade with each faction once (place dice on faction), roll new dice gained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May spend a luxury die to re-roll any dice of one resource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Whole dice must be allocated to resources (may not divide up points from a die)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Must </a:t>
            </a:r>
            <a:r>
              <a:rPr lang="en-US" sz="1200" b="1" dirty="0" smtClean="0">
                <a:latin typeface="Book Antiqua" panose="02040602050305030304" pitchFamily="18" charset="0"/>
              </a:rPr>
              <a:t>feed population </a:t>
            </a:r>
            <a:r>
              <a:rPr lang="en-US" sz="1200" dirty="0" smtClean="0">
                <a:latin typeface="Book Antiqua" panose="02040602050305030304" pitchFamily="18" charset="0"/>
              </a:rPr>
              <a:t>(2 * number of regions worth of food) to avoid stability loss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May assign heroes for a </a:t>
            </a:r>
            <a:r>
              <a:rPr lang="en-US" sz="1200" b="1" dirty="0" smtClean="0">
                <a:latin typeface="Book Antiqua" panose="02040602050305030304" pitchFamily="18" charset="0"/>
              </a:rPr>
              <a:t>prison break</a:t>
            </a:r>
            <a:r>
              <a:rPr lang="en-US" sz="1200" dirty="0" smtClean="0">
                <a:latin typeface="Book Antiqua" panose="02040602050305030304" pitchFamily="18" charset="0"/>
              </a:rPr>
              <a:t>, make a Thievery test against faction’s Infiltration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Mission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Take any additional fate points gained during building developments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Modify hero starting fate points by Stronghold stability (base of 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Choose heroes for mission, you choose first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One skill advance and one step of consequence recovery for each season of downtime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After mission, all heroes remove all stress and minor consequences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Heroes on the mission may also gain one skill advance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Heroes may modify one aspect, as appropriate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Apply mission results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Roll for Threats</a:t>
            </a:r>
          </a:p>
          <a:p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Region</a:t>
            </a:r>
            <a:r>
              <a:rPr lang="en-US" sz="1200" dirty="0" smtClean="0">
                <a:latin typeface="Book Antiqua" panose="02040602050305030304" pitchFamily="18" charset="0"/>
              </a:rPr>
              <a:t> – Threat occurs on card draw of -3 or -4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Ally</a:t>
            </a:r>
            <a:r>
              <a:rPr lang="en-US" sz="1200" dirty="0" smtClean="0">
                <a:latin typeface="Book Antiqua" panose="02040602050305030304" pitchFamily="18" charset="0"/>
              </a:rPr>
              <a:t> – Threat occurs on a card draw of -3 or -4, stability increase on a +3 or +4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Campaign Threat</a:t>
            </a:r>
            <a:endParaRPr lang="en-US" sz="1200" dirty="0">
              <a:latin typeface="Book Antiqua" panose="020406020503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Draw a card</a:t>
            </a:r>
            <a:r>
              <a:rPr lang="en-US" sz="1200" dirty="0">
                <a:latin typeface="Book Antiqua" panose="02040602050305030304" pitchFamily="18" charset="0"/>
              </a:rPr>
              <a:t> </a:t>
            </a:r>
            <a:r>
              <a:rPr lang="en-US" sz="1200" dirty="0" smtClean="0">
                <a:latin typeface="Book Antiqua" panose="02040602050305030304" pitchFamily="18" charset="0"/>
              </a:rPr>
              <a:t>for the Autarch and for each faction with a negative disposition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Add current year to result, if result is 3 or higher, there is a threat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Book Antiqua" panose="02040602050305030304" pitchFamily="18" charset="0"/>
              </a:rPr>
              <a:t>Stability increase on a +3 or +4</a:t>
            </a:r>
          </a:p>
          <a:p>
            <a:endParaRPr lang="en-US" sz="1200" b="1" dirty="0" smtClean="0">
              <a:latin typeface="Book Antiqua" panose="02040602050305030304" pitchFamily="18" charset="0"/>
            </a:endParaRPr>
          </a:p>
          <a:p>
            <a:r>
              <a:rPr lang="en-US" sz="1200" b="1" dirty="0" smtClean="0">
                <a:latin typeface="Book Antiqua" panose="02040602050305030304" pitchFamily="18" charset="0"/>
              </a:rPr>
              <a:t>Choose Next Mission</a:t>
            </a: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Alliance </a:t>
            </a:r>
            <a:r>
              <a:rPr lang="en-US" sz="1200" dirty="0" smtClean="0">
                <a:latin typeface="Book Antiqua" panose="02040602050305030304" pitchFamily="18" charset="0"/>
              </a:rPr>
              <a:t>(Diplomacy) – Gain +1 disposition with target faction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Conquest</a:t>
            </a:r>
            <a:r>
              <a:rPr lang="en-US" sz="1200" dirty="0" smtClean="0">
                <a:latin typeface="Book Antiqua" panose="02040602050305030304" pitchFamily="18" charset="0"/>
              </a:rPr>
              <a:t> (Varies) – Gain region (if region controlled by faction, must use Warfare)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Assassination</a:t>
            </a:r>
            <a:r>
              <a:rPr lang="en-US" sz="1200" dirty="0" smtClean="0">
                <a:latin typeface="Book Antiqua" panose="02040602050305030304" pitchFamily="18" charset="0"/>
              </a:rPr>
              <a:t> (Infiltration) – Target leader is removed from game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Sabotage</a:t>
            </a:r>
            <a:r>
              <a:rPr lang="en-US" sz="1200" dirty="0" smtClean="0">
                <a:latin typeface="Book Antiqua" panose="02040602050305030304" pitchFamily="18" charset="0"/>
              </a:rPr>
              <a:t> (Infiltration) – Target faction loses two stability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Quest</a:t>
            </a:r>
            <a:r>
              <a:rPr lang="en-US" sz="1200" dirty="0" smtClean="0">
                <a:latin typeface="Book Antiqua" panose="02040602050305030304" pitchFamily="18" charset="0"/>
              </a:rPr>
              <a:t> (Varies) – Gain an artifact, must have disposition 3+ with related faction</a:t>
            </a:r>
            <a:endParaRPr lang="en-US" sz="1200" b="1" dirty="0" smtClean="0">
              <a:latin typeface="Book Antiqua" panose="020406020503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Book Antiqua" panose="02040602050305030304" pitchFamily="18" charset="0"/>
              </a:rPr>
              <a:t>Threat</a:t>
            </a:r>
            <a:r>
              <a:rPr lang="en-US" sz="1200" dirty="0" smtClean="0">
                <a:latin typeface="Book Antiqua" panose="02040602050305030304" pitchFamily="18" charset="0"/>
              </a:rPr>
              <a:t> (Varies) – Deal with a regional, ally, or campaign threat</a:t>
            </a:r>
          </a:p>
        </p:txBody>
      </p:sp>
    </p:spTree>
    <p:extLst>
      <p:ext uri="{BB962C8B-B14F-4D97-AF65-F5344CB8AC3E}">
        <p14:creationId xmlns:p14="http://schemas.microsoft.com/office/powerpoint/2010/main" val="161367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>
            <a:stCxn id="9" idx="0"/>
            <a:endCxn id="13" idx="2"/>
          </p:cNvCxnSpPr>
          <p:nvPr/>
        </p:nvCxnSpPr>
        <p:spPr>
          <a:xfrm flipH="1" flipV="1">
            <a:off x="1157816" y="5842000"/>
            <a:ext cx="6350" cy="1876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4074" y="914399"/>
            <a:ext cx="2135725" cy="1329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Fantastic Guard Force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Ore: 20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8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Lux: 4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three </a:t>
            </a:r>
            <a:r>
              <a:rPr lang="en-US" sz="800" i="1" dirty="0" smtClean="0">
                <a:latin typeface="Book Antiqua" pitchFamily="18" charset="0"/>
              </a:rPr>
              <a:t>skirmish threats </a:t>
            </a:r>
            <a:r>
              <a:rPr lang="en-US" sz="800" i="1" dirty="0">
                <a:latin typeface="Book Antiqua" pitchFamily="18" charset="0"/>
              </a:rPr>
              <a:t>per year of Fantastic (6)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18" name="Straight Arrow Connector 17"/>
          <p:cNvCxnSpPr>
            <a:stCxn id="13" idx="0"/>
            <a:endCxn id="17" idx="2"/>
          </p:cNvCxnSpPr>
          <p:nvPr/>
        </p:nvCxnSpPr>
        <p:spPr>
          <a:xfrm flipH="1" flipV="1">
            <a:off x="1141937" y="2243666"/>
            <a:ext cx="15879" cy="2072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614333" y="914400"/>
            <a:ext cx="2167467" cy="1329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Kinetic Greaves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18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7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5</a:t>
            </a:r>
            <a:r>
              <a:rPr lang="en-US" sz="1200" dirty="0">
                <a:latin typeface="Book Antiqua" pitchFamily="18" charset="0"/>
              </a:rPr>
              <a:t>	Lux: 3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Skirmish: Free move up to two zones and take a different action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438400" y="914399"/>
            <a:ext cx="2022809" cy="1329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Kinetic Armor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24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12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Lux: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All heroes add two boxes to their physical stress track</a:t>
            </a:r>
            <a:endParaRPr lang="en-US" sz="800" dirty="0">
              <a:latin typeface="Book Antiqua" pitchFamily="18" charset="0"/>
            </a:endParaRPr>
          </a:p>
        </p:txBody>
      </p:sp>
      <p:cxnSp>
        <p:nvCxnSpPr>
          <p:cNvPr id="36" name="Straight Arrow Connector 35"/>
          <p:cNvCxnSpPr>
            <a:stCxn id="34" idx="0"/>
            <a:endCxn id="35" idx="2"/>
          </p:cNvCxnSpPr>
          <p:nvPr/>
        </p:nvCxnSpPr>
        <p:spPr>
          <a:xfrm flipV="1">
            <a:off x="5698067" y="5842000"/>
            <a:ext cx="0" cy="1841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0"/>
            <a:endCxn id="33" idx="2"/>
          </p:cNvCxnSpPr>
          <p:nvPr/>
        </p:nvCxnSpPr>
        <p:spPr>
          <a:xfrm flipH="1" flipV="1">
            <a:off x="3449804" y="5842000"/>
            <a:ext cx="8468" cy="1847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0"/>
            <a:endCxn id="27" idx="2"/>
          </p:cNvCxnSpPr>
          <p:nvPr/>
        </p:nvCxnSpPr>
        <p:spPr>
          <a:xfrm flipV="1">
            <a:off x="3449804" y="2243667"/>
            <a:ext cx="2248263" cy="2074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3" idx="0"/>
            <a:endCxn id="30" idx="2"/>
          </p:cNvCxnSpPr>
          <p:nvPr/>
        </p:nvCxnSpPr>
        <p:spPr>
          <a:xfrm flipV="1">
            <a:off x="3449804" y="2243666"/>
            <a:ext cx="1" cy="2074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5" idx="0"/>
            <a:endCxn id="27" idx="2"/>
          </p:cNvCxnSpPr>
          <p:nvPr/>
        </p:nvCxnSpPr>
        <p:spPr>
          <a:xfrm flipV="1">
            <a:off x="5698067" y="2243667"/>
            <a:ext cx="0" cy="2074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4614333" y="7683499"/>
            <a:ext cx="2167467" cy="13493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Arcane Bowyer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5</a:t>
            </a:r>
            <a:r>
              <a:rPr lang="en-US" sz="1200" dirty="0">
                <a:latin typeface="Book Antiqua" pitchFamily="18" charset="0"/>
              </a:rPr>
              <a:t>	Mana: 3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May re-draw on Marksmanship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8533" y="7718425"/>
            <a:ext cx="2091266" cy="13144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Guard Force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5</a:t>
            </a:r>
            <a:r>
              <a:rPr lang="en-US" sz="1200" dirty="0">
                <a:latin typeface="Book Antiqua" pitchFamily="18" charset="0"/>
              </a:rPr>
              <a:t>	Mana: 3</a:t>
            </a:r>
          </a:p>
          <a:p>
            <a:r>
              <a:rPr lang="en-US" sz="1200" dirty="0">
                <a:latin typeface="Book Antiqua" pitchFamily="18" charset="0"/>
              </a:rPr>
              <a:t>Food: 3	</a:t>
            </a:r>
          </a:p>
          <a:p>
            <a:pPr algn="ctr"/>
            <a:endParaRPr lang="en-US" sz="800" i="1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one </a:t>
            </a:r>
            <a:r>
              <a:rPr lang="en-US" sz="800" i="1" dirty="0" smtClean="0">
                <a:latin typeface="Book Antiqua" pitchFamily="18" charset="0"/>
              </a:rPr>
              <a:t>skirmish threat </a:t>
            </a:r>
            <a:r>
              <a:rPr lang="en-US" sz="800" i="1" dirty="0">
                <a:latin typeface="Book Antiqua" pitchFamily="18" charset="0"/>
              </a:rPr>
              <a:t>per year of Great (4)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5833" y="4316412"/>
            <a:ext cx="2103966" cy="15255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Guard Force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13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5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5</a:t>
            </a:r>
            <a:r>
              <a:rPr lang="en-US" sz="1200" dirty="0">
                <a:latin typeface="Book Antiqua" pitchFamily="18" charset="0"/>
              </a:rPr>
              <a:t>	Lux: 1</a:t>
            </a:r>
          </a:p>
          <a:p>
            <a:pPr algn="ctr"/>
            <a:endParaRPr lang="en-US" sz="800" i="1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two </a:t>
            </a:r>
            <a:r>
              <a:rPr lang="en-US" sz="800" i="1" dirty="0" smtClean="0">
                <a:latin typeface="Book Antiqua" pitchFamily="18" charset="0"/>
              </a:rPr>
              <a:t>skirmish threats </a:t>
            </a:r>
            <a:r>
              <a:rPr lang="en-US" sz="800" i="1" dirty="0">
                <a:latin typeface="Book Antiqua" pitchFamily="18" charset="0"/>
              </a:rPr>
              <a:t>per year of Superb (5)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614333" y="4318000"/>
            <a:ext cx="2167467" cy="152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Improved Arcane Bowyer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11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7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4</a:t>
            </a:r>
            <a:r>
              <a:rPr lang="en-US" sz="1200" dirty="0">
                <a:latin typeface="Book Antiqua" pitchFamily="18" charset="0"/>
              </a:rPr>
              <a:t>	Lux: </a:t>
            </a:r>
            <a:r>
              <a:rPr lang="en-US" sz="1200" dirty="0" smtClean="0">
                <a:latin typeface="Book Antiqua" pitchFamily="18" charset="0"/>
              </a:rPr>
              <a:t>2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two, keep one for Marksmanship actions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446866" y="4318000"/>
            <a:ext cx="2005876" cy="152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Improved Arcane Smith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14</a:t>
            </a:r>
            <a:r>
              <a:rPr lang="en-US" sz="1200" dirty="0">
                <a:latin typeface="Book Antiqua" pitchFamily="18" charset="0"/>
              </a:rPr>
              <a:t>	Mana: 7</a:t>
            </a: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4</a:t>
            </a:r>
            <a:r>
              <a:rPr lang="en-US" sz="1200" dirty="0">
                <a:latin typeface="Book Antiqua" pitchFamily="18" charset="0"/>
              </a:rPr>
              <a:t>	Lux: 2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Draw two, keep one for </a:t>
            </a:r>
            <a:r>
              <a:rPr lang="en-US" sz="800" i="1" dirty="0">
                <a:latin typeface="Book Antiqua" pitchFamily="18" charset="0"/>
              </a:rPr>
              <a:t>Fighting actions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2455334" y="7689849"/>
            <a:ext cx="2005876" cy="13430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Arcane Smith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Ore: 9	Mana: 3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May re-draw on Fighting actions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Skirmish Developments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16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990275"/>
              </p:ext>
            </p:extLst>
          </p:nvPr>
        </p:nvGraphicFramePr>
        <p:xfrm>
          <a:off x="99475" y="685800"/>
          <a:ext cx="6606126" cy="822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525"/>
                <a:gridCol w="2438400"/>
                <a:gridCol w="312420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+++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Leviathan Wakes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Marksmanship, Survival)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An Old Foe Returns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Marksmanship)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Tracking Your Prey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(Marksmanship, Survival)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On the Run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Survival)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Close Quarters Brawl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Physique)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Poisonous Threats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(Marksmanship, Athletics)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 Treacherous Land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(Survival, Lore)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Beasts of the Wild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Marksmanship, Survival)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Strenuous Obstacles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(Physique, Athletics)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0++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 Mystical Power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(Lore, Channeling)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Reconnaissance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(Stealth, Disguise, Thievery)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Coordinated Plans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(Command, Tactics, Engineering)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Gathering Support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(Rapport, Society, Wits)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Arcane Test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(Lore, Channeling, Will)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Scouts and Maneuvers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Marksmanship, Survival)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err="1" smtClean="0">
                          <a:latin typeface="Book Antiqua" panose="02040602050305030304" pitchFamily="18" charset="0"/>
                        </a:rPr>
                        <a:t>Wetwork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Stealth)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The Waiting Game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(Marksmanship, Disguise)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Secret Trails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(Survival, Thievery)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-++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Coordinated Fight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(Fighting, Command)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Avoiding Battle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(Stealth, Disguise)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Tactical Firefight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(Marksmanship, Tactics)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Prized Target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(Stealth, Thievery)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Makeshift Developments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(Survival, Engineering)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 Clever Ruse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(Disguise, Thievery)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Ambush!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(Fighting)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On the Run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baseline="0" dirty="0" smtClean="0">
                          <a:latin typeface="Book Antiqua" panose="02040602050305030304" pitchFamily="18" charset="0"/>
                        </a:rPr>
                        <a:t>(Marksmanship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Behind Enemy Lines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(Survival)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Skirmish Challenges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964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061487"/>
              </p:ext>
            </p:extLst>
          </p:nvPr>
        </p:nvGraphicFramePr>
        <p:xfrm>
          <a:off x="99475" y="685800"/>
          <a:ext cx="6606126" cy="822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525"/>
                <a:gridCol w="2438400"/>
                <a:gridCol w="312420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+++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Impregnable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Manor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Stealth,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Disguise)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Finding a Key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Stealth)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Under False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Pretenses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Disguise)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Intimate Pickpocket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Disguise)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Over the Ledge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Athletics)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Cramped Movement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Physique)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Tense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Bluff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(Disguise, Will)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Gathering Clues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Stealth, Disguise)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Power Over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Subtlety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(Athletics, Physique)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0++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Strenuous Research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(Will, Lore)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Influential Aid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Rapport,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Escape!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(Marksmanship, Fighting,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Stealth)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Blueprints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and Battle Plans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Arcane Guidance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(Will, Lore, Channeling)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Inside Man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Stealth, Disguise)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High Society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Target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 Society)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Misdirection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Rapport)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Elaborate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Ruse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(Disguise,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-++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err="1" smtClean="0">
                          <a:latin typeface="Book Antiqua" panose="02040602050305030304" pitchFamily="18" charset="0"/>
                        </a:rPr>
                        <a:t>Dextrous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Devices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Marksmanship)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Hiding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in Plain Sight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Rapport)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Unseen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Attack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Fighting)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Charming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Power Play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Forbidden Access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(Disguise, Stealth)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Belle of the Ball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Wits)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Inside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the Lockbox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(Thievery)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Solitary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Surveillance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Out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in the Cold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(Disguise)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Infiltration Challenges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966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537495"/>
              </p:ext>
            </p:extLst>
          </p:nvPr>
        </p:nvGraphicFramePr>
        <p:xfrm>
          <a:off x="99475" y="685800"/>
          <a:ext cx="6606126" cy="822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525"/>
                <a:gridCol w="2438400"/>
                <a:gridCol w="312420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+++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Piercing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Judgment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Society, Wits)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New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Friends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Society)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Council of Kings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Little White Lies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Charming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400" i="1" baseline="0" dirty="0" err="1" smtClean="0">
                          <a:latin typeface="Book Antiqua" panose="02040602050305030304" pitchFamily="18" charset="0"/>
                        </a:rPr>
                        <a:t>Dweomers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Lore)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Lay of the Land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Channeling)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Deflecting Blame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(Wits, Will)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 Sales Job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Society,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Grim Portents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(Lore,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Channeling)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0++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Feats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of Sport and Intellect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(Will, Athletics)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Analyzing Weaknesses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Blackmail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Material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Disguise, Thievery)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Sudden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Violence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(Fighting, Marksmanship, Survival)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Grueling Journey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(Will, Athletics, Physique)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Populist Sentiment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Society,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Organized Movement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Command)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Selling the War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Tactics)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Shoring Up 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Weakness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(Wits,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Engineering)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-++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Dark Secrets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Stealth)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Infrequent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Battle Plans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A Noble Chameleon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(Society, Disguise)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Structural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Weakness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Friends in Low Places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(Wits, Thievery)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Constructing Machines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of War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(Tactics, Engineering)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Cultural Differences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Old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Entrenched Power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(Society)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Clever Hustle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(Wits)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Diplomacy Challenges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517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92432"/>
              </p:ext>
            </p:extLst>
          </p:nvPr>
        </p:nvGraphicFramePr>
        <p:xfrm>
          <a:off x="99475" y="685800"/>
          <a:ext cx="6606126" cy="822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525"/>
                <a:gridCol w="2438400"/>
                <a:gridCol w="312420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+++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Caught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in the Trap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Engineering)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Early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Offensive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5p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Reinforced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Position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Makeshift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Structures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Low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Morale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Will)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An Arcane Weakness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(Tactics, Lore)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Trenches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and Pits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(Engineering, Physique)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4p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Gaining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Ground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+--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Ghostly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Visitors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(Will, Lore)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0++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Forced March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(Physique, Athletics)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Scouting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Ahead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(Fighting, Marksmanship, Survival)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Plea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for Support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(Rapport, Society, Wits)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Enemy Encampment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(Stealth, Disguise, Thievery)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Brutal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Terrain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(Physique, Athletics, Channeling)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Battle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Plans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Tactics, Engineering)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Lead From the Front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 Fighting)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Using the High Ground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(Tactics, Marksmanship)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0--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Shelter from the Storm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(Engineering, Survival)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ate Core Glyphs" pitchFamily="2" charset="0"/>
                        </a:rPr>
                        <a:t>-++</a:t>
                      </a:r>
                      <a:r>
                        <a:rPr lang="en-US" sz="1400" baseline="0" dirty="0" smtClean="0">
                          <a:latin typeface="Fate Core Glyphs" pitchFamily="2" charset="0"/>
                        </a:rPr>
                        <a:t>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3p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Empathy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and Resolve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(Command,</a:t>
                      </a:r>
                      <a:r>
                        <a:rPr lang="en-US" sz="1400" baseline="0" dirty="0" smtClean="0">
                          <a:latin typeface="Book Antiqua" panose="02040602050305030304" pitchFamily="18" charset="0"/>
                        </a:rPr>
                        <a:t> Rapport)</a:t>
                      </a:r>
                      <a:endParaRPr lang="en-US" sz="14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Ambush!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(Fighting, Marksmanship)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-+-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Officer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Training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(Tactics, Society)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 smtClean="0">
                        <a:latin typeface="Fate Core Glyphs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Strenuous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Recon</a:t>
                      </a:r>
                      <a:endParaRPr lang="en-US" sz="1400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(Fighting, Survival)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 Clever Ruse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(Engineering, Wits)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-0-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2p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Waiting for Action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(Marksmanship, Survival)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--+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An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Example is Made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(Command)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--0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Outflanked</a:t>
                      </a:r>
                      <a:r>
                        <a:rPr lang="en-US" sz="1400" i="1" baseline="0" dirty="0" smtClean="0">
                          <a:latin typeface="Book Antiqua" panose="02040602050305030304" pitchFamily="18" charset="0"/>
                        </a:rPr>
                        <a:t> Foes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(Tactics)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Fate Core Glyphs" pitchFamily="2" charset="0"/>
                        </a:rPr>
                        <a:t>--- </a:t>
                      </a:r>
                      <a:r>
                        <a:rPr lang="en-US" sz="1400" b="1" i="0" baseline="0" dirty="0" smtClean="0">
                          <a:latin typeface="Book Antiqua" panose="02040602050305030304" pitchFamily="18" charset="0"/>
                        </a:rPr>
                        <a:t>1p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latin typeface="Book Antiqua" panose="02040602050305030304" pitchFamily="18" charset="0"/>
                        </a:rPr>
                        <a:t>Custom Designs</a:t>
                      </a:r>
                      <a:endParaRPr lang="en-US" sz="14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Book Antiqua" panose="02040602050305030304" pitchFamily="18" charset="0"/>
                        </a:rPr>
                        <a:t>(Engineering)</a:t>
                      </a: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475" y="130314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Warfare Challenges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77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620788" y="7467600"/>
            <a:ext cx="2127312" cy="1244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Thieves Guild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Timber: 8</a:t>
            </a:r>
            <a:r>
              <a:rPr lang="en-US" sz="1200" dirty="0">
                <a:latin typeface="Book Antiqua" pitchFamily="18" charset="0"/>
              </a:rPr>
              <a:t>	</a:t>
            </a:r>
            <a:r>
              <a:rPr lang="en-US" sz="1200" dirty="0" smtClean="0">
                <a:latin typeface="Book Antiqua" pitchFamily="18" charset="0"/>
              </a:rPr>
              <a:t>Ore: 4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May re-draw on Thievery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15" name="Straight Arrow Connector 14"/>
          <p:cNvCxnSpPr>
            <a:stCxn id="9" idx="0"/>
            <a:endCxn id="35" idx="2"/>
          </p:cNvCxnSpPr>
          <p:nvPr/>
        </p:nvCxnSpPr>
        <p:spPr>
          <a:xfrm flipV="1">
            <a:off x="3684444" y="5676902"/>
            <a:ext cx="0" cy="1790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620788" y="914399"/>
            <a:ext cx="2127312" cy="15240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The Shadow Hall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23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11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6	Food: </a:t>
            </a:r>
            <a:r>
              <a:rPr lang="en-US" sz="1200" dirty="0" smtClean="0">
                <a:latin typeface="Book Antiqua" pitchFamily="18" charset="0"/>
              </a:rPr>
              <a:t>2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May use Stealth instead of Athletics for movement, may attempt to move through zone occupied by guard via opposed action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34" name="Straight Arrow Connector 33"/>
          <p:cNvCxnSpPr>
            <a:stCxn id="7" idx="0"/>
            <a:endCxn id="6" idx="2"/>
          </p:cNvCxnSpPr>
          <p:nvPr/>
        </p:nvCxnSpPr>
        <p:spPr>
          <a:xfrm flipH="1" flipV="1">
            <a:off x="5872475" y="5676902"/>
            <a:ext cx="1" cy="18668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963151" y="7543800"/>
            <a:ext cx="1818649" cy="1168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Book Antiqua" pitchFamily="18" charset="0"/>
              </a:rPr>
              <a:t>Safehouses</a:t>
            </a:r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Timber</a:t>
            </a:r>
            <a:r>
              <a:rPr lang="en-US" sz="1200" dirty="0">
                <a:latin typeface="Book Antiqua" pitchFamily="18" charset="0"/>
              </a:rPr>
              <a:t>: 5	Ore: </a:t>
            </a:r>
            <a:r>
              <a:rPr lang="en-US" sz="1200" dirty="0" smtClean="0">
                <a:latin typeface="Book Antiqua" pitchFamily="18" charset="0"/>
              </a:rPr>
              <a:t>3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2	Food: 1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May re-draw on Disguise </a:t>
            </a:r>
            <a:r>
              <a:rPr lang="en-US" sz="800" i="1" dirty="0" smtClean="0">
                <a:latin typeface="Book Antiqua" pitchFamily="18" charset="0"/>
              </a:rPr>
              <a:t>actions </a:t>
            </a:r>
          </a:p>
        </p:txBody>
      </p:sp>
      <p:cxnSp>
        <p:nvCxnSpPr>
          <p:cNvPr id="14" name="Straight Arrow Connector 13"/>
          <p:cNvCxnSpPr>
            <a:stCxn id="13" idx="0"/>
            <a:endCxn id="16" idx="2"/>
          </p:cNvCxnSpPr>
          <p:nvPr/>
        </p:nvCxnSpPr>
        <p:spPr>
          <a:xfrm flipV="1">
            <a:off x="1219200" y="5676902"/>
            <a:ext cx="0" cy="1790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6200" y="914400"/>
            <a:ext cx="2286000" cy="15240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Fantastic Spy </a:t>
            </a:r>
            <a:r>
              <a:rPr lang="en-US" sz="1200" dirty="0">
                <a:latin typeface="Book Antiqua" pitchFamily="18" charset="0"/>
              </a:rPr>
              <a:t>Houses</a:t>
            </a:r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26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16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Food: 6</a:t>
            </a:r>
          </a:p>
          <a:p>
            <a:pPr algn="ctr"/>
            <a:endParaRPr lang="en-US" sz="800" i="1" dirty="0" smtClean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Ignore three infiltration threats per year of Fantastic (6) difficulty or less</a:t>
            </a:r>
          </a:p>
        </p:txBody>
      </p:sp>
      <p:cxnSp>
        <p:nvCxnSpPr>
          <p:cNvPr id="18" name="Straight Arrow Connector 17"/>
          <p:cNvCxnSpPr>
            <a:stCxn id="16" idx="0"/>
            <a:endCxn id="17" idx="2"/>
          </p:cNvCxnSpPr>
          <p:nvPr/>
        </p:nvCxnSpPr>
        <p:spPr>
          <a:xfrm flipV="1">
            <a:off x="1219200" y="2438401"/>
            <a:ext cx="0" cy="1790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5" idx="0"/>
            <a:endCxn id="19" idx="2"/>
          </p:cNvCxnSpPr>
          <p:nvPr/>
        </p:nvCxnSpPr>
        <p:spPr>
          <a:xfrm flipV="1">
            <a:off x="3684444" y="2438400"/>
            <a:ext cx="0" cy="1790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35" idx="0"/>
            <a:endCxn id="68" idx="2"/>
          </p:cNvCxnSpPr>
          <p:nvPr/>
        </p:nvCxnSpPr>
        <p:spPr>
          <a:xfrm flipV="1">
            <a:off x="3684444" y="2438400"/>
            <a:ext cx="2188032" cy="1790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" idx="0"/>
            <a:endCxn id="68" idx="2"/>
          </p:cNvCxnSpPr>
          <p:nvPr/>
        </p:nvCxnSpPr>
        <p:spPr>
          <a:xfrm flipV="1">
            <a:off x="5872475" y="2438400"/>
            <a:ext cx="1" cy="17912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2620788" y="4229360"/>
            <a:ext cx="2127312" cy="14475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Improved Thieves Guild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15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9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3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two, keep one for Thievery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963150" y="4229621"/>
            <a:ext cx="1818649" cy="14472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Improved </a:t>
            </a:r>
            <a:r>
              <a:rPr lang="en-US" sz="1200" dirty="0" err="1" smtClean="0">
                <a:latin typeface="Book Antiqua" pitchFamily="18" charset="0"/>
              </a:rPr>
              <a:t>Safehouses</a:t>
            </a:r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14</a:t>
            </a:r>
            <a:r>
              <a:rPr lang="en-US" sz="1200" dirty="0">
                <a:latin typeface="Book Antiqua" pitchFamily="18" charset="0"/>
              </a:rPr>
              <a:t>	Ore: 7</a:t>
            </a:r>
          </a:p>
          <a:p>
            <a:r>
              <a:rPr lang="en-US" sz="1200" dirty="0">
                <a:latin typeface="Book Antiqua" pitchFamily="18" charset="0"/>
              </a:rPr>
              <a:t>Mana: 4	Food: 2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two, keep one for Disguise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200" y="7467600"/>
            <a:ext cx="2286000" cy="15621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Spy Houses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7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3	Food: </a:t>
            </a:r>
            <a:r>
              <a:rPr lang="en-US" sz="1200" dirty="0" smtClean="0">
                <a:latin typeface="Book Antiqua" pitchFamily="18" charset="0"/>
              </a:rPr>
              <a:t>3</a:t>
            </a:r>
            <a:endParaRPr lang="en-US" sz="1200" dirty="0">
              <a:latin typeface="Book Antiqua" pitchFamily="18" charset="0"/>
            </a:endParaRPr>
          </a:p>
          <a:p>
            <a:pPr algn="ctr"/>
            <a:endParaRPr lang="en-US" sz="800" i="1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</a:t>
            </a:r>
            <a:r>
              <a:rPr lang="en-US" sz="800" i="1" dirty="0" smtClean="0">
                <a:latin typeface="Book Antiqua" pitchFamily="18" charset="0"/>
              </a:rPr>
              <a:t>one infiltration threat </a:t>
            </a:r>
            <a:r>
              <a:rPr lang="en-US" sz="800" i="1" dirty="0">
                <a:latin typeface="Book Antiqua" pitchFamily="18" charset="0"/>
              </a:rPr>
              <a:t>per year of </a:t>
            </a:r>
            <a:r>
              <a:rPr lang="en-US" sz="800" i="1" dirty="0" smtClean="0">
                <a:latin typeface="Book Antiqua" pitchFamily="18" charset="0"/>
              </a:rPr>
              <a:t>Great (4) </a:t>
            </a:r>
            <a:r>
              <a:rPr lang="en-US" sz="800" i="1" dirty="0">
                <a:latin typeface="Book Antiqua" pitchFamily="18" charset="0"/>
              </a:rPr>
              <a:t>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200" y="4229100"/>
            <a:ext cx="2286000" cy="14478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Spy </a:t>
            </a:r>
            <a:r>
              <a:rPr lang="en-US" sz="1200" dirty="0">
                <a:latin typeface="Book Antiqua" pitchFamily="18" charset="0"/>
              </a:rPr>
              <a:t>Houses</a:t>
            </a:r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13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9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4	Food: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pPr algn="ctr"/>
            <a:endParaRPr lang="en-US" sz="800" i="1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</a:t>
            </a:r>
            <a:r>
              <a:rPr lang="en-US" sz="800" i="1" dirty="0" smtClean="0">
                <a:latin typeface="Book Antiqua" pitchFamily="18" charset="0"/>
              </a:rPr>
              <a:t>two infiltration threats </a:t>
            </a:r>
            <a:r>
              <a:rPr lang="en-US" sz="800" i="1" dirty="0">
                <a:latin typeface="Book Antiqua" pitchFamily="18" charset="0"/>
              </a:rPr>
              <a:t>per year of </a:t>
            </a:r>
            <a:r>
              <a:rPr lang="en-US" sz="800" i="1" dirty="0" smtClean="0">
                <a:latin typeface="Book Antiqua" pitchFamily="18" charset="0"/>
              </a:rPr>
              <a:t>Superb (5) </a:t>
            </a:r>
            <a:r>
              <a:rPr lang="en-US" sz="800" i="1" dirty="0">
                <a:latin typeface="Book Antiqua" pitchFamily="18" charset="0"/>
              </a:rPr>
              <a:t>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dirty="0" smtClean="0">
              <a:latin typeface="Book Antiqua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Infiltration Developments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4963151" y="914399"/>
            <a:ext cx="1818649" cy="15240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The Map Hall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17</a:t>
            </a:r>
            <a:r>
              <a:rPr lang="en-US" sz="1200" dirty="0">
                <a:latin typeface="Book Antiqua" pitchFamily="18" charset="0"/>
              </a:rPr>
              <a:t>	Ore: </a:t>
            </a:r>
            <a:r>
              <a:rPr lang="en-US" sz="1200" dirty="0" smtClean="0">
                <a:latin typeface="Book Antiqua" pitchFamily="18" charset="0"/>
              </a:rPr>
              <a:t>9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Mana: 4	Food: 2</a:t>
            </a:r>
          </a:p>
          <a:p>
            <a:endParaRPr lang="en-US" sz="800" dirty="0" smtClean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Place two notecards each setup turn during infiltration</a:t>
            </a:r>
          </a:p>
        </p:txBody>
      </p:sp>
    </p:spTree>
    <p:extLst>
      <p:ext uri="{BB962C8B-B14F-4D97-AF65-F5344CB8AC3E}">
        <p14:creationId xmlns:p14="http://schemas.microsoft.com/office/powerpoint/2010/main" val="195076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/>
          <p:cNvCxnSpPr>
            <a:stCxn id="33" idx="0"/>
            <a:endCxn id="4" idx="2"/>
          </p:cNvCxnSpPr>
          <p:nvPr/>
        </p:nvCxnSpPr>
        <p:spPr>
          <a:xfrm flipV="1">
            <a:off x="3619500" y="2286000"/>
            <a:ext cx="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0"/>
            <a:endCxn id="33" idx="2"/>
          </p:cNvCxnSpPr>
          <p:nvPr/>
        </p:nvCxnSpPr>
        <p:spPr>
          <a:xfrm flipH="1" flipV="1">
            <a:off x="3619500" y="5715000"/>
            <a:ext cx="95885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0"/>
            <a:endCxn id="9" idx="2"/>
          </p:cNvCxnSpPr>
          <p:nvPr/>
        </p:nvCxnSpPr>
        <p:spPr>
          <a:xfrm flipV="1">
            <a:off x="4578350" y="5715000"/>
            <a:ext cx="1212851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590800" y="914400"/>
            <a:ext cx="2057399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Center of Culture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14</a:t>
            </a:r>
            <a:r>
              <a:rPr lang="en-US" sz="1200" dirty="0">
                <a:latin typeface="Book Antiqua" pitchFamily="18" charset="0"/>
              </a:rPr>
              <a:t>	Timber: 3</a:t>
            </a:r>
          </a:p>
          <a:p>
            <a:r>
              <a:rPr lang="en-US" sz="1200" dirty="0">
                <a:latin typeface="Book Antiqua" pitchFamily="18" charset="0"/>
              </a:rPr>
              <a:t>Ore: 5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two, keep one for </a:t>
            </a:r>
            <a:r>
              <a:rPr lang="en-US" sz="800" i="1" dirty="0" smtClean="0">
                <a:latin typeface="Book Antiqua" pitchFamily="18" charset="0"/>
              </a:rPr>
              <a:t>Society </a:t>
            </a:r>
            <a:r>
              <a:rPr lang="en-US" sz="800" i="1" dirty="0">
                <a:latin typeface="Book Antiqua" pitchFamily="18" charset="0"/>
              </a:rPr>
              <a:t>actions</a:t>
            </a:r>
          </a:p>
        </p:txBody>
      </p:sp>
      <p:cxnSp>
        <p:nvCxnSpPr>
          <p:cNvPr id="22" name="Straight Arrow Connector 21"/>
          <p:cNvCxnSpPr>
            <a:stCxn id="21" idx="0"/>
            <a:endCxn id="24" idx="2"/>
          </p:cNvCxnSpPr>
          <p:nvPr/>
        </p:nvCxnSpPr>
        <p:spPr>
          <a:xfrm flipH="1" flipV="1">
            <a:off x="1144270" y="5715000"/>
            <a:ext cx="635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76200" y="914400"/>
            <a:ext cx="2133600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Fantastic Diplomats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12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12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three  </a:t>
            </a:r>
            <a:r>
              <a:rPr lang="en-US" sz="800" i="1" dirty="0" smtClean="0">
                <a:latin typeface="Book Antiqua" pitchFamily="18" charset="0"/>
              </a:rPr>
              <a:t>diplomacy </a:t>
            </a:r>
            <a:r>
              <a:rPr lang="en-US" sz="800" i="1" dirty="0">
                <a:latin typeface="Book Antiqua" pitchFamily="18" charset="0"/>
              </a:rPr>
              <a:t>threats per year of Fantastic (6)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1000" dirty="0" smtClean="0">
              <a:latin typeface="Book Antiqua" pitchFamily="18" charset="0"/>
            </a:endParaRPr>
          </a:p>
        </p:txBody>
      </p:sp>
      <p:cxnSp>
        <p:nvCxnSpPr>
          <p:cNvPr id="26" name="Straight Arrow Connector 25"/>
          <p:cNvCxnSpPr>
            <a:stCxn id="24" idx="0"/>
            <a:endCxn id="25" idx="2"/>
          </p:cNvCxnSpPr>
          <p:nvPr/>
        </p:nvCxnSpPr>
        <p:spPr>
          <a:xfrm flipH="1" flipV="1">
            <a:off x="1143000" y="2286000"/>
            <a:ext cx="127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4800601" y="914400"/>
            <a:ext cx="1981200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Trade Capital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11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10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6</a:t>
            </a:r>
            <a:r>
              <a:rPr lang="en-US" sz="1200" dirty="0">
                <a:latin typeface="Book Antiqua" pitchFamily="18" charset="0"/>
              </a:rPr>
              <a:t>	Mana: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Gain +1 disposition on successful Alliance missions</a:t>
            </a:r>
          </a:p>
        </p:txBody>
      </p:sp>
      <p:cxnSp>
        <p:nvCxnSpPr>
          <p:cNvPr id="72" name="Straight Arrow Connector 71"/>
          <p:cNvCxnSpPr>
            <a:stCxn id="9" idx="0"/>
            <a:endCxn id="61" idx="2"/>
          </p:cNvCxnSpPr>
          <p:nvPr/>
        </p:nvCxnSpPr>
        <p:spPr>
          <a:xfrm flipV="1">
            <a:off x="5791201" y="2286000"/>
            <a:ext cx="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378200" y="7772400"/>
            <a:ext cx="2400300" cy="12675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Trade Guild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 smtClean="0">
                <a:latin typeface="Book Antiqua" pitchFamily="18" charset="0"/>
              </a:rPr>
              <a:t>Lux</a:t>
            </a:r>
            <a:r>
              <a:rPr lang="en-US" sz="1200" dirty="0">
                <a:latin typeface="Book Antiqua" pitchFamily="18" charset="0"/>
              </a:rPr>
              <a:t>: </a:t>
            </a:r>
            <a:r>
              <a:rPr lang="en-US" sz="1200" dirty="0" smtClean="0">
                <a:latin typeface="Book Antiqua" pitchFamily="18" charset="0"/>
              </a:rPr>
              <a:t>2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5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 May re-draw on Rapport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  <a:endParaRPr lang="en-US" sz="800" i="1" dirty="0">
              <a:latin typeface="Book Antiqua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1440" y="7772400"/>
            <a:ext cx="2118360" cy="12675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Diplomats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3</a:t>
            </a:r>
            <a:r>
              <a:rPr lang="en-US" sz="1200" dirty="0">
                <a:latin typeface="Book Antiqua" pitchFamily="18" charset="0"/>
              </a:rPr>
              <a:t>	Timber: 4</a:t>
            </a: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2</a:t>
            </a:r>
            <a:r>
              <a:rPr lang="en-US" sz="1200" dirty="0">
                <a:latin typeface="Book Antiqua" pitchFamily="18" charset="0"/>
              </a:rPr>
              <a:t>	</a:t>
            </a:r>
          </a:p>
          <a:p>
            <a:pPr algn="ctr"/>
            <a:endParaRPr lang="en-US" sz="800" i="1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one </a:t>
            </a:r>
            <a:r>
              <a:rPr lang="en-US" sz="800" i="1" dirty="0" smtClean="0">
                <a:latin typeface="Book Antiqua" pitchFamily="18" charset="0"/>
              </a:rPr>
              <a:t>diplomacy threat </a:t>
            </a:r>
            <a:r>
              <a:rPr lang="en-US" sz="800" i="1" dirty="0">
                <a:latin typeface="Book Antiqua" pitchFamily="18" charset="0"/>
              </a:rPr>
              <a:t>per year of Great (4)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800" dirty="0">
              <a:latin typeface="Book Antiqua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740" y="4343400"/>
            <a:ext cx="2131060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Diplomats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6	Timber: </a:t>
            </a:r>
            <a:r>
              <a:rPr lang="en-US" sz="1200" dirty="0" smtClean="0">
                <a:latin typeface="Book Antiqua" pitchFamily="18" charset="0"/>
              </a:rPr>
              <a:t>5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4</a:t>
            </a:r>
            <a:r>
              <a:rPr lang="en-US" sz="1200" dirty="0">
                <a:latin typeface="Book Antiqua" pitchFamily="18" charset="0"/>
              </a:rPr>
              <a:t>	Mana: 2</a:t>
            </a:r>
          </a:p>
          <a:p>
            <a:endParaRPr lang="en-US" sz="800" dirty="0" smtClean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two </a:t>
            </a:r>
            <a:r>
              <a:rPr lang="en-US" sz="800" i="1" dirty="0" smtClean="0">
                <a:latin typeface="Book Antiqua" pitchFamily="18" charset="0"/>
              </a:rPr>
              <a:t>diplomacy threats </a:t>
            </a:r>
            <a:r>
              <a:rPr lang="en-US" sz="800" i="1" dirty="0">
                <a:latin typeface="Book Antiqua" pitchFamily="18" charset="0"/>
              </a:rPr>
              <a:t>per year of Superb (5) difficulty or </a:t>
            </a:r>
            <a:r>
              <a:rPr lang="en-US" sz="800" i="1" dirty="0" smtClean="0">
                <a:latin typeface="Book Antiqua" pitchFamily="18" charset="0"/>
              </a:rPr>
              <a:t>less</a:t>
            </a:r>
            <a:endParaRPr lang="en-US" sz="1000" dirty="0" smtClean="0">
              <a:latin typeface="Book Antiqua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00601" y="4343400"/>
            <a:ext cx="1981200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Trade Relationships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7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7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5</a:t>
            </a:r>
            <a:r>
              <a:rPr lang="en-US" sz="1000" dirty="0">
                <a:latin typeface="Book Antiqua" pitchFamily="18" charset="0"/>
              </a:rPr>
              <a:t>	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two, keep one for Rapport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590800" y="4343400"/>
            <a:ext cx="2057399" cy="1371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Arts and Entertainment</a:t>
            </a: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Lux: </a:t>
            </a:r>
            <a:r>
              <a:rPr lang="en-US" sz="1200" dirty="0" smtClean="0">
                <a:latin typeface="Book Antiqua" pitchFamily="18" charset="0"/>
              </a:rPr>
              <a:t>8</a:t>
            </a:r>
            <a:r>
              <a:rPr lang="en-US" sz="1200" dirty="0">
                <a:latin typeface="Book Antiqua" pitchFamily="18" charset="0"/>
              </a:rPr>
              <a:t>	Timber: </a:t>
            </a:r>
            <a:r>
              <a:rPr lang="en-US" sz="1200" dirty="0" smtClean="0">
                <a:latin typeface="Book Antiqua" pitchFamily="18" charset="0"/>
              </a:rPr>
              <a:t>8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Ore: </a:t>
            </a:r>
            <a:r>
              <a:rPr lang="en-US" sz="1200" dirty="0" smtClean="0">
                <a:latin typeface="Book Antiqua" pitchFamily="18" charset="0"/>
              </a:rPr>
              <a:t>2</a:t>
            </a:r>
            <a:r>
              <a:rPr lang="en-US" sz="1200" dirty="0">
                <a:latin typeface="Book Antiqua" pitchFamily="18" charset="0"/>
              </a:rPr>
              <a:t>	Mana: 1</a:t>
            </a: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May re-draw on Society </a:t>
            </a:r>
            <a:r>
              <a:rPr lang="en-US" sz="800" i="1" dirty="0" smtClean="0">
                <a:latin typeface="Book Antiqua" pitchFamily="18" charset="0"/>
              </a:rPr>
              <a:t>actions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Diplomacy Developments</a:t>
            </a:r>
            <a:endParaRPr lang="en-US" sz="2000" dirty="0">
              <a:latin typeface="Hermia™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3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/>
          <p:cNvCxnSpPr>
            <a:stCxn id="47" idx="3"/>
            <a:endCxn id="45" idx="2"/>
          </p:cNvCxnSpPr>
          <p:nvPr/>
        </p:nvCxnSpPr>
        <p:spPr>
          <a:xfrm flipV="1">
            <a:off x="4965706" y="6934201"/>
            <a:ext cx="837775" cy="1278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1" idx="0"/>
            <a:endCxn id="30" idx="2"/>
          </p:cNvCxnSpPr>
          <p:nvPr/>
        </p:nvCxnSpPr>
        <p:spPr>
          <a:xfrm flipV="1">
            <a:off x="3715335" y="2303051"/>
            <a:ext cx="10118" cy="12402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45" idx="0"/>
            <a:endCxn id="39" idx="2"/>
          </p:cNvCxnSpPr>
          <p:nvPr/>
        </p:nvCxnSpPr>
        <p:spPr>
          <a:xfrm flipV="1">
            <a:off x="5803481" y="2463857"/>
            <a:ext cx="1" cy="30225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4825163" y="914400"/>
            <a:ext cx="1956637" cy="1549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Superb Barracks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21</a:t>
            </a:r>
            <a:r>
              <a:rPr lang="en-US" sz="1200" dirty="0">
                <a:latin typeface="Book Antiqua" pitchFamily="18" charset="0"/>
              </a:rPr>
              <a:t>	Lux: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8	</a:t>
            </a:r>
            <a:r>
              <a:rPr lang="en-US" sz="1200" dirty="0" smtClean="0">
                <a:latin typeface="Book Antiqua" pitchFamily="18" charset="0"/>
              </a:rPr>
              <a:t>Ore: 4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Draw two, keep one for </a:t>
            </a:r>
            <a:r>
              <a:rPr lang="en-US" sz="800" i="1" dirty="0" smtClean="0">
                <a:latin typeface="Book Antiqua" pitchFamily="18" charset="0"/>
              </a:rPr>
              <a:t>unit actions</a:t>
            </a:r>
          </a:p>
          <a:p>
            <a:pPr algn="ctr"/>
            <a:endParaRPr lang="en-US" sz="800" i="1" dirty="0" smtClean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</a:t>
            </a:r>
            <a:r>
              <a:rPr lang="en-US" sz="800" i="1" dirty="0" smtClean="0">
                <a:latin typeface="Book Antiqua" pitchFamily="18" charset="0"/>
              </a:rPr>
              <a:t>three warfare </a:t>
            </a:r>
            <a:r>
              <a:rPr lang="en-US" sz="800" i="1" dirty="0">
                <a:latin typeface="Book Antiqua" pitchFamily="18" charset="0"/>
              </a:rPr>
              <a:t>threats of </a:t>
            </a:r>
            <a:r>
              <a:rPr lang="en-US" sz="800" i="1" dirty="0" smtClean="0">
                <a:latin typeface="Book Antiqua" pitchFamily="18" charset="0"/>
              </a:rPr>
              <a:t>Fantastic (6) </a:t>
            </a:r>
            <a:r>
              <a:rPr lang="en-US" sz="800" i="1" dirty="0">
                <a:latin typeface="Book Antiqua" pitchFamily="18" charset="0"/>
              </a:rPr>
              <a:t>difficulty or less each </a:t>
            </a:r>
            <a:r>
              <a:rPr lang="en-US" sz="800" i="1" dirty="0" smtClean="0">
                <a:latin typeface="Book Antiqua" pitchFamily="18" charset="0"/>
              </a:rPr>
              <a:t>year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78" name="Straight Arrow Connector 77"/>
          <p:cNvCxnSpPr>
            <a:stCxn id="45" idx="0"/>
            <a:endCxn id="41" idx="2"/>
          </p:cNvCxnSpPr>
          <p:nvPr/>
        </p:nvCxnSpPr>
        <p:spPr>
          <a:xfrm flipH="1" flipV="1">
            <a:off x="3715335" y="4546600"/>
            <a:ext cx="2088146" cy="939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47" idx="1"/>
            <a:endCxn id="46" idx="2"/>
          </p:cNvCxnSpPr>
          <p:nvPr/>
        </p:nvCxnSpPr>
        <p:spPr>
          <a:xfrm flipH="1" flipV="1">
            <a:off x="1446703" y="6777304"/>
            <a:ext cx="1233003" cy="1435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47" idx="0"/>
            <a:endCxn id="44" idx="2"/>
          </p:cNvCxnSpPr>
          <p:nvPr/>
        </p:nvCxnSpPr>
        <p:spPr>
          <a:xfrm flipV="1">
            <a:off x="3822706" y="6804588"/>
            <a:ext cx="1" cy="5514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4889915" y="5486400"/>
            <a:ext cx="1827132" cy="14478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Great Barracks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13</a:t>
            </a:r>
            <a:r>
              <a:rPr lang="en-US" sz="1200" dirty="0">
                <a:latin typeface="Book Antiqua" pitchFamily="18" charset="0"/>
              </a:rPr>
              <a:t>	Lux: </a:t>
            </a:r>
            <a:r>
              <a:rPr lang="en-US" sz="1200" dirty="0" smtClean="0">
                <a:latin typeface="Book Antiqua" pitchFamily="18" charset="0"/>
              </a:rPr>
              <a:t>3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6	</a:t>
            </a:r>
            <a:r>
              <a:rPr lang="en-US" sz="1200" dirty="0" smtClean="0">
                <a:latin typeface="Book Antiqua" pitchFamily="18" charset="0"/>
              </a:rPr>
              <a:t>Ore: 2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May re-draw for unit actions</a:t>
            </a:r>
          </a:p>
          <a:p>
            <a:pPr algn="ctr"/>
            <a:endParaRPr lang="en-US" sz="800" i="1" dirty="0" smtClean="0">
              <a:latin typeface="Book Antiqua" pitchFamily="18" charset="0"/>
            </a:endParaRPr>
          </a:p>
          <a:p>
            <a:pPr algn="ctr"/>
            <a:r>
              <a:rPr lang="en-US" sz="800" i="1" dirty="0">
                <a:latin typeface="Book Antiqua" pitchFamily="18" charset="0"/>
              </a:rPr>
              <a:t>Ignore </a:t>
            </a:r>
            <a:r>
              <a:rPr lang="en-US" sz="800" i="1" dirty="0" smtClean="0">
                <a:latin typeface="Book Antiqua" pitchFamily="18" charset="0"/>
              </a:rPr>
              <a:t>two warfare threats </a:t>
            </a:r>
            <a:r>
              <a:rPr lang="en-US" sz="800" i="1" dirty="0">
                <a:latin typeface="Book Antiqua" pitchFamily="18" charset="0"/>
              </a:rPr>
              <a:t>of </a:t>
            </a:r>
            <a:r>
              <a:rPr lang="en-US" sz="800" i="1" dirty="0" smtClean="0">
                <a:latin typeface="Book Antiqua" pitchFamily="18" charset="0"/>
              </a:rPr>
              <a:t>Superb (5) difficulty or less </a:t>
            </a:r>
            <a:r>
              <a:rPr lang="en-US" sz="800" i="1" dirty="0">
                <a:latin typeface="Book Antiqua" pitchFamily="18" charset="0"/>
              </a:rPr>
              <a:t>each </a:t>
            </a:r>
            <a:r>
              <a:rPr lang="en-US" sz="800" i="1" dirty="0" smtClean="0">
                <a:latin typeface="Book Antiqua" pitchFamily="18" charset="0"/>
              </a:rPr>
              <a:t>year</a:t>
            </a:r>
            <a:endParaRPr lang="en-US" sz="800" i="1" dirty="0">
              <a:latin typeface="Book Antiqua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981201" y="3200400"/>
            <a:ext cx="2706694" cy="1346200"/>
            <a:chOff x="2334564" y="3580734"/>
            <a:chExt cx="2452311" cy="1346200"/>
          </a:xfrm>
        </p:grpSpPr>
        <p:sp>
          <p:nvSpPr>
            <p:cNvPr id="41" name="Rounded Rectangle 40"/>
            <p:cNvSpPr/>
            <p:nvPr/>
          </p:nvSpPr>
          <p:spPr>
            <a:xfrm>
              <a:off x="3024563" y="3923634"/>
              <a:ext cx="1762312" cy="10033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Book Antiqua" pitchFamily="18" charset="0"/>
                </a:rPr>
                <a:t>Siegecraft</a:t>
              </a:r>
              <a:endParaRPr lang="en-US" sz="1200" dirty="0" smtClean="0">
                <a:latin typeface="Book Antiqua" pitchFamily="18" charset="0"/>
              </a:endParaRPr>
            </a:p>
            <a:p>
              <a:endParaRPr lang="en-US" sz="1200" dirty="0" smtClean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Food: </a:t>
              </a:r>
              <a:r>
                <a:rPr lang="en-US" sz="1200" dirty="0" smtClean="0">
                  <a:latin typeface="Book Antiqua" pitchFamily="18" charset="0"/>
                </a:rPr>
                <a:t>15</a:t>
              </a:r>
              <a:r>
                <a:rPr lang="en-US" sz="1200" dirty="0">
                  <a:latin typeface="Book Antiqua" pitchFamily="18" charset="0"/>
                </a:rPr>
                <a:t>	Lux: </a:t>
              </a:r>
              <a:r>
                <a:rPr lang="en-US" sz="1200" dirty="0" smtClean="0">
                  <a:latin typeface="Book Antiqua" pitchFamily="18" charset="0"/>
                </a:rPr>
                <a:t>5</a:t>
              </a:r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Timber: 8	</a:t>
              </a:r>
              <a:r>
                <a:rPr lang="en-US" sz="1200" dirty="0" smtClean="0">
                  <a:latin typeface="Book Antiqua" pitchFamily="18" charset="0"/>
                </a:rPr>
                <a:t>Ore: 2</a:t>
              </a:r>
              <a:endParaRPr lang="en-US" sz="1200" dirty="0">
                <a:latin typeface="Book Antiqua" pitchFamily="18" charset="0"/>
              </a:endParaRPr>
            </a:p>
            <a:p>
              <a:endParaRPr lang="en-US" sz="800" dirty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catapults</a:t>
              </a:r>
              <a:endParaRPr lang="en-US" sz="800" i="1" dirty="0">
                <a:latin typeface="Book Antiqua" pitchFamily="18" charset="0"/>
              </a:endParaRPr>
            </a:p>
          </p:txBody>
        </p:sp>
        <p:sp>
          <p:nvSpPr>
            <p:cNvPr id="82" name="Flowchart: Punched Tape 81"/>
            <p:cNvSpPr/>
            <p:nvPr/>
          </p:nvSpPr>
          <p:spPr>
            <a:xfrm>
              <a:off x="2334564" y="3580734"/>
              <a:ext cx="1188720" cy="685800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Catapult Unit</a:t>
              </a:r>
            </a:p>
            <a:p>
              <a:pPr algn="ctr"/>
              <a:r>
                <a:rPr lang="en-US" sz="1000" dirty="0" smtClean="0">
                  <a:latin typeface="Book Antiqua" pitchFamily="18" charset="0"/>
                </a:rPr>
                <a:t>10 Food + 2 Lux </a:t>
              </a:r>
            </a:p>
          </p:txBody>
        </p:sp>
      </p:grpSp>
      <p:sp>
        <p:nvSpPr>
          <p:cNvPr id="118" name="Flowchart: Punched Tape 117"/>
          <p:cNvSpPr/>
          <p:nvPr/>
        </p:nvSpPr>
        <p:spPr>
          <a:xfrm>
            <a:off x="432327" y="8342059"/>
            <a:ext cx="1188720" cy="685800"/>
          </a:xfrm>
          <a:prstGeom prst="flowChartPunched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Book Antiqua" pitchFamily="18" charset="0"/>
              </a:rPr>
              <a:t>Militia Unit</a:t>
            </a:r>
          </a:p>
          <a:p>
            <a:pPr algn="ctr"/>
            <a:r>
              <a:rPr lang="en-US" sz="1000" dirty="0" smtClean="0">
                <a:latin typeface="Book Antiqua" pitchFamily="18" charset="0"/>
              </a:rPr>
              <a:t>4 Food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981201" y="990600"/>
            <a:ext cx="2706693" cy="1312451"/>
            <a:chOff x="2308781" y="1748277"/>
            <a:chExt cx="2478094" cy="1312451"/>
          </a:xfrm>
        </p:grpSpPr>
        <p:sp>
          <p:nvSpPr>
            <p:cNvPr id="30" name="Rounded Rectangle 29"/>
            <p:cNvSpPr/>
            <p:nvPr/>
          </p:nvSpPr>
          <p:spPr>
            <a:xfrm>
              <a:off x="3024563" y="1993928"/>
              <a:ext cx="1762312" cy="1066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itchFamily="18" charset="0"/>
                </a:rPr>
                <a:t>Gunpowder</a:t>
              </a:r>
            </a:p>
            <a:p>
              <a:endParaRPr lang="en-US" sz="1200" dirty="0" smtClean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Food: </a:t>
              </a:r>
              <a:r>
                <a:rPr lang="en-US" sz="1200" dirty="0" smtClean="0">
                  <a:latin typeface="Book Antiqua" pitchFamily="18" charset="0"/>
                </a:rPr>
                <a:t>21</a:t>
              </a:r>
              <a:r>
                <a:rPr lang="en-US" sz="1200" dirty="0">
                  <a:latin typeface="Book Antiqua" pitchFamily="18" charset="0"/>
                </a:rPr>
                <a:t>	Lux: </a:t>
              </a:r>
              <a:r>
                <a:rPr lang="en-US" sz="1200" dirty="0" smtClean="0">
                  <a:latin typeface="Book Antiqua" pitchFamily="18" charset="0"/>
                </a:rPr>
                <a:t>6</a:t>
              </a:r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Timber: 9	Ore</a:t>
              </a:r>
              <a:r>
                <a:rPr lang="en-US" sz="1200" dirty="0" smtClean="0">
                  <a:latin typeface="Book Antiqua" pitchFamily="18" charset="0"/>
                </a:rPr>
                <a:t>: 6</a:t>
              </a:r>
              <a:endParaRPr lang="en-US" sz="1200" dirty="0">
                <a:latin typeface="Book Antiqua" pitchFamily="18" charset="0"/>
              </a:endParaRPr>
            </a:p>
            <a:p>
              <a:pPr algn="ctr"/>
              <a:endParaRPr lang="en-US" sz="800" i="1" dirty="0" smtClean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cannons</a:t>
              </a:r>
              <a:endParaRPr lang="en-US" sz="800" i="1" dirty="0">
                <a:latin typeface="Book Antiqua" pitchFamily="18" charset="0"/>
              </a:endParaRPr>
            </a:p>
          </p:txBody>
        </p:sp>
        <p:sp>
          <p:nvSpPr>
            <p:cNvPr id="101" name="Flowchart: Punched Tape 100"/>
            <p:cNvSpPr/>
            <p:nvPr/>
          </p:nvSpPr>
          <p:spPr>
            <a:xfrm>
              <a:off x="2308781" y="1748277"/>
              <a:ext cx="1188720" cy="685800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Cannon Unit</a:t>
              </a:r>
            </a:p>
            <a:p>
              <a:pPr algn="ctr"/>
              <a:r>
                <a:rPr lang="en-US" sz="1000" dirty="0" smtClean="0">
                  <a:latin typeface="Book Antiqua" pitchFamily="18" charset="0"/>
                </a:rPr>
                <a:t>12 Food + 4 Lux 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Warfare Developments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9474" y="5257800"/>
            <a:ext cx="2199984" cy="1519504"/>
            <a:chOff x="-206170" y="6252896"/>
            <a:chExt cx="2064140" cy="1519504"/>
          </a:xfrm>
        </p:grpSpPr>
        <p:sp>
          <p:nvSpPr>
            <p:cNvPr id="46" name="Rounded Rectangle 45"/>
            <p:cNvSpPr/>
            <p:nvPr/>
          </p:nvSpPr>
          <p:spPr>
            <a:xfrm>
              <a:off x="257770" y="6477000"/>
              <a:ext cx="1600200" cy="1295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itchFamily="18" charset="0"/>
                </a:rPr>
                <a:t>Fletcher</a:t>
              </a:r>
            </a:p>
            <a:p>
              <a:endParaRPr lang="en-US" sz="1200" dirty="0" smtClean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Food: </a:t>
              </a:r>
              <a:r>
                <a:rPr lang="en-US" sz="1200" dirty="0" smtClean="0">
                  <a:latin typeface="Book Antiqua" pitchFamily="18" charset="0"/>
                </a:rPr>
                <a:t>7</a:t>
              </a:r>
              <a:r>
                <a:rPr lang="en-US" sz="1200" dirty="0">
                  <a:latin typeface="Book Antiqua" pitchFamily="18" charset="0"/>
                </a:rPr>
                <a:t>	Lux: </a:t>
              </a:r>
              <a:r>
                <a:rPr lang="en-US" sz="1200" dirty="0" smtClean="0">
                  <a:latin typeface="Book Antiqua" pitchFamily="18" charset="0"/>
                </a:rPr>
                <a:t>2</a:t>
              </a:r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Timber: 4	</a:t>
              </a:r>
            </a:p>
            <a:p>
              <a:endParaRPr lang="en-US" sz="800" dirty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archers</a:t>
              </a:r>
              <a:endParaRPr lang="en-US" sz="800" i="1" dirty="0">
                <a:latin typeface="Book Antiqua" pitchFamily="18" charset="0"/>
              </a:endParaRPr>
            </a:p>
          </p:txBody>
        </p:sp>
        <p:sp>
          <p:nvSpPr>
            <p:cNvPr id="48" name="Flowchart: Punched Tape 47"/>
            <p:cNvSpPr/>
            <p:nvPr/>
          </p:nvSpPr>
          <p:spPr>
            <a:xfrm>
              <a:off x="-206170" y="6252896"/>
              <a:ext cx="927213" cy="685800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Archer Unit</a:t>
              </a:r>
            </a:p>
            <a:p>
              <a:pPr algn="ctr"/>
              <a:r>
                <a:rPr lang="en-US" sz="1000" dirty="0" smtClean="0">
                  <a:latin typeface="Book Antiqua" pitchFamily="18" charset="0"/>
                </a:rPr>
                <a:t>6 Food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362200" y="5334000"/>
            <a:ext cx="2373731" cy="1470588"/>
            <a:chOff x="1582947" y="6301812"/>
            <a:chExt cx="2373731" cy="1470588"/>
          </a:xfrm>
        </p:grpSpPr>
        <p:sp>
          <p:nvSpPr>
            <p:cNvPr id="44" name="Rounded Rectangle 43"/>
            <p:cNvSpPr/>
            <p:nvPr/>
          </p:nvSpPr>
          <p:spPr>
            <a:xfrm>
              <a:off x="2130229" y="6477000"/>
              <a:ext cx="1826449" cy="1295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itchFamily="18" charset="0"/>
                </a:rPr>
                <a:t> Stables</a:t>
              </a:r>
            </a:p>
            <a:p>
              <a:endParaRPr lang="en-US" sz="1200" dirty="0" smtClean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Food: </a:t>
              </a:r>
              <a:r>
                <a:rPr lang="en-US" sz="1200" dirty="0" smtClean="0">
                  <a:latin typeface="Book Antiqua" pitchFamily="18" charset="0"/>
                </a:rPr>
                <a:t>7</a:t>
              </a:r>
              <a:r>
                <a:rPr lang="en-US" sz="1200" dirty="0">
                  <a:latin typeface="Book Antiqua" pitchFamily="18" charset="0"/>
                </a:rPr>
                <a:t>	Lux: </a:t>
              </a:r>
              <a:r>
                <a:rPr lang="en-US" sz="1200" dirty="0" smtClean="0">
                  <a:latin typeface="Book Antiqua" pitchFamily="18" charset="0"/>
                </a:rPr>
                <a:t>2</a:t>
              </a:r>
              <a:endParaRPr lang="en-US" sz="1200" dirty="0">
                <a:latin typeface="Book Antiqua" pitchFamily="18" charset="0"/>
              </a:endParaRPr>
            </a:p>
            <a:p>
              <a:r>
                <a:rPr lang="en-US" sz="1200" dirty="0">
                  <a:latin typeface="Book Antiqua" pitchFamily="18" charset="0"/>
                </a:rPr>
                <a:t>Timber: </a:t>
              </a:r>
              <a:r>
                <a:rPr lang="en-US" sz="1200" dirty="0" smtClean="0">
                  <a:latin typeface="Book Antiqua" pitchFamily="18" charset="0"/>
                </a:rPr>
                <a:t>4</a:t>
              </a:r>
              <a:r>
                <a:rPr lang="en-US" sz="1000" dirty="0">
                  <a:latin typeface="Book Antiqua" pitchFamily="18" charset="0"/>
                </a:rPr>
                <a:t>	</a:t>
              </a:r>
            </a:p>
            <a:p>
              <a:pPr algn="ctr"/>
              <a:endParaRPr lang="en-US" sz="800" i="1" dirty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recruit cavalry</a:t>
              </a:r>
            </a:p>
          </p:txBody>
        </p:sp>
        <p:sp>
          <p:nvSpPr>
            <p:cNvPr id="57" name="Flowchart: Punched Tape 56"/>
            <p:cNvSpPr/>
            <p:nvPr/>
          </p:nvSpPr>
          <p:spPr>
            <a:xfrm>
              <a:off x="1582947" y="6301812"/>
              <a:ext cx="1188720" cy="685800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Cavalry Unit</a:t>
              </a:r>
            </a:p>
            <a:p>
              <a:pPr algn="ctr"/>
              <a:r>
                <a:rPr lang="en-US" sz="1000" dirty="0">
                  <a:latin typeface="Book Antiqua" pitchFamily="18" charset="0"/>
                </a:rPr>
                <a:t>9</a:t>
              </a:r>
              <a:r>
                <a:rPr lang="en-US" sz="1000" dirty="0" smtClean="0">
                  <a:latin typeface="Book Antiqua" pitchFamily="18" charset="0"/>
                </a:rPr>
                <a:t> Food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271749" y="7179758"/>
            <a:ext cx="2693957" cy="1888944"/>
            <a:chOff x="3975858" y="7083498"/>
            <a:chExt cx="2693957" cy="1888944"/>
          </a:xfrm>
        </p:grpSpPr>
        <p:sp>
          <p:nvSpPr>
            <p:cNvPr id="47" name="Rounded Rectangle 46"/>
            <p:cNvSpPr/>
            <p:nvPr/>
          </p:nvSpPr>
          <p:spPr>
            <a:xfrm>
              <a:off x="4383815" y="7259784"/>
              <a:ext cx="2286000" cy="171265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Book Antiqua" pitchFamily="18" charset="0"/>
                </a:rPr>
                <a:t>Barracks</a:t>
              </a:r>
            </a:p>
            <a:p>
              <a:endParaRPr lang="en-US" sz="1200" dirty="0" smtClean="0">
                <a:latin typeface="Book Antiqua" pitchFamily="18" charset="0"/>
              </a:endParaRPr>
            </a:p>
            <a:p>
              <a:r>
                <a:rPr lang="en-US" sz="1200" dirty="0" smtClean="0">
                  <a:latin typeface="Book Antiqua" pitchFamily="18" charset="0"/>
                </a:rPr>
                <a:t>Food: 6	Lux: 1</a:t>
              </a:r>
            </a:p>
            <a:p>
              <a:r>
                <a:rPr lang="en-US" sz="1200" dirty="0" smtClean="0">
                  <a:latin typeface="Book Antiqua" pitchFamily="18" charset="0"/>
                </a:rPr>
                <a:t>Timber: 4</a:t>
              </a:r>
              <a:r>
                <a:rPr lang="en-US" sz="1000" dirty="0" smtClean="0">
                  <a:latin typeface="Book Antiqua" pitchFamily="18" charset="0"/>
                </a:rPr>
                <a:t>	</a:t>
              </a:r>
            </a:p>
            <a:p>
              <a:endParaRPr lang="en-US" sz="800" i="1" dirty="0" smtClean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May </a:t>
              </a:r>
              <a:r>
                <a:rPr lang="en-US" sz="800" i="1" smtClean="0">
                  <a:latin typeface="Book Antiqua" pitchFamily="18" charset="0"/>
                </a:rPr>
                <a:t>recruit infantry.</a:t>
              </a:r>
            </a:p>
            <a:p>
              <a:pPr algn="ctr"/>
              <a:endParaRPr lang="en-US" sz="800" i="1" dirty="0">
                <a:latin typeface="Book Antiqua" pitchFamily="18" charset="0"/>
              </a:endParaRPr>
            </a:p>
            <a:p>
              <a:pPr algn="ctr"/>
              <a:r>
                <a:rPr lang="en-US" sz="800" i="1" dirty="0" smtClean="0">
                  <a:latin typeface="Book Antiqua" pitchFamily="18" charset="0"/>
                </a:rPr>
                <a:t>Ignore one warfare threat of Great (4) difficulty or less each year (total recruited units must outnumber attacking units)</a:t>
              </a:r>
              <a:endParaRPr lang="en-US" sz="800" i="1" dirty="0">
                <a:latin typeface="Book Antiqua" pitchFamily="18" charset="0"/>
              </a:endParaRPr>
            </a:p>
          </p:txBody>
        </p:sp>
        <p:sp>
          <p:nvSpPr>
            <p:cNvPr id="69" name="Flowchart: Punched Tape 68"/>
            <p:cNvSpPr/>
            <p:nvPr/>
          </p:nvSpPr>
          <p:spPr>
            <a:xfrm>
              <a:off x="3975858" y="7083498"/>
              <a:ext cx="1188720" cy="685800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ok Antiqua" pitchFamily="18" charset="0"/>
                </a:rPr>
                <a:t>Infantry Unit</a:t>
              </a:r>
            </a:p>
            <a:p>
              <a:pPr algn="ctr"/>
              <a:r>
                <a:rPr lang="en-US" sz="1000" dirty="0">
                  <a:latin typeface="Book Antiqua" pitchFamily="18" charset="0"/>
                </a:rPr>
                <a:t>6</a:t>
              </a:r>
              <a:r>
                <a:rPr lang="en-US" sz="1000" dirty="0" smtClean="0">
                  <a:latin typeface="Book Antiqua" pitchFamily="18" charset="0"/>
                </a:rPr>
                <a:t> Food</a:t>
              </a: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97101" y="914400"/>
            <a:ext cx="1645920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Castle (Regional)</a:t>
            </a: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21</a:t>
            </a:r>
            <a:r>
              <a:rPr lang="en-US" sz="1200" dirty="0">
                <a:latin typeface="Book Antiqua" pitchFamily="18" charset="0"/>
              </a:rPr>
              <a:t>	Lux: 6</a:t>
            </a:r>
          </a:p>
          <a:p>
            <a:r>
              <a:rPr lang="en-US" sz="1200" dirty="0">
                <a:latin typeface="Book Antiqua" pitchFamily="18" charset="0"/>
              </a:rPr>
              <a:t>Timber: </a:t>
            </a:r>
            <a:r>
              <a:rPr lang="en-US" sz="1200" dirty="0" smtClean="0">
                <a:latin typeface="Book Antiqua" pitchFamily="18" charset="0"/>
              </a:rPr>
              <a:t>15</a:t>
            </a:r>
            <a:r>
              <a:rPr lang="en-US" sz="1200" dirty="0">
                <a:latin typeface="Book Antiqua" pitchFamily="18" charset="0"/>
              </a:rPr>
              <a:t>	</a:t>
            </a:r>
            <a:r>
              <a:rPr lang="en-US" sz="1200" dirty="0" smtClean="0">
                <a:latin typeface="Book Antiqua" pitchFamily="18" charset="0"/>
              </a:rPr>
              <a:t>Ore: 4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Replace a keep with a castle in chosen region</a:t>
            </a:r>
            <a:endParaRPr lang="en-US" sz="800" i="1" dirty="0">
              <a:latin typeface="Book Antiqua" pitchFamily="18" charset="0"/>
            </a:endParaRPr>
          </a:p>
        </p:txBody>
      </p:sp>
      <p:cxnSp>
        <p:nvCxnSpPr>
          <p:cNvPr id="42" name="Straight Arrow Connector 41"/>
          <p:cNvCxnSpPr>
            <a:stCxn id="43" idx="0"/>
            <a:endCxn id="40" idx="2"/>
          </p:cNvCxnSpPr>
          <p:nvPr/>
        </p:nvCxnSpPr>
        <p:spPr>
          <a:xfrm flipV="1">
            <a:off x="904821" y="2057400"/>
            <a:ext cx="1524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76200" y="2971800"/>
            <a:ext cx="1657241" cy="1055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Book Antiqua" pitchFamily="18" charset="0"/>
              </a:rPr>
              <a:t>Keep (Regional)</a:t>
            </a:r>
          </a:p>
          <a:p>
            <a:endParaRPr lang="en-US" sz="1200" dirty="0" smtClean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Food: </a:t>
            </a:r>
            <a:r>
              <a:rPr lang="en-US" sz="1200" dirty="0" smtClean="0">
                <a:latin typeface="Book Antiqua" pitchFamily="18" charset="0"/>
              </a:rPr>
              <a:t>15</a:t>
            </a:r>
            <a:r>
              <a:rPr lang="en-US" sz="1200" dirty="0">
                <a:latin typeface="Book Antiqua" pitchFamily="18" charset="0"/>
              </a:rPr>
              <a:t>	Lux: </a:t>
            </a:r>
            <a:r>
              <a:rPr lang="en-US" sz="1200" dirty="0" smtClean="0">
                <a:latin typeface="Book Antiqua" pitchFamily="18" charset="0"/>
              </a:rPr>
              <a:t>4</a:t>
            </a:r>
            <a:endParaRPr lang="en-US" sz="1200" dirty="0">
              <a:latin typeface="Book Antiqua" pitchFamily="18" charset="0"/>
            </a:endParaRPr>
          </a:p>
          <a:p>
            <a:r>
              <a:rPr lang="en-US" sz="1200" dirty="0">
                <a:latin typeface="Book Antiqua" pitchFamily="18" charset="0"/>
              </a:rPr>
              <a:t>Timber: 9	</a:t>
            </a:r>
            <a:r>
              <a:rPr lang="en-US" sz="1200" dirty="0" smtClean="0">
                <a:latin typeface="Book Antiqua" pitchFamily="18" charset="0"/>
              </a:rPr>
              <a:t>Ore: 2</a:t>
            </a:r>
            <a:endParaRPr lang="en-US" sz="1200" dirty="0">
              <a:latin typeface="Book Antiqua" pitchFamily="18" charset="0"/>
            </a:endParaRPr>
          </a:p>
          <a:p>
            <a:endParaRPr lang="en-US" sz="800" dirty="0">
              <a:latin typeface="Book Antiqua" pitchFamily="18" charset="0"/>
            </a:endParaRPr>
          </a:p>
          <a:p>
            <a:pPr algn="ctr"/>
            <a:r>
              <a:rPr lang="en-US" sz="800" i="1" dirty="0" smtClean="0">
                <a:latin typeface="Book Antiqua" pitchFamily="18" charset="0"/>
              </a:rPr>
              <a:t>Build a keep on the target region</a:t>
            </a:r>
            <a:endParaRPr lang="en-US" sz="800" i="1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10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9474" y="2590800"/>
            <a:ext cx="3225799" cy="1885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Burgan Vale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Difficulty </a:t>
            </a:r>
            <a:r>
              <a:rPr lang="en-US" sz="1200" dirty="0" smtClean="0">
                <a:latin typeface="Book Antiqua" pitchFamily="18" charset="0"/>
              </a:rPr>
              <a:t>4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Negative Disposition   </a:t>
            </a:r>
            <a:r>
              <a:rPr lang="en-US" sz="1200" dirty="0" smtClean="0">
                <a:latin typeface="Book Antiqua" pitchFamily="18" charset="0"/>
              </a:rPr>
              <a:t>_______</a:t>
            </a:r>
            <a:endParaRPr lang="en-US" sz="1200" dirty="0">
              <a:latin typeface="Book Antiqua" pitchFamily="18" charset="0"/>
            </a:endParaRP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>
                <a:latin typeface="Book Antiqua" pitchFamily="18" charset="0"/>
              </a:rPr>
              <a:t>1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2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Ore</a:t>
            </a:r>
            <a:r>
              <a:rPr lang="en-US" dirty="0" smtClean="0">
                <a:latin typeface="Book Antiqua" pitchFamily="18" charset="0"/>
              </a:rPr>
              <a:t>: 1d     Mana: 1d</a:t>
            </a:r>
          </a:p>
          <a:p>
            <a:r>
              <a:rPr lang="en-US" dirty="0">
                <a:latin typeface="Book Antiqua" pitchFamily="18" charset="0"/>
              </a:rPr>
              <a:t>3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4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Ore: 2d     Mana: 3d</a:t>
            </a:r>
          </a:p>
          <a:p>
            <a:r>
              <a:rPr lang="en-US" dirty="0">
                <a:latin typeface="Book Antiqua" pitchFamily="18" charset="0"/>
              </a:rPr>
              <a:t>5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6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Ore</a:t>
            </a:r>
            <a:r>
              <a:rPr lang="en-US" dirty="0" smtClean="0">
                <a:latin typeface="Book Antiqua" pitchFamily="18" charset="0"/>
              </a:rPr>
              <a:t>: 3d     Mana: 5d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466037" y="609600"/>
            <a:ext cx="3276600" cy="1828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Crescent Hold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Difficulty </a:t>
            </a:r>
            <a:r>
              <a:rPr lang="en-US" sz="1200" dirty="0" smtClean="0">
                <a:latin typeface="Book Antiqua" pitchFamily="18" charset="0"/>
              </a:rPr>
              <a:t>3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Negative Disposition   </a:t>
            </a:r>
            <a:r>
              <a:rPr lang="en-US" sz="1200" dirty="0" smtClean="0">
                <a:latin typeface="Book Antiqua" pitchFamily="18" charset="0"/>
              </a:rPr>
              <a:t>_______</a:t>
            </a:r>
            <a:endParaRPr lang="en-US" sz="1200" dirty="0">
              <a:latin typeface="Book Antiqua" pitchFamily="18" charset="0"/>
            </a:endParaRP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>
                <a:latin typeface="Book Antiqua" pitchFamily="18" charset="0"/>
              </a:rPr>
              <a:t>1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2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Timber: 1d   Ore: 1d</a:t>
            </a:r>
          </a:p>
          <a:p>
            <a:r>
              <a:rPr lang="en-US" dirty="0">
                <a:latin typeface="Book Antiqua" pitchFamily="18" charset="0"/>
              </a:rPr>
              <a:t>3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4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Timber: 2d   Ore: 3d</a:t>
            </a:r>
          </a:p>
          <a:p>
            <a:r>
              <a:rPr lang="en-US" dirty="0">
                <a:latin typeface="Book Antiqua" pitchFamily="18" charset="0"/>
              </a:rPr>
              <a:t>5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6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Timber</a:t>
            </a:r>
            <a:r>
              <a:rPr lang="en-US" dirty="0" smtClean="0">
                <a:latin typeface="Book Antiqua" pitchFamily="18" charset="0"/>
              </a:rPr>
              <a:t>: 3d   Ore: 5d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9475" y="609600"/>
            <a:ext cx="3225799" cy="1828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Book Antiqua" pitchFamily="18" charset="0"/>
              </a:rPr>
              <a:t>Gravewood</a:t>
            </a:r>
            <a:endParaRPr lang="en-US" sz="2000" dirty="0" smtClean="0">
              <a:latin typeface="Book Antiqua" pitchFamily="18" charset="0"/>
            </a:endParaRPr>
          </a:p>
          <a:p>
            <a:pPr algn="ctr"/>
            <a:r>
              <a:rPr lang="en-US" sz="1200" dirty="0">
                <a:latin typeface="Book Antiqua" pitchFamily="18" charset="0"/>
              </a:rPr>
              <a:t>Difficulty </a:t>
            </a:r>
            <a:r>
              <a:rPr lang="en-US" sz="1200" dirty="0" smtClean="0">
                <a:latin typeface="Book Antiqua" pitchFamily="18" charset="0"/>
              </a:rPr>
              <a:t>5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Negative Disposition   </a:t>
            </a:r>
            <a:r>
              <a:rPr lang="en-US" sz="1200" dirty="0" smtClean="0">
                <a:latin typeface="Book Antiqua" pitchFamily="18" charset="0"/>
              </a:rPr>
              <a:t>_______</a:t>
            </a:r>
            <a:endParaRPr lang="en-US" sz="1200" dirty="0">
              <a:latin typeface="Book Antiqua" pitchFamily="18" charset="0"/>
            </a:endParaRP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>
                <a:latin typeface="Book Antiqua" pitchFamily="18" charset="0"/>
              </a:rPr>
              <a:t>1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2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Lux: 1d  Timber: 2d</a:t>
            </a:r>
          </a:p>
          <a:p>
            <a:r>
              <a:rPr lang="en-US" dirty="0">
                <a:latin typeface="Book Antiqua" pitchFamily="18" charset="0"/>
              </a:rPr>
              <a:t>3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4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Lux: 2d  Timber: 5d</a:t>
            </a:r>
          </a:p>
          <a:p>
            <a:r>
              <a:rPr lang="en-US" dirty="0" smtClean="0">
                <a:latin typeface="Book Antiqua" pitchFamily="18" charset="0"/>
              </a:rPr>
              <a:t>5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6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Lux</a:t>
            </a:r>
            <a:r>
              <a:rPr lang="en-US" dirty="0" smtClean="0">
                <a:latin typeface="Book Antiqua" pitchFamily="18" charset="0"/>
              </a:rPr>
              <a:t>: 3d  Timber: 8d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484023" y="2590800"/>
            <a:ext cx="3240626" cy="1885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Book Antiqua" pitchFamily="18" charset="0"/>
              </a:rPr>
              <a:t>Sunriders</a:t>
            </a:r>
            <a:endParaRPr lang="en-US" sz="2000" dirty="0" smtClean="0">
              <a:latin typeface="Book Antiqua" pitchFamily="18" charset="0"/>
            </a:endParaRPr>
          </a:p>
          <a:p>
            <a:pPr algn="ctr"/>
            <a:r>
              <a:rPr lang="en-US" sz="1200" dirty="0">
                <a:latin typeface="Book Antiqua" pitchFamily="18" charset="0"/>
              </a:rPr>
              <a:t>Difficulty </a:t>
            </a:r>
            <a:r>
              <a:rPr lang="en-US" sz="1200" dirty="0" smtClean="0">
                <a:latin typeface="Book Antiqua" pitchFamily="18" charset="0"/>
              </a:rPr>
              <a:t>4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Negative Disposition   </a:t>
            </a:r>
            <a:r>
              <a:rPr lang="en-US" sz="1200" dirty="0" smtClean="0">
                <a:latin typeface="Book Antiqua" pitchFamily="18" charset="0"/>
              </a:rPr>
              <a:t>_______</a:t>
            </a:r>
            <a:endParaRPr lang="en-US" sz="1200" dirty="0">
              <a:latin typeface="Book Antiqua" pitchFamily="18" charset="0"/>
            </a:endParaRP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>
                <a:latin typeface="Book Antiqua" pitchFamily="18" charset="0"/>
              </a:rPr>
              <a:t>1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2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Mana: 1d  Food: 1d</a:t>
            </a:r>
          </a:p>
          <a:p>
            <a:r>
              <a:rPr lang="en-US" dirty="0">
                <a:latin typeface="Book Antiqua" pitchFamily="18" charset="0"/>
              </a:rPr>
              <a:t>3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4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Mana: 2d  Food: 3d</a:t>
            </a:r>
          </a:p>
          <a:p>
            <a:r>
              <a:rPr lang="en-US" dirty="0">
                <a:latin typeface="Book Antiqua" pitchFamily="18" charset="0"/>
              </a:rPr>
              <a:t>5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6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Mana</a:t>
            </a:r>
            <a:r>
              <a:rPr lang="en-US" dirty="0" smtClean="0">
                <a:latin typeface="Book Antiqua" pitchFamily="18" charset="0"/>
              </a:rPr>
              <a:t>: 3d  Food: 5d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9475" y="4648200"/>
            <a:ext cx="3225799" cy="1905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Lily Manor</a:t>
            </a:r>
          </a:p>
          <a:p>
            <a:pPr algn="ctr"/>
            <a:r>
              <a:rPr lang="en-US" sz="1200" dirty="0">
                <a:latin typeface="Book Antiqua" pitchFamily="18" charset="0"/>
              </a:rPr>
              <a:t>Difficulty </a:t>
            </a:r>
            <a:r>
              <a:rPr lang="en-US" sz="1200" dirty="0" smtClean="0">
                <a:latin typeface="Book Antiqua" pitchFamily="18" charset="0"/>
              </a:rPr>
              <a:t>6</a:t>
            </a:r>
          </a:p>
          <a:p>
            <a:pPr algn="ctr"/>
            <a:r>
              <a:rPr lang="en-US" sz="1200" dirty="0" smtClean="0">
                <a:latin typeface="Book Antiqua" pitchFamily="18" charset="0"/>
              </a:rPr>
              <a:t>Negative Disposition   _______</a:t>
            </a: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 smtClean="0">
                <a:latin typeface="Book Antiqua" pitchFamily="18" charset="0"/>
              </a:rPr>
              <a:t>1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2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Food: 2d     Lux: 1d</a:t>
            </a:r>
          </a:p>
          <a:p>
            <a:r>
              <a:rPr lang="en-US" dirty="0" smtClean="0">
                <a:latin typeface="Book Antiqua" pitchFamily="18" charset="0"/>
              </a:rPr>
              <a:t>3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4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Food: 4d     Lux: 3d</a:t>
            </a:r>
          </a:p>
          <a:p>
            <a:r>
              <a:rPr lang="en-US" dirty="0">
                <a:latin typeface="Book Antiqua" pitchFamily="18" charset="0"/>
              </a:rPr>
              <a:t>5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6 </a:t>
            </a:r>
            <a:r>
              <a:rPr lang="en-US" dirty="0">
                <a:latin typeface="Wingdings" panose="05000000000000000000" pitchFamily="2" charset="2"/>
              </a:rPr>
              <a:t>q</a:t>
            </a:r>
            <a:r>
              <a:rPr lang="en-US" dirty="0">
                <a:latin typeface="Book Antiqua" pitchFamily="18" charset="0"/>
              </a:rPr>
              <a:t> Food</a:t>
            </a:r>
            <a:r>
              <a:rPr lang="en-US" dirty="0" smtClean="0">
                <a:latin typeface="Book Antiqua" pitchFamily="18" charset="0"/>
              </a:rPr>
              <a:t>: 6d     Lux: 5d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503074" y="4648200"/>
            <a:ext cx="3240626" cy="1905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The Resistance</a:t>
            </a:r>
          </a:p>
          <a:p>
            <a:pPr algn="ctr"/>
            <a:r>
              <a:rPr lang="en-US" sz="1200" dirty="0" smtClean="0">
                <a:latin typeface="Book Antiqua" pitchFamily="18" charset="0"/>
              </a:rPr>
              <a:t>Difficulty 5</a:t>
            </a: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 smtClean="0">
                <a:latin typeface="Book Antiqua" pitchFamily="18" charset="0"/>
              </a:rPr>
              <a:t> 1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Lux: 2d     Stability: -1</a:t>
            </a:r>
          </a:p>
          <a:p>
            <a:r>
              <a:rPr lang="en-US" dirty="0" smtClean="0">
                <a:latin typeface="Book Antiqua" pitchFamily="18" charset="0"/>
              </a:rPr>
              <a:t> 2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Lux: 2d     Stability: -1</a:t>
            </a:r>
          </a:p>
          <a:p>
            <a:r>
              <a:rPr lang="en-US" dirty="0" smtClean="0">
                <a:latin typeface="Book Antiqua" pitchFamily="18" charset="0"/>
              </a:rPr>
              <a:t> 3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Lux: 3d     Stability: -2</a:t>
            </a:r>
          </a:p>
          <a:p>
            <a:r>
              <a:rPr lang="en-US" dirty="0" smtClean="0">
                <a:latin typeface="Book Antiqua" pitchFamily="18" charset="0"/>
              </a:rPr>
              <a:t> 4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Lux: 4d     Stability: -3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Chronicle of Trade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479801" y="7924800"/>
            <a:ext cx="3225799" cy="1041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Leftover Dice</a:t>
            </a:r>
          </a:p>
          <a:p>
            <a:pPr algn="ctr"/>
            <a:r>
              <a:rPr lang="en-US" sz="1200" dirty="0" smtClean="0">
                <a:latin typeface="Book Antiqua" pitchFamily="18" charset="0"/>
              </a:rPr>
              <a:t> 1 Spotlight Player Fate Point / 2 Dice</a:t>
            </a:r>
          </a:p>
          <a:p>
            <a:pPr algn="ctr"/>
            <a:r>
              <a:rPr lang="en-US" sz="1200" dirty="0" smtClean="0">
                <a:latin typeface="Book Antiqua" pitchFamily="18" charset="0"/>
              </a:rPr>
              <a:t>(Max 4 Fate Points)</a:t>
            </a:r>
            <a:endParaRPr lang="en-US" sz="2000" dirty="0" smtClean="0">
              <a:latin typeface="Book Antiqua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03074" y="6692900"/>
            <a:ext cx="3202526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ook Antiqua" pitchFamily="18" charset="0"/>
              </a:rPr>
              <a:t>Feed </a:t>
            </a:r>
            <a:r>
              <a:rPr lang="en-US" sz="2000" dirty="0" smtClean="0">
                <a:latin typeface="Book Antiqua" pitchFamily="18" charset="0"/>
              </a:rPr>
              <a:t>Populace</a:t>
            </a:r>
            <a:endParaRPr lang="en-US" sz="2000" dirty="0">
              <a:latin typeface="Book Antiqua" pitchFamily="18" charset="0"/>
            </a:endParaRPr>
          </a:p>
          <a:p>
            <a:pPr algn="ctr"/>
            <a:r>
              <a:rPr lang="en-US" sz="1600" dirty="0">
                <a:latin typeface="Book Antiqua" pitchFamily="18" charset="0"/>
              </a:rPr>
              <a:t>2 Food / </a:t>
            </a:r>
            <a:r>
              <a:rPr lang="en-US" sz="1600" dirty="0" smtClean="0">
                <a:latin typeface="Book Antiqua" pitchFamily="18" charset="0"/>
              </a:rPr>
              <a:t>Region: _____</a:t>
            </a:r>
          </a:p>
          <a:p>
            <a:pPr algn="ctr"/>
            <a:endParaRPr lang="en-US" sz="800" dirty="0" smtClean="0">
              <a:latin typeface="Book Antiqua" pitchFamily="18" charset="0"/>
            </a:endParaRPr>
          </a:p>
          <a:p>
            <a:pPr algn="ctr"/>
            <a:r>
              <a:rPr lang="en-US" sz="1000" dirty="0" smtClean="0">
                <a:latin typeface="Book Antiqua" pitchFamily="18" charset="0"/>
              </a:rPr>
              <a:t>(-1 Stability if Food &lt; 2 * Number of Regions)</a:t>
            </a:r>
          </a:p>
          <a:p>
            <a:pPr algn="ctr"/>
            <a:r>
              <a:rPr lang="en-US" sz="1000" dirty="0" smtClean="0">
                <a:latin typeface="Book Antiqua" pitchFamily="18" charset="0"/>
              </a:rPr>
              <a:t>(-2 Stability if Food &lt; Number of Regions)</a:t>
            </a:r>
            <a:endParaRPr lang="en-US" sz="1000" dirty="0">
              <a:latin typeface="Book Antiqua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35449" y="6692900"/>
            <a:ext cx="3202526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Festival (+1 Stability)</a:t>
            </a:r>
          </a:p>
          <a:p>
            <a:pPr algn="ctr"/>
            <a:r>
              <a:rPr lang="en-US" sz="1600" dirty="0" smtClean="0">
                <a:latin typeface="Book Antiqua" pitchFamily="18" charset="0"/>
              </a:rPr>
              <a:t>2 Lux / Region: _____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35449" y="7924800"/>
            <a:ext cx="3225799" cy="1041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Prison Break</a:t>
            </a:r>
          </a:p>
          <a:p>
            <a:pPr algn="ctr"/>
            <a:r>
              <a:rPr lang="en-US" sz="1600" dirty="0" smtClean="0">
                <a:latin typeface="Book Antiqua" pitchFamily="18" charset="0"/>
              </a:rPr>
              <a:t> Assign 1+ Heroes</a:t>
            </a:r>
          </a:p>
          <a:p>
            <a:pPr algn="ctr"/>
            <a:r>
              <a:rPr lang="en-US" sz="1600" dirty="0" smtClean="0">
                <a:latin typeface="Book Antiqua" pitchFamily="18" charset="0"/>
              </a:rPr>
              <a:t>Thievery vs. Infiltration</a:t>
            </a:r>
          </a:p>
        </p:txBody>
      </p:sp>
    </p:spTree>
    <p:extLst>
      <p:ext uri="{BB962C8B-B14F-4D97-AF65-F5344CB8AC3E}">
        <p14:creationId xmlns:p14="http://schemas.microsoft.com/office/powerpoint/2010/main" val="71116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99475" y="4648200"/>
            <a:ext cx="3225799" cy="1905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Book Antiqua" pitchFamily="18" charset="0"/>
              </a:rPr>
              <a:t>Lily Manor</a:t>
            </a:r>
          </a:p>
          <a:p>
            <a:pPr algn="ctr"/>
            <a:r>
              <a:rPr lang="en-US" sz="800" dirty="0" smtClean="0">
                <a:latin typeface="Book Antiqua" pitchFamily="18" charset="0"/>
              </a:rPr>
              <a:t>Alliance Difficulty: 6</a:t>
            </a:r>
          </a:p>
          <a:p>
            <a:pPr algn="ctr"/>
            <a:endParaRPr lang="en-US" sz="1200" dirty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</p:txBody>
      </p:sp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693813"/>
              </p:ext>
            </p:extLst>
          </p:nvPr>
        </p:nvGraphicFramePr>
        <p:xfrm>
          <a:off x="135449" y="5181600"/>
          <a:ext cx="314115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525"/>
                <a:gridCol w="523525"/>
                <a:gridCol w="523525"/>
                <a:gridCol w="523525"/>
                <a:gridCol w="523525"/>
                <a:gridCol w="523525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-5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-4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-3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-2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-1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0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latin typeface="Book Antiqua" panose="02040602050305030304" pitchFamily="18" charset="0"/>
                        </a:rPr>
                        <a:t>Autarch </a:t>
                      </a:r>
                    </a:p>
                    <a:p>
                      <a:pPr algn="ctr"/>
                      <a:r>
                        <a:rPr lang="en-US" sz="800" b="0" dirty="0" smtClean="0">
                          <a:latin typeface="Book Antiqua" panose="02040602050305030304" pitchFamily="18" charset="0"/>
                        </a:rPr>
                        <a:t>military ally!</a:t>
                      </a:r>
                      <a:endParaRPr lang="en-US" sz="8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latin typeface="Book Antiqua" panose="02040602050305030304" pitchFamily="18" charset="0"/>
                        </a:rPr>
                        <a:t>Enemy! (Check for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 campaign threats)</a:t>
                      </a:r>
                      <a:endParaRPr lang="en-US" sz="800" b="0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4           1</a:t>
                      </a:r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0</a:t>
                      </a:r>
                      <a:endParaRPr lang="en-US" sz="1400" b="0" dirty="0" smtClean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1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2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3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4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5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6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2           1</a:t>
                      </a:r>
                      <a:endParaRPr lang="en-US" sz="14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4           3</a:t>
                      </a:r>
                      <a:endParaRPr lang="en-US" sz="1400" b="0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6           5</a:t>
                      </a:r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0</a:t>
                      </a:r>
                      <a:endParaRPr lang="en-US" sz="2000" b="0" dirty="0" smtClean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484022" y="2590800"/>
            <a:ext cx="3259677" cy="1885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Book Antiqua" pitchFamily="18" charset="0"/>
              </a:rPr>
              <a:t>Sunriders</a:t>
            </a:r>
            <a:endParaRPr lang="en-US" sz="1600" b="1" dirty="0">
              <a:latin typeface="Book Antiqua" pitchFamily="18" charset="0"/>
            </a:endParaRPr>
          </a:p>
          <a:p>
            <a:pPr algn="ctr"/>
            <a:r>
              <a:rPr lang="en-US" sz="800" dirty="0">
                <a:latin typeface="Book Antiqua" pitchFamily="18" charset="0"/>
              </a:rPr>
              <a:t>Alliance Difficulty: 4</a:t>
            </a:r>
            <a:endParaRPr lang="en-US" sz="800" dirty="0" smtClean="0">
              <a:latin typeface="Book Antiqua" pitchFamily="18" charset="0"/>
            </a:endParaRPr>
          </a:p>
          <a:p>
            <a:pPr algn="ctr"/>
            <a:endParaRPr lang="en-US" sz="2000" dirty="0">
              <a:latin typeface="Book Antiqua" pitchFamily="18" charset="0"/>
            </a:endParaRPr>
          </a:p>
          <a:p>
            <a:pPr algn="ctr"/>
            <a:endParaRPr lang="en-US" sz="2000" dirty="0" smtClean="0">
              <a:latin typeface="Book Antiqua" pitchFamily="18" charset="0"/>
            </a:endParaRPr>
          </a:p>
          <a:p>
            <a:pPr algn="ctr"/>
            <a:endParaRPr lang="en-US" sz="2000" dirty="0">
              <a:latin typeface="Book Antiqua" pitchFamily="18" charset="0"/>
            </a:endParaRPr>
          </a:p>
          <a:p>
            <a:pPr algn="ctr"/>
            <a:endParaRPr lang="en-US" sz="2000" dirty="0">
              <a:latin typeface="Book Antiqua" pitchFamily="18" charset="0"/>
            </a:endParaRPr>
          </a:p>
        </p:txBody>
      </p:sp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307331"/>
              </p:ext>
            </p:extLst>
          </p:nvPr>
        </p:nvGraphicFramePr>
        <p:xfrm>
          <a:off x="3541590" y="3180079"/>
          <a:ext cx="314115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525"/>
                <a:gridCol w="523525"/>
                <a:gridCol w="523525"/>
                <a:gridCol w="523525"/>
                <a:gridCol w="523525"/>
                <a:gridCol w="523525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-5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-4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-3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-2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-1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0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latin typeface="Book Antiqua" panose="02040602050305030304" pitchFamily="18" charset="0"/>
                        </a:rPr>
                        <a:t>Autarch </a:t>
                      </a:r>
                    </a:p>
                    <a:p>
                      <a:pPr algn="ctr"/>
                      <a:r>
                        <a:rPr lang="en-US" sz="800" b="0" dirty="0" smtClean="0">
                          <a:latin typeface="Book Antiqua" panose="02040602050305030304" pitchFamily="18" charset="0"/>
                        </a:rPr>
                        <a:t>military ally!</a:t>
                      </a:r>
                      <a:endParaRPr lang="en-US" sz="8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latin typeface="Book Antiqua" panose="02040602050305030304" pitchFamily="18" charset="0"/>
                        </a:rPr>
                        <a:t>Enemy! (Check for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 campaign threats)</a:t>
                      </a:r>
                      <a:endParaRPr lang="en-US" sz="800" b="0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2           1</a:t>
                      </a:r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0</a:t>
                      </a:r>
                      <a:endParaRPr lang="en-US" sz="1400" b="0" dirty="0" smtClean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1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2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3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4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5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6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1           1</a:t>
                      </a:r>
                      <a:endParaRPr lang="en-US" sz="14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2           3</a:t>
                      </a:r>
                      <a:endParaRPr lang="en-US" sz="1400" b="0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lain" startAt="3"/>
                        <a:tabLst/>
                        <a:defRPr/>
                      </a:pPr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     5</a:t>
                      </a:r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0</a:t>
                      </a:r>
                      <a:endParaRPr lang="en-US" sz="2000" b="0" dirty="0" smtClean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3466037" y="609600"/>
            <a:ext cx="3276600" cy="1828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Book Antiqua" pitchFamily="18" charset="0"/>
              </a:rPr>
              <a:t>Crescent Hold</a:t>
            </a:r>
          </a:p>
          <a:p>
            <a:pPr algn="ctr"/>
            <a:r>
              <a:rPr lang="en-US" sz="800" dirty="0" smtClean="0">
                <a:latin typeface="Book Antiqua" pitchFamily="18" charset="0"/>
              </a:rPr>
              <a:t>Alliance Difficulty: 3</a:t>
            </a:r>
          </a:p>
          <a:p>
            <a:pPr algn="ctr"/>
            <a:endParaRPr lang="en-US" sz="1200" dirty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03074" y="4648200"/>
            <a:ext cx="3240626" cy="1905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The Resistance</a:t>
            </a:r>
          </a:p>
          <a:p>
            <a:pPr algn="ctr"/>
            <a:r>
              <a:rPr lang="en-US" sz="800" dirty="0" smtClean="0">
                <a:latin typeface="Book Antiqua" pitchFamily="18" charset="0"/>
              </a:rPr>
              <a:t>Alliance Difficulty: 5</a:t>
            </a: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 smtClean="0">
                <a:latin typeface="Book Antiqua" pitchFamily="18" charset="0"/>
              </a:rPr>
              <a:t> 1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</a:t>
            </a:r>
            <a:r>
              <a:rPr lang="en-US" dirty="0">
                <a:latin typeface="Book Antiqua" pitchFamily="18" charset="0"/>
              </a:rPr>
              <a:t>2</a:t>
            </a:r>
            <a:r>
              <a:rPr lang="en-US" dirty="0" smtClean="0">
                <a:latin typeface="Book Antiqua" pitchFamily="18" charset="0"/>
              </a:rPr>
              <a:t>              </a:t>
            </a:r>
            <a:r>
              <a:rPr lang="en-US" dirty="0" smtClean="0">
                <a:latin typeface="Book Antiqua" pitchFamily="18" charset="0"/>
              </a:rPr>
              <a:t>Stability: -1</a:t>
            </a:r>
          </a:p>
          <a:p>
            <a:r>
              <a:rPr lang="en-US" dirty="0" smtClean="0">
                <a:latin typeface="Book Antiqua" pitchFamily="18" charset="0"/>
              </a:rPr>
              <a:t> 2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2              Stability: -1</a:t>
            </a:r>
          </a:p>
          <a:p>
            <a:r>
              <a:rPr lang="en-US" dirty="0" smtClean="0">
                <a:latin typeface="Book Antiqua" pitchFamily="18" charset="0"/>
              </a:rPr>
              <a:t> 3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3              Stability: -2</a:t>
            </a:r>
          </a:p>
          <a:p>
            <a:r>
              <a:rPr lang="en-US" dirty="0" smtClean="0">
                <a:latin typeface="Book Antiqua" pitchFamily="18" charset="0"/>
              </a:rPr>
              <a:t> 4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4              Stability: -3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Chronicle of Trade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503074" y="7924800"/>
            <a:ext cx="3240626" cy="1041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Leftover Dice</a:t>
            </a:r>
          </a:p>
          <a:p>
            <a:pPr algn="ctr"/>
            <a:r>
              <a:rPr lang="en-US" sz="1200" dirty="0" smtClean="0">
                <a:latin typeface="Book Antiqua" pitchFamily="18" charset="0"/>
              </a:rPr>
              <a:t> 1 Spotlight Player Fate Point / 2 Dice</a:t>
            </a:r>
          </a:p>
          <a:p>
            <a:pPr algn="ctr"/>
            <a:r>
              <a:rPr lang="en-US" sz="1200" dirty="0" smtClean="0">
                <a:latin typeface="Book Antiqua" pitchFamily="18" charset="0"/>
              </a:rPr>
              <a:t>(Max 4 Fate Points)</a:t>
            </a:r>
            <a:endParaRPr lang="en-US" sz="2000" dirty="0" smtClean="0">
              <a:latin typeface="Book Antiqua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03074" y="6692900"/>
            <a:ext cx="3240626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ook Antiqua" pitchFamily="18" charset="0"/>
              </a:rPr>
              <a:t>Feed </a:t>
            </a:r>
            <a:r>
              <a:rPr lang="en-US" sz="2000" dirty="0" smtClean="0">
                <a:latin typeface="Book Antiqua" pitchFamily="18" charset="0"/>
              </a:rPr>
              <a:t>Populace</a:t>
            </a:r>
            <a:endParaRPr lang="en-US" sz="2000" dirty="0">
              <a:latin typeface="Book Antiqua" pitchFamily="18" charset="0"/>
            </a:endParaRPr>
          </a:p>
          <a:p>
            <a:pPr algn="ctr"/>
            <a:r>
              <a:rPr lang="en-US" sz="1600" dirty="0">
                <a:latin typeface="Book Antiqua" pitchFamily="18" charset="0"/>
              </a:rPr>
              <a:t>2 Food / </a:t>
            </a:r>
            <a:r>
              <a:rPr lang="en-US" sz="1600" dirty="0" smtClean="0">
                <a:latin typeface="Book Antiqua" pitchFamily="18" charset="0"/>
              </a:rPr>
              <a:t>Region: _____</a:t>
            </a:r>
          </a:p>
          <a:p>
            <a:pPr algn="ctr"/>
            <a:endParaRPr lang="en-US" sz="800" dirty="0" smtClean="0">
              <a:latin typeface="Book Antiqua" pitchFamily="18" charset="0"/>
            </a:endParaRPr>
          </a:p>
          <a:p>
            <a:pPr algn="ctr"/>
            <a:r>
              <a:rPr lang="en-US" sz="1000" dirty="0" smtClean="0">
                <a:latin typeface="Book Antiqua" pitchFamily="18" charset="0"/>
              </a:rPr>
              <a:t>(-1 Stability if Food &lt; 2 * Number of Regions)</a:t>
            </a:r>
          </a:p>
          <a:p>
            <a:pPr algn="ctr"/>
            <a:r>
              <a:rPr lang="en-US" sz="1000" dirty="0" smtClean="0">
                <a:latin typeface="Book Antiqua" pitchFamily="18" charset="0"/>
              </a:rPr>
              <a:t>(-2 Stability if Food &lt; Number of Regions)</a:t>
            </a:r>
            <a:endParaRPr lang="en-US" sz="1000" dirty="0">
              <a:latin typeface="Book Antiqua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35449" y="6692900"/>
            <a:ext cx="3202526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Festival</a:t>
            </a:r>
          </a:p>
          <a:p>
            <a:pPr algn="ctr"/>
            <a:r>
              <a:rPr lang="en-US" sz="1600" dirty="0" smtClean="0">
                <a:latin typeface="Book Antiqua" pitchFamily="18" charset="0"/>
              </a:rPr>
              <a:t>2 Luxuries / Region: _____</a:t>
            </a:r>
          </a:p>
          <a:p>
            <a:pPr algn="ctr"/>
            <a:endParaRPr lang="en-US" sz="1000" dirty="0" smtClean="0">
              <a:latin typeface="Book Antiqua" pitchFamily="18" charset="0"/>
            </a:endParaRPr>
          </a:p>
          <a:p>
            <a:pPr algn="ctr"/>
            <a:r>
              <a:rPr lang="en-US" sz="1000" dirty="0" smtClean="0">
                <a:latin typeface="Book Antiqua" pitchFamily="18" charset="0"/>
              </a:rPr>
              <a:t>(+1 Stability)</a:t>
            </a:r>
            <a:endParaRPr lang="en-US" sz="1600" dirty="0" smtClean="0">
              <a:latin typeface="Book Antiqua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35449" y="7924800"/>
            <a:ext cx="3225799" cy="1041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Prison Break</a:t>
            </a:r>
          </a:p>
          <a:p>
            <a:pPr algn="ctr"/>
            <a:r>
              <a:rPr lang="en-US" sz="1600" dirty="0" smtClean="0">
                <a:latin typeface="Book Antiqua" pitchFamily="18" charset="0"/>
              </a:rPr>
              <a:t> Assign 1+ Heroes</a:t>
            </a:r>
          </a:p>
          <a:p>
            <a:pPr algn="ctr"/>
            <a:r>
              <a:rPr lang="en-US" sz="1600" dirty="0" smtClean="0">
                <a:latin typeface="Book Antiqua" pitchFamily="18" charset="0"/>
              </a:rPr>
              <a:t>Thievery vs. Infiltration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06" y="6143978"/>
            <a:ext cx="279400" cy="279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39" y="6143343"/>
            <a:ext cx="280035" cy="28003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614260" y="6268284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80" y="6143978"/>
            <a:ext cx="279400" cy="2794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037" y="6143343"/>
            <a:ext cx="280035" cy="280035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>
            <a:off x="1657234" y="6268284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821" y="6143978"/>
            <a:ext cx="279400" cy="2794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805" y="6143343"/>
            <a:ext cx="280035" cy="280035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>
          <a:xfrm>
            <a:off x="2706148" y="6268284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98262" y="609600"/>
            <a:ext cx="3225799" cy="1828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Book Antiqua" pitchFamily="18" charset="0"/>
              </a:rPr>
              <a:t>Gravewood</a:t>
            </a:r>
            <a:endParaRPr lang="en-US" sz="1600" b="1" dirty="0">
              <a:latin typeface="Book Antiqua" pitchFamily="18" charset="0"/>
            </a:endParaRPr>
          </a:p>
          <a:p>
            <a:pPr algn="ctr"/>
            <a:r>
              <a:rPr lang="en-US" sz="800" dirty="0" smtClean="0">
                <a:latin typeface="Book Antiqua" pitchFamily="18" charset="0"/>
              </a:rPr>
              <a:t>Alliance Difficulty: 5</a:t>
            </a:r>
          </a:p>
          <a:p>
            <a:pPr algn="ctr"/>
            <a:endParaRPr lang="en-US" sz="1200" dirty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326264"/>
              </p:ext>
            </p:extLst>
          </p:nvPr>
        </p:nvGraphicFramePr>
        <p:xfrm>
          <a:off x="135449" y="1066801"/>
          <a:ext cx="314115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525"/>
                <a:gridCol w="523525"/>
                <a:gridCol w="523525"/>
                <a:gridCol w="523525"/>
                <a:gridCol w="523525"/>
                <a:gridCol w="523525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-5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-4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-3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-2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-1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0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latin typeface="Book Antiqua" panose="02040602050305030304" pitchFamily="18" charset="0"/>
                        </a:rPr>
                        <a:t>Autarch </a:t>
                      </a:r>
                    </a:p>
                    <a:p>
                      <a:pPr algn="ctr"/>
                      <a:r>
                        <a:rPr lang="en-US" sz="800" b="0" dirty="0" smtClean="0">
                          <a:latin typeface="Book Antiqua" panose="02040602050305030304" pitchFamily="18" charset="0"/>
                        </a:rPr>
                        <a:t>military ally!</a:t>
                      </a:r>
                      <a:endParaRPr lang="en-US" sz="8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latin typeface="Book Antiqua" panose="02040602050305030304" pitchFamily="18" charset="0"/>
                        </a:rPr>
                        <a:t>Enemy! (Check for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 campaign threats)</a:t>
                      </a:r>
                      <a:endParaRPr lang="en-US" sz="800" b="0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2           3</a:t>
                      </a:r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0</a:t>
                      </a:r>
                      <a:endParaRPr lang="en-US" sz="1400" b="0" dirty="0" smtClean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1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2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3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4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5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6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1           </a:t>
                      </a:r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4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2           </a:t>
                      </a:r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5</a:t>
                      </a:r>
                      <a:endParaRPr lang="en-US" sz="1400" b="0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3           8</a:t>
                      </a:r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0</a:t>
                      </a:r>
                      <a:endParaRPr lang="en-US" sz="2000" b="0" dirty="0" smtClean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>
            <a:off x="612990" y="2165831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661116" y="2165831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717684" y="2165831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" y="2031365"/>
            <a:ext cx="280035" cy="28003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045" y="2031365"/>
            <a:ext cx="280035" cy="28003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80" y="2031365"/>
            <a:ext cx="280035" cy="28003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54" y="2031682"/>
            <a:ext cx="279400" cy="2794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835" y="2031682"/>
            <a:ext cx="279400" cy="2794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067" y="2031682"/>
            <a:ext cx="279400" cy="279400"/>
          </a:xfrm>
          <a:prstGeom prst="rect">
            <a:avLst/>
          </a:prstGeom>
        </p:spPr>
      </p:pic>
      <p:sp>
        <p:nvSpPr>
          <p:cNvPr id="53" name="Rounded Rectangle 52"/>
          <p:cNvSpPr/>
          <p:nvPr/>
        </p:nvSpPr>
        <p:spPr>
          <a:xfrm>
            <a:off x="99475" y="2590800"/>
            <a:ext cx="3224586" cy="1885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Book Antiqua" pitchFamily="18" charset="0"/>
              </a:rPr>
              <a:t>Burgan Vale</a:t>
            </a:r>
            <a:endParaRPr lang="en-US" sz="1600" b="1" dirty="0">
              <a:latin typeface="Book Antiqua" pitchFamily="18" charset="0"/>
            </a:endParaRPr>
          </a:p>
          <a:p>
            <a:pPr algn="ctr"/>
            <a:r>
              <a:rPr lang="en-US" sz="800" dirty="0">
                <a:latin typeface="Book Antiqua" pitchFamily="18" charset="0"/>
              </a:rPr>
              <a:t>Alliance Difficulty: 4</a:t>
            </a:r>
            <a:endParaRPr lang="en-US" sz="800" dirty="0" smtClean="0">
              <a:latin typeface="Book Antiqua" pitchFamily="18" charset="0"/>
            </a:endParaRPr>
          </a:p>
          <a:p>
            <a:pPr algn="ctr"/>
            <a:endParaRPr lang="en-US" sz="2000" dirty="0">
              <a:latin typeface="Book Antiqua" pitchFamily="18" charset="0"/>
            </a:endParaRPr>
          </a:p>
          <a:p>
            <a:pPr algn="ctr"/>
            <a:endParaRPr lang="en-US" sz="2000" dirty="0" smtClean="0">
              <a:latin typeface="Book Antiqua" pitchFamily="18" charset="0"/>
            </a:endParaRPr>
          </a:p>
          <a:p>
            <a:pPr algn="ctr"/>
            <a:endParaRPr lang="en-US" sz="2000" dirty="0">
              <a:latin typeface="Book Antiqua" pitchFamily="18" charset="0"/>
            </a:endParaRPr>
          </a:p>
          <a:p>
            <a:pPr algn="ctr"/>
            <a:endParaRPr lang="en-US" sz="2000" dirty="0">
              <a:latin typeface="Book Antiqua" pitchFamily="18" charset="0"/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359" y="2031682"/>
            <a:ext cx="279400" cy="2794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072" y="2031682"/>
            <a:ext cx="279400" cy="279400"/>
          </a:xfrm>
          <a:prstGeom prst="rect">
            <a:avLst/>
          </a:prstGeom>
        </p:spPr>
      </p:pic>
      <p:cxnSp>
        <p:nvCxnSpPr>
          <p:cNvPr id="60" name="Straight Arrow Connector 59"/>
          <p:cNvCxnSpPr/>
          <p:nvPr/>
        </p:nvCxnSpPr>
        <p:spPr>
          <a:xfrm>
            <a:off x="4008488" y="2173451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056614" y="2173451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600" y="2034540"/>
            <a:ext cx="279400" cy="2794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160" y="2037080"/>
            <a:ext cx="279400" cy="2794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5389245"/>
            <a:ext cx="203835" cy="203835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5663565"/>
            <a:ext cx="203835" cy="203835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5937885"/>
            <a:ext cx="203835" cy="203835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6212205"/>
            <a:ext cx="203835" cy="203835"/>
          </a:xfrm>
          <a:prstGeom prst="rect">
            <a:avLst/>
          </a:prstGeom>
        </p:spPr>
      </p:pic>
      <p:cxnSp>
        <p:nvCxnSpPr>
          <p:cNvPr id="91" name="Straight Arrow Connector 90"/>
          <p:cNvCxnSpPr/>
          <p:nvPr/>
        </p:nvCxnSpPr>
        <p:spPr>
          <a:xfrm>
            <a:off x="4541520" y="5478780"/>
            <a:ext cx="506952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4541520" y="5755640"/>
            <a:ext cx="506952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4541520" y="6032500"/>
            <a:ext cx="506952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4541520" y="6309360"/>
            <a:ext cx="506952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717684" y="1506066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7" name="Picture 8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80" y="1371600"/>
            <a:ext cx="280035" cy="280035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835" y="1371917"/>
            <a:ext cx="279400" cy="279400"/>
          </a:xfrm>
          <a:prstGeom prst="rect">
            <a:avLst/>
          </a:prstGeom>
        </p:spPr>
      </p:pic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159806"/>
              </p:ext>
            </p:extLst>
          </p:nvPr>
        </p:nvGraphicFramePr>
        <p:xfrm>
          <a:off x="3541590" y="1066801"/>
          <a:ext cx="314115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525"/>
                <a:gridCol w="523525"/>
                <a:gridCol w="523525"/>
                <a:gridCol w="523525"/>
                <a:gridCol w="523525"/>
                <a:gridCol w="523525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-5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-4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-3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-2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-1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0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latin typeface="Book Antiqua" panose="02040602050305030304" pitchFamily="18" charset="0"/>
                        </a:rPr>
                        <a:t>Autarch </a:t>
                      </a:r>
                    </a:p>
                    <a:p>
                      <a:pPr algn="ctr"/>
                      <a:r>
                        <a:rPr lang="en-US" sz="800" b="0" dirty="0" smtClean="0">
                          <a:latin typeface="Book Antiqua" panose="02040602050305030304" pitchFamily="18" charset="0"/>
                        </a:rPr>
                        <a:t>military ally!</a:t>
                      </a:r>
                      <a:endParaRPr lang="en-US" sz="8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latin typeface="Book Antiqua" panose="02040602050305030304" pitchFamily="18" charset="0"/>
                        </a:rPr>
                        <a:t>Enemy! (Check for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 campaign threats)</a:t>
                      </a:r>
                      <a:endParaRPr lang="en-US" sz="800" b="0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2           1</a:t>
                      </a:r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0</a:t>
                      </a:r>
                      <a:endParaRPr lang="en-US" sz="1400" b="0" dirty="0" smtClean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1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2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3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4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5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6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1           1</a:t>
                      </a:r>
                      <a:endParaRPr lang="en-US" sz="14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2           3</a:t>
                      </a:r>
                      <a:endParaRPr lang="en-US" sz="1400" b="0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lain" startAt="3"/>
                        <a:tabLst/>
                        <a:defRPr/>
                      </a:pPr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     5</a:t>
                      </a:r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0</a:t>
                      </a:r>
                      <a:endParaRPr lang="en-US" sz="2000" b="0" dirty="0" smtClean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5" name="Picture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720" y="2037080"/>
            <a:ext cx="279400" cy="279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840" y="2031682"/>
            <a:ext cx="279400" cy="279400"/>
          </a:xfrm>
          <a:prstGeom prst="rect">
            <a:avLst/>
          </a:prstGeom>
        </p:spPr>
      </p:pic>
      <p:cxnSp>
        <p:nvCxnSpPr>
          <p:cNvPr id="62" name="Straight Arrow Connector 61"/>
          <p:cNvCxnSpPr/>
          <p:nvPr/>
        </p:nvCxnSpPr>
        <p:spPr>
          <a:xfrm>
            <a:off x="6113182" y="2173451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7" name="Picture 9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720" y="1376998"/>
            <a:ext cx="279400" cy="2794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840" y="1371600"/>
            <a:ext cx="279400" cy="279400"/>
          </a:xfrm>
          <a:prstGeom prst="rect">
            <a:avLst/>
          </a:prstGeom>
        </p:spPr>
      </p:pic>
      <p:cxnSp>
        <p:nvCxnSpPr>
          <p:cNvPr id="99" name="Straight Arrow Connector 98"/>
          <p:cNvCxnSpPr/>
          <p:nvPr/>
        </p:nvCxnSpPr>
        <p:spPr>
          <a:xfrm>
            <a:off x="6113182" y="1513369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638342"/>
              </p:ext>
            </p:extLst>
          </p:nvPr>
        </p:nvGraphicFramePr>
        <p:xfrm>
          <a:off x="135449" y="3180079"/>
          <a:ext cx="314115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525"/>
                <a:gridCol w="523525"/>
                <a:gridCol w="523525"/>
                <a:gridCol w="523525"/>
                <a:gridCol w="523525"/>
                <a:gridCol w="523525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-5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-4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-3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-2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-1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0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latin typeface="Book Antiqua" panose="02040602050305030304" pitchFamily="18" charset="0"/>
                        </a:rPr>
                        <a:t>Autarch </a:t>
                      </a:r>
                    </a:p>
                    <a:p>
                      <a:pPr algn="ctr"/>
                      <a:r>
                        <a:rPr lang="en-US" sz="800" b="0" dirty="0" smtClean="0">
                          <a:latin typeface="Book Antiqua" panose="02040602050305030304" pitchFamily="18" charset="0"/>
                        </a:rPr>
                        <a:t>military ally!</a:t>
                      </a:r>
                      <a:endParaRPr lang="en-US" sz="8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latin typeface="Book Antiqua" panose="02040602050305030304" pitchFamily="18" charset="0"/>
                        </a:rPr>
                        <a:t>Enemy! (Check for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 campaign threats)</a:t>
                      </a:r>
                      <a:endParaRPr lang="en-US" sz="800" b="0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2           1</a:t>
                      </a:r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0</a:t>
                      </a:r>
                      <a:endParaRPr lang="en-US" sz="1400" b="0" dirty="0" smtClean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1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2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3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4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5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6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1           1</a:t>
                      </a:r>
                      <a:endParaRPr lang="en-US" sz="14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2           3</a:t>
                      </a:r>
                      <a:endParaRPr lang="en-US" sz="1400" b="0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lain" startAt="3"/>
                        <a:tabLst/>
                        <a:defRPr/>
                      </a:pPr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     5</a:t>
                      </a:r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Book Antiqua" panose="02040602050305030304" pitchFamily="18" charset="0"/>
                        </a:rPr>
                        <a:t>0</a:t>
                      </a:r>
                      <a:endParaRPr lang="en-US" sz="2000" b="0" dirty="0" smtClean="0">
                        <a:solidFill>
                          <a:schemeClr val="bg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6" name="Picture 6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0" y="4109720"/>
            <a:ext cx="279400" cy="27940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4112260"/>
            <a:ext cx="279400" cy="27940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460" y="4112260"/>
            <a:ext cx="279400" cy="27940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60" y="4112260"/>
            <a:ext cx="279400" cy="27940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020" y="4112260"/>
            <a:ext cx="279400" cy="2794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00" y="4112260"/>
            <a:ext cx="279400" cy="279400"/>
          </a:xfrm>
          <a:prstGeom prst="rect">
            <a:avLst/>
          </a:prstGeom>
        </p:spPr>
      </p:pic>
      <p:cxnSp>
        <p:nvCxnSpPr>
          <p:cNvPr id="69" name="Straight Arrow Connector 68"/>
          <p:cNvCxnSpPr/>
          <p:nvPr/>
        </p:nvCxnSpPr>
        <p:spPr>
          <a:xfrm>
            <a:off x="609600" y="4254500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657726" y="4254500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714294" y="4254500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1" name="Picture 10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780" y="3505200"/>
            <a:ext cx="279400" cy="27940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0" y="3505200"/>
            <a:ext cx="279400" cy="279400"/>
          </a:xfrm>
          <a:prstGeom prst="rect">
            <a:avLst/>
          </a:prstGeom>
        </p:spPr>
      </p:pic>
      <p:cxnSp>
        <p:nvCxnSpPr>
          <p:cNvPr id="103" name="Straight Arrow Connector 102"/>
          <p:cNvCxnSpPr/>
          <p:nvPr/>
        </p:nvCxnSpPr>
        <p:spPr>
          <a:xfrm>
            <a:off x="2734614" y="3647440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5" name="Picture 7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940" y="4114800"/>
            <a:ext cx="279400" cy="27940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4114800"/>
            <a:ext cx="279400" cy="27940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680" y="4114800"/>
            <a:ext cx="279400" cy="279400"/>
          </a:xfrm>
          <a:prstGeom prst="rect">
            <a:avLst/>
          </a:prstGeom>
        </p:spPr>
      </p:pic>
      <p:cxnSp>
        <p:nvCxnSpPr>
          <p:cNvPr id="78" name="Straight Arrow Connector 77"/>
          <p:cNvCxnSpPr/>
          <p:nvPr/>
        </p:nvCxnSpPr>
        <p:spPr>
          <a:xfrm>
            <a:off x="4013568" y="4257040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061694" y="4257040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118262" y="4257040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745" y="4114800"/>
            <a:ext cx="279400" cy="2794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114800"/>
            <a:ext cx="279400" cy="2794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339" y="4114800"/>
            <a:ext cx="279400" cy="27940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680" y="3505200"/>
            <a:ext cx="279400" cy="279400"/>
          </a:xfrm>
          <a:prstGeom prst="rect">
            <a:avLst/>
          </a:prstGeom>
        </p:spPr>
      </p:pic>
      <p:cxnSp>
        <p:nvCxnSpPr>
          <p:cNvPr id="106" name="Straight Arrow Connector 105"/>
          <p:cNvCxnSpPr/>
          <p:nvPr/>
        </p:nvCxnSpPr>
        <p:spPr>
          <a:xfrm>
            <a:off x="6118262" y="3647440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7" name="Picture 10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505200"/>
            <a:ext cx="279400" cy="279400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668" y="5523865"/>
            <a:ext cx="279400" cy="27940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652" y="5523230"/>
            <a:ext cx="280035" cy="280035"/>
          </a:xfrm>
          <a:prstGeom prst="rect">
            <a:avLst/>
          </a:prstGeom>
        </p:spPr>
      </p:pic>
      <p:cxnSp>
        <p:nvCxnSpPr>
          <p:cNvPr id="111" name="Straight Arrow Connector 110"/>
          <p:cNvCxnSpPr/>
          <p:nvPr/>
        </p:nvCxnSpPr>
        <p:spPr>
          <a:xfrm>
            <a:off x="2707995" y="5648171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68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992820"/>
              </p:ext>
            </p:extLst>
          </p:nvPr>
        </p:nvGraphicFramePr>
        <p:xfrm>
          <a:off x="3533761" y="1122679"/>
          <a:ext cx="3141150" cy="13157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525"/>
                <a:gridCol w="523525"/>
                <a:gridCol w="523525"/>
                <a:gridCol w="523525"/>
                <a:gridCol w="523525"/>
                <a:gridCol w="523525"/>
              </a:tblGrid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-5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-4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-3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-2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-1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0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200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No Trades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When Disposition is Negative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1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2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3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4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5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6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4201">
                <a:tc gridSpan="2">
                  <a:txBody>
                    <a:bodyPr/>
                    <a:lstStyle/>
                    <a:p>
                      <a:pPr algn="l"/>
                      <a:endParaRPr lang="en-US" sz="1000" b="1" baseline="0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1           2</a:t>
                      </a:r>
                      <a:endParaRPr lang="en-US" sz="14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latin typeface="Book Antiqua" panose="0204060205030503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2           5</a:t>
                      </a:r>
                      <a:endParaRPr lang="en-US" sz="1400" b="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3           8</a:t>
                      </a:r>
                      <a:endParaRPr lang="en-US" sz="1400" b="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99475" y="4648200"/>
            <a:ext cx="3225799" cy="1905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Lily Manor</a:t>
            </a:r>
          </a:p>
          <a:p>
            <a:pPr algn="ctr"/>
            <a:r>
              <a:rPr lang="en-US" sz="800" dirty="0" smtClean="0">
                <a:latin typeface="Book Antiqua" pitchFamily="18" charset="0"/>
              </a:rPr>
              <a:t>Alliance Difficulty: 6</a:t>
            </a:r>
          </a:p>
          <a:p>
            <a:pPr algn="ctr"/>
            <a:endParaRPr lang="en-US" sz="1200" dirty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834284"/>
              </p:ext>
            </p:extLst>
          </p:nvPr>
        </p:nvGraphicFramePr>
        <p:xfrm>
          <a:off x="135449" y="5229860"/>
          <a:ext cx="3141150" cy="13157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525"/>
                <a:gridCol w="523525"/>
                <a:gridCol w="523525"/>
                <a:gridCol w="523525"/>
                <a:gridCol w="523525"/>
                <a:gridCol w="523525"/>
              </a:tblGrid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-5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-4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-3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-2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-1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0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200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No Trades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When Disposition is Negative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1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2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3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4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5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6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4201">
                <a:tc gridSpan="2">
                  <a:txBody>
                    <a:bodyPr/>
                    <a:lstStyle/>
                    <a:p>
                      <a:pPr algn="l"/>
                      <a:endParaRPr lang="en-US" sz="1000" b="1" baseline="0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2           1</a:t>
                      </a:r>
                      <a:endParaRPr lang="en-US" sz="14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latin typeface="Book Antiqua" panose="0204060205030503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4           3</a:t>
                      </a:r>
                      <a:endParaRPr lang="en-US" sz="1400" b="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6           5</a:t>
                      </a:r>
                      <a:endParaRPr lang="en-US" sz="1400" b="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3466037" y="609600"/>
            <a:ext cx="3276600" cy="1828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Crescent Hold</a:t>
            </a:r>
          </a:p>
          <a:p>
            <a:pPr algn="ctr"/>
            <a:r>
              <a:rPr lang="en-US" sz="800" dirty="0" smtClean="0">
                <a:latin typeface="Book Antiqua" pitchFamily="18" charset="0"/>
              </a:rPr>
              <a:t>Alliance Difficulty: 3</a:t>
            </a:r>
          </a:p>
          <a:p>
            <a:pPr algn="ctr"/>
            <a:endParaRPr lang="en-US" sz="1200" dirty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84022" y="2590800"/>
            <a:ext cx="3259677" cy="1885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Book Antiqua" pitchFamily="18" charset="0"/>
              </a:rPr>
              <a:t>Sunriders</a:t>
            </a:r>
            <a:endParaRPr lang="en-US" sz="2000" dirty="0">
              <a:latin typeface="Book Antiqua" pitchFamily="18" charset="0"/>
            </a:endParaRPr>
          </a:p>
          <a:p>
            <a:pPr algn="ctr"/>
            <a:r>
              <a:rPr lang="en-US" sz="800" dirty="0">
                <a:latin typeface="Book Antiqua" pitchFamily="18" charset="0"/>
              </a:rPr>
              <a:t>Alliance Difficulty: 4</a:t>
            </a:r>
            <a:endParaRPr lang="en-US" sz="800" dirty="0" smtClean="0">
              <a:latin typeface="Book Antiqua" pitchFamily="18" charset="0"/>
            </a:endParaRPr>
          </a:p>
          <a:p>
            <a:pPr algn="ctr"/>
            <a:endParaRPr lang="en-US" sz="2000" dirty="0">
              <a:latin typeface="Book Antiqua" pitchFamily="18" charset="0"/>
            </a:endParaRPr>
          </a:p>
          <a:p>
            <a:pPr algn="ctr"/>
            <a:endParaRPr lang="en-US" sz="2000" dirty="0" smtClean="0">
              <a:latin typeface="Book Antiqua" pitchFamily="18" charset="0"/>
            </a:endParaRPr>
          </a:p>
          <a:p>
            <a:pPr algn="ctr"/>
            <a:endParaRPr lang="en-US" sz="2000" dirty="0">
              <a:latin typeface="Book Antiqua" pitchFamily="18" charset="0"/>
            </a:endParaRPr>
          </a:p>
          <a:p>
            <a:pPr algn="ctr"/>
            <a:endParaRPr lang="en-US" sz="2000" dirty="0">
              <a:latin typeface="Book Antiqua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03074" y="4648200"/>
            <a:ext cx="3240626" cy="1905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The Resistance</a:t>
            </a:r>
          </a:p>
          <a:p>
            <a:pPr algn="ctr"/>
            <a:r>
              <a:rPr lang="en-US" sz="800" dirty="0" smtClean="0">
                <a:latin typeface="Book Antiqua" pitchFamily="18" charset="0"/>
              </a:rPr>
              <a:t>Alliance Difficulty: 5</a:t>
            </a:r>
          </a:p>
          <a:p>
            <a:endParaRPr lang="en-US" sz="1200" dirty="0">
              <a:latin typeface="Book Antiqua" pitchFamily="18" charset="0"/>
            </a:endParaRPr>
          </a:p>
          <a:p>
            <a:r>
              <a:rPr lang="en-US" dirty="0" smtClean="0">
                <a:latin typeface="Book Antiqua" pitchFamily="18" charset="0"/>
              </a:rPr>
              <a:t> 1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2              Stability: -1</a:t>
            </a:r>
          </a:p>
          <a:p>
            <a:r>
              <a:rPr lang="en-US" dirty="0" smtClean="0">
                <a:latin typeface="Book Antiqua" pitchFamily="18" charset="0"/>
              </a:rPr>
              <a:t> 2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2              Stability: -1</a:t>
            </a:r>
          </a:p>
          <a:p>
            <a:r>
              <a:rPr lang="en-US" dirty="0" smtClean="0">
                <a:latin typeface="Book Antiqua" pitchFamily="18" charset="0"/>
              </a:rPr>
              <a:t> 3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3              Stability: -2</a:t>
            </a:r>
          </a:p>
          <a:p>
            <a:r>
              <a:rPr lang="en-US" dirty="0" smtClean="0">
                <a:latin typeface="Book Antiqua" pitchFamily="18" charset="0"/>
              </a:rPr>
              <a:t> 4 </a:t>
            </a:r>
            <a:r>
              <a:rPr lang="en-US" dirty="0" smtClean="0">
                <a:latin typeface="Wingdings" panose="05000000000000000000" pitchFamily="2" charset="2"/>
              </a:rPr>
              <a:t>q</a:t>
            </a:r>
            <a:r>
              <a:rPr lang="en-US" dirty="0" smtClean="0">
                <a:latin typeface="Book Antiqua" pitchFamily="18" charset="0"/>
              </a:rPr>
              <a:t> 4              Stability: -3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475" y="133290"/>
            <a:ext cx="660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rmia™" panose="00000400000000000000" pitchFamily="2" charset="0"/>
              </a:rPr>
              <a:t>Chronicle of Trade</a:t>
            </a:r>
            <a:endParaRPr lang="en-US" sz="2000" dirty="0">
              <a:latin typeface="Hermia™" panose="00000400000000000000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503074" y="7924800"/>
            <a:ext cx="3240626" cy="1041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Leftover Dice</a:t>
            </a:r>
          </a:p>
          <a:p>
            <a:pPr algn="ctr"/>
            <a:r>
              <a:rPr lang="en-US" sz="1200" dirty="0" smtClean="0">
                <a:latin typeface="Book Antiqua" pitchFamily="18" charset="0"/>
              </a:rPr>
              <a:t> 1 Spotlight Player Fate Point / 2 Dice</a:t>
            </a:r>
          </a:p>
          <a:p>
            <a:pPr algn="ctr"/>
            <a:r>
              <a:rPr lang="en-US" sz="1200" dirty="0" smtClean="0">
                <a:latin typeface="Book Antiqua" pitchFamily="18" charset="0"/>
              </a:rPr>
              <a:t>(Max 4 Fate Points)</a:t>
            </a:r>
            <a:endParaRPr lang="en-US" sz="2000" dirty="0" smtClean="0">
              <a:latin typeface="Book Antiqua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03074" y="6692900"/>
            <a:ext cx="3240626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ook Antiqua" pitchFamily="18" charset="0"/>
              </a:rPr>
              <a:t>Feed </a:t>
            </a:r>
            <a:r>
              <a:rPr lang="en-US" sz="2000" dirty="0" smtClean="0">
                <a:latin typeface="Book Antiqua" pitchFamily="18" charset="0"/>
              </a:rPr>
              <a:t>Populace</a:t>
            </a:r>
            <a:endParaRPr lang="en-US" sz="2000" dirty="0">
              <a:latin typeface="Book Antiqua" pitchFamily="18" charset="0"/>
            </a:endParaRPr>
          </a:p>
          <a:p>
            <a:pPr algn="ctr"/>
            <a:r>
              <a:rPr lang="en-US" sz="1600" dirty="0">
                <a:latin typeface="Book Antiqua" pitchFamily="18" charset="0"/>
              </a:rPr>
              <a:t>2 Food / </a:t>
            </a:r>
            <a:r>
              <a:rPr lang="en-US" sz="1600" dirty="0" smtClean="0">
                <a:latin typeface="Book Antiqua" pitchFamily="18" charset="0"/>
              </a:rPr>
              <a:t>Region: _____</a:t>
            </a:r>
          </a:p>
          <a:p>
            <a:pPr algn="ctr"/>
            <a:endParaRPr lang="en-US" sz="800" dirty="0" smtClean="0">
              <a:latin typeface="Book Antiqua" pitchFamily="18" charset="0"/>
            </a:endParaRPr>
          </a:p>
          <a:p>
            <a:pPr algn="ctr"/>
            <a:r>
              <a:rPr lang="en-US" sz="1000" dirty="0" smtClean="0">
                <a:latin typeface="Book Antiqua" pitchFamily="18" charset="0"/>
              </a:rPr>
              <a:t>(-1 Stability if Food &lt; 2 * Number of Regions)</a:t>
            </a:r>
          </a:p>
          <a:p>
            <a:pPr algn="ctr"/>
            <a:r>
              <a:rPr lang="en-US" sz="1000" dirty="0" smtClean="0">
                <a:latin typeface="Book Antiqua" pitchFamily="18" charset="0"/>
              </a:rPr>
              <a:t>(-2 Stability if Food &lt; Number of Regions)</a:t>
            </a:r>
            <a:endParaRPr lang="en-US" sz="1000" dirty="0">
              <a:latin typeface="Book Antiqua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35449" y="6692900"/>
            <a:ext cx="3202526" cy="1143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Festival</a:t>
            </a:r>
          </a:p>
          <a:p>
            <a:pPr algn="ctr"/>
            <a:r>
              <a:rPr lang="en-US" sz="1600" dirty="0" smtClean="0">
                <a:latin typeface="Book Antiqua" pitchFamily="18" charset="0"/>
              </a:rPr>
              <a:t>2 Luxuries / Region: _____</a:t>
            </a:r>
          </a:p>
          <a:p>
            <a:pPr algn="ctr"/>
            <a:endParaRPr lang="en-US" sz="1000" dirty="0" smtClean="0">
              <a:latin typeface="Book Antiqua" pitchFamily="18" charset="0"/>
            </a:endParaRPr>
          </a:p>
          <a:p>
            <a:pPr algn="ctr"/>
            <a:r>
              <a:rPr lang="en-US" sz="1000" dirty="0" smtClean="0">
                <a:latin typeface="Book Antiqua" pitchFamily="18" charset="0"/>
              </a:rPr>
              <a:t>(+1 Stability)</a:t>
            </a:r>
            <a:endParaRPr lang="en-US" sz="1600" dirty="0" smtClean="0">
              <a:latin typeface="Book Antiqua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35449" y="7924800"/>
            <a:ext cx="3225799" cy="1041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Prison Break</a:t>
            </a:r>
          </a:p>
          <a:p>
            <a:pPr algn="ctr"/>
            <a:r>
              <a:rPr lang="en-US" sz="1600" dirty="0" smtClean="0">
                <a:latin typeface="Book Antiqua" pitchFamily="18" charset="0"/>
              </a:rPr>
              <a:t> Assign 1+ Heroes</a:t>
            </a:r>
          </a:p>
          <a:p>
            <a:pPr algn="ctr"/>
            <a:r>
              <a:rPr lang="en-US" sz="1600" dirty="0" smtClean="0">
                <a:latin typeface="Book Antiqua" pitchFamily="18" charset="0"/>
              </a:rPr>
              <a:t>Thievery vs. Infiltration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06" y="6125881"/>
            <a:ext cx="279400" cy="279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39" y="6125246"/>
            <a:ext cx="280035" cy="28003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614260" y="6250187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80" y="6125881"/>
            <a:ext cx="279400" cy="2794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037" y="6125246"/>
            <a:ext cx="280035" cy="280035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>
            <a:off x="1657234" y="6250187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821" y="6125881"/>
            <a:ext cx="279400" cy="2794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805" y="6125246"/>
            <a:ext cx="280035" cy="280035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>
          <a:xfrm>
            <a:off x="2706148" y="6250187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98262" y="609600"/>
            <a:ext cx="3225799" cy="1828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Book Antiqua" pitchFamily="18" charset="0"/>
              </a:rPr>
              <a:t>Gravewood</a:t>
            </a:r>
            <a:endParaRPr lang="en-US" sz="2000" dirty="0">
              <a:latin typeface="Book Antiqua" pitchFamily="18" charset="0"/>
            </a:endParaRPr>
          </a:p>
          <a:p>
            <a:pPr algn="ctr"/>
            <a:r>
              <a:rPr lang="en-US" sz="800" dirty="0" smtClean="0">
                <a:latin typeface="Book Antiqua" pitchFamily="18" charset="0"/>
              </a:rPr>
              <a:t>Alliance Difficulty: 5</a:t>
            </a:r>
          </a:p>
          <a:p>
            <a:pPr algn="ctr"/>
            <a:endParaRPr lang="en-US" sz="1200" dirty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  <a:p>
            <a:pPr algn="ctr"/>
            <a:endParaRPr lang="en-US" sz="1200" dirty="0" smtClean="0">
              <a:latin typeface="Book Antiqua" pitchFamily="18" charset="0"/>
            </a:endParaRP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956845"/>
              </p:ext>
            </p:extLst>
          </p:nvPr>
        </p:nvGraphicFramePr>
        <p:xfrm>
          <a:off x="135449" y="1137919"/>
          <a:ext cx="3141150" cy="13157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525"/>
                <a:gridCol w="523525"/>
                <a:gridCol w="523525"/>
                <a:gridCol w="523525"/>
                <a:gridCol w="523525"/>
                <a:gridCol w="523525"/>
              </a:tblGrid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-5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-4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-3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-2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-1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0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200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No Trades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When Disposition is Negative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1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2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3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4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5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6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4201">
                <a:tc gridSpan="2">
                  <a:txBody>
                    <a:bodyPr/>
                    <a:lstStyle/>
                    <a:p>
                      <a:pPr algn="l"/>
                      <a:endParaRPr lang="en-US" sz="1000" b="1" baseline="0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1           2</a:t>
                      </a:r>
                      <a:endParaRPr lang="en-US" sz="14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latin typeface="Book Antiqua" panose="0204060205030503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2           5</a:t>
                      </a:r>
                      <a:endParaRPr lang="en-US" sz="1400" b="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3           8</a:t>
                      </a:r>
                      <a:endParaRPr lang="en-US" sz="1400" b="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>
            <a:off x="612990" y="2165831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661116" y="2165831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717684" y="2165831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" y="2031365"/>
            <a:ext cx="280035" cy="28003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045" y="2031365"/>
            <a:ext cx="280035" cy="28003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80" y="2031365"/>
            <a:ext cx="280035" cy="28003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54" y="2031682"/>
            <a:ext cx="279400" cy="2794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835" y="2031682"/>
            <a:ext cx="279400" cy="2794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067" y="2031682"/>
            <a:ext cx="279400" cy="279400"/>
          </a:xfrm>
          <a:prstGeom prst="rect">
            <a:avLst/>
          </a:prstGeom>
        </p:spPr>
      </p:pic>
      <p:sp>
        <p:nvSpPr>
          <p:cNvPr id="53" name="Rounded Rectangle 52"/>
          <p:cNvSpPr/>
          <p:nvPr/>
        </p:nvSpPr>
        <p:spPr>
          <a:xfrm>
            <a:off x="99475" y="2590800"/>
            <a:ext cx="3224586" cy="1885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itchFamily="18" charset="0"/>
              </a:rPr>
              <a:t>Burgan Vale</a:t>
            </a:r>
            <a:endParaRPr lang="en-US" sz="2000" dirty="0">
              <a:latin typeface="Book Antiqua" pitchFamily="18" charset="0"/>
            </a:endParaRPr>
          </a:p>
          <a:p>
            <a:pPr algn="ctr"/>
            <a:r>
              <a:rPr lang="en-US" sz="800" dirty="0">
                <a:latin typeface="Book Antiqua" pitchFamily="18" charset="0"/>
              </a:rPr>
              <a:t>Alliance Difficulty: 4</a:t>
            </a:r>
            <a:endParaRPr lang="en-US" sz="800" dirty="0" smtClean="0">
              <a:latin typeface="Book Antiqua" pitchFamily="18" charset="0"/>
            </a:endParaRPr>
          </a:p>
          <a:p>
            <a:pPr algn="ctr"/>
            <a:endParaRPr lang="en-US" sz="2000" dirty="0">
              <a:latin typeface="Book Antiqua" pitchFamily="18" charset="0"/>
            </a:endParaRPr>
          </a:p>
          <a:p>
            <a:pPr algn="ctr"/>
            <a:endParaRPr lang="en-US" sz="2000" dirty="0" smtClean="0">
              <a:latin typeface="Book Antiqua" pitchFamily="18" charset="0"/>
            </a:endParaRPr>
          </a:p>
          <a:p>
            <a:pPr algn="ctr"/>
            <a:endParaRPr lang="en-US" sz="2000" dirty="0">
              <a:latin typeface="Book Antiqua" pitchFamily="18" charset="0"/>
            </a:endParaRPr>
          </a:p>
          <a:p>
            <a:pPr algn="ctr"/>
            <a:endParaRPr lang="en-US" sz="2000" dirty="0">
              <a:latin typeface="Book Antiqua" pitchFamily="18" charset="0"/>
            </a:endParaRPr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252652"/>
              </p:ext>
            </p:extLst>
          </p:nvPr>
        </p:nvGraphicFramePr>
        <p:xfrm>
          <a:off x="3541590" y="1137919"/>
          <a:ext cx="3141150" cy="13157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525"/>
                <a:gridCol w="523525"/>
                <a:gridCol w="523525"/>
                <a:gridCol w="523525"/>
                <a:gridCol w="523525"/>
                <a:gridCol w="523525"/>
              </a:tblGrid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-5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-4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-3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-2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-1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0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200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No Trades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When Disposition is Negative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1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2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3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4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5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6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4201">
                <a:tc gridSpan="2">
                  <a:txBody>
                    <a:bodyPr/>
                    <a:lstStyle/>
                    <a:p>
                      <a:pPr algn="l"/>
                      <a:endParaRPr lang="en-US" sz="1000" b="1" baseline="0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1           1</a:t>
                      </a:r>
                      <a:endParaRPr lang="en-US" sz="14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latin typeface="Book Antiqua" panose="0204060205030503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2           3</a:t>
                      </a:r>
                      <a:endParaRPr lang="en-US" sz="1400" b="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3           5</a:t>
                      </a:r>
                      <a:endParaRPr lang="en-US" sz="1400" b="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667386"/>
              </p:ext>
            </p:extLst>
          </p:nvPr>
        </p:nvGraphicFramePr>
        <p:xfrm>
          <a:off x="129540" y="3180079"/>
          <a:ext cx="3141150" cy="13157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525"/>
                <a:gridCol w="523525"/>
                <a:gridCol w="523525"/>
                <a:gridCol w="523525"/>
                <a:gridCol w="523525"/>
                <a:gridCol w="523525"/>
              </a:tblGrid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-5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-4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-3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-2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-1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0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200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No Trades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When Disposition is Negative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1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2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3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4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5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6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4201">
                <a:tc gridSpan="2">
                  <a:txBody>
                    <a:bodyPr/>
                    <a:lstStyle/>
                    <a:p>
                      <a:pPr algn="l"/>
                      <a:endParaRPr lang="en-US" sz="1000" b="1" baseline="0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1           1</a:t>
                      </a:r>
                      <a:endParaRPr lang="en-US" sz="14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latin typeface="Book Antiqua" panose="0204060205030503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2           3</a:t>
                      </a:r>
                      <a:endParaRPr lang="en-US" sz="1400" b="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3           5</a:t>
                      </a:r>
                      <a:endParaRPr lang="en-US" sz="1400" b="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312445"/>
              </p:ext>
            </p:extLst>
          </p:nvPr>
        </p:nvGraphicFramePr>
        <p:xfrm>
          <a:off x="3541590" y="3180079"/>
          <a:ext cx="3141150" cy="13157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525"/>
                <a:gridCol w="523525"/>
                <a:gridCol w="523525"/>
                <a:gridCol w="523525"/>
                <a:gridCol w="523525"/>
                <a:gridCol w="523525"/>
              </a:tblGrid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-5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-4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-3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-2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-1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0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200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No Trades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When Disposition is Negative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1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2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3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4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 5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6</a:t>
                      </a:r>
                      <a:r>
                        <a:rPr lang="en-US" sz="10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b="1" dirty="0" smtClean="0">
                          <a:latin typeface="Fate Core Glyphs" pitchFamily="2" charset="0"/>
                        </a:rPr>
                        <a:t>1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4201">
                <a:tc gridSpan="2">
                  <a:txBody>
                    <a:bodyPr/>
                    <a:lstStyle/>
                    <a:p>
                      <a:pPr algn="l"/>
                      <a:endParaRPr lang="en-US" sz="1000" b="1" baseline="0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1           1</a:t>
                      </a:r>
                      <a:endParaRPr lang="en-US" sz="14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latin typeface="Book Antiqua" panose="0204060205030503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2           3</a:t>
                      </a:r>
                      <a:endParaRPr lang="en-US" sz="1400" b="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US" sz="1000" b="1" dirty="0" smtClean="0">
                        <a:latin typeface="Book Antiqua" panose="0204060205030503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latin typeface="Book Antiqua" panose="02040602050305030304" pitchFamily="18" charset="0"/>
                        </a:rPr>
                        <a:t>3           5</a:t>
                      </a:r>
                      <a:endParaRPr lang="en-US" sz="1400" b="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7" name="Picture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359" y="2031682"/>
            <a:ext cx="279400" cy="279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840" y="2031682"/>
            <a:ext cx="279400" cy="2794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072" y="2031682"/>
            <a:ext cx="279400" cy="279400"/>
          </a:xfrm>
          <a:prstGeom prst="rect">
            <a:avLst/>
          </a:prstGeom>
        </p:spPr>
      </p:pic>
      <p:cxnSp>
        <p:nvCxnSpPr>
          <p:cNvPr id="60" name="Straight Arrow Connector 59"/>
          <p:cNvCxnSpPr/>
          <p:nvPr/>
        </p:nvCxnSpPr>
        <p:spPr>
          <a:xfrm>
            <a:off x="4008488" y="2173451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056614" y="2173451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113182" y="2173451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600" y="2034540"/>
            <a:ext cx="279400" cy="2794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160" y="2037080"/>
            <a:ext cx="279400" cy="27940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720" y="2037080"/>
            <a:ext cx="279400" cy="27940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0" y="4069080"/>
            <a:ext cx="279400" cy="27940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4071620"/>
            <a:ext cx="279400" cy="27940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460" y="4071620"/>
            <a:ext cx="279400" cy="279400"/>
          </a:xfrm>
          <a:prstGeom prst="rect">
            <a:avLst/>
          </a:prstGeom>
        </p:spPr>
      </p:pic>
      <p:cxnSp>
        <p:nvCxnSpPr>
          <p:cNvPr id="69" name="Straight Arrow Connector 68"/>
          <p:cNvCxnSpPr/>
          <p:nvPr/>
        </p:nvCxnSpPr>
        <p:spPr>
          <a:xfrm>
            <a:off x="609600" y="4213860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657726" y="4213860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714294" y="4213860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2" name="Picture 7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60" y="4071620"/>
            <a:ext cx="279400" cy="27940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020" y="4071620"/>
            <a:ext cx="279400" cy="2794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00" y="4071620"/>
            <a:ext cx="279400" cy="27940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100" y="4084320"/>
            <a:ext cx="279400" cy="27940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60" y="4084320"/>
            <a:ext cx="279400" cy="27940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840" y="4084320"/>
            <a:ext cx="279400" cy="279400"/>
          </a:xfrm>
          <a:prstGeom prst="rect">
            <a:avLst/>
          </a:prstGeom>
        </p:spPr>
      </p:pic>
      <p:cxnSp>
        <p:nvCxnSpPr>
          <p:cNvPr id="78" name="Straight Arrow Connector 77"/>
          <p:cNvCxnSpPr/>
          <p:nvPr/>
        </p:nvCxnSpPr>
        <p:spPr>
          <a:xfrm>
            <a:off x="4023728" y="4213860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071854" y="4213860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128422" y="4213860"/>
            <a:ext cx="173318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905" y="4076700"/>
            <a:ext cx="279400" cy="2794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499" y="4076700"/>
            <a:ext cx="279400" cy="2794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960" y="4076700"/>
            <a:ext cx="279400" cy="2794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5389245"/>
            <a:ext cx="203835" cy="203835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5663565"/>
            <a:ext cx="203835" cy="203835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5937885"/>
            <a:ext cx="203835" cy="203835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6212205"/>
            <a:ext cx="203835" cy="203835"/>
          </a:xfrm>
          <a:prstGeom prst="rect">
            <a:avLst/>
          </a:prstGeom>
        </p:spPr>
      </p:pic>
      <p:cxnSp>
        <p:nvCxnSpPr>
          <p:cNvPr id="91" name="Straight Arrow Connector 90"/>
          <p:cNvCxnSpPr/>
          <p:nvPr/>
        </p:nvCxnSpPr>
        <p:spPr>
          <a:xfrm>
            <a:off x="4541520" y="5478780"/>
            <a:ext cx="506952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4541520" y="5755640"/>
            <a:ext cx="506952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4541520" y="6032500"/>
            <a:ext cx="506952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4541520" y="6309360"/>
            <a:ext cx="506952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1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57724"/>
              </p:ext>
            </p:extLst>
          </p:nvPr>
        </p:nvGraphicFramePr>
        <p:xfrm>
          <a:off x="76200" y="7010400"/>
          <a:ext cx="51054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445"/>
                <a:gridCol w="1126672"/>
                <a:gridCol w="1051560"/>
                <a:gridCol w="525780"/>
                <a:gridCol w="653143"/>
                <a:gridCol w="457200"/>
                <a:gridCol w="533400"/>
                <a:gridCol w="457200"/>
              </a:tblGrid>
              <a:tr h="257175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Regions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Name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Keep / Castle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Food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Timber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Ore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Mana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Lux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Prominence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Capital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Castle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Guilder Farms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Dawncaves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Southkeep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Yearly Field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Firstborn Peak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Book Antiqua" panose="02040602050305030304" pitchFamily="18" charset="0"/>
                        </a:rPr>
                        <a:t>Eastkeep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Keep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0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710080"/>
              </p:ext>
            </p:extLst>
          </p:nvPr>
        </p:nvGraphicFramePr>
        <p:xfrm>
          <a:off x="5334001" y="7010400"/>
          <a:ext cx="14478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867"/>
                <a:gridCol w="651933"/>
              </a:tblGrid>
              <a:tr h="2571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Units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Militia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Infantry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Archers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Cavalry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Catapults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Cannons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717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Mages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390598"/>
              </p:ext>
            </p:extLst>
          </p:nvPr>
        </p:nvGraphicFramePr>
        <p:xfrm>
          <a:off x="76200" y="1168896"/>
          <a:ext cx="247757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  <a:gridCol w="275286"/>
              </a:tblGrid>
              <a:tr h="12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 Diff</a:t>
                      </a:r>
                      <a:endParaRPr lang="en-US" sz="8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Stability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+1 Diff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Fate Core Glyphs" pitchFamily="2" charset="0"/>
                        </a:rPr>
                        <a:t>1</a:t>
                      </a:r>
                      <a:endParaRPr lang="en-US" sz="8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-4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23"/>
            <a:ext cx="685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latin typeface="Aniron" panose="02000607000000020002" pitchFamily="2" charset="0"/>
              </a:rPr>
              <a:t>The Empire</a:t>
            </a:r>
            <a:endParaRPr lang="en-US" sz="1400" dirty="0">
              <a:latin typeface="Aniron" panose="02000607000000020002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721926"/>
              </p:ext>
            </p:extLst>
          </p:nvPr>
        </p:nvGraphicFramePr>
        <p:xfrm>
          <a:off x="762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1"/>
                <a:gridCol w="912665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 Autarch</a:t>
                      </a:r>
                      <a:endParaRPr lang="en-US" sz="12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+4, Society: +7, Wits: +6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Lore: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+8, Channeling: +8, Tactics: +5, Command: +7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Greatest Sorcerer in the Realm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Youngest to Pass The Harrowing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“We will not be sacrificed on the altar of civility!”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Oldest Daughter of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Arcus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1066800"/>
            <a:ext cx="419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Book Antiqua" panose="02040602050305030304" pitchFamily="18" charset="0"/>
              </a:rPr>
              <a:t>Names</a:t>
            </a:r>
          </a:p>
          <a:p>
            <a:pPr>
              <a:lnSpc>
                <a:spcPct val="150000"/>
              </a:lnSpc>
            </a:pPr>
            <a:r>
              <a:rPr lang="en-US" sz="800" dirty="0" err="1">
                <a:latin typeface="Book Antiqua" panose="02040602050305030304" pitchFamily="18" charset="0"/>
              </a:rPr>
              <a:t>Aitark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Arcus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Aulim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Aulark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Micus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Destia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Octja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Publiark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Fulvia</a:t>
            </a:r>
            <a:r>
              <a:rPr lang="en-US" sz="800" dirty="0">
                <a:latin typeface="Book Antiqua" panose="02040602050305030304" pitchFamily="18" charset="0"/>
              </a:rPr>
              <a:t>, Lucia, </a:t>
            </a:r>
            <a:r>
              <a:rPr lang="en-US" sz="800" dirty="0" err="1">
                <a:latin typeface="Book Antiqua" panose="02040602050305030304" pitchFamily="18" charset="0"/>
              </a:rPr>
              <a:t>Tiberiat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Regulim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Quintim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Nalah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Yimarina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Yinerva</a:t>
            </a:r>
            <a:r>
              <a:rPr lang="en-US" sz="800" dirty="0">
                <a:latin typeface="Book Antiqua" panose="02040602050305030304" pitchFamily="18" charset="0"/>
              </a:rPr>
              <a:t>, </a:t>
            </a:r>
            <a:r>
              <a:rPr lang="en-US" sz="800" dirty="0" err="1">
                <a:latin typeface="Book Antiqua" panose="02040602050305030304" pitchFamily="18" charset="0"/>
              </a:rPr>
              <a:t>Yivian</a:t>
            </a:r>
            <a:endParaRPr lang="en-US" sz="8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463844"/>
              </p:ext>
            </p:extLst>
          </p:nvPr>
        </p:nvGraphicFramePr>
        <p:xfrm>
          <a:off x="36577" y="518160"/>
          <a:ext cx="2478023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884"/>
                <a:gridCol w="274986"/>
                <a:gridCol w="934109"/>
                <a:gridCol w="2210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0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0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Infiltration 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Warfare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830419"/>
              </p:ext>
            </p:extLst>
          </p:nvPr>
        </p:nvGraphicFramePr>
        <p:xfrm>
          <a:off x="762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5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Nalah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Skirmish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+0, Wits: +3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+6, Tactics: +2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Super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Hero of the Plainsmen War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Brightest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Student of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Warmaster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i="1" baseline="0" dirty="0" err="1" smtClean="0">
                          <a:latin typeface="Book Antiqua" panose="02040602050305030304" pitchFamily="18" charset="0"/>
                        </a:rPr>
                        <a:t>Kalos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Four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Step Sweeping Feint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“Is your life really worth this?”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674862"/>
              </p:ext>
            </p:extLst>
          </p:nvPr>
        </p:nvGraphicFramePr>
        <p:xfrm>
          <a:off x="3581400" y="397764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0"/>
                <a:gridCol w="912666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Micus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Warfare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+1, Society: +2, Wits: +4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Tactics: +6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Lord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Millet Plain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 don’t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care about odds! Back to the front!”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Shrewd General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“We will outflank them!”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57905"/>
              </p:ext>
            </p:extLst>
          </p:nvPr>
        </p:nvGraphicFramePr>
        <p:xfrm>
          <a:off x="76200" y="551688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92"/>
                <a:gridCol w="912664"/>
                <a:gridCol w="1213944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Minim</a:t>
                      </a: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2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+3, Society: +2, Wits: +6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+5, Athletics: +5,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Tactics:</a:t>
                      </a:r>
                      <a:r>
                        <a:rPr lang="en-US" sz="1000" baseline="0" dirty="0" smtClean="0">
                          <a:latin typeface="Book Antiqua" panose="02040602050305030304" pitchFamily="18" charset="0"/>
                        </a:rPr>
                        <a:t> +1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Guild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Knowledge Grandmaster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“Under extreme pain we reveal our character”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“I never forget a face”</a:t>
                      </a:r>
                    </a:p>
                    <a:p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Immune to Bribery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848595"/>
              </p:ext>
            </p:extLst>
          </p:nvPr>
        </p:nvGraphicFramePr>
        <p:xfrm>
          <a:off x="3581400" y="2438400"/>
          <a:ext cx="320040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89"/>
                <a:gridCol w="912666"/>
                <a:gridCol w="1213945"/>
              </a:tblGrid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Book Antiqua" panose="02040602050305030304" pitchFamily="18" charset="0"/>
                        </a:rPr>
                        <a:t>The </a:t>
                      </a:r>
                      <a:r>
                        <a:rPr lang="en-US" sz="1200" b="1" dirty="0" err="1" smtClean="0">
                          <a:latin typeface="Book Antiqua" panose="02040602050305030304" pitchFamily="18" charset="0"/>
                        </a:rPr>
                        <a:t>Subtect</a:t>
                      </a:r>
                      <a:endParaRPr lang="en-US" sz="1200" b="1" dirty="0" smtClean="0">
                        <a:latin typeface="Book Antiqua" panose="02040602050305030304" pitchFamily="18" charset="0"/>
                      </a:endParaRPr>
                    </a:p>
                    <a:p>
                      <a:pPr algn="l"/>
                      <a:r>
                        <a:rPr lang="en-US" sz="800" b="1" dirty="0" smtClean="0">
                          <a:latin typeface="Book Antiqua" panose="02040602050305030304" pitchFamily="18" charset="0"/>
                        </a:rPr>
                        <a:t>Diplomacy</a:t>
                      </a:r>
                      <a:endParaRPr lang="en-US" sz="8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Physical 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Mental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3</a:t>
                      </a:r>
                    </a:p>
                    <a:p>
                      <a:r>
                        <a:rPr lang="en-US" sz="1000" dirty="0" smtClean="0">
                          <a:latin typeface="Fate Core Glyphs" pitchFamily="2" charset="0"/>
                        </a:rPr>
                        <a:t>4</a:t>
                      </a:r>
                      <a:endParaRPr lang="en-US" sz="1000" dirty="0">
                        <a:latin typeface="Fate Core Glyphs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Rapport: +6, Society: +6, Wits: +5</a:t>
                      </a:r>
                    </a:p>
                    <a:p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Fighting: +0, Tactics: +2</a:t>
                      </a:r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Guild of Trade Grandmaster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“Hey… at least hear my offer”</a:t>
                      </a: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Admirer</a:t>
                      </a:r>
                      <a:r>
                        <a:rPr lang="en-US" sz="1000" i="1" baseline="0" dirty="0" smtClean="0">
                          <a:latin typeface="Book Antiqua" panose="02040602050305030304" pitchFamily="18" charset="0"/>
                        </a:rPr>
                        <a:t> of Art and Beauty</a:t>
                      </a:r>
                      <a:endParaRPr lang="en-US" sz="1000" i="1" dirty="0" smtClean="0">
                        <a:latin typeface="Book Antiqua" panose="02040602050305030304" pitchFamily="18" charset="0"/>
                      </a:endParaRPr>
                    </a:p>
                    <a:p>
                      <a:r>
                        <a:rPr lang="en-US" sz="1000" i="1" dirty="0" smtClean="0">
                          <a:latin typeface="Book Antiqua" panose="02040602050305030304" pitchFamily="18" charset="0"/>
                        </a:rPr>
                        <a:t>“It is good to know your allies”</a:t>
                      </a:r>
                      <a:endParaRPr lang="en-US" sz="1000" i="1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66931"/>
              </p:ext>
            </p:extLst>
          </p:nvPr>
        </p:nvGraphicFramePr>
        <p:xfrm>
          <a:off x="2779777" y="518160"/>
          <a:ext cx="4002023" cy="56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878"/>
                <a:gridCol w="1886145"/>
              </a:tblGrid>
              <a:tr h="213360">
                <a:tc>
                  <a:txBody>
                    <a:bodyPr/>
                    <a:lstStyle/>
                    <a:p>
                      <a:pPr algn="l"/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Autarch is First Among Citizens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Vast Network of Spies</a:t>
                      </a:r>
                      <a:endParaRPr lang="en-US" sz="1000" b="1" i="1" dirty="0" smtClean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Council of 100 </a:t>
                      </a:r>
                      <a:r>
                        <a:rPr lang="en-US" sz="1000" b="1" i="1" baseline="0" dirty="0" err="1" smtClean="0">
                          <a:latin typeface="Book Antiqua" panose="02040602050305030304" pitchFamily="18" charset="0"/>
                        </a:rPr>
                        <a:t>Guildmasters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i="1" dirty="0" smtClean="0">
                          <a:latin typeface="Book Antiqua" panose="02040602050305030304" pitchFamily="18" charset="0"/>
                        </a:rPr>
                        <a:t>Economy</a:t>
                      </a:r>
                      <a:r>
                        <a:rPr lang="en-US" sz="1000" b="1" i="1" baseline="0" dirty="0" smtClean="0">
                          <a:latin typeface="Book Antiqua" panose="02040602050305030304" pitchFamily="18" charset="0"/>
                        </a:rPr>
                        <a:t> of Expansion</a:t>
                      </a:r>
                      <a:endParaRPr lang="en-US" sz="1000" b="1" i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Horizontal Scroll 6"/>
          <p:cNvSpPr/>
          <p:nvPr/>
        </p:nvSpPr>
        <p:spPr>
          <a:xfrm>
            <a:off x="3451860" y="5334000"/>
            <a:ext cx="3329940" cy="1600200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510303"/>
              </p:ext>
            </p:extLst>
          </p:nvPr>
        </p:nvGraphicFramePr>
        <p:xfrm>
          <a:off x="3657600" y="5486401"/>
          <a:ext cx="3124200" cy="13411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/>
              </a:tblGrid>
              <a:tr h="27510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Overthrowing the Autarch</a:t>
                      </a:r>
                      <a:endParaRPr lang="en-US" sz="1000" b="1" dirty="0">
                        <a:latin typeface="Book Antiqua" panose="0204060205030503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3366">
                <a:tc>
                  <a:txBody>
                    <a:bodyPr/>
                    <a:lstStyle/>
                    <a:p>
                      <a:pPr algn="l"/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Severing the </a:t>
                      </a:r>
                      <a:r>
                        <a:rPr lang="en-US" sz="800" b="1" baseline="0" dirty="0" err="1" smtClean="0">
                          <a:latin typeface="Book Antiqua" panose="02040602050305030304" pitchFamily="18" charset="0"/>
                        </a:rPr>
                        <a:t>Autarch’s</a:t>
                      </a: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 Power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Call to Arms (optional):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Diplomacy Difficulty 5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Running the Gauntlet: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Warfare</a:t>
                      </a: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Difficulty 5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The Severing: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Skirmish</a:t>
                      </a: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Difficulty 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2652">
                <a:tc>
                  <a:txBody>
                    <a:bodyPr/>
                    <a:lstStyle/>
                    <a:p>
                      <a:pPr algn="l"/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Assassinating the Autarch: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Infiltration</a:t>
                      </a:r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Difficulty 8</a:t>
                      </a:r>
                    </a:p>
                    <a:p>
                      <a:pPr algn="l"/>
                      <a:r>
                        <a:rPr lang="en-US" sz="800" b="1" baseline="0" dirty="0" smtClean="0">
                          <a:latin typeface="Book Antiqua" panose="02040602050305030304" pitchFamily="18" charset="0"/>
                        </a:rPr>
                        <a:t>Conquering Prominence:</a:t>
                      </a:r>
                      <a:r>
                        <a:rPr lang="en-US" sz="800" b="0" baseline="0" dirty="0" smtClean="0">
                          <a:latin typeface="Book Antiqua" panose="02040602050305030304" pitchFamily="18" charset="0"/>
                        </a:rPr>
                        <a:t> Empire Warfare Difficulty</a:t>
                      </a:r>
                      <a:endParaRPr lang="en-US" sz="800" b="1" baseline="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27232"/>
              </p:ext>
            </p:extLst>
          </p:nvPr>
        </p:nvGraphicFramePr>
        <p:xfrm>
          <a:off x="65315" y="1905000"/>
          <a:ext cx="6727371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7371"/>
              </a:tblGrid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b="1" dirty="0" smtClean="0">
                          <a:latin typeface="Book Antiqua" panose="02040602050305030304" pitchFamily="18" charset="0"/>
                        </a:rPr>
                        <a:t>Threat Pools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Diplomacy 5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6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7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           Skirmish 5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6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7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           Infiltration 5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6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7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 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        Warfare 5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6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r>
                        <a:rPr lang="en-US" sz="1000" dirty="0" smtClean="0">
                          <a:latin typeface="Book Antiqua" panose="02040602050305030304" pitchFamily="18" charset="0"/>
                        </a:rPr>
                        <a:t> 7 </a:t>
                      </a:r>
                      <a:r>
                        <a:rPr lang="en-US" sz="1000" dirty="0" smtClean="0">
                          <a:latin typeface="Fate Core Glyphs" pitchFamily="2" charset="0"/>
                        </a:rPr>
                        <a:t>1</a:t>
                      </a:r>
                      <a:endParaRPr lang="en-US" sz="1000" dirty="0" smtClean="0">
                        <a:latin typeface="Book Antiqua" panose="0204060205030503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75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19000</TotalTime>
  <Words>6665</Words>
  <Application>Microsoft Office PowerPoint</Application>
  <PresentationFormat>On-screen Show (4:3)</PresentationFormat>
  <Paragraphs>2145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plewis</dc:creator>
  <cp:lastModifiedBy>plewis</cp:lastModifiedBy>
  <cp:revision>866</cp:revision>
  <cp:lastPrinted>2015-01-22T03:21:25Z</cp:lastPrinted>
  <dcterms:created xsi:type="dcterms:W3CDTF">2013-01-08T07:06:12Z</dcterms:created>
  <dcterms:modified xsi:type="dcterms:W3CDTF">2015-04-15T05:27:37Z</dcterms:modified>
</cp:coreProperties>
</file>