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6" r:id="rId3"/>
    <p:sldId id="258" r:id="rId4"/>
    <p:sldId id="260" r:id="rId5"/>
    <p:sldId id="259" r:id="rId6"/>
    <p:sldId id="267" r:id="rId7"/>
    <p:sldId id="285" r:id="rId8"/>
    <p:sldId id="284" r:id="rId9"/>
    <p:sldId id="286" r:id="rId10"/>
    <p:sldId id="287" r:id="rId11"/>
    <p:sldId id="278" r:id="rId12"/>
    <p:sldId id="288" r:id="rId13"/>
    <p:sldId id="276" r:id="rId14"/>
    <p:sldId id="272" r:id="rId15"/>
    <p:sldId id="273" r:id="rId16"/>
    <p:sldId id="274" r:id="rId17"/>
    <p:sldId id="280" r:id="rId18"/>
    <p:sldId id="283" r:id="rId19"/>
    <p:sldId id="281" r:id="rId20"/>
    <p:sldId id="282" r:id="rId21"/>
  </p:sldIdLst>
  <p:sldSz cx="6858000" cy="9144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735" autoAdjust="0"/>
    <p:restoredTop sz="94705" autoAdjust="0"/>
  </p:normalViewPr>
  <p:slideViewPr>
    <p:cSldViewPr>
      <p:cViewPr>
        <p:scale>
          <a:sx n="60" d="100"/>
          <a:sy n="60" d="100"/>
        </p:scale>
        <p:origin x="-130" y="-1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9313" y="698500"/>
            <a:ext cx="261937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209800"/>
            <a:ext cx="2322604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62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629846"/>
            <a:ext cx="0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4675" y="2209800"/>
            <a:ext cx="244052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677202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9144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additional Secret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075" y="30480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three, keep one for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38400" y="6096000"/>
            <a:ext cx="213360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three, keep one for 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H="1" flipV="1">
            <a:off x="1064675" y="4264436"/>
            <a:ext cx="2125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371600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572000" y="6659071"/>
            <a:ext cx="1255804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649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491180"/>
            <a:ext cx="1902008" cy="1186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two, keep one </a:t>
            </a:r>
            <a:r>
              <a:rPr lang="en-US" sz="800" i="1" dirty="0">
                <a:latin typeface="Book Antiqua" pitchFamily="18" charset="0"/>
              </a:rPr>
              <a:t>for </a:t>
            </a:r>
            <a:r>
              <a:rPr lang="en-US" sz="800" i="1" dirty="0" smtClean="0">
                <a:latin typeface="Book Antiqua" pitchFamily="18" charset="0"/>
              </a:rPr>
              <a:t>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76800" y="7827746"/>
            <a:ext cx="1902008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any spell effects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8277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</a:t>
            </a:r>
            <a:r>
              <a:rPr lang="en-US" sz="800" i="1" dirty="0" smtClean="0">
                <a:latin typeface="Book Antiqua" pitchFamily="18" charset="0"/>
              </a:rPr>
              <a:t>on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462336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backlash </a:t>
            </a:r>
            <a:r>
              <a:rPr lang="en-US" sz="800" i="1" dirty="0">
                <a:latin typeface="Book Antiqua" pitchFamily="18" charset="0"/>
              </a:rPr>
              <a:t>checks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2489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1156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8117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40709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Deceive: 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+2,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AbAlimov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Aynur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Azat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Ilsat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Irek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Olev</a:t>
            </a:r>
            <a:r>
              <a:rPr lang="en-US" sz="800" dirty="0">
                <a:latin typeface="Book Antiqua" panose="02040602050305030304" pitchFamily="18" charset="0"/>
              </a:rPr>
              <a:t>, Timer, Elbrus, Kazbek, Aida, </a:t>
            </a:r>
            <a:r>
              <a:rPr lang="en-US" sz="800" dirty="0" err="1">
                <a:latin typeface="Book Antiqua" panose="02040602050305030304" pitchFamily="18" charset="0"/>
              </a:rPr>
              <a:t>Alsu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Aysilu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Culpan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Golcacak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Guzal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Tansilu</a:t>
            </a:r>
            <a:r>
              <a:rPr lang="en-US" sz="800" dirty="0">
                <a:latin typeface="Book Antiqua" panose="02040602050305030304" pitchFamily="18" charset="0"/>
              </a:rPr>
              <a:t>, Lia, </a:t>
            </a:r>
            <a:r>
              <a:rPr lang="en-US" sz="800" dirty="0" err="1">
                <a:latin typeface="Book Antiqua" panose="02040602050305030304" pitchFamily="18" charset="0"/>
              </a:rPr>
              <a:t>Aydar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1513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2752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875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69464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2736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+3, Deceive: +0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6657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Always Vigilant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44439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Draw two, keep one for Stealth actions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2758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15281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82461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855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5420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685800"/>
                <a:gridCol w="1066800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4053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6007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29764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96143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Ancient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14380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8458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0688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Pelakhar’s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Loyalty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Warfare: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The Stronghold gains the dragon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Pelakhar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an ally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5829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Using the Cards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applicable, invoke 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to add suns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aspect,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</a:t>
            </a:r>
            <a:r>
              <a:rPr lang="en-US" sz="1200" b="1" dirty="0" smtClean="0">
                <a:latin typeface="Book Antiqua" panose="02040602050305030304" pitchFamily="18" charset="0"/>
              </a:rPr>
              <a:t>endure</a:t>
            </a:r>
            <a:r>
              <a:rPr lang="en-US" sz="1200" dirty="0" smtClean="0">
                <a:latin typeface="Book Antiqua" panose="02040602050305030304" pitchFamily="18" charset="0"/>
              </a:rPr>
              <a:t> an aspect, subtract moons, gain fate point for conflict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either suns or moons (whichever are higher)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major 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all symbols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 (Heroes Only)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draw all cards at the same time, add all stress together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Phase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 (stress)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 (time)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Autarch player creates a mission aspect with one free invoke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 hero’s </a:t>
            </a:r>
            <a:r>
              <a:rPr lang="en-US" sz="1200" dirty="0">
                <a:latin typeface="Book Antiqua" panose="02040602050305030304" pitchFamily="18" charset="0"/>
              </a:rPr>
              <a:t>opposition is higher than </a:t>
            </a:r>
            <a:r>
              <a:rPr lang="en-US" sz="1200" dirty="0" smtClean="0">
                <a:latin typeface="Book Antiqua" panose="02040602050305030304" pitchFamily="18" charset="0"/>
              </a:rPr>
              <a:t>the skill used, </a:t>
            </a:r>
            <a:r>
              <a:rPr lang="en-US" sz="1200" dirty="0">
                <a:latin typeface="Book Antiqua" panose="02040602050305030304" pitchFamily="18" charset="0"/>
              </a:rPr>
              <a:t>gain a </a:t>
            </a:r>
            <a:r>
              <a:rPr lang="en-US" sz="1200" b="1" dirty="0">
                <a:latin typeface="Book Antiqua" panose="02040602050305030304" pitchFamily="18" charset="0"/>
              </a:rPr>
              <a:t>skill </a:t>
            </a:r>
            <a:r>
              <a:rPr lang="en-US" sz="1200" b="1" dirty="0" smtClean="0">
                <a:latin typeface="Book Antiqua" panose="02040602050305030304" pitchFamily="18" charset="0"/>
              </a:rPr>
              <a:t>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Complication (Compel) </a:t>
            </a:r>
            <a:r>
              <a:rPr lang="en-US" sz="1200" dirty="0" smtClean="0">
                <a:latin typeface="Book Antiqua" panose="02040602050305030304" pitchFamily="18" charset="0"/>
              </a:rPr>
              <a:t>– If accepted, draw card and add suns and moons to challenge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with one fewer fate point than number of Stronghold players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</a:t>
            </a:r>
            <a:r>
              <a:rPr lang="en-US" sz="1200" b="1" dirty="0" smtClean="0">
                <a:latin typeface="Book Antiqua" panose="02040602050305030304" pitchFamily="18" charset="0"/>
              </a:rPr>
              <a:t>ignored challenge </a:t>
            </a:r>
            <a:r>
              <a:rPr lang="en-US" sz="1200" dirty="0" smtClean="0">
                <a:latin typeface="Book Antiqua" panose="02040602050305030304" pitchFamily="18" charset="0"/>
              </a:rPr>
              <a:t>gives the Autarch player a number of fate points equal to the number of players for use during the conflict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use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character in each zone may oppose movement out of the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</a:t>
            </a:r>
            <a:r>
              <a:rPr lang="en-US" sz="1200" b="1" dirty="0" smtClean="0">
                <a:latin typeface="Book Antiqua" panose="02040602050305030304" pitchFamily="18" charset="0"/>
              </a:rPr>
              <a:t>feed population </a:t>
            </a:r>
            <a:r>
              <a:rPr lang="en-US" sz="1200" dirty="0" smtClean="0">
                <a:latin typeface="Book Antiqua" panose="02040602050305030304" pitchFamily="18" charset="0"/>
              </a:rPr>
              <a:t>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assign heroes for a </a:t>
            </a:r>
            <a:r>
              <a:rPr lang="en-US" sz="1200" b="1" dirty="0" smtClean="0">
                <a:latin typeface="Book Antiqua" panose="02040602050305030304" pitchFamily="18" charset="0"/>
              </a:rPr>
              <a:t>prison break</a:t>
            </a:r>
            <a:r>
              <a:rPr lang="en-US" sz="1200" dirty="0" smtClean="0">
                <a:latin typeface="Book Antiqua" panose="02040602050305030304" pitchFamily="18" charset="0"/>
              </a:rPr>
              <a:t>, make a Thievery test against faction’s Infiltration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Take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hero starting fate points by Stronghold stability (base of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Add current year to result, if result is 3 or higher, there is a threat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57816" y="5842000"/>
            <a:ext cx="6350" cy="187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4074" y="914399"/>
            <a:ext cx="2135725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1141937" y="2243666"/>
            <a:ext cx="15879" cy="207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14333" y="914400"/>
            <a:ext cx="2167467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8400" y="914399"/>
            <a:ext cx="2022809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698067" y="5842000"/>
            <a:ext cx="0" cy="184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449804" y="5842000"/>
            <a:ext cx="8468" cy="184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449804" y="2243667"/>
            <a:ext cx="2248263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V="1">
            <a:off x="3449804" y="2243666"/>
            <a:ext cx="1" cy="207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698067" y="2243667"/>
            <a:ext cx="0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614333" y="7683499"/>
            <a:ext cx="2167467" cy="134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Marksmanship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533" y="7718425"/>
            <a:ext cx="2091266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833" y="4316412"/>
            <a:ext cx="2103966" cy="1525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14333" y="4318000"/>
            <a:ext cx="2167467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46866" y="43180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</a:t>
            </a:r>
            <a:r>
              <a:rPr lang="en-US" sz="800" i="1" dirty="0">
                <a:latin typeface="Book Antiqua" pitchFamily="18" charset="0"/>
              </a:rPr>
              <a:t>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55334" y="7689849"/>
            <a:ext cx="2005876" cy="1343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432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Caught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Trap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Early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Offensive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Reinforced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Position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Makeshift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Structures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Low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Morale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 Arcane Weakness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Trenches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Pits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Gaining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Ghostly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Visitors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Forced 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Scouting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Ahead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Plea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for Support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Enemy Encampment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Brutal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Terrain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Battle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Plans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Lead From the Front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Using the High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Shelter from the Storm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Empathy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Resolve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Ambush!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Officer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Training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Recon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Waiting for Action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Example is Made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Outflanked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Custom Designs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7467600"/>
            <a:ext cx="2127312" cy="124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914399"/>
            <a:ext cx="2127312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H="1" flipV="1">
            <a:off x="5872475" y="5676902"/>
            <a:ext cx="1" cy="186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75438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Disguise </a:t>
            </a:r>
            <a:r>
              <a:rPr lang="en-US" sz="800" i="1" dirty="0" smtClean="0">
                <a:latin typeface="Book Antiqua" pitchFamily="18" charset="0"/>
              </a:rPr>
              <a:t>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219200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914400"/>
            <a:ext cx="22860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219200" y="2438401"/>
            <a:ext cx="0" cy="17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2438400"/>
            <a:ext cx="0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2438400"/>
            <a:ext cx="2188032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5" y="2438400"/>
            <a:ext cx="1" cy="179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4229360"/>
            <a:ext cx="2127312" cy="1447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0" y="4229621"/>
            <a:ext cx="1818649" cy="1447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Disguise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7467600"/>
            <a:ext cx="22860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4229100"/>
            <a:ext cx="22860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914399"/>
            <a:ext cx="1818649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715000"/>
            <a:ext cx="9588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715000"/>
            <a:ext cx="1212851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914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Society </a:t>
            </a:r>
            <a:r>
              <a:rPr lang="en-US" sz="800" i="1" dirty="0">
                <a:latin typeface="Book Antiqua" pitchFamily="18" charset="0"/>
              </a:rPr>
              <a:t>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144270" y="5715000"/>
            <a:ext cx="63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200" y="914400"/>
            <a:ext cx="21336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infiltration 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143000" y="2286000"/>
            <a:ext cx="127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914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1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7772400"/>
            <a:ext cx="2400300" cy="1267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May re-draw on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440" y="7772400"/>
            <a:ext cx="21183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infiltration threat 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740" y="4343400"/>
            <a:ext cx="213106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infiltration threats 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1" y="4343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4343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Society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2303051"/>
            <a:ext cx="10118" cy="124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2463857"/>
            <a:ext cx="1" cy="3022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914400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546600"/>
            <a:ext cx="2088146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200400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990600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</a:t>
              </a:r>
              <a:r>
                <a:rPr lang="en-US" sz="800" i="1" smtClean="0">
                  <a:latin typeface="Book Antiqua" pitchFamily="18" charset="0"/>
                </a:rPr>
                <a:t>recruit infantry.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9144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057400"/>
            <a:ext cx="1524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2971800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Make Thievery Roll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724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10080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0598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192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Aitark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Arcus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Micus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Destia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Octja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Publiark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Fulvia</a:t>
            </a:r>
            <a:r>
              <a:rPr lang="en-US" sz="800" dirty="0">
                <a:latin typeface="Book Antiqua" panose="02040602050305030304" pitchFamily="18" charset="0"/>
              </a:rPr>
              <a:t>, Lucia, </a:t>
            </a:r>
            <a:r>
              <a:rPr lang="en-US" sz="800" dirty="0" err="1">
                <a:latin typeface="Book Antiqua" panose="02040602050305030304" pitchFamily="18" charset="0"/>
              </a:rPr>
              <a:t>Tiberiat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Regulim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Quintim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Nalah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Yimarina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Yinerva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Yivian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6011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41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486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790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4859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24010"/>
              </p:ext>
            </p:extLst>
          </p:nvPr>
        </p:nvGraphicFramePr>
        <p:xfrm>
          <a:off x="2779777" y="518160"/>
          <a:ext cx="4002023" cy="586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Vast Network of Spies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334000"/>
            <a:ext cx="3329940" cy="16002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0303"/>
              </p:ext>
            </p:extLst>
          </p:nvPr>
        </p:nvGraphicFramePr>
        <p:xfrm>
          <a:off x="3657600" y="5486401"/>
          <a:ext cx="3124200" cy="1341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2751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Overthrowing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66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652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Empire Warfare Difficulty</a:t>
                      </a:r>
                      <a:endParaRPr lang="en-US" sz="800" b="1" baseline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7232"/>
              </p:ext>
            </p:extLst>
          </p:nvPr>
        </p:nvGraphicFramePr>
        <p:xfrm>
          <a:off x="65315" y="1905000"/>
          <a:ext cx="6727371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Threat Pools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Skirmish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Infiltration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Warfare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9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Feldmarch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24713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5074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Burgan Vale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9003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Marellus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Hierophant of the Blue Robes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Thinks the Best of People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are all connected by the Veil”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Keen Observer of the Human Condition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latin typeface="Book Antiqua" panose="02040602050305030304" pitchFamily="18" charset="0"/>
              </a:rPr>
              <a:t>Abram, </a:t>
            </a:r>
            <a:r>
              <a:rPr lang="en-US" sz="800" dirty="0" err="1" smtClean="0">
                <a:latin typeface="Book Antiqua" panose="02040602050305030304" pitchFamily="18" charset="0"/>
              </a:rPr>
              <a:t>Alda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Amalric</a:t>
            </a:r>
            <a:r>
              <a:rPr lang="en-US" sz="800" dirty="0" smtClean="0">
                <a:latin typeface="Book Antiqua" panose="02040602050305030304" pitchFamily="18" charset="0"/>
              </a:rPr>
              <a:t>, Berta, Carrie, </a:t>
            </a:r>
            <a:r>
              <a:rPr lang="en-US" sz="800" dirty="0" err="1" smtClean="0">
                <a:latin typeface="Book Antiqua" panose="02040602050305030304" pitchFamily="18" charset="0"/>
              </a:rPr>
              <a:t>Celsa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Claudas</a:t>
            </a:r>
            <a:r>
              <a:rPr lang="en-US" sz="800" dirty="0" smtClean="0">
                <a:latin typeface="Book Antiqua" panose="02040602050305030304" pitchFamily="18" charset="0"/>
              </a:rPr>
              <a:t>, Clovis, </a:t>
            </a:r>
            <a:r>
              <a:rPr lang="en-US" sz="800" dirty="0" err="1" smtClean="0">
                <a:latin typeface="Book Antiqua" panose="02040602050305030304" pitchFamily="18" charset="0"/>
              </a:rPr>
              <a:t>Dagena</a:t>
            </a:r>
            <a:r>
              <a:rPr lang="en-US" sz="800" dirty="0" smtClean="0">
                <a:latin typeface="Book Antiqua" panose="02040602050305030304" pitchFamily="18" charset="0"/>
              </a:rPr>
              <a:t>, Flint, </a:t>
            </a:r>
            <a:r>
              <a:rPr lang="en-US" sz="800" dirty="0" err="1" smtClean="0">
                <a:latin typeface="Book Antiqua" panose="02040602050305030304" pitchFamily="18" charset="0"/>
              </a:rPr>
              <a:t>Gautmarus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Illegardis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Ingund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Landina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Lothar</a:t>
            </a:r>
            <a:r>
              <a:rPr lang="en-US" sz="800" dirty="0" smtClean="0">
                <a:latin typeface="Book Antiqua" panose="02040602050305030304" pitchFamily="18" charset="0"/>
              </a:rPr>
              <a:t>, Morgan, </a:t>
            </a:r>
            <a:r>
              <a:rPr lang="en-US" sz="800" dirty="0" err="1" smtClean="0">
                <a:latin typeface="Book Antiqua" panose="02040602050305030304" pitchFamily="18" charset="0"/>
              </a:rPr>
              <a:t>Rigunth</a:t>
            </a:r>
            <a:r>
              <a:rPr lang="en-US" sz="800" dirty="0" smtClean="0">
                <a:latin typeface="Book Antiqua" panose="02040602050305030304" pitchFamily="18" charset="0"/>
              </a:rPr>
              <a:t>, Sigmund, </a:t>
            </a:r>
            <a:r>
              <a:rPr lang="en-US" sz="800" dirty="0" err="1" smtClean="0">
                <a:latin typeface="Book Antiqua" panose="02040602050305030304" pitchFamily="18" charset="0"/>
              </a:rPr>
              <a:t>Thedda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Wisa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690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258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Alda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for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Bugan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Vale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Never Forget a Face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Quick and Powerful Frame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can spot a lie from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 mile away”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2376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Amalger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Commander of the Phoenix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Brigade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Man of Few Words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Wields Mana Infused Scimitar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“Get moving you sniveling bookworms!”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7696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Childric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Washed Up Mercenary Captain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Scars of Many Wars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Three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Time Longbow Tourney Champion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“Save your pity!”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772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Elisa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Sorceress of Incalculable Age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the Forbidden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Teacher of Secrets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Crafter of All Manner of Potions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420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Communal Magocracy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Order of the Eye Watches 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Worldly Pleasures are Limited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Veil Must Be Protected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240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Thedda’s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Palimpsest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Each hero starts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five additional mana.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6920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5167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Great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Deeps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Upper Reach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5590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9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083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Crescent Hold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34470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Agatha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 smtClean="0">
                        <a:latin typeface="Fate Core Glyphs" pitchFamily="2" charset="0"/>
                      </a:endParaRP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+5,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+4,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+5,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Trade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Weary from Rumors of Threats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 understand ourselves through understanding nature”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Grieving Widow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Aren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Anastia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Batzas</a:t>
            </a:r>
            <a:r>
              <a:rPr lang="en-US" sz="800" dirty="0" smtClean="0">
                <a:latin typeface="Book Antiqua" panose="02040602050305030304" pitchFamily="18" charset="0"/>
              </a:rPr>
              <a:t>, Era, Cyrus, </a:t>
            </a:r>
            <a:r>
              <a:rPr lang="en-US" sz="800" dirty="0" err="1" smtClean="0">
                <a:latin typeface="Book Antiqua" panose="02040602050305030304" pitchFamily="18" charset="0"/>
              </a:rPr>
              <a:t>Gaiana</a:t>
            </a:r>
            <a:r>
              <a:rPr lang="en-US" sz="800" dirty="0" smtClean="0">
                <a:latin typeface="Book Antiqua" panose="02040602050305030304" pitchFamily="18" charset="0"/>
              </a:rPr>
              <a:t>, Galen, </a:t>
            </a:r>
            <a:r>
              <a:rPr lang="en-US" sz="800" dirty="0" err="1" smtClean="0">
                <a:latin typeface="Book Antiqua" panose="02040602050305030304" pitchFamily="18" charset="0"/>
              </a:rPr>
              <a:t>Ionnes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Ionna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Menalo</a:t>
            </a:r>
            <a:r>
              <a:rPr lang="en-US" sz="800" dirty="0" smtClean="0">
                <a:latin typeface="Book Antiqua" panose="02040602050305030304" pitchFamily="18" charset="0"/>
              </a:rPr>
              <a:t>, Kassandra, </a:t>
            </a:r>
            <a:r>
              <a:rPr lang="en-US" sz="800" dirty="0" err="1" smtClean="0">
                <a:latin typeface="Book Antiqua" panose="02040602050305030304" pitchFamily="18" charset="0"/>
              </a:rPr>
              <a:t>Ligeia</a:t>
            </a:r>
            <a:r>
              <a:rPr lang="en-US" sz="800" dirty="0" smtClean="0">
                <a:latin typeface="Book Antiqua" panose="02040602050305030304" pitchFamily="18" charset="0"/>
              </a:rPr>
              <a:t>, Melena, </a:t>
            </a:r>
            <a:r>
              <a:rPr lang="en-US" sz="800" dirty="0" err="1" smtClean="0">
                <a:latin typeface="Book Antiqua" panose="02040602050305030304" pitchFamily="18" charset="0"/>
              </a:rPr>
              <a:t>Roshana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Sophus</a:t>
            </a:r>
            <a:r>
              <a:rPr lang="en-US" sz="800" dirty="0" smtClean="0">
                <a:latin typeface="Book Antiqua" panose="02040602050305030304" pitchFamily="18" charset="0"/>
              </a:rPr>
              <a:t>, Theron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4892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97635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Almor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 smtClean="0">
                        <a:latin typeface="Fate Core Glyphs" pitchFamily="2" charset="0"/>
                      </a:endParaRP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+4,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+3,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+2,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War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Veteran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Bull-headed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Defense is the Best Offense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5677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 smtClean="0">
                        <a:latin typeface="Fate Core Glyphs" pitchFamily="2" charset="0"/>
                      </a:endParaRP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+2,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+2, 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+5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+1,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Tactics: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the Learning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Refugee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Always the Bridesmaid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“Work smart, not hard”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19409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Hesiod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+1,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+1,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+6,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Secretary of the War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Veteran Organ Gunner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Susceptible to Flattery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Concerned with Military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797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Boar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 smtClean="0">
                        <a:latin typeface="Fate Core Glyphs" pitchFamily="2" charset="0"/>
                      </a:endParaRP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+2,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+0,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Superhero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Whirlwind of Blade and Death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Built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Like a Tank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“Lots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words for such a little guy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523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Technological Utopia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Measure Twice, Cut Once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The Autarch Can’t Reach Us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Every Rank is Important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31535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Aren’s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Forge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Keeps and castles gain additional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defenses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492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16642</TotalTime>
  <Words>5479</Words>
  <Application>Microsoft Office PowerPoint</Application>
  <PresentationFormat>On-screen Show (4:3)</PresentationFormat>
  <Paragraphs>1706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823</cp:revision>
  <cp:lastPrinted>2014-11-07T19:19:18Z</cp:lastPrinted>
  <dcterms:created xsi:type="dcterms:W3CDTF">2013-01-08T07:06:12Z</dcterms:created>
  <dcterms:modified xsi:type="dcterms:W3CDTF">2014-11-11T18:11:55Z</dcterms:modified>
</cp:coreProperties>
</file>