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6" r:id="rId3"/>
    <p:sldId id="258" r:id="rId4"/>
    <p:sldId id="260" r:id="rId5"/>
    <p:sldId id="259" r:id="rId6"/>
    <p:sldId id="267" r:id="rId7"/>
    <p:sldId id="285" r:id="rId8"/>
    <p:sldId id="284" r:id="rId9"/>
    <p:sldId id="286" r:id="rId10"/>
    <p:sldId id="287" r:id="rId11"/>
    <p:sldId id="278" r:id="rId12"/>
    <p:sldId id="288" r:id="rId13"/>
    <p:sldId id="289" r:id="rId14"/>
    <p:sldId id="276" r:id="rId15"/>
    <p:sldId id="272" r:id="rId16"/>
    <p:sldId id="273" r:id="rId17"/>
    <p:sldId id="274" r:id="rId18"/>
    <p:sldId id="280" r:id="rId19"/>
    <p:sldId id="283" r:id="rId20"/>
    <p:sldId id="281" r:id="rId21"/>
    <p:sldId id="282" r:id="rId22"/>
  </p:sldIdLst>
  <p:sldSz cx="6858000" cy="9144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735" autoAdjust="0"/>
    <p:restoredTop sz="94705" autoAdjust="0"/>
  </p:normalViewPr>
  <p:slideViewPr>
    <p:cSldViewPr>
      <p:cViewPr>
        <p:scale>
          <a:sx n="80" d="100"/>
          <a:sy n="80" d="100"/>
        </p:scale>
        <p:origin x="638" y="1219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EC92-24A8-4CBB-87BA-E3E8676A1B52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9313" y="698500"/>
            <a:ext cx="261937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37C4-3585-42DC-975E-0BC07515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537C4-3585-42DC-975E-0BC07515C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584-07A0-47D7-B030-D79649C43BC8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56" idx="0"/>
            <a:endCxn id="35" idx="2"/>
          </p:cNvCxnSpPr>
          <p:nvPr/>
        </p:nvCxnSpPr>
        <p:spPr>
          <a:xfrm flipV="1">
            <a:off x="5827804" y="4340636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9" idx="2"/>
          </p:cNvCxnSpPr>
          <p:nvPr/>
        </p:nvCxnSpPr>
        <p:spPr>
          <a:xfrm flipH="1" flipV="1">
            <a:off x="3505200" y="2209800"/>
            <a:ext cx="2322604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0"/>
            <a:endCxn id="34" idx="1"/>
          </p:cNvCxnSpPr>
          <p:nvPr/>
        </p:nvCxnSpPr>
        <p:spPr>
          <a:xfrm flipV="1">
            <a:off x="1066800" y="4841673"/>
            <a:ext cx="1371600" cy="62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0"/>
            <a:endCxn id="41" idx="2"/>
          </p:cNvCxnSpPr>
          <p:nvPr/>
        </p:nvCxnSpPr>
        <p:spPr>
          <a:xfrm flipV="1">
            <a:off x="1066800" y="6629846"/>
            <a:ext cx="0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  <a:endCxn id="29" idx="2"/>
          </p:cNvCxnSpPr>
          <p:nvPr/>
        </p:nvCxnSpPr>
        <p:spPr>
          <a:xfrm flipV="1">
            <a:off x="1064675" y="2209800"/>
            <a:ext cx="244052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56" idx="2"/>
          </p:cNvCxnSpPr>
          <p:nvPr/>
        </p:nvCxnSpPr>
        <p:spPr>
          <a:xfrm flipV="1">
            <a:off x="5827804" y="6677202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438400" y="914400"/>
            <a:ext cx="2133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Mages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Food: 9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Each hero gains one additional Secret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075" y="3048000"/>
            <a:ext cx="1981200" cy="1216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3	Timber: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three, keep one for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438400" y="6096000"/>
            <a:ext cx="2133600" cy="1126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Mana Forge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Mana: 8	Food: 1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Casters start with 3 additional mana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3048000"/>
            <a:ext cx="1902008" cy="129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16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Timber: 5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three, keep one for 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cxnSp>
        <p:nvCxnSpPr>
          <p:cNvPr id="45" name="Straight Arrow Connector 44"/>
          <p:cNvCxnSpPr>
            <a:stCxn id="41" idx="0"/>
            <a:endCxn id="31" idx="2"/>
          </p:cNvCxnSpPr>
          <p:nvPr/>
        </p:nvCxnSpPr>
        <p:spPr>
          <a:xfrm flipH="1" flipV="1">
            <a:off x="1064675" y="4264436"/>
            <a:ext cx="2125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0"/>
            <a:endCxn id="32" idx="1"/>
          </p:cNvCxnSpPr>
          <p:nvPr/>
        </p:nvCxnSpPr>
        <p:spPr>
          <a:xfrm flipV="1">
            <a:off x="1066800" y="6659071"/>
            <a:ext cx="1371600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0"/>
            <a:endCxn id="32" idx="3"/>
          </p:cNvCxnSpPr>
          <p:nvPr/>
        </p:nvCxnSpPr>
        <p:spPr>
          <a:xfrm flipH="1" flipV="1">
            <a:off x="4572000" y="6659071"/>
            <a:ext cx="1255804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0"/>
            <a:endCxn id="34" idx="3"/>
          </p:cNvCxnSpPr>
          <p:nvPr/>
        </p:nvCxnSpPr>
        <p:spPr>
          <a:xfrm flipH="1" flipV="1">
            <a:off x="4572000" y="4841673"/>
            <a:ext cx="1255804" cy="649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76800" y="5491180"/>
            <a:ext cx="1902008" cy="1186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Casting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two, keep one </a:t>
            </a:r>
            <a:r>
              <a:rPr lang="en-US" sz="800" i="1" dirty="0">
                <a:latin typeface="Book Antiqua" pitchFamily="18" charset="0"/>
              </a:rPr>
              <a:t>for </a:t>
            </a:r>
            <a:r>
              <a:rPr lang="en-US" sz="800" i="1" dirty="0" smtClean="0">
                <a:latin typeface="Book Antiqua" pitchFamily="18" charset="0"/>
              </a:rPr>
              <a:t>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876800" y="7827746"/>
            <a:ext cx="1902008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Food: 3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any spell effects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200" y="7827746"/>
            <a:ext cx="1981200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</a:t>
            </a:r>
            <a:r>
              <a:rPr lang="en-US" sz="1200" dirty="0">
                <a:latin typeface="Book Antiqua" pitchFamily="18" charset="0"/>
              </a:rPr>
              <a:t>Channeling</a:t>
            </a:r>
            <a:endParaRPr lang="en-US" sz="1200" dirty="0" smtClean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3</a:t>
            </a: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</a:t>
            </a:r>
            <a:r>
              <a:rPr lang="en-US" sz="800" i="1" dirty="0" smtClean="0">
                <a:latin typeface="Book Antiqua" pitchFamily="18" charset="0"/>
              </a:rPr>
              <a:t>on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462336"/>
            <a:ext cx="1981200" cy="1167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backlash </a:t>
            </a:r>
            <a:r>
              <a:rPr lang="en-US" sz="800" i="1" dirty="0">
                <a:latin typeface="Book Antiqua" pitchFamily="18" charset="0"/>
              </a:rPr>
              <a:t>checks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Arcane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9831" y="3810000"/>
            <a:ext cx="2452169" cy="1712626"/>
            <a:chOff x="2019154" y="4379489"/>
            <a:chExt cx="2452169" cy="1712626"/>
          </a:xfrm>
        </p:grpSpPr>
        <p:sp>
          <p:nvSpPr>
            <p:cNvPr id="34" name="Rounded Rectangle 33"/>
            <p:cNvSpPr/>
            <p:nvPr/>
          </p:nvSpPr>
          <p:spPr>
            <a:xfrm>
              <a:off x="2337723" y="4730209"/>
              <a:ext cx="2133600" cy="13619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Arcane Military</a:t>
              </a:r>
              <a:r>
                <a:rPr lang="en-US" sz="1200" dirty="0">
                  <a:latin typeface="Book Antiqua" pitchFamily="18" charset="0"/>
                </a:rPr>
                <a:t> </a:t>
              </a:r>
              <a:r>
                <a:rPr lang="en-US" sz="1200" dirty="0" smtClean="0">
                  <a:latin typeface="Book Antiqua" pitchFamily="18" charset="0"/>
                </a:rPr>
                <a:t>Academy</a:t>
              </a:r>
            </a:p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Mana: </a:t>
              </a:r>
              <a:r>
                <a:rPr lang="en-US" sz="1200" dirty="0" smtClean="0">
                  <a:latin typeface="Book Antiqua" pitchFamily="18" charset="0"/>
                </a:rPr>
                <a:t>13</a:t>
              </a:r>
              <a:r>
                <a:rPr lang="en-US" sz="1200" dirty="0">
                  <a:latin typeface="Book Antiqua" pitchFamily="18" charset="0"/>
                </a:rPr>
                <a:t>	Food: </a:t>
              </a:r>
              <a:r>
                <a:rPr lang="en-US" sz="1200" dirty="0" smtClean="0">
                  <a:latin typeface="Book Antiqua" pitchFamily="18" charset="0"/>
                </a:rPr>
                <a:t>8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r>
                <a:rPr lang="en-US" sz="1200" dirty="0">
                  <a:latin typeface="Book Antiqua" pitchFamily="18" charset="0"/>
                </a:rPr>
                <a:t>	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battle mages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2019154" y="4379489"/>
              <a:ext cx="1143000" cy="590058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Battle Mage Unit</a:t>
              </a:r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1000" dirty="0">
                  <a:latin typeface="Book Antiqua" pitchFamily="18" charset="0"/>
                </a:rPr>
                <a:t>3</a:t>
              </a:r>
              <a:r>
                <a:rPr lang="en-US" sz="1000" dirty="0" smtClean="0">
                  <a:latin typeface="Book Antiqua" pitchFamily="18" charset="0"/>
                </a:rPr>
                <a:t> Mana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24892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1156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8117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Gravewood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40709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Sdila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Deceive: +3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+2,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AbAlimov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Aynur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Azat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Ilsat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Irek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Olev</a:t>
            </a:r>
            <a:r>
              <a:rPr lang="en-US" sz="800" dirty="0">
                <a:latin typeface="Book Antiqua" panose="02040602050305030304" pitchFamily="18" charset="0"/>
              </a:rPr>
              <a:t>, Timer, Elbrus, Kazbek, Aida, </a:t>
            </a:r>
            <a:r>
              <a:rPr lang="en-US" sz="800" dirty="0" err="1">
                <a:latin typeface="Book Antiqua" panose="02040602050305030304" pitchFamily="18" charset="0"/>
              </a:rPr>
              <a:t>Alsu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Aysilu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Culpan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Golcacak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Guzal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Tansilu</a:t>
            </a:r>
            <a:r>
              <a:rPr lang="en-US" sz="800" dirty="0">
                <a:latin typeface="Book Antiqua" panose="02040602050305030304" pitchFamily="18" charset="0"/>
              </a:rPr>
              <a:t>, Lia, </a:t>
            </a:r>
            <a:r>
              <a:rPr lang="en-US" sz="800" dirty="0" err="1">
                <a:latin typeface="Book Antiqua" panose="02040602050305030304" pitchFamily="18" charset="0"/>
              </a:rPr>
              <a:t>Aydar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1513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2752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Samo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1875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Radia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+5,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69464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Lev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2736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+3, Deceive: +0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6657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On Our Own We Thrive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Ends Justify the Means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Always Vigilant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Gold Speaks the Loudest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44439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Gossamer Spirit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Draw two, keep one for Stealth actions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32758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690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Goldspike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8545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75324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Lily Manor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656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Zarrah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+0,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Confident Speaker for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Lily Manor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“Art and culture live and die with Lily Manor”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“You’re bluffing – and bluffing poorly”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Excellent Judge of Character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Atiq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Bakkar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Idris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Fatil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Himas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Mudar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Tawd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Walyd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Sa’led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Zuhr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Atika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Arwa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Hamida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Nisa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Nuzha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Rasis</a:t>
            </a:r>
            <a:r>
              <a:rPr lang="en-US" sz="800" dirty="0" smtClean="0">
                <a:latin typeface="Book Antiqua" panose="02040602050305030304" pitchFamily="18" charset="0"/>
              </a:rPr>
              <a:t>, Salma, </a:t>
            </a:r>
            <a:r>
              <a:rPr lang="en-US" sz="800" dirty="0" err="1" smtClean="0">
                <a:latin typeface="Book Antiqua" panose="02040602050305030304" pitchFamily="18" charset="0"/>
              </a:rPr>
              <a:t>Ulu</a:t>
            </a:r>
            <a:r>
              <a:rPr lang="en-US" sz="800" dirty="0" smtClean="0">
                <a:latin typeface="Book Antiqua" panose="02040602050305030304" pitchFamily="18" charset="0"/>
              </a:rPr>
              <a:t>, Zahra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2111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99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Azene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</a:t>
                      </a:r>
                      <a:r>
                        <a:rPr lang="en-US" sz="100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Obedient Assassin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Woman of 1,000 Faces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“What are you trying to hide?”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know things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you don’t want revealed”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5659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Zarrah’s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Personal Guard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Master of the Three Blades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“Enough Talk!”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“Initiative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is Everything!”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232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Karraq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Ambassador of War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 Appraiser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 little grease never hurt the wheels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commerce”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“When pushed, use overwhelming force”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2119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Speaker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for Brass Manor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Crafter of Inscrutable Contracts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Emotionally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Invested in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000" i="1" baseline="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Addicted to Yellow Lotus Powder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0720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Well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Respected Trading Empire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Eyes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are Everywhere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Bound by Your Word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Secrets are Power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3691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Sapphire Djinn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Start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additional influence in diplomacy conflicts.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5613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15281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1284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855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52057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685800"/>
                <a:gridCol w="1066800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40537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76938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18348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2475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4147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8458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0688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Pelakhar’s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Loyalty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Warfare: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The Stronghold gains the dragon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Pelakhar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an ally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5829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07062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0673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48502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r>
              <a:rPr lang="en-US" sz="1400" dirty="0" smtClean="0">
                <a:latin typeface="Aniron" panose="02000607000000020002" pitchFamily="2" charset="0"/>
              </a:rPr>
              <a:t> (TMP)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703"/>
              </p:ext>
            </p:extLst>
          </p:nvPr>
        </p:nvGraphicFramePr>
        <p:xfrm>
          <a:off x="76199" y="2438401"/>
          <a:ext cx="6705602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1"/>
                <a:gridCol w="685800"/>
                <a:gridCol w="281940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Physical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+3,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5820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8586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67400"/>
              </p:ext>
            </p:extLst>
          </p:nvPr>
        </p:nvGraphicFramePr>
        <p:xfrm>
          <a:off x="-4038600" y="49530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41068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29199"/>
              </p:ext>
            </p:extLst>
          </p:nvPr>
        </p:nvGraphicFramePr>
        <p:xfrm>
          <a:off x="-4953000" y="2819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4072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40752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6133"/>
              </p:ext>
            </p:extLst>
          </p:nvPr>
        </p:nvGraphicFramePr>
        <p:xfrm>
          <a:off x="112174" y="762000"/>
          <a:ext cx="6593426" cy="821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826"/>
                <a:gridCol w="2819400"/>
                <a:gridCol w="838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Mission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Threats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Season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17276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Book Antiqua" panose="02040602050305030304" pitchFamily="18" charset="0"/>
                        </a:rPr>
                        <a:t>Wrath of the Autarch</a:t>
                      </a:r>
                      <a:endParaRPr lang="en-US" sz="9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Seasons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Core Rules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609600"/>
            <a:ext cx="660612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Using the Cards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Spend a fate point (or free invoke) to </a:t>
            </a:r>
            <a:r>
              <a:rPr lang="en-US" sz="1200" b="1" dirty="0" smtClean="0">
                <a:latin typeface="Book Antiqua" panose="02040602050305030304" pitchFamily="18" charset="0"/>
              </a:rPr>
              <a:t>invoke</a:t>
            </a:r>
            <a:r>
              <a:rPr lang="en-US" sz="1200" dirty="0" smtClean="0">
                <a:latin typeface="Book Antiqua" panose="02040602050305030304" pitchFamily="18" charset="0"/>
              </a:rPr>
              <a:t> an aspect and gain +2 or re-draw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applicable, invoke a </a:t>
            </a:r>
            <a:r>
              <a:rPr lang="en-US" sz="1200" b="1" dirty="0" smtClean="0">
                <a:latin typeface="Book Antiqua" panose="02040602050305030304" pitchFamily="18" charset="0"/>
              </a:rPr>
              <a:t>helpful</a:t>
            </a:r>
            <a:r>
              <a:rPr lang="en-US" sz="1200" dirty="0" smtClean="0">
                <a:latin typeface="Book Antiqua" panose="02040602050305030304" pitchFamily="18" charset="0"/>
              </a:rPr>
              <a:t> aspect to add suns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use a </a:t>
            </a:r>
            <a:r>
              <a:rPr lang="en-US" sz="1200" b="1" dirty="0" smtClean="0">
                <a:latin typeface="Book Antiqua" panose="02040602050305030304" pitchFamily="18" charset="0"/>
              </a:rPr>
              <a:t>hindering</a:t>
            </a:r>
            <a:r>
              <a:rPr lang="en-US" sz="1200" dirty="0" smtClean="0">
                <a:latin typeface="Book Antiqua" panose="02040602050305030304" pitchFamily="18" charset="0"/>
              </a:rPr>
              <a:t> aspect, subtract moons, gain a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</a:t>
            </a:r>
            <a:r>
              <a:rPr lang="en-US" sz="1200" b="1" dirty="0" smtClean="0">
                <a:latin typeface="Book Antiqua" panose="02040602050305030304" pitchFamily="18" charset="0"/>
              </a:rPr>
              <a:t>endure</a:t>
            </a:r>
            <a:r>
              <a:rPr lang="en-US" sz="1200" dirty="0" smtClean="0">
                <a:latin typeface="Book Antiqua" panose="02040602050305030304" pitchFamily="18" charset="0"/>
              </a:rPr>
              <a:t> an aspect, subtract moons, gain fate point for conflict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either suns or moons (whichever are higher)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major 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all symbols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Actions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C </a:t>
            </a: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Create an aspect with a free invocation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O </a:t>
            </a:r>
            <a:r>
              <a:rPr lang="en-US" sz="1200" b="1" dirty="0" smtClean="0">
                <a:latin typeface="Book Antiqua" panose="02040602050305030304" pitchFamily="18" charset="0"/>
              </a:rPr>
              <a:t>Overcome</a:t>
            </a:r>
            <a:r>
              <a:rPr lang="en-US" sz="1200" dirty="0" smtClean="0">
                <a:latin typeface="Book Antiqua" panose="02040602050305030304" pitchFamily="18" charset="0"/>
              </a:rPr>
              <a:t> – Remove an aspect or accomplish a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Attack</a:t>
            </a:r>
            <a:r>
              <a:rPr lang="en-US" sz="1200" dirty="0" smtClean="0">
                <a:latin typeface="Book Antiqua" panose="02040602050305030304" pitchFamily="18" charset="0"/>
              </a:rPr>
              <a:t> – Target takes stress equal to shifts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Max Damage</a:t>
            </a:r>
            <a:r>
              <a:rPr lang="en-US" sz="1200" dirty="0" smtClean="0">
                <a:latin typeface="Book Antiqua" panose="02040602050305030304" pitchFamily="18" charset="0"/>
              </a:rPr>
              <a:t> – May not inflict more stress than skill used to attack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D </a:t>
            </a:r>
            <a:r>
              <a:rPr lang="en-US" sz="1200" b="1" dirty="0" smtClean="0">
                <a:latin typeface="Book Antiqua" panose="02040602050305030304" pitchFamily="18" charset="0"/>
              </a:rPr>
              <a:t>Defend</a:t>
            </a:r>
            <a:r>
              <a:rPr lang="en-US" sz="1200" dirty="0" smtClean="0">
                <a:latin typeface="Book Antiqua" panose="02040602050305030304" pitchFamily="18" charset="0"/>
              </a:rPr>
              <a:t> – In response to Attack or Overcome actions targeting a character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Success with Style</a:t>
            </a:r>
            <a:r>
              <a:rPr lang="en-US" sz="1200" dirty="0" smtClean="0">
                <a:latin typeface="Book Antiqua" panose="02040602050305030304" pitchFamily="18" charset="0"/>
              </a:rPr>
              <a:t> – If three shifts higher than difficulty, gain a minor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Extra shifts must do nothing else (they can’t be used to inflict stress, move, </a:t>
            </a:r>
            <a:r>
              <a:rPr lang="en-US" sz="1200" dirty="0" err="1" smtClean="0">
                <a:latin typeface="Book Antiqua" panose="02040602050305030304" pitchFamily="18" charset="0"/>
              </a:rPr>
              <a:t>etc</a:t>
            </a:r>
            <a:r>
              <a:rPr lang="en-US" sz="1200" dirty="0" smtClean="0">
                <a:latin typeface="Book Antiqua" panose="0204060205030503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Tie</a:t>
            </a:r>
            <a:r>
              <a:rPr lang="en-US" sz="1200" dirty="0" smtClean="0">
                <a:latin typeface="Book Antiqua" panose="02040602050305030304" pitchFamily="18" charset="0"/>
              </a:rPr>
              <a:t> – On all actions </a:t>
            </a:r>
            <a:r>
              <a:rPr lang="en-US" sz="1200" b="1" dirty="0" smtClean="0">
                <a:latin typeface="Book Antiqua" panose="02040602050305030304" pitchFamily="18" charset="0"/>
              </a:rPr>
              <a:t>except</a:t>
            </a:r>
            <a:r>
              <a:rPr lang="en-US" sz="1200" dirty="0" smtClean="0">
                <a:latin typeface="Book Antiqua" panose="02040602050305030304" pitchFamily="18" charset="0"/>
              </a:rPr>
              <a:t> Defend, ties generate a minor advantage with one free invoke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Stress for Success (Heroes Only)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+2 added, draw a card and take suns as physical stress and moons as mental stress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draw all cards at the same time, add all stress together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Challenge Phase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and campaign aspects may only be created during challenge </a:t>
            </a:r>
            <a:r>
              <a:rPr lang="en-US" sz="1200" dirty="0" smtClean="0">
                <a:latin typeface="Book Antiqua" panose="02040602050305030304" pitchFamily="18" charset="0"/>
              </a:rPr>
              <a:t>turn</a:t>
            </a:r>
            <a:endParaRPr lang="en-US" sz="1200" dirty="0" smtClean="0">
              <a:latin typeface="Wingdings 2" panose="05020102010507070707" pitchFamily="18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Opposition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Minor Advantage: Mission Difficulty – 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Aspect: Mission Difficulty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Aspect: Mission Difficulty + 2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Challenge (Overcome) </a:t>
            </a:r>
            <a:r>
              <a:rPr lang="en-US" sz="1200" dirty="0" smtClean="0">
                <a:latin typeface="Book Antiqua" panose="02040602050305030304" pitchFamily="18" charset="0"/>
              </a:rPr>
              <a:t>– On success, challenge is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sun on challenge, take one stress for each attempt at resolving it (stress)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moon on the challenge takes three shifts to remove (time)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 </a:t>
            </a:r>
            <a:r>
              <a:rPr lang="en-US" sz="1200" dirty="0" smtClean="0">
                <a:latin typeface="Book Antiqua" panose="02040602050305030304" pitchFamily="18" charset="0"/>
              </a:rPr>
              <a:t>– Challenge is failed and removed, Autarch player creates a mission aspect with one free invoke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 hero’s </a:t>
            </a:r>
            <a:r>
              <a:rPr lang="en-US" sz="1200" dirty="0">
                <a:latin typeface="Book Antiqua" panose="02040602050305030304" pitchFamily="18" charset="0"/>
              </a:rPr>
              <a:t>opposition is higher than </a:t>
            </a:r>
            <a:r>
              <a:rPr lang="en-US" sz="1200" dirty="0" smtClean="0">
                <a:latin typeface="Book Antiqua" panose="02040602050305030304" pitchFamily="18" charset="0"/>
              </a:rPr>
              <a:t>the skill used, </a:t>
            </a:r>
            <a:r>
              <a:rPr lang="en-US" sz="1200" dirty="0">
                <a:latin typeface="Book Antiqua" panose="02040602050305030304" pitchFamily="18" charset="0"/>
              </a:rPr>
              <a:t>gain a </a:t>
            </a:r>
            <a:r>
              <a:rPr lang="en-US" sz="1200" b="1" dirty="0">
                <a:latin typeface="Book Antiqua" panose="02040602050305030304" pitchFamily="18" charset="0"/>
              </a:rPr>
              <a:t>skill </a:t>
            </a:r>
            <a:r>
              <a:rPr lang="en-US" sz="1200" b="1" dirty="0" smtClean="0">
                <a:latin typeface="Book Antiqua" panose="02040602050305030304" pitchFamily="18" charset="0"/>
              </a:rPr>
              <a:t>advance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Complication (Compel) </a:t>
            </a:r>
            <a:r>
              <a:rPr lang="en-US" sz="1200" dirty="0" smtClean="0">
                <a:latin typeface="Book Antiqua" panose="02040602050305030304" pitchFamily="18" charset="0"/>
              </a:rPr>
              <a:t>– If accepted, draw card and add suns and moons to challenge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with one fewer fate point than number of Stronghold players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</a:t>
            </a:r>
            <a:r>
              <a:rPr lang="en-US" sz="1200" b="1" dirty="0" smtClean="0">
                <a:latin typeface="Book Antiqua" panose="02040602050305030304" pitchFamily="18" charset="0"/>
              </a:rPr>
              <a:t>ignored challenge </a:t>
            </a:r>
            <a:r>
              <a:rPr lang="en-US" sz="1200" dirty="0" smtClean="0">
                <a:latin typeface="Book Antiqua" panose="02040602050305030304" pitchFamily="18" charset="0"/>
              </a:rPr>
              <a:t>gives the Autarch player a number of fate points equal to the number of players for use during the conflict</a:t>
            </a:r>
          </a:p>
        </p:txBody>
      </p:sp>
    </p:spTree>
    <p:extLst>
      <p:ext uri="{BB962C8B-B14F-4D97-AF65-F5344CB8AC3E}">
        <p14:creationId xmlns:p14="http://schemas.microsoft.com/office/powerpoint/2010/main" val="10509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Conflicts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75" y="565964"/>
            <a:ext cx="6606125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General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conflict with one fate point for each 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Minions may not use Create Advantage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 - May always move one zone for free and take different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If opposed, use appropriate skill for movement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relevant aspect adds two to the opposition to enter a zone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character in each zone may oppose movement out of the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Only minor advantages may be created during conflicts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Diplomacy (Turn Order by Society)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 may move from/to </a:t>
            </a:r>
            <a:r>
              <a:rPr lang="en-US" sz="1200" b="1" i="1" dirty="0" smtClean="0">
                <a:latin typeface="Book Antiqua" panose="02040602050305030304" pitchFamily="18" charset="0"/>
              </a:rPr>
              <a:t>Unattached </a:t>
            </a:r>
            <a:r>
              <a:rPr lang="en-US" sz="1200" dirty="0" smtClean="0">
                <a:latin typeface="Book Antiqua" panose="02040602050305030304" pitchFamily="18" charset="0"/>
              </a:rPr>
              <a:t>zone and take one action (leaders don’t move)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Address Issue</a:t>
            </a:r>
            <a:r>
              <a:rPr lang="en-US" sz="1200" dirty="0">
                <a:latin typeface="Book Antiqua" panose="02040602050305030304" pitchFamily="18" charset="0"/>
              </a:rPr>
              <a:t> (Overcome, Skill vs. </a:t>
            </a:r>
            <a:r>
              <a:rPr lang="en-US" sz="1200" dirty="0" smtClean="0">
                <a:latin typeface="Book Antiqua" panose="02040602050305030304" pitchFamily="18" charset="0"/>
              </a:rPr>
              <a:t>Issue Difficulty) – Remove issue, heroes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Complicate Issue</a:t>
            </a:r>
            <a:r>
              <a:rPr lang="en-US" sz="1200" dirty="0" smtClean="0">
                <a:latin typeface="Book Antiqua" panose="02040602050305030304" pitchFamily="18" charset="0"/>
              </a:rPr>
              <a:t> (Create Advantage) – Create mission aspect related to issue, leaders only</a:t>
            </a:r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Flattery </a:t>
            </a:r>
            <a:r>
              <a:rPr lang="en-US" sz="1200" dirty="0">
                <a:latin typeface="Book Antiqua" panose="02040602050305030304" pitchFamily="18" charset="0"/>
              </a:rPr>
              <a:t>(Attack, Rapport vs. Society)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Manipulate – </a:t>
            </a:r>
            <a:r>
              <a:rPr lang="en-US" sz="1200" dirty="0">
                <a:latin typeface="Book Antiqua" panose="02040602050305030304" pitchFamily="18" charset="0"/>
              </a:rPr>
              <a:t>(Attack, Deceive vs. Wits)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Failed manipulation shuts down the hero or leader, making them unable to be attacked for the remainder of the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Infiltration (Heroes then Guards)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 smtClean="0">
                <a:latin typeface="Book Antiqua" panose="02040602050305030304" pitchFamily="18" charset="0"/>
              </a:rPr>
              <a:t>Fighting vs. Athletics or Fighting, Marksmanship vs. Athletics, Intimidation vs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</a:t>
            </a:r>
            <a:r>
              <a:rPr lang="en-US" sz="1200" b="1" dirty="0" smtClean="0">
                <a:latin typeface="Book Antiqua" panose="02040602050305030304" pitchFamily="18" charset="0"/>
              </a:rPr>
              <a:t> – </a:t>
            </a:r>
            <a:r>
              <a:rPr lang="en-US" sz="1200" dirty="0" smtClean="0">
                <a:latin typeface="Book Antiqua" panose="02040602050305030304" pitchFamily="18" charset="0"/>
              </a:rPr>
              <a:t>Guard becomes alerted unless movement stopped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Security Challenge</a:t>
            </a:r>
            <a:r>
              <a:rPr lang="en-US" sz="1200" dirty="0" smtClean="0">
                <a:latin typeface="Book Antiqua" panose="02040602050305030304" pitchFamily="18" charset="0"/>
              </a:rPr>
              <a:t> (Stronghold Player, Attack)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use listed skill, challenge takes stress, on failure nearest guard is suspicious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Detect Intruder</a:t>
            </a:r>
            <a:r>
              <a:rPr lang="en-US" sz="1200" dirty="0" smtClean="0">
                <a:latin typeface="Book Antiqua" panose="02040602050305030304" pitchFamily="18" charset="0"/>
              </a:rPr>
              <a:t> (Autarch Player, Overcome) – Notice vs. Stealth, Deceive vs. Empathy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Any failed roll alerts guard in the same zone</a:t>
            </a:r>
            <a:endParaRPr lang="en-US" sz="1200" dirty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Skirmish (Order by Survival)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>
                <a:latin typeface="Book Antiqua" panose="02040602050305030304" pitchFamily="18" charset="0"/>
              </a:rPr>
              <a:t>Fighting vs. Athletics </a:t>
            </a:r>
            <a:r>
              <a:rPr lang="en-US" sz="1200" dirty="0" smtClean="0">
                <a:latin typeface="Book Antiqua" panose="02040602050305030304" pitchFamily="18" charset="0"/>
              </a:rPr>
              <a:t>or </a:t>
            </a:r>
            <a:r>
              <a:rPr lang="en-US" sz="1200" dirty="0">
                <a:latin typeface="Book Antiqua" panose="02040602050305030304" pitchFamily="18" charset="0"/>
              </a:rPr>
              <a:t>Fighting, Marksmanship vs. </a:t>
            </a:r>
            <a:r>
              <a:rPr lang="en-US" sz="1200" dirty="0" smtClean="0">
                <a:latin typeface="Book Antiqua" panose="02040602050305030304" pitchFamily="18" charset="0"/>
              </a:rPr>
              <a:t>Athletics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Warfare (Order by Tactics)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</a:t>
            </a:r>
            <a:r>
              <a:rPr lang="en-US" sz="1200" dirty="0" smtClean="0">
                <a:latin typeface="Book Antiqua" panose="02040602050305030304" pitchFamily="18" charset="0"/>
              </a:rPr>
              <a:t> – May move at rate of slowest unit’s Movement skill if unopposed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Clash of Arms</a:t>
            </a:r>
            <a:r>
              <a:rPr lang="en-US" sz="1200" dirty="0" smtClean="0">
                <a:latin typeface="Book Antiqua" panose="02040602050305030304" pitchFamily="18" charset="0"/>
              </a:rPr>
              <a:t> – Winning leader of Tactics vs. Tactics roll divides up battling units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Fighting vs. Armor, +1 Fighting for each helping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Ranged Attack</a:t>
            </a:r>
            <a:r>
              <a:rPr lang="en-US" sz="1200" dirty="0" smtClean="0">
                <a:latin typeface="Book Antiqua" panose="02040602050305030304" pitchFamily="18" charset="0"/>
              </a:rPr>
              <a:t> – Marksmanship vs. Armor, -1 shift for each zone to target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Hero Battle</a:t>
            </a:r>
            <a:r>
              <a:rPr lang="en-US" sz="1200" dirty="0" smtClean="0">
                <a:latin typeface="Book Antiqua" panose="02040602050305030304" pitchFamily="18" charset="0"/>
              </a:rPr>
              <a:t> – One leader attacks another leader as in Skirmish</a:t>
            </a:r>
            <a:endParaRPr lang="en-US" sz="1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Spotlight Player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762000"/>
            <a:ext cx="660612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Apply Ignored Threats</a:t>
            </a: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Regional Threat</a:t>
            </a:r>
            <a:r>
              <a:rPr lang="en-US" sz="1200" dirty="0" smtClean="0">
                <a:latin typeface="Book Antiqua" panose="02040602050305030304" pitchFamily="18" charset="0"/>
              </a:rPr>
              <a:t> – No resources from region, -1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 Threat</a:t>
            </a:r>
            <a:r>
              <a:rPr lang="en-US" sz="1200" dirty="0" smtClean="0">
                <a:latin typeface="Book Antiqua" panose="02040602050305030304" pitchFamily="18" charset="0"/>
              </a:rPr>
              <a:t> – No trade for season, -1 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r>
              <a:rPr lang="en-US" sz="1200" dirty="0" smtClean="0">
                <a:latin typeface="Book Antiqua" panose="02040602050305030304" pitchFamily="18" charset="0"/>
              </a:rPr>
              <a:t> – Depends on threat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Build Developments</a:t>
            </a:r>
            <a:r>
              <a:rPr lang="en-US" sz="1200" dirty="0" smtClean="0">
                <a:latin typeface="Book Antiqua" panose="02040602050305030304" pitchFamily="18" charset="0"/>
              </a:rPr>
              <a:t> – Use Chronicle of Trade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Roll dice for each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trade with each faction once (place dice on faction), roll new dice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spend a luxury die to re-roll any dice of one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Whole dice must be allocated to resources (may not divide up points from a die)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</a:t>
            </a:r>
            <a:r>
              <a:rPr lang="en-US" sz="1200" b="1" dirty="0" smtClean="0">
                <a:latin typeface="Book Antiqua" panose="02040602050305030304" pitchFamily="18" charset="0"/>
              </a:rPr>
              <a:t>feed population </a:t>
            </a:r>
            <a:r>
              <a:rPr lang="en-US" sz="1200" dirty="0" smtClean="0">
                <a:latin typeface="Book Antiqua" panose="02040602050305030304" pitchFamily="18" charset="0"/>
              </a:rPr>
              <a:t>(2 * number of regions worth of food) to avoid stability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assign heroes for a </a:t>
            </a:r>
            <a:r>
              <a:rPr lang="en-US" sz="1200" b="1" dirty="0" smtClean="0">
                <a:latin typeface="Book Antiqua" panose="02040602050305030304" pitchFamily="18" charset="0"/>
              </a:rPr>
              <a:t>prison break</a:t>
            </a:r>
            <a:r>
              <a:rPr lang="en-US" sz="1200" dirty="0" smtClean="0">
                <a:latin typeface="Book Antiqua" panose="02040602050305030304" pitchFamily="18" charset="0"/>
              </a:rPr>
              <a:t>, make a Thievery test against faction’s Infiltration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Take any additional fate points gained during building developments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Modify hero starting fate points by Stronghold stability (base of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Choose heroes for mission, you choose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skill advance and one step of consequence recovery for each season of downtime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After mission, all heroes remove all stress and minor consequences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on the mission may also gain one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may modify one aspect, as appropriate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Apply mission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Roll for Threats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card draw of -3 or 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a card draw of -3 or -4, stability increase on a +3 or +4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Draw a card</a:t>
            </a:r>
            <a:r>
              <a:rPr lang="en-US" sz="1200" dirty="0">
                <a:latin typeface="Book Antiqua" panose="02040602050305030304" pitchFamily="18" charset="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</a:rPr>
              <a:t>for the Autarch and for each faction with a negative disposition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Add current year to result, if result is 3 or higher, there is a threat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Stability increase on a +3 or +4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Choose Next 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Alliance </a:t>
            </a:r>
            <a:r>
              <a:rPr lang="en-US" sz="1200" dirty="0" smtClean="0">
                <a:latin typeface="Book Antiqua" panose="02040602050305030304" pitchFamily="18" charset="0"/>
              </a:rPr>
              <a:t>(Diplomacy) – Gain +1 disposition with target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Conquest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region (if region controlled by faction, must use Warfare)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Assassination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leader is removed from game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Sabotage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faction loses two stability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an artifact, must have disposition 3+ with related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Threat</a:t>
            </a:r>
            <a:r>
              <a:rPr lang="en-US" sz="1200" dirty="0" smtClean="0">
                <a:latin typeface="Book Antiqua" panose="02040602050305030304" pitchFamily="18" charset="0"/>
              </a:rPr>
              <a:t> (Varies) – Deal with a regional, ally, or campaign threat</a:t>
            </a:r>
          </a:p>
        </p:txBody>
      </p:sp>
    </p:spTree>
    <p:extLst>
      <p:ext uri="{BB962C8B-B14F-4D97-AF65-F5344CB8AC3E}">
        <p14:creationId xmlns:p14="http://schemas.microsoft.com/office/powerpoint/2010/main" val="161367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027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Leviathan Wakes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An Old Foe Returns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Tracking Your Prey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Close Quarters Brawl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Poisonous Threats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Treacherous Land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Beasts of the Wild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Strenuous Obstacles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Mystical Power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Reconnaissance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Plans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Gathering Support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Arcane Test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Scouts and Maneuvers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Wetwork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The Waiting Game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Secret Trails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Thievery)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Command)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Avoiding Battle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Tactical Firefight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Tactics)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Prized Target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Makeshift Developments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(Disguise,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Ambush!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baseline="0" dirty="0" smtClean="0">
                          <a:latin typeface="Book Antiqua" panose="02040602050305030304" pitchFamily="18" charset="0"/>
                        </a:rPr>
                        <a:t>(Marksmanship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Behind Enemy Lines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6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1487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Impregnable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Manor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Disguise)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Finding a 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Under False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Pretenses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Intimate Pickpocket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Over the Ledge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Cramped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Tense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Gathering Clues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Power Over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Subtlety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 Research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Influential Aid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Escape!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Fighting,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Stealth)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Blueprints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Arcane Guidance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 Man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High Society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Target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Misdirection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Elaborate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Ruse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latin typeface="Book Antiqua" panose="02040602050305030304" pitchFamily="18" charset="0"/>
                        </a:rPr>
                        <a:t>Dextrous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Devices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Marksmanship)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Hiding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Plain Sight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Unseen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Attack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Fighting)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Power Play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Forbidden Access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Belle of the Ball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the Lockbox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Solitary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Surveillance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Cold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9" idx="0"/>
            <a:endCxn id="13" idx="2"/>
          </p:cNvCxnSpPr>
          <p:nvPr/>
        </p:nvCxnSpPr>
        <p:spPr>
          <a:xfrm flipH="1" flipV="1">
            <a:off x="1157816" y="5842000"/>
            <a:ext cx="6350" cy="187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4074" y="914399"/>
            <a:ext cx="2135725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20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H="1" flipV="1">
            <a:off x="1141937" y="2243666"/>
            <a:ext cx="15879" cy="207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14333" y="914400"/>
            <a:ext cx="2167467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Greaves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Skirmish: Free move up to two zones and take a different action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38400" y="914399"/>
            <a:ext cx="2022809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Armor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24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All heroes add two boxes to their physical stress track</a:t>
            </a:r>
            <a:endParaRPr lang="en-US" sz="800" dirty="0">
              <a:latin typeface="Book Antiqua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V="1">
            <a:off x="5698067" y="5842000"/>
            <a:ext cx="0" cy="1841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449804" y="5842000"/>
            <a:ext cx="8468" cy="184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27" idx="2"/>
          </p:cNvCxnSpPr>
          <p:nvPr/>
        </p:nvCxnSpPr>
        <p:spPr>
          <a:xfrm flipV="1">
            <a:off x="3449804" y="2243667"/>
            <a:ext cx="2248263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  <a:endCxn id="30" idx="2"/>
          </p:cNvCxnSpPr>
          <p:nvPr/>
        </p:nvCxnSpPr>
        <p:spPr>
          <a:xfrm flipV="1">
            <a:off x="3449804" y="2243666"/>
            <a:ext cx="1" cy="207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27" idx="2"/>
          </p:cNvCxnSpPr>
          <p:nvPr/>
        </p:nvCxnSpPr>
        <p:spPr>
          <a:xfrm flipV="1">
            <a:off x="5698067" y="2243667"/>
            <a:ext cx="0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614333" y="7683499"/>
            <a:ext cx="2167467" cy="134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Bowyer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Marksmanship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533" y="7718425"/>
            <a:ext cx="2091266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r>
              <a:rPr lang="en-US" sz="1200" dirty="0">
                <a:latin typeface="Book Antiqua" pitchFamily="18" charset="0"/>
              </a:rPr>
              <a:t>Food: 3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skirmish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833" y="4316412"/>
            <a:ext cx="2103966" cy="1525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1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14333" y="4318000"/>
            <a:ext cx="2167467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Bowyer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46866" y="43180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Mana: 7</a:t>
            </a: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</a:t>
            </a:r>
            <a:r>
              <a:rPr lang="en-US" sz="800" i="1" dirty="0">
                <a:latin typeface="Book Antiqua" pitchFamily="18" charset="0"/>
              </a:rPr>
              <a:t>Fighting actions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55334" y="7689849"/>
            <a:ext cx="2005876" cy="1343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9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on Fighting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749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Piercing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Judgment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Society, Wits)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New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Friends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Council of Kings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Little White Lies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Dweomers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Lay of the Land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Deflecting Blame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Sales Job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Grim Portents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(Lore,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Feats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Sport and Intellect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Analyzing Weaknesses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Blackmail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Material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Sudden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Violence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Grueling Journey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Populist Sentiment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Organized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Selling the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Shoring Up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Dark Secrets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Infrequent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Noble Chameleon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Structural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Friends in Low Places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Constructing Machines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Cultural Differences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Old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Entrenched Power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Clever Hustle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2432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Caught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Trap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Early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Offensive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Reinforced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Position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Makeshift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Structures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Low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Morale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 Arcane Weakness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Trenches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Pits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Gaining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Ghostly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Visitors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Forced March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Scouting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Ahead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Plea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for Support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Enemy Encampment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Brutal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Terrain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Battle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Plans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Lead From the Front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Using the High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Shelter from the Storm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Empathy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Resolve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Rapport)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Ambush!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Officer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Training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Society)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Recon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Waiting for Action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Example is Made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Outflanked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Custom Designs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0788" y="7467600"/>
            <a:ext cx="2127312" cy="1244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Timber: 8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>
            <a:stCxn id="9" idx="0"/>
            <a:endCxn id="35" idx="2"/>
          </p:cNvCxnSpPr>
          <p:nvPr/>
        </p:nvCxnSpPr>
        <p:spPr>
          <a:xfrm flipV="1">
            <a:off x="3684444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20788" y="914399"/>
            <a:ext cx="2127312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Shadow Hall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6	Food: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use Stealth instead of Athletics for movement, may attempt to move through zone occupied by guard via opposed action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34" name="Straight Arrow Connector 33"/>
          <p:cNvCxnSpPr>
            <a:stCxn id="7" idx="0"/>
            <a:endCxn id="6" idx="2"/>
          </p:cNvCxnSpPr>
          <p:nvPr/>
        </p:nvCxnSpPr>
        <p:spPr>
          <a:xfrm flipH="1" flipV="1">
            <a:off x="5872475" y="5676902"/>
            <a:ext cx="1" cy="186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63151" y="7543800"/>
            <a:ext cx="1818649" cy="116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</a:t>
            </a:r>
            <a:r>
              <a:rPr lang="en-US" sz="1200" dirty="0">
                <a:latin typeface="Book Antiqua" pitchFamily="18" charset="0"/>
              </a:rPr>
              <a:t>: 5	Ore: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2	Food: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Disguise </a:t>
            </a:r>
            <a:r>
              <a:rPr lang="en-US" sz="800" i="1" dirty="0" smtClean="0">
                <a:latin typeface="Book Antiqua" pitchFamily="18" charset="0"/>
              </a:rPr>
              <a:t>actions </a:t>
            </a:r>
          </a:p>
        </p:txBody>
      </p:sp>
      <p:cxnSp>
        <p:nvCxnSpPr>
          <p:cNvPr id="14" name="Straight Arrow Connector 13"/>
          <p:cNvCxnSpPr>
            <a:stCxn id="13" idx="0"/>
            <a:endCxn id="16" idx="2"/>
          </p:cNvCxnSpPr>
          <p:nvPr/>
        </p:nvCxnSpPr>
        <p:spPr>
          <a:xfrm flipV="1">
            <a:off x="1219200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914400"/>
            <a:ext cx="2286000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26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16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Food: 6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Ignore three infiltration threats per year of Fantastic (6) difficulty or less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1219200" y="2438401"/>
            <a:ext cx="0" cy="179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0"/>
            <a:endCxn id="19" idx="2"/>
          </p:cNvCxnSpPr>
          <p:nvPr/>
        </p:nvCxnSpPr>
        <p:spPr>
          <a:xfrm flipV="1">
            <a:off x="3684444" y="2438400"/>
            <a:ext cx="0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0"/>
            <a:endCxn id="68" idx="2"/>
          </p:cNvCxnSpPr>
          <p:nvPr/>
        </p:nvCxnSpPr>
        <p:spPr>
          <a:xfrm flipV="1">
            <a:off x="3684444" y="2438400"/>
            <a:ext cx="2188032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68" idx="2"/>
          </p:cNvCxnSpPr>
          <p:nvPr/>
        </p:nvCxnSpPr>
        <p:spPr>
          <a:xfrm flipV="1">
            <a:off x="5872475" y="2438400"/>
            <a:ext cx="1" cy="1791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20788" y="4229360"/>
            <a:ext cx="2127312" cy="1447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63150" y="4229621"/>
            <a:ext cx="1818649" cy="1447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</a:t>
            </a:r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Ore: 7</a:t>
            </a: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Disguise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" y="7467600"/>
            <a:ext cx="2286000" cy="156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Spy Houses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Food: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one infiltration threat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Great (4)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4229100"/>
            <a:ext cx="2286000" cy="144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infiltration threats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Superb (5)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 smtClean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63151" y="914399"/>
            <a:ext cx="1818649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Map Hall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Place two notecards each setup turn during infiltration</a:t>
            </a:r>
          </a:p>
        </p:txBody>
      </p:sp>
    </p:spTree>
    <p:extLst>
      <p:ext uri="{BB962C8B-B14F-4D97-AF65-F5344CB8AC3E}">
        <p14:creationId xmlns:p14="http://schemas.microsoft.com/office/powerpoint/2010/main" val="195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33" idx="0"/>
            <a:endCxn id="4" idx="2"/>
          </p:cNvCxnSpPr>
          <p:nvPr/>
        </p:nvCxnSpPr>
        <p:spPr>
          <a:xfrm flipV="1">
            <a:off x="3619500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2"/>
          </p:cNvCxnSpPr>
          <p:nvPr/>
        </p:nvCxnSpPr>
        <p:spPr>
          <a:xfrm flipH="1" flipV="1">
            <a:off x="3619500" y="5715000"/>
            <a:ext cx="9588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9" idx="2"/>
          </p:cNvCxnSpPr>
          <p:nvPr/>
        </p:nvCxnSpPr>
        <p:spPr>
          <a:xfrm flipV="1">
            <a:off x="4578350" y="5715000"/>
            <a:ext cx="1212851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90800" y="914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Center of Culture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Timber: 3</a:t>
            </a:r>
          </a:p>
          <a:p>
            <a:r>
              <a:rPr lang="en-US" sz="1200" dirty="0">
                <a:latin typeface="Book Antiqua" pitchFamily="18" charset="0"/>
              </a:rPr>
              <a:t>Ore: 5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Society </a:t>
            </a:r>
            <a:r>
              <a:rPr lang="en-US" sz="800" i="1" dirty="0">
                <a:latin typeface="Book Antiqua" pitchFamily="18" charset="0"/>
              </a:rPr>
              <a:t>actions</a:t>
            </a:r>
          </a:p>
        </p:txBody>
      </p:sp>
      <p:cxnSp>
        <p:nvCxnSpPr>
          <p:cNvPr id="22" name="Straight Arrow Connector 21"/>
          <p:cNvCxnSpPr>
            <a:stCxn id="21" idx="0"/>
            <a:endCxn id="24" idx="2"/>
          </p:cNvCxnSpPr>
          <p:nvPr/>
        </p:nvCxnSpPr>
        <p:spPr>
          <a:xfrm flipH="1" flipV="1">
            <a:off x="1144270" y="5715000"/>
            <a:ext cx="63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6200" y="914400"/>
            <a:ext cx="21336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infiltration threats 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2"/>
          </p:cNvCxnSpPr>
          <p:nvPr/>
        </p:nvCxnSpPr>
        <p:spPr>
          <a:xfrm flipH="1" flipV="1">
            <a:off x="1143000" y="2286000"/>
            <a:ext cx="127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800601" y="914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Capital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10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Gain +1 disposition on successful Alliance missions</a:t>
            </a:r>
          </a:p>
        </p:txBody>
      </p:sp>
      <p:cxnSp>
        <p:nvCxnSpPr>
          <p:cNvPr id="72" name="Straight Arrow Connector 71"/>
          <p:cNvCxnSpPr>
            <a:stCxn id="9" idx="0"/>
            <a:endCxn id="61" idx="2"/>
          </p:cNvCxnSpPr>
          <p:nvPr/>
        </p:nvCxnSpPr>
        <p:spPr>
          <a:xfrm flipV="1">
            <a:off x="5791201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78200" y="7772400"/>
            <a:ext cx="2400300" cy="1267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Guild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Lux</a:t>
            </a:r>
            <a:r>
              <a:rPr lang="en-US" sz="1200" dirty="0">
                <a:latin typeface="Book Antiqua" pitchFamily="18" charset="0"/>
              </a:rPr>
              <a:t>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 May re-draw on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440" y="7772400"/>
            <a:ext cx="2118360" cy="126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r>
              <a:rPr lang="en-US" sz="1200" dirty="0">
                <a:latin typeface="Book Antiqua" pitchFamily="18" charset="0"/>
              </a:rPr>
              <a:t>	Timber: 4</a:t>
            </a: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infiltration threat 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740" y="4343400"/>
            <a:ext cx="213106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6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Mana: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infiltration threats 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1" y="4343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Relationships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5</a:t>
            </a:r>
            <a:r>
              <a:rPr lang="en-US" sz="10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90800" y="4343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Arts and Entertainment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8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Mana: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Society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7" idx="3"/>
            <a:endCxn id="45" idx="2"/>
          </p:cNvCxnSpPr>
          <p:nvPr/>
        </p:nvCxnSpPr>
        <p:spPr>
          <a:xfrm flipV="1">
            <a:off x="4965706" y="6934201"/>
            <a:ext cx="837775" cy="127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0"/>
            <a:endCxn id="30" idx="2"/>
          </p:cNvCxnSpPr>
          <p:nvPr/>
        </p:nvCxnSpPr>
        <p:spPr>
          <a:xfrm flipV="1">
            <a:off x="3715335" y="2303051"/>
            <a:ext cx="10118" cy="124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0"/>
            <a:endCxn id="39" idx="2"/>
          </p:cNvCxnSpPr>
          <p:nvPr/>
        </p:nvCxnSpPr>
        <p:spPr>
          <a:xfrm flipV="1">
            <a:off x="5803481" y="2463857"/>
            <a:ext cx="1" cy="3022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25163" y="914400"/>
            <a:ext cx="1956637" cy="1549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8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three warfare </a:t>
            </a:r>
            <a:r>
              <a:rPr lang="en-US" sz="800" i="1" dirty="0">
                <a:latin typeface="Book Antiqua" pitchFamily="18" charset="0"/>
              </a:rPr>
              <a:t>threats of </a:t>
            </a:r>
            <a:r>
              <a:rPr lang="en-US" sz="800" i="1" dirty="0" smtClean="0">
                <a:latin typeface="Book Antiqua" pitchFamily="18" charset="0"/>
              </a:rPr>
              <a:t>Fantastic (6) </a:t>
            </a:r>
            <a:r>
              <a:rPr lang="en-US" sz="800" i="1" dirty="0">
                <a:latin typeface="Book Antiqua" pitchFamily="18" charset="0"/>
              </a:rPr>
              <a:t>difficulty or less 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78" name="Straight Arrow Connector 77"/>
          <p:cNvCxnSpPr>
            <a:stCxn id="45" idx="0"/>
            <a:endCxn id="41" idx="2"/>
          </p:cNvCxnSpPr>
          <p:nvPr/>
        </p:nvCxnSpPr>
        <p:spPr>
          <a:xfrm flipH="1" flipV="1">
            <a:off x="3715335" y="4546600"/>
            <a:ext cx="2088146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7" idx="1"/>
            <a:endCxn id="46" idx="2"/>
          </p:cNvCxnSpPr>
          <p:nvPr/>
        </p:nvCxnSpPr>
        <p:spPr>
          <a:xfrm flipH="1" flipV="1">
            <a:off x="1446703" y="6777304"/>
            <a:ext cx="1233003" cy="143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7" idx="0"/>
            <a:endCxn id="44" idx="2"/>
          </p:cNvCxnSpPr>
          <p:nvPr/>
        </p:nvCxnSpPr>
        <p:spPr>
          <a:xfrm flipV="1">
            <a:off x="3822706" y="6804588"/>
            <a:ext cx="1" cy="551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9915" y="5486400"/>
            <a:ext cx="1827132" cy="1447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6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warfare threats </a:t>
            </a:r>
            <a:r>
              <a:rPr lang="en-US" sz="800" i="1" dirty="0">
                <a:latin typeface="Book Antiqua" pitchFamily="18" charset="0"/>
              </a:rPr>
              <a:t>of </a:t>
            </a:r>
            <a:r>
              <a:rPr lang="en-US" sz="800" i="1" dirty="0" smtClean="0">
                <a:latin typeface="Book Antiqua" pitchFamily="18" charset="0"/>
              </a:rPr>
              <a:t>Superb (5) difficulty or less </a:t>
            </a:r>
            <a:r>
              <a:rPr lang="en-US" sz="800" i="1" dirty="0">
                <a:latin typeface="Book Antiqua" pitchFamily="18" charset="0"/>
              </a:rPr>
              <a:t>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1" y="3200400"/>
            <a:ext cx="2706694" cy="1346200"/>
            <a:chOff x="2334564" y="3580734"/>
            <a:chExt cx="2452311" cy="1346200"/>
          </a:xfrm>
        </p:grpSpPr>
        <p:sp>
          <p:nvSpPr>
            <p:cNvPr id="41" name="Rounded Rectangle 40"/>
            <p:cNvSpPr/>
            <p:nvPr/>
          </p:nvSpPr>
          <p:spPr>
            <a:xfrm>
              <a:off x="3024563" y="3923634"/>
              <a:ext cx="1762312" cy="1003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Book Antiqua" pitchFamily="18" charset="0"/>
                </a:rPr>
                <a:t>Siegecraft</a:t>
              </a:r>
              <a:endParaRPr lang="en-US" sz="1200" dirty="0" smtClean="0">
                <a:latin typeface="Book Antiqua" pitchFamily="18" charset="0"/>
              </a:endParaRP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15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5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8	</a:t>
              </a:r>
              <a:r>
                <a:rPr lang="en-US" sz="1200" dirty="0" smtClean="0">
                  <a:latin typeface="Book Antiqua" pitchFamily="18" charset="0"/>
                </a:rPr>
                <a:t>Ore: 2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catapults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82" name="Flowchart: Punched Tape 81"/>
            <p:cNvSpPr/>
            <p:nvPr/>
          </p:nvSpPr>
          <p:spPr>
            <a:xfrm>
              <a:off x="2334564" y="3580734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Catapult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10 Food + 2 Lux </a:t>
              </a:r>
            </a:p>
          </p:txBody>
        </p:sp>
      </p:grpSp>
      <p:sp>
        <p:nvSpPr>
          <p:cNvPr id="118" name="Flowchart: Punched Tape 117"/>
          <p:cNvSpPr/>
          <p:nvPr/>
        </p:nvSpPr>
        <p:spPr>
          <a:xfrm>
            <a:off x="432327" y="8342059"/>
            <a:ext cx="1188720" cy="685800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Book Antiqua" pitchFamily="18" charset="0"/>
              </a:rPr>
              <a:t>Militia Unit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4 Food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1" y="990600"/>
            <a:ext cx="2706693" cy="1312451"/>
            <a:chOff x="2308781" y="1748277"/>
            <a:chExt cx="2478094" cy="1312451"/>
          </a:xfrm>
        </p:grpSpPr>
        <p:sp>
          <p:nvSpPr>
            <p:cNvPr id="30" name="Rounded Rectangle 29"/>
            <p:cNvSpPr/>
            <p:nvPr/>
          </p:nvSpPr>
          <p:spPr>
            <a:xfrm>
              <a:off x="3024563" y="1993928"/>
              <a:ext cx="1762312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Gunpowder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21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6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9	Ore</a:t>
              </a:r>
              <a:r>
                <a:rPr lang="en-US" sz="1200" dirty="0" smtClean="0">
                  <a:latin typeface="Book Antiqua" pitchFamily="18" charset="0"/>
                </a:rPr>
                <a:t>: 6</a:t>
              </a:r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cannons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101" name="Flowchart: Punched Tape 100"/>
            <p:cNvSpPr/>
            <p:nvPr/>
          </p:nvSpPr>
          <p:spPr>
            <a:xfrm>
              <a:off x="2308781" y="1748277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Cannon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12 Food + 4 Lux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Developments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474" y="5257800"/>
            <a:ext cx="2199984" cy="1519504"/>
            <a:chOff x="-206170" y="6252896"/>
            <a:chExt cx="2064140" cy="1519504"/>
          </a:xfrm>
        </p:grpSpPr>
        <p:sp>
          <p:nvSpPr>
            <p:cNvPr id="46" name="Rounded Rectangle 45"/>
            <p:cNvSpPr/>
            <p:nvPr/>
          </p:nvSpPr>
          <p:spPr>
            <a:xfrm>
              <a:off x="257770" y="6477000"/>
              <a:ext cx="16002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Fletcher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4	</a:t>
              </a: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archers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48" name="Flowchart: Punched Tape 47"/>
            <p:cNvSpPr/>
            <p:nvPr/>
          </p:nvSpPr>
          <p:spPr>
            <a:xfrm>
              <a:off x="-206170" y="6252896"/>
              <a:ext cx="927213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Archer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6 Food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5334000"/>
            <a:ext cx="2373731" cy="1470588"/>
            <a:chOff x="1582947" y="6301812"/>
            <a:chExt cx="2373731" cy="1470588"/>
          </a:xfrm>
        </p:grpSpPr>
        <p:sp>
          <p:nvSpPr>
            <p:cNvPr id="44" name="Rounded Rectangle 43"/>
            <p:cNvSpPr/>
            <p:nvPr/>
          </p:nvSpPr>
          <p:spPr>
            <a:xfrm>
              <a:off x="2130229" y="6477000"/>
              <a:ext cx="1826449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 Stables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r>
                <a:rPr lang="en-US" sz="1000" dirty="0">
                  <a:latin typeface="Book Antiqua" pitchFamily="18" charset="0"/>
                </a:rPr>
                <a:t>	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cavalry</a:t>
              </a:r>
            </a:p>
          </p:txBody>
        </p:sp>
        <p:sp>
          <p:nvSpPr>
            <p:cNvPr id="57" name="Flowchart: Punched Tape 56"/>
            <p:cNvSpPr/>
            <p:nvPr/>
          </p:nvSpPr>
          <p:spPr>
            <a:xfrm>
              <a:off x="1582947" y="6301812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Cavalry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9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1749" y="7179758"/>
            <a:ext cx="2693957" cy="1888944"/>
            <a:chOff x="3975858" y="7083498"/>
            <a:chExt cx="2693957" cy="1888944"/>
          </a:xfrm>
        </p:grpSpPr>
        <p:sp>
          <p:nvSpPr>
            <p:cNvPr id="47" name="Rounded Rectangle 46"/>
            <p:cNvSpPr/>
            <p:nvPr/>
          </p:nvSpPr>
          <p:spPr>
            <a:xfrm>
              <a:off x="4383815" y="7259784"/>
              <a:ext cx="2286000" cy="17126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Barracks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 smtClean="0">
                  <a:latin typeface="Book Antiqua" pitchFamily="18" charset="0"/>
                </a:rPr>
                <a:t>Food: 6	Lux: 1</a:t>
              </a:r>
            </a:p>
            <a:p>
              <a:r>
                <a:rPr lang="en-US" sz="1200" dirty="0" smtClean="0">
                  <a:latin typeface="Book Antiqua" pitchFamily="18" charset="0"/>
                </a:rPr>
                <a:t>Timber: 4</a:t>
              </a:r>
              <a:r>
                <a:rPr lang="en-US" sz="1000" dirty="0" smtClean="0">
                  <a:latin typeface="Book Antiqua" pitchFamily="18" charset="0"/>
                </a:rPr>
                <a:t>	</a:t>
              </a:r>
            </a:p>
            <a:p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</a:t>
              </a:r>
              <a:r>
                <a:rPr lang="en-US" sz="800" i="1" smtClean="0">
                  <a:latin typeface="Book Antiqua" pitchFamily="18" charset="0"/>
                </a:rPr>
                <a:t>recruit infantry.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Ignore one warfare threat of Great (4) difficulty or less each year (total recruited units must outnumber attacking units)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69" name="Flowchart: Punched Tape 68"/>
            <p:cNvSpPr/>
            <p:nvPr/>
          </p:nvSpPr>
          <p:spPr>
            <a:xfrm>
              <a:off x="3975858" y="7083498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Infantry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6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7101" y="914400"/>
            <a:ext cx="164592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Castle (Regional)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6</a:t>
            </a: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Replace a keep with a castle in chosen region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2" name="Straight Arrow Connector 41"/>
          <p:cNvCxnSpPr>
            <a:stCxn id="43" idx="0"/>
            <a:endCxn id="40" idx="2"/>
          </p:cNvCxnSpPr>
          <p:nvPr/>
        </p:nvCxnSpPr>
        <p:spPr>
          <a:xfrm flipV="1">
            <a:off x="904821" y="2057400"/>
            <a:ext cx="1524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6200" y="2971800"/>
            <a:ext cx="1657241" cy="1055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Keep (Regional)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9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Build a keep on the target region</a:t>
            </a:r>
            <a:endParaRPr lang="en-US" sz="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474" y="2590800"/>
            <a:ext cx="3225799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1d     Mana: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Ore: 2d     Mana: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3d     Mana: 5d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3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1d   Ore: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2d   Ore: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Timber</a:t>
            </a:r>
            <a:r>
              <a:rPr lang="en-US" dirty="0" smtClean="0">
                <a:latin typeface="Book Antiqua" pitchFamily="18" charset="0"/>
              </a:rPr>
              <a:t>: 3d   Ore: 5d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475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5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1d  Timber: 2d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2d  Timber: 5d</a:t>
            </a:r>
          </a:p>
          <a:p>
            <a:r>
              <a:rPr lang="en-US" dirty="0" smtClean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Lux</a:t>
            </a:r>
            <a:r>
              <a:rPr lang="en-US" dirty="0" smtClean="0">
                <a:latin typeface="Book Antiqua" pitchFamily="18" charset="0"/>
              </a:rPr>
              <a:t>: 3d  Timber: 8d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4023" y="2590800"/>
            <a:ext cx="324062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1d  Food: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2d  Food: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Mana</a:t>
            </a:r>
            <a:r>
              <a:rPr lang="en-US" dirty="0" smtClean="0">
                <a:latin typeface="Book Antiqua" pitchFamily="18" charset="0"/>
              </a:rPr>
              <a:t>: 3d  Food: 5d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6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Negative Disposition   _______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2d     Lux: 1d</a:t>
            </a:r>
          </a:p>
          <a:p>
            <a:r>
              <a:rPr lang="en-US" dirty="0" smtClean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4d     Lux: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Food</a:t>
            </a:r>
            <a:r>
              <a:rPr lang="en-US" dirty="0" smtClean="0">
                <a:latin typeface="Book Antiqua" pitchFamily="18" charset="0"/>
              </a:rPr>
              <a:t>: 6d     Lux: 5d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Difficulty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3d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4d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9801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 (+1 Stability)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 / Region: _____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Thievery vs. Infiltration</a:t>
            </a:r>
          </a:p>
        </p:txBody>
      </p:sp>
    </p:spTree>
    <p:extLst>
      <p:ext uri="{BB962C8B-B14F-4D97-AF65-F5344CB8AC3E}">
        <p14:creationId xmlns:p14="http://schemas.microsoft.com/office/powerpoint/2010/main" val="71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724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Dawncaves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Yearly Field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Firstborn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Eastkeep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10080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90598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The Empire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2192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Autarch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+7,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+8, Channeling: +8, Tactics: +5, Command: +7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Greatest Sorcerer in the Realm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Youngest to Pass The Harrowing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not be sacrificed on the altar of civility!”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Oldest Daughter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Arcus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Aitark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Arcus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Micus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Destia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Octja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Publiark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Fulvia</a:t>
            </a:r>
            <a:r>
              <a:rPr lang="en-US" sz="800" dirty="0">
                <a:latin typeface="Book Antiqua" panose="02040602050305030304" pitchFamily="18" charset="0"/>
              </a:rPr>
              <a:t>, Lucia, </a:t>
            </a:r>
            <a:r>
              <a:rPr lang="en-US" sz="800" dirty="0" err="1">
                <a:latin typeface="Book Antiqua" panose="02040602050305030304" pitchFamily="18" charset="0"/>
              </a:rPr>
              <a:t>Tiberiat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Regulim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Quintim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Nalah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Yimarina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Yinerva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Yivian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6384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41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Hero of the Plainsmen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Brightest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Student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Warmaster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Kalos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Four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Step Sweeping Feint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“Is your life really worth this?”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486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Micus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care about odds! Back to the front!”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Shrewd General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outflank them!”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790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Minim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Athletics: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Knowledge Grandmaster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“Under extreme pain we reveal our character”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never forget a face”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Immune to Bribery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4859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Subtect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 of Trade Grandmaster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“Hey… at least hear my offer”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Admirer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Art and Beauty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“It is good to know your allies”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6931"/>
              </p:ext>
            </p:extLst>
          </p:nvPr>
        </p:nvGraphicFramePr>
        <p:xfrm>
          <a:off x="2779777" y="518160"/>
          <a:ext cx="4002023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Autarch is First Among Citizens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Vast Network of Spies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Council of 100 </a:t>
                      </a:r>
                      <a:r>
                        <a:rPr lang="en-US" sz="1000" b="1" i="1" baseline="0" dirty="0" err="1" smtClean="0">
                          <a:latin typeface="Book Antiqua" panose="02040602050305030304" pitchFamily="18" charset="0"/>
                        </a:rPr>
                        <a:t>Guildmasters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Economy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of Expansion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334000"/>
            <a:ext cx="3329940" cy="16002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10303"/>
              </p:ext>
            </p:extLst>
          </p:nvPr>
        </p:nvGraphicFramePr>
        <p:xfrm>
          <a:off x="3657600" y="5486401"/>
          <a:ext cx="3124200" cy="1341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27510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Overthrowing the Autarch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66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Severing the </a:t>
                      </a:r>
                      <a:r>
                        <a:rPr lang="en-US" sz="800" b="1" baseline="0" dirty="0" err="1" smtClean="0">
                          <a:latin typeface="Book Antiqua" panose="02040602050305030304" pitchFamily="18" charset="0"/>
                        </a:rPr>
                        <a:t>Autarch’s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Power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Call to Arms (optional):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Diplomacy 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Running the Gauntlet: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The Severing: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2652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Assassinating the Autarch: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8</a:t>
                      </a:r>
                    </a:p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Conquering Prominence: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Empire Warfare Difficulty</a:t>
                      </a:r>
                      <a:endParaRPr lang="en-US" sz="800" b="1" baseline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7232"/>
              </p:ext>
            </p:extLst>
          </p:nvPr>
        </p:nvGraphicFramePr>
        <p:xfrm>
          <a:off x="65315" y="1905000"/>
          <a:ext cx="6727371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Threat Pools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Diplomacy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Skirmish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Infiltration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Warfare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7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29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Feldmarch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24713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5074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Burgan Vale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9003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Marellus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Hierophant of the Blue Robes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Thinks the Best of People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are all connected by the Veil”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Keen Observer of the Human Condition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latin typeface="Book Antiqua" panose="02040602050305030304" pitchFamily="18" charset="0"/>
              </a:rPr>
              <a:t>Abram, </a:t>
            </a:r>
            <a:r>
              <a:rPr lang="en-US" sz="800" dirty="0" err="1" smtClean="0">
                <a:latin typeface="Book Antiqua" panose="02040602050305030304" pitchFamily="18" charset="0"/>
              </a:rPr>
              <a:t>Alda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Amalric</a:t>
            </a:r>
            <a:r>
              <a:rPr lang="en-US" sz="800" dirty="0" smtClean="0">
                <a:latin typeface="Book Antiqua" panose="02040602050305030304" pitchFamily="18" charset="0"/>
              </a:rPr>
              <a:t>, Berta, Carrie, </a:t>
            </a:r>
            <a:r>
              <a:rPr lang="en-US" sz="800" dirty="0" err="1" smtClean="0">
                <a:latin typeface="Book Antiqua" panose="02040602050305030304" pitchFamily="18" charset="0"/>
              </a:rPr>
              <a:t>Celsa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Claudas</a:t>
            </a:r>
            <a:r>
              <a:rPr lang="en-US" sz="800" dirty="0" smtClean="0">
                <a:latin typeface="Book Antiqua" panose="02040602050305030304" pitchFamily="18" charset="0"/>
              </a:rPr>
              <a:t>, Clovis, </a:t>
            </a:r>
            <a:r>
              <a:rPr lang="en-US" sz="800" dirty="0" err="1" smtClean="0">
                <a:latin typeface="Book Antiqua" panose="02040602050305030304" pitchFamily="18" charset="0"/>
              </a:rPr>
              <a:t>Dagena</a:t>
            </a:r>
            <a:r>
              <a:rPr lang="en-US" sz="800" dirty="0" smtClean="0">
                <a:latin typeface="Book Antiqua" panose="02040602050305030304" pitchFamily="18" charset="0"/>
              </a:rPr>
              <a:t>, Flint, </a:t>
            </a:r>
            <a:r>
              <a:rPr lang="en-US" sz="800" dirty="0" err="1" smtClean="0">
                <a:latin typeface="Book Antiqua" panose="02040602050305030304" pitchFamily="18" charset="0"/>
              </a:rPr>
              <a:t>Gautmarus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Illegardis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Ingund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Landina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Lothar</a:t>
            </a:r>
            <a:r>
              <a:rPr lang="en-US" sz="800" dirty="0" smtClean="0">
                <a:latin typeface="Book Antiqua" panose="02040602050305030304" pitchFamily="18" charset="0"/>
              </a:rPr>
              <a:t>, Morgan, </a:t>
            </a:r>
            <a:r>
              <a:rPr lang="en-US" sz="800" dirty="0" err="1" smtClean="0">
                <a:latin typeface="Book Antiqua" panose="02040602050305030304" pitchFamily="18" charset="0"/>
              </a:rPr>
              <a:t>Rigunth</a:t>
            </a:r>
            <a:r>
              <a:rPr lang="en-US" sz="800" dirty="0" smtClean="0">
                <a:latin typeface="Book Antiqua" panose="02040602050305030304" pitchFamily="18" charset="0"/>
              </a:rPr>
              <a:t>, Sigmund, </a:t>
            </a:r>
            <a:r>
              <a:rPr lang="en-US" sz="800" dirty="0" err="1" smtClean="0">
                <a:latin typeface="Book Antiqua" panose="02040602050305030304" pitchFamily="18" charset="0"/>
              </a:rPr>
              <a:t>Thedda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Wisa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690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2258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Alda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for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Bugan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Vale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Never Forget a Face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Quick and Powerful Frame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can spot a lie from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 mile away”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82376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Amalger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Commander of the Phoenix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Brigade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Man of Few Words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Wields Mana Infused Scimitar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“Get moving you sniveling bookworms!”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77696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Childric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Washed Up Mercenary Captain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Scars of Many Wars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Three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Time Longbow Tourney Champion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“Save your pity!”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0772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Elisa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Sorceress of Incalculable Age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the Forbidden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Teacher of Secrets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Crafter of All Manner of Potions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420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Communal Magocracy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Order of the Eye Watches 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Worldly Pleasures are Limited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Veil Must Be Protected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6240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Thedda’s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Palimpsest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Each hero starts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five additional mana.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6920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5167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Great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Deeps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 Ridge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Upper Reach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5590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9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083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Crescent Hold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34470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Agatha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+5,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Trade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Weary from Rumors of Threats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 understand ourselves through understanding nature”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Grieving Widow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Aren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Anastia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Batzas</a:t>
            </a:r>
            <a:r>
              <a:rPr lang="en-US" sz="800" dirty="0" smtClean="0">
                <a:latin typeface="Book Antiqua" panose="02040602050305030304" pitchFamily="18" charset="0"/>
              </a:rPr>
              <a:t>, Era, Cyrus, </a:t>
            </a:r>
            <a:r>
              <a:rPr lang="en-US" sz="800" dirty="0" err="1" smtClean="0">
                <a:latin typeface="Book Antiqua" panose="02040602050305030304" pitchFamily="18" charset="0"/>
              </a:rPr>
              <a:t>Gaiana</a:t>
            </a:r>
            <a:r>
              <a:rPr lang="en-US" sz="800" dirty="0" smtClean="0">
                <a:latin typeface="Book Antiqua" panose="02040602050305030304" pitchFamily="18" charset="0"/>
              </a:rPr>
              <a:t>, Galen, </a:t>
            </a:r>
            <a:r>
              <a:rPr lang="en-US" sz="800" dirty="0" err="1" smtClean="0">
                <a:latin typeface="Book Antiqua" panose="02040602050305030304" pitchFamily="18" charset="0"/>
              </a:rPr>
              <a:t>Ionnes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Ionna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Menalo</a:t>
            </a:r>
            <a:r>
              <a:rPr lang="en-US" sz="800" dirty="0" smtClean="0">
                <a:latin typeface="Book Antiqua" panose="02040602050305030304" pitchFamily="18" charset="0"/>
              </a:rPr>
              <a:t>, Kassandra, </a:t>
            </a:r>
            <a:r>
              <a:rPr lang="en-US" sz="800" dirty="0" err="1" smtClean="0">
                <a:latin typeface="Book Antiqua" panose="02040602050305030304" pitchFamily="18" charset="0"/>
              </a:rPr>
              <a:t>Ligeia</a:t>
            </a:r>
            <a:r>
              <a:rPr lang="en-US" sz="800" dirty="0" smtClean="0">
                <a:latin typeface="Book Antiqua" panose="02040602050305030304" pitchFamily="18" charset="0"/>
              </a:rPr>
              <a:t>, Melena, </a:t>
            </a:r>
            <a:r>
              <a:rPr lang="en-US" sz="800" dirty="0" err="1" smtClean="0">
                <a:latin typeface="Book Antiqua" panose="02040602050305030304" pitchFamily="18" charset="0"/>
              </a:rPr>
              <a:t>Roshana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Sophus</a:t>
            </a:r>
            <a:r>
              <a:rPr lang="en-US" sz="800" dirty="0" smtClean="0">
                <a:latin typeface="Book Antiqua" panose="02040602050305030304" pitchFamily="18" charset="0"/>
              </a:rPr>
              <a:t>, Theron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4892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97635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Almor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War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Veteran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Bull-headed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Defense is the Best Offense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35677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+2,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the Learning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Refugee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Always the Bridesmaid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“Work smart, not hard”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19409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Hesiod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Secretary of the War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Veteran Organ Gunner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Susceptible to Flattery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Concerned with Military 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9797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Boar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Superhero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Whirlwind of Blade and Death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Built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Like a Tank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“Lots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words for such a little guy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2523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Technological Utopia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Measure Twice, Cut Once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The Autarch Can’t Reach Us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Every Rank is Important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31535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Aren’s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Forge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Keeps and castles gain additional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defenses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492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18075</TotalTime>
  <Words>5899</Words>
  <Application>Microsoft Office PowerPoint</Application>
  <PresentationFormat>On-screen Show (4:3)</PresentationFormat>
  <Paragraphs>1854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plewis</dc:creator>
  <cp:lastModifiedBy>plewis</cp:lastModifiedBy>
  <cp:revision>833</cp:revision>
  <cp:lastPrinted>2014-11-07T19:19:18Z</cp:lastPrinted>
  <dcterms:created xsi:type="dcterms:W3CDTF">2013-01-08T07:06:12Z</dcterms:created>
  <dcterms:modified xsi:type="dcterms:W3CDTF">2014-11-21T18:25:35Z</dcterms:modified>
</cp:coreProperties>
</file>