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6" r:id="rId3"/>
    <p:sldId id="258" r:id="rId4"/>
    <p:sldId id="260" r:id="rId5"/>
    <p:sldId id="259" r:id="rId6"/>
    <p:sldId id="267" r:id="rId7"/>
    <p:sldId id="277" r:id="rId8"/>
    <p:sldId id="278" r:id="rId9"/>
    <p:sldId id="275" r:id="rId10"/>
    <p:sldId id="276" r:id="rId11"/>
    <p:sldId id="268" r:id="rId12"/>
    <p:sldId id="272" r:id="rId13"/>
    <p:sldId id="273" r:id="rId14"/>
    <p:sldId id="274" r:id="rId15"/>
    <p:sldId id="280" r:id="rId16"/>
    <p:sldId id="283" r:id="rId17"/>
    <p:sldId id="281" r:id="rId18"/>
    <p:sldId id="282" r:id="rId19"/>
  </p:sldIdLst>
  <p:sldSz cx="6858000" cy="9144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4705" autoAdjust="0"/>
  </p:normalViewPr>
  <p:slideViewPr>
    <p:cSldViewPr>
      <p:cViewPr>
        <p:scale>
          <a:sx n="60" d="100"/>
          <a:sy n="60" d="100"/>
        </p:scale>
        <p:origin x="-2472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9313" y="698500"/>
            <a:ext cx="261937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363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438400"/>
            <a:ext cx="232260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467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477000"/>
            <a:ext cx="0" cy="893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6800" y="2438400"/>
            <a:ext cx="2438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455382"/>
            <a:ext cx="0" cy="950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11430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</a:t>
            </a:r>
            <a:r>
              <a:rPr lang="en-US" sz="800" i="1" dirty="0">
                <a:latin typeface="Book Antiqua" pitchFamily="18" charset="0"/>
              </a:rPr>
              <a:t>S</a:t>
            </a:r>
            <a:r>
              <a:rPr lang="en-US" sz="800" i="1" dirty="0" smtClean="0">
                <a:latin typeface="Book Antiqua" pitchFamily="18" charset="0"/>
              </a:rPr>
              <a:t>ecret, regardless of Lore skill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200" y="31242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</a:t>
            </a:r>
            <a:r>
              <a:rPr lang="en-US" sz="800" i="1" dirty="0" smtClean="0">
                <a:latin typeface="Book Antiqua" pitchFamily="18" charset="0"/>
              </a:rPr>
              <a:t>Channeling actions (including backlash)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15592" y="6096000"/>
            <a:ext cx="183487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 each season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V="1">
            <a:off x="1066800" y="4340636"/>
            <a:ext cx="0" cy="968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548792" cy="71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450462" y="6659071"/>
            <a:ext cx="1377342" cy="746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44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290978"/>
            <a:ext cx="1902008" cy="11644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spell effect </a:t>
            </a:r>
            <a:r>
              <a:rPr lang="en-US" sz="800" i="1" dirty="0" smtClean="0">
                <a:latin typeface="Book Antiqua" pitchFamily="18" charset="0"/>
              </a:rPr>
              <a:t>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76800" y="7405724"/>
            <a:ext cx="1902008" cy="120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spell effect rolls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3705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309490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Channeling actions (including backlash)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71633"/>
              </p:ext>
            </p:extLst>
          </p:nvPr>
        </p:nvGraphicFramePr>
        <p:xfrm>
          <a:off x="124875" y="990600"/>
          <a:ext cx="6580725" cy="780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70"/>
                <a:gridCol w="1276155"/>
                <a:gridCol w="1143000"/>
                <a:gridCol w="457200"/>
                <a:gridCol w="838200"/>
                <a:gridCol w="533400"/>
                <a:gridCol w="609600"/>
                <a:gridCol w="457200"/>
                <a:gridCol w="533400"/>
                <a:gridCol w="457200"/>
              </a:tblGrid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Conflict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Obsidian 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Echo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Tarrydale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Starting Region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Neutral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Regions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Hollow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Cantlands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Dusk’s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Ayrie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Fennel Marshes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Ferry’s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Gray Forest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Green Vale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Oaks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Sightrock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Sunset Isles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The Empire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*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Burgan Vale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Crescent Hold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Lily Manor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 gridSpan="10">
                  <a:txBody>
                    <a:bodyPr/>
                    <a:lstStyle/>
                    <a:p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Totals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Exploration </a:t>
            </a:r>
          </a:p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And Conquest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Aspects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lets the player draw a card and add suns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asset, draw a card and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Compels</a:t>
            </a:r>
            <a:r>
              <a:rPr lang="en-US" sz="1200" dirty="0" smtClean="0">
                <a:latin typeface="Book Antiqua" panose="02040602050305030304" pitchFamily="18" charset="0"/>
              </a:rPr>
              <a:t> allow the Autarch player to add a complication to the challenge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Turn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players may create a new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Complication (Overcome</a:t>
            </a:r>
            <a:r>
              <a:rPr lang="en-US" sz="1200" dirty="0" smtClean="0">
                <a:latin typeface="Book Antiqua" panose="02040602050305030304" pitchFamily="18" charset="0"/>
              </a:rPr>
              <a:t>) – On success or failure complication is removed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</a:t>
            </a:r>
            <a:r>
              <a:rPr lang="en-US" sz="1200" dirty="0" smtClean="0">
                <a:latin typeface="Book Antiqua" panose="02040602050305030304" pitchFamily="18" charset="0"/>
              </a:rPr>
              <a:t> – Autarch player creates a mission aspect with a free invoke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Ignore</a:t>
            </a:r>
            <a:r>
              <a:rPr lang="en-US" sz="1200" dirty="0" smtClean="0">
                <a:latin typeface="Book Antiqua" panose="02040602050305030304" pitchFamily="18" charset="0"/>
              </a:rPr>
              <a:t> – Character may take physical stress equal to suns and mental stress equal to moons, and remove the complication without spending an 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Skill 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During challenge turn, when opposition is higher than skill, gain a skill advance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steps up help die for all actions based on mission difficulty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3 – none, 4 – one step, 5 – two steps, 6 – three steps, 7 – four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roll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Intervening characters may roll for the opposition to leave a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feed population 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T</a:t>
            </a:r>
            <a:r>
              <a:rPr lang="en-US" sz="1200" dirty="0" smtClean="0">
                <a:latin typeface="Book Antiqua" panose="02040602050305030304" pitchFamily="18" charset="0"/>
              </a:rPr>
              <a:t>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starting fate points by Stronghold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threat occurs if less than current year - 3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0269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TBD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TBD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02783" y="5638800"/>
            <a:ext cx="635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2400" y="1397001"/>
            <a:ext cx="19050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V="1">
            <a:off x="1102783" y="2692401"/>
            <a:ext cx="211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775924" y="1371600"/>
            <a:ext cx="2005876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80125" y="1380067"/>
            <a:ext cx="2022809" cy="13123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778862" y="5867400"/>
            <a:ext cx="0" cy="114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V="1">
            <a:off x="3599997" y="5867400"/>
            <a:ext cx="0" cy="1155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599997" y="2700867"/>
            <a:ext cx="2178865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H="1" flipV="1">
            <a:off x="3591530" y="2692401"/>
            <a:ext cx="8467" cy="165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778862" y="2700867"/>
            <a:ext cx="0" cy="164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75924" y="7016750"/>
            <a:ext cx="2005876" cy="1308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733" y="7010400"/>
            <a:ext cx="1828800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033" y="4343400"/>
            <a:ext cx="18415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75924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7059" y="43434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97059" y="7023100"/>
            <a:ext cx="2005876" cy="1301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</a:t>
            </a:r>
            <a:r>
              <a:rPr lang="en-US" sz="800" i="1" dirty="0" smtClean="0">
                <a:latin typeface="Book Antiqua" pitchFamily="18" charset="0"/>
              </a:rPr>
              <a:t>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5981700"/>
            <a:ext cx="2127312" cy="1155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023905"/>
            <a:ext cx="0" cy="957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1676400"/>
            <a:ext cx="2127312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V="1">
            <a:off x="5872476" y="5023906"/>
            <a:ext cx="0" cy="957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59817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help die on Disguise 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104900" y="5257801"/>
            <a:ext cx="0" cy="723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1676399"/>
            <a:ext cx="20574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104900" y="3200400"/>
            <a:ext cx="0" cy="609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3124200"/>
            <a:ext cx="0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3124200"/>
            <a:ext cx="2188032" cy="686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6" y="3124200"/>
            <a:ext cx="0" cy="68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3810260"/>
            <a:ext cx="2127312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1" y="3810261"/>
            <a:ext cx="1818649" cy="12136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help die on </a:t>
            </a:r>
            <a:r>
              <a:rPr lang="en-US" sz="800" i="1" dirty="0" smtClean="0">
                <a:latin typeface="Book Antiqua" pitchFamily="18" charset="0"/>
              </a:rPr>
              <a:t>Disguise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5981700"/>
            <a:ext cx="20574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3809999"/>
            <a:ext cx="20574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1676400"/>
            <a:ext cx="1818649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895598"/>
            <a:ext cx="0" cy="99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257800"/>
            <a:ext cx="958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257800"/>
            <a:ext cx="1212850" cy="713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1640767"/>
            <a:ext cx="2057399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Step up the help die on Society 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220470" y="5181600"/>
            <a:ext cx="6350" cy="78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28600" y="1640766"/>
            <a:ext cx="1981200" cy="12548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infiltration 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219200" y="2895599"/>
            <a:ext cx="1270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1640768"/>
            <a:ext cx="1981200" cy="1254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0" y="2895599"/>
            <a:ext cx="1" cy="99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5971466"/>
            <a:ext cx="2400300" cy="1343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</a:t>
            </a:r>
            <a:r>
              <a:rPr lang="en-US" sz="800" i="1" dirty="0" smtClean="0">
                <a:latin typeface="Book Antiqua" pitchFamily="18" charset="0"/>
              </a:rPr>
              <a:t>Step up </a:t>
            </a:r>
            <a:r>
              <a:rPr lang="en-US" sz="800" i="1" dirty="0">
                <a:latin typeface="Book Antiqua" pitchFamily="18" charset="0"/>
              </a:rPr>
              <a:t>the help die on </a:t>
            </a:r>
            <a:r>
              <a:rPr lang="en-US" sz="800" i="1" dirty="0" smtClean="0">
                <a:latin typeface="Book Antiqua" pitchFamily="18" charset="0"/>
              </a:rPr>
              <a:t>Rapport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3840" y="5971466"/>
            <a:ext cx="19659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infiltration threat 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140" y="3886200"/>
            <a:ext cx="197866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infiltration threats 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38862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Rapport 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38862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on Society 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3060728"/>
            <a:ext cx="10118" cy="862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3361234"/>
            <a:ext cx="1" cy="212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1811777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926934"/>
            <a:ext cx="2088146" cy="55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Step up the help die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580734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1748277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infantry, step </a:t>
              </a:r>
              <a:r>
                <a:rPr lang="en-US" sz="800" i="1" dirty="0">
                  <a:latin typeface="Book Antiqua" pitchFamily="18" charset="0"/>
                </a:rPr>
                <a:t>up the help die for unit </a:t>
              </a:r>
              <a:r>
                <a:rPr lang="en-US" sz="800" i="1" dirty="0" smtClean="0">
                  <a:latin typeface="Book Antiqua" pitchFamily="18" charset="0"/>
                </a:rPr>
                <a:t>actions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15240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667000"/>
            <a:ext cx="15240" cy="69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3363912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Make Thievery Roll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62673"/>
              </p:ext>
            </p:extLst>
          </p:nvPr>
        </p:nvGraphicFramePr>
        <p:xfrm>
          <a:off x="0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94601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04803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70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14766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200808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Aitark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Aulark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Micus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Destia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Octja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Publiark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Fulvia</a:t>
            </a:r>
            <a:r>
              <a:rPr lang="en-US" sz="800" dirty="0" smtClean="0">
                <a:latin typeface="Book Antiqua" panose="02040602050305030304" pitchFamily="18" charset="0"/>
              </a:rPr>
              <a:t>, Lucia, </a:t>
            </a:r>
            <a:r>
              <a:rPr lang="en-US" sz="800" dirty="0" err="1" smtClean="0">
                <a:latin typeface="Book Antiqua" panose="02040602050305030304" pitchFamily="18" charset="0"/>
              </a:rPr>
              <a:t>Tiberiat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Regulim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Quintim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Nalah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Yimarina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Yinerva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Yivian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4119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9921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97781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+3,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97888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20322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5215"/>
              </p:ext>
            </p:extLst>
          </p:nvPr>
        </p:nvGraphicFramePr>
        <p:xfrm>
          <a:off x="3657600" y="5648554"/>
          <a:ext cx="3200400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Defeating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 (See Threat Pool for Difficulty)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34248"/>
              </p:ext>
            </p:extLst>
          </p:nvPr>
        </p:nvGraphicFramePr>
        <p:xfrm>
          <a:off x="2743200" y="460502"/>
          <a:ext cx="411480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The Order of the Eye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Threat Pools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latin typeface="Book Antiqua" panose="02040602050305030304" pitchFamily="18" charset="0"/>
              </a:rPr>
              <a:t>Diplomacy 5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6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 smtClean="0">
                <a:latin typeface="Book Antiqua" panose="02040602050305030304" pitchFamily="18" charset="0"/>
              </a:rPr>
              <a:t> 7 </a:t>
            </a:r>
            <a:r>
              <a:rPr lang="en-US" sz="1000" dirty="0" smtClean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Skirmish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>
                <a:latin typeface="Book Antiqua" panose="02040602050305030304" pitchFamily="18" charset="0"/>
              </a:rPr>
              <a:t> </a:t>
            </a:r>
            <a:r>
              <a:rPr lang="en-US" sz="1000" dirty="0" smtClean="0">
                <a:latin typeface="Book Antiqua" panose="02040602050305030304" pitchFamily="18" charset="0"/>
              </a:rPr>
              <a:t>           Infiltration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 </a:t>
            </a:r>
            <a:r>
              <a:rPr lang="en-US" sz="1000" dirty="0" smtClean="0">
                <a:latin typeface="Book Antiqua" panose="02040602050305030304" pitchFamily="18" charset="0"/>
              </a:rPr>
              <a:t>           Warfare </a:t>
            </a:r>
            <a:r>
              <a:rPr lang="en-US" sz="1000" dirty="0">
                <a:latin typeface="Book Antiqua" panose="02040602050305030304" pitchFamily="18" charset="0"/>
              </a:rPr>
              <a:t>5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6 </a:t>
            </a:r>
            <a:r>
              <a:rPr lang="en-US" sz="1000" dirty="0">
                <a:latin typeface="Fate Core Glyphs" pitchFamily="2" charset="0"/>
              </a:rPr>
              <a:t>1</a:t>
            </a:r>
            <a:r>
              <a:rPr lang="en-US" sz="1000" dirty="0">
                <a:latin typeface="Book Antiqua" panose="02040602050305030304" pitchFamily="18" charset="0"/>
              </a:rPr>
              <a:t> 7 </a:t>
            </a:r>
            <a:r>
              <a:rPr lang="en-US" sz="1000" dirty="0">
                <a:latin typeface="Fate Core Glyphs" pitchFamily="2" charset="0"/>
              </a:rPr>
              <a:t>1</a:t>
            </a:r>
            <a:endParaRPr lang="en-US" sz="10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0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57642"/>
              </p:ext>
            </p:extLst>
          </p:nvPr>
        </p:nvGraphicFramePr>
        <p:xfrm>
          <a:off x="1" y="7086600"/>
          <a:ext cx="5333999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/>
                <a:gridCol w="1143000"/>
                <a:gridCol w="990600"/>
                <a:gridCol w="609600"/>
                <a:gridCol w="685800"/>
                <a:gridCol w="533400"/>
                <a:gridCol w="533400"/>
                <a:gridCol w="5334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0322"/>
              </p:ext>
            </p:extLst>
          </p:nvPr>
        </p:nvGraphicFramePr>
        <p:xfrm>
          <a:off x="5486400" y="7086600"/>
          <a:ext cx="1371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609600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1516"/>
              </p:ext>
            </p:extLst>
          </p:nvPr>
        </p:nvGraphicFramePr>
        <p:xfrm>
          <a:off x="0" y="1168896"/>
          <a:ext cx="24775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6209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2478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91760"/>
              </p:ext>
            </p:extLst>
          </p:nvPr>
        </p:nvGraphicFramePr>
        <p:xfrm>
          <a:off x="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Deceive: +3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+2,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990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latin typeface="Book Antiqua" panose="02040602050305030304" pitchFamily="18" charset="0"/>
              </a:rPr>
              <a:t>Alimov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Aynur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Azat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Ilsat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Irek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Olev</a:t>
            </a:r>
            <a:r>
              <a:rPr lang="en-US" sz="1000" dirty="0" smtClean="0">
                <a:latin typeface="Book Antiqua" panose="02040602050305030304" pitchFamily="18" charset="0"/>
              </a:rPr>
              <a:t>, Timer, Elbrus, Kazbek, Aida, </a:t>
            </a:r>
            <a:r>
              <a:rPr lang="en-US" sz="1000" dirty="0" err="1" smtClean="0">
                <a:latin typeface="Book Antiqua" panose="02040602050305030304" pitchFamily="18" charset="0"/>
              </a:rPr>
              <a:t>Alsu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Aysilu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Culpan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Golcacak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Guzal</a:t>
            </a:r>
            <a:r>
              <a:rPr lang="en-US" sz="1000" dirty="0" smtClean="0">
                <a:latin typeface="Book Antiqua" panose="02040602050305030304" pitchFamily="18" charset="0"/>
              </a:rPr>
              <a:t>, </a:t>
            </a:r>
            <a:r>
              <a:rPr lang="en-US" sz="1000" dirty="0" err="1" smtClean="0">
                <a:latin typeface="Book Antiqua" panose="02040602050305030304" pitchFamily="18" charset="0"/>
              </a:rPr>
              <a:t>Tansilu</a:t>
            </a:r>
            <a:r>
              <a:rPr lang="en-US" sz="1000" dirty="0" smtClean="0">
                <a:latin typeface="Book Antiqua" panose="02040602050305030304" pitchFamily="18" charset="0"/>
              </a:rPr>
              <a:t>, Lia, </a:t>
            </a:r>
            <a:r>
              <a:rPr lang="en-US" sz="1000" dirty="0" err="1" smtClean="0">
                <a:latin typeface="Book Antiqua" panose="02040602050305030304" pitchFamily="18" charset="0"/>
              </a:rPr>
              <a:t>Aydar</a:t>
            </a:r>
            <a:endParaRPr lang="en-US" sz="10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00670"/>
              </p:ext>
            </p:extLst>
          </p:nvPr>
        </p:nvGraphicFramePr>
        <p:xfrm>
          <a:off x="0" y="518160"/>
          <a:ext cx="2478023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12574"/>
              </p:ext>
            </p:extLst>
          </p:nvPr>
        </p:nvGraphicFramePr>
        <p:xfrm>
          <a:off x="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7045"/>
              </p:ext>
            </p:extLst>
          </p:nvPr>
        </p:nvGraphicFramePr>
        <p:xfrm>
          <a:off x="36576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+5, Deceive: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16433"/>
              </p:ext>
            </p:extLst>
          </p:nvPr>
        </p:nvGraphicFramePr>
        <p:xfrm>
          <a:off x="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+4, Deceive: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0541"/>
              </p:ext>
            </p:extLst>
          </p:nvPr>
        </p:nvGraphicFramePr>
        <p:xfrm>
          <a:off x="36576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+3, Deceive: +0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23518"/>
              </p:ext>
            </p:extLst>
          </p:nvPr>
        </p:nvGraphicFramePr>
        <p:xfrm>
          <a:off x="3657600" y="5875020"/>
          <a:ext cx="32004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</a:tblGrid>
              <a:tr h="2798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Quest for 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17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Step up the help die twice on Stealth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rolls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91546"/>
              </p:ext>
            </p:extLst>
          </p:nvPr>
        </p:nvGraphicFramePr>
        <p:xfrm>
          <a:off x="2743200" y="0"/>
          <a:ext cx="4114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Aspects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Always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Vigilant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  <a:endParaRPr lang="en-US" sz="12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-12700" y="1868553"/>
            <a:ext cx="6883400" cy="5539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Unresolved 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1729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15298</TotalTime>
  <Words>4375</Words>
  <Application>Microsoft Office PowerPoint</Application>
  <PresentationFormat>On-screen Show (4:3)</PresentationFormat>
  <Paragraphs>1449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740</cp:revision>
  <cp:lastPrinted>2014-09-23T14:27:21Z</cp:lastPrinted>
  <dcterms:created xsi:type="dcterms:W3CDTF">2013-01-08T07:06:12Z</dcterms:created>
  <dcterms:modified xsi:type="dcterms:W3CDTF">2014-10-17T21:21:32Z</dcterms:modified>
</cp:coreProperties>
</file>