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6" r:id="rId3"/>
    <p:sldId id="258" r:id="rId4"/>
    <p:sldId id="260" r:id="rId5"/>
    <p:sldId id="259" r:id="rId6"/>
    <p:sldId id="267" r:id="rId7"/>
    <p:sldId id="277" r:id="rId8"/>
    <p:sldId id="284" r:id="rId9"/>
    <p:sldId id="275" r:id="rId10"/>
    <p:sldId id="278" r:id="rId11"/>
    <p:sldId id="276" r:id="rId12"/>
    <p:sldId id="268" r:id="rId13"/>
    <p:sldId id="272" r:id="rId14"/>
    <p:sldId id="273" r:id="rId15"/>
    <p:sldId id="274" r:id="rId16"/>
    <p:sldId id="280" r:id="rId17"/>
    <p:sldId id="283" r:id="rId18"/>
    <p:sldId id="281" r:id="rId19"/>
    <p:sldId id="282" r:id="rId20"/>
  </p:sldIdLst>
  <p:sldSz cx="6858000" cy="9144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5" autoAdjust="0"/>
    <p:restoredTop sz="94705" autoAdjust="0"/>
  </p:normalViewPr>
  <p:slideViewPr>
    <p:cSldViewPr>
      <p:cViewPr>
        <p:scale>
          <a:sx n="70" d="100"/>
          <a:sy n="70" d="100"/>
        </p:scale>
        <p:origin x="-211" y="-5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BEC92-24A8-4CBB-87BA-E3E8676A1B52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9313" y="698500"/>
            <a:ext cx="261937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363"/>
            <a:ext cx="5486400" cy="4191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537C4-3585-42DC-975E-0BC07515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70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537C4-3585-42DC-975E-0BC07515CA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7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2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8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5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3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8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7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4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5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0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1D584-07A0-47D7-B030-D79649C43BC8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9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/>
          <p:cNvCxnSpPr>
            <a:stCxn id="56" idx="0"/>
            <a:endCxn id="35" idx="2"/>
          </p:cNvCxnSpPr>
          <p:nvPr/>
        </p:nvCxnSpPr>
        <p:spPr>
          <a:xfrm flipV="1">
            <a:off x="5827804" y="4340636"/>
            <a:ext cx="0" cy="950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5" idx="0"/>
            <a:endCxn id="29" idx="2"/>
          </p:cNvCxnSpPr>
          <p:nvPr/>
        </p:nvCxnSpPr>
        <p:spPr>
          <a:xfrm flipH="1" flipV="1">
            <a:off x="3505200" y="2438400"/>
            <a:ext cx="2322604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1" idx="0"/>
            <a:endCxn id="34" idx="1"/>
          </p:cNvCxnSpPr>
          <p:nvPr/>
        </p:nvCxnSpPr>
        <p:spPr>
          <a:xfrm flipV="1">
            <a:off x="1066800" y="4841673"/>
            <a:ext cx="1371600" cy="467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9" idx="0"/>
            <a:endCxn id="41" idx="2"/>
          </p:cNvCxnSpPr>
          <p:nvPr/>
        </p:nvCxnSpPr>
        <p:spPr>
          <a:xfrm flipV="1">
            <a:off x="1066800" y="6477000"/>
            <a:ext cx="0" cy="893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1" idx="0"/>
            <a:endCxn id="29" idx="2"/>
          </p:cNvCxnSpPr>
          <p:nvPr/>
        </p:nvCxnSpPr>
        <p:spPr>
          <a:xfrm flipV="1">
            <a:off x="1066800" y="2438400"/>
            <a:ext cx="24384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3" idx="0"/>
            <a:endCxn id="56" idx="2"/>
          </p:cNvCxnSpPr>
          <p:nvPr/>
        </p:nvCxnSpPr>
        <p:spPr>
          <a:xfrm flipV="1">
            <a:off x="5827804" y="6455382"/>
            <a:ext cx="0" cy="950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438400" y="1143000"/>
            <a:ext cx="2133600" cy="1295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Mages Guild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18</a:t>
            </a:r>
            <a:r>
              <a:rPr lang="en-US" sz="1200" dirty="0">
                <a:latin typeface="Book Antiqua" pitchFamily="18" charset="0"/>
              </a:rPr>
              <a:t>	Food: 9</a:t>
            </a: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Each hero gains one </a:t>
            </a:r>
            <a:r>
              <a:rPr lang="en-US" sz="800" i="1" dirty="0">
                <a:latin typeface="Book Antiqua" pitchFamily="18" charset="0"/>
              </a:rPr>
              <a:t>S</a:t>
            </a:r>
            <a:r>
              <a:rPr lang="en-US" sz="800" i="1" dirty="0" smtClean="0">
                <a:latin typeface="Book Antiqua" pitchFamily="18" charset="0"/>
              </a:rPr>
              <a:t>ecret, regardless of Lore skill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200" y="3124200"/>
            <a:ext cx="1981200" cy="12164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Legendary Channeling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3	Timber: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Step up the help die on </a:t>
            </a:r>
            <a:r>
              <a:rPr lang="en-US" sz="800" i="1" dirty="0" smtClean="0">
                <a:latin typeface="Book Antiqua" pitchFamily="18" charset="0"/>
              </a:rPr>
              <a:t>Channeling actions (including backlash)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615592" y="6096000"/>
            <a:ext cx="1834870" cy="11261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Mana Forge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Mana: 8	Food: 1</a:t>
            </a:r>
          </a:p>
          <a:p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Casters start with 3 additional mana each season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876800" y="3048000"/>
            <a:ext cx="1902008" cy="12926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Legendary Casting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16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Timber: 5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Step up the help die on spell effect rolls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45" name="Straight Arrow Connector 44"/>
          <p:cNvCxnSpPr>
            <a:stCxn id="41" idx="0"/>
            <a:endCxn id="31" idx="2"/>
          </p:cNvCxnSpPr>
          <p:nvPr/>
        </p:nvCxnSpPr>
        <p:spPr>
          <a:xfrm flipV="1">
            <a:off x="1066800" y="4340636"/>
            <a:ext cx="0" cy="968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9" idx="0"/>
            <a:endCxn id="32" idx="1"/>
          </p:cNvCxnSpPr>
          <p:nvPr/>
        </p:nvCxnSpPr>
        <p:spPr>
          <a:xfrm flipV="1">
            <a:off x="1066800" y="6659071"/>
            <a:ext cx="1548792" cy="711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3" idx="0"/>
            <a:endCxn id="32" idx="3"/>
          </p:cNvCxnSpPr>
          <p:nvPr/>
        </p:nvCxnSpPr>
        <p:spPr>
          <a:xfrm flipH="1" flipV="1">
            <a:off x="4450462" y="6659071"/>
            <a:ext cx="1377342" cy="746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6" idx="0"/>
            <a:endCxn id="34" idx="3"/>
          </p:cNvCxnSpPr>
          <p:nvPr/>
        </p:nvCxnSpPr>
        <p:spPr>
          <a:xfrm flipH="1" flipV="1">
            <a:off x="4572000" y="4841673"/>
            <a:ext cx="1255804" cy="449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4876800" y="5290978"/>
            <a:ext cx="1902008" cy="11644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Casting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1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Step up the help die on spell effect </a:t>
            </a:r>
            <a:r>
              <a:rPr lang="en-US" sz="800" i="1" dirty="0" smtClean="0">
                <a:latin typeface="Book Antiqua" pitchFamily="18" charset="0"/>
              </a:rPr>
              <a:t>rolls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876800" y="7405724"/>
            <a:ext cx="1902008" cy="12048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Casting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Food: 3</a:t>
            </a: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Step up the help die on spell effect rolls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200" y="7370546"/>
            <a:ext cx="1981200" cy="12400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</a:t>
            </a:r>
            <a:r>
              <a:rPr lang="en-US" sz="1200" dirty="0">
                <a:latin typeface="Book Antiqua" pitchFamily="18" charset="0"/>
              </a:rPr>
              <a:t>Channeling</a:t>
            </a:r>
            <a:endParaRPr lang="en-US" sz="1200" dirty="0" smtClean="0">
              <a:latin typeface="Book Antiqua" pitchFamily="18" charset="0"/>
            </a:endParaRP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4	Food: 3</a:t>
            </a:r>
          </a:p>
          <a:p>
            <a:r>
              <a:rPr lang="en-US" sz="1200" dirty="0">
                <a:latin typeface="Book Antiqua" pitchFamily="18" charset="0"/>
              </a:rPr>
              <a:t>Lux: 1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Step up the help die on Channeling actions (including backlash)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6200" y="5309490"/>
            <a:ext cx="1981200" cy="11675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Channeling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12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</a:t>
            </a:r>
            <a:r>
              <a:rPr lang="en-US" sz="1200" dirty="0">
                <a:latin typeface="Book Antiqua" pitchFamily="18" charset="0"/>
              </a:rPr>
              <a:t>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Step up the help die on Channeling actions (including backlash)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Arcane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19831" y="3810000"/>
            <a:ext cx="2452169" cy="1712626"/>
            <a:chOff x="2019154" y="4379489"/>
            <a:chExt cx="2452169" cy="1712626"/>
          </a:xfrm>
        </p:grpSpPr>
        <p:sp>
          <p:nvSpPr>
            <p:cNvPr id="34" name="Rounded Rectangle 33"/>
            <p:cNvSpPr/>
            <p:nvPr/>
          </p:nvSpPr>
          <p:spPr>
            <a:xfrm>
              <a:off x="2337723" y="4730209"/>
              <a:ext cx="2133600" cy="136190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Arcane Military</a:t>
              </a:r>
              <a:r>
                <a:rPr lang="en-US" sz="1200" dirty="0">
                  <a:latin typeface="Book Antiqua" pitchFamily="18" charset="0"/>
                </a:rPr>
                <a:t> </a:t>
              </a:r>
              <a:r>
                <a:rPr lang="en-US" sz="1200" dirty="0" smtClean="0">
                  <a:latin typeface="Book Antiqua" pitchFamily="18" charset="0"/>
                </a:rPr>
                <a:t>Academy</a:t>
              </a:r>
            </a:p>
            <a:p>
              <a:pPr algn="ctr"/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Mana: </a:t>
              </a:r>
              <a:r>
                <a:rPr lang="en-US" sz="1200" dirty="0" smtClean="0">
                  <a:latin typeface="Book Antiqua" pitchFamily="18" charset="0"/>
                </a:rPr>
                <a:t>13</a:t>
              </a:r>
              <a:r>
                <a:rPr lang="en-US" sz="1200" dirty="0">
                  <a:latin typeface="Book Antiqua" pitchFamily="18" charset="0"/>
                </a:rPr>
                <a:t>	Food: </a:t>
              </a:r>
              <a:r>
                <a:rPr lang="en-US" sz="1200" dirty="0" smtClean="0">
                  <a:latin typeface="Book Antiqua" pitchFamily="18" charset="0"/>
                </a:rPr>
                <a:t>8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Lux: </a:t>
              </a:r>
              <a:r>
                <a:rPr lang="en-US" sz="1200" dirty="0" smtClean="0">
                  <a:latin typeface="Book Antiqua" pitchFamily="18" charset="0"/>
                </a:rPr>
                <a:t>2</a:t>
              </a:r>
              <a:r>
                <a:rPr lang="en-US" sz="1200" dirty="0">
                  <a:latin typeface="Book Antiqua" pitchFamily="18" charset="0"/>
                </a:rPr>
                <a:t>	Timber: </a:t>
              </a:r>
              <a:r>
                <a:rPr lang="en-US" sz="1200" dirty="0" smtClean="0">
                  <a:latin typeface="Book Antiqua" pitchFamily="18" charset="0"/>
                </a:rPr>
                <a:t>4</a:t>
              </a:r>
              <a:endParaRPr lang="en-US" sz="1200" dirty="0">
                <a:latin typeface="Book Antiqua" pitchFamily="18" charset="0"/>
              </a:endParaRPr>
            </a:p>
            <a:p>
              <a:endParaRPr lang="en-US" sz="800" dirty="0" smtClean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battle mages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23" name="Flowchart: Punched Tape 22"/>
            <p:cNvSpPr/>
            <p:nvPr/>
          </p:nvSpPr>
          <p:spPr>
            <a:xfrm>
              <a:off x="2019154" y="4379489"/>
              <a:ext cx="1143000" cy="590058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Battle Mage Unit</a:t>
              </a:r>
              <a:endParaRPr lang="en-US" sz="800" dirty="0" smtClean="0">
                <a:latin typeface="Book Antiqua" pitchFamily="18" charset="0"/>
              </a:endParaRPr>
            </a:p>
            <a:p>
              <a:pPr algn="ctr"/>
              <a:r>
                <a:rPr lang="en-US" sz="1000" dirty="0">
                  <a:latin typeface="Book Antiqua" pitchFamily="18" charset="0"/>
                </a:rPr>
                <a:t>3</a:t>
              </a:r>
              <a:r>
                <a:rPr lang="en-US" sz="1000" dirty="0" smtClean="0">
                  <a:latin typeface="Book Antiqua" pitchFamily="18" charset="0"/>
                </a:rPr>
                <a:t> Mana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3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566903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Caster’s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Edge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Capital, Castle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Nalah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Farms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Goldspike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085459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75324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niron" panose="02000607000000020002" pitchFamily="2" charset="0"/>
              </a:rPr>
              <a:t>Lily Manor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526566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Zarrah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+6, Society: +6,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+0,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Confident Speaker for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Lily Manor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“Art and culture live and die with Lily Manor”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“You’re bluffing – and bluffing poorly”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Excellent Judge of Character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 smtClean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 smtClean="0">
                <a:latin typeface="Book Antiqua" panose="02040602050305030304" pitchFamily="18" charset="0"/>
              </a:rPr>
              <a:t>Atiq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Bakkar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Idris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Fatil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Himas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Mudar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Tawd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Walyd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Sa’led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Zuhr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Atika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Arwa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Hamida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Lanu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Nisa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Nuzha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Rasis</a:t>
            </a:r>
            <a:r>
              <a:rPr lang="en-US" sz="800" dirty="0" smtClean="0">
                <a:latin typeface="Book Antiqua" panose="02040602050305030304" pitchFamily="18" charset="0"/>
              </a:rPr>
              <a:t>, Salma, </a:t>
            </a:r>
            <a:r>
              <a:rPr lang="en-US" sz="800" dirty="0" err="1" smtClean="0">
                <a:latin typeface="Book Antiqua" panose="02040602050305030304" pitchFamily="18" charset="0"/>
              </a:rPr>
              <a:t>Ulu</a:t>
            </a:r>
            <a:r>
              <a:rPr lang="en-US" sz="800" dirty="0" smtClean="0">
                <a:latin typeface="Book Antiqua" panose="02040602050305030304" pitchFamily="18" charset="0"/>
              </a:rPr>
              <a:t>, Zahra</a:t>
            </a:r>
            <a:endParaRPr lang="en-US" sz="800" b="1" dirty="0" smtClean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032111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96993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Azene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</a:t>
                      </a:r>
                      <a:r>
                        <a:rPr lang="en-US" sz="1000" smtClean="0">
                          <a:latin typeface="Book Antiqua" panose="02040602050305030304" pitchFamily="18" charset="0"/>
                        </a:rPr>
                        <a:t>+4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Obedient Assassin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Woman of 1,000 Faces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“What are you trying to hide?”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know things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you don’t want revealed”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35659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Idris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+0,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Zarrah’s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Personal Guard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Master of the Three Blades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“Enough Talk!”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“Initiative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is Everything!”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972321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Karraq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+4,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+2,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Ambassador of War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Keen Appraiser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“A little grease never hurt the wheels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commerce”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“When pushed, use overwhelming force”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692119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Sut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+3,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Marksmanship: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Speaker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for Brass Manor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Crafter of Inscrutable Contracts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Emotionally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Invested in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Idris</a:t>
                      </a:r>
                      <a:endParaRPr lang="en-US" sz="1000" i="1" baseline="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Addicted to Yellow Lotus Powder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400720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Well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Respected Trading Empire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Eyes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are Everywhere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Bound by Your Word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Secrets are Power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923691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</a:t>
                      </a:r>
                      <a:r>
                        <a:rPr lang="en-US" sz="1200" b="1" baseline="0" dirty="0" smtClean="0">
                          <a:latin typeface="Book Antiqua" panose="02040602050305030304" pitchFamily="18" charset="0"/>
                        </a:rPr>
                        <a:t> Sapphire Djinn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Infiltration: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Start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with additional influence in diplomacy conflicts.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156134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22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866133"/>
              </p:ext>
            </p:extLst>
          </p:nvPr>
        </p:nvGraphicFramePr>
        <p:xfrm>
          <a:off x="112174" y="762000"/>
          <a:ext cx="6593426" cy="821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5826"/>
                <a:gridCol w="2819400"/>
                <a:gridCol w="8382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Mission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Threats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Season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224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17276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192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latin typeface="Book Antiqua" panose="02040602050305030304" pitchFamily="18" charset="0"/>
                        </a:rPr>
                        <a:t>Wrath of the Autarch</a:t>
                      </a:r>
                      <a:endParaRPr lang="en-US" sz="9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Chronicle of Seasons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171633"/>
              </p:ext>
            </p:extLst>
          </p:nvPr>
        </p:nvGraphicFramePr>
        <p:xfrm>
          <a:off x="124875" y="990600"/>
          <a:ext cx="6580725" cy="7802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370"/>
                <a:gridCol w="1276155"/>
                <a:gridCol w="1143000"/>
                <a:gridCol w="457200"/>
                <a:gridCol w="838200"/>
                <a:gridCol w="533400"/>
                <a:gridCol w="609600"/>
                <a:gridCol w="457200"/>
                <a:gridCol w="533400"/>
                <a:gridCol w="457200"/>
              </a:tblGrid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Diff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Conflict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Obsidian Wood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Starting Region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Echo Lake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Starting Region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Tarrydale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Farms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Starting Region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Neutral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Regions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Boar’s Hollow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Cantlands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Dusk’s </a:t>
                      </a:r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Ayrie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7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Fennel Marshes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Ferry’s Glenn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Gray Forest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Green Vale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North Oaks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Sightrock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Sunset Isles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10"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The Empire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Southkeep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*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Guilder Farms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*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Prominence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Castle, 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*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 gridSpan="10"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Burgan Vale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Harrow’s Glenn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Castle,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Blue Rock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 gridSpan="10"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Crescent Hold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North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Ridge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Castle, 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 gridSpan="10">
                  <a:txBody>
                    <a:bodyPr/>
                    <a:lstStyle/>
                    <a:p>
                      <a:r>
                        <a:rPr lang="en-US" sz="1000" b="1" dirty="0" err="1" smtClean="0">
                          <a:latin typeface="Book Antiqua" panose="02040602050305030304" pitchFamily="18" charset="0"/>
                        </a:rPr>
                        <a:t>Gravewood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The </a:t>
                      </a:r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Gravewood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 gridSpan="10"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Lily Manor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Caster’s Edge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Castle, 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 gridSpan="10">
                  <a:txBody>
                    <a:bodyPr/>
                    <a:lstStyle/>
                    <a:p>
                      <a:r>
                        <a:rPr lang="en-US" sz="1000" b="1" dirty="0" err="1" smtClean="0">
                          <a:latin typeface="Book Antiqua" panose="02040602050305030304" pitchFamily="18" charset="0"/>
                        </a:rPr>
                        <a:t>Sunriders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Song Bluff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Millet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Plain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5"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Totals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Chronicle of Exploration </a:t>
            </a:r>
          </a:p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And Conquest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388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Core Rules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475" y="609600"/>
            <a:ext cx="660612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Book Antiqua" panose="02040602050305030304" pitchFamily="18" charset="0"/>
              </a:rPr>
              <a:t>Aspects</a:t>
            </a: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Spend a fate point (or free invoke) to </a:t>
            </a:r>
            <a:r>
              <a:rPr lang="en-US" sz="1200" b="1" dirty="0" smtClean="0">
                <a:latin typeface="Book Antiqua" panose="02040602050305030304" pitchFamily="18" charset="0"/>
              </a:rPr>
              <a:t>invoke</a:t>
            </a:r>
            <a:r>
              <a:rPr lang="en-US" sz="1200" dirty="0" smtClean="0">
                <a:latin typeface="Book Antiqua" panose="02040602050305030304" pitchFamily="18" charset="0"/>
              </a:rPr>
              <a:t> an aspect and gain +2 or re-draw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 </a:t>
            </a:r>
            <a:r>
              <a:rPr lang="en-US" sz="1200" b="1" dirty="0" smtClean="0">
                <a:latin typeface="Book Antiqua" panose="02040602050305030304" pitchFamily="18" charset="0"/>
              </a:rPr>
              <a:t>helpful</a:t>
            </a:r>
            <a:r>
              <a:rPr lang="en-US" sz="1200" dirty="0" smtClean="0">
                <a:latin typeface="Book Antiqua" panose="02040602050305030304" pitchFamily="18" charset="0"/>
              </a:rPr>
              <a:t> aspect lets the player draw a card and add suns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use a </a:t>
            </a:r>
            <a:r>
              <a:rPr lang="en-US" sz="1200" b="1" dirty="0" smtClean="0">
                <a:latin typeface="Book Antiqua" panose="02040602050305030304" pitchFamily="18" charset="0"/>
              </a:rPr>
              <a:t>hindering</a:t>
            </a:r>
            <a:r>
              <a:rPr lang="en-US" sz="1200" dirty="0" smtClean="0">
                <a:latin typeface="Book Antiqua" panose="02040602050305030304" pitchFamily="18" charset="0"/>
              </a:rPr>
              <a:t> asset, draw a card and subtract moons, gain a skill advance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Compels</a:t>
            </a:r>
            <a:r>
              <a:rPr lang="en-US" sz="1200" dirty="0" smtClean="0">
                <a:latin typeface="Book Antiqua" panose="02040602050305030304" pitchFamily="18" charset="0"/>
              </a:rPr>
              <a:t> allow the Autarch player to add a complication to the challenge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Actions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C </a:t>
            </a:r>
            <a:r>
              <a:rPr lang="en-US" sz="1200" b="1" dirty="0" smtClean="0">
                <a:latin typeface="Book Antiqua" panose="02040602050305030304" pitchFamily="18" charset="0"/>
              </a:rPr>
              <a:t>Create Advantage</a:t>
            </a:r>
            <a:r>
              <a:rPr lang="en-US" sz="1200" dirty="0" smtClean="0">
                <a:latin typeface="Book Antiqua" panose="02040602050305030304" pitchFamily="18" charset="0"/>
              </a:rPr>
              <a:t> – Create an aspect with a free invocation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O </a:t>
            </a:r>
            <a:r>
              <a:rPr lang="en-US" sz="1200" b="1" dirty="0" smtClean="0">
                <a:latin typeface="Book Antiqua" panose="02040602050305030304" pitchFamily="18" charset="0"/>
              </a:rPr>
              <a:t>Overcome</a:t>
            </a:r>
            <a:r>
              <a:rPr lang="en-US" sz="1200" dirty="0" smtClean="0">
                <a:latin typeface="Book Antiqua" panose="02040602050305030304" pitchFamily="18" charset="0"/>
              </a:rPr>
              <a:t> – Remove an aspect or accomplish a goal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A </a:t>
            </a:r>
            <a:r>
              <a:rPr lang="en-US" sz="1200" b="1" dirty="0" smtClean="0">
                <a:latin typeface="Book Antiqua" panose="02040602050305030304" pitchFamily="18" charset="0"/>
              </a:rPr>
              <a:t>Attack</a:t>
            </a:r>
            <a:r>
              <a:rPr lang="en-US" sz="1200" dirty="0" smtClean="0">
                <a:latin typeface="Book Antiqua" panose="02040602050305030304" pitchFamily="18" charset="0"/>
              </a:rPr>
              <a:t> – Target takes stress equal to shifts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Max Damage</a:t>
            </a:r>
            <a:r>
              <a:rPr lang="en-US" sz="1200" dirty="0" smtClean="0">
                <a:latin typeface="Book Antiqua" panose="02040602050305030304" pitchFamily="18" charset="0"/>
              </a:rPr>
              <a:t> – May not inflict more stress than skill used to attack with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D </a:t>
            </a:r>
            <a:r>
              <a:rPr lang="en-US" sz="1200" b="1" dirty="0" smtClean="0">
                <a:latin typeface="Book Antiqua" panose="02040602050305030304" pitchFamily="18" charset="0"/>
              </a:rPr>
              <a:t>Defend</a:t>
            </a:r>
            <a:r>
              <a:rPr lang="en-US" sz="1200" dirty="0" smtClean="0">
                <a:latin typeface="Book Antiqua" panose="02040602050305030304" pitchFamily="18" charset="0"/>
              </a:rPr>
              <a:t> – In response to Attack or Overcome actions targeting a character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Success with Style</a:t>
            </a:r>
            <a:r>
              <a:rPr lang="en-US" sz="1200" dirty="0" smtClean="0">
                <a:latin typeface="Book Antiqua" panose="02040602050305030304" pitchFamily="18" charset="0"/>
              </a:rPr>
              <a:t> – If three shifts higher than difficulty, gain a minor advantage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Extra shifts must do nothing else (they can’t be used to inflict stress, move, </a:t>
            </a:r>
            <a:r>
              <a:rPr lang="en-US" sz="1200" dirty="0" err="1" smtClean="0">
                <a:latin typeface="Book Antiqua" panose="02040602050305030304" pitchFamily="18" charset="0"/>
              </a:rPr>
              <a:t>etc</a:t>
            </a:r>
            <a:r>
              <a:rPr lang="en-US" sz="1200" dirty="0" smtClean="0">
                <a:latin typeface="Book Antiqua" panose="02040602050305030304" pitchFamily="18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Tie</a:t>
            </a:r>
            <a:r>
              <a:rPr lang="en-US" sz="1200" dirty="0" smtClean="0">
                <a:latin typeface="Book Antiqua" panose="02040602050305030304" pitchFamily="18" charset="0"/>
              </a:rPr>
              <a:t> – On all actions </a:t>
            </a:r>
            <a:r>
              <a:rPr lang="en-US" sz="1200" b="1" dirty="0" smtClean="0">
                <a:latin typeface="Book Antiqua" panose="02040602050305030304" pitchFamily="18" charset="0"/>
              </a:rPr>
              <a:t>except</a:t>
            </a:r>
            <a:r>
              <a:rPr lang="en-US" sz="1200" dirty="0" smtClean="0">
                <a:latin typeface="Book Antiqua" panose="02040602050305030304" pitchFamily="18" charset="0"/>
              </a:rPr>
              <a:t> Defend, ties generate a minor advantage with one free invoke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Stress for Success</a:t>
            </a: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For each +2 added, draw a card and take suns as physical stress and moons as mental stress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Challenge Turn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b="1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Create Advantage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Mission and campaign aspects may only be created during challenge turn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Opposition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Minor Advantage: Mission Difficulty – 2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Mission Aspect: Mission Difficulty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Campaign Aspect: Mission Difficulty + 2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Resolve a Challenge (Overcome) </a:t>
            </a:r>
            <a:r>
              <a:rPr lang="en-US" sz="1200" dirty="0" smtClean="0">
                <a:latin typeface="Book Antiqua" panose="02040602050305030304" pitchFamily="18" charset="0"/>
              </a:rPr>
              <a:t>– On success, challenge is resolved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For each sun on challenge, take one stress for each attempt at resolving 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Each moon on the challenge takes three shifts to remove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Failure </a:t>
            </a:r>
            <a:r>
              <a:rPr lang="en-US" sz="1200" dirty="0" smtClean="0">
                <a:latin typeface="Book Antiqua" panose="02040602050305030304" pitchFamily="18" charset="0"/>
              </a:rPr>
              <a:t>– Challenge is failed and removed, players may create a new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Resolve a Complication (Overcome</a:t>
            </a:r>
            <a:r>
              <a:rPr lang="en-US" sz="1200" dirty="0" smtClean="0">
                <a:latin typeface="Book Antiqua" panose="02040602050305030304" pitchFamily="18" charset="0"/>
              </a:rPr>
              <a:t>) – On success or failure complication is removed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Failure</a:t>
            </a:r>
            <a:r>
              <a:rPr lang="en-US" sz="1200" dirty="0" smtClean="0">
                <a:latin typeface="Book Antiqua" panose="02040602050305030304" pitchFamily="18" charset="0"/>
              </a:rPr>
              <a:t> – Autarch player creates a mission aspect with a free invoke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Ignore</a:t>
            </a:r>
            <a:r>
              <a:rPr lang="en-US" sz="1200" dirty="0" smtClean="0">
                <a:latin typeface="Book Antiqua" panose="02040602050305030304" pitchFamily="18" charset="0"/>
              </a:rPr>
              <a:t> – Character may take physical stress equal to suns and mental stress equal to moons, and remove the complication without spending an action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Skill Advance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During challenge turn, when opposition is higher than skill, gain a skill advance</a:t>
            </a:r>
          </a:p>
        </p:txBody>
      </p:sp>
    </p:spTree>
    <p:extLst>
      <p:ext uri="{BB962C8B-B14F-4D97-AF65-F5344CB8AC3E}">
        <p14:creationId xmlns:p14="http://schemas.microsoft.com/office/powerpoint/2010/main" val="1050932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Conflicts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475" y="565964"/>
            <a:ext cx="660612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Book Antiqua" panose="02040602050305030304" pitchFamily="18" charset="0"/>
              </a:rPr>
              <a:t>General</a:t>
            </a: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Autarch player starts conflict with one fate point for each hero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Autarch player steps up help die for all actions based on mission difficulty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3 – none, 4 – one step, 5 – two steps, 6 – three steps, 7 – four steps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Minions may not use Create Advantage 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Movement </a:t>
            </a:r>
            <a:r>
              <a:rPr lang="en-US" sz="1200" dirty="0" smtClean="0">
                <a:latin typeface="Book Antiqua" panose="02040602050305030304" pitchFamily="18" charset="0"/>
              </a:rPr>
              <a:t>(Overcome) - May always move one zone for free and take different action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If opposed, roll appropriate skill for movement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Each relevant aspect adds two to the opposition to enter a zone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Intervening characters may roll for the opposition to leave a zone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Create Advantage</a:t>
            </a:r>
            <a:r>
              <a:rPr lang="en-US" sz="1200" dirty="0" smtClean="0">
                <a:latin typeface="Book Antiqua" panose="02040602050305030304" pitchFamily="18" charset="0"/>
              </a:rPr>
              <a:t> – Only minor advantages may be created during conflicts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Diplomacy (Turn Order by Society)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Hero may move from/to </a:t>
            </a:r>
            <a:r>
              <a:rPr lang="en-US" sz="1200" b="1" i="1" dirty="0" smtClean="0">
                <a:latin typeface="Book Antiqua" panose="02040602050305030304" pitchFamily="18" charset="0"/>
              </a:rPr>
              <a:t>Unattached </a:t>
            </a:r>
            <a:r>
              <a:rPr lang="en-US" sz="1200" dirty="0" smtClean="0">
                <a:latin typeface="Book Antiqua" panose="02040602050305030304" pitchFamily="18" charset="0"/>
              </a:rPr>
              <a:t>zone and take one action (leaders don’t move)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Book Antiqua" panose="02040602050305030304" pitchFamily="18" charset="0"/>
              </a:rPr>
              <a:t>Address Issue</a:t>
            </a:r>
            <a:r>
              <a:rPr lang="en-US" sz="1200" dirty="0">
                <a:latin typeface="Book Antiqua" panose="02040602050305030304" pitchFamily="18" charset="0"/>
              </a:rPr>
              <a:t> (Overcome, Skill vs. </a:t>
            </a:r>
            <a:r>
              <a:rPr lang="en-US" sz="1200" dirty="0" smtClean="0">
                <a:latin typeface="Book Antiqua" panose="02040602050305030304" pitchFamily="18" charset="0"/>
              </a:rPr>
              <a:t>Issue Difficulty) – Remove issue, heroes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Complicate Issue</a:t>
            </a:r>
            <a:r>
              <a:rPr lang="en-US" sz="1200" dirty="0" smtClean="0">
                <a:latin typeface="Book Antiqua" panose="02040602050305030304" pitchFamily="18" charset="0"/>
              </a:rPr>
              <a:t> (Create Advantage) – Create mission aspect related to issue, leaders only</a:t>
            </a:r>
            <a:endParaRPr lang="en-US" sz="1200" b="1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Book Antiqua" panose="02040602050305030304" pitchFamily="18" charset="0"/>
              </a:rPr>
              <a:t>Flattery </a:t>
            </a:r>
            <a:r>
              <a:rPr lang="en-US" sz="1200" dirty="0">
                <a:latin typeface="Book Antiqua" panose="02040602050305030304" pitchFamily="18" charset="0"/>
              </a:rPr>
              <a:t>(Attack, Rapport vs. Society)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Book Antiqua" panose="02040602050305030304" pitchFamily="18" charset="0"/>
              </a:rPr>
              <a:t>Manipulate – </a:t>
            </a:r>
            <a:r>
              <a:rPr lang="en-US" sz="1200" dirty="0">
                <a:latin typeface="Book Antiqua" panose="02040602050305030304" pitchFamily="18" charset="0"/>
              </a:rPr>
              <a:t>(Attack, Deceive vs. Wits)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Book Antiqua" panose="02040602050305030304" pitchFamily="18" charset="0"/>
              </a:rPr>
              <a:t>Failed manipulation shuts down the hero or leader, making them unable to be attacked for the remainder of the mission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Infiltration (Heroes then Guards)</a:t>
            </a: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Attack – </a:t>
            </a:r>
            <a:r>
              <a:rPr lang="en-US" sz="1200" dirty="0" smtClean="0">
                <a:latin typeface="Book Antiqua" panose="02040602050305030304" pitchFamily="18" charset="0"/>
              </a:rPr>
              <a:t>Fighting vs. Athletics or Fighting, Marksmanship vs. Athletics, Intimidation vs Will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Movement </a:t>
            </a:r>
            <a:r>
              <a:rPr lang="en-US" sz="1200" dirty="0" smtClean="0">
                <a:latin typeface="Book Antiqua" panose="02040602050305030304" pitchFamily="18" charset="0"/>
              </a:rPr>
              <a:t>(Overcome)</a:t>
            </a:r>
            <a:r>
              <a:rPr lang="en-US" sz="1200" b="1" dirty="0" smtClean="0">
                <a:latin typeface="Book Antiqua" panose="02040602050305030304" pitchFamily="18" charset="0"/>
              </a:rPr>
              <a:t> – </a:t>
            </a:r>
            <a:r>
              <a:rPr lang="en-US" sz="1200" dirty="0" smtClean="0">
                <a:latin typeface="Book Antiqua" panose="02040602050305030304" pitchFamily="18" charset="0"/>
              </a:rPr>
              <a:t>Guard becomes alerted unless movement stopped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Resolve Security Challenge</a:t>
            </a:r>
            <a:r>
              <a:rPr lang="en-US" sz="1200" dirty="0" smtClean="0">
                <a:latin typeface="Book Antiqua" panose="02040602050305030304" pitchFamily="18" charset="0"/>
              </a:rPr>
              <a:t> (Stronghold Player, Attack)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Must use listed skill, challenge takes stress, on failure nearest guard is suspicious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Detect Intruder</a:t>
            </a:r>
            <a:r>
              <a:rPr lang="en-US" sz="1200" dirty="0" smtClean="0">
                <a:latin typeface="Book Antiqua" panose="02040602050305030304" pitchFamily="18" charset="0"/>
              </a:rPr>
              <a:t> (Autarch Player, Overcome) – Notice vs. Stealth, Deceive vs. Empathy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Any failed roll alerts guard in the same zone</a:t>
            </a:r>
            <a:endParaRPr lang="en-US" sz="1200" dirty="0">
              <a:latin typeface="Book Antiqua" panose="02040602050305030304" pitchFamily="18" charset="0"/>
            </a:endParaRPr>
          </a:p>
          <a:p>
            <a:endParaRPr lang="en-US" sz="1200" b="1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Skirmish (Order by Survival)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Attack – </a:t>
            </a:r>
            <a:r>
              <a:rPr lang="en-US" sz="1200" dirty="0">
                <a:latin typeface="Book Antiqua" panose="02040602050305030304" pitchFamily="18" charset="0"/>
              </a:rPr>
              <a:t>Fighting vs. Athletics </a:t>
            </a:r>
            <a:r>
              <a:rPr lang="en-US" sz="1200" dirty="0" smtClean="0">
                <a:latin typeface="Book Antiqua" panose="02040602050305030304" pitchFamily="18" charset="0"/>
              </a:rPr>
              <a:t>or </a:t>
            </a:r>
            <a:r>
              <a:rPr lang="en-US" sz="1200" dirty="0">
                <a:latin typeface="Book Antiqua" panose="02040602050305030304" pitchFamily="18" charset="0"/>
              </a:rPr>
              <a:t>Fighting, Marksmanship vs. </a:t>
            </a:r>
            <a:r>
              <a:rPr lang="en-US" sz="1200" dirty="0" smtClean="0">
                <a:latin typeface="Book Antiqua" panose="02040602050305030304" pitchFamily="18" charset="0"/>
              </a:rPr>
              <a:t>Athletics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Warfare (Order by Tactics)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Movement</a:t>
            </a:r>
            <a:r>
              <a:rPr lang="en-US" sz="1200" dirty="0" smtClean="0">
                <a:latin typeface="Book Antiqua" panose="02040602050305030304" pitchFamily="18" charset="0"/>
              </a:rPr>
              <a:t> – May move at rate of slowest unit’s Movement skill if unopposed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Clash of Arms</a:t>
            </a:r>
            <a:r>
              <a:rPr lang="en-US" sz="1200" dirty="0" smtClean="0">
                <a:latin typeface="Book Antiqua" panose="02040602050305030304" pitchFamily="18" charset="0"/>
              </a:rPr>
              <a:t> – Winning leader of Tactics vs. Tactics roll divides up battling units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Fighting vs. Armor, +1 Fighting for each helping unit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Ranged Attack</a:t>
            </a:r>
            <a:r>
              <a:rPr lang="en-US" sz="1200" dirty="0" smtClean="0">
                <a:latin typeface="Book Antiqua" panose="02040602050305030304" pitchFamily="18" charset="0"/>
              </a:rPr>
              <a:t> – Marksmanship vs. Armor, -1 shift for each zone to target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Hero Battle</a:t>
            </a:r>
            <a:r>
              <a:rPr lang="en-US" sz="1200" dirty="0" smtClean="0">
                <a:latin typeface="Book Antiqua" panose="02040602050305030304" pitchFamily="18" charset="0"/>
              </a:rPr>
              <a:t> – One leader attacks another leader as in Skirmish</a:t>
            </a:r>
            <a:endParaRPr lang="en-US" sz="1200" b="1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810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Spotlight Player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475" y="762000"/>
            <a:ext cx="660612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Book Antiqua" panose="02040602050305030304" pitchFamily="18" charset="0"/>
              </a:rPr>
              <a:t>Apply Ignored Threats</a:t>
            </a:r>
          </a:p>
          <a:p>
            <a:endParaRPr lang="en-US" sz="1200" b="1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Regional Threat</a:t>
            </a:r>
            <a:r>
              <a:rPr lang="en-US" sz="1200" dirty="0" smtClean="0">
                <a:latin typeface="Book Antiqua" panose="02040602050305030304" pitchFamily="18" charset="0"/>
              </a:rPr>
              <a:t> – No resources from region, -1 stability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Ally Threat</a:t>
            </a:r>
            <a:r>
              <a:rPr lang="en-US" sz="1200" dirty="0" smtClean="0">
                <a:latin typeface="Book Antiqua" panose="02040602050305030304" pitchFamily="18" charset="0"/>
              </a:rPr>
              <a:t> – No trade for season, -1 disposition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Campaign Threat</a:t>
            </a:r>
            <a:r>
              <a:rPr lang="en-US" sz="1200" dirty="0" smtClean="0">
                <a:latin typeface="Book Antiqua" panose="02040602050305030304" pitchFamily="18" charset="0"/>
              </a:rPr>
              <a:t> – Depends on threat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Build Developments</a:t>
            </a:r>
            <a:r>
              <a:rPr lang="en-US" sz="1200" dirty="0" smtClean="0">
                <a:latin typeface="Book Antiqua" panose="02040602050305030304" pitchFamily="18" charset="0"/>
              </a:rPr>
              <a:t> – Use Chronicle of Trade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Roll dice for each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trade with each faction once (place dice on faction), roll new dice gained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spend a luxury die to re-roll any dice of one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Whole dice must be allocated to resources (may not divide up points from a die)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Must feed population (2 * number of regions worth of food) to avoid stability loss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Mission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Book Antiqua" panose="02040602050305030304" pitchFamily="18" charset="0"/>
              </a:rPr>
              <a:t>T</a:t>
            </a:r>
            <a:r>
              <a:rPr lang="en-US" sz="1200" dirty="0" smtClean="0">
                <a:latin typeface="Book Antiqua" panose="02040602050305030304" pitchFamily="18" charset="0"/>
              </a:rPr>
              <a:t>ake any additional fate points gained during building developments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Modify starting fate points by Stronghold stability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Choose heroes for mission, you choose first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One skill advance and one step of consequence recovery for each season of downtime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After mission, all heroes remove all stress and minor consequences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Heroes on the mission may also gain one skill advance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Heroes may modify one aspect, as appropriate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Apply mission results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Roll for Threats</a:t>
            </a: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Region</a:t>
            </a:r>
            <a:r>
              <a:rPr lang="en-US" sz="1200" dirty="0" smtClean="0">
                <a:latin typeface="Book Antiqua" panose="02040602050305030304" pitchFamily="18" charset="0"/>
              </a:rPr>
              <a:t> – Threat occurs on card draw of -3 or -4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Ally</a:t>
            </a:r>
            <a:r>
              <a:rPr lang="en-US" sz="1200" dirty="0" smtClean="0">
                <a:latin typeface="Book Antiqua" panose="02040602050305030304" pitchFamily="18" charset="0"/>
              </a:rPr>
              <a:t> – Threat occurs on a card draw of -3 or -4, stability increase on a +3 or +4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Campaign Threat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Draw a card</a:t>
            </a:r>
            <a:r>
              <a:rPr lang="en-US" sz="1200" dirty="0">
                <a:latin typeface="Book Antiqua" panose="02040602050305030304" pitchFamily="18" charset="0"/>
              </a:rPr>
              <a:t> </a:t>
            </a:r>
            <a:r>
              <a:rPr lang="en-US" sz="1200" dirty="0" smtClean="0">
                <a:latin typeface="Book Antiqua" panose="02040602050305030304" pitchFamily="18" charset="0"/>
              </a:rPr>
              <a:t>for the Autarch and for each faction with a negative disposition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Campaign threat occurs if less than current year - 3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Stability increase on a +3 or +4</a:t>
            </a: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Choose Next Mission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Alliance </a:t>
            </a:r>
            <a:r>
              <a:rPr lang="en-US" sz="1200" dirty="0" smtClean="0">
                <a:latin typeface="Book Antiqua" panose="02040602050305030304" pitchFamily="18" charset="0"/>
              </a:rPr>
              <a:t>(Diplomacy) – Gain +1 disposition with target faction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Conquest</a:t>
            </a:r>
            <a:r>
              <a:rPr lang="en-US" sz="1200" dirty="0" smtClean="0">
                <a:latin typeface="Book Antiqua" panose="02040602050305030304" pitchFamily="18" charset="0"/>
              </a:rPr>
              <a:t> (Varies) – Gain region (if region controlled by faction, must use Warfare)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Assassination</a:t>
            </a:r>
            <a:r>
              <a:rPr lang="en-US" sz="1200" dirty="0" smtClean="0">
                <a:latin typeface="Book Antiqua" panose="02040602050305030304" pitchFamily="18" charset="0"/>
              </a:rPr>
              <a:t> (Infiltration) – Target leader is removed from game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Sabotage</a:t>
            </a:r>
            <a:r>
              <a:rPr lang="en-US" sz="1200" dirty="0" smtClean="0">
                <a:latin typeface="Book Antiqua" panose="02040602050305030304" pitchFamily="18" charset="0"/>
              </a:rPr>
              <a:t> (Infiltration) – Target faction loses two stability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Quest</a:t>
            </a:r>
            <a:r>
              <a:rPr lang="en-US" sz="1200" dirty="0" smtClean="0">
                <a:latin typeface="Book Antiqua" panose="02040602050305030304" pitchFamily="18" charset="0"/>
              </a:rPr>
              <a:t> (Varies) – Gain an artifact, must have disposition 3+ with related faction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Threat</a:t>
            </a:r>
            <a:r>
              <a:rPr lang="en-US" sz="1200" dirty="0" smtClean="0">
                <a:latin typeface="Book Antiqua" panose="02040602050305030304" pitchFamily="18" charset="0"/>
              </a:rPr>
              <a:t> (Varies) – Deal with a regional, ally, or campaign threat</a:t>
            </a:r>
          </a:p>
        </p:txBody>
      </p:sp>
    </p:spTree>
    <p:extLst>
      <p:ext uri="{BB962C8B-B14F-4D97-AF65-F5344CB8AC3E}">
        <p14:creationId xmlns:p14="http://schemas.microsoft.com/office/powerpoint/2010/main" val="1613675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990275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Leviathan Wakes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An Old Foe Returns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Tracking Your Prey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Survival)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On the Run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Survival)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Close Quarters Brawl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Poisonous Threats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Athletics)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Treacherous Land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Beasts of the Wild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Strenuous Obstacles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(Physique, Athletics)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Mystical Power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(Lore, Channeling)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Reconnaissance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(Stealth, Disguise, Thievery)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Coordinated Plans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Gathering Support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Arcane Test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(Lore, Channeling,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Scouts and Maneuvers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err="1" smtClean="0">
                          <a:latin typeface="Book Antiqua" panose="02040602050305030304" pitchFamily="18" charset="0"/>
                        </a:rPr>
                        <a:t>Wetwork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Stealth)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The Waiting Game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Secret Trails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(Survival, Thievery)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Coordinated Fight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Command)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Avoiding Battle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(Stealth, Disguise)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Tactical Firefight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Tactics)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Prized Target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(Stealth, Thievery)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Makeshift Developments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(Survival, Engineering)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Clever Ruse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(Disguise, Thievery)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Ambush!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On the Run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baseline="0" dirty="0" smtClean="0">
                          <a:latin typeface="Book Antiqua" panose="02040602050305030304" pitchFamily="18" charset="0"/>
                        </a:rPr>
                        <a:t>(Marksmanship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Behind Enemy Lines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Skirmish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964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061487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Impregnable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Manor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Disguise)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Finding a Key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Under False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Pretenses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Disguise)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Intimate Pickpocket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Disguise)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Over the Ledge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Athletics)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Cramped Movement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Tense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Bluff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Gathering Clues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Stealth, 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Power Over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Subtlety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(Athletics,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Strenuous Research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Lore)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Influential Aid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Rapport,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Escape!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(Marksmanship, Fighting,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Stealth)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Blueprints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and Battle Plans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Arcane Guidance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Lore,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Inside Man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Stealth, 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High Society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Target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Society)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Misdirection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Rapport)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Elaborate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Ruse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>
                          <a:latin typeface="Book Antiqua" panose="02040602050305030304" pitchFamily="18" charset="0"/>
                        </a:rPr>
                        <a:t>Dextrous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Devices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Marksmanship)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Hiding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in Plain Sight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Rapport)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Unseen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Attack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Fighting)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Charming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Power Play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Forbidden Access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(Disguise, Stealth)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Belle of the Ball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Wits)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Inside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the Lockbox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Solitary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Surveillance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Out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in the Cold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Infiltration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66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537495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Piercing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Judgment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Society, Wits)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New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Friends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Society)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Council of Kings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Little White Lies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Charming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400" i="1" baseline="0" dirty="0" err="1" smtClean="0">
                          <a:latin typeface="Book Antiqua" panose="02040602050305030304" pitchFamily="18" charset="0"/>
                        </a:rPr>
                        <a:t>Dweomers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Lay of the Land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Deflecting Blame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 Sales Job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Grim Portents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(Lore,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Feats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of Sport and Intellect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Athletics)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Analyzing Weaknesses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Blackmail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Material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Disguise, Thievery)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Sudden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Violence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Grueling Journey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Athletics,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Populist Sentiment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Organized Movement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Command)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Selling the War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Tactics)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Shoring Up 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Weakness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Engineering)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Dark Secrets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Stealth)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Infrequent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Battle Plans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Noble Chameleon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Disguise)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Structural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Weakness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Friends in Low Places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(Wits, Thievery)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Constructing Machines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of War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Engineering)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Cultural Differences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Old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Entrenched Power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Clever Hustle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Diplomacy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517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92432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Caught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in the Trap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Engineering)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Early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Offensive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Reinforced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Position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Makeshift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Structures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Low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Morale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An Arcane Weakness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Trenches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and Pits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Gaining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Ground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Ghostly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Visitors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Forced March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(Physique, Athletics)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Scouting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Ahead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Plea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for Support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Enemy Encampment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Disguise, Thievery)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Brutal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Terrain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(Physique, Athletics,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Battle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Plans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Lead From the Front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Fighting)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Using the High Ground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Marksmanship)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Shelter from the Storm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Empathy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and Resolve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Rapport)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Ambush!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Marksmanship)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Officer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Training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Society)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Strenuous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Recon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 Clever Ruse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(Engineering, Wits)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Waiting for Action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(Marksmanship, 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An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Example is Made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Outflanked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Foes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Custom Designs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Warfare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77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>
            <a:stCxn id="9" idx="0"/>
            <a:endCxn id="13" idx="2"/>
          </p:cNvCxnSpPr>
          <p:nvPr/>
        </p:nvCxnSpPr>
        <p:spPr>
          <a:xfrm flipH="1" flipV="1">
            <a:off x="1102783" y="5638800"/>
            <a:ext cx="635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52400" y="1397001"/>
            <a:ext cx="1905000" cy="1295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Fantastic Guard Force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Ore: 20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Lux: 4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three </a:t>
            </a:r>
            <a:r>
              <a:rPr lang="en-US" sz="800" i="1" dirty="0" smtClean="0">
                <a:latin typeface="Book Antiqua" pitchFamily="18" charset="0"/>
              </a:rPr>
              <a:t>skirmish threats </a:t>
            </a:r>
            <a:r>
              <a:rPr lang="en-US" sz="800" i="1" dirty="0">
                <a:latin typeface="Book Antiqua" pitchFamily="18" charset="0"/>
              </a:rPr>
              <a:t>per year of Fantastic (6)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18" name="Straight Arrow Connector 17"/>
          <p:cNvCxnSpPr>
            <a:stCxn id="13" idx="0"/>
            <a:endCxn id="17" idx="2"/>
          </p:cNvCxnSpPr>
          <p:nvPr/>
        </p:nvCxnSpPr>
        <p:spPr>
          <a:xfrm flipV="1">
            <a:off x="1102783" y="2692401"/>
            <a:ext cx="2117" cy="1650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775924" y="1371600"/>
            <a:ext cx="2005876" cy="1329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Kinetic Greaves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18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Lux: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Skirmish: Free move up to two zones and take a different action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580125" y="1380067"/>
            <a:ext cx="2022809" cy="13123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Kinetic Armor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24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12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All heroes add two boxes to their physical stress track</a:t>
            </a:r>
            <a:endParaRPr lang="en-US" sz="800" dirty="0">
              <a:latin typeface="Book Antiqua" pitchFamily="18" charset="0"/>
            </a:endParaRPr>
          </a:p>
        </p:txBody>
      </p:sp>
      <p:cxnSp>
        <p:nvCxnSpPr>
          <p:cNvPr id="36" name="Straight Arrow Connector 35"/>
          <p:cNvCxnSpPr>
            <a:stCxn id="34" idx="0"/>
            <a:endCxn id="35" idx="2"/>
          </p:cNvCxnSpPr>
          <p:nvPr/>
        </p:nvCxnSpPr>
        <p:spPr>
          <a:xfrm flipV="1">
            <a:off x="5778862" y="5867400"/>
            <a:ext cx="0" cy="1149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0"/>
            <a:endCxn id="33" idx="2"/>
          </p:cNvCxnSpPr>
          <p:nvPr/>
        </p:nvCxnSpPr>
        <p:spPr>
          <a:xfrm flipV="1">
            <a:off x="3599997" y="5867400"/>
            <a:ext cx="0" cy="1155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0"/>
            <a:endCxn id="27" idx="2"/>
          </p:cNvCxnSpPr>
          <p:nvPr/>
        </p:nvCxnSpPr>
        <p:spPr>
          <a:xfrm flipV="1">
            <a:off x="3599997" y="2700867"/>
            <a:ext cx="2178865" cy="1642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3" idx="0"/>
            <a:endCxn id="30" idx="2"/>
          </p:cNvCxnSpPr>
          <p:nvPr/>
        </p:nvCxnSpPr>
        <p:spPr>
          <a:xfrm flipH="1" flipV="1">
            <a:off x="3591530" y="2692401"/>
            <a:ext cx="8467" cy="1650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5" idx="0"/>
            <a:endCxn id="27" idx="2"/>
          </p:cNvCxnSpPr>
          <p:nvPr/>
        </p:nvCxnSpPr>
        <p:spPr>
          <a:xfrm flipV="1">
            <a:off x="5778862" y="2700867"/>
            <a:ext cx="0" cy="1642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775924" y="7016750"/>
            <a:ext cx="2005876" cy="13081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Arcane Bowyer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Mana: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Step up the help die on Marksmanship actions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4733" y="7010400"/>
            <a:ext cx="1828800" cy="13144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Guard Force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Mana: 3</a:t>
            </a:r>
          </a:p>
          <a:p>
            <a:r>
              <a:rPr lang="en-US" sz="1200" dirty="0">
                <a:latin typeface="Book Antiqua" pitchFamily="18" charset="0"/>
              </a:rPr>
              <a:t>Food: 3	</a:t>
            </a: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one </a:t>
            </a:r>
            <a:r>
              <a:rPr lang="en-US" sz="800" i="1" dirty="0" smtClean="0">
                <a:latin typeface="Book Antiqua" pitchFamily="18" charset="0"/>
              </a:rPr>
              <a:t>skirmish threat </a:t>
            </a:r>
            <a:r>
              <a:rPr lang="en-US" sz="800" i="1" dirty="0">
                <a:latin typeface="Book Antiqua" pitchFamily="18" charset="0"/>
              </a:rPr>
              <a:t>per year of Great (4)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82033" y="4343400"/>
            <a:ext cx="1841500" cy="1295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Guard Force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5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Lux: 1</a:t>
            </a: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two </a:t>
            </a:r>
            <a:r>
              <a:rPr lang="en-US" sz="800" i="1" dirty="0" smtClean="0">
                <a:latin typeface="Book Antiqua" pitchFamily="18" charset="0"/>
              </a:rPr>
              <a:t>skirmish threats </a:t>
            </a:r>
            <a:r>
              <a:rPr lang="en-US" sz="800" i="1" dirty="0">
                <a:latin typeface="Book Antiqua" pitchFamily="18" charset="0"/>
              </a:rPr>
              <a:t>per year of Superb (5)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775924" y="4343400"/>
            <a:ext cx="2005876" cy="152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Arcane Bowyer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11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Step up the help die on Marksmanship actions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597059" y="4343400"/>
            <a:ext cx="2005876" cy="152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Arcane Smith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14</a:t>
            </a:r>
            <a:r>
              <a:rPr lang="en-US" sz="1200" dirty="0">
                <a:latin typeface="Book Antiqua" pitchFamily="18" charset="0"/>
              </a:rPr>
              <a:t>	Mana: 7</a:t>
            </a: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Lux: 2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Step up the help die on Fighting actions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597059" y="7023100"/>
            <a:ext cx="2005876" cy="1301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Arcane Smith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Ore: 9	Mana: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Step up the help die </a:t>
            </a:r>
            <a:r>
              <a:rPr lang="en-US" sz="800" i="1" dirty="0" smtClean="0">
                <a:latin typeface="Book Antiqua" pitchFamily="18" charset="0"/>
              </a:rPr>
              <a:t>on Fighting 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Skirmish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16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620788" y="5981700"/>
            <a:ext cx="2127312" cy="11557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Thieves Guild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Timber: 8</a:t>
            </a:r>
            <a:r>
              <a:rPr lang="en-US" sz="1200" dirty="0">
                <a:latin typeface="Book Antiqua" pitchFamily="18" charset="0"/>
              </a:rPr>
              <a:t>	</a:t>
            </a:r>
            <a:r>
              <a:rPr lang="en-US" sz="1200" dirty="0" smtClean="0">
                <a:latin typeface="Book Antiqua" pitchFamily="18" charset="0"/>
              </a:rPr>
              <a:t>Ore: 4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Step up the help die on Thievery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15" name="Straight Arrow Connector 14"/>
          <p:cNvCxnSpPr>
            <a:stCxn id="9" idx="0"/>
            <a:endCxn id="35" idx="2"/>
          </p:cNvCxnSpPr>
          <p:nvPr/>
        </p:nvCxnSpPr>
        <p:spPr>
          <a:xfrm flipV="1">
            <a:off x="3684444" y="5023905"/>
            <a:ext cx="0" cy="957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620788" y="1676400"/>
            <a:ext cx="2127312" cy="1447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The Shadow Hall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23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11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6	Food: </a:t>
            </a:r>
            <a:r>
              <a:rPr lang="en-US" sz="1200" dirty="0" smtClean="0">
                <a:latin typeface="Book Antiqua" pitchFamily="18" charset="0"/>
              </a:rPr>
              <a:t>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May use Stealth instead of Athletics for movement, may attempt to move through zone occupied by guard via opposed action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34" name="Straight Arrow Connector 33"/>
          <p:cNvCxnSpPr>
            <a:stCxn id="7" idx="0"/>
            <a:endCxn id="6" idx="2"/>
          </p:cNvCxnSpPr>
          <p:nvPr/>
        </p:nvCxnSpPr>
        <p:spPr>
          <a:xfrm flipV="1">
            <a:off x="5872476" y="5023906"/>
            <a:ext cx="0" cy="957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963151" y="5981700"/>
            <a:ext cx="1818649" cy="1168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Book Antiqua" pitchFamily="18" charset="0"/>
              </a:rPr>
              <a:t>Safehouses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Timber</a:t>
            </a:r>
            <a:r>
              <a:rPr lang="en-US" sz="1200" dirty="0">
                <a:latin typeface="Book Antiqua" pitchFamily="18" charset="0"/>
              </a:rPr>
              <a:t>: 5	Ore: </a:t>
            </a:r>
            <a:r>
              <a:rPr lang="en-US" sz="1200" dirty="0" smtClean="0">
                <a:latin typeface="Book Antiqua" pitchFamily="18" charset="0"/>
              </a:rPr>
              <a:t>3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2	Food: 1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Step up help die on Disguise actions </a:t>
            </a:r>
          </a:p>
        </p:txBody>
      </p:sp>
      <p:cxnSp>
        <p:nvCxnSpPr>
          <p:cNvPr id="14" name="Straight Arrow Connector 13"/>
          <p:cNvCxnSpPr>
            <a:stCxn id="13" idx="0"/>
            <a:endCxn id="16" idx="2"/>
          </p:cNvCxnSpPr>
          <p:nvPr/>
        </p:nvCxnSpPr>
        <p:spPr>
          <a:xfrm flipV="1">
            <a:off x="1104900" y="5257801"/>
            <a:ext cx="0" cy="723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6200" y="1676399"/>
            <a:ext cx="2057400" cy="15240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Fantastic Spy </a:t>
            </a:r>
            <a:r>
              <a:rPr lang="en-US" sz="1200" dirty="0">
                <a:latin typeface="Book Antiqua" pitchFamily="18" charset="0"/>
              </a:rPr>
              <a:t>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26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16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Food: 6</a:t>
            </a:r>
          </a:p>
          <a:p>
            <a:pPr algn="ctr"/>
            <a:endParaRPr lang="en-US" sz="800" i="1" dirty="0" smtClean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Ignore three infiltration threats per year of Fantastic (6) difficulty or less</a:t>
            </a:r>
          </a:p>
        </p:txBody>
      </p:sp>
      <p:cxnSp>
        <p:nvCxnSpPr>
          <p:cNvPr id="18" name="Straight Arrow Connector 17"/>
          <p:cNvCxnSpPr>
            <a:stCxn id="16" idx="0"/>
            <a:endCxn id="17" idx="2"/>
          </p:cNvCxnSpPr>
          <p:nvPr/>
        </p:nvCxnSpPr>
        <p:spPr>
          <a:xfrm flipV="1">
            <a:off x="1104900" y="3200400"/>
            <a:ext cx="0" cy="609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5" idx="0"/>
            <a:endCxn id="19" idx="2"/>
          </p:cNvCxnSpPr>
          <p:nvPr/>
        </p:nvCxnSpPr>
        <p:spPr>
          <a:xfrm flipV="1">
            <a:off x="3684444" y="3124200"/>
            <a:ext cx="0" cy="6860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5" idx="0"/>
            <a:endCxn id="68" idx="2"/>
          </p:cNvCxnSpPr>
          <p:nvPr/>
        </p:nvCxnSpPr>
        <p:spPr>
          <a:xfrm flipV="1">
            <a:off x="3684444" y="3124200"/>
            <a:ext cx="2188032" cy="6860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" idx="0"/>
            <a:endCxn id="68" idx="2"/>
          </p:cNvCxnSpPr>
          <p:nvPr/>
        </p:nvCxnSpPr>
        <p:spPr>
          <a:xfrm flipV="1">
            <a:off x="5872476" y="3124200"/>
            <a:ext cx="0" cy="6860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620788" y="3810260"/>
            <a:ext cx="2127312" cy="12136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Thieves Guild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3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Step up the help die on Thievery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63151" y="3810261"/>
            <a:ext cx="1818649" cy="12136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</a:t>
            </a:r>
            <a:r>
              <a:rPr lang="en-US" sz="1200" dirty="0" err="1" smtClean="0">
                <a:latin typeface="Book Antiqua" pitchFamily="18" charset="0"/>
              </a:rPr>
              <a:t>Safehouses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14</a:t>
            </a:r>
            <a:r>
              <a:rPr lang="en-US" sz="1200" dirty="0">
                <a:latin typeface="Book Antiqua" pitchFamily="18" charset="0"/>
              </a:rPr>
              <a:t>	Ore: 7</a:t>
            </a:r>
          </a:p>
          <a:p>
            <a:r>
              <a:rPr lang="en-US" sz="1200" dirty="0">
                <a:latin typeface="Book Antiqua" pitchFamily="18" charset="0"/>
              </a:rPr>
              <a:t>Mana: 4	Food: 2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Step up help die on </a:t>
            </a:r>
            <a:r>
              <a:rPr lang="en-US" sz="800" i="1" dirty="0" smtClean="0">
                <a:latin typeface="Book Antiqua" pitchFamily="18" charset="0"/>
              </a:rPr>
              <a:t>Disguise 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200" y="5981700"/>
            <a:ext cx="2057400" cy="15621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Spy Houses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7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3	Food: </a:t>
            </a:r>
            <a:r>
              <a:rPr lang="en-US" sz="1200" dirty="0" smtClean="0">
                <a:latin typeface="Book Antiqua" pitchFamily="18" charset="0"/>
              </a:rPr>
              <a:t>3</a:t>
            </a:r>
            <a:endParaRPr lang="en-US" sz="1200" dirty="0">
              <a:latin typeface="Book Antiqua" pitchFamily="18" charset="0"/>
            </a:endParaRP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one infiltration threat </a:t>
            </a:r>
            <a:r>
              <a:rPr lang="en-US" sz="800" i="1" dirty="0">
                <a:latin typeface="Book Antiqua" pitchFamily="18" charset="0"/>
              </a:rPr>
              <a:t>per year of </a:t>
            </a:r>
            <a:r>
              <a:rPr lang="en-US" sz="800" i="1" dirty="0" smtClean="0">
                <a:latin typeface="Book Antiqua" pitchFamily="18" charset="0"/>
              </a:rPr>
              <a:t>Great (4) </a:t>
            </a:r>
            <a:r>
              <a:rPr lang="en-US" sz="800" i="1" dirty="0">
                <a:latin typeface="Book Antiqua" pitchFamily="18" charset="0"/>
              </a:rPr>
              <a:t>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200" y="3809999"/>
            <a:ext cx="2057400" cy="14478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Spy </a:t>
            </a:r>
            <a:r>
              <a:rPr lang="en-US" sz="1200" dirty="0">
                <a:latin typeface="Book Antiqua" pitchFamily="18" charset="0"/>
              </a:rPr>
              <a:t>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4	Food: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two infiltration threats </a:t>
            </a:r>
            <a:r>
              <a:rPr lang="en-US" sz="800" i="1" dirty="0">
                <a:latin typeface="Book Antiqua" pitchFamily="18" charset="0"/>
              </a:rPr>
              <a:t>per year of </a:t>
            </a:r>
            <a:r>
              <a:rPr lang="en-US" sz="800" i="1" dirty="0" smtClean="0">
                <a:latin typeface="Book Antiqua" pitchFamily="18" charset="0"/>
              </a:rPr>
              <a:t>Superb (5) </a:t>
            </a:r>
            <a:r>
              <a:rPr lang="en-US" sz="800" i="1" dirty="0">
                <a:latin typeface="Book Antiqua" pitchFamily="18" charset="0"/>
              </a:rPr>
              <a:t>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 smtClean="0">
              <a:latin typeface="Book Antiqu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Infiltration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963151" y="1676400"/>
            <a:ext cx="1818649" cy="1447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The Map Hall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17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4	Food: 2</a:t>
            </a:r>
          </a:p>
          <a:p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Place two notecards each setup turn during infiltration</a:t>
            </a:r>
          </a:p>
        </p:txBody>
      </p:sp>
    </p:spTree>
    <p:extLst>
      <p:ext uri="{BB962C8B-B14F-4D97-AF65-F5344CB8AC3E}">
        <p14:creationId xmlns:p14="http://schemas.microsoft.com/office/powerpoint/2010/main" val="195076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/>
          <p:cNvCxnSpPr>
            <a:stCxn id="33" idx="0"/>
            <a:endCxn id="4" idx="2"/>
          </p:cNvCxnSpPr>
          <p:nvPr/>
        </p:nvCxnSpPr>
        <p:spPr>
          <a:xfrm flipV="1">
            <a:off x="3619500" y="2895598"/>
            <a:ext cx="0" cy="990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0"/>
            <a:endCxn id="33" idx="2"/>
          </p:cNvCxnSpPr>
          <p:nvPr/>
        </p:nvCxnSpPr>
        <p:spPr>
          <a:xfrm flipH="1" flipV="1">
            <a:off x="3619500" y="5257800"/>
            <a:ext cx="958850" cy="713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0"/>
            <a:endCxn id="9" idx="2"/>
          </p:cNvCxnSpPr>
          <p:nvPr/>
        </p:nvCxnSpPr>
        <p:spPr>
          <a:xfrm flipV="1">
            <a:off x="4578350" y="5257800"/>
            <a:ext cx="1212850" cy="713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590800" y="1640767"/>
            <a:ext cx="2057399" cy="12548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Center of Culture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14</a:t>
            </a:r>
            <a:r>
              <a:rPr lang="en-US" sz="1200" dirty="0">
                <a:latin typeface="Book Antiqua" pitchFamily="18" charset="0"/>
              </a:rPr>
              <a:t>	Timber: 3</a:t>
            </a:r>
          </a:p>
          <a:p>
            <a:r>
              <a:rPr lang="en-US" sz="1200" dirty="0">
                <a:latin typeface="Book Antiqua" pitchFamily="18" charset="0"/>
              </a:rPr>
              <a:t>Ore: 5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Step up the help die on Society actions</a:t>
            </a:r>
          </a:p>
        </p:txBody>
      </p:sp>
      <p:cxnSp>
        <p:nvCxnSpPr>
          <p:cNvPr id="22" name="Straight Arrow Connector 21"/>
          <p:cNvCxnSpPr>
            <a:stCxn id="21" idx="0"/>
            <a:endCxn id="24" idx="2"/>
          </p:cNvCxnSpPr>
          <p:nvPr/>
        </p:nvCxnSpPr>
        <p:spPr>
          <a:xfrm flipH="1" flipV="1">
            <a:off x="1220470" y="5181600"/>
            <a:ext cx="6350" cy="789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28600" y="1640766"/>
            <a:ext cx="1981200" cy="1254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Fantastic Diplomats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12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12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three infiltration threats per year of Fantastic (6)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1000" dirty="0" smtClean="0">
              <a:latin typeface="Book Antiqua" pitchFamily="18" charset="0"/>
            </a:endParaRPr>
          </a:p>
        </p:txBody>
      </p:sp>
      <p:cxnSp>
        <p:nvCxnSpPr>
          <p:cNvPr id="26" name="Straight Arrow Connector 25"/>
          <p:cNvCxnSpPr>
            <a:stCxn id="24" idx="0"/>
            <a:endCxn id="25" idx="2"/>
          </p:cNvCxnSpPr>
          <p:nvPr/>
        </p:nvCxnSpPr>
        <p:spPr>
          <a:xfrm flipH="1" flipV="1">
            <a:off x="1219200" y="2895599"/>
            <a:ext cx="1270" cy="9906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4800601" y="1640768"/>
            <a:ext cx="1981200" cy="12548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Trade Capital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11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10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Gain +1 disposition on successful Alliance missions</a:t>
            </a:r>
          </a:p>
        </p:txBody>
      </p:sp>
      <p:cxnSp>
        <p:nvCxnSpPr>
          <p:cNvPr id="72" name="Straight Arrow Connector 71"/>
          <p:cNvCxnSpPr>
            <a:stCxn id="9" idx="0"/>
            <a:endCxn id="61" idx="2"/>
          </p:cNvCxnSpPr>
          <p:nvPr/>
        </p:nvCxnSpPr>
        <p:spPr>
          <a:xfrm flipV="1">
            <a:off x="5791200" y="2895599"/>
            <a:ext cx="1" cy="9906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378200" y="5971466"/>
            <a:ext cx="2400300" cy="13437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Trade Guild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Lux</a:t>
            </a:r>
            <a:r>
              <a:rPr lang="en-US" sz="1200" dirty="0">
                <a:latin typeface="Book Antiqua" pitchFamily="18" charset="0"/>
              </a:rPr>
              <a:t>: </a:t>
            </a:r>
            <a:r>
              <a:rPr lang="en-US" sz="1200" dirty="0" smtClean="0">
                <a:latin typeface="Book Antiqua" pitchFamily="18" charset="0"/>
              </a:rPr>
              <a:t>2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5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 </a:t>
            </a:r>
            <a:r>
              <a:rPr lang="en-US" sz="800" i="1" dirty="0" smtClean="0">
                <a:latin typeface="Book Antiqua" pitchFamily="18" charset="0"/>
              </a:rPr>
              <a:t>Step up </a:t>
            </a:r>
            <a:r>
              <a:rPr lang="en-US" sz="800" i="1" dirty="0">
                <a:latin typeface="Book Antiqua" pitchFamily="18" charset="0"/>
              </a:rPr>
              <a:t>the help die on </a:t>
            </a:r>
            <a:r>
              <a:rPr lang="en-US" sz="800" i="1" dirty="0" smtClean="0">
                <a:latin typeface="Book Antiqua" pitchFamily="18" charset="0"/>
              </a:rPr>
              <a:t>Rapport 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43840" y="5971466"/>
            <a:ext cx="1965960" cy="12675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Diplomats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3</a:t>
            </a:r>
            <a:r>
              <a:rPr lang="en-US" sz="1200" dirty="0">
                <a:latin typeface="Book Antiqua" pitchFamily="18" charset="0"/>
              </a:rPr>
              <a:t>	Timber: 4</a:t>
            </a: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2</a:t>
            </a:r>
            <a:r>
              <a:rPr lang="en-US" sz="1200" dirty="0">
                <a:latin typeface="Book Antiqua" pitchFamily="18" charset="0"/>
              </a:rPr>
              <a:t>	</a:t>
            </a: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one infiltration threat per year of Great (4)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31140" y="3886200"/>
            <a:ext cx="1978660" cy="1295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Diplomats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6	Timber: </a:t>
            </a:r>
            <a:r>
              <a:rPr lang="en-US" sz="1200" dirty="0" smtClean="0">
                <a:latin typeface="Book Antiqua" pitchFamily="18" charset="0"/>
              </a:rPr>
              <a:t>5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Mana: 2</a:t>
            </a:r>
          </a:p>
          <a:p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two infiltration threats per year of Superb (5)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1000" dirty="0" smtClean="0">
              <a:latin typeface="Book Antiqua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00600" y="3886200"/>
            <a:ext cx="198120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Trade Relationships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7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5</a:t>
            </a:r>
            <a:r>
              <a:rPr lang="en-US" sz="1000" dirty="0">
                <a:latin typeface="Book Antiqua" pitchFamily="18" charset="0"/>
              </a:rPr>
              <a:t>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Step up the help die on Rapport actions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590800" y="3886200"/>
            <a:ext cx="2057399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Arts and Entertainment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8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2</a:t>
            </a:r>
            <a:r>
              <a:rPr lang="en-US" sz="1200" dirty="0">
                <a:latin typeface="Book Antiqua" pitchFamily="18" charset="0"/>
              </a:rPr>
              <a:t>	Mana: 1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Step up the help die on Society actions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Diplomacy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3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/>
          <p:cNvCxnSpPr>
            <a:stCxn id="47" idx="3"/>
            <a:endCxn id="45" idx="2"/>
          </p:cNvCxnSpPr>
          <p:nvPr/>
        </p:nvCxnSpPr>
        <p:spPr>
          <a:xfrm flipV="1">
            <a:off x="4965706" y="6934201"/>
            <a:ext cx="837775" cy="1278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1" idx="0"/>
            <a:endCxn id="30" idx="2"/>
          </p:cNvCxnSpPr>
          <p:nvPr/>
        </p:nvCxnSpPr>
        <p:spPr>
          <a:xfrm flipV="1">
            <a:off x="3715335" y="3060728"/>
            <a:ext cx="10118" cy="8629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5" idx="0"/>
            <a:endCxn id="39" idx="2"/>
          </p:cNvCxnSpPr>
          <p:nvPr/>
        </p:nvCxnSpPr>
        <p:spPr>
          <a:xfrm flipV="1">
            <a:off x="5803481" y="3361234"/>
            <a:ext cx="1" cy="2125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825163" y="1811777"/>
            <a:ext cx="1956637" cy="1549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Barracks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21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8	</a:t>
            </a:r>
            <a:r>
              <a:rPr lang="en-US" sz="1200" dirty="0" smtClean="0">
                <a:latin typeface="Book Antiqua" pitchFamily="18" charset="0"/>
              </a:rPr>
              <a:t>Ore: 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Step up the help die for unit actions</a:t>
            </a:r>
          </a:p>
          <a:p>
            <a:pPr algn="ctr"/>
            <a:endParaRPr lang="en-US" sz="800" i="1" dirty="0" smtClean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three warfare </a:t>
            </a:r>
            <a:r>
              <a:rPr lang="en-US" sz="800" i="1" dirty="0">
                <a:latin typeface="Book Antiqua" pitchFamily="18" charset="0"/>
              </a:rPr>
              <a:t>threats of </a:t>
            </a:r>
            <a:r>
              <a:rPr lang="en-US" sz="800" i="1" dirty="0" smtClean="0">
                <a:latin typeface="Book Antiqua" pitchFamily="18" charset="0"/>
              </a:rPr>
              <a:t>Fantastic (6) </a:t>
            </a:r>
            <a:r>
              <a:rPr lang="en-US" sz="800" i="1" dirty="0">
                <a:latin typeface="Book Antiqua" pitchFamily="18" charset="0"/>
              </a:rPr>
              <a:t>difficulty or less each </a:t>
            </a:r>
            <a:r>
              <a:rPr lang="en-US" sz="800" i="1" dirty="0" smtClean="0">
                <a:latin typeface="Book Antiqua" pitchFamily="18" charset="0"/>
              </a:rPr>
              <a:t>year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78" name="Straight Arrow Connector 77"/>
          <p:cNvCxnSpPr>
            <a:stCxn id="45" idx="0"/>
            <a:endCxn id="41" idx="2"/>
          </p:cNvCxnSpPr>
          <p:nvPr/>
        </p:nvCxnSpPr>
        <p:spPr>
          <a:xfrm flipH="1" flipV="1">
            <a:off x="3715335" y="4926934"/>
            <a:ext cx="2088146" cy="559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47" idx="1"/>
            <a:endCxn id="46" idx="2"/>
          </p:cNvCxnSpPr>
          <p:nvPr/>
        </p:nvCxnSpPr>
        <p:spPr>
          <a:xfrm flipH="1" flipV="1">
            <a:off x="1446703" y="6777304"/>
            <a:ext cx="1233003" cy="1435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47" idx="0"/>
            <a:endCxn id="44" idx="2"/>
          </p:cNvCxnSpPr>
          <p:nvPr/>
        </p:nvCxnSpPr>
        <p:spPr>
          <a:xfrm flipV="1">
            <a:off x="3822706" y="6804588"/>
            <a:ext cx="1" cy="551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889915" y="5486400"/>
            <a:ext cx="1827132" cy="14478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Barracks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3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6	</a:t>
            </a:r>
            <a:r>
              <a:rPr lang="en-US" sz="1200" dirty="0" smtClean="0">
                <a:latin typeface="Book Antiqua" pitchFamily="18" charset="0"/>
              </a:rPr>
              <a:t>Ore: 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Step up the help die for unit actions</a:t>
            </a:r>
          </a:p>
          <a:p>
            <a:pPr algn="ctr"/>
            <a:endParaRPr lang="en-US" sz="800" i="1" dirty="0" smtClean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two warfare threats </a:t>
            </a:r>
            <a:r>
              <a:rPr lang="en-US" sz="800" i="1" dirty="0">
                <a:latin typeface="Book Antiqua" pitchFamily="18" charset="0"/>
              </a:rPr>
              <a:t>of </a:t>
            </a:r>
            <a:r>
              <a:rPr lang="en-US" sz="800" i="1" dirty="0" smtClean="0">
                <a:latin typeface="Book Antiqua" pitchFamily="18" charset="0"/>
              </a:rPr>
              <a:t>Superb (5) difficulty or less </a:t>
            </a:r>
            <a:r>
              <a:rPr lang="en-US" sz="800" i="1" dirty="0">
                <a:latin typeface="Book Antiqua" pitchFamily="18" charset="0"/>
              </a:rPr>
              <a:t>each </a:t>
            </a:r>
            <a:r>
              <a:rPr lang="en-US" sz="800" i="1" dirty="0" smtClean="0">
                <a:latin typeface="Book Antiqua" pitchFamily="18" charset="0"/>
              </a:rPr>
              <a:t>year</a:t>
            </a:r>
            <a:endParaRPr lang="en-US" sz="800" i="1" dirty="0">
              <a:latin typeface="Book Antiqua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81201" y="3580734"/>
            <a:ext cx="2706694" cy="1346200"/>
            <a:chOff x="2334564" y="3580734"/>
            <a:chExt cx="2452311" cy="1346200"/>
          </a:xfrm>
        </p:grpSpPr>
        <p:sp>
          <p:nvSpPr>
            <p:cNvPr id="41" name="Rounded Rectangle 40"/>
            <p:cNvSpPr/>
            <p:nvPr/>
          </p:nvSpPr>
          <p:spPr>
            <a:xfrm>
              <a:off x="3024563" y="3923634"/>
              <a:ext cx="1762312" cy="10033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Book Antiqua" pitchFamily="18" charset="0"/>
                </a:rPr>
                <a:t>Siegecraft</a:t>
              </a:r>
              <a:endParaRPr lang="en-US" sz="1200" dirty="0" smtClean="0">
                <a:latin typeface="Book Antiqua" pitchFamily="18" charset="0"/>
              </a:endParaRP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15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5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8	</a:t>
              </a:r>
              <a:r>
                <a:rPr lang="en-US" sz="1200" dirty="0" smtClean="0">
                  <a:latin typeface="Book Antiqua" pitchFamily="18" charset="0"/>
                </a:rPr>
                <a:t>Ore: 2</a:t>
              </a:r>
              <a:endParaRPr lang="en-US" sz="1200" dirty="0">
                <a:latin typeface="Book Antiqua" pitchFamily="18" charset="0"/>
              </a:endParaRPr>
            </a:p>
            <a:p>
              <a:endParaRPr lang="en-US" sz="800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catapults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82" name="Flowchart: Punched Tape 81"/>
            <p:cNvSpPr/>
            <p:nvPr/>
          </p:nvSpPr>
          <p:spPr>
            <a:xfrm>
              <a:off x="2334564" y="3580734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Catapult Unit</a:t>
              </a:r>
            </a:p>
            <a:p>
              <a:pPr algn="ctr"/>
              <a:r>
                <a:rPr lang="en-US" sz="1000" dirty="0" smtClean="0">
                  <a:latin typeface="Book Antiqua" pitchFamily="18" charset="0"/>
                </a:rPr>
                <a:t>10 Food + 2 Lux </a:t>
              </a:r>
            </a:p>
          </p:txBody>
        </p:sp>
      </p:grpSp>
      <p:sp>
        <p:nvSpPr>
          <p:cNvPr id="118" name="Flowchart: Punched Tape 117"/>
          <p:cNvSpPr/>
          <p:nvPr/>
        </p:nvSpPr>
        <p:spPr>
          <a:xfrm>
            <a:off x="432327" y="8342059"/>
            <a:ext cx="1188720" cy="685800"/>
          </a:xfrm>
          <a:prstGeom prst="flowChartPunched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Book Antiqua" pitchFamily="18" charset="0"/>
              </a:rPr>
              <a:t>Militia Unit</a:t>
            </a:r>
          </a:p>
          <a:p>
            <a:pPr algn="ctr"/>
            <a:r>
              <a:rPr lang="en-US" sz="1000" dirty="0" smtClean="0">
                <a:latin typeface="Book Antiqua" pitchFamily="18" charset="0"/>
              </a:rPr>
              <a:t>4 Food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981201" y="1748277"/>
            <a:ext cx="2706693" cy="1312451"/>
            <a:chOff x="2308781" y="1748277"/>
            <a:chExt cx="2478094" cy="1312451"/>
          </a:xfrm>
        </p:grpSpPr>
        <p:sp>
          <p:nvSpPr>
            <p:cNvPr id="30" name="Rounded Rectangle 29"/>
            <p:cNvSpPr/>
            <p:nvPr/>
          </p:nvSpPr>
          <p:spPr>
            <a:xfrm>
              <a:off x="3024563" y="1993928"/>
              <a:ext cx="1762312" cy="1066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Gunpowder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21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6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9	Ore</a:t>
              </a:r>
              <a:r>
                <a:rPr lang="en-US" sz="1200" dirty="0" smtClean="0">
                  <a:latin typeface="Book Antiqua" pitchFamily="18" charset="0"/>
                </a:rPr>
                <a:t>: 6</a:t>
              </a:r>
              <a:endParaRPr lang="en-US" sz="1200" dirty="0">
                <a:latin typeface="Book Antiqua" pitchFamily="18" charset="0"/>
              </a:endParaRPr>
            </a:p>
            <a:p>
              <a:pPr algn="ctr"/>
              <a:endParaRPr lang="en-US" sz="800" i="1" dirty="0" smtClean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cannons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101" name="Flowchart: Punched Tape 100"/>
            <p:cNvSpPr/>
            <p:nvPr/>
          </p:nvSpPr>
          <p:spPr>
            <a:xfrm>
              <a:off x="2308781" y="1748277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Cannon Unit</a:t>
              </a:r>
            </a:p>
            <a:p>
              <a:pPr algn="ctr"/>
              <a:r>
                <a:rPr lang="en-US" sz="1000" dirty="0" smtClean="0">
                  <a:latin typeface="Book Antiqua" pitchFamily="18" charset="0"/>
                </a:rPr>
                <a:t>12 Food + 4 Lux 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Warfare Developments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9474" y="5257800"/>
            <a:ext cx="2199984" cy="1519504"/>
            <a:chOff x="-206170" y="6252896"/>
            <a:chExt cx="2064140" cy="1519504"/>
          </a:xfrm>
        </p:grpSpPr>
        <p:sp>
          <p:nvSpPr>
            <p:cNvPr id="46" name="Rounded Rectangle 45"/>
            <p:cNvSpPr/>
            <p:nvPr/>
          </p:nvSpPr>
          <p:spPr>
            <a:xfrm>
              <a:off x="257770" y="6477000"/>
              <a:ext cx="1600200" cy="1295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Fletcher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7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2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4	</a:t>
              </a:r>
            </a:p>
            <a:p>
              <a:endParaRPr lang="en-US" sz="800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archers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48" name="Flowchart: Punched Tape 47"/>
            <p:cNvSpPr/>
            <p:nvPr/>
          </p:nvSpPr>
          <p:spPr>
            <a:xfrm>
              <a:off x="-206170" y="6252896"/>
              <a:ext cx="927213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Archer Unit</a:t>
              </a:r>
            </a:p>
            <a:p>
              <a:pPr algn="ctr"/>
              <a:r>
                <a:rPr lang="en-US" sz="1000" dirty="0" smtClean="0">
                  <a:latin typeface="Book Antiqua" pitchFamily="18" charset="0"/>
                </a:rPr>
                <a:t>6 Food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62200" y="5334000"/>
            <a:ext cx="2373731" cy="1470588"/>
            <a:chOff x="1582947" y="6301812"/>
            <a:chExt cx="2373731" cy="1470588"/>
          </a:xfrm>
        </p:grpSpPr>
        <p:sp>
          <p:nvSpPr>
            <p:cNvPr id="44" name="Rounded Rectangle 43"/>
            <p:cNvSpPr/>
            <p:nvPr/>
          </p:nvSpPr>
          <p:spPr>
            <a:xfrm>
              <a:off x="2130229" y="6477000"/>
              <a:ext cx="1826449" cy="1295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 Stables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7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2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</a:t>
              </a:r>
              <a:r>
                <a:rPr lang="en-US" sz="1200" dirty="0" smtClean="0">
                  <a:latin typeface="Book Antiqua" pitchFamily="18" charset="0"/>
                </a:rPr>
                <a:t>4</a:t>
              </a:r>
              <a:r>
                <a:rPr lang="en-US" sz="1000" dirty="0">
                  <a:latin typeface="Book Antiqua" pitchFamily="18" charset="0"/>
                </a:rPr>
                <a:t>	</a:t>
              </a:r>
            </a:p>
            <a:p>
              <a:pPr algn="ctr"/>
              <a:endParaRPr lang="en-US" sz="800" i="1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cavalry</a:t>
              </a:r>
            </a:p>
          </p:txBody>
        </p:sp>
        <p:sp>
          <p:nvSpPr>
            <p:cNvPr id="57" name="Flowchart: Punched Tape 56"/>
            <p:cNvSpPr/>
            <p:nvPr/>
          </p:nvSpPr>
          <p:spPr>
            <a:xfrm>
              <a:off x="1582947" y="6301812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Cavalry Unit</a:t>
              </a:r>
            </a:p>
            <a:p>
              <a:pPr algn="ctr"/>
              <a:r>
                <a:rPr lang="en-US" sz="1000" dirty="0">
                  <a:latin typeface="Book Antiqua" pitchFamily="18" charset="0"/>
                </a:rPr>
                <a:t>9</a:t>
              </a:r>
              <a:r>
                <a:rPr lang="en-US" sz="1000" dirty="0" smtClean="0">
                  <a:latin typeface="Book Antiqua" pitchFamily="18" charset="0"/>
                </a:rPr>
                <a:t> Food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271749" y="7179758"/>
            <a:ext cx="2693957" cy="1888944"/>
            <a:chOff x="3975858" y="7083498"/>
            <a:chExt cx="2693957" cy="1888944"/>
          </a:xfrm>
        </p:grpSpPr>
        <p:sp>
          <p:nvSpPr>
            <p:cNvPr id="47" name="Rounded Rectangle 46"/>
            <p:cNvSpPr/>
            <p:nvPr/>
          </p:nvSpPr>
          <p:spPr>
            <a:xfrm>
              <a:off x="4383815" y="7259784"/>
              <a:ext cx="2286000" cy="171265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Barracks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 smtClean="0">
                  <a:latin typeface="Book Antiqua" pitchFamily="18" charset="0"/>
                </a:rPr>
                <a:t>Food: 6	Lux: 1</a:t>
              </a:r>
            </a:p>
            <a:p>
              <a:r>
                <a:rPr lang="en-US" sz="1200" dirty="0" smtClean="0">
                  <a:latin typeface="Book Antiqua" pitchFamily="18" charset="0"/>
                </a:rPr>
                <a:t>Timber: 4</a:t>
              </a:r>
              <a:r>
                <a:rPr lang="en-US" sz="1000" dirty="0" smtClean="0">
                  <a:latin typeface="Book Antiqua" pitchFamily="18" charset="0"/>
                </a:rPr>
                <a:t>	</a:t>
              </a:r>
            </a:p>
            <a:p>
              <a:endParaRPr lang="en-US" sz="800" i="1" dirty="0" smtClean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infantry, step </a:t>
              </a:r>
              <a:r>
                <a:rPr lang="en-US" sz="800" i="1" dirty="0">
                  <a:latin typeface="Book Antiqua" pitchFamily="18" charset="0"/>
                </a:rPr>
                <a:t>up the help die for unit </a:t>
              </a:r>
              <a:r>
                <a:rPr lang="en-US" sz="800" i="1" dirty="0" smtClean="0">
                  <a:latin typeface="Book Antiqua" pitchFamily="18" charset="0"/>
                </a:rPr>
                <a:t>actions</a:t>
              </a:r>
            </a:p>
            <a:p>
              <a:pPr algn="ctr"/>
              <a:endParaRPr lang="en-US" sz="800" i="1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Ignore one warfare threat of Great (4) difficulty or less each year (total recruited units must outnumber attacking units)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69" name="Flowchart: Punched Tape 68"/>
            <p:cNvSpPr/>
            <p:nvPr/>
          </p:nvSpPr>
          <p:spPr>
            <a:xfrm>
              <a:off x="3975858" y="7083498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Infantry Unit</a:t>
              </a:r>
            </a:p>
            <a:p>
              <a:pPr algn="ctr"/>
              <a:r>
                <a:rPr lang="en-US" sz="1000" dirty="0">
                  <a:latin typeface="Book Antiqua" pitchFamily="18" charset="0"/>
                </a:rPr>
                <a:t>6</a:t>
              </a:r>
              <a:r>
                <a:rPr lang="en-US" sz="1000" dirty="0" smtClean="0">
                  <a:latin typeface="Book Antiqua" pitchFamily="18" charset="0"/>
                </a:rPr>
                <a:t> Food</a:t>
              </a: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97101" y="1524000"/>
            <a:ext cx="1645920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Castle (Regional)</a:t>
            </a: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21</a:t>
            </a:r>
            <a:r>
              <a:rPr lang="en-US" sz="1200" dirty="0">
                <a:latin typeface="Book Antiqua" pitchFamily="18" charset="0"/>
              </a:rPr>
              <a:t>	Lux: 6</a:t>
            </a: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</a:t>
            </a:r>
            <a:r>
              <a:rPr lang="en-US" sz="1200" dirty="0" smtClean="0">
                <a:latin typeface="Book Antiqua" pitchFamily="18" charset="0"/>
              </a:rPr>
              <a:t>Ore: 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Replace a keep with a castle in chosen region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42" name="Straight Arrow Connector 41"/>
          <p:cNvCxnSpPr>
            <a:stCxn id="43" idx="0"/>
            <a:endCxn id="40" idx="2"/>
          </p:cNvCxnSpPr>
          <p:nvPr/>
        </p:nvCxnSpPr>
        <p:spPr>
          <a:xfrm flipV="1">
            <a:off x="904821" y="2667000"/>
            <a:ext cx="15240" cy="6969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76200" y="3363912"/>
            <a:ext cx="1657241" cy="1055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Keep (Regional)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9	</a:t>
            </a:r>
            <a:r>
              <a:rPr lang="en-US" sz="1200" dirty="0" smtClean="0">
                <a:latin typeface="Book Antiqua" pitchFamily="18" charset="0"/>
              </a:rPr>
              <a:t>Ore: 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Build a keep on the target region</a:t>
            </a:r>
            <a:endParaRPr lang="en-US" sz="800" i="1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9474" y="2590800"/>
            <a:ext cx="3225799" cy="1885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Burgan Vale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4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Ore</a:t>
            </a:r>
            <a:r>
              <a:rPr lang="en-US" dirty="0" smtClean="0">
                <a:latin typeface="Book Antiqua" pitchFamily="18" charset="0"/>
              </a:rPr>
              <a:t>: 1d     Mana: 1d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Ore: 2d     Mana: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Ore</a:t>
            </a:r>
            <a:r>
              <a:rPr lang="en-US" dirty="0" smtClean="0">
                <a:latin typeface="Book Antiqua" pitchFamily="18" charset="0"/>
              </a:rPr>
              <a:t>: 3d     Mana: 5d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466037" y="609600"/>
            <a:ext cx="3276600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Crescent Hold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3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Timber: 1d   Ore: 1d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Timber: 2d   Ore: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Timber</a:t>
            </a:r>
            <a:r>
              <a:rPr lang="en-US" dirty="0" smtClean="0">
                <a:latin typeface="Book Antiqua" pitchFamily="18" charset="0"/>
              </a:rPr>
              <a:t>: 3d   Ore: 5d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475" y="609600"/>
            <a:ext cx="3225799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Book Antiqua" pitchFamily="18" charset="0"/>
              </a:rPr>
              <a:t>Gravewood</a:t>
            </a:r>
            <a:endParaRPr lang="en-US" sz="2000" dirty="0" smtClean="0">
              <a:latin typeface="Book Antiqua" pitchFamily="18" charset="0"/>
            </a:endParaRP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5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Lux: 1d  Timber: 2d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Lux: 2d  Timber: 5d</a:t>
            </a:r>
          </a:p>
          <a:p>
            <a:r>
              <a:rPr lang="en-US" dirty="0" smtClean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Lux</a:t>
            </a:r>
            <a:r>
              <a:rPr lang="en-US" dirty="0" smtClean="0">
                <a:latin typeface="Book Antiqua" pitchFamily="18" charset="0"/>
              </a:rPr>
              <a:t>: 3d  Timber: 8d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84023" y="2590800"/>
            <a:ext cx="3240626" cy="1885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Book Antiqua" pitchFamily="18" charset="0"/>
              </a:rPr>
              <a:t>Sunriders</a:t>
            </a:r>
            <a:endParaRPr lang="en-US" sz="2000" dirty="0" smtClean="0">
              <a:latin typeface="Book Antiqua" pitchFamily="18" charset="0"/>
            </a:endParaRP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4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Mana: 1d  Food: 1d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Mana: 2d  Food: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Mana</a:t>
            </a:r>
            <a:r>
              <a:rPr lang="en-US" dirty="0" smtClean="0">
                <a:latin typeface="Book Antiqua" pitchFamily="18" charset="0"/>
              </a:rPr>
              <a:t>: 3d  Food: 5d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9475" y="4648200"/>
            <a:ext cx="3225799" cy="1905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Lily Manor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6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Negative Disposition   _______</a:t>
            </a: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1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Food: 2d     Lux: 1d</a:t>
            </a:r>
          </a:p>
          <a:p>
            <a:r>
              <a:rPr lang="en-US" dirty="0" smtClean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Food: 4d     Lux: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Food</a:t>
            </a:r>
            <a:r>
              <a:rPr lang="en-US" dirty="0" smtClean="0">
                <a:latin typeface="Book Antiqua" pitchFamily="18" charset="0"/>
              </a:rPr>
              <a:t>: 6d     Lux: 5d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03074" y="4648200"/>
            <a:ext cx="3240626" cy="1905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The Resistance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Difficulty 5</a:t>
            </a: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 1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2d     Stability: -1</a:t>
            </a:r>
          </a:p>
          <a:p>
            <a:r>
              <a:rPr lang="en-US" dirty="0" smtClean="0">
                <a:latin typeface="Book Antiqua" pitchFamily="18" charset="0"/>
              </a:rPr>
              <a:t> 2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2d     Stability: -1</a:t>
            </a:r>
          </a:p>
          <a:p>
            <a:r>
              <a:rPr lang="en-US" dirty="0" smtClean="0">
                <a:latin typeface="Book Antiqua" pitchFamily="18" charset="0"/>
              </a:rPr>
              <a:t> 3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3d     Stability: -2</a:t>
            </a:r>
          </a:p>
          <a:p>
            <a:r>
              <a:rPr lang="en-US" dirty="0" smtClean="0">
                <a:latin typeface="Book Antiqua" pitchFamily="18" charset="0"/>
              </a:rPr>
              <a:t> 4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4d     Stability: -3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Chronicle of Trade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79801" y="7924800"/>
            <a:ext cx="3225799" cy="1041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Leftover Dice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 1 Spotlight Player Fate Point / 2 Dice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(Max 4 Fate Points)</a:t>
            </a:r>
            <a:endParaRPr lang="en-US" sz="2000" dirty="0" smtClean="0">
              <a:latin typeface="Book Antiqua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03074" y="6692900"/>
            <a:ext cx="320252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ook Antiqua" pitchFamily="18" charset="0"/>
              </a:rPr>
              <a:t>Feed </a:t>
            </a:r>
            <a:r>
              <a:rPr lang="en-US" sz="2000" dirty="0" smtClean="0">
                <a:latin typeface="Book Antiqua" pitchFamily="18" charset="0"/>
              </a:rPr>
              <a:t>Populace</a:t>
            </a:r>
            <a:endParaRPr lang="en-US" sz="2000" dirty="0">
              <a:latin typeface="Book Antiqua" pitchFamily="18" charset="0"/>
            </a:endParaRPr>
          </a:p>
          <a:p>
            <a:pPr algn="ctr"/>
            <a:r>
              <a:rPr lang="en-US" sz="1600" dirty="0">
                <a:latin typeface="Book Antiqua" pitchFamily="18" charset="0"/>
              </a:rPr>
              <a:t>2 Food / </a:t>
            </a:r>
            <a:r>
              <a:rPr lang="en-US" sz="1600" dirty="0" smtClean="0">
                <a:latin typeface="Book Antiqua" pitchFamily="18" charset="0"/>
              </a:rPr>
              <a:t>Region: _____</a:t>
            </a:r>
          </a:p>
          <a:p>
            <a:pPr algn="ctr"/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1000" dirty="0" smtClean="0">
                <a:latin typeface="Book Antiqua" pitchFamily="18" charset="0"/>
              </a:rPr>
              <a:t>(-1 Stability if Food &lt; 2 * Number of Regions)</a:t>
            </a:r>
          </a:p>
          <a:p>
            <a:pPr algn="ctr"/>
            <a:r>
              <a:rPr lang="en-US" sz="1000" dirty="0" smtClean="0">
                <a:latin typeface="Book Antiqua" pitchFamily="18" charset="0"/>
              </a:rPr>
              <a:t>(-2 Stability if Food &lt; Number of Regions)</a:t>
            </a:r>
            <a:endParaRPr lang="en-US" sz="1000" dirty="0">
              <a:latin typeface="Book Antiqu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5449" y="6692900"/>
            <a:ext cx="320252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Festival (+1 Stability)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2 Lux / Region: _____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35449" y="7924800"/>
            <a:ext cx="3225799" cy="1041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Prison Break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 Assign 1+ Heroes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Make Thievery Roll</a:t>
            </a:r>
          </a:p>
        </p:txBody>
      </p:sp>
    </p:spTree>
    <p:extLst>
      <p:ext uri="{BB962C8B-B14F-4D97-AF65-F5344CB8AC3E}">
        <p14:creationId xmlns:p14="http://schemas.microsoft.com/office/powerpoint/2010/main" val="71116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362673"/>
              </p:ext>
            </p:extLst>
          </p:nvPr>
        </p:nvGraphicFramePr>
        <p:xfrm>
          <a:off x="0" y="7086600"/>
          <a:ext cx="5333999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799"/>
                <a:gridCol w="1143000"/>
                <a:gridCol w="990600"/>
                <a:gridCol w="609600"/>
                <a:gridCol w="685800"/>
                <a:gridCol w="533400"/>
                <a:gridCol w="533400"/>
                <a:gridCol w="5334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Prominence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Castle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Guilder Farms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Dawncaves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Southkeep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Yearly Field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Firstborn Peak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Eastkeep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494601"/>
              </p:ext>
            </p:extLst>
          </p:nvPr>
        </p:nvGraphicFramePr>
        <p:xfrm>
          <a:off x="5486400" y="7086600"/>
          <a:ext cx="13716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609600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604803"/>
              </p:ext>
            </p:extLst>
          </p:nvPr>
        </p:nvGraphicFramePr>
        <p:xfrm>
          <a:off x="0" y="1168896"/>
          <a:ext cx="2477574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6209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707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niron" panose="02000607000000020002" pitchFamily="2" charset="0"/>
              </a:rPr>
              <a:t>The Empire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414766"/>
              </p:ext>
            </p:extLst>
          </p:nvPr>
        </p:nvGraphicFramePr>
        <p:xfrm>
          <a:off x="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 Autarch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+4, Society: +7, Wits: +6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Lore: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+8, Channeling: +8, Tactics: +5, Command: +7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Greatest Sorcerer in the Realm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Youngest to Pass The Harrowing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“We will not be sacrificed on the altar of civility!”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Oldest Daughter of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Arcus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200808"/>
            <a:ext cx="41910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 smtClean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 smtClean="0">
                <a:latin typeface="Book Antiqua" panose="02040602050305030304" pitchFamily="18" charset="0"/>
              </a:rPr>
              <a:t>Aitark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Arcus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Aulim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Aulark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Micus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Destia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Octja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Publiark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Fulvia</a:t>
            </a:r>
            <a:r>
              <a:rPr lang="en-US" sz="800" dirty="0" smtClean="0">
                <a:latin typeface="Book Antiqua" panose="02040602050305030304" pitchFamily="18" charset="0"/>
              </a:rPr>
              <a:t>, Lucia, </a:t>
            </a:r>
            <a:r>
              <a:rPr lang="en-US" sz="800" dirty="0" err="1" smtClean="0">
                <a:latin typeface="Book Antiqua" panose="02040602050305030304" pitchFamily="18" charset="0"/>
              </a:rPr>
              <a:t>Tiberiat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Regulim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Quintim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Nalah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Yimarina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Yinerva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Yivian</a:t>
            </a:r>
            <a:endParaRPr lang="en-US" sz="800" b="1" dirty="0" smtClean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214119"/>
              </p:ext>
            </p:extLst>
          </p:nvPr>
        </p:nvGraphicFramePr>
        <p:xfrm>
          <a:off x="0" y="518160"/>
          <a:ext cx="2478023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0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0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239921"/>
              </p:ext>
            </p:extLst>
          </p:nvPr>
        </p:nvGraphicFramePr>
        <p:xfrm>
          <a:off x="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Nalah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+0,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+6, Tactics: +2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Super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Hero of the Plainsmen War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Brightest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Student of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Warmaster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Kalos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Four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Step Sweeping Feint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“Is your life really worth this?”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497781"/>
              </p:ext>
            </p:extLst>
          </p:nvPr>
        </p:nvGraphicFramePr>
        <p:xfrm>
          <a:off x="36576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Micus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+1,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+3, Tactics: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Lord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Millet Plain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don’t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care about odds! Back to the front!”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Shrewd General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“We will outflank them!”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897888"/>
              </p:ext>
            </p:extLst>
          </p:nvPr>
        </p:nvGraphicFramePr>
        <p:xfrm>
          <a:off x="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Minim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+2, Wits: +6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Athletics: +5,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Tactics: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Guild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Knowledge Grandmaster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“Under extreme pain we reveal our character”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“I never forget a face”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Immune to Bribery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820322"/>
              </p:ext>
            </p:extLst>
          </p:nvPr>
        </p:nvGraphicFramePr>
        <p:xfrm>
          <a:off x="36576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 </a:t>
                      </a:r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Subtect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+6, Society: +6,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+0, Tactics: +2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Guild of Trade Grandmaster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“Hey… at least hear my offer”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Admirer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Art and Beauty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“It is good to know your allies”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175215"/>
              </p:ext>
            </p:extLst>
          </p:nvPr>
        </p:nvGraphicFramePr>
        <p:xfrm>
          <a:off x="3657600" y="5648554"/>
          <a:ext cx="3200400" cy="1356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400"/>
              </a:tblGrid>
              <a:tr h="27980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Defeating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the Autarch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717"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Severing the </a:t>
                      </a:r>
                      <a:r>
                        <a:rPr lang="en-US" sz="800" b="1" baseline="0" dirty="0" err="1" smtClean="0">
                          <a:latin typeface="Book Antiqua" panose="02040602050305030304" pitchFamily="18" charset="0"/>
                        </a:rPr>
                        <a:t>Autarch’s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Power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Call to Arms (optional):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Diplomacy Difficulty 5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Running the Gauntlet: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Warfare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Difficulty 5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The Severing: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Skirmish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Difficulty 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717"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Assassinating the Autarch: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Difficulty 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717"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Conquering Prominence: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Warfare (See Threat Pool for Difficulty)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705082"/>
              </p:ext>
            </p:extLst>
          </p:nvPr>
        </p:nvGraphicFramePr>
        <p:xfrm>
          <a:off x="2743200" y="460502"/>
          <a:ext cx="4114800" cy="542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Autarch is First Among Citizens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Vast Network of Spies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Council of 100 </a:t>
                      </a:r>
                      <a:r>
                        <a:rPr lang="en-US" sz="1000" b="1" i="1" baseline="0" dirty="0" err="1" smtClean="0">
                          <a:latin typeface="Book Antiqua" panose="02040602050305030304" pitchFamily="18" charset="0"/>
                        </a:rPr>
                        <a:t>Guildmasters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Economy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of Expansion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-12700" y="1868553"/>
            <a:ext cx="6883400" cy="553998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 smtClean="0">
                <a:latin typeface="Book Antiqua" panose="02040602050305030304" pitchFamily="18" charset="0"/>
              </a:rPr>
              <a:t>Threat Pools</a:t>
            </a:r>
          </a:p>
          <a:p>
            <a:pPr>
              <a:lnSpc>
                <a:spcPct val="150000"/>
              </a:lnSpc>
            </a:pPr>
            <a:r>
              <a:rPr lang="en-US" sz="1000" dirty="0" smtClean="0">
                <a:latin typeface="Book Antiqua" panose="02040602050305030304" pitchFamily="18" charset="0"/>
              </a:rPr>
              <a:t>Diplomacy 5 </a:t>
            </a:r>
            <a:r>
              <a:rPr lang="en-US" sz="1000" dirty="0" smtClean="0">
                <a:latin typeface="Fate Core Glyphs" pitchFamily="2" charset="0"/>
              </a:rPr>
              <a:t>1</a:t>
            </a:r>
            <a:r>
              <a:rPr lang="en-US" sz="1000" dirty="0" smtClean="0">
                <a:latin typeface="Book Antiqua" panose="02040602050305030304" pitchFamily="18" charset="0"/>
              </a:rPr>
              <a:t> 6 </a:t>
            </a:r>
            <a:r>
              <a:rPr lang="en-US" sz="1000" dirty="0" smtClean="0">
                <a:latin typeface="Fate Core Glyphs" pitchFamily="2" charset="0"/>
              </a:rPr>
              <a:t>1</a:t>
            </a:r>
            <a:r>
              <a:rPr lang="en-US" sz="1000" dirty="0" smtClean="0">
                <a:latin typeface="Book Antiqua" panose="02040602050305030304" pitchFamily="18" charset="0"/>
              </a:rPr>
              <a:t> 7 </a:t>
            </a:r>
            <a:r>
              <a:rPr lang="en-US" sz="1000" dirty="0" smtClean="0">
                <a:latin typeface="Fate Core Glyphs" pitchFamily="2" charset="0"/>
              </a:rPr>
              <a:t>1</a:t>
            </a:r>
            <a:r>
              <a:rPr lang="en-US" sz="1000" dirty="0">
                <a:latin typeface="Book Antiqua" panose="02040602050305030304" pitchFamily="18" charset="0"/>
              </a:rPr>
              <a:t> </a:t>
            </a:r>
            <a:r>
              <a:rPr lang="en-US" sz="1000" dirty="0" smtClean="0">
                <a:latin typeface="Book Antiqua" panose="02040602050305030304" pitchFamily="18" charset="0"/>
              </a:rPr>
              <a:t>           Skirmish </a:t>
            </a:r>
            <a:r>
              <a:rPr lang="en-US" sz="1000" dirty="0">
                <a:latin typeface="Book Antiqua" panose="02040602050305030304" pitchFamily="18" charset="0"/>
              </a:rPr>
              <a:t>5 </a:t>
            </a:r>
            <a:r>
              <a:rPr lang="en-US" sz="1000" dirty="0">
                <a:latin typeface="Fate Core Glyphs" pitchFamily="2" charset="0"/>
              </a:rPr>
              <a:t>1</a:t>
            </a:r>
            <a:r>
              <a:rPr lang="en-US" sz="1000" dirty="0">
                <a:latin typeface="Book Antiqua" panose="02040602050305030304" pitchFamily="18" charset="0"/>
              </a:rPr>
              <a:t> 6 </a:t>
            </a:r>
            <a:r>
              <a:rPr lang="en-US" sz="1000" dirty="0">
                <a:latin typeface="Fate Core Glyphs" pitchFamily="2" charset="0"/>
              </a:rPr>
              <a:t>1</a:t>
            </a:r>
            <a:r>
              <a:rPr lang="en-US" sz="1000" dirty="0">
                <a:latin typeface="Book Antiqua" panose="02040602050305030304" pitchFamily="18" charset="0"/>
              </a:rPr>
              <a:t> 7 </a:t>
            </a:r>
            <a:r>
              <a:rPr lang="en-US" sz="1000" dirty="0">
                <a:latin typeface="Fate Core Glyphs" pitchFamily="2" charset="0"/>
              </a:rPr>
              <a:t>1 </a:t>
            </a:r>
            <a:r>
              <a:rPr lang="en-US" sz="1000" dirty="0">
                <a:latin typeface="Book Antiqua" panose="02040602050305030304" pitchFamily="18" charset="0"/>
              </a:rPr>
              <a:t> </a:t>
            </a:r>
            <a:r>
              <a:rPr lang="en-US" sz="1000" dirty="0" smtClean="0">
                <a:latin typeface="Book Antiqua" panose="02040602050305030304" pitchFamily="18" charset="0"/>
              </a:rPr>
              <a:t>           Infiltration </a:t>
            </a:r>
            <a:r>
              <a:rPr lang="en-US" sz="1000" dirty="0">
                <a:latin typeface="Book Antiqua" panose="02040602050305030304" pitchFamily="18" charset="0"/>
              </a:rPr>
              <a:t>5 </a:t>
            </a:r>
            <a:r>
              <a:rPr lang="en-US" sz="1000" dirty="0">
                <a:latin typeface="Fate Core Glyphs" pitchFamily="2" charset="0"/>
              </a:rPr>
              <a:t>1</a:t>
            </a:r>
            <a:r>
              <a:rPr lang="en-US" sz="1000" dirty="0">
                <a:latin typeface="Book Antiqua" panose="02040602050305030304" pitchFamily="18" charset="0"/>
              </a:rPr>
              <a:t> 6 </a:t>
            </a:r>
            <a:r>
              <a:rPr lang="en-US" sz="1000" dirty="0">
                <a:latin typeface="Fate Core Glyphs" pitchFamily="2" charset="0"/>
              </a:rPr>
              <a:t>1</a:t>
            </a:r>
            <a:r>
              <a:rPr lang="en-US" sz="1000" dirty="0">
                <a:latin typeface="Book Antiqua" panose="02040602050305030304" pitchFamily="18" charset="0"/>
              </a:rPr>
              <a:t> 7 </a:t>
            </a:r>
            <a:r>
              <a:rPr lang="en-US" sz="1000" dirty="0">
                <a:latin typeface="Fate Core Glyphs" pitchFamily="2" charset="0"/>
              </a:rPr>
              <a:t>1 </a:t>
            </a:r>
            <a:r>
              <a:rPr lang="en-US" sz="1000" dirty="0" smtClean="0">
                <a:latin typeface="Book Antiqua" panose="02040602050305030304" pitchFamily="18" charset="0"/>
              </a:rPr>
              <a:t>           Warfare </a:t>
            </a:r>
            <a:r>
              <a:rPr lang="en-US" sz="1000" dirty="0">
                <a:latin typeface="Book Antiqua" panose="02040602050305030304" pitchFamily="18" charset="0"/>
              </a:rPr>
              <a:t>5 </a:t>
            </a:r>
            <a:r>
              <a:rPr lang="en-US" sz="1000" dirty="0">
                <a:latin typeface="Fate Core Glyphs" pitchFamily="2" charset="0"/>
              </a:rPr>
              <a:t>1</a:t>
            </a:r>
            <a:r>
              <a:rPr lang="en-US" sz="1000" dirty="0">
                <a:latin typeface="Book Antiqua" panose="02040602050305030304" pitchFamily="18" charset="0"/>
              </a:rPr>
              <a:t> 6 </a:t>
            </a:r>
            <a:r>
              <a:rPr lang="en-US" sz="1000" dirty="0">
                <a:latin typeface="Fate Core Glyphs" pitchFamily="2" charset="0"/>
              </a:rPr>
              <a:t>1</a:t>
            </a:r>
            <a:r>
              <a:rPr lang="en-US" sz="1000" dirty="0">
                <a:latin typeface="Book Antiqua" panose="02040602050305030304" pitchFamily="18" charset="0"/>
              </a:rPr>
              <a:t> 7 </a:t>
            </a:r>
            <a:r>
              <a:rPr lang="en-US" sz="1000" dirty="0">
                <a:latin typeface="Fate Core Glyphs" pitchFamily="2" charset="0"/>
              </a:rPr>
              <a:t>1</a:t>
            </a:r>
            <a:endParaRPr lang="en-US" sz="1000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10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5293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Harrow’s Glenn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Capital, 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The </a:t>
                      </a:r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Feldmarch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Blue Rock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424713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350743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niron" panose="02000607000000020002" pitchFamily="2" charset="0"/>
              </a:rPr>
              <a:t>Burgan Vale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89003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Marellus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+3,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Society: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+3,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Wits: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+4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Lore: +6, 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Tactics: 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Hierophant of the Blue Robes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Thinks the Best of People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“We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are all connected by the Veil”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Keen Observer of the Human Condition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smtClean="0">
                <a:latin typeface="Book Antiqua" panose="02040602050305030304" pitchFamily="18" charset="0"/>
              </a:rPr>
              <a:t>Abram, </a:t>
            </a:r>
            <a:r>
              <a:rPr lang="en-US" sz="800" dirty="0" err="1" smtClean="0">
                <a:latin typeface="Book Antiqua" panose="02040602050305030304" pitchFamily="18" charset="0"/>
              </a:rPr>
              <a:t>Alda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Amalric</a:t>
            </a:r>
            <a:r>
              <a:rPr lang="en-US" sz="800" dirty="0" smtClean="0">
                <a:latin typeface="Book Antiqua" panose="02040602050305030304" pitchFamily="18" charset="0"/>
              </a:rPr>
              <a:t>, Berta, Carrie, </a:t>
            </a:r>
            <a:r>
              <a:rPr lang="en-US" sz="800" dirty="0" err="1" smtClean="0">
                <a:latin typeface="Book Antiqua" panose="02040602050305030304" pitchFamily="18" charset="0"/>
              </a:rPr>
              <a:t>Celsa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Claudas</a:t>
            </a:r>
            <a:r>
              <a:rPr lang="en-US" sz="800" dirty="0" smtClean="0">
                <a:latin typeface="Book Antiqua" panose="02040602050305030304" pitchFamily="18" charset="0"/>
              </a:rPr>
              <a:t>, Clovis, </a:t>
            </a:r>
            <a:r>
              <a:rPr lang="en-US" sz="800" dirty="0" err="1" smtClean="0">
                <a:latin typeface="Book Antiqua" panose="02040602050305030304" pitchFamily="18" charset="0"/>
              </a:rPr>
              <a:t>Dagena</a:t>
            </a:r>
            <a:r>
              <a:rPr lang="en-US" sz="800" dirty="0" smtClean="0">
                <a:latin typeface="Book Antiqua" panose="02040602050305030304" pitchFamily="18" charset="0"/>
              </a:rPr>
              <a:t>, Flint, </a:t>
            </a:r>
            <a:r>
              <a:rPr lang="en-US" sz="800" dirty="0" err="1" smtClean="0">
                <a:latin typeface="Book Antiqua" panose="02040602050305030304" pitchFamily="18" charset="0"/>
              </a:rPr>
              <a:t>Gautmarus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Illegardis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Ingund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Landina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Lothar</a:t>
            </a:r>
            <a:r>
              <a:rPr lang="en-US" sz="800" dirty="0" smtClean="0">
                <a:latin typeface="Book Antiqua" panose="02040602050305030304" pitchFamily="18" charset="0"/>
              </a:rPr>
              <a:t>, Morgan, </a:t>
            </a:r>
            <a:r>
              <a:rPr lang="en-US" sz="800" dirty="0" err="1" smtClean="0">
                <a:latin typeface="Book Antiqua" panose="02040602050305030304" pitchFamily="18" charset="0"/>
              </a:rPr>
              <a:t>Rigunth</a:t>
            </a:r>
            <a:r>
              <a:rPr lang="en-US" sz="800" dirty="0" smtClean="0">
                <a:latin typeface="Book Antiqua" panose="02040602050305030304" pitchFamily="18" charset="0"/>
              </a:rPr>
              <a:t>, Sigmund, </a:t>
            </a:r>
            <a:r>
              <a:rPr lang="en-US" sz="800" dirty="0" err="1" smtClean="0">
                <a:latin typeface="Book Antiqua" panose="02040602050305030304" pitchFamily="18" charset="0"/>
              </a:rPr>
              <a:t>Thedda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Wisa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036904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b="0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b="0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922587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Alda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  <a:endParaRPr lang="en-US" sz="1000" dirty="0" smtClean="0">
                        <a:latin typeface="Fate Core Glyphs" pitchFamily="2" charset="0"/>
                      </a:endParaRP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+2,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Society: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+1,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Wits: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+5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+4,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Horsemaster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for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Bugan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Vale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Never Forget a Face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Quick and Powerful Frame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can spot a lie from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 mile away”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582376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Amalger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 smtClean="0">
                        <a:latin typeface="Fate Core Glyphs" pitchFamily="2" charset="0"/>
                      </a:endParaRP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+2,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Wits: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+1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+3, 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Tactics: 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Commander of the Phoenix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Brigade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Man of Few Words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Wields Mana Infused Scimitar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“Get moving you sniveling bookworms!”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177696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Childric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 smtClean="0">
                        <a:latin typeface="Fate Core Glyphs" pitchFamily="2" charset="0"/>
                      </a:endParaRP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+3,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Wits: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+2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+5,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Tactics: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Washed Up Mercenary Captain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Scars of Many Wars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Three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Time Longbow Tourney Champion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“Save your pity!”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407728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Elisa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  <a:endParaRPr lang="en-US" sz="1000" dirty="0" smtClean="0">
                        <a:latin typeface="Fate Core Glyphs" pitchFamily="2" charset="0"/>
                      </a:endParaRP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Society: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+4,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Wits: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+4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Lore: +5,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Tactics: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Sorceress of Incalculable Age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Keeper of the Forbidden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Lore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Teacher of Secrets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Crafter of All Manner of Potions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14201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Communal Magocracy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Order of the Eye Watches All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Worldly Pleasures are Limited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Veil Must Be Protected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716240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Thedda’s</a:t>
                      </a: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 Palimpsest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Skirmish: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Each hero starts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with five additional mana.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126920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540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157642"/>
              </p:ext>
            </p:extLst>
          </p:nvPr>
        </p:nvGraphicFramePr>
        <p:xfrm>
          <a:off x="1" y="7086600"/>
          <a:ext cx="5333999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799"/>
                <a:gridCol w="1143000"/>
                <a:gridCol w="990600"/>
                <a:gridCol w="609600"/>
                <a:gridCol w="685800"/>
                <a:gridCol w="533400"/>
                <a:gridCol w="533400"/>
                <a:gridCol w="5334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The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aseline="0" dirty="0" err="1" smtClean="0">
                          <a:latin typeface="Book Antiqua" panose="02040602050305030304" pitchFamily="18" charset="0"/>
                        </a:rPr>
                        <a:t>Gravewood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Spinner Lakes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Maplewood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330322"/>
              </p:ext>
            </p:extLst>
          </p:nvPr>
        </p:nvGraphicFramePr>
        <p:xfrm>
          <a:off x="5486400" y="7086600"/>
          <a:ext cx="13716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609600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021516"/>
              </p:ext>
            </p:extLst>
          </p:nvPr>
        </p:nvGraphicFramePr>
        <p:xfrm>
          <a:off x="0" y="1168896"/>
          <a:ext cx="2477574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6209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24780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 smtClean="0">
                <a:latin typeface="Aniron" panose="02000607000000020002" pitchFamily="2" charset="0"/>
              </a:rPr>
              <a:t>Gravewood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791760"/>
              </p:ext>
            </p:extLst>
          </p:nvPr>
        </p:nvGraphicFramePr>
        <p:xfrm>
          <a:off x="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Sdila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+4, Society: +3, Wits: +5,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Deceive: +3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Marksmanship: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+2, Tactics: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Leader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the First Haven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Killed a Snow Cat With One Arrow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“Death Visits in Endless Forms”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Weaver of Tall Tales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990600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 smtClean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latin typeface="Book Antiqua" panose="02040602050305030304" pitchFamily="18" charset="0"/>
              </a:rPr>
              <a:t>Alimov</a:t>
            </a:r>
            <a:r>
              <a:rPr lang="en-US" sz="1000" dirty="0" smtClean="0">
                <a:latin typeface="Book Antiqua" panose="02040602050305030304" pitchFamily="18" charset="0"/>
              </a:rPr>
              <a:t>, </a:t>
            </a:r>
            <a:r>
              <a:rPr lang="en-US" sz="1000" dirty="0" err="1" smtClean="0">
                <a:latin typeface="Book Antiqua" panose="02040602050305030304" pitchFamily="18" charset="0"/>
              </a:rPr>
              <a:t>Aynur</a:t>
            </a:r>
            <a:r>
              <a:rPr lang="en-US" sz="1000" dirty="0" smtClean="0">
                <a:latin typeface="Book Antiqua" panose="02040602050305030304" pitchFamily="18" charset="0"/>
              </a:rPr>
              <a:t>, </a:t>
            </a:r>
            <a:r>
              <a:rPr lang="en-US" sz="1000" dirty="0" err="1" smtClean="0">
                <a:latin typeface="Book Antiqua" panose="02040602050305030304" pitchFamily="18" charset="0"/>
              </a:rPr>
              <a:t>Azat</a:t>
            </a:r>
            <a:r>
              <a:rPr lang="en-US" sz="1000" dirty="0" smtClean="0">
                <a:latin typeface="Book Antiqua" panose="02040602050305030304" pitchFamily="18" charset="0"/>
              </a:rPr>
              <a:t>, </a:t>
            </a:r>
            <a:r>
              <a:rPr lang="en-US" sz="1000" dirty="0" err="1" smtClean="0">
                <a:latin typeface="Book Antiqua" panose="02040602050305030304" pitchFamily="18" charset="0"/>
              </a:rPr>
              <a:t>Ilsat</a:t>
            </a:r>
            <a:r>
              <a:rPr lang="en-US" sz="1000" dirty="0" smtClean="0">
                <a:latin typeface="Book Antiqua" panose="02040602050305030304" pitchFamily="18" charset="0"/>
              </a:rPr>
              <a:t>, </a:t>
            </a:r>
            <a:r>
              <a:rPr lang="en-US" sz="1000" dirty="0" err="1" smtClean="0">
                <a:latin typeface="Book Antiqua" panose="02040602050305030304" pitchFamily="18" charset="0"/>
              </a:rPr>
              <a:t>Irek</a:t>
            </a:r>
            <a:r>
              <a:rPr lang="en-US" sz="1000" dirty="0" smtClean="0">
                <a:latin typeface="Book Antiqua" panose="02040602050305030304" pitchFamily="18" charset="0"/>
              </a:rPr>
              <a:t>, </a:t>
            </a:r>
            <a:r>
              <a:rPr lang="en-US" sz="1000" dirty="0" err="1" smtClean="0">
                <a:latin typeface="Book Antiqua" panose="02040602050305030304" pitchFamily="18" charset="0"/>
              </a:rPr>
              <a:t>Olev</a:t>
            </a:r>
            <a:r>
              <a:rPr lang="en-US" sz="1000" dirty="0" smtClean="0">
                <a:latin typeface="Book Antiqua" panose="02040602050305030304" pitchFamily="18" charset="0"/>
              </a:rPr>
              <a:t>, Timer, Elbrus, Kazbek, Aida, </a:t>
            </a:r>
            <a:r>
              <a:rPr lang="en-US" sz="1000" dirty="0" err="1" smtClean="0">
                <a:latin typeface="Book Antiqua" panose="02040602050305030304" pitchFamily="18" charset="0"/>
              </a:rPr>
              <a:t>Alsu</a:t>
            </a:r>
            <a:r>
              <a:rPr lang="en-US" sz="1000" dirty="0" smtClean="0">
                <a:latin typeface="Book Antiqua" panose="02040602050305030304" pitchFamily="18" charset="0"/>
              </a:rPr>
              <a:t>, </a:t>
            </a:r>
            <a:r>
              <a:rPr lang="en-US" sz="1000" dirty="0" err="1" smtClean="0">
                <a:latin typeface="Book Antiqua" panose="02040602050305030304" pitchFamily="18" charset="0"/>
              </a:rPr>
              <a:t>Aysilu</a:t>
            </a:r>
            <a:r>
              <a:rPr lang="en-US" sz="1000" dirty="0" smtClean="0">
                <a:latin typeface="Book Antiqua" panose="02040602050305030304" pitchFamily="18" charset="0"/>
              </a:rPr>
              <a:t>, </a:t>
            </a:r>
            <a:r>
              <a:rPr lang="en-US" sz="1000" dirty="0" err="1" smtClean="0">
                <a:latin typeface="Book Antiqua" panose="02040602050305030304" pitchFamily="18" charset="0"/>
              </a:rPr>
              <a:t>Culpan</a:t>
            </a:r>
            <a:r>
              <a:rPr lang="en-US" sz="1000" dirty="0" smtClean="0">
                <a:latin typeface="Book Antiqua" panose="02040602050305030304" pitchFamily="18" charset="0"/>
              </a:rPr>
              <a:t>, </a:t>
            </a:r>
            <a:r>
              <a:rPr lang="en-US" sz="1000" dirty="0" err="1" smtClean="0">
                <a:latin typeface="Book Antiqua" panose="02040602050305030304" pitchFamily="18" charset="0"/>
              </a:rPr>
              <a:t>Golcacak</a:t>
            </a:r>
            <a:r>
              <a:rPr lang="en-US" sz="1000" dirty="0" smtClean="0">
                <a:latin typeface="Book Antiqua" panose="02040602050305030304" pitchFamily="18" charset="0"/>
              </a:rPr>
              <a:t>, </a:t>
            </a:r>
            <a:r>
              <a:rPr lang="en-US" sz="1000" dirty="0" err="1" smtClean="0">
                <a:latin typeface="Book Antiqua" panose="02040602050305030304" pitchFamily="18" charset="0"/>
              </a:rPr>
              <a:t>Guzal</a:t>
            </a:r>
            <a:r>
              <a:rPr lang="en-US" sz="1000" dirty="0" smtClean="0">
                <a:latin typeface="Book Antiqua" panose="02040602050305030304" pitchFamily="18" charset="0"/>
              </a:rPr>
              <a:t>, </a:t>
            </a:r>
            <a:r>
              <a:rPr lang="en-US" sz="1000" dirty="0" err="1" smtClean="0">
                <a:latin typeface="Book Antiqua" panose="02040602050305030304" pitchFamily="18" charset="0"/>
              </a:rPr>
              <a:t>Tansilu</a:t>
            </a:r>
            <a:r>
              <a:rPr lang="en-US" sz="1000" dirty="0" smtClean="0">
                <a:latin typeface="Book Antiqua" panose="02040602050305030304" pitchFamily="18" charset="0"/>
              </a:rPr>
              <a:t>, Lia, </a:t>
            </a:r>
            <a:r>
              <a:rPr lang="en-US" sz="1000" dirty="0" err="1" smtClean="0">
                <a:latin typeface="Book Antiqua" panose="02040602050305030304" pitchFamily="18" charset="0"/>
              </a:rPr>
              <a:t>Aydar</a:t>
            </a:r>
            <a:endParaRPr lang="en-US" sz="1000" b="1" dirty="0" smtClean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200670"/>
              </p:ext>
            </p:extLst>
          </p:nvPr>
        </p:nvGraphicFramePr>
        <p:xfrm>
          <a:off x="0" y="518160"/>
          <a:ext cx="2478023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Book Antiqua" panose="0204060205030503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Book Antiqua" panose="0204060205030503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2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2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612574"/>
              </p:ext>
            </p:extLst>
          </p:nvPr>
        </p:nvGraphicFramePr>
        <p:xfrm>
          <a:off x="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Samo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+4, Deceive: +1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Leader of Briar Haven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“The First Haven boasts too much.”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Youthful Exuberance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Puckish Charm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37045"/>
              </p:ext>
            </p:extLst>
          </p:nvPr>
        </p:nvGraphicFramePr>
        <p:xfrm>
          <a:off x="36576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Radia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+5, Deceive: +1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+0, Tactics: +4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Eldest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Trapsmith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of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Gravewood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Necklace Made of Teeth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Galya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is my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only living friend.”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Expert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Poisoncrafter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16433"/>
              </p:ext>
            </p:extLst>
          </p:nvPr>
        </p:nvGraphicFramePr>
        <p:xfrm>
          <a:off x="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Lev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+4, Deceive: +2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+0, Tactics: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Keeper of Swords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Quiet 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as a Snail Across Snow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Keen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Eyes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“Always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use terrain to your advantage.”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720541"/>
              </p:ext>
            </p:extLst>
          </p:nvPr>
        </p:nvGraphicFramePr>
        <p:xfrm>
          <a:off x="36576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Galya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+3, Wits: +3, Deceive: +0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Marksmanship: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Leader of Green Haven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“I’m giving it everything I have – and it’s not enough”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Grimly Reserved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don’t serve you, I serve the people!”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423518"/>
              </p:ext>
            </p:extLst>
          </p:nvPr>
        </p:nvGraphicFramePr>
        <p:xfrm>
          <a:off x="3657600" y="5875020"/>
          <a:ext cx="3200400" cy="77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400"/>
              </a:tblGrid>
              <a:tr h="27980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Quest for the Gossamer Spirit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717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Infiltration: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717"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Step up the help die twice on Stealth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rolls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691546"/>
              </p:ext>
            </p:extLst>
          </p:nvPr>
        </p:nvGraphicFramePr>
        <p:xfrm>
          <a:off x="2743200" y="0"/>
          <a:ext cx="41148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  <a:gridCol w="2057400"/>
              </a:tblGrid>
              <a:tr h="152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Aspects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2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On Our Own We Thrive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Ends Justify the Means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Always</a:t>
                      </a:r>
                      <a:r>
                        <a:rPr lang="en-US" sz="12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Vigilant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Gold Speaks the Loudest</a:t>
                      </a:r>
                      <a:endParaRPr lang="en-US" sz="12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-12700" y="1868553"/>
            <a:ext cx="6883400" cy="55399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 smtClean="0">
                <a:latin typeface="Book Antiqua" panose="02040602050305030304" pitchFamily="18" charset="0"/>
              </a:rPr>
              <a:t>Unresolved </a:t>
            </a:r>
          </a:p>
          <a:p>
            <a:pPr>
              <a:lnSpc>
                <a:spcPct val="150000"/>
              </a:lnSpc>
            </a:pPr>
            <a:r>
              <a:rPr lang="en-US" sz="1000" b="1" dirty="0" smtClean="0">
                <a:latin typeface="Book Antiqua" panose="02040602050305030304" pitchFamily="18" charset="0"/>
              </a:rPr>
              <a:t>Issues</a:t>
            </a:r>
          </a:p>
        </p:txBody>
      </p:sp>
    </p:spTree>
    <p:extLst>
      <p:ext uri="{BB962C8B-B14F-4D97-AF65-F5344CB8AC3E}">
        <p14:creationId xmlns:p14="http://schemas.microsoft.com/office/powerpoint/2010/main" val="217296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15687</TotalTime>
  <Words>4850</Words>
  <Application>Microsoft Office PowerPoint</Application>
  <PresentationFormat>On-screen Show (4:3)</PresentationFormat>
  <Paragraphs>1615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plewis</dc:creator>
  <cp:lastModifiedBy>plewis</cp:lastModifiedBy>
  <cp:revision>757</cp:revision>
  <cp:lastPrinted>2014-09-23T14:27:21Z</cp:lastPrinted>
  <dcterms:created xsi:type="dcterms:W3CDTF">2013-01-08T07:06:12Z</dcterms:created>
  <dcterms:modified xsi:type="dcterms:W3CDTF">2014-10-18T03:52:55Z</dcterms:modified>
</cp:coreProperties>
</file>