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12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6EF4EA-430A-42ED-A214-8D99EAE32C2B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04777-4169-453B-8EA8-3CE7522D6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057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901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9592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6320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프리랜서 사업자가 증가하고 있는 추세인데</a:t>
            </a:r>
            <a:r>
              <a:rPr lang="en-US" altLang="ko-KR" smtClean="0"/>
              <a:t>, </a:t>
            </a:r>
            <a:r>
              <a:rPr lang="ko-KR" altLang="en-US" smtClean="0"/>
              <a:t>도움을 받지 못하고 있는 추세에서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6A00AE-3591-46C3-BA6A-F54739D6AB03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8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368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98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모서리가 둥근 직사각형 2"/>
          <p:cNvSpPr/>
          <p:nvPr userDrawn="1"/>
        </p:nvSpPr>
        <p:spPr>
          <a:xfrm>
            <a:off x="217715" y="783771"/>
            <a:ext cx="11756570" cy="577668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33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AE8B43-F7E4-474B-813E-39B1C4471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4EBEF1-5339-4995-8C77-65FA055A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FB9E3F-1BE5-471A-B40F-D8BE2556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77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F39237A-E794-4321-9A41-AF4AD159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79EA57-084A-4FE8-8D4D-DF28DA389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42ECA3-C3B8-4A0C-BDA9-E0570B0B6A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8A8B7-819B-476A-A62C-F7951882E3BF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6FD7A-1E0B-437C-A9EB-85427C1A0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A5C57A-2CF1-41F7-A6D7-8E133D0C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ED939-01D3-42D2-A125-08073DA5B0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843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 1"/>
          <p:cNvSpPr/>
          <p:nvPr/>
        </p:nvSpPr>
        <p:spPr>
          <a:xfrm>
            <a:off x="-14514" y="-29029"/>
            <a:ext cx="12221028" cy="6894286"/>
          </a:xfrm>
          <a:custGeom>
            <a:avLst/>
            <a:gdLst>
              <a:gd name="connsiteX0" fmla="*/ 14514 w 12221028"/>
              <a:gd name="connsiteY0" fmla="*/ 0 h 6894286"/>
              <a:gd name="connsiteX1" fmla="*/ 0 w 12221028"/>
              <a:gd name="connsiteY1" fmla="*/ 6894286 h 6894286"/>
              <a:gd name="connsiteX2" fmla="*/ 12206514 w 12221028"/>
              <a:gd name="connsiteY2" fmla="*/ 2612572 h 6894286"/>
              <a:gd name="connsiteX3" fmla="*/ 12221028 w 12221028"/>
              <a:gd name="connsiteY3" fmla="*/ 29029 h 6894286"/>
              <a:gd name="connsiteX4" fmla="*/ 14514 w 12221028"/>
              <a:gd name="connsiteY4" fmla="*/ 0 h 6894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21028" h="6894286">
                <a:moveTo>
                  <a:pt x="14514" y="0"/>
                </a:moveTo>
                <a:lnTo>
                  <a:pt x="0" y="6894286"/>
                </a:lnTo>
                <a:lnTo>
                  <a:pt x="12206514" y="2612572"/>
                </a:lnTo>
                <a:lnTo>
                  <a:pt x="12221028" y="29029"/>
                </a:lnTo>
                <a:lnTo>
                  <a:pt x="14514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87596" y="1878906"/>
            <a:ext cx="4762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6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+mn-cs"/>
              </a:rPr>
              <a:t>자연어 </a:t>
            </a:r>
            <a:r>
              <a:rPr lang="en-US" altLang="ko-KR" sz="3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SQL  &amp; </a:t>
            </a:r>
            <a:r>
              <a:rPr lang="ko-KR" altLang="en-US" sz="3600" smtClean="0">
                <a:solidFill>
                  <a:prstClr val="white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추천 상품</a:t>
            </a:r>
            <a:endParaRPr kumimoji="0" lang="ko-KR" altLang="en-US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887596" y="1221732"/>
            <a:ext cx="3031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rgbClr val="FFF5D9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비전문가도 데이터 활용 가능</a:t>
            </a: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srgbClr val="FFF5D9"/>
              </a:solidFill>
              <a:effectLst/>
              <a:uLnTx/>
              <a:uFillTx/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+mn-cs"/>
            </a:endParaRPr>
          </a:p>
        </p:txBody>
      </p:sp>
      <p:cxnSp>
        <p:nvCxnSpPr>
          <p:cNvPr id="52" name="직선 연결선 51"/>
          <p:cNvCxnSpPr/>
          <p:nvPr/>
        </p:nvCxnSpPr>
        <p:spPr>
          <a:xfrm>
            <a:off x="2748498" y="1695480"/>
            <a:ext cx="69955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i 어시스턴트 - 무료 과학 기술개 아이콘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2" y="1221732"/>
            <a:ext cx="1986005" cy="198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6591315" y="5803561"/>
            <a:ext cx="4130060" cy="495684"/>
            <a:chOff x="4951201" y="5876132"/>
            <a:chExt cx="5709243" cy="685216"/>
          </a:xfrm>
        </p:grpSpPr>
        <p:pic>
          <p:nvPicPr>
            <p:cNvPr id="1036" name="Picture 12" descr="파일:KPMG logo.svg - 위키백과, 우리 모두의 백과사전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1201" y="5876132"/>
              <a:ext cx="1654863" cy="68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현대경제연구원 기업정보 - 연봉 4,942만 원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92872" y="5968665"/>
              <a:ext cx="4067572" cy="4744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591315" y="5389778"/>
            <a:ext cx="3818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사람과 함께하는 휴면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AI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/>
                <a:cs typeface="+mn-cs"/>
              </a:rPr>
              <a:t>데이터분석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898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773789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93" y="828135"/>
            <a:ext cx="6932448" cy="461657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68255" y="508000"/>
            <a:ext cx="6801386" cy="751457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자연어 </a:t>
            </a:r>
            <a:r>
              <a:rPr lang="en-US" altLang="ko-KR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SQL</a:t>
            </a:r>
            <a:r>
              <a:rPr lang="ko-KR" altLang="en-US" sz="2800" smtClean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의 주요 장점</a:t>
            </a:r>
            <a:endParaRPr lang="ko-KR" altLang="en-US" sz="2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34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2797" y="1305551"/>
            <a:ext cx="3562350" cy="2152650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315218" y="397002"/>
            <a:ext cx="11591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(1)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연금저축생명보험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+ </a:t>
            </a:r>
            <a:r>
              <a:rPr kumimoji="0" lang="ko-KR" altLang="en-US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연금저축손해보험 </a:t>
            </a: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DB -&gt;</a:t>
            </a:r>
            <a:r>
              <a:rPr lang="en-US" altLang="ko-KR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fin_Db.db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65" y="1349670"/>
            <a:ext cx="3515084" cy="2064414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845389" y="1466491"/>
            <a:ext cx="914400" cy="2932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fin_db</a:t>
            </a:r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4390846" y="3070012"/>
            <a:ext cx="1052422" cy="3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1199</a:t>
            </a:r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732" y="1472302"/>
            <a:ext cx="3288461" cy="1819149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9765103" y="2758590"/>
            <a:ext cx="1052422" cy="3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640</a:t>
            </a:r>
            <a:endParaRPr lang="ko-KR" altLang="en-US"/>
          </a:p>
        </p:txBody>
      </p:sp>
      <p:sp>
        <p:nvSpPr>
          <p:cNvPr id="42" name="직사각형 41"/>
          <p:cNvSpPr/>
          <p:nvPr/>
        </p:nvSpPr>
        <p:spPr>
          <a:xfrm>
            <a:off x="9765103" y="3119415"/>
            <a:ext cx="1052422" cy="344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479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309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15218" y="397002"/>
            <a:ext cx="115910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(2)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자연어 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LLM &amp; </a:t>
            </a:r>
            <a:r>
              <a:rPr kumimoji="0" lang="ko-KR" altLang="en-US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랭체인</a:t>
            </a:r>
            <a:r>
              <a:rPr kumimoji="0" lang="en-US" altLang="ko-KR" sz="1800" b="0" i="0" u="none" strike="noStrike" kern="1200" cap="none" spc="0" normalizeH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rPr>
              <a:t> </a:t>
            </a:r>
            <a:r>
              <a:rPr lang="en-US" altLang="ko-KR" smtClean="0">
                <a:solidFill>
                  <a:prstClr val="white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SQL </a:t>
            </a: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n-cs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9828"/>
          <a:stretch/>
        </p:blipFill>
        <p:spPr>
          <a:xfrm>
            <a:off x="595222" y="2173858"/>
            <a:ext cx="3946679" cy="27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3048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pitchdeck_151">
      <a:dk1>
        <a:sysClr val="windowText" lastClr="000000"/>
      </a:dk1>
      <a:lt1>
        <a:sysClr val="window" lastClr="FFFFFF"/>
      </a:lt1>
      <a:dk2>
        <a:srgbClr val="1C298C"/>
      </a:dk2>
      <a:lt2>
        <a:srgbClr val="FFF5D9"/>
      </a:lt2>
      <a:accent1>
        <a:srgbClr val="2E69F1"/>
      </a:accent1>
      <a:accent2>
        <a:srgbClr val="1C298C"/>
      </a:accent2>
      <a:accent3>
        <a:srgbClr val="F19534"/>
      </a:accent3>
      <a:accent4>
        <a:srgbClr val="FFC000"/>
      </a:accent4>
      <a:accent5>
        <a:srgbClr val="D8D8D8"/>
      </a:accent5>
      <a:accent6>
        <a:srgbClr val="F2F2F2"/>
      </a:accent6>
      <a:hlink>
        <a:srgbClr val="2E69F1"/>
      </a:hlink>
      <a:folHlink>
        <a:srgbClr val="A5A5A5"/>
      </a:folHlink>
    </a:clrScheme>
    <a:fontScheme name="사용자 지정 618">
      <a:majorFont>
        <a:latin typeface="Montserrat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88</Words>
  <Application>Microsoft Office PowerPoint</Application>
  <PresentationFormat>와이드스크린</PresentationFormat>
  <Paragraphs>18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Montserrat</vt:lpstr>
      <vt:lpstr>나눔고딕 ExtraBold</vt:lpstr>
      <vt:lpstr>나눔스퀘어_ac ExtraBold</vt:lpstr>
      <vt:lpstr>맑은 고딕</vt:lpstr>
      <vt:lpstr>Arial</vt:lpstr>
      <vt:lpstr>Calibri</vt:lpstr>
      <vt:lpstr>나눔바른고딕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9</cp:revision>
  <dcterms:created xsi:type="dcterms:W3CDTF">2025-04-10T02:19:58Z</dcterms:created>
  <dcterms:modified xsi:type="dcterms:W3CDTF">2025-04-10T08:41:44Z</dcterms:modified>
</cp:coreProperties>
</file>