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F4EA-430A-42ED-A214-8D99EAE32C2B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04777-4169-453B-8EA8-3CE7522D6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7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90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59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32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38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19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8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17715" y="783771"/>
            <a:ext cx="11756570" cy="57766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9237A-E794-4321-9A41-AF4AD159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9EA57-084A-4FE8-8D4D-DF28DA38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2ECA3-C3B8-4A0C-BDA9-E0570B0B6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6FD7A-1E0B-437C-A9EB-85427C1A0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5C57A-2CF1-41F7-A6D7-8E133D0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4514" y="-29029"/>
            <a:ext cx="12221028" cy="6894286"/>
          </a:xfrm>
          <a:custGeom>
            <a:avLst/>
            <a:gdLst>
              <a:gd name="connsiteX0" fmla="*/ 14514 w 12221028"/>
              <a:gd name="connsiteY0" fmla="*/ 0 h 6894286"/>
              <a:gd name="connsiteX1" fmla="*/ 0 w 12221028"/>
              <a:gd name="connsiteY1" fmla="*/ 6894286 h 6894286"/>
              <a:gd name="connsiteX2" fmla="*/ 12206514 w 12221028"/>
              <a:gd name="connsiteY2" fmla="*/ 2612572 h 6894286"/>
              <a:gd name="connsiteX3" fmla="*/ 12221028 w 12221028"/>
              <a:gd name="connsiteY3" fmla="*/ 29029 h 6894286"/>
              <a:gd name="connsiteX4" fmla="*/ 14514 w 12221028"/>
              <a:gd name="connsiteY4" fmla="*/ 0 h 689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8" h="6894286">
                <a:moveTo>
                  <a:pt x="14514" y="0"/>
                </a:moveTo>
                <a:lnTo>
                  <a:pt x="0" y="6894286"/>
                </a:lnTo>
                <a:lnTo>
                  <a:pt x="12206514" y="2612572"/>
                </a:lnTo>
                <a:lnTo>
                  <a:pt x="12221028" y="29029"/>
                </a:lnTo>
                <a:lnTo>
                  <a:pt x="1451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7596" y="1878906"/>
            <a:ext cx="53014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전략 컨설턴트가 단계적으로 </a:t>
            </a: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기획을 </a:t>
            </a: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이끌어가는 </a:t>
            </a:r>
            <a:endParaRPr kumimoji="0" lang="en-US" altLang="ko-KR" sz="36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티키타카 </a:t>
            </a:r>
            <a:r>
              <a:rPr kumimoji="0" lang="ko-KR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어시스턴트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887596" y="1221732"/>
            <a:ext cx="2473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FFF5D9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전략기획초보자를 위한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5D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748498" y="1695480"/>
            <a:ext cx="69955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i 어시스턴트 - 무료 과학 기술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2" y="1221732"/>
            <a:ext cx="1986005" cy="19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591315" y="5803561"/>
            <a:ext cx="4130060" cy="495684"/>
            <a:chOff x="4951201" y="5876132"/>
            <a:chExt cx="5709243" cy="685216"/>
          </a:xfrm>
        </p:grpSpPr>
        <p:pic>
          <p:nvPicPr>
            <p:cNvPr id="1036" name="Picture 12" descr="파일:KPMG logo.svg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201" y="5876132"/>
              <a:ext cx="1654863" cy="6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현대경제연구원 기업정보 - 연봉 4,942만 원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872" y="5968665"/>
              <a:ext cx="4067572" cy="47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591315" y="5389778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사람과 함께하는 휴면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AI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데이터분석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8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0" y="1457325"/>
            <a:ext cx="12192000" cy="391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49" name="Picture 2" descr="Ai 어시스턴트 - 무료 과학 기술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18" y="2317107"/>
            <a:ext cx="1397642" cy="139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1181115" y="4028313"/>
            <a:ext cx="3409935" cy="409256"/>
            <a:chOff x="4951201" y="5876132"/>
            <a:chExt cx="5709243" cy="685216"/>
          </a:xfrm>
        </p:grpSpPr>
        <p:pic>
          <p:nvPicPr>
            <p:cNvPr id="53" name="Picture 12" descr="파일:KPMG logo.svg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201" y="5876132"/>
              <a:ext cx="1654863" cy="6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4" descr="현대경제연구원 기업정보 - 연봉 4,942만 원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872" y="5968665"/>
              <a:ext cx="4067572" cy="47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직사각형 43"/>
          <p:cNvSpPr/>
          <p:nvPr/>
        </p:nvSpPr>
        <p:spPr>
          <a:xfrm>
            <a:off x="4900612" y="271555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전문 컨설턴트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AI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기획 </a:t>
            </a:r>
            <a:endParaRPr kumimoji="0" lang="en-US" altLang="ko-KR" sz="2400" b="0" i="0" u="none" strike="noStrike" kern="1200" cap="none" spc="0" normalizeH="0" baseline="0" noProof="0" smtClean="0">
              <a:ln>
                <a:noFill/>
              </a:ln>
              <a:solidFill>
                <a:srgbClr val="2E69F1">
                  <a:lumMod val="50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질문 </a:t>
            </a:r>
            <a:r>
              <a: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템플릿 </a:t>
            </a:r>
            <a:r>
              <a:rPr kumimoji="0" lang="en-US" altLang="ko-KR" sz="2400" b="0" i="0" u="none" strike="noStrike" kern="1200" cap="none" spc="0" normalizeH="0" baseline="0" noProof="0" smtClean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DB </a:t>
            </a:r>
            <a:r>
              <a:rPr kumimoji="0" lang="ko-KR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관리자용 설계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rgbClr val="2E69F1">
                  <a:lumMod val="50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6"/>
          <a:srcRect t="15192"/>
          <a:stretch/>
        </p:blipFill>
        <p:spPr>
          <a:xfrm>
            <a:off x="4900612" y="3714750"/>
            <a:ext cx="2837541" cy="39878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810125" y="1993941"/>
            <a:ext cx="177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Step 1.</a:t>
            </a:r>
            <a:endParaRPr lang="ko-KR" altLang="en-US" sz="360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3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5218" y="397002"/>
            <a:ext cx="11591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(1)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전문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컨설턴트 프레임 기반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AI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기획 질문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시스템 설계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 전략 컨설팅 프레임워크 기반 질문 템플릿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8093" y="970718"/>
            <a:ext cx="40261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프롬프트를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DB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 관리함으로써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유지보수성과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확장성을 확보하고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전문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전략 프레임에 맞는 티키타카형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기획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질문을 제공할 수 있도록 설계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107901" y="1084068"/>
            <a:ext cx="6684048" cy="1877245"/>
            <a:chOff x="3819525" y="970718"/>
            <a:chExt cx="6677848" cy="1877245"/>
          </a:xfrm>
        </p:grpSpPr>
        <p:sp>
          <p:nvSpPr>
            <p:cNvPr id="34" name="직사각형 33"/>
            <p:cNvSpPr/>
            <p:nvPr/>
          </p:nvSpPr>
          <p:spPr>
            <a:xfrm>
              <a:off x="6400800" y="970718"/>
              <a:ext cx="4096573" cy="187724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400800" y="970719"/>
              <a:ext cx="4096573" cy="382593"/>
            </a:xfrm>
            <a:prstGeom prst="rect">
              <a:avLst/>
            </a:prstGeom>
            <a:solidFill>
              <a:schemeClr val="accent5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개선방식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819525" y="970718"/>
              <a:ext cx="2409825" cy="1877245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19525" y="970719"/>
              <a:ext cx="2409825" cy="382593"/>
            </a:xfrm>
            <a:prstGeom prst="rect">
              <a:avLst/>
            </a:prstGeom>
            <a:solidFill>
              <a:schemeClr val="accent5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기존방식</a:t>
              </a: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057650" y="1570889"/>
              <a:ext cx="19447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프롬프트를 코드에 직접 작성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057650" y="1947350"/>
              <a:ext cx="13580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사용자 맞춤 불가능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057650" y="2311418"/>
              <a:ext cx="13580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질문 흐름 하드코딩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05575" y="1570889"/>
              <a:ext cx="34176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프롬프트를</a:t>
              </a: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 </a:t>
              </a:r>
              <a:r>
                <a: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SQLite DB</a:t>
              </a:r>
              <a:r>
                <a:rPr kumimoji="0" lang="ko-KR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에 저장</a:t>
              </a: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/>
                  <a:cs typeface="+mn-cs"/>
                </a:rPr>
                <a:t>하여 유지보수 용이</a:t>
              </a: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05575" y="1947350"/>
              <a:ext cx="36341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프레임워크별 질문 구조화 → </a:t>
              </a:r>
              <a:r>
                <a:rPr kumimoji="0" lang="ko-KR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사용자 맥락 기반 질문 생성</a:t>
              </a: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6505575" y="2311418"/>
              <a:ext cx="31505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프레임워크 단계를 기준으로 질문 흐름 설계 가능</a:t>
              </a:r>
            </a:p>
          </p:txBody>
        </p:sp>
        <p:cxnSp>
          <p:nvCxnSpPr>
            <p:cNvPr id="29" name="직선 화살표 연결선 28"/>
            <p:cNvCxnSpPr>
              <a:endCxn id="23" idx="1"/>
            </p:cNvCxnSpPr>
            <p:nvPr/>
          </p:nvCxnSpPr>
          <p:spPr>
            <a:xfrm>
              <a:off x="6002413" y="1709388"/>
              <a:ext cx="50316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02413" y="2083087"/>
              <a:ext cx="50316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6002413" y="2439048"/>
              <a:ext cx="503162" cy="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5107901" y="3336389"/>
            <a:ext cx="5667375" cy="1933423"/>
            <a:chOff x="4718373" y="4070325"/>
            <a:chExt cx="5667375" cy="193342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r="4341" b="12859"/>
            <a:stretch/>
          </p:blipFill>
          <p:spPr>
            <a:xfrm>
              <a:off x="4718373" y="4516930"/>
              <a:ext cx="5667375" cy="148681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718373" y="4070325"/>
              <a:ext cx="1531958" cy="307777"/>
            </a:xfrm>
            <a:prstGeom prst="rect">
              <a:avLst/>
            </a:prstGeom>
            <a:solidFill>
              <a:schemeClr val="accent5">
                <a:lumMod val="10000"/>
              </a:schemeClr>
            </a:solidFill>
          </p:spPr>
          <p:txBody>
            <a:bodyPr wrap="square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defRPr>
              </a:lvl1pPr>
            </a:lstStyle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prompt_bank.db</a:t>
              </a:r>
              <a:endPara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47483" y="3782994"/>
            <a:ext cx="16681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2E69F1">
                    <a:lumMod val="50000"/>
                  </a:srgbClr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프레임이름  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srgbClr val="2E69F1">
                  <a:lumMod val="50000"/>
                </a:srgb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1)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문제정의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2)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기회 탐색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3)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대상 분석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4)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솔루션 구성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5)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시장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·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정책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분석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</a:t>
            </a:r>
            <a:r>
              <a:rPr kumimoji="0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6)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실행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전략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15598" y="3782994"/>
            <a:ext cx="2815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설명</a:t>
            </a:r>
            <a:endParaRPr kumimoji="0" lang="en-US" altLang="ko-KR" sz="1200" b="1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문제 상황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구조적 원인을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명확히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해결 시 기대효과 및 가치를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도출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정책 대상자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고객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사용자에 대한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정의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입력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처리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출력 흐름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구성요소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구조화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유사 정책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·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서비스 분석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연계 </a:t>
            </a: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가능성</a:t>
            </a:r>
            <a:endParaRPr kumimoji="0" lang="en-US" altLang="ko-KR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실행 조건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리스크 진단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47483" y="3331117"/>
            <a:ext cx="4091192" cy="307777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컨설팅 프레임워크 기반 질문 체계</a:t>
            </a:r>
          </a:p>
        </p:txBody>
      </p:sp>
    </p:spTree>
    <p:extLst>
      <p:ext uri="{BB962C8B-B14F-4D97-AF65-F5344CB8AC3E}">
        <p14:creationId xmlns:p14="http://schemas.microsoft.com/office/powerpoint/2010/main" val="28753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5218" y="397002"/>
            <a:ext cx="11591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(1)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전문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컨설턴트 프레임 기반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AI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기획 질문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시스템 설계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 전략 컨설팅 프레임워크 기반 질문 템플릿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1847026"/>
            <a:ext cx="2124075" cy="431088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47700" y="5162550"/>
            <a:ext cx="904875" cy="561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사각형 설명선 7"/>
          <p:cNvSpPr/>
          <p:nvPr/>
        </p:nvSpPr>
        <p:spPr>
          <a:xfrm>
            <a:off x="1733550" y="4810125"/>
            <a:ext cx="676275" cy="495300"/>
          </a:xfrm>
          <a:prstGeom prst="wedgeRectCallout">
            <a:avLst>
              <a:gd name="adj1" fmla="val -58861"/>
              <a:gd name="adj2" fmla="val 6250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추가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937" y="2662237"/>
            <a:ext cx="3019425" cy="3495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552" y="2447925"/>
            <a:ext cx="2067010" cy="399097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1587" y="2524125"/>
            <a:ext cx="2790825" cy="32004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529387" y="3976688"/>
            <a:ext cx="904875" cy="5619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10286999" y="4652961"/>
            <a:ext cx="676275" cy="495300"/>
          </a:xfrm>
          <a:prstGeom prst="wedgeRectCallout">
            <a:avLst>
              <a:gd name="adj1" fmla="val -58861"/>
              <a:gd name="adj2" fmla="val 6250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삭제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891587" y="3224213"/>
            <a:ext cx="1276265" cy="25717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319377" y="5233987"/>
            <a:ext cx="2957513" cy="766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138567" y="4948237"/>
            <a:ext cx="990600" cy="495300"/>
          </a:xfrm>
          <a:prstGeom prst="wedgeRectCallout">
            <a:avLst>
              <a:gd name="adj1" fmla="val -58861"/>
              <a:gd name="adj2" fmla="val 6250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DB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추가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6" name="사각형 설명선 15"/>
          <p:cNvSpPr/>
          <p:nvPr/>
        </p:nvSpPr>
        <p:spPr>
          <a:xfrm>
            <a:off x="7386637" y="3662362"/>
            <a:ext cx="676275" cy="495300"/>
          </a:xfrm>
          <a:prstGeom prst="wedgeRectCallout">
            <a:avLst>
              <a:gd name="adj1" fmla="val -58861"/>
              <a:gd name="adj2" fmla="val 62501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삭제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1987" y="919757"/>
            <a:ext cx="113299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전문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컨설팅 프레임 기반의 질문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전략을 </a:t>
            </a:r>
            <a:r>
              <a:rPr kumimoji="0" lang="en-US" altLang="ko-KR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DB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로 관리하고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, UI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를 통해 자유롭게 편집할 수 있는 관리자 </a:t>
            </a:r>
            <a:r>
              <a:rPr kumimoji="0" lang="ko-KR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도구 제공</a:t>
            </a:r>
            <a:endParaRPr kumimoji="0" lang="en-US" altLang="ko-KR" sz="16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사용자는 다양한 프레임워크 단계를 등록하거나 제거하며 실시간으로 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LangChain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기반 질문 흐름에 반영</a:t>
            </a:r>
          </a:p>
        </p:txBody>
      </p:sp>
    </p:spTree>
    <p:extLst>
      <p:ext uri="{BB962C8B-B14F-4D97-AF65-F5344CB8AC3E}">
        <p14:creationId xmlns:p14="http://schemas.microsoft.com/office/powerpoint/2010/main" val="9437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5218" y="397002"/>
            <a:ext cx="11591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(1)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전문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컨설턴트 프레임 기반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AI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기획 질문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시스템 설계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-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단계 전략 컨설팅 프레임워크 기반 질문 템플릿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rcRect r="11028"/>
          <a:stretch/>
        </p:blipFill>
        <p:spPr>
          <a:xfrm>
            <a:off x="633412" y="3128962"/>
            <a:ext cx="3957638" cy="2562225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547483" y="1203423"/>
            <a:ext cx="4043567" cy="307777"/>
          </a:xfrm>
          <a:prstGeom prst="rect">
            <a:avLst/>
          </a:prstGeom>
          <a:solidFill>
            <a:schemeClr val="accent5">
              <a:lumMod val="1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시스템 구성도  및 기대효과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47483" y="1614011"/>
            <a:ext cx="404356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프롬프트 유지보수 용이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전문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컨설팅형 티키타카 질문 흐름 제공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다양한 산업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/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주제에 맞게 확장 가능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/>
            </a:r>
            <a:b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UI + DB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기반 관리로 전문가와 일반 사용자 모두 대응 가능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738" y="1256108"/>
            <a:ext cx="3497999" cy="323373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37" y="1203423"/>
            <a:ext cx="2908648" cy="43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609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pitchdeck_151">
      <a:dk1>
        <a:sysClr val="windowText" lastClr="000000"/>
      </a:dk1>
      <a:lt1>
        <a:sysClr val="window" lastClr="FFFFFF"/>
      </a:lt1>
      <a:dk2>
        <a:srgbClr val="1C298C"/>
      </a:dk2>
      <a:lt2>
        <a:srgbClr val="FFF5D9"/>
      </a:lt2>
      <a:accent1>
        <a:srgbClr val="2E69F1"/>
      </a:accent1>
      <a:accent2>
        <a:srgbClr val="1C298C"/>
      </a:accent2>
      <a:accent3>
        <a:srgbClr val="F19534"/>
      </a:accent3>
      <a:accent4>
        <a:srgbClr val="FFC000"/>
      </a:accent4>
      <a:accent5>
        <a:srgbClr val="D8D8D8"/>
      </a:accent5>
      <a:accent6>
        <a:srgbClr val="F2F2F2"/>
      </a:accent6>
      <a:hlink>
        <a:srgbClr val="2E69F1"/>
      </a:hlink>
      <a:folHlink>
        <a:srgbClr val="A5A5A5"/>
      </a:folHlink>
    </a:clrScheme>
    <a:fontScheme name="사용자 지정 618">
      <a:majorFont>
        <a:latin typeface="Montserrat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와이드스크린</PresentationFormat>
  <Paragraphs>55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Montserrat</vt:lpstr>
      <vt:lpstr>나눔스퀘어_ac ExtraBold</vt:lpstr>
      <vt:lpstr>맑은 고딕</vt:lpstr>
      <vt:lpstr>Arial</vt:lpstr>
      <vt:lpstr>Calibri</vt:lpstr>
      <vt:lpstr>나눔바른고딕</vt:lpstr>
      <vt:lpstr>나눔스퀘어 ExtraBold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2025-04-10T02:19:58Z</dcterms:created>
  <dcterms:modified xsi:type="dcterms:W3CDTF">2025-04-10T02:22:44Z</dcterms:modified>
</cp:coreProperties>
</file>