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58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0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2"/>
    <a:srgbClr val="1E8BCB"/>
    <a:srgbClr val="007BC3"/>
    <a:srgbClr val="E76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4D941-7940-4254-AF12-4A0F7F8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5F9AE-2A68-418B-A0B8-8A85618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FD335-627C-4BCA-B101-4A3583FB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E86F-C758-4260-9756-013F9A6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ABB6-5851-4FCE-BCF1-DEA9931F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D59C8-BF63-4F07-929A-51FD27A5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8B67D-33F7-4F7C-99C9-E2A9753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520A4-FE82-4874-A0B8-9AC460BF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649F2-12E1-482C-9F7A-7748AF5C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ECF0E-1956-4183-B0AE-31EB051C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2F13C-6581-4D02-85AF-2450BAF1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5E1D7-875C-472B-A465-27B4C72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8D17-E24F-44A2-A81D-EF8F6D89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68265-CE6C-456F-8528-6A3A266D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92937-D3E6-4667-B5E0-D93FEDA0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D7C94-0DF7-4A1A-B4FE-77A1911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A107-5FD5-46A8-869C-7C7475C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5ED6C-D620-4822-A782-03AC28A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EA63-C7C5-4CDD-98E2-AE5B4EE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74E59-2BED-45BD-BCF5-6D894860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BFC8-99FD-481D-AD60-9F63CC1B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7B8E-DB70-47F0-95D3-409BFF60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8AB2-94C9-4D33-A6C0-CA69A86C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1620-EDBD-419A-9D3F-04F254A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549D6-DC13-4340-87A6-ABEEAF330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42A7-8CE7-458A-B0B0-4BBC25A2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88DA9-118C-4C6E-82B1-B8C876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C18B6-3B0B-4446-87E1-BBAF73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43E9D-3F08-4669-8882-0D0C0147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8928-1051-4456-BFED-40236D7F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F10B-4153-4405-8344-FB232D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C44E8-0759-4C70-BD1A-E20FE9F9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D3AD9-A629-41C3-93DB-F949757E5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48363-ECF0-4EE1-B990-28B77834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B93E2-6B93-4831-9B90-BA7B338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1AABE-CB8A-41CC-B0B7-2CCE01F5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EEB25-FCB9-4440-A11F-F555C758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0953-3F23-4545-820D-9B6F076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74815"/>
            <a:ext cx="10515600" cy="49876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5AAF4-EC69-45DA-9F83-9B81BF95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96A42-920D-4F74-9D10-FEB5A21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0F475-C54E-499F-B7DB-C2B9815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D4B4A-5B65-45CD-BA7D-7BE8A81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54BCD5-0B01-4E55-814B-2BA984B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26521-8895-4016-AA49-AA9EA73F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A36B-B5E7-4BFE-919E-9FBAA3A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F52FD-ACC6-448A-8D95-02B0D044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9D860-7F08-4489-A089-7CB793E3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99C76-E3D6-470E-B9D0-900DF9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DA70D-E9B0-45C5-9DEE-B13BC44C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803-91E1-412F-97B8-0858661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A99AD-4B46-4308-AC31-AFE21EF3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C238-A1D1-4490-A19F-F638113ED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1829D-4CF2-4EB5-B3F2-E5A722F5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EC19A-6F8E-495E-8055-E716E57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36CE-7B12-4750-9740-6136DF5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E58C4-A61A-451F-BBDF-B89881B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C013C-5679-4F03-9D58-C48FAB93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F72F-0DBA-48DA-91F0-80BB4D6D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CE64C-74E9-4788-A11C-DB2CED37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08CB-369D-4CA5-B43D-5922FFF2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5AC-CA9F-4B5A-AF52-C602F988D355}"/>
              </a:ext>
            </a:extLst>
          </p:cNvPr>
          <p:cNvSpPr/>
          <p:nvPr userDrawn="1"/>
        </p:nvSpPr>
        <p:spPr>
          <a:xfrm>
            <a:off x="0" y="-1"/>
            <a:ext cx="12192000" cy="650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387922-0588-491D-9F09-7AE140436D85}"/>
              </a:ext>
            </a:extLst>
          </p:cNvPr>
          <p:cNvSpPr/>
          <p:nvPr userDrawn="1"/>
        </p:nvSpPr>
        <p:spPr>
          <a:xfrm>
            <a:off x="0" y="650033"/>
            <a:ext cx="12192000" cy="82492"/>
          </a:xfrm>
          <a:prstGeom prst="rect">
            <a:avLst/>
          </a:prstGeom>
          <a:solidFill>
            <a:srgbClr val="1E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B435C-B0C2-4602-8F48-D48D0606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50377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26" name="Picture 2" descr="힘내">
            <a:extLst>
              <a:ext uri="{FF2B5EF4-FFF2-40B4-BE49-F238E27FC236}">
                <a16:creationId xmlns:a16="http://schemas.microsoft.com/office/drawing/2014/main" id="{9FC30C7E-5953-4CB8-A217-9ABCC463C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548" y="105939"/>
            <a:ext cx="1047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080020-F24A-4208-960A-6333E4C7C0BA}"/>
              </a:ext>
            </a:extLst>
          </p:cNvPr>
          <p:cNvCxnSpPr/>
          <p:nvPr/>
        </p:nvCxnSpPr>
        <p:spPr>
          <a:xfrm>
            <a:off x="616717" y="0"/>
            <a:ext cx="0" cy="6858000"/>
          </a:xfrm>
          <a:prstGeom prst="line">
            <a:avLst/>
          </a:prstGeom>
          <a:ln w="76200">
            <a:solidFill>
              <a:srgbClr val="1E8BC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1FDA34-3573-42FE-B434-711826BF5B60}"/>
              </a:ext>
            </a:extLst>
          </p:cNvPr>
          <p:cNvSpPr txBox="1"/>
          <p:nvPr/>
        </p:nvSpPr>
        <p:spPr>
          <a:xfrm>
            <a:off x="1796425" y="2588780"/>
            <a:ext cx="4299575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01-1</a:t>
            </a:r>
            <a:r>
              <a:rPr lang="en-US" altLang="ko-KR" dirty="0"/>
              <a:t> </a:t>
            </a:r>
            <a:r>
              <a:rPr lang="ko-KR" altLang="en-US" dirty="0"/>
              <a:t>지옥에서 온 문서 관리자</a:t>
            </a:r>
            <a:r>
              <a:rPr lang="en-US" altLang="ko-KR" dirty="0"/>
              <a:t>, </a:t>
            </a:r>
            <a:r>
              <a:rPr lang="ko-KR" altLang="en-US" dirty="0"/>
              <a:t>깃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01-2</a:t>
            </a:r>
            <a:r>
              <a:rPr lang="en-US" altLang="ko-KR" dirty="0"/>
              <a:t> </a:t>
            </a:r>
            <a:r>
              <a:rPr lang="ko-KR" altLang="en-US" dirty="0"/>
              <a:t>윈도우에서 깃 설치하기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01-3</a:t>
            </a:r>
            <a:r>
              <a:rPr lang="en-US" altLang="ko-KR" dirty="0"/>
              <a:t> </a:t>
            </a:r>
            <a:r>
              <a:rPr lang="ko-KR" altLang="en-US" dirty="0"/>
              <a:t>리눅스 명령 연습하기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01-4</a:t>
            </a:r>
            <a:r>
              <a:rPr lang="en-US" altLang="ko-KR" dirty="0"/>
              <a:t> </a:t>
            </a:r>
            <a:r>
              <a:rPr lang="ko-KR" altLang="en-US" dirty="0"/>
              <a:t>빔 편집기에서 텍스트 문서 만들기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22B75-D824-4C74-AB48-F829076A50B7}"/>
              </a:ext>
            </a:extLst>
          </p:cNvPr>
          <p:cNvSpPr txBox="1"/>
          <p:nvPr/>
        </p:nvSpPr>
        <p:spPr>
          <a:xfrm>
            <a:off x="2241656" y="1566252"/>
            <a:ext cx="324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깃 시작하기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CE28DC-BF44-486F-A1E4-365C7B612AEE}"/>
              </a:ext>
            </a:extLst>
          </p:cNvPr>
          <p:cNvGrpSpPr/>
          <p:nvPr/>
        </p:nvGrpSpPr>
        <p:grpSpPr>
          <a:xfrm>
            <a:off x="1523864" y="1524522"/>
            <a:ext cx="545123" cy="545123"/>
            <a:chOff x="5846885" y="1565031"/>
            <a:chExt cx="545123" cy="54512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76E67C-47D3-4712-A7AD-59517DA2EB51}"/>
                </a:ext>
              </a:extLst>
            </p:cNvPr>
            <p:cNvSpPr/>
            <p:nvPr/>
          </p:nvSpPr>
          <p:spPr>
            <a:xfrm rot="2825809">
              <a:off x="5846885" y="1565031"/>
              <a:ext cx="545123" cy="545123"/>
            </a:xfrm>
            <a:prstGeom prst="roundRect">
              <a:avLst/>
            </a:prstGeom>
            <a:solidFill>
              <a:srgbClr val="1E8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23212F-6706-4EC4-A3E8-F89B8A2700DC}"/>
                </a:ext>
              </a:extLst>
            </p:cNvPr>
            <p:cNvSpPr txBox="1"/>
            <p:nvPr/>
          </p:nvSpPr>
          <p:spPr>
            <a:xfrm>
              <a:off x="5894064" y="165292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57463EF5-31AF-4ED2-8029-0A3AD341477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319" y="5943600"/>
            <a:ext cx="914400" cy="9144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7D2146-B62F-4E4F-9237-2FF7FDEFF157}"/>
              </a:ext>
            </a:extLst>
          </p:cNvPr>
          <p:cNvSpPr txBox="1"/>
          <p:nvPr/>
        </p:nvSpPr>
        <p:spPr>
          <a:xfrm>
            <a:off x="9008972" y="6269176"/>
            <a:ext cx="229765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b="0" i="0" u="none" strike="noStrike" baseline="0" dirty="0">
                <a:solidFill>
                  <a:srgbClr val="000000"/>
                </a:solidFill>
              </a:rPr>
              <a:t>참고 영상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</a:rPr>
              <a:t>: GIT 1</a:t>
            </a:r>
          </a:p>
          <a:p>
            <a:pPr algn="r"/>
            <a:r>
              <a:rPr lang="en-US" altLang="ko-KR" sz="1000" b="0" i="0" u="none" strike="noStrike" baseline="0" dirty="0">
                <a:solidFill>
                  <a:srgbClr val="333333"/>
                </a:solidFill>
                <a:latin typeface="TDc_SSiGothic_120_OTF"/>
              </a:rPr>
              <a:t>http://bit.ly/do-it-git1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36580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깃 환경 설정하기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01-2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윈도우에서 깃 설치하기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8B297-CD9D-4360-A514-CD3A89F0B0DA}"/>
              </a:ext>
            </a:extLst>
          </p:cNvPr>
          <p:cNvSpPr txBox="1"/>
          <p:nvPr/>
        </p:nvSpPr>
        <p:spPr>
          <a:xfrm>
            <a:off x="703123" y="1744909"/>
            <a:ext cx="8711810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깃을 사용하기 전에 먼저 사용자 정보를 입력해야 함 </a:t>
            </a:r>
            <a:br>
              <a:rPr lang="en-US" altLang="ko-KR" sz="1400" dirty="0"/>
            </a:br>
            <a:r>
              <a:rPr lang="ko-KR" altLang="en-US" sz="1400" dirty="0"/>
              <a:t>깃은 버전을 저장할 때마다 그 버전을 만든 사용자 정보도 함께 저장하기 때문</a:t>
            </a:r>
            <a:br>
              <a:rPr lang="en-US" altLang="ko-KR" sz="1400" dirty="0"/>
            </a:br>
            <a:r>
              <a:rPr lang="ko-KR" altLang="en-US" sz="1400" dirty="0"/>
              <a:t>이를 통해 어떤 버전을 누가 언제 만들었는지 쉽게 파악할 수 있음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여기서부터는</a:t>
            </a:r>
            <a:r>
              <a:rPr lang="ko-KR" altLang="en-US" sz="1400" dirty="0"/>
              <a:t> 운영체제와 상관없이 리눅스 방식의 명령을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사용하는 운영체제가 윈도우라면 깃 </a:t>
            </a:r>
            <a:r>
              <a:rPr lang="ko-KR" altLang="en-US" sz="1400" dirty="0" err="1"/>
              <a:t>배시를</a:t>
            </a:r>
            <a:r>
              <a:rPr lang="en-US" altLang="ko-KR" sz="1400" dirty="0"/>
              <a:t>, </a:t>
            </a:r>
            <a:r>
              <a:rPr lang="ko-KR" altLang="en-US" sz="1400" dirty="0"/>
              <a:t>맥이라면 터미널 창을 열고 터미널 창에 </a:t>
            </a:r>
            <a:br>
              <a:rPr lang="en-US" altLang="ko-KR" sz="1400" dirty="0"/>
            </a:br>
            <a:r>
              <a:rPr lang="ko-KR" altLang="en-US" sz="1400" dirty="0"/>
              <a:t>다음과 같이 입력한 뒤</a:t>
            </a:r>
            <a:r>
              <a:rPr lang="en-US" altLang="ko-KR" sz="1400" dirty="0"/>
              <a:t>,</a:t>
            </a:r>
            <a:r>
              <a:rPr lang="ko-KR" altLang="en-US" sz="1400" dirty="0"/>
              <a:t> 사용자의 이름과 이메일 주소를 저장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깃에서 사용자 정보를 설정하려면 </a:t>
            </a:r>
            <a:r>
              <a:rPr lang="en-US" altLang="ko-KR" sz="1400" dirty="0"/>
              <a:t>git config </a:t>
            </a:r>
            <a:r>
              <a:rPr lang="ko-KR" altLang="en-US" sz="1400" dirty="0"/>
              <a:t>명령을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--global </a:t>
            </a:r>
            <a:r>
              <a:rPr lang="ko-KR" altLang="en-US" sz="1400" dirty="0"/>
              <a:t>옵션을 추가하면 현재 컴퓨터에 있는 모든 저장소에서 같은 사용자 정보를 사용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EA487D-6C16-4495-A6A5-D8BF51A44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96" y="4057786"/>
            <a:ext cx="6718167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15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01-3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리눅스 명령 연습하기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현재 디렉터리 살펴보기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3" y="1744909"/>
            <a:ext cx="8711810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깃 </a:t>
            </a:r>
            <a:r>
              <a:rPr lang="ko-KR" altLang="en-US" sz="1400" dirty="0" err="1"/>
              <a:t>배시를</a:t>
            </a:r>
            <a:r>
              <a:rPr lang="ko-KR" altLang="en-US" sz="1400" dirty="0"/>
              <a:t> 실행한 후 커서 윗줄을 보면 맨 끝에 물결 표시</a:t>
            </a:r>
            <a:r>
              <a:rPr lang="en-US" altLang="ko-KR" sz="1400" dirty="0"/>
              <a:t>(~)</a:t>
            </a:r>
            <a:r>
              <a:rPr lang="ko-KR" altLang="en-US" sz="1400" dirty="0"/>
              <a:t>가 있음</a:t>
            </a:r>
            <a:br>
              <a:rPr lang="en-US" altLang="ko-KR" sz="1400" dirty="0"/>
            </a:br>
            <a:r>
              <a:rPr lang="ko-KR" altLang="en-US" sz="1400" dirty="0"/>
              <a:t>현재 위치가 홈 디렉터리</a:t>
            </a:r>
            <a:r>
              <a:rPr lang="en-US" altLang="ko-KR" sz="1400" dirty="0"/>
              <a:t>(home directory)</a:t>
            </a:r>
            <a:r>
              <a:rPr lang="ko-KR" altLang="en-US" sz="1400" dirty="0"/>
              <a:t>라는 의미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/>
              <a:t>pwd</a:t>
            </a:r>
            <a:r>
              <a:rPr lang="en-US" altLang="ko-KR" sz="1400" dirty="0"/>
              <a:t> </a:t>
            </a:r>
            <a:r>
              <a:rPr lang="ko-KR" altLang="en-US" sz="1400" dirty="0"/>
              <a:t>명령을 입력하고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누름</a:t>
            </a:r>
            <a:br>
              <a:rPr lang="en-US" altLang="ko-KR" sz="1400" dirty="0"/>
            </a:br>
            <a:r>
              <a:rPr lang="ko-KR" altLang="en-US" sz="1400" dirty="0"/>
              <a:t>현재 위치의 경로가 나타남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현재 디렉터리에 어떤 파일이나 디렉터리가 있는지 확인할 때는 </a:t>
            </a:r>
            <a:r>
              <a:rPr lang="en-US" altLang="ko-KR" sz="1400" dirty="0"/>
              <a:t>ls </a:t>
            </a:r>
            <a:r>
              <a:rPr lang="ko-KR" altLang="en-US" sz="1400" dirty="0"/>
              <a:t>명령을 사용</a:t>
            </a:r>
            <a:br>
              <a:rPr lang="en-US" altLang="ko-KR" sz="1400" dirty="0"/>
            </a:br>
            <a:r>
              <a:rPr lang="en-US" altLang="ko-KR" sz="1400" dirty="0"/>
              <a:t>ls </a:t>
            </a:r>
            <a:r>
              <a:rPr lang="ko-KR" altLang="en-US" sz="1400" dirty="0"/>
              <a:t>명령만 입력하고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누르면 디렉터리와 파일 이름이 나타남</a:t>
            </a:r>
            <a:br>
              <a:rPr lang="en-US" altLang="ko-KR" sz="1400" dirty="0"/>
            </a:br>
            <a:r>
              <a:rPr lang="ko-KR" altLang="en-US" sz="1400" dirty="0"/>
              <a:t>이름 뒤에 슬래시</a:t>
            </a:r>
            <a:r>
              <a:rPr lang="en-US" altLang="ko-KR" sz="1400" dirty="0"/>
              <a:t>(/)</a:t>
            </a:r>
            <a:r>
              <a:rPr lang="ko-KR" altLang="en-US" sz="1400" dirty="0"/>
              <a:t>가 붙어 있는 것은 디렉터리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78C0A-231B-4C5E-9E7B-BE1CCF66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338" y="3088290"/>
            <a:ext cx="6615728" cy="594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C5A238-9D4A-4F6C-8450-4A1CE338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338" y="4704117"/>
            <a:ext cx="673607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3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01-3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리눅스 명령 연습하기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현재 디렉터리 살펴보기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3" y="1744909"/>
            <a:ext cx="8711810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/>
              <a:t>ls </a:t>
            </a:r>
            <a:r>
              <a:rPr lang="ko-KR" altLang="en-US" sz="1400" dirty="0"/>
              <a:t>명령 뒤에 </a:t>
            </a:r>
            <a:r>
              <a:rPr lang="en-US" altLang="ko-KR" sz="1400" dirty="0"/>
              <a:t>–l </a:t>
            </a:r>
            <a:r>
              <a:rPr lang="ko-KR" altLang="en-US" sz="1400" dirty="0"/>
              <a:t>옵션을 붙이면 파일이나 디렉터리의 상세 정보까지 표시할 수 있음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952382-FF9A-402B-A6C8-D1D634705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98" y="2118794"/>
            <a:ext cx="6795137" cy="594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863F99-2AA2-44D4-BB2C-E04E6E68E27A}"/>
              </a:ext>
            </a:extLst>
          </p:cNvPr>
          <p:cNvSpPr txBox="1"/>
          <p:nvPr/>
        </p:nvSpPr>
        <p:spPr>
          <a:xfrm>
            <a:off x="701045" y="2987545"/>
            <a:ext cx="8965810" cy="14357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ls </a:t>
            </a:r>
            <a:r>
              <a:rPr lang="ko-KR" altLang="en-US" b="1" dirty="0"/>
              <a:t>명령 옵션 모음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ls </a:t>
            </a:r>
            <a:r>
              <a:rPr lang="ko-KR" altLang="en-US" sz="1400" dirty="0"/>
              <a:t>명령을 사용할 때 옵션을 추가하면 파일과 디렉터리를 다양한 형식으로 표시할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ls </a:t>
            </a:r>
            <a:r>
              <a:rPr lang="ko-KR" altLang="en-US" sz="1400" dirty="0"/>
              <a:t>명령 다음에 붙임표</a:t>
            </a:r>
            <a:r>
              <a:rPr lang="en-US" altLang="ko-KR" sz="1400" dirty="0"/>
              <a:t>(-)</a:t>
            </a:r>
            <a:r>
              <a:rPr lang="ko-KR" altLang="en-US" sz="1400" dirty="0"/>
              <a:t>을 붙이고 옵션을 나타내는 문자를 작성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이때 </a:t>
            </a:r>
            <a:r>
              <a:rPr lang="en-US" altLang="ko-KR" sz="1400" dirty="0"/>
              <a:t>-al</a:t>
            </a:r>
            <a:r>
              <a:rPr lang="ko-KR" altLang="en-US" sz="1400" dirty="0"/>
              <a:t>처럼 옵션을 </a:t>
            </a:r>
            <a:r>
              <a:rPr lang="en-US" altLang="ko-KR" sz="1400" dirty="0"/>
              <a:t>2</a:t>
            </a:r>
            <a:r>
              <a:rPr lang="ko-KR" altLang="en-US" sz="1400" dirty="0"/>
              <a:t>개 이상 사용할 수 있음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6AF625-D1E5-49C3-9030-19DA9E127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5" y="4708532"/>
            <a:ext cx="6715755" cy="172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0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01-3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리눅스 명령 연습하기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터미널 창 지우기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3" y="1744909"/>
            <a:ext cx="8711810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터미널에서 여러 소스를 입력하다 보면 화면이 가득 차서 결과를 쉽게 확인하기 어려울 때가 있음</a:t>
            </a:r>
            <a:br>
              <a:rPr lang="en-US" altLang="ko-KR" sz="1400" dirty="0"/>
            </a:br>
            <a:r>
              <a:rPr lang="ko-KR" altLang="en-US" sz="1400" dirty="0"/>
              <a:t>이럴 때 </a:t>
            </a:r>
            <a:r>
              <a:rPr lang="en-US" altLang="ko-KR" sz="1400" dirty="0"/>
              <a:t>clear </a:t>
            </a:r>
            <a:r>
              <a:rPr lang="ko-KR" altLang="en-US" sz="1400" dirty="0"/>
              <a:t>명령을 사용하면 터미널 화면을 깨끗하게 비울 수 있음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84C2CA-8AA0-423B-81D9-A4791DCEA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55" y="2441959"/>
            <a:ext cx="642989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71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01-3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리눅스 명령 연습하기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터미널 창에서 디렉터리 이동하기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2" y="1744909"/>
            <a:ext cx="8847277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터미널 창에서 디렉터리 사이를 이동할 때는 ‘</a:t>
            </a:r>
            <a:r>
              <a:rPr lang="en-US" altLang="ko-KR" sz="1400" dirty="0"/>
              <a:t>cd’</a:t>
            </a:r>
            <a:r>
              <a:rPr lang="ko-KR" altLang="en-US" sz="1400" dirty="0"/>
              <a:t>라는 명령을 사용</a:t>
            </a:r>
            <a:br>
              <a:rPr lang="en-US" altLang="ko-KR" sz="1400" dirty="0"/>
            </a:br>
            <a:r>
              <a:rPr lang="ko-KR" altLang="en-US" sz="1400" dirty="0"/>
              <a:t>현재 위치에서 상위 디렉터리로 이동하려면</a:t>
            </a:r>
            <a:r>
              <a:rPr lang="en-US" altLang="ko-KR" sz="1400" dirty="0"/>
              <a:t> </a:t>
            </a:r>
            <a:r>
              <a:rPr lang="ko-KR" altLang="en-US" sz="1400" dirty="0"/>
              <a:t>다음과 같이 </a:t>
            </a:r>
            <a:r>
              <a:rPr lang="en-US" altLang="ko-KR" sz="1400" dirty="0"/>
              <a:t>cd </a:t>
            </a:r>
            <a:r>
              <a:rPr lang="ko-KR" altLang="en-US" sz="1400" dirty="0"/>
              <a:t>명령 다음에 한 칸 띄고 마침표 </a:t>
            </a:r>
            <a:r>
              <a:rPr lang="en-US" altLang="ko-KR" sz="1400" dirty="0"/>
              <a:t>2</a:t>
            </a:r>
            <a:r>
              <a:rPr lang="ko-KR" altLang="en-US" sz="1400" dirty="0"/>
              <a:t>개를 입력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cd </a:t>
            </a:r>
            <a:r>
              <a:rPr lang="ko-KR" altLang="en-US" sz="1400" dirty="0"/>
              <a:t>명령을 실행한 후 </a:t>
            </a:r>
            <a:r>
              <a:rPr lang="en-US" altLang="ko-KR" sz="1400" dirty="0"/>
              <a:t>$ </a:t>
            </a:r>
            <a:r>
              <a:rPr lang="ko-KR" altLang="en-US" sz="1400" dirty="0"/>
              <a:t>기호 위에 표시된 경로를 확인</a:t>
            </a:r>
            <a:br>
              <a:rPr lang="en-US" altLang="ko-KR" sz="1400" dirty="0"/>
            </a:br>
            <a:r>
              <a:rPr lang="ko-KR" altLang="en-US" sz="1400" dirty="0"/>
              <a:t>끝부분에 </a:t>
            </a:r>
            <a:r>
              <a:rPr lang="en-US" altLang="ko-KR" sz="1400" dirty="0"/>
              <a:t>c/Users</a:t>
            </a:r>
            <a:r>
              <a:rPr lang="ko-KR" altLang="en-US" sz="1400" dirty="0"/>
              <a:t>라고 나타나는데 이는</a:t>
            </a:r>
            <a:r>
              <a:rPr lang="en-US" altLang="ko-KR" sz="1400" dirty="0"/>
              <a:t> c/Users/</a:t>
            </a:r>
            <a:r>
              <a:rPr lang="ko-KR" altLang="en-US" sz="1400" dirty="0"/>
              <a:t>사용자 아이디에서 한 단계 위로 올라간 경로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이번에는 </a:t>
            </a:r>
            <a:r>
              <a:rPr lang="en-US" altLang="ko-KR" sz="1400" dirty="0"/>
              <a:t>c </a:t>
            </a:r>
            <a:r>
              <a:rPr lang="ko-KR" altLang="en-US" sz="1400" dirty="0"/>
              <a:t>드라이브의 루트 폴더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en-US" altLang="ko-KR" sz="1400" dirty="0"/>
              <a:t>c:\</a:t>
            </a:r>
            <a:r>
              <a:rPr lang="ko-KR" altLang="en-US" sz="1400" dirty="0"/>
              <a:t>까지 이동하고 </a:t>
            </a:r>
            <a:r>
              <a:rPr lang="en-US" altLang="ko-KR" sz="1400" dirty="0"/>
              <a:t>ls </a:t>
            </a:r>
            <a:r>
              <a:rPr lang="ko-KR" altLang="en-US" sz="1400" dirty="0"/>
              <a:t>명령을 사용해서 그 안의 내용을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하위 디렉터리로 이동할 때는 </a:t>
            </a:r>
            <a:r>
              <a:rPr lang="en-US" altLang="ko-KR" sz="1400" dirty="0"/>
              <a:t>cd </a:t>
            </a:r>
            <a:r>
              <a:rPr lang="ko-KR" altLang="en-US" sz="1400" dirty="0"/>
              <a:t>명령 다음에 이동할 하위 디렉터리 이름을 입력</a:t>
            </a:r>
            <a:br>
              <a:rPr lang="en-US" altLang="ko-KR" sz="1400" dirty="0"/>
            </a:br>
            <a:r>
              <a:rPr lang="ko-KR" altLang="en-US" sz="1400" dirty="0"/>
              <a:t>현재 </a:t>
            </a:r>
            <a:r>
              <a:rPr lang="en-US" altLang="ko-KR" sz="1400" dirty="0"/>
              <a:t>c/ </a:t>
            </a:r>
            <a:r>
              <a:rPr lang="ko-KR" altLang="en-US" sz="1400" dirty="0"/>
              <a:t>디렉터리에 있는데 </a:t>
            </a:r>
            <a:r>
              <a:rPr lang="en-US" altLang="ko-KR" sz="1400" dirty="0"/>
              <a:t>c/Users </a:t>
            </a:r>
            <a:r>
              <a:rPr lang="ko-KR" altLang="en-US" sz="1400" dirty="0"/>
              <a:t>디렉터리로 가려면 다음과 같이 명령을 입력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3B3463-2A1D-4E4B-959A-A8BCBA1F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65" y="2441959"/>
            <a:ext cx="6543461" cy="594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0F8A2B-695E-4F9D-BC42-758B29688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65" y="4057786"/>
            <a:ext cx="6762079" cy="868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94AF19-FAA5-4367-949A-1200FA383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865" y="5650753"/>
            <a:ext cx="655446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117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01-3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리눅스 명령 연습하기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터미널 창에서 디렉터리 이동하기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2" y="1744909"/>
            <a:ext cx="8847277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처음에 출발했던 디렉터리</a:t>
            </a:r>
            <a:r>
              <a:rPr lang="en-US" altLang="ko-KR" sz="1400" dirty="0"/>
              <a:t>, </a:t>
            </a:r>
            <a:r>
              <a:rPr lang="ko-KR" altLang="en-US" sz="1400" dirty="0"/>
              <a:t>즉 홈 디렉터리로 돌아가려면 다음과 같이 입력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2FFE8-C8A9-43DC-889B-66B19FEF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31" y="2118794"/>
            <a:ext cx="6730417" cy="594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A17A9B-49E6-47A5-9FE7-62BFD06929D1}"/>
              </a:ext>
            </a:extLst>
          </p:cNvPr>
          <p:cNvSpPr txBox="1"/>
          <p:nvPr/>
        </p:nvSpPr>
        <p:spPr>
          <a:xfrm>
            <a:off x="701045" y="2987545"/>
            <a:ext cx="8965810" cy="789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리눅스에서 디렉터리를 나타내는 기호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리눅스에서는 현재 위치나 파일 경로를 나타낼 때 몇 가지 약속된 기호를 사용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3F91766-D169-4BB0-852A-B48FA2F58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7" y="4051319"/>
            <a:ext cx="6461755" cy="171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3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01-3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리눅스 명령 연습하기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5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터미널 창에서 디렉터리 만들기 및 삭제하기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2" y="1744909"/>
            <a:ext cx="8847277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터미널 창에서 현재 디렉터리 안에 하위 디렉터리를 만들 때는 ‘</a:t>
            </a:r>
            <a:r>
              <a:rPr lang="en-US" altLang="ko-KR" sz="1400" dirty="0" err="1"/>
              <a:t>mkdir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명령을 사용</a:t>
            </a:r>
            <a:br>
              <a:rPr lang="en-US" altLang="ko-KR" sz="1400" dirty="0"/>
            </a:br>
            <a:r>
              <a:rPr lang="ko-KR" altLang="en-US" sz="1400" dirty="0"/>
              <a:t>홈 디렉터리 안에 있는 </a:t>
            </a:r>
            <a:r>
              <a:rPr lang="en-US" altLang="ko-KR" sz="1400" dirty="0"/>
              <a:t>Documents </a:t>
            </a:r>
            <a:r>
              <a:rPr lang="ko-KR" altLang="en-US" sz="1400" dirty="0"/>
              <a:t>디렉터리에 </a:t>
            </a:r>
            <a:r>
              <a:rPr lang="en-US" altLang="ko-KR" sz="1400" dirty="0"/>
              <a:t>test</a:t>
            </a:r>
            <a:r>
              <a:rPr lang="ko-KR" altLang="en-US" sz="1400" dirty="0"/>
              <a:t>라는 하위 디렉터리를 만든다면 다음과 같이 작성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/>
              <a:t>mkdir</a:t>
            </a:r>
            <a:r>
              <a:rPr lang="en-US" altLang="ko-KR" sz="1400" dirty="0"/>
              <a:t> </a:t>
            </a:r>
            <a:r>
              <a:rPr lang="ko-KR" altLang="en-US" sz="1400" dirty="0"/>
              <a:t>명령을 실행하고 하위 디렉터리가 만들어져도 화면에는 아무것도 나타나지 않음</a:t>
            </a:r>
            <a:br>
              <a:rPr lang="en-US" altLang="ko-KR" sz="1400" dirty="0"/>
            </a:br>
            <a:r>
              <a:rPr lang="en-US" altLang="ko-KR" sz="1400" dirty="0"/>
              <a:t>test </a:t>
            </a:r>
            <a:r>
              <a:rPr lang="ko-KR" altLang="en-US" sz="1400" dirty="0"/>
              <a:t>디렉터리가 제대로 만들어졌는지 확인하려면 </a:t>
            </a:r>
            <a:r>
              <a:rPr lang="en-US" altLang="ko-KR" sz="1400" dirty="0"/>
              <a:t>ls </a:t>
            </a:r>
            <a:r>
              <a:rPr lang="ko-KR" altLang="en-US" sz="1400" dirty="0"/>
              <a:t>명령을 사용하면 화면에 ‘</a:t>
            </a:r>
            <a:r>
              <a:rPr lang="en-US" altLang="ko-KR" sz="1400" dirty="0"/>
              <a:t>test/’</a:t>
            </a:r>
            <a:r>
              <a:rPr lang="ko-KR" altLang="en-US" sz="1400" dirty="0"/>
              <a:t>라고 표시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E546B2-2C71-4418-9E3E-AD91BFC1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234" y="2441959"/>
            <a:ext cx="6845888" cy="868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121167-1D90-40A5-9C9C-ADC324B9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234" y="4057786"/>
            <a:ext cx="649979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26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01-3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리눅스 명령 연습하기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5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터미널 창에서 디렉터리 만들기 및 삭제하기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2" y="1744909"/>
            <a:ext cx="8847277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디렉터리를 삭제할 때는 ‘</a:t>
            </a:r>
            <a:r>
              <a:rPr lang="en-US" altLang="ko-KR" sz="1400" dirty="0"/>
              <a:t>rm’</a:t>
            </a:r>
            <a:r>
              <a:rPr lang="ko-KR" altLang="en-US" sz="1400" dirty="0"/>
              <a:t>이라는 명령을 사용</a:t>
            </a:r>
            <a:br>
              <a:rPr lang="en-US" altLang="ko-KR" sz="1400" dirty="0"/>
            </a:br>
            <a:r>
              <a:rPr lang="ko-KR" altLang="en-US" sz="1400" dirty="0"/>
              <a:t>단</a:t>
            </a:r>
            <a:r>
              <a:rPr lang="en-US" altLang="ko-KR" sz="1400" dirty="0"/>
              <a:t>, </a:t>
            </a:r>
            <a:r>
              <a:rPr lang="ko-KR" altLang="en-US" sz="1400" dirty="0"/>
              <a:t>명심할 것은 삭제할 디렉터리의 상위 디렉터리에서 해야 함</a:t>
            </a:r>
            <a:br>
              <a:rPr lang="en-US" altLang="ko-KR" sz="1400" dirty="0"/>
            </a:br>
            <a:r>
              <a:rPr lang="en-US" altLang="ko-KR" sz="1400" dirty="0"/>
              <a:t>Documents </a:t>
            </a:r>
            <a:r>
              <a:rPr lang="ko-KR" altLang="en-US" sz="1400" dirty="0"/>
              <a:t>디렉터리 안에 있는 </a:t>
            </a:r>
            <a:r>
              <a:rPr lang="en-US" altLang="ko-KR" sz="1400" dirty="0"/>
              <a:t>test </a:t>
            </a:r>
            <a:r>
              <a:rPr lang="ko-KR" altLang="en-US" sz="1400" dirty="0"/>
              <a:t>디렉터리를 삭제하려면 </a:t>
            </a:r>
            <a:r>
              <a:rPr lang="en-US" altLang="ko-KR" sz="1400" dirty="0"/>
              <a:t>Document </a:t>
            </a:r>
            <a:r>
              <a:rPr lang="ko-KR" altLang="en-US" sz="1400" dirty="0"/>
              <a:t>디렉터리에서 </a:t>
            </a:r>
            <a:r>
              <a:rPr lang="en-US" altLang="ko-KR" sz="1400" dirty="0"/>
              <a:t>rm </a:t>
            </a:r>
            <a:r>
              <a:rPr lang="ko-KR" altLang="en-US" sz="1400" dirty="0"/>
              <a:t>명령을 사용</a:t>
            </a:r>
            <a:br>
              <a:rPr lang="en-US" altLang="ko-KR" sz="1400" dirty="0"/>
            </a:br>
            <a:r>
              <a:rPr lang="ko-KR" altLang="en-US" sz="1400" dirty="0"/>
              <a:t>이때 </a:t>
            </a:r>
            <a:r>
              <a:rPr lang="en-US" altLang="ko-KR" sz="1400" dirty="0"/>
              <a:t>-r </a:t>
            </a:r>
            <a:r>
              <a:rPr lang="ko-KR" altLang="en-US" sz="1400" dirty="0"/>
              <a:t>옵션을 붙이면 디렉터리 안에 있는 하위 디렉터리와 파일을 함께 삭제할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400" dirty="0"/>
              <a:t>test </a:t>
            </a:r>
            <a:r>
              <a:rPr lang="ko-KR" altLang="en-US" sz="1400" dirty="0"/>
              <a:t>디렉터리를 삭제한 후 </a:t>
            </a:r>
            <a:r>
              <a:rPr lang="en-US" altLang="ko-KR" sz="1400" dirty="0"/>
              <a:t>ls </a:t>
            </a:r>
            <a:r>
              <a:rPr lang="ko-KR" altLang="en-US" sz="1400" dirty="0"/>
              <a:t>명령을 실행해 보면 </a:t>
            </a:r>
            <a:r>
              <a:rPr lang="en-US" altLang="ko-KR" sz="1400" dirty="0"/>
              <a:t>test </a:t>
            </a:r>
            <a:r>
              <a:rPr lang="ko-KR" altLang="en-US" sz="1400" dirty="0"/>
              <a:t>디렉터리가 삭제되어 있음</a:t>
            </a:r>
            <a:endParaRPr lang="en-US" altLang="ko-KR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EE5B3C-5B80-4A32-AA9B-381D2154D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168" y="3088290"/>
            <a:ext cx="673607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1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01-3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리눅스 명령 연습하기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5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터미널 종료하기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2" y="1744909"/>
            <a:ext cx="9892307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터미널 창을 닫을 때 창의 오른쪽 위에 있는     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클릭해도 되지만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터미널 창에 ‘</a:t>
            </a:r>
            <a:r>
              <a:rPr lang="en-US" altLang="ko-KR" sz="1400" dirty="0"/>
              <a:t>exit’ </a:t>
            </a:r>
            <a:r>
              <a:rPr lang="ko-KR" altLang="en-US" sz="1400" dirty="0"/>
              <a:t>명령을 입력해서 종료할 수도 있음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850A61-34F0-4F68-94E9-38B0D69257E6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12494" r="17254"/>
          <a:stretch/>
        </p:blipFill>
        <p:spPr>
          <a:xfrm>
            <a:off x="4624433" y="1819114"/>
            <a:ext cx="274320" cy="2743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AD1E22-441A-4F41-B450-41421B18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06" y="2519178"/>
            <a:ext cx="6730417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99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01-4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빔 편집기에서 텍스트 문서 만들기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5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빔이란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2" y="1744909"/>
            <a:ext cx="10787833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터미널 화면에서 키보드만 이용해서 텍스트 문서를 만들 수 있다면 시간도 단축되고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키보드와 마우스를 분주하게 오가지 않아도 됨</a:t>
            </a:r>
            <a:br>
              <a:rPr lang="en-US" altLang="ko-KR" sz="1400" dirty="0"/>
            </a:br>
            <a:r>
              <a:rPr lang="ko-KR" altLang="en-US" sz="1400" dirty="0"/>
              <a:t>그래서 자주 사용하는 텍스트 편집기가 바로 빔</a:t>
            </a:r>
            <a:r>
              <a:rPr lang="en-US" altLang="ko-KR" sz="1400" dirty="0"/>
              <a:t>(Vim)!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빔 편집기는 터미널 창에서 키보드에서 입력하는 것만으로도 작성할 수 있다는 점에서 윈도우에서 사용하던 일반 편집기와 다름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660891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01-1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지옥에서 온 문서 관리자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깃으로 무엇을 할 수 있을까</a:t>
            </a:r>
            <a:r>
              <a:rPr lang="en-US" altLang="ko-KR" b="1" dirty="0">
                <a:solidFill>
                  <a:srgbClr val="0079C2"/>
                </a:solidFill>
              </a:rPr>
              <a:t>?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DD82BF-999E-4DBA-975D-659830EB0AC2}"/>
              </a:ext>
            </a:extLst>
          </p:cNvPr>
          <p:cNvSpPr txBox="1"/>
          <p:nvPr/>
        </p:nvSpPr>
        <p:spPr>
          <a:xfrm>
            <a:off x="703123" y="1744909"/>
            <a:ext cx="5562210" cy="11125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버전 관리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문서를 수정할 때마다 언제 수정했는지</a:t>
            </a:r>
            <a:r>
              <a:rPr lang="en-US" altLang="ko-KR" sz="1400" dirty="0"/>
              <a:t>, </a:t>
            </a:r>
            <a:r>
              <a:rPr lang="ko-KR" altLang="en-US" sz="1400" dirty="0"/>
              <a:t>어떤 것을 변경했는지 등을 구체적으로 기록하는 </a:t>
            </a:r>
            <a:r>
              <a:rPr lang="ko-KR" altLang="en-US" sz="1400" b="1" dirty="0"/>
              <a:t>버전 관리 시스템이 바로 깃</a:t>
            </a:r>
            <a:r>
              <a:rPr lang="en-US" altLang="ko-KR" sz="1400" b="1" dirty="0"/>
              <a:t>(Git)</a:t>
            </a:r>
            <a:endParaRPr lang="ko-KR" altLang="en-US" sz="1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BD6081-F192-4EE3-BCC9-EF612C911832}"/>
              </a:ext>
            </a:extLst>
          </p:cNvPr>
          <p:cNvSpPr/>
          <p:nvPr/>
        </p:nvSpPr>
        <p:spPr>
          <a:xfrm>
            <a:off x="701045" y="3131849"/>
            <a:ext cx="8068486" cy="14357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백업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백업은 현재 컴퓨터에 있는 자료를 다른 컴퓨터에 복제하는 것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깃 파일을 위한 백업 공간을 제공하는 인터넷 서비스를 </a:t>
            </a:r>
            <a:r>
              <a:rPr lang="ko-KR" altLang="en-US" sz="1400" b="1" dirty="0"/>
              <a:t>원격 저장소</a:t>
            </a:r>
            <a:r>
              <a:rPr lang="ko-KR" altLang="en-US" sz="1400" dirty="0"/>
              <a:t> 또는 </a:t>
            </a:r>
            <a:r>
              <a:rPr lang="ko-KR" altLang="en-US" sz="1400" b="1" dirty="0"/>
              <a:t>온라인 저장소</a:t>
            </a:r>
            <a:r>
              <a:rPr lang="ko-KR" altLang="en-US" sz="1400" dirty="0"/>
              <a:t>라고 함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서비스 가운데 가장 많이 쓰이는 것이 바로 </a:t>
            </a:r>
            <a:r>
              <a:rPr lang="ko-KR" altLang="en-US" sz="1400" b="1" dirty="0" err="1"/>
              <a:t>깃허브</a:t>
            </a:r>
            <a:r>
              <a:rPr lang="en-US" altLang="ko-KR" sz="1400" b="1" dirty="0"/>
              <a:t>(GitHub)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3C4E51-52F8-4D1B-9FCB-B4FFF786DF42}"/>
              </a:ext>
            </a:extLst>
          </p:cNvPr>
          <p:cNvSpPr/>
          <p:nvPr/>
        </p:nvSpPr>
        <p:spPr>
          <a:xfrm>
            <a:off x="701045" y="4841955"/>
            <a:ext cx="8730822" cy="143571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협업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깃허브와</a:t>
            </a:r>
            <a:r>
              <a:rPr lang="ko-KR" altLang="en-US" sz="1400" dirty="0"/>
              <a:t> 같은 온라인 서비스를 사용하면 여러 사람이 파일을 편하게 주고받으면서 일할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누가 어느 부분을 어떻게 수정했는지 기록으로 남기 때문에 나중에 오류가 생겼을 때도 파악하기 쉬움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협업 과정에서 일어날 수 있는 여러 문제를 중간에서 정리해 주는 기능도 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ED50F2-4B6B-4923-8FFE-C310FB5E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950" y="3298178"/>
            <a:ext cx="2361594" cy="18745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375A197-9473-49E7-A8BC-E189AC5720AA}"/>
              </a:ext>
            </a:extLst>
          </p:cNvPr>
          <p:cNvSpPr txBox="1"/>
          <p:nvPr/>
        </p:nvSpPr>
        <p:spPr>
          <a:xfrm>
            <a:off x="7439150" y="1759084"/>
            <a:ext cx="3880394" cy="1084198"/>
          </a:xfrm>
          <a:prstGeom prst="wedgeRoundRectCallout">
            <a:avLst>
              <a:gd name="adj1" fmla="val -479"/>
              <a:gd name="adj2" fmla="val 8017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</a:t>
            </a:r>
            <a:r>
              <a:rPr lang="ko-KR" altLang="en-US" sz="1600" b="1" dirty="0"/>
              <a:t>가지 기능은 순서대로 배워야 합니다</a:t>
            </a: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버전 관리를 이해하지 못하면 백업을 이해할 수 없고</a:t>
            </a:r>
            <a:r>
              <a:rPr lang="en-US" altLang="ko-KR" sz="1200" dirty="0"/>
              <a:t>, </a:t>
            </a:r>
            <a:r>
              <a:rPr lang="ko-KR" altLang="en-US" sz="1200" dirty="0"/>
              <a:t>백업을 이해하지 못하면 협업을 이해할 수 없음</a:t>
            </a:r>
          </a:p>
        </p:txBody>
      </p:sp>
    </p:spTree>
    <p:extLst>
      <p:ext uri="{BB962C8B-B14F-4D97-AF65-F5344CB8AC3E}">
        <p14:creationId xmlns:p14="http://schemas.microsoft.com/office/powerpoint/2010/main" val="107862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01-4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빔 편집기에서 텍스트 문서 만들기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5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빔에서 문서 작성하고 저장하기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2" y="1744909"/>
            <a:ext cx="10787833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깃 배시 프로그램을 실행해서 터미널 창을 열면 홈 디렉터리부터 시작</a:t>
            </a:r>
            <a:br>
              <a:rPr lang="en-US" altLang="ko-KR" sz="1400" dirty="0"/>
            </a:br>
            <a:r>
              <a:rPr lang="en-US" altLang="ko-KR" sz="1400" dirty="0"/>
              <a:t>Documents </a:t>
            </a:r>
            <a:r>
              <a:rPr lang="ko-KR" altLang="en-US" sz="1400" dirty="0"/>
              <a:t>디렉터리로 이동한 후 </a:t>
            </a:r>
            <a:r>
              <a:rPr lang="en-US" altLang="ko-KR" sz="1400" dirty="0"/>
              <a:t>test </a:t>
            </a:r>
            <a:r>
              <a:rPr lang="ko-KR" altLang="en-US" sz="1400" dirty="0"/>
              <a:t>디렉터리를 만들고 </a:t>
            </a:r>
            <a:r>
              <a:rPr lang="en-US" altLang="ko-KR" sz="1400" dirty="0"/>
              <a:t>test </a:t>
            </a:r>
            <a:r>
              <a:rPr lang="ko-KR" altLang="en-US" sz="1400" dirty="0"/>
              <a:t>디렉터리로 이동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현재 디렉터리인 </a:t>
            </a:r>
            <a:r>
              <a:rPr lang="en-US" altLang="ko-KR" sz="1400" dirty="0"/>
              <a:t>test </a:t>
            </a:r>
            <a:r>
              <a:rPr lang="ko-KR" altLang="en-US" sz="1400" dirty="0"/>
              <a:t>디렉터리에 </a:t>
            </a:r>
            <a:r>
              <a:rPr lang="en-US" altLang="ko-KR" sz="1400" dirty="0"/>
              <a:t>test.txt </a:t>
            </a:r>
            <a:r>
              <a:rPr lang="ko-KR" altLang="en-US" sz="1400" dirty="0"/>
              <a:t>파일을 만들기 위해 다음과 같이 </a:t>
            </a:r>
            <a:r>
              <a:rPr lang="en-US" altLang="ko-KR" sz="1400" dirty="0"/>
              <a:t>vim </a:t>
            </a:r>
            <a:r>
              <a:rPr lang="ko-KR" altLang="en-US" sz="1400" dirty="0"/>
              <a:t>명령을 입력</a:t>
            </a:r>
            <a:br>
              <a:rPr lang="en-US" altLang="ko-KR" sz="1400" dirty="0"/>
            </a:br>
            <a:r>
              <a:rPr lang="en-US" altLang="ko-KR" sz="1400" dirty="0"/>
              <a:t>vim </a:t>
            </a:r>
            <a:r>
              <a:rPr lang="ko-KR" altLang="en-US" sz="1400" dirty="0"/>
              <a:t>명령 다음에 파일 이름을 입력했을 때</a:t>
            </a:r>
            <a:r>
              <a:rPr lang="en-US" altLang="ko-KR" sz="1400" dirty="0"/>
              <a:t>, </a:t>
            </a:r>
            <a:r>
              <a:rPr lang="ko-KR" altLang="en-US" sz="1400" dirty="0"/>
              <a:t>그 이름과 같은 파일이 없다면 그 이름으로 새로운 텍스트 문서를 만듦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B28FDE-78C5-4728-9BA6-286D41B2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93" y="2441959"/>
            <a:ext cx="6550594" cy="10972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1ADBB4-54CF-4675-8435-6558866A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693" y="4380952"/>
            <a:ext cx="6800852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900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01-4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빔 편집기에서 텍스트 문서 만들기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5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빔에서 문서 작성하고 저장하기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2083" y="1744909"/>
            <a:ext cx="10787833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명령을 입력했을 때 다음과 같이 화면이 바뀌면 빔이 잘 실행된 것</a:t>
            </a:r>
            <a:br>
              <a:rPr lang="en-US" altLang="ko-KR" sz="1400" dirty="0"/>
            </a:br>
            <a:r>
              <a:rPr lang="ko-KR" altLang="en-US" sz="1400" dirty="0"/>
              <a:t>화면 왼쪽 위에는 커서가 깜박이고 왼쪽 아래에는 현재 열려 있는 파일 이름이 표시됨</a:t>
            </a: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82A98B-159B-43B6-B210-A4875B49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667" y="2816917"/>
            <a:ext cx="7088288" cy="346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70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01-4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빔 편집기에서 텍스트 문서 만들기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5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빔에서 문서 작성하고 저장하기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2" y="1744909"/>
            <a:ext cx="10787833" cy="1020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새로 만든 파일에 아무 내용이나 입력해 보면 제대로 입력되지 않음</a:t>
            </a:r>
            <a:br>
              <a:rPr lang="en-US" altLang="ko-KR" sz="1400" dirty="0"/>
            </a:br>
            <a:r>
              <a:rPr lang="ko-KR" altLang="en-US" sz="1400" dirty="0"/>
              <a:t>빔에는 문서를 작성하는 ‘입력 </a:t>
            </a:r>
            <a:r>
              <a:rPr lang="ko-KR" altLang="en-US" sz="1400" dirty="0" err="1"/>
              <a:t>모드’와</a:t>
            </a:r>
            <a:r>
              <a:rPr lang="ko-KR" altLang="en-US" sz="1400" dirty="0"/>
              <a:t> 문서를 저장하는 ‘</a:t>
            </a:r>
            <a:r>
              <a:rPr lang="en-US" altLang="ko-KR" sz="1400" dirty="0"/>
              <a:t>ex </a:t>
            </a:r>
            <a:r>
              <a:rPr lang="ko-KR" altLang="en-US" sz="1400" dirty="0" err="1"/>
              <a:t>모드’가</a:t>
            </a:r>
            <a:r>
              <a:rPr lang="ko-KR" altLang="en-US" sz="1400" dirty="0"/>
              <a:t> 있음</a:t>
            </a:r>
            <a:br>
              <a:rPr lang="en-US" altLang="ko-KR" sz="1400" dirty="0"/>
            </a:br>
            <a:r>
              <a:rPr lang="ko-KR" altLang="en-US" sz="1400" dirty="0"/>
              <a:t>빔은 처음에 ‘</a:t>
            </a:r>
            <a:r>
              <a:rPr lang="en-US" altLang="ko-KR" sz="1400" dirty="0"/>
              <a:t>ex</a:t>
            </a:r>
            <a:r>
              <a:rPr lang="ko-KR" altLang="en-US" sz="1400" dirty="0" err="1"/>
              <a:t>모드’로</a:t>
            </a:r>
            <a:r>
              <a:rPr lang="ko-KR" altLang="en-US" sz="1400" dirty="0"/>
              <a:t> 열리므로 어떤 키를 눌러도 반응이 없는 것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F09559-5AFB-416B-8BA3-7755697F2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388" y="3207434"/>
            <a:ext cx="4581489" cy="177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58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01-4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빔 편집기에서 텍스트 문서 만들기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5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빔에서 문서 작성하고 저장하기 </a:t>
            </a:r>
            <a:r>
              <a:rPr lang="en-US" altLang="ko-KR" b="1" dirty="0">
                <a:solidFill>
                  <a:srgbClr val="0079C2"/>
                </a:solidFill>
              </a:rPr>
              <a:t>– (4)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2" y="1744909"/>
            <a:ext cx="10785756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빔 편집기에서 텍스트를 입력하려면 </a:t>
            </a:r>
            <a:r>
              <a:rPr lang="en-US" altLang="ko-KR" sz="1400" dirty="0"/>
              <a:t>ex </a:t>
            </a:r>
            <a:r>
              <a:rPr lang="ko-KR" altLang="en-US" sz="1400" dirty="0"/>
              <a:t>모드 상태에서 </a:t>
            </a:r>
            <a:r>
              <a:rPr lang="en-US" altLang="ko-KR" sz="1400" dirty="0">
                <a:highlight>
                  <a:srgbClr val="FFFF00"/>
                </a:highlight>
              </a:rPr>
              <a:t>{{ I }} </a:t>
            </a:r>
            <a:r>
              <a:rPr lang="ko-KR" altLang="en-US" sz="1400" dirty="0">
                <a:highlight>
                  <a:srgbClr val="FFFF00"/>
                </a:highlight>
              </a:rPr>
              <a:t>또는 </a:t>
            </a:r>
            <a:r>
              <a:rPr lang="en-US" altLang="ko-KR" sz="1400" dirty="0">
                <a:highlight>
                  <a:srgbClr val="FFFF00"/>
                </a:highlight>
              </a:rPr>
              <a:t>{{ A }}</a:t>
            </a:r>
            <a:r>
              <a:rPr lang="ko-KR" altLang="en-US" sz="1400" dirty="0"/>
              <a:t>를 눌러서 입력 모드 상태로 바꿔야 함</a:t>
            </a:r>
            <a:br>
              <a:rPr lang="en-US" altLang="ko-KR" sz="1400" dirty="0"/>
            </a:br>
            <a:r>
              <a:rPr lang="ko-KR" altLang="en-US" sz="1400" dirty="0"/>
              <a:t>입력 모드 상태가 되면 화면 맨 아래 ‘</a:t>
            </a:r>
            <a:r>
              <a:rPr lang="en-US" altLang="ko-KR" sz="1400" dirty="0"/>
              <a:t>INSERT’ </a:t>
            </a:r>
            <a:r>
              <a:rPr lang="ko-KR" altLang="en-US" sz="1400" dirty="0"/>
              <a:t>또는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끼워넣기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단어가 뜨는데</a:t>
            </a:r>
            <a:r>
              <a:rPr lang="en-US" altLang="ko-KR" sz="1400" dirty="0"/>
              <a:t>, </a:t>
            </a:r>
            <a:r>
              <a:rPr lang="ko-KR" altLang="en-US" sz="1400" dirty="0"/>
              <a:t>이때부터 텍스트를 입력할 수 있음</a:t>
            </a:r>
            <a:br>
              <a:rPr lang="en-US" altLang="ko-KR" sz="1400" dirty="0"/>
            </a:br>
            <a:r>
              <a:rPr lang="en-US" altLang="ko-KR" sz="1400" dirty="0"/>
              <a:t>test.txt </a:t>
            </a:r>
            <a:r>
              <a:rPr lang="ko-KR" altLang="en-US" sz="1400" dirty="0"/>
              <a:t>파일에 간단하게 텍스트를 입력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텍스트를 입력하고 나서 파일을 저장하려면 다시 </a:t>
            </a:r>
            <a:r>
              <a:rPr lang="en-US" altLang="ko-KR" sz="1400" dirty="0"/>
              <a:t>ex </a:t>
            </a:r>
            <a:r>
              <a:rPr lang="ko-KR" altLang="en-US" sz="1400" dirty="0"/>
              <a:t>모드로 돌아가야 함</a:t>
            </a:r>
            <a:br>
              <a:rPr lang="en-US" altLang="ko-KR" sz="1400" dirty="0"/>
            </a:br>
            <a:r>
              <a:rPr lang="ko-KR" altLang="en-US" sz="1400" dirty="0"/>
              <a:t>입력 모드에서 </a:t>
            </a:r>
            <a:r>
              <a:rPr lang="en-US" altLang="ko-KR" sz="1400" dirty="0"/>
              <a:t>ex </a:t>
            </a:r>
            <a:r>
              <a:rPr lang="ko-KR" altLang="en-US" sz="1400" dirty="0"/>
              <a:t>모드로 돌아가려면 </a:t>
            </a:r>
            <a:r>
              <a:rPr lang="en-US" altLang="ko-KR" sz="1400" dirty="0">
                <a:highlight>
                  <a:srgbClr val="FFFF00"/>
                </a:highlight>
              </a:rPr>
              <a:t>{{ Esc }}</a:t>
            </a:r>
            <a:r>
              <a:rPr lang="ko-KR" altLang="en-US" sz="1400" dirty="0">
                <a:highlight>
                  <a:srgbClr val="FFFF00"/>
                </a:highlight>
              </a:rPr>
              <a:t>를 누르고 ‘</a:t>
            </a:r>
            <a:r>
              <a:rPr lang="en-US" altLang="ko-KR" sz="1400" dirty="0">
                <a:highlight>
                  <a:srgbClr val="FFFF00"/>
                </a:highlight>
              </a:rPr>
              <a:t>:’</a:t>
            </a:r>
            <a:r>
              <a:rPr lang="ko-KR" altLang="en-US" sz="1400" dirty="0">
                <a:highlight>
                  <a:srgbClr val="FFFF00"/>
                </a:highlight>
              </a:rPr>
              <a:t>를 입력</a:t>
            </a:r>
            <a:br>
              <a:rPr lang="en-US" altLang="ko-KR" sz="1400" dirty="0"/>
            </a:br>
            <a:r>
              <a:rPr lang="ko-KR" altLang="en-US" sz="1400" dirty="0"/>
              <a:t>원래 ‘</a:t>
            </a:r>
            <a:r>
              <a:rPr lang="en-US" altLang="ko-KR" sz="1400" dirty="0"/>
              <a:t>INSERT’ </a:t>
            </a:r>
            <a:r>
              <a:rPr lang="ko-KR" altLang="en-US" sz="1400" dirty="0"/>
              <a:t>또는 ‘</a:t>
            </a:r>
            <a:r>
              <a:rPr lang="ko-KR" altLang="en-US" sz="1400" dirty="0" err="1"/>
              <a:t>끼워넣기’가</a:t>
            </a:r>
            <a:r>
              <a:rPr lang="ko-KR" altLang="en-US" sz="1400" dirty="0"/>
              <a:t> 있던 자리에 텍스트를 입력할 수 있음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ko-KR" altLang="en-US" sz="1400" dirty="0">
                <a:highlight>
                  <a:srgbClr val="FFFF00"/>
                </a:highlight>
              </a:rPr>
              <a:t>‘</a:t>
            </a:r>
            <a:r>
              <a:rPr lang="en-US" altLang="ko-KR" sz="1400" dirty="0">
                <a:highlight>
                  <a:srgbClr val="FFFF00"/>
                </a:highlight>
              </a:rPr>
              <a:t>:’ </a:t>
            </a:r>
            <a:r>
              <a:rPr lang="ko-KR" altLang="en-US" sz="1400" dirty="0">
                <a:highlight>
                  <a:srgbClr val="FFFF00"/>
                </a:highlight>
              </a:rPr>
              <a:t>뒤에 ‘</a:t>
            </a:r>
            <a:r>
              <a:rPr lang="en-US" altLang="ko-KR" sz="1400" dirty="0" err="1">
                <a:highlight>
                  <a:srgbClr val="FFFF00"/>
                </a:highlight>
              </a:rPr>
              <a:t>wq</a:t>
            </a:r>
            <a:r>
              <a:rPr lang="en-US" altLang="ko-KR" sz="1400" dirty="0">
                <a:highlight>
                  <a:srgbClr val="FFFF00"/>
                </a:highlight>
              </a:rPr>
              <a:t>’</a:t>
            </a:r>
            <a:r>
              <a:rPr lang="ko-KR" altLang="en-US" sz="1400" dirty="0"/>
              <a:t>라고 명령을 입력한 후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누름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223838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{{ Enter }}</a:t>
            </a:r>
            <a:r>
              <a:rPr lang="ko-KR" altLang="en-US" sz="1400" dirty="0"/>
              <a:t>를 누르면 작성한 파일이 저장되고 편집기가 종료되면서 빔 편집기를 시작했던 터미널 창으로 되돌아감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295164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01-4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빔 편집기에서 텍스트 문서 만들기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5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빔의 </a:t>
            </a:r>
            <a:r>
              <a:rPr lang="en-US" altLang="ko-KR" b="1" dirty="0">
                <a:solidFill>
                  <a:srgbClr val="0079C2"/>
                </a:solidFill>
              </a:rPr>
              <a:t>ex </a:t>
            </a:r>
            <a:r>
              <a:rPr lang="ko-KR" altLang="en-US" b="1" dirty="0">
                <a:solidFill>
                  <a:srgbClr val="0079C2"/>
                </a:solidFill>
              </a:rPr>
              <a:t>모드 명령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2" y="1744909"/>
            <a:ext cx="10785756" cy="373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빔의 </a:t>
            </a:r>
            <a:r>
              <a:rPr lang="en-US" altLang="ko-KR" sz="1400" dirty="0"/>
              <a:t>ex </a:t>
            </a:r>
            <a:r>
              <a:rPr lang="ko-KR" altLang="en-US" sz="1400" dirty="0"/>
              <a:t>모드에서 사용하는 명령은 콜론</a:t>
            </a:r>
            <a:r>
              <a:rPr lang="en-US" altLang="ko-KR" sz="1400" dirty="0"/>
              <a:t>(:)</a:t>
            </a:r>
            <a:r>
              <a:rPr lang="ko-KR" altLang="en-US" sz="1400" dirty="0"/>
              <a:t>으로 시작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946C6D-3780-49C7-826A-45F17A15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10" y="2350852"/>
            <a:ext cx="6070212" cy="185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874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1FAEB-11F6-453C-BE2F-33AE7E0B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01-4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빔 편집기에서 텍스트 문서 만들기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145658-891E-4D85-A8C1-DC2699AEC97B}"/>
              </a:ext>
            </a:extLst>
          </p:cNvPr>
          <p:cNvSpPr txBox="1"/>
          <p:nvPr/>
        </p:nvSpPr>
        <p:spPr>
          <a:xfrm>
            <a:off x="536895" y="1149292"/>
            <a:ext cx="527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79C2"/>
                </a:solidFill>
              </a:rPr>
              <a:t>cat </a:t>
            </a:r>
            <a:r>
              <a:rPr lang="ko-KR" altLang="en-US" b="1" dirty="0">
                <a:solidFill>
                  <a:srgbClr val="0079C2"/>
                </a:solidFill>
              </a:rPr>
              <a:t>명령으로 텍스트 문서 확인하기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A4624C-DB5F-4472-AA7A-B4699CFBFC62}"/>
              </a:ext>
            </a:extLst>
          </p:cNvPr>
          <p:cNvSpPr txBox="1"/>
          <p:nvPr/>
        </p:nvSpPr>
        <p:spPr>
          <a:xfrm>
            <a:off x="703122" y="1744909"/>
            <a:ext cx="10785756" cy="1020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터미널 창에서 텍스트 문서의 내용을 간단히 확인할 때는 리눅스의 </a:t>
            </a:r>
            <a:r>
              <a:rPr lang="en-US" altLang="ko-KR" sz="1400" dirty="0"/>
              <a:t>cat </a:t>
            </a:r>
            <a:r>
              <a:rPr lang="ko-KR" altLang="en-US" sz="1400" dirty="0"/>
              <a:t>명령을 사용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cat </a:t>
            </a:r>
            <a:r>
              <a:rPr lang="ko-KR" altLang="en-US" sz="1400" dirty="0"/>
              <a:t>명령 다음에 텍스트 파일 이름을 함께 사용하면 터미널 창에 그 텍스트 파일 내용을 보여줌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터미널 창에서 </a:t>
            </a:r>
            <a:r>
              <a:rPr lang="en-US" altLang="ko-KR" sz="1400" dirty="0"/>
              <a:t>cat </a:t>
            </a:r>
            <a:r>
              <a:rPr lang="ko-KR" altLang="en-US" sz="1400" dirty="0"/>
              <a:t>명령 다음에 </a:t>
            </a:r>
            <a:r>
              <a:rPr lang="en-US" altLang="ko-KR" sz="1400" dirty="0"/>
              <a:t>test.txt</a:t>
            </a:r>
            <a:r>
              <a:rPr lang="ko-KR" altLang="en-US" sz="1400" dirty="0"/>
              <a:t>를 입력하면 앞에서 작성했던 </a:t>
            </a:r>
            <a:r>
              <a:rPr lang="en-US" altLang="ko-KR" sz="1400" dirty="0"/>
              <a:t>test.txt </a:t>
            </a:r>
            <a:r>
              <a:rPr lang="ko-KR" altLang="en-US" sz="1400" dirty="0"/>
              <a:t>파일의 내용을 확인할 수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E796B4-26A6-4837-AB9C-E31D42B56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54" y="2765125"/>
            <a:ext cx="6655710" cy="594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01D48-CEEF-40DC-9F49-510B56C07547}"/>
              </a:ext>
            </a:extLst>
          </p:cNvPr>
          <p:cNvSpPr txBox="1"/>
          <p:nvPr/>
        </p:nvSpPr>
        <p:spPr>
          <a:xfrm>
            <a:off x="703122" y="3633876"/>
            <a:ext cx="8965810" cy="4542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cat </a:t>
            </a:r>
            <a:r>
              <a:rPr lang="ko-KR" altLang="en-US" b="1" dirty="0"/>
              <a:t>명령 모음</a:t>
            </a:r>
            <a:endParaRPr lang="en-US" altLang="ko-KR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799B1B-A764-4D98-B03F-B7598B29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77" y="4362559"/>
            <a:ext cx="6461755" cy="13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깃 프로그램의</a:t>
            </a:r>
            <a:r>
              <a:rPr lang="en-US" altLang="ko-KR" b="1" dirty="0">
                <a:solidFill>
                  <a:srgbClr val="0079C2"/>
                </a:solidFill>
              </a:rPr>
              <a:t> </a:t>
            </a:r>
            <a:r>
              <a:rPr lang="ko-KR" altLang="en-US" b="1" dirty="0">
                <a:solidFill>
                  <a:srgbClr val="0079C2"/>
                </a:solidFill>
              </a:rPr>
              <a:t>종류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3" y="1744909"/>
            <a:ext cx="8965810" cy="14357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깃허브</a:t>
            </a:r>
            <a:r>
              <a:rPr lang="ko-KR" altLang="en-US" b="1" dirty="0"/>
              <a:t> 데스크톱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깃 온라인 저장소 서비스인 </a:t>
            </a:r>
            <a:r>
              <a:rPr lang="ko-KR" altLang="en-US" sz="1400" dirty="0" err="1"/>
              <a:t>깃허브에서</a:t>
            </a:r>
            <a:r>
              <a:rPr lang="ko-KR" altLang="en-US" sz="1400" dirty="0"/>
              <a:t> 제공하는 프로그램</a:t>
            </a:r>
            <a:r>
              <a:rPr lang="en-US" altLang="ko-KR" sz="1400" dirty="0"/>
              <a:t>(https://desktop.github.com)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그래픽 사용자 인터페이스</a:t>
            </a:r>
            <a:r>
              <a:rPr lang="en-US" altLang="ko-KR" sz="1400" dirty="0"/>
              <a:t>(graphic user interface, GUI)</a:t>
            </a:r>
            <a:r>
              <a:rPr lang="ko-KR" altLang="en-US" sz="1400" dirty="0"/>
              <a:t>로 구현되어 사용하기 쉽고 누구나 배울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자주 쓰는 기본적인 기능 위주여서 깃 고급 사용자가 되면 아쉬울 수 있음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01-1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지옥에서 온 문서 관리자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깃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D99EA2-5154-46AE-B094-2943E543394A}"/>
              </a:ext>
            </a:extLst>
          </p:cNvPr>
          <p:cNvSpPr/>
          <p:nvPr/>
        </p:nvSpPr>
        <p:spPr>
          <a:xfrm>
            <a:off x="701045" y="3429000"/>
            <a:ext cx="8138155" cy="78938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토터스깃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윈도우 탐색기의 빠른 메뉴에 추가되는 윈도우 전용 프로그램</a:t>
            </a:r>
            <a:r>
              <a:rPr lang="en-US" altLang="ko-KR" sz="1400" dirty="0"/>
              <a:t>(https://tortoisegit.org/download/)</a:t>
            </a:r>
            <a:endParaRPr lang="ko-KR" altLang="en-US" sz="14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757D4F-FAAE-4C91-B2F5-7644E7CEA231}"/>
              </a:ext>
            </a:extLst>
          </p:cNvPr>
          <p:cNvSpPr/>
          <p:nvPr/>
        </p:nvSpPr>
        <p:spPr>
          <a:xfrm>
            <a:off x="701045" y="4466760"/>
            <a:ext cx="8730822" cy="111254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소스트리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깃의 기본 기능부터 고급 기능까지 사용할 수 있는 프로그램</a:t>
            </a:r>
            <a:r>
              <a:rPr lang="en-US" altLang="ko-KR" sz="1400" dirty="0"/>
              <a:t>(https://www.sourcetreeapp.com/)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기능이 많아 사용법은 복잡하지만 어느 정도 익숙해지면 깃을 자유롭게 활용할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2654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커맨드 라인 인터페이스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9897145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커맨드 라인 인터페이스</a:t>
            </a:r>
            <a:r>
              <a:rPr lang="en-US" altLang="ko-KR" sz="1400" dirty="0"/>
              <a:t>(command line interface, CLI)</a:t>
            </a:r>
            <a:r>
              <a:rPr lang="ko-KR" altLang="en-US" sz="1400" dirty="0"/>
              <a:t>는 터미널 창에 직접 명령을 입력해서 깃을 사용하는 방식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 방식은 </a:t>
            </a:r>
            <a:r>
              <a:rPr lang="ko-KR" altLang="en-US" sz="1400" dirty="0" err="1"/>
              <a:t>소스트리나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데스크톱 등 그래픽 사용자 인터페이스로 만든 프로그램으로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리눅스의 기본 명령을 알아야 하고</a:t>
            </a:r>
            <a:r>
              <a:rPr lang="en-US" altLang="ko-KR" sz="1400" dirty="0"/>
              <a:t>, </a:t>
            </a:r>
            <a:r>
              <a:rPr lang="ko-KR" altLang="en-US" sz="1400" dirty="0"/>
              <a:t>깃 명령도 외워야 하기 때문에</a:t>
            </a:r>
            <a:r>
              <a:rPr lang="en-US" altLang="ko-KR" sz="1400" dirty="0"/>
              <a:t> </a:t>
            </a:r>
            <a:r>
              <a:rPr lang="ko-KR" altLang="en-US" sz="1400" dirty="0"/>
              <a:t>깃을 사용하는 것보다 어려움</a:t>
            </a:r>
            <a:br>
              <a:rPr lang="en-US" altLang="ko-KR" sz="1400" dirty="0"/>
            </a:br>
            <a:r>
              <a:rPr lang="ko-KR" altLang="en-US" sz="1400" dirty="0"/>
              <a:t>하지만 이 방법에 익숙해지면 깃을 훨씬 빠르게 다룰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반복할 일을 자동화하거나 서버 환경에서 깃을 사용하는 등 다양하게 활용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개발자들은 대부분 커맨드 라인 인터페이스</a:t>
            </a:r>
            <a:r>
              <a:rPr lang="en-US" altLang="ko-KR" sz="1400" dirty="0"/>
              <a:t>(CLI)</a:t>
            </a:r>
            <a:r>
              <a:rPr lang="ko-KR" altLang="en-US" sz="1400" dirty="0"/>
              <a:t>로 깃을 사용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01-1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지옥에서 온 문서 관리자</a:t>
            </a:r>
            <a:r>
              <a:rPr lang="en-US" altLang="ko-KR" b="0" dirty="0">
                <a:latin typeface="+mn-ea"/>
                <a:ea typeface="+mn-ea"/>
              </a:rPr>
              <a:t>, </a:t>
            </a:r>
            <a:r>
              <a:rPr lang="ko-KR" altLang="en-US" b="0" dirty="0">
                <a:latin typeface="+mn-ea"/>
                <a:ea typeface="+mn-ea"/>
              </a:rPr>
              <a:t>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89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윈도우에 깃 설치하기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45750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https://git-scm.com/ </a:t>
            </a:r>
            <a:r>
              <a:rPr lang="ko-KR" altLang="en-US" sz="1400" dirty="0"/>
              <a:t>사이트에 접속하면 운영체제에 따라 프로그램을 </a:t>
            </a:r>
            <a:r>
              <a:rPr lang="ko-KR" altLang="en-US" sz="1400" dirty="0" err="1"/>
              <a:t>내려받을</a:t>
            </a:r>
            <a:r>
              <a:rPr lang="ko-KR" altLang="en-US" sz="1400" dirty="0"/>
              <a:t> 수 있는 화면이 나타남</a:t>
            </a:r>
            <a:br>
              <a:rPr lang="en-US" altLang="ko-KR" sz="1400" dirty="0"/>
            </a:br>
            <a:r>
              <a:rPr lang="ko-KR" altLang="en-US" sz="1400" dirty="0"/>
              <a:t>화면 오른쪽 아래에서 </a:t>
            </a:r>
            <a:r>
              <a:rPr lang="en-US" altLang="ko-KR" sz="1400" dirty="0"/>
              <a:t>[Download 2.xx.x for Windows]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내려받을</a:t>
            </a:r>
            <a:r>
              <a:rPr lang="ko-KR" altLang="en-US" sz="1400" dirty="0"/>
              <a:t> 수 있는 파일 목록이 있는 화면으로 이동</a:t>
            </a:r>
            <a:br>
              <a:rPr lang="en-US" altLang="ko-KR" sz="1400" dirty="0"/>
            </a:br>
            <a:r>
              <a:rPr lang="ko-KR" altLang="en-US" sz="1400" dirty="0"/>
              <a:t>맨 위에 있는 </a:t>
            </a:r>
            <a:r>
              <a:rPr lang="en-US" altLang="ko-KR" sz="1400" dirty="0"/>
              <a:t>[Click here to download]</a:t>
            </a:r>
            <a:r>
              <a:rPr lang="ko-KR" altLang="en-US" sz="1400" dirty="0"/>
              <a:t>를 클릭해 파일을 </a:t>
            </a:r>
            <a:r>
              <a:rPr lang="ko-KR" altLang="en-US" sz="1400" dirty="0" err="1"/>
              <a:t>내려받은</a:t>
            </a:r>
            <a:r>
              <a:rPr lang="ko-KR" altLang="en-US" sz="1400" dirty="0"/>
              <a:t> 다음 파일을 실행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첫 화면에서는 라이선스 정보를 확인</a:t>
            </a:r>
            <a:br>
              <a:rPr lang="en-US" altLang="ko-KR" sz="1400" dirty="0"/>
            </a:br>
            <a:r>
              <a:rPr lang="ko-KR" altLang="en-US" sz="1400" dirty="0"/>
              <a:t>이어서 화면마다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클릭해 설치할 경로와 구성 요소</a:t>
            </a:r>
            <a:r>
              <a:rPr lang="en-US" altLang="ko-KR" sz="1400" dirty="0"/>
              <a:t>, </a:t>
            </a:r>
            <a:r>
              <a:rPr lang="ko-KR" altLang="en-US" sz="1400" dirty="0"/>
              <a:t>그리고 시작 메뉴에 표시할 메뉴 이름 등은 기본값 그대로 사용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깃에서 사용할 기본 편집기를 선택</a:t>
            </a:r>
            <a:br>
              <a:rPr lang="en-US" altLang="ko-KR" sz="1400" dirty="0"/>
            </a:br>
            <a:r>
              <a:rPr lang="ko-KR" altLang="en-US" sz="1400" dirty="0"/>
              <a:t>기본값 </a:t>
            </a:r>
            <a:r>
              <a:rPr lang="en-US" altLang="ko-KR" sz="1400" dirty="0"/>
              <a:t>‘Use Vim (the ubiquitous text editor) as Git's default editor’</a:t>
            </a:r>
            <a:r>
              <a:rPr lang="ko-KR" altLang="en-US" sz="1400" dirty="0"/>
              <a:t>가 선택된 상태로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기존 깃에서는 사용자 컴퓨터에 저장소를 만들 때 </a:t>
            </a:r>
            <a:r>
              <a:rPr lang="en-US" altLang="ko-KR" sz="1400" dirty="0"/>
              <a:t>master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이름을 사용했지만 최신 깃에서는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사용</a:t>
            </a:r>
            <a:br>
              <a:rPr lang="en-US" altLang="ko-KR" sz="1400" dirty="0"/>
            </a:br>
            <a:r>
              <a:rPr lang="en-US" altLang="ko-KR" sz="1400" dirty="0"/>
              <a:t>2</a:t>
            </a:r>
            <a:r>
              <a:rPr lang="ko-KR" altLang="en-US" sz="1400" dirty="0"/>
              <a:t>개의 옵션 중 ‘</a:t>
            </a:r>
            <a:r>
              <a:rPr lang="en-US" altLang="ko-KR" sz="1400" dirty="0"/>
              <a:t>Override the default branch name for new repositories’</a:t>
            </a:r>
            <a:r>
              <a:rPr lang="ko-KR" altLang="en-US" sz="1400" dirty="0"/>
              <a:t>를 선택하고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커맨드 라인에서 어떤 방법으로 깃을 사용할지 선택</a:t>
            </a:r>
            <a:br>
              <a:rPr lang="en-US" altLang="ko-KR" sz="1400" dirty="0"/>
            </a:br>
            <a:r>
              <a:rPr lang="ko-KR" altLang="en-US" sz="1400" dirty="0"/>
              <a:t>기본값 ‘</a:t>
            </a:r>
            <a:r>
              <a:rPr lang="en-US" altLang="ko-KR" sz="1400" dirty="0"/>
              <a:t>Git from the </a:t>
            </a:r>
            <a:r>
              <a:rPr lang="en-US" altLang="ko-KR" sz="1400" dirty="0" err="1"/>
              <a:t>commandline</a:t>
            </a:r>
            <a:r>
              <a:rPr lang="en-US" altLang="ko-KR" sz="1400" dirty="0"/>
              <a:t> and also from 3rd-party software’</a:t>
            </a:r>
            <a:r>
              <a:rPr lang="ko-KR" altLang="en-US" sz="1400" dirty="0"/>
              <a:t>가 선택된 상태로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r>
              <a:rPr lang="ko-KR" altLang="en-US" sz="1400" dirty="0"/>
              <a:t>이어서 보안 서버에 접속하는 방법을 선택</a:t>
            </a:r>
            <a:br>
              <a:rPr lang="en-US" altLang="ko-KR" sz="1400" dirty="0"/>
            </a:br>
            <a:r>
              <a:rPr lang="ko-KR" altLang="en-US" sz="1400" dirty="0"/>
              <a:t>기본값 ‘</a:t>
            </a:r>
            <a:r>
              <a:rPr lang="en-US" altLang="ko-KR" sz="1400" dirty="0"/>
              <a:t>Use bundled OpenSSH’</a:t>
            </a:r>
            <a:r>
              <a:rPr lang="ko-KR" altLang="en-US" sz="1400" dirty="0"/>
              <a:t>가 선택된 상태로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클릭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01-2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윈도우에서 깃 설치하기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262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윈도우에 깃 설치하기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en-US" altLang="ko-KR" sz="1400" dirty="0"/>
              <a:t>HTTPS</a:t>
            </a:r>
            <a:r>
              <a:rPr lang="ko-KR" altLang="en-US" sz="1400" dirty="0"/>
              <a:t>처럼 보안이 추가된 연결에 어떻게 연결할 것인지 선택</a:t>
            </a:r>
            <a:br>
              <a:rPr lang="en-US" altLang="ko-KR" sz="1400" dirty="0"/>
            </a:br>
            <a:r>
              <a:rPr lang="ko-KR" altLang="en-US" sz="1400" dirty="0"/>
              <a:t>기본값 ‘</a:t>
            </a:r>
            <a:r>
              <a:rPr lang="en-US" altLang="ko-KR" sz="1400" dirty="0"/>
              <a:t>Use the OpenSSL Library’</a:t>
            </a:r>
            <a:r>
              <a:rPr lang="ko-KR" altLang="en-US" sz="1400" dirty="0"/>
              <a:t>를 선택하고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r>
              <a:rPr lang="ko-KR" altLang="en-US" sz="1400" dirty="0"/>
              <a:t>이어서 텍스트 파일에서 줄 끝부분을 어떻게 처리할 것인지 선택</a:t>
            </a:r>
            <a:br>
              <a:rPr lang="en-US" altLang="ko-KR" sz="1400" dirty="0"/>
            </a:br>
            <a:r>
              <a:rPr lang="ko-KR" altLang="en-US" sz="1400" dirty="0"/>
              <a:t>기본값 ‘</a:t>
            </a:r>
            <a:r>
              <a:rPr lang="en-US" altLang="ko-KR" sz="1400" dirty="0"/>
              <a:t>Checkout Windows-style, commit Unix-style line endings’</a:t>
            </a:r>
            <a:r>
              <a:rPr lang="ko-KR" altLang="en-US" sz="1400" dirty="0"/>
              <a:t>가 선택된 상태로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터미널 에뮬레이터를 선택</a:t>
            </a:r>
            <a:br>
              <a:rPr lang="en-US" altLang="ko-KR" sz="1400" dirty="0"/>
            </a:br>
            <a:r>
              <a:rPr lang="ko-KR" altLang="en-US" sz="1400" dirty="0"/>
              <a:t>기본값 ‘</a:t>
            </a:r>
            <a:r>
              <a:rPr lang="en-US" altLang="ko-KR" sz="1400" dirty="0"/>
              <a:t>Use </a:t>
            </a:r>
            <a:r>
              <a:rPr lang="en-US" altLang="ko-KR" sz="1400" dirty="0" err="1"/>
              <a:t>MinTTY</a:t>
            </a:r>
            <a:r>
              <a:rPr lang="en-US" altLang="ko-KR" sz="1400" dirty="0"/>
              <a:t>’</a:t>
            </a:r>
            <a:r>
              <a:rPr lang="ko-KR" altLang="en-US" sz="1400" dirty="0"/>
              <a:t>가 선택된 상태로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r>
              <a:rPr lang="ko-KR" altLang="en-US" sz="1400" dirty="0"/>
              <a:t>깃의 </a:t>
            </a:r>
            <a:r>
              <a:rPr lang="en-US" altLang="ko-KR" sz="1400" dirty="0"/>
              <a:t>pull </a:t>
            </a:r>
            <a:r>
              <a:rPr lang="ko-KR" altLang="en-US" sz="1400" dirty="0"/>
              <a:t>명령을 어떻게 처리할 것인지 선택</a:t>
            </a:r>
            <a:br>
              <a:rPr lang="en-US" altLang="ko-KR" sz="1400" dirty="0"/>
            </a:br>
            <a:r>
              <a:rPr lang="ko-KR" altLang="en-US" sz="1400" dirty="0"/>
              <a:t>기본값 ‘</a:t>
            </a:r>
            <a:r>
              <a:rPr lang="en-US" altLang="ko-KR" sz="1400" dirty="0"/>
              <a:t>Default’</a:t>
            </a:r>
            <a:r>
              <a:rPr lang="ko-KR" altLang="en-US" sz="1400" dirty="0"/>
              <a:t>가 선택된 상태에서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이어서 기본값 ‘</a:t>
            </a:r>
            <a:r>
              <a:rPr lang="en-US" altLang="ko-KR" sz="1400" dirty="0"/>
              <a:t>Git Credential Manager’</a:t>
            </a:r>
            <a:r>
              <a:rPr lang="ko-KR" altLang="en-US" sz="1400" dirty="0"/>
              <a:t>가 선택된 상태로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클릭</a:t>
            </a:r>
            <a:br>
              <a:rPr lang="en-US" altLang="ko-KR" sz="1400" dirty="0"/>
            </a:br>
            <a:r>
              <a:rPr lang="ko-KR" altLang="en-US" sz="1400" dirty="0"/>
              <a:t>파일 시스템을 </a:t>
            </a:r>
            <a:r>
              <a:rPr lang="ko-KR" altLang="en-US" sz="1400" dirty="0" err="1"/>
              <a:t>캐싱하도록</a:t>
            </a:r>
            <a:r>
              <a:rPr lang="ko-KR" altLang="en-US" sz="1400" dirty="0"/>
              <a:t> 설정하면 버전 관리를 좀 더 빠르게 실행할 수 있음</a:t>
            </a:r>
            <a:br>
              <a:rPr lang="en-US" altLang="ko-KR" sz="1400" dirty="0"/>
            </a:br>
            <a:r>
              <a:rPr lang="ko-KR" altLang="en-US" sz="1400" dirty="0"/>
              <a:t>이어서 나오는 화면에서는 ‘</a:t>
            </a:r>
            <a:r>
              <a:rPr lang="en-US" altLang="ko-KR" sz="1400" dirty="0"/>
              <a:t>Enable file system caching’</a:t>
            </a:r>
            <a:r>
              <a:rPr lang="ko-KR" altLang="en-US" sz="1400" dirty="0"/>
              <a:t>이 선택된 상태로 </a:t>
            </a:r>
            <a:r>
              <a:rPr lang="en-US" altLang="ko-KR" sz="1400" dirty="0"/>
              <a:t>[Next]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제시된 옵션을 시험 삼아 사용해 볼 것인지 묻는데</a:t>
            </a:r>
            <a:r>
              <a:rPr lang="en-US" altLang="ko-KR" sz="1400" dirty="0"/>
              <a:t>, </a:t>
            </a:r>
            <a:r>
              <a:rPr lang="ko-KR" altLang="en-US" sz="1400" dirty="0"/>
              <a:t>여기에서는 아무것도 선택하지 말고 </a:t>
            </a:r>
            <a:r>
              <a:rPr lang="en-US" altLang="ko-KR" sz="1400" dirty="0"/>
              <a:t>[Install]</a:t>
            </a:r>
            <a:r>
              <a:rPr lang="ko-KR" altLang="en-US" sz="1400" dirty="0"/>
              <a:t>을 클릭해 설치를 시작</a:t>
            </a:r>
            <a:br>
              <a:rPr lang="en-US" altLang="ko-KR" sz="1400" dirty="0"/>
            </a:br>
            <a:r>
              <a:rPr lang="en-US" altLang="ko-KR" sz="1400" dirty="0"/>
              <a:t>[Finish]</a:t>
            </a:r>
            <a:r>
              <a:rPr lang="ko-KR" altLang="en-US" sz="1400" dirty="0"/>
              <a:t>를 클릭해 깃 설치를 끝냄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01-2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윈도우에서 깃 설치하기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91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윈도우에서 깃 실행해 보기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020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윈도우 작업 표시줄의 검색 창에 ‘</a:t>
            </a:r>
            <a:r>
              <a:rPr lang="en-US" altLang="ko-KR" sz="1400" dirty="0"/>
              <a:t>git’</a:t>
            </a:r>
            <a:r>
              <a:rPr lang="ko-KR" altLang="en-US" sz="1400" dirty="0"/>
              <a:t>이라고 입력한 후 검색 결과 중에서 </a:t>
            </a:r>
            <a:r>
              <a:rPr lang="en-US" altLang="ko-KR" sz="1400" dirty="0"/>
              <a:t>[Git Bash]</a:t>
            </a:r>
            <a:r>
              <a:rPr lang="ko-KR" altLang="en-US" sz="1400" dirty="0"/>
              <a:t>를 선택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배시 창이 열리면 ‘</a:t>
            </a:r>
            <a:r>
              <a:rPr lang="en-US" altLang="ko-KR" sz="1400" dirty="0"/>
              <a:t>git’</a:t>
            </a:r>
            <a:r>
              <a:rPr lang="ko-KR" altLang="en-US" sz="1400" dirty="0"/>
              <a:t>이라고 입력한</a:t>
            </a:r>
            <a:r>
              <a:rPr lang="en-US" altLang="ko-KR" sz="1400" dirty="0"/>
              <a:t> </a:t>
            </a:r>
            <a:r>
              <a:rPr lang="ko-KR" altLang="en-US" sz="1400" dirty="0"/>
              <a:t>후</a:t>
            </a:r>
            <a:r>
              <a:rPr lang="en-US" altLang="ko-KR" sz="1400" dirty="0"/>
              <a:t> {{ Enter }}</a:t>
            </a:r>
            <a:r>
              <a:rPr lang="ko-KR" altLang="en-US" sz="1400" dirty="0"/>
              <a:t>를 누름</a:t>
            </a:r>
            <a:br>
              <a:rPr lang="en-US" altLang="ko-KR" sz="1400" dirty="0"/>
            </a:br>
            <a:r>
              <a:rPr lang="ko-KR" altLang="en-US" sz="1400" dirty="0"/>
              <a:t>깃 명령에서 사용할 수 있는 여러 옵션이 표시된다면 깃이 제대로 설치된 것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01-2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윈도우에서 깃 설치하기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0EF9B1-92F7-4BD4-8C28-4C7E36B1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94" y="2797505"/>
            <a:ext cx="6388024" cy="5943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FED9A7-E6FA-418E-9074-61AAEEA9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438" y="3429000"/>
            <a:ext cx="4917440" cy="28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3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맥에 깃 설치하기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01-2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윈도우에서 깃 설치하기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9461F5-7D78-450A-BC66-F16194D89565}"/>
              </a:ext>
            </a:extLst>
          </p:cNvPr>
          <p:cNvSpPr txBox="1"/>
          <p:nvPr/>
        </p:nvSpPr>
        <p:spPr>
          <a:xfrm>
            <a:off x="703123" y="1744909"/>
            <a:ext cx="10235810" cy="20820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홈브류</a:t>
            </a:r>
            <a:r>
              <a:rPr lang="ko-KR" altLang="en-US" b="1" dirty="0"/>
              <a:t> 설치하기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https://brew.sh/</a:t>
            </a:r>
            <a:r>
              <a:rPr lang="ko-KR" altLang="en-US" sz="1400" dirty="0"/>
              <a:t>를 입력해 </a:t>
            </a:r>
            <a:r>
              <a:rPr lang="ko-KR" altLang="en-US" sz="1400" dirty="0" err="1"/>
              <a:t>홈브류</a:t>
            </a:r>
            <a:r>
              <a:rPr lang="ko-KR" altLang="en-US" sz="1400" dirty="0"/>
              <a:t> 사이트로 이동한 다음 언어를 </a:t>
            </a:r>
            <a:r>
              <a:rPr lang="en-US" altLang="ko-KR" sz="1400" dirty="0"/>
              <a:t>‘</a:t>
            </a:r>
            <a:r>
              <a:rPr lang="ko-KR" altLang="en-US" sz="1400" dirty="0"/>
              <a:t>한국어</a:t>
            </a:r>
            <a:r>
              <a:rPr lang="en-US" altLang="ko-KR" sz="1400" dirty="0"/>
              <a:t>’</a:t>
            </a:r>
            <a:r>
              <a:rPr lang="ko-KR" altLang="en-US" sz="1400" dirty="0"/>
              <a:t>로 선택</a:t>
            </a:r>
            <a:br>
              <a:rPr lang="en-US" altLang="ko-KR" sz="1400" dirty="0"/>
            </a:br>
            <a:r>
              <a:rPr lang="ko-KR" altLang="en-US" sz="1400" dirty="0"/>
              <a:t>‘</a:t>
            </a:r>
            <a:r>
              <a:rPr lang="en-US" altLang="ko-KR" sz="1400" dirty="0"/>
              <a:t>Homebrew </a:t>
            </a:r>
            <a:r>
              <a:rPr lang="ko-KR" altLang="en-US" sz="1400" dirty="0"/>
              <a:t>설치하기’ 아래에 있는 설치 명령을 복사</a:t>
            </a:r>
            <a:br>
              <a:rPr lang="en-US" altLang="ko-KR" sz="1400" dirty="0"/>
            </a:br>
            <a:r>
              <a:rPr lang="ko-KR" altLang="en-US" sz="1400" dirty="0"/>
              <a:t>오른쪽에 있는      를 클릭하면 명령을 간단히 복사할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맥에서 터미널을 열고</a:t>
            </a:r>
            <a:r>
              <a:rPr lang="en-US" altLang="ko-KR" sz="1400" dirty="0"/>
              <a:t> {{ Command + V }}</a:t>
            </a:r>
            <a:r>
              <a:rPr lang="ko-KR" altLang="en-US" sz="1400" dirty="0"/>
              <a:t>를 눌러 복사한 명령을 붙여 넣고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누름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맥에서 사용하는 비밀번호를 입력하고 나면 </a:t>
            </a:r>
            <a:r>
              <a:rPr lang="ko-KR" altLang="en-US" sz="1400" dirty="0" err="1"/>
              <a:t>홈브류가</a:t>
            </a:r>
            <a:r>
              <a:rPr lang="ko-KR" altLang="en-US" sz="1400" dirty="0"/>
              <a:t> 설치되기 시작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BA3CAFF-AD4C-43E5-9B96-E1843B37837F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r="5330"/>
          <a:stretch/>
        </p:blipFill>
        <p:spPr>
          <a:xfrm>
            <a:off x="2339783" y="2879399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9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맥에 깃 설치하기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/>
          <a:lstStyle/>
          <a:p>
            <a:r>
              <a:rPr lang="en-US" altLang="ko-KR" dirty="0">
                <a:solidFill>
                  <a:srgbClr val="0079C2"/>
                </a:solidFill>
                <a:latin typeface="+mn-ea"/>
                <a:ea typeface="+mn-ea"/>
              </a:rPr>
              <a:t>01-2</a:t>
            </a:r>
            <a:r>
              <a:rPr lang="en-US" altLang="ko-KR" b="0" dirty="0">
                <a:latin typeface="+mn-ea"/>
                <a:ea typeface="+mn-ea"/>
              </a:rPr>
              <a:t> </a:t>
            </a:r>
            <a:r>
              <a:rPr lang="ko-KR" altLang="en-US" b="0" dirty="0">
                <a:latin typeface="+mn-ea"/>
                <a:ea typeface="+mn-ea"/>
              </a:rPr>
              <a:t>윈도우에서 깃 설치하기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8B297-CD9D-4360-A514-CD3A89F0B0DA}"/>
              </a:ext>
            </a:extLst>
          </p:cNvPr>
          <p:cNvSpPr txBox="1"/>
          <p:nvPr/>
        </p:nvSpPr>
        <p:spPr>
          <a:xfrm>
            <a:off x="703123" y="1744909"/>
            <a:ext cx="10235810" cy="2405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/>
              <a:t>홈브류에서</a:t>
            </a:r>
            <a:r>
              <a:rPr lang="ko-KR" altLang="en-US" b="1" dirty="0"/>
              <a:t> 깃 설치하기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맥 터미널에서 다음과 같이 입력한</a:t>
            </a:r>
            <a:r>
              <a:rPr lang="en-US" altLang="ko-KR" sz="1400" dirty="0"/>
              <a:t> </a:t>
            </a:r>
            <a:r>
              <a:rPr lang="ko-KR" altLang="en-US" sz="1400" dirty="0"/>
              <a:t>후 </a:t>
            </a:r>
            <a:r>
              <a:rPr lang="en-US" altLang="ko-KR" sz="1400" dirty="0"/>
              <a:t>{{ Enter }}</a:t>
            </a:r>
            <a:r>
              <a:rPr lang="ko-KR" altLang="en-US" sz="1400" dirty="0"/>
              <a:t>를 누름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따로 설정하지 않아도 깃이 설치되며</a:t>
            </a:r>
            <a:r>
              <a:rPr lang="en-US" altLang="ko-KR" sz="1400" dirty="0"/>
              <a:t> </a:t>
            </a:r>
            <a:r>
              <a:rPr lang="ko-KR" altLang="en-US" sz="1400" dirty="0"/>
              <a:t>설치가 끝나면 </a:t>
            </a:r>
            <a:r>
              <a:rPr lang="en-US" altLang="ko-KR" sz="1400" dirty="0"/>
              <a:t>$ </a:t>
            </a:r>
            <a:r>
              <a:rPr lang="ko-KR" altLang="en-US" sz="1400" dirty="0"/>
              <a:t>표시가 나타남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깃 설치가 끝났다면 </a:t>
            </a:r>
            <a:r>
              <a:rPr lang="en-US" altLang="ko-KR" sz="1400" dirty="0"/>
              <a:t>$ </a:t>
            </a:r>
            <a:r>
              <a:rPr lang="ko-KR" altLang="en-US" sz="1400" dirty="0"/>
              <a:t>옆에 ‘</a:t>
            </a:r>
            <a:r>
              <a:rPr lang="en-US" altLang="ko-KR" sz="1400" dirty="0"/>
              <a:t>git’</a:t>
            </a:r>
            <a:r>
              <a:rPr lang="ko-KR" altLang="en-US" sz="1400" dirty="0"/>
              <a:t>이라고 입력</a:t>
            </a:r>
            <a:br>
              <a:rPr lang="en-US" altLang="ko-KR" sz="1400" dirty="0"/>
            </a:br>
            <a:r>
              <a:rPr lang="ko-KR" altLang="en-US" sz="1400" dirty="0"/>
              <a:t>깃과 관련된 명령이 나타난다면 깃 설치는 일단 성공한 것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D82A95-207C-425D-93DF-DE59D39C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2551538"/>
            <a:ext cx="6503001" cy="5943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32761E-D7C1-4D2A-9D71-212B512AF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4150119"/>
            <a:ext cx="6428991" cy="594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DE19EF-269B-4A3E-B7E9-5450BBEED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226" y="3429000"/>
            <a:ext cx="4417650" cy="284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49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1981</Words>
  <Application>Microsoft Office PowerPoint</Application>
  <PresentationFormat>와이드스크린</PresentationFormat>
  <Paragraphs>165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TDc_SSiGothic_120_OTF</vt:lpstr>
      <vt:lpstr>맑은 고딕</vt:lpstr>
      <vt:lpstr>Arial</vt:lpstr>
      <vt:lpstr>Office 테마</vt:lpstr>
      <vt:lpstr>PowerPoint 프레젠테이션</vt:lpstr>
      <vt:lpstr>01-1 지옥에서 온 문서 관리자, 깃</vt:lpstr>
      <vt:lpstr>01-1 지옥에서 온 문서 관리자, 깃</vt:lpstr>
      <vt:lpstr>01-1 지옥에서 온 문서 관리자, 깃</vt:lpstr>
      <vt:lpstr>01-2 윈도우에서 깃 설치하기</vt:lpstr>
      <vt:lpstr>01-2 윈도우에서 깃 설치하기</vt:lpstr>
      <vt:lpstr>01-2 윈도우에서 깃 설치하기</vt:lpstr>
      <vt:lpstr>01-2 윈도우에서 깃 설치하기</vt:lpstr>
      <vt:lpstr>01-2 윈도우에서 깃 설치하기</vt:lpstr>
      <vt:lpstr>01-2 윈도우에서 깃 설치하기</vt:lpstr>
      <vt:lpstr>01-3 리눅스 명령 연습하기</vt:lpstr>
      <vt:lpstr>01-3 리눅스 명령 연습하기</vt:lpstr>
      <vt:lpstr>01-3 리눅스 명령 연습하기</vt:lpstr>
      <vt:lpstr>01-3 리눅스 명령 연습하기</vt:lpstr>
      <vt:lpstr>01-3 리눅스 명령 연습하기</vt:lpstr>
      <vt:lpstr>01-3 리눅스 명령 연습하기</vt:lpstr>
      <vt:lpstr>01-3 리눅스 명령 연습하기</vt:lpstr>
      <vt:lpstr>01-3 리눅스 명령 연습하기</vt:lpstr>
      <vt:lpstr>01-4 빔 편집기에서 텍스트 문서 만들기</vt:lpstr>
      <vt:lpstr>01-4 빔 편집기에서 텍스트 문서 만들기</vt:lpstr>
      <vt:lpstr>01-4 빔 편집기에서 텍스트 문서 만들기</vt:lpstr>
      <vt:lpstr>01-4 빔 편집기에서 텍스트 문서 만들기</vt:lpstr>
      <vt:lpstr>01-4 빔 편집기에서 텍스트 문서 만들기</vt:lpstr>
      <vt:lpstr>01-4 빔 편집기에서 텍스트 문서 만들기</vt:lpstr>
      <vt:lpstr>01-4 빔 편집기에서 텍스트 문서 만들기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JEONGDONG SEO</cp:lastModifiedBy>
  <cp:revision>135</cp:revision>
  <dcterms:created xsi:type="dcterms:W3CDTF">2019-12-23T02:38:38Z</dcterms:created>
  <dcterms:modified xsi:type="dcterms:W3CDTF">2024-07-09T00:24:47Z</dcterms:modified>
</cp:coreProperties>
</file>