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74" r:id="rId4"/>
    <p:sldId id="275" r:id="rId5"/>
    <p:sldId id="276" r:id="rId6"/>
    <p:sldId id="277" r:id="rId7"/>
    <p:sldId id="278" r:id="rId8"/>
    <p:sldId id="281" r:id="rId9"/>
    <p:sldId id="280" r:id="rId10"/>
    <p:sldId id="282" r:id="rId11"/>
    <p:sldId id="283" r:id="rId12"/>
    <p:sldId id="308" r:id="rId13"/>
    <p:sldId id="307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BCB"/>
    <a:srgbClr val="F7FCFF"/>
    <a:srgbClr val="E76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632759" y="-31525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740569" y="2588780"/>
            <a:ext cx="4761240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04-1</a:t>
            </a:r>
            <a:r>
              <a:rPr lang="en-US" altLang="ko-KR" dirty="0"/>
              <a:t> </a:t>
            </a:r>
            <a:r>
              <a:rPr lang="ko-KR" altLang="en-US" dirty="0"/>
              <a:t>원격 저장소와 </a:t>
            </a:r>
            <a:r>
              <a:rPr lang="ko-KR" altLang="en-US" dirty="0" err="1"/>
              <a:t>깃허브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04-2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가입하기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04-3</a:t>
            </a:r>
            <a:r>
              <a:rPr lang="en-US" altLang="ko-KR" dirty="0"/>
              <a:t> </a:t>
            </a:r>
            <a:r>
              <a:rPr lang="ko-KR" altLang="en-US" dirty="0"/>
              <a:t>지역 저장소를 원격 저장소에 연결하기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04-4</a:t>
            </a:r>
            <a:r>
              <a:rPr lang="en-US" altLang="ko-KR" dirty="0"/>
              <a:t> </a:t>
            </a:r>
            <a:r>
              <a:rPr lang="ko-KR" altLang="en-US" dirty="0"/>
              <a:t>지역 저장소와 원격 저장소 동기화하기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04-5</a:t>
            </a:r>
            <a:r>
              <a:rPr lang="en-US" altLang="ko-KR" dirty="0"/>
              <a:t>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en-US" altLang="ko-KR" dirty="0"/>
              <a:t>SSH </a:t>
            </a:r>
            <a:r>
              <a:rPr lang="ko-KR" altLang="en-US" dirty="0"/>
              <a:t>원격 접속하기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185800" y="1566252"/>
            <a:ext cx="324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깃허브</a:t>
            </a:r>
            <a:r>
              <a:rPr lang="ko-KR" altLang="en-US" sz="2400" b="1" dirty="0"/>
              <a:t> 시작하기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468008" y="1524522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A260C2-97DB-40E2-8847-B5DC53B4C1C1}"/>
              </a:ext>
            </a:extLst>
          </p:cNvPr>
          <p:cNvSpPr txBox="1"/>
          <p:nvPr/>
        </p:nvSpPr>
        <p:spPr>
          <a:xfrm>
            <a:off x="9008972" y="6269176"/>
            <a:ext cx="229765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b="0" i="0" u="none" strike="noStrike" baseline="0" dirty="0">
                <a:solidFill>
                  <a:srgbClr val="000000"/>
                </a:solidFill>
              </a:rPr>
              <a:t>참고 영상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</a:rPr>
              <a:t>: GIT CLI - Backup</a:t>
            </a:r>
          </a:p>
          <a:p>
            <a:pPr algn="r"/>
            <a:r>
              <a:rPr lang="en-US" altLang="ko-KR" sz="1000" b="0" i="0" u="none" strike="noStrike" baseline="0" dirty="0">
                <a:solidFill>
                  <a:srgbClr val="333333"/>
                </a:solidFill>
                <a:latin typeface="TDc_SSiGothic_120_OTF"/>
              </a:rPr>
              <a:t>http://bit.ly/do-it-git4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0928EA-3AEA-4C7B-B577-A5A69996E1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31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가입하기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만들기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원격 저장소가 만들어지면서 즉시 저장소 페이지로 이동</a:t>
            </a:r>
            <a:br>
              <a:rPr lang="en-US" altLang="ko-KR" sz="1400" dirty="0"/>
            </a:br>
            <a:r>
              <a:rPr lang="ko-KR" altLang="en-US" sz="1400" dirty="0"/>
              <a:t>아직 아무 파일도 들어 있지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맨 위에는 저장소에 접속하는 방법이 나타남</a:t>
            </a:r>
            <a:br>
              <a:rPr lang="en-US" altLang="ko-KR" sz="1400" dirty="0"/>
            </a:br>
            <a:r>
              <a:rPr lang="ko-KR" altLang="en-US" sz="1400" dirty="0"/>
              <a:t>저장소에 접속할 때는 </a:t>
            </a:r>
            <a:r>
              <a:rPr lang="en-US" altLang="ko-KR" sz="1400" dirty="0"/>
              <a:t>HTTPS </a:t>
            </a:r>
            <a:r>
              <a:rPr lang="ko-KR" altLang="en-US" sz="1400" dirty="0"/>
              <a:t>방식이나 </a:t>
            </a:r>
            <a:r>
              <a:rPr lang="en-US" altLang="ko-KR" sz="1400" dirty="0"/>
              <a:t>SSH </a:t>
            </a:r>
            <a:r>
              <a:rPr lang="ko-KR" altLang="en-US" sz="1400" dirty="0"/>
              <a:t>방식 중에서 선택할 수 있는데</a:t>
            </a:r>
            <a:r>
              <a:rPr lang="en-US" altLang="ko-KR" sz="1400" dirty="0"/>
              <a:t> </a:t>
            </a:r>
            <a:r>
              <a:rPr lang="ko-KR" altLang="en-US" sz="1400" dirty="0"/>
              <a:t>우선 우리는 </a:t>
            </a:r>
            <a:r>
              <a:rPr lang="en-US" altLang="ko-KR" sz="1400" dirty="0"/>
              <a:t>HTTPS </a:t>
            </a:r>
            <a:r>
              <a:rPr lang="ko-KR" altLang="en-US" sz="1400" dirty="0"/>
              <a:t>방식을 사용해 접속할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화면에 나타난 </a:t>
            </a:r>
            <a:r>
              <a:rPr lang="en-US" altLang="ko-KR" sz="1400" dirty="0"/>
              <a:t>HTTPS </a:t>
            </a:r>
            <a:r>
              <a:rPr lang="ko-KR" altLang="en-US" sz="1400" dirty="0"/>
              <a:t>주소를 사용해 언제든지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저장소에 접속할 수도 있고 파일을 올릴 수 있음</a:t>
            </a:r>
            <a:br>
              <a:rPr lang="en-US" altLang="ko-KR" sz="1400" dirty="0"/>
            </a:br>
            <a:r>
              <a:rPr lang="ko-KR" altLang="en-US" sz="1400" dirty="0" err="1"/>
              <a:t>깃허브</a:t>
            </a:r>
            <a:r>
              <a:rPr lang="ko-KR" altLang="en-US" sz="1400" dirty="0"/>
              <a:t> 원격 저장소 주소만 알고 있다면 </a:t>
            </a:r>
            <a:r>
              <a:rPr lang="ko-KR" altLang="en-US" sz="1400" dirty="0" err="1"/>
              <a:t>어디에서든</a:t>
            </a:r>
            <a:r>
              <a:rPr lang="ko-KR" altLang="en-US" sz="1400" dirty="0"/>
              <a:t> 지역 저장소를 백업하거나 다른 사람과 협업할 수 있음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원격 저장소의 </a:t>
            </a:r>
            <a:r>
              <a:rPr lang="en-US" altLang="ko-KR" sz="1400" dirty="0"/>
              <a:t>HTTPS </a:t>
            </a:r>
            <a:r>
              <a:rPr lang="ko-KR" altLang="en-US" sz="1400" dirty="0"/>
              <a:t>주소는 다음과 같은 형태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예를 들어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계정이 </a:t>
            </a:r>
            <a:r>
              <a:rPr lang="en-US" altLang="ko-KR" sz="1400" dirty="0"/>
              <a:t>jump2dev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저장소 이름이 </a:t>
            </a:r>
            <a:r>
              <a:rPr lang="en-US" altLang="ko-KR" sz="1400" dirty="0"/>
              <a:t>test-1</a:t>
            </a:r>
            <a:r>
              <a:rPr lang="ko-KR" altLang="en-US" sz="1400" dirty="0"/>
              <a:t>이라면 주소는 다음과 같음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A3AA83-A136-4AA3-AFDD-9E3FAF60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55" y="4056838"/>
            <a:ext cx="6341657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7EECAF-4108-4942-95B1-70606A5E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54" y="5026334"/>
            <a:ext cx="634165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6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저장소를 원격 저장소에 연결하기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지역 저장소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홈 디렉터리에 </a:t>
            </a:r>
            <a:r>
              <a:rPr lang="en-US" altLang="ko-KR" sz="1400" dirty="0"/>
              <a:t>loc-git</a:t>
            </a:r>
            <a:r>
              <a:rPr lang="ko-KR" altLang="en-US" sz="1400" dirty="0"/>
              <a:t>이라는 새 디렉터리를 만들면서도 동시에 지역 저장소로 지정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loc-git </a:t>
            </a:r>
            <a:r>
              <a:rPr lang="ko-KR" altLang="en-US" sz="1400" dirty="0"/>
              <a:t>디렉터리 안에 </a:t>
            </a:r>
            <a:r>
              <a:rPr lang="en-US" altLang="ko-KR" sz="1400" dirty="0"/>
              <a:t>f1.txt </a:t>
            </a:r>
            <a:r>
              <a:rPr lang="ko-KR" altLang="en-US" sz="1400" dirty="0"/>
              <a:t>문서를 만듦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f1.txt</a:t>
            </a:r>
            <a:r>
              <a:rPr lang="ko-KR" altLang="en-US" sz="1400" dirty="0"/>
              <a:t>에는 간단하게 영문자 ‘</a:t>
            </a:r>
            <a:r>
              <a:rPr lang="en-US" altLang="ko-KR" sz="1400" dirty="0"/>
              <a:t>a’</a:t>
            </a:r>
            <a:r>
              <a:rPr lang="ko-KR" altLang="en-US" sz="1400" dirty="0"/>
              <a:t>만 입력하고 파일을 저장한 후 편집기를 종료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f1.txt</a:t>
            </a:r>
            <a:r>
              <a:rPr lang="ko-KR" altLang="en-US" sz="1400" dirty="0"/>
              <a:t>를 스테이지에 올린 후 커밋하고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add a’</a:t>
            </a:r>
            <a:r>
              <a:rPr lang="ko-KR" altLang="en-US" sz="1400" dirty="0"/>
              <a:t>라고 함</a:t>
            </a:r>
            <a:br>
              <a:rPr lang="en-US" altLang="ko-KR" sz="1400" dirty="0"/>
            </a:br>
            <a:r>
              <a:rPr lang="en-US" altLang="ko-KR" sz="1400" dirty="0"/>
              <a:t>git log </a:t>
            </a:r>
            <a:r>
              <a:rPr lang="ko-KR" altLang="en-US" sz="1400" dirty="0"/>
              <a:t>명령으로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잘 되었는지 확인하고 아직 터미널 창은 닫지 않기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70A816-A340-4AF1-8BAB-1E7CB7E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71" y="2441959"/>
            <a:ext cx="6319089" cy="1280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5BF6FC-0613-4490-A8E2-76DB2950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71" y="4704117"/>
            <a:ext cx="666985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저장소를 원격 저장소에 연결하기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 연결하기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지역 저장소와 원격 저장소를 연결하려면 우선 원격 저장소의 </a:t>
            </a:r>
            <a:r>
              <a:rPr lang="en-US" altLang="ko-KR" sz="1400" dirty="0"/>
              <a:t>HTTPS </a:t>
            </a:r>
            <a:r>
              <a:rPr lang="ko-KR" altLang="en-US" sz="1400" dirty="0"/>
              <a:t>주소를 알아야 함</a:t>
            </a:r>
            <a:br>
              <a:rPr lang="en-US" altLang="ko-KR" sz="1400" dirty="0"/>
            </a:br>
            <a:r>
              <a:rPr lang="ko-KR" altLang="en-US" sz="1400" dirty="0"/>
              <a:t>웹 브라우저에서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로그인하면 화면 왼쪽에 저장소 목록이 나타남</a:t>
            </a:r>
            <a:br>
              <a:rPr lang="en-US" altLang="ko-KR" sz="1400" dirty="0"/>
            </a:br>
            <a:r>
              <a:rPr lang="ko-KR" altLang="en-US" sz="1400" dirty="0"/>
              <a:t>지역 저장소와 연결할 저장소를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주소 오른쪽에 있는      을 클릭하면 주소가 복사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68ED35-7E2C-4C0B-80A7-E392A69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90" y="2765125"/>
            <a:ext cx="4958080" cy="14630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6E8A5-2197-47BB-9495-F4FF8A29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89" y="4704117"/>
            <a:ext cx="4882538" cy="14630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907851-A630-41BE-8745-AA955326D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715"/>
          <a:stretch/>
        </p:blipFill>
        <p:spPr>
          <a:xfrm>
            <a:off x="3356598" y="4413839"/>
            <a:ext cx="291477" cy="2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7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저장소를 원격 저장소에 연결하기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 연결하기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저장소 주소를 복사했다면 터미널 창에 다음과 같이 입력</a:t>
            </a:r>
            <a:br>
              <a:rPr lang="en-US" altLang="ko-KR" sz="1400" dirty="0"/>
            </a:br>
            <a:r>
              <a:rPr lang="ko-KR" altLang="en-US" sz="1400" dirty="0"/>
              <a:t>이 명령은 원격 저장소</a:t>
            </a:r>
            <a:r>
              <a:rPr lang="en-US" altLang="ko-KR" sz="1400" dirty="0"/>
              <a:t>(remote)</a:t>
            </a:r>
            <a:r>
              <a:rPr lang="ko-KR" altLang="en-US" sz="1400" dirty="0"/>
              <a:t>에 </a:t>
            </a:r>
            <a:r>
              <a:rPr lang="en-US" altLang="ko-KR" sz="1400" dirty="0"/>
              <a:t>origin</a:t>
            </a:r>
            <a:r>
              <a:rPr lang="ko-KR" altLang="en-US" sz="1400" dirty="0"/>
              <a:t>을 추가</a:t>
            </a:r>
            <a:r>
              <a:rPr lang="en-US" altLang="ko-KR" sz="1400" dirty="0"/>
              <a:t>(add)</a:t>
            </a:r>
            <a:r>
              <a:rPr lang="ko-KR" altLang="en-US" sz="1400" dirty="0"/>
              <a:t>하겠다고 깃에게 알려 주는 것</a:t>
            </a:r>
            <a:br>
              <a:rPr lang="en-US" altLang="ko-KR" sz="1400" dirty="0"/>
            </a:br>
            <a:r>
              <a:rPr lang="ko-KR" altLang="en-US" sz="1400" dirty="0"/>
              <a:t>여기에서 </a:t>
            </a:r>
            <a:r>
              <a:rPr lang="en-US" altLang="ko-KR" sz="1400" dirty="0"/>
              <a:t>origin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 주소</a:t>
            </a:r>
            <a:r>
              <a:rPr lang="en-US" altLang="ko-KR" sz="1400" dirty="0"/>
              <a:t>(https://github.com/⋯)</a:t>
            </a:r>
            <a:r>
              <a:rPr lang="ko-KR" altLang="en-US" sz="1400" dirty="0"/>
              <a:t>를 가리킴</a:t>
            </a:r>
            <a:br>
              <a:rPr lang="en-US" altLang="ko-KR" sz="1400" dirty="0"/>
            </a:br>
            <a:r>
              <a:rPr lang="ko-KR" altLang="en-US" sz="1400" dirty="0" err="1"/>
              <a:t>깃허브</a:t>
            </a:r>
            <a:r>
              <a:rPr lang="ko-KR" altLang="en-US" sz="1400" dirty="0"/>
              <a:t> 저장소 주소를 그대로 쓰면 너무 길기 때문에 </a:t>
            </a:r>
            <a:r>
              <a:rPr lang="en-US" altLang="ko-KR" sz="1400" dirty="0"/>
              <a:t>origin</a:t>
            </a:r>
            <a:r>
              <a:rPr lang="ko-KR" altLang="en-US" sz="1400" dirty="0"/>
              <a:t>이라는 단어로 줄여서 </a:t>
            </a:r>
            <a:r>
              <a:rPr lang="en-US" altLang="ko-KR" sz="1400" dirty="0"/>
              <a:t>remote</a:t>
            </a:r>
            <a:r>
              <a:rPr lang="ko-KR" altLang="en-US" sz="1400" dirty="0"/>
              <a:t>에 추가하는 것</a:t>
            </a:r>
            <a:br>
              <a:rPr lang="en-US" altLang="ko-KR" sz="1400" dirty="0"/>
            </a:br>
            <a:r>
              <a:rPr lang="ko-KR" altLang="en-US" sz="1400" dirty="0"/>
              <a:t>이렇게 지역 저장소를 원격 저장소에 연결하는 것은 한 번만 하면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오류 메시지 없이 프롬프트</a:t>
            </a:r>
            <a:r>
              <a:rPr lang="en-US" altLang="ko-KR" sz="1400" dirty="0"/>
              <a:t>($)</a:t>
            </a:r>
            <a:r>
              <a:rPr lang="ko-KR" altLang="en-US" sz="1400" dirty="0"/>
              <a:t>가 나타나면 제대로 연결된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(remote)</a:t>
            </a:r>
            <a:r>
              <a:rPr lang="ko-KR" altLang="en-US" sz="1400" dirty="0"/>
              <a:t>에 제대로 연결됐는지 확인하려면</a:t>
            </a:r>
            <a:r>
              <a:rPr lang="en-US" altLang="ko-KR" sz="1400" dirty="0"/>
              <a:t> </a:t>
            </a:r>
            <a:r>
              <a:rPr lang="ko-KR" altLang="en-US" sz="1400" dirty="0"/>
              <a:t>다음처럼 </a:t>
            </a:r>
            <a:r>
              <a:rPr lang="en-US" altLang="ko-KR" sz="1400" dirty="0"/>
              <a:t>git remote </a:t>
            </a:r>
            <a:r>
              <a:rPr lang="ko-KR" altLang="en-US" sz="1400" dirty="0"/>
              <a:t>명령에 </a:t>
            </a:r>
            <a:r>
              <a:rPr lang="en-US" altLang="ko-KR" sz="1400" dirty="0"/>
              <a:t>-v </a:t>
            </a:r>
            <a:r>
              <a:rPr lang="ko-KR" altLang="en-US" sz="1400" dirty="0"/>
              <a:t>옵션을 붙여서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remote</a:t>
            </a:r>
            <a:r>
              <a:rPr lang="ko-KR" altLang="en-US" sz="1400" dirty="0"/>
              <a:t>에 </a:t>
            </a:r>
            <a:r>
              <a:rPr lang="en-US" altLang="ko-KR" sz="1400" dirty="0"/>
              <a:t>origin</a:t>
            </a:r>
            <a:r>
              <a:rPr lang="ko-KR" altLang="en-US" sz="1400" dirty="0"/>
              <a:t>이 연결되어 있고</a:t>
            </a:r>
            <a:r>
              <a:rPr lang="en-US" altLang="ko-KR" sz="1400" dirty="0"/>
              <a:t>, origin</a:t>
            </a:r>
            <a:r>
              <a:rPr lang="ko-KR" altLang="en-US" sz="1400" dirty="0"/>
              <a:t>이 가리키는 주소가 바로 옆에 표시됨</a:t>
            </a:r>
            <a:br>
              <a:rPr lang="en-US" altLang="ko-KR" sz="1400" dirty="0"/>
            </a:br>
            <a:r>
              <a:rPr lang="ko-KR" altLang="en-US" sz="1400" dirty="0"/>
              <a:t>주소 끝에 있는 </a:t>
            </a:r>
            <a:r>
              <a:rPr lang="en-US" altLang="ko-KR" sz="1400" dirty="0"/>
              <a:t>(fetch)</a:t>
            </a:r>
            <a:r>
              <a:rPr lang="ko-KR" altLang="en-US" sz="1400" dirty="0"/>
              <a:t>와 </a:t>
            </a:r>
            <a:r>
              <a:rPr lang="en-US" altLang="ko-KR" sz="1400" dirty="0"/>
              <a:t>(push)</a:t>
            </a:r>
            <a:r>
              <a:rPr lang="ko-KR" altLang="en-US" sz="1400" dirty="0"/>
              <a:t>는 앞으로 배울 것이므로 여기에서는 지역 저장소가 원격 저장소에 잘 </a:t>
            </a:r>
            <a:r>
              <a:rPr lang="ko-KR" altLang="en-US" sz="1400" dirty="0" err="1"/>
              <a:t>연결되었는지만</a:t>
            </a:r>
            <a:r>
              <a:rPr lang="ko-KR" altLang="en-US" sz="1400" dirty="0"/>
              <a:t>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F4AAB-3FDA-410F-9D53-CFC43F30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6" y="3411455"/>
            <a:ext cx="6571920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7A4553-6D0A-4065-92F3-DAC2F57B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6" y="4704117"/>
            <a:ext cx="669953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처음으로 원격 저장소에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올리기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지역 저장소 디렉터리에서 터미널 창에 다음과 같이 입력</a:t>
            </a:r>
            <a:br>
              <a:rPr lang="en-US" altLang="ko-KR" sz="1400" dirty="0"/>
            </a:br>
            <a:r>
              <a:rPr lang="ko-KR" altLang="en-US" sz="1400" dirty="0"/>
              <a:t>지역 저장소의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origin(</a:t>
            </a:r>
            <a:r>
              <a:rPr lang="ko-KR" altLang="en-US" sz="1400" dirty="0"/>
              <a:t>원격 저장소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푸시하라는</a:t>
            </a:r>
            <a:r>
              <a:rPr lang="ko-KR" altLang="en-US" sz="1400" dirty="0"/>
              <a:t> 명령</a:t>
            </a:r>
            <a:br>
              <a:rPr lang="en-US" altLang="ko-KR" sz="1400" dirty="0"/>
            </a:br>
            <a:r>
              <a:rPr lang="ko-KR" altLang="en-US" sz="1400" dirty="0"/>
              <a:t>여기에서 </a:t>
            </a:r>
            <a:r>
              <a:rPr lang="en-US" altLang="ko-KR" sz="1400" dirty="0"/>
              <a:t>-u </a:t>
            </a:r>
            <a:r>
              <a:rPr lang="ko-KR" altLang="en-US" sz="1400" dirty="0"/>
              <a:t>옵션은 지역 저장소의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원격 저장소의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연결하기 위한 것으로 처음에 한 번만 사용하면 됨</a:t>
            </a:r>
            <a:br>
              <a:rPr lang="en-US" altLang="ko-KR" sz="1400" dirty="0"/>
            </a:br>
            <a:r>
              <a:rPr lang="ko-KR" altLang="en-US" sz="1400" dirty="0"/>
              <a:t>이후에는 </a:t>
            </a:r>
            <a:r>
              <a:rPr lang="en-US" altLang="ko-KR" sz="1400" dirty="0"/>
              <a:t>-u </a:t>
            </a:r>
            <a:r>
              <a:rPr lang="ko-KR" altLang="en-US" sz="1400" dirty="0"/>
              <a:t>옵션이나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 없이 간단히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처음으로 원격 저장소에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때는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로그인 창이 나타남</a:t>
            </a:r>
            <a:br>
              <a:rPr lang="en-US" altLang="ko-KR" sz="1400" dirty="0"/>
            </a:br>
            <a:r>
              <a:rPr lang="en-US" altLang="ko-KR" sz="1400" dirty="0"/>
              <a:t>[Sign in with your browser]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깃을 사용한 지역 저장소와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저장소를 연결하기 위해 </a:t>
            </a:r>
            <a:r>
              <a:rPr lang="en-US" altLang="ko-KR" sz="1400" dirty="0"/>
              <a:t>[Authorize </a:t>
            </a:r>
            <a:r>
              <a:rPr lang="en-US" altLang="ko-KR" sz="1400" dirty="0" err="1"/>
              <a:t>GitCredential</a:t>
            </a:r>
            <a:r>
              <a:rPr lang="en-US" altLang="ko-KR" sz="1400" dirty="0"/>
              <a:t> Manager]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계정의 비밀번호를 입력하고 </a:t>
            </a:r>
            <a:r>
              <a:rPr lang="en-US" altLang="ko-KR" sz="1400" dirty="0"/>
              <a:t>[Confirm password]</a:t>
            </a:r>
            <a:r>
              <a:rPr lang="ko-KR" altLang="en-US" sz="1400" dirty="0"/>
              <a:t>를 클릭하면 사용자 인증이 끝남</a:t>
            </a:r>
            <a:br>
              <a:rPr lang="en-US" altLang="ko-KR" sz="1400" dirty="0"/>
            </a:br>
            <a:r>
              <a:rPr lang="ko-KR" altLang="en-US" sz="1400" dirty="0"/>
              <a:t>이제부터는 사용자 인증 없이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저장소에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FC4B3-0D19-4330-AF8D-F9639207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7" y="3088290"/>
            <a:ext cx="669953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처음으로 원격 저장소에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올리기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사용자 인증이 끝나는 것과 동시에 터미널 창에서는 </a:t>
            </a:r>
            <a:r>
              <a:rPr lang="ko-KR" altLang="en-US" sz="1400" dirty="0" err="1"/>
              <a:t>푸시가</a:t>
            </a:r>
            <a:r>
              <a:rPr lang="ko-KR" altLang="en-US" sz="1400" dirty="0"/>
              <a:t> 진행됨</a:t>
            </a:r>
            <a:br>
              <a:rPr lang="en-US" altLang="ko-KR" sz="1400" dirty="0"/>
            </a:br>
            <a:r>
              <a:rPr lang="ko-KR" altLang="en-US" sz="1400" dirty="0" err="1"/>
              <a:t>푸시가</a:t>
            </a:r>
            <a:r>
              <a:rPr lang="ko-KR" altLang="en-US" sz="1400" dirty="0"/>
              <a:t> 끝나면 프롬프트</a:t>
            </a:r>
            <a:r>
              <a:rPr lang="en-US" altLang="ko-KR" sz="1400" dirty="0"/>
              <a:t>($)</a:t>
            </a:r>
            <a:r>
              <a:rPr lang="ko-KR" altLang="en-US" sz="1400" dirty="0"/>
              <a:t>가 나타남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 err="1"/>
              <a:t>푸시가</a:t>
            </a:r>
            <a:r>
              <a:rPr lang="ko-KR" altLang="en-US" sz="1400" dirty="0"/>
              <a:t> 끝났다는 것은 지역 저장소의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원격 저장소로 올라갔다는 뜻</a:t>
            </a:r>
            <a:br>
              <a:rPr lang="en-US" altLang="ko-KR" sz="1400" dirty="0"/>
            </a:br>
            <a:r>
              <a:rPr lang="ko-KR" altLang="en-US" sz="1400" dirty="0" err="1"/>
              <a:t>푸시가</a:t>
            </a:r>
            <a:r>
              <a:rPr lang="ko-KR" altLang="en-US" sz="1400" dirty="0"/>
              <a:t> 끝났으면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저장소가 열려 있는 웹 브라우저 창으로 돌아와 </a:t>
            </a:r>
            <a:r>
              <a:rPr lang="en-US" altLang="ko-KR" sz="1400" dirty="0"/>
              <a:t>{{ F5 }}</a:t>
            </a:r>
            <a:r>
              <a:rPr lang="ko-KR" altLang="en-US" sz="1400" dirty="0"/>
              <a:t>를 눌러 새로 고침</a:t>
            </a:r>
            <a:br>
              <a:rPr lang="en-US" altLang="ko-KR" sz="1400" dirty="0"/>
            </a:br>
            <a:r>
              <a:rPr lang="ko-KR" altLang="en-US" sz="1400" dirty="0"/>
              <a:t>지역 저장소에 있던 </a:t>
            </a:r>
            <a:r>
              <a:rPr lang="en-US" altLang="ko-KR" sz="1400" dirty="0"/>
              <a:t>f1.txt </a:t>
            </a:r>
            <a:r>
              <a:rPr lang="ko-KR" altLang="en-US" sz="1400" dirty="0"/>
              <a:t>파일이 원격 저장소에 올라와 있음</a:t>
            </a:r>
            <a:br>
              <a:rPr lang="en-US" altLang="ko-KR" sz="1400" dirty="0"/>
            </a:br>
            <a:r>
              <a:rPr lang="ko-KR" altLang="en-US" sz="1400" dirty="0"/>
              <a:t>저장소의 파일 목록에는 파일 이름과 함께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메시지도 나타남</a:t>
            </a:r>
            <a:br>
              <a:rPr lang="en-US" altLang="ko-KR" sz="1400" dirty="0"/>
            </a:br>
            <a:r>
              <a:rPr lang="ko-KR" altLang="en-US" sz="1400" dirty="0"/>
              <a:t>파일 목록 오른쪽 위에 있는 </a:t>
            </a:r>
            <a:r>
              <a:rPr lang="en-US" altLang="ko-KR" sz="1400" dirty="0"/>
              <a:t>[1 commit]</a:t>
            </a:r>
            <a:r>
              <a:rPr lang="ko-KR" altLang="en-US" sz="1400" dirty="0"/>
              <a:t>을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0622C-70C6-4E65-A1F1-F91CBB08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5" y="4395063"/>
            <a:ext cx="543233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5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처음으로 원격 저장소에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올리기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커밋한 날짜와 사람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 등을 볼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80074-0597-48BC-A927-78F87D4B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57" y="2118794"/>
            <a:ext cx="5713885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6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8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 파일 올리기 </a:t>
            </a:r>
            <a:r>
              <a:rPr lang="en-US" altLang="ko-KR" b="1" dirty="0">
                <a:solidFill>
                  <a:srgbClr val="0079C2"/>
                </a:solidFill>
              </a:rPr>
              <a:t>— git push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지역 저장소에서 또 다른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만들고 다시 푸시</a:t>
            </a:r>
            <a:br>
              <a:rPr lang="en-US" altLang="ko-KR" sz="1400" dirty="0"/>
            </a:br>
            <a:r>
              <a:rPr lang="ko-KR" altLang="en-US" sz="1400" dirty="0"/>
              <a:t>빔으로 </a:t>
            </a:r>
            <a:r>
              <a:rPr lang="en-US" altLang="ko-KR" sz="1400" dirty="0"/>
              <a:t>f1.txt</a:t>
            </a:r>
            <a:r>
              <a:rPr lang="ko-KR" altLang="en-US" sz="1400" dirty="0"/>
              <a:t>을 다시 열고</a:t>
            </a:r>
            <a:r>
              <a:rPr lang="en-US" altLang="ko-KR" sz="1400" dirty="0"/>
              <a:t>, </a:t>
            </a:r>
            <a:r>
              <a:rPr lang="ko-KR" altLang="en-US" sz="1400" dirty="0"/>
              <a:t>원래 내용 다음 줄에 ‘</a:t>
            </a:r>
            <a:r>
              <a:rPr lang="en-US" altLang="ko-KR" sz="1400" dirty="0"/>
              <a:t>b’</a:t>
            </a:r>
            <a:r>
              <a:rPr lang="ko-KR" altLang="en-US" sz="1400" dirty="0"/>
              <a:t>를 추가하고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다음 명령을 사용해 </a:t>
            </a: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한꺼번에 실행</a:t>
            </a:r>
            <a:br>
              <a:rPr lang="en-US" altLang="ko-KR" sz="1400" dirty="0"/>
            </a:br>
            <a:r>
              <a:rPr lang="en-US" altLang="ko-KR" sz="1400" dirty="0"/>
              <a:t>git commit </a:t>
            </a:r>
            <a:r>
              <a:rPr lang="ko-KR" altLang="en-US" sz="1400" dirty="0"/>
              <a:t>명령에서 </a:t>
            </a:r>
            <a:r>
              <a:rPr lang="en-US" altLang="ko-KR" sz="1400" dirty="0"/>
              <a:t>-am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스테이징</a:t>
            </a:r>
            <a:r>
              <a:rPr lang="ko-KR" altLang="en-US" sz="1400" dirty="0"/>
              <a:t> 옵션</a:t>
            </a:r>
            <a:r>
              <a:rPr lang="en-US" altLang="ko-KR" sz="1400" dirty="0"/>
              <a:t>(-a)</a:t>
            </a:r>
            <a:r>
              <a:rPr lang="ko-KR" altLang="en-US" sz="1400" dirty="0"/>
              <a:t>과 메시지 옵션</a:t>
            </a:r>
            <a:r>
              <a:rPr lang="en-US" altLang="ko-KR" sz="1400" dirty="0"/>
              <a:t>(-m)</a:t>
            </a:r>
            <a:r>
              <a:rPr lang="ko-KR" altLang="en-US" sz="1400" dirty="0"/>
              <a:t>을 함께 쓴 것으로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최소한 한 번이라도 커밋한 파일</a:t>
            </a:r>
            <a:r>
              <a:rPr lang="en-US" altLang="ko-KR" sz="1400" dirty="0"/>
              <a:t>(tracked </a:t>
            </a:r>
            <a:r>
              <a:rPr lang="ko-KR" altLang="en-US" sz="1400" dirty="0"/>
              <a:t>파일</a:t>
            </a:r>
            <a:r>
              <a:rPr lang="en-US" altLang="ko-KR" sz="1400" dirty="0"/>
              <a:t>)</a:t>
            </a:r>
            <a:r>
              <a:rPr lang="ko-KR" altLang="en-US" sz="1400" dirty="0"/>
              <a:t>이어야 사용할 수 있음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add b’</a:t>
            </a:r>
            <a:r>
              <a:rPr lang="ko-KR" altLang="en-US" sz="1400" dirty="0"/>
              <a:t>라고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이미 앞에서 원격 저장소에 </a:t>
            </a:r>
            <a:r>
              <a:rPr lang="ko-KR" altLang="en-US" sz="1400" dirty="0" err="1"/>
              <a:t>푸시하면서</a:t>
            </a:r>
            <a:r>
              <a:rPr lang="ko-KR" altLang="en-US" sz="1400" dirty="0"/>
              <a:t> 사용자 인증을 했으므로 이제부터 파일을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때는 </a:t>
            </a:r>
            <a:r>
              <a:rPr lang="en-US" altLang="ko-KR" sz="1400" dirty="0"/>
              <a:t>git push</a:t>
            </a:r>
            <a:r>
              <a:rPr lang="ko-KR" altLang="en-US" sz="1400" dirty="0"/>
              <a:t>라고만 입력하면 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5FE600-0DBA-46D4-A044-15ED5B9F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00" y="2441959"/>
            <a:ext cx="6900519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C16001-CC43-4AA3-9ED4-ADE9C073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7" y="4380952"/>
            <a:ext cx="6820430" cy="59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AA0EF0-EDD7-4766-9089-EB8EB250B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00" y="5350448"/>
            <a:ext cx="675938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8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 파일 올리기 </a:t>
            </a:r>
            <a:r>
              <a:rPr lang="en-US" altLang="ko-KR" b="1" dirty="0">
                <a:solidFill>
                  <a:srgbClr val="0079C2"/>
                </a:solidFill>
              </a:rPr>
              <a:t>— git push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방금 만든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원격 저장소로 </a:t>
            </a:r>
            <a:r>
              <a:rPr lang="ko-KR" altLang="en-US" sz="1400" dirty="0" err="1"/>
              <a:t>푸시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웹 브라우저에서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 화면을 새로 고침</a:t>
            </a:r>
            <a:br>
              <a:rPr lang="en-US" altLang="ko-KR" sz="1400" dirty="0"/>
            </a:br>
            <a:r>
              <a:rPr lang="en-US" altLang="ko-KR" sz="1400" dirty="0"/>
              <a:t>f1.txt </a:t>
            </a:r>
            <a:r>
              <a:rPr lang="ko-KR" altLang="en-US" sz="1400" dirty="0"/>
              <a:t>파일을 수정한 것이기 때문에 파일 목록에 계속 </a:t>
            </a:r>
            <a:r>
              <a:rPr lang="en-US" altLang="ko-KR" sz="1400" dirty="0"/>
              <a:t>f1.txt </a:t>
            </a:r>
            <a:r>
              <a:rPr lang="ko-KR" altLang="en-US" sz="1400" dirty="0"/>
              <a:t>파일만 보임</a:t>
            </a:r>
            <a:br>
              <a:rPr lang="en-US" altLang="ko-KR" sz="1400" dirty="0"/>
            </a:br>
            <a:r>
              <a:rPr lang="ko-KR" altLang="en-US" sz="1400" dirty="0"/>
              <a:t>그런데 파일 목록 위를 보면 </a:t>
            </a:r>
            <a:r>
              <a:rPr lang="en-US" altLang="ko-KR" sz="1400" dirty="0"/>
              <a:t>1 commit</a:t>
            </a:r>
            <a:r>
              <a:rPr lang="ko-KR" altLang="en-US" sz="1400" dirty="0"/>
              <a:t>이었던 것이 </a:t>
            </a:r>
            <a:r>
              <a:rPr lang="en-US" altLang="ko-KR" sz="1400" dirty="0"/>
              <a:t>2 commits</a:t>
            </a:r>
            <a:r>
              <a:rPr lang="ko-KR" altLang="en-US" sz="1400" dirty="0"/>
              <a:t>으로 바뀌었음</a:t>
            </a:r>
            <a:br>
              <a:rPr lang="en-US" altLang="ko-KR" sz="1400" dirty="0"/>
            </a:br>
            <a:r>
              <a:rPr lang="en-US" altLang="ko-KR" sz="1400" dirty="0"/>
              <a:t>[2 commits]</a:t>
            </a:r>
            <a:r>
              <a:rPr lang="ko-KR" altLang="en-US" sz="1400" dirty="0"/>
              <a:t>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조금 전에 </a:t>
            </a:r>
            <a:r>
              <a:rPr lang="ko-KR" altLang="en-US" sz="1400" dirty="0" err="1"/>
              <a:t>푸시한</a:t>
            </a:r>
            <a:r>
              <a:rPr lang="ko-KR" altLang="en-US" sz="1400" dirty="0"/>
              <a:t> </a:t>
            </a:r>
            <a:r>
              <a:rPr lang="en-US" altLang="ko-KR" sz="1400" dirty="0"/>
              <a:t>add b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올라온 것을 볼 수 있음</a:t>
            </a:r>
            <a:br>
              <a:rPr lang="en-US" altLang="ko-KR" sz="1400" dirty="0"/>
            </a:br>
            <a:r>
              <a:rPr lang="en-US" altLang="ko-KR" sz="1400" dirty="0"/>
              <a:t>add b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어떤 걸 변경한 것인지 궁금하다면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이름 오른쪽에 있는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96DE90-F787-4C78-A661-FCF1D36F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9" y="4057786"/>
            <a:ext cx="5685905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4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8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 파일 올리기 </a:t>
            </a:r>
            <a:r>
              <a:rPr lang="en-US" altLang="ko-KR" b="1" dirty="0">
                <a:solidFill>
                  <a:srgbClr val="0079C2"/>
                </a:solidFill>
              </a:rPr>
              <a:t>— git push 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하나의 파일이 변경됐고</a:t>
            </a:r>
            <a:r>
              <a:rPr lang="en-US" altLang="ko-KR" sz="1400" dirty="0"/>
              <a:t>, </a:t>
            </a:r>
            <a:r>
              <a:rPr lang="ko-KR" altLang="en-US" sz="1400" dirty="0"/>
              <a:t>추가된 것은 하나</a:t>
            </a:r>
            <a:r>
              <a:rPr lang="en-US" altLang="ko-KR" sz="1400" dirty="0"/>
              <a:t>, </a:t>
            </a:r>
            <a:r>
              <a:rPr lang="ko-KR" altLang="en-US" sz="1400" dirty="0"/>
              <a:t>삭제된 것은 없다고 표시됨</a:t>
            </a:r>
            <a:br>
              <a:rPr lang="en-US" altLang="ko-KR" sz="1400" dirty="0"/>
            </a:br>
            <a:r>
              <a:rPr lang="ko-KR" altLang="en-US" sz="1400" dirty="0"/>
              <a:t>그리고 그 아래를 보면 초록색이 추가된 부분이 있는데 ‘</a:t>
            </a:r>
            <a:r>
              <a:rPr lang="en-US" altLang="ko-KR" sz="1400" dirty="0"/>
              <a:t>+b’</a:t>
            </a:r>
            <a:r>
              <a:rPr lang="ko-KR" altLang="en-US" sz="1400" dirty="0"/>
              <a:t>라고 되어 있음</a:t>
            </a:r>
            <a:br>
              <a:rPr lang="en-US" altLang="ko-KR" sz="1400" dirty="0"/>
            </a:br>
            <a:r>
              <a:rPr lang="ko-KR" altLang="en-US" sz="1400" dirty="0"/>
              <a:t>파일에 </a:t>
            </a:r>
            <a:r>
              <a:rPr lang="en-US" altLang="ko-KR" sz="1400" dirty="0"/>
              <a:t>b</a:t>
            </a:r>
            <a:r>
              <a:rPr lang="ko-KR" altLang="en-US" sz="1400" dirty="0"/>
              <a:t>가 추가되었다는 뜻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583D2A-693F-4B6C-B95D-D3BE4C3F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43" y="2765125"/>
            <a:ext cx="5237018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20C07-9665-4817-B9CD-F7AD7DE5A8EE}"/>
              </a:ext>
            </a:extLst>
          </p:cNvPr>
          <p:cNvSpPr txBox="1"/>
          <p:nvPr/>
        </p:nvSpPr>
        <p:spPr>
          <a:xfrm>
            <a:off x="703122" y="1744909"/>
            <a:ext cx="10515600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깃에서는 지역 저장소와 원격 저장소</a:t>
            </a:r>
            <a:r>
              <a:rPr lang="en-US" altLang="ko-KR" sz="1400" dirty="0"/>
              <a:t>(remote repository)</a:t>
            </a:r>
            <a:r>
              <a:rPr lang="ko-KR" altLang="en-US" sz="1400" dirty="0"/>
              <a:t>를 연결해서 버전 관리하는 파일을 쉽게 백업할 수 있음</a:t>
            </a:r>
            <a:br>
              <a:rPr lang="en-US" altLang="ko-KR" sz="1400" dirty="0"/>
            </a:br>
            <a:r>
              <a:rPr lang="ko-KR" altLang="en-US" sz="1400" dirty="0"/>
              <a:t>원격 저장소는 지역 저장소가 아닌 컴퓨터나 서버에 만든 저장소를 말함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저장소는 지역 저장소와 연결되어 있으면서 </a:t>
            </a:r>
            <a:r>
              <a:rPr lang="en-US" altLang="ko-KR" sz="1400" dirty="0"/>
              <a:t>‘</a:t>
            </a:r>
            <a:r>
              <a:rPr lang="ko-KR" altLang="en-US" sz="1400" dirty="0"/>
              <a:t>백업</a:t>
            </a:r>
            <a:r>
              <a:rPr lang="en-US" altLang="ko-KR" sz="1400" dirty="0"/>
              <a:t>’</a:t>
            </a:r>
            <a:r>
              <a:rPr lang="ko-KR" altLang="en-US" sz="1400" dirty="0"/>
              <a:t>과 </a:t>
            </a:r>
            <a:r>
              <a:rPr lang="en-US" altLang="ko-KR" sz="1400" dirty="0"/>
              <a:t>‘</a:t>
            </a:r>
            <a:r>
              <a:rPr lang="ko-KR" altLang="en-US" sz="1400" dirty="0"/>
              <a:t>협업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중요한 역할을 함</a:t>
            </a:r>
            <a:br>
              <a:rPr lang="en-US" altLang="ko-KR" sz="1400" dirty="0"/>
            </a:br>
            <a:r>
              <a:rPr lang="ko-KR" altLang="en-US" sz="1400" dirty="0"/>
              <a:t>특히 규모가 큰 프로젝트를 진행한다면 다른 사람과 협업할 때가 많은데</a:t>
            </a:r>
            <a:r>
              <a:rPr lang="en-US" altLang="ko-KR" sz="1400" dirty="0"/>
              <a:t>, </a:t>
            </a:r>
            <a:r>
              <a:rPr lang="ko-KR" altLang="en-US" sz="1400" dirty="0"/>
              <a:t>이때 원격 저장소의 역할은 더욱 중요해짐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저장소를 직접 구축할 수도 있지만 만들고 유지하는 것이 쉽지 않으므로 원격 저장소를 제공하는 서비스를 주로 사용</a:t>
            </a:r>
            <a:br>
              <a:rPr lang="en-US" altLang="ko-KR" sz="1400" dirty="0"/>
            </a:br>
            <a:r>
              <a:rPr lang="ko-KR" altLang="en-US" sz="1400" dirty="0" err="1"/>
              <a:t>그중에서</a:t>
            </a:r>
            <a:r>
              <a:rPr lang="ko-KR" altLang="en-US" sz="1400" dirty="0"/>
              <a:t> 깃과 관련해 가장 많이 사용하는 서비스가 바로 </a:t>
            </a:r>
            <a:r>
              <a:rPr lang="ko-KR" altLang="en-US" sz="1400" dirty="0" err="1"/>
              <a:t>깃허브</a:t>
            </a:r>
            <a:r>
              <a:rPr lang="en-US" altLang="ko-KR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862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8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저장소에서 직접 커밋하기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앞에서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푸시한</a:t>
            </a:r>
            <a:r>
              <a:rPr lang="ko-KR" altLang="en-US" sz="1400" dirty="0"/>
              <a:t> 원격 저장소로 접속</a:t>
            </a:r>
            <a:br>
              <a:rPr lang="en-US" altLang="ko-KR" sz="1400" dirty="0"/>
            </a:br>
            <a:r>
              <a:rPr lang="ko-KR" altLang="en-US" sz="1400" dirty="0"/>
              <a:t>앞에서 </a:t>
            </a:r>
            <a:r>
              <a:rPr lang="ko-KR" altLang="en-US" sz="1400" dirty="0" err="1"/>
              <a:t>푸시한</a:t>
            </a:r>
            <a:r>
              <a:rPr lang="ko-KR" altLang="en-US" sz="1400" dirty="0"/>
              <a:t> </a:t>
            </a:r>
            <a:r>
              <a:rPr lang="en-US" altLang="ko-KR" sz="1400" dirty="0"/>
              <a:t>f1.txt </a:t>
            </a:r>
            <a:r>
              <a:rPr lang="ko-KR" altLang="en-US" sz="1400" dirty="0"/>
              <a:t>파일이 있음</a:t>
            </a:r>
            <a:br>
              <a:rPr lang="en-US" altLang="ko-KR" sz="1400" dirty="0"/>
            </a:br>
            <a:r>
              <a:rPr lang="ko-KR" altLang="en-US" sz="1400" dirty="0"/>
              <a:t>여기에 새로운 파일을 추가</a:t>
            </a:r>
            <a:br>
              <a:rPr lang="en-US" altLang="ko-KR" sz="1400" dirty="0"/>
            </a:br>
            <a:r>
              <a:rPr lang="ko-KR" altLang="en-US" sz="1400" dirty="0"/>
              <a:t>파일 목록 위에 있는 </a:t>
            </a:r>
            <a:r>
              <a:rPr lang="en-US" altLang="ko-KR" sz="1400" dirty="0"/>
              <a:t>[Add file]</a:t>
            </a:r>
            <a:r>
              <a:rPr lang="ko-KR" altLang="en-US" sz="1400" dirty="0"/>
              <a:t>을 클릭한 후 </a:t>
            </a:r>
            <a:r>
              <a:rPr lang="en-US" altLang="ko-KR" sz="1400" dirty="0"/>
              <a:t>[Create new file]</a:t>
            </a:r>
            <a:r>
              <a:rPr lang="ko-KR" altLang="en-US" sz="1400" dirty="0"/>
              <a:t>을 선택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맨 위에 파일 이름을 입력한 후 내용을 작성</a:t>
            </a:r>
            <a:br>
              <a:rPr lang="en-US" altLang="ko-KR" sz="1400" dirty="0"/>
            </a:br>
            <a:r>
              <a:rPr lang="ko-KR" altLang="en-US" sz="1400" dirty="0"/>
              <a:t>여기에서는 파일 이름을 </a:t>
            </a:r>
            <a:r>
              <a:rPr lang="en-US" altLang="ko-KR" sz="1400" dirty="0"/>
              <a:t>f2.txt</a:t>
            </a:r>
            <a:r>
              <a:rPr lang="ko-KR" altLang="en-US" sz="1400" dirty="0"/>
              <a:t>로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내용에는 숫자 </a:t>
            </a:r>
            <a:r>
              <a:rPr lang="en-US" altLang="ko-KR" sz="1400" dirty="0"/>
              <a:t>1, 2, 3</a:t>
            </a:r>
            <a:r>
              <a:rPr lang="ko-KR" altLang="en-US" sz="1400" dirty="0"/>
              <a:t>을 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51B35F-749D-4D7F-9EB8-09B5461A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8" y="3734621"/>
            <a:ext cx="6441897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8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저장소에서 직접 커밋하기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파일 내용을 입력했다면 화면 아래로 이동</a:t>
            </a:r>
            <a:br>
              <a:rPr lang="en-US" altLang="ko-KR" sz="1400" dirty="0"/>
            </a:br>
            <a:r>
              <a:rPr lang="ko-KR" altLang="en-US" sz="1400" dirty="0"/>
              <a:t>기본적인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</a:t>
            </a:r>
            <a:r>
              <a:rPr lang="en-US" altLang="ko-KR" sz="1400" dirty="0"/>
              <a:t>(f2.txt </a:t>
            </a:r>
            <a:r>
              <a:rPr lang="ko-KR" altLang="en-US" sz="1400" dirty="0"/>
              <a:t>만들기</a:t>
            </a:r>
            <a:r>
              <a:rPr lang="en-US" altLang="ko-KR" sz="1400" dirty="0"/>
              <a:t>)</a:t>
            </a:r>
            <a:r>
              <a:rPr lang="ko-KR" altLang="en-US" sz="1400" dirty="0"/>
              <a:t>가 입력되어 있음</a:t>
            </a:r>
            <a:br>
              <a:rPr lang="en-US" altLang="ko-KR" sz="1400" dirty="0"/>
            </a:br>
            <a:r>
              <a:rPr lang="ko-KR" altLang="en-US" sz="1400" dirty="0"/>
              <a:t>이 메시지를 그냥 사용하거나 원하는 내용으로 수정한 후 </a:t>
            </a:r>
            <a:r>
              <a:rPr lang="en-US" altLang="ko-KR" sz="1400" dirty="0"/>
              <a:t>[Commit new file]</a:t>
            </a:r>
            <a:r>
              <a:rPr lang="ko-KR" altLang="en-US" sz="1400" dirty="0"/>
              <a:t>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원격 저장소에 새로운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추가되었음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15C74-A195-47F9-865A-EEB7C8A2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50" y="3088290"/>
            <a:ext cx="550429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저장소에서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내려받기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— git pull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앞에서 </a:t>
            </a:r>
            <a:r>
              <a:rPr lang="en-US" altLang="ko-KR" sz="1400" dirty="0"/>
              <a:t>loc-git </a:t>
            </a:r>
            <a:r>
              <a:rPr lang="ko-KR" altLang="en-US" sz="1400" dirty="0"/>
              <a:t>지역 저장소를 원격 저장소에 연결한 후 </a:t>
            </a:r>
            <a:r>
              <a:rPr lang="ko-KR" altLang="en-US" sz="1400" dirty="0" err="1"/>
              <a:t>푸시했고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사이트에서 바로 </a:t>
            </a:r>
            <a:r>
              <a:rPr lang="en-US" altLang="ko-KR" sz="1400" dirty="0"/>
              <a:t>f2.txt</a:t>
            </a:r>
            <a:r>
              <a:rPr lang="ko-KR" altLang="en-US" sz="1400" dirty="0"/>
              <a:t>라는 파일을 새로 만들었음</a:t>
            </a:r>
            <a:br>
              <a:rPr lang="en-US" altLang="ko-KR" sz="1400" dirty="0"/>
            </a:br>
            <a:r>
              <a:rPr lang="ko-KR" altLang="en-US" sz="1400" dirty="0"/>
              <a:t>그러므로 </a:t>
            </a:r>
            <a:r>
              <a:rPr lang="en-US" altLang="ko-KR" sz="1400" dirty="0"/>
              <a:t>loc-git </a:t>
            </a:r>
            <a:r>
              <a:rPr lang="ko-KR" altLang="en-US" sz="1400" dirty="0"/>
              <a:t>지역 저장소에는 아직 </a:t>
            </a:r>
            <a:r>
              <a:rPr lang="en-US" altLang="ko-KR" sz="1400" dirty="0"/>
              <a:t>f2.txt </a:t>
            </a:r>
            <a:r>
              <a:rPr lang="ko-KR" altLang="en-US" sz="1400" dirty="0"/>
              <a:t>파일이 없음</a:t>
            </a:r>
            <a:br>
              <a:rPr lang="en-US" altLang="ko-KR" sz="1400" dirty="0"/>
            </a:br>
            <a:r>
              <a:rPr lang="ko-KR" altLang="en-US" sz="1400" dirty="0"/>
              <a:t>터미널 창에서 </a:t>
            </a:r>
            <a:r>
              <a:rPr lang="en-US" altLang="ko-KR" sz="1400" dirty="0"/>
              <a:t>loc-git </a:t>
            </a:r>
            <a:r>
              <a:rPr lang="ko-KR" altLang="en-US" sz="1400" dirty="0"/>
              <a:t>디렉터리로 이동한 후 </a:t>
            </a:r>
            <a:r>
              <a:rPr lang="en-US" altLang="ko-KR" sz="1400" dirty="0"/>
              <a:t>ls </a:t>
            </a:r>
            <a:r>
              <a:rPr lang="ko-KR" altLang="en-US" sz="1400" dirty="0"/>
              <a:t>명령을 사용해 디렉터리 안의 내용을 확인해 보면 지역 저장소에서 만든 </a:t>
            </a:r>
            <a:r>
              <a:rPr lang="en-US" altLang="ko-KR" sz="1400" dirty="0"/>
              <a:t>f1.txt </a:t>
            </a:r>
            <a:r>
              <a:rPr lang="ko-KR" altLang="en-US" sz="1400" dirty="0"/>
              <a:t>파일만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저장소에서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풀할</a:t>
            </a:r>
            <a:r>
              <a:rPr lang="ko-KR" altLang="en-US" sz="1400" dirty="0"/>
              <a:t> 때는 </a:t>
            </a:r>
            <a:r>
              <a:rPr lang="en-US" altLang="ko-KR" sz="1400" dirty="0"/>
              <a:t>git pull </a:t>
            </a:r>
            <a:r>
              <a:rPr lang="ko-KR" altLang="en-US" sz="1400" dirty="0"/>
              <a:t>명령을 사용함</a:t>
            </a:r>
            <a:br>
              <a:rPr lang="en-US" altLang="ko-KR" sz="1400" dirty="0"/>
            </a:br>
            <a:r>
              <a:rPr lang="ko-KR" altLang="en-US" sz="1400" dirty="0"/>
              <a:t>그리고 그 뒤에 원격 저장소 이름과 지역 저장소의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넣어 줌</a:t>
            </a:r>
            <a:br>
              <a:rPr lang="en-US" altLang="ko-KR" sz="1400" dirty="0"/>
            </a:br>
            <a:r>
              <a:rPr lang="ko-KR" altLang="en-US" sz="1400" dirty="0"/>
              <a:t>여기에서는 </a:t>
            </a:r>
            <a:r>
              <a:rPr lang="en-US" altLang="ko-KR" sz="1400" dirty="0"/>
              <a:t>origin(</a:t>
            </a:r>
            <a:r>
              <a:rPr lang="ko-KR" altLang="en-US" sz="1400" dirty="0"/>
              <a:t>원격 저장소</a:t>
            </a:r>
            <a:r>
              <a:rPr lang="en-US" altLang="ko-KR" sz="1400" dirty="0"/>
              <a:t>)</a:t>
            </a:r>
            <a:r>
              <a:rPr lang="ko-KR" altLang="en-US" sz="1400" dirty="0"/>
              <a:t>을 지역 저장소의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가져오라고 할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저장소에서 소스 파일을 가져오는 과정이 화면에 나타남</a:t>
            </a:r>
            <a:br>
              <a:rPr lang="en-US" altLang="ko-KR" sz="1400" dirty="0"/>
            </a:br>
            <a:r>
              <a:rPr lang="en-US" altLang="ko-KR" sz="1400" dirty="0"/>
              <a:t>$</a:t>
            </a:r>
            <a:r>
              <a:rPr lang="ko-KR" altLang="en-US" sz="1400" dirty="0"/>
              <a:t>가 화면에 표시되면 가져오기가 끝난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92885-5E68-44CB-9F20-6696DC78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4" y="3088290"/>
            <a:ext cx="6970219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37464-3F7A-472E-B0EC-41143B73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7" y="4704117"/>
            <a:ext cx="689457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1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저장소에서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내려받기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— git pull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명령으로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보면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사이트에서 만들었던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지역 저장소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로그에도 나타나는 것을 확인할 수 있음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 오른쪽을 보면 </a:t>
            </a:r>
            <a:r>
              <a:rPr lang="en-US" altLang="ko-KR" sz="1400" dirty="0"/>
              <a:t>(HEAD -&gt; main) </a:t>
            </a:r>
            <a:r>
              <a:rPr lang="ko-KR" altLang="en-US" sz="1400" dirty="0"/>
              <a:t>외에 </a:t>
            </a:r>
            <a:r>
              <a:rPr lang="en-US" altLang="ko-KR" sz="1400" dirty="0"/>
              <a:t>origin/main</a:t>
            </a:r>
            <a:r>
              <a:rPr lang="ko-KR" altLang="en-US" sz="1400" dirty="0"/>
              <a:t>도 있음</a:t>
            </a:r>
            <a:br>
              <a:rPr lang="en-US" altLang="ko-KR" sz="1400" dirty="0"/>
            </a:br>
            <a:r>
              <a:rPr lang="ko-KR" altLang="en-US" sz="1400" dirty="0"/>
              <a:t>원격 저장소의 최신 </a:t>
            </a:r>
            <a:r>
              <a:rPr lang="ko-KR" altLang="en-US" sz="1400" dirty="0" err="1"/>
              <a:t>커밋이라는</a:t>
            </a:r>
            <a:r>
              <a:rPr lang="ko-KR" altLang="en-US" sz="1400" dirty="0"/>
              <a:t> 뜻</a:t>
            </a:r>
          </a:p>
        </p:txBody>
      </p:sp>
    </p:spTree>
    <p:extLst>
      <p:ext uri="{BB962C8B-B14F-4D97-AF65-F5344CB8AC3E}">
        <p14:creationId xmlns:p14="http://schemas.microsoft.com/office/powerpoint/2010/main" val="105488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</a:t>
            </a:r>
            <a:r>
              <a:rPr lang="ko-KR" altLang="en-US" b="1" dirty="0">
                <a:solidFill>
                  <a:srgbClr val="0079C2"/>
                </a:solidFill>
              </a:rPr>
              <a:t> 원격 저장소 화면 살펴보기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515600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원격 저장소 화면에는 여러 가지 정보가 담겨 있는데 여기에 있는 정보와 기능을 모두 사용하지는 않겠지만</a:t>
            </a:r>
            <a:r>
              <a:rPr lang="en-US" altLang="ko-KR" sz="1400" dirty="0"/>
              <a:t>, </a:t>
            </a:r>
            <a:r>
              <a:rPr lang="ko-KR" altLang="en-US" sz="1400" dirty="0"/>
              <a:t>최소한 어떤 정보와 기능이 있는지 오픈 소스인 </a:t>
            </a:r>
            <a:r>
              <a:rPr lang="en-US" altLang="ko-KR" sz="1400" dirty="0"/>
              <a:t>VS Code </a:t>
            </a:r>
            <a:r>
              <a:rPr lang="ko-KR" altLang="en-US" sz="1400" dirty="0"/>
              <a:t>저장소 화면을 예로 들어 설명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35B4B-33F2-4817-86F8-05B845B30965}"/>
              </a:ext>
            </a:extLst>
          </p:cNvPr>
          <p:cNvSpPr txBox="1"/>
          <p:nvPr/>
        </p:nvSpPr>
        <p:spPr>
          <a:xfrm>
            <a:off x="703123" y="2668244"/>
            <a:ext cx="5274344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계정</a:t>
            </a:r>
            <a:r>
              <a:rPr lang="en-US" altLang="ko-KR" sz="1400" dirty="0"/>
              <a:t>/</a:t>
            </a:r>
            <a:r>
              <a:rPr lang="ko-KR" altLang="en-US" sz="1400" dirty="0"/>
              <a:t>저장소 이름</a:t>
            </a:r>
            <a:br>
              <a:rPr lang="en-US" altLang="ko-KR" sz="1400" dirty="0"/>
            </a:br>
            <a:r>
              <a:rPr lang="ko-KR" altLang="en-US" sz="1400" dirty="0"/>
              <a:t>계정을 클릭하면 이 계정의 요약 정보 화면으로 이동</a:t>
            </a:r>
            <a:br>
              <a:rPr lang="en-US" altLang="ko-KR" sz="1400" dirty="0"/>
            </a:br>
            <a:r>
              <a:rPr lang="ko-KR" altLang="en-US" sz="1400" dirty="0"/>
              <a:t>저장소의 다른 화면에 있더라도 저장소 이름을 클릭하면 저장소 파일 목록 화면으로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400" dirty="0"/>
              <a:t>Watch: </a:t>
            </a:r>
            <a:r>
              <a:rPr lang="ko-KR" altLang="en-US" sz="1400" dirty="0"/>
              <a:t>저장소에 대한 알림을 받는 사용자의 수를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400" dirty="0"/>
              <a:t>Fork: </a:t>
            </a:r>
            <a:r>
              <a:rPr lang="ko-KR" altLang="en-US" sz="1400" dirty="0"/>
              <a:t>현재 저장소를 자신의 계정으로 복제한 사용자의 수를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400" dirty="0"/>
              <a:t>Star: </a:t>
            </a:r>
            <a:r>
              <a:rPr lang="ko-KR" altLang="en-US" sz="1400" dirty="0"/>
              <a:t>현재 저장소를 </a:t>
            </a:r>
            <a:r>
              <a:rPr lang="ko-KR" altLang="en-US" sz="1400" dirty="0" err="1"/>
              <a:t>즐겨찾기에</a:t>
            </a:r>
            <a:r>
              <a:rPr lang="ko-KR" altLang="en-US" sz="1400" dirty="0"/>
              <a:t> 추가한 사용자의 수를 표시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C4A5F0-B0F5-49C6-BC85-84313C4A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33" y="2664681"/>
            <a:ext cx="5274344" cy="3612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C99BD8-8A9B-4242-A819-128EA27E4148}"/>
              </a:ext>
            </a:extLst>
          </p:cNvPr>
          <p:cNvSpPr txBox="1"/>
          <p:nvPr/>
        </p:nvSpPr>
        <p:spPr>
          <a:xfrm>
            <a:off x="703123" y="5530572"/>
            <a:ext cx="5274344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다른 저장소의 소스를 살펴볼 때 ③</a:t>
            </a:r>
            <a:r>
              <a:rPr lang="en-US" altLang="ko-KR" sz="1400" dirty="0"/>
              <a:t> , </a:t>
            </a:r>
            <a:r>
              <a:rPr lang="ko-KR" altLang="en-US" sz="1400" dirty="0"/>
              <a:t>④</a:t>
            </a:r>
            <a:r>
              <a:rPr lang="en-US" altLang="ko-KR" sz="1400" dirty="0"/>
              <a:t> , </a:t>
            </a:r>
            <a:r>
              <a:rPr lang="ko-KR" altLang="en-US" sz="1400" dirty="0"/>
              <a:t>⑤ 등의 개수를 눈여겨보면 해당 저장소의 소스를 참고할지 결정하는 데 도움이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4333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지역 저장소와 원격 저장소 동기화하기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C4A5F0-B0F5-49C6-BC85-84313C4A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33" y="1744909"/>
            <a:ext cx="5274344" cy="3612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</a:t>
            </a:r>
            <a:r>
              <a:rPr lang="ko-KR" altLang="en-US" b="1" dirty="0">
                <a:solidFill>
                  <a:srgbClr val="0079C2"/>
                </a:solidFill>
              </a:rPr>
              <a:t> 원격 저장소 화면 살펴보기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35B4B-33F2-4817-86F8-05B845B30965}"/>
              </a:ext>
            </a:extLst>
          </p:cNvPr>
          <p:cNvSpPr txBox="1"/>
          <p:nvPr/>
        </p:nvSpPr>
        <p:spPr>
          <a:xfrm>
            <a:off x="703123" y="1748471"/>
            <a:ext cx="5274344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나타냄</a:t>
            </a:r>
            <a:br>
              <a:rPr lang="en-US" altLang="ko-KR" sz="1400" dirty="0"/>
            </a:br>
            <a:r>
              <a:rPr lang="ko-KR" altLang="en-US" sz="1400" dirty="0" err="1"/>
              <a:t>브랜치가</a:t>
            </a:r>
            <a:r>
              <a:rPr lang="ko-KR" altLang="en-US" sz="1400" dirty="0"/>
              <a:t> 여럿이라면 이 목록을 클릭한 후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전환할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dirty="0"/>
              <a:t>현재 저장소의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개수를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dirty="0"/>
              <a:t>태그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이해하기 쉽게 설명을 붙인 것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사용한 </a:t>
            </a:r>
            <a:r>
              <a:rPr lang="ko-KR" altLang="en-US" sz="1400" dirty="0" err="1"/>
              <a:t>커밋의</a:t>
            </a:r>
            <a:r>
              <a:rPr lang="ko-KR" altLang="en-US" sz="1400" dirty="0"/>
              <a:t> 수를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dirty="0"/>
              <a:t>저장소의 파일 목록이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dirty="0"/>
              <a:t>저장소를 소개하는 요약 정보가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400" dirty="0" err="1"/>
              <a:t>깃허브를</a:t>
            </a:r>
            <a:r>
              <a:rPr lang="ko-KR" altLang="en-US" sz="1400" dirty="0"/>
              <a:t> 통해 소프트웨어를 제공한다면 릴리즈 버전과 패키지를 만들어 그 내용을 나열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1A113-D076-4D49-BBE4-63E61F59C314}"/>
              </a:ext>
            </a:extLst>
          </p:cNvPr>
          <p:cNvSpPr txBox="1"/>
          <p:nvPr/>
        </p:nvSpPr>
        <p:spPr>
          <a:xfrm>
            <a:off x="703123" y="5360183"/>
            <a:ext cx="10785754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ea"/>
              <a:buAutoNum type="circleNumDbPlain" startAt="6"/>
              <a:defRPr sz="1400"/>
            </a:lvl1pPr>
          </a:lstStyle>
          <a:p>
            <a:pPr marL="0" indent="0">
              <a:buNone/>
            </a:pPr>
            <a:r>
              <a:rPr lang="ko-KR" altLang="en-US" dirty="0"/>
              <a:t>저장소 화면 오른쪽에 나타나는 저장소 관련 정보를 입력하려면 </a:t>
            </a:r>
            <a:r>
              <a:rPr lang="en-US" altLang="ko-KR" dirty="0"/>
              <a:t>About </a:t>
            </a:r>
            <a:r>
              <a:rPr lang="ko-KR" altLang="en-US" dirty="0"/>
              <a:t>오른쪽의      를 클릭한 후 필요한 내용을 입력</a:t>
            </a:r>
            <a:br>
              <a:rPr lang="en-US" altLang="ko-KR" dirty="0"/>
            </a:br>
            <a:r>
              <a:rPr lang="ko-KR" altLang="en-US" dirty="0"/>
              <a:t>릴리즈나 패키지 항목이 필요하지 않으면 체크 표시를 지워서 화면에서 감출 수 있고 </a:t>
            </a:r>
            <a:r>
              <a:rPr lang="en-US" altLang="ko-KR" dirty="0"/>
              <a:t>[Save changes]</a:t>
            </a:r>
            <a:r>
              <a:rPr lang="ko-KR" altLang="en-US"/>
              <a:t>를 클릭하면 내용이 저장됨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47E55C-E2D0-4732-8DE7-729CB503C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6" t="11682" r="20418" b="11665"/>
          <a:stretch/>
        </p:blipFill>
        <p:spPr>
          <a:xfrm>
            <a:off x="7272337" y="5468201"/>
            <a:ext cx="273843" cy="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2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SSH </a:t>
            </a:r>
            <a:r>
              <a:rPr lang="ko-KR" altLang="en-US" b="1" dirty="0">
                <a:solidFill>
                  <a:srgbClr val="0079C2"/>
                </a:solidFill>
              </a:rPr>
              <a:t>원격 접속이란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SSH</a:t>
            </a:r>
            <a:r>
              <a:rPr lang="ko-KR" altLang="en-US" sz="1400" dirty="0"/>
              <a:t>는 </a:t>
            </a:r>
            <a:r>
              <a:rPr lang="en-US" altLang="ko-KR" sz="1400" dirty="0"/>
              <a:t>secure shell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줄임말로</a:t>
            </a:r>
            <a:r>
              <a:rPr lang="ko-KR" altLang="en-US" sz="1400" dirty="0"/>
              <a:t> 보안이 강화된 안전한 방법으로 정보를 교환하는 방식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SSH</a:t>
            </a:r>
            <a:r>
              <a:rPr lang="ko-KR" altLang="en-US" sz="1400" dirty="0"/>
              <a:t>에서는 기본적으로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키</a:t>
            </a:r>
            <a:r>
              <a:rPr lang="en-US" altLang="ko-KR" sz="1400" dirty="0"/>
              <a:t>(private key)</a:t>
            </a:r>
            <a:r>
              <a:rPr lang="ko-KR" altLang="en-US" sz="1400" dirty="0"/>
              <a:t>와 퍼블릭 키</a:t>
            </a:r>
            <a:r>
              <a:rPr lang="en-US" altLang="ko-KR" sz="1400" dirty="0"/>
              <a:t>(public key)</a:t>
            </a:r>
            <a:r>
              <a:rPr lang="ko-KR" altLang="en-US" sz="1400" dirty="0"/>
              <a:t>를 한 쌍으로 묶어서 컴퓨터를 인증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퍼블릭 키는 말 그대로 외부로 공개되고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키는 아무도 알 수 없게 사용자 컴퓨터에만 저장됨</a:t>
            </a:r>
            <a:br>
              <a:rPr lang="en-US" altLang="ko-KR" sz="1400" dirty="0"/>
            </a:br>
            <a:r>
              <a:rPr lang="ko-KR" altLang="en-US" sz="1400" dirty="0"/>
              <a:t>사용자 컴퓨터에서 </a:t>
            </a:r>
            <a:r>
              <a:rPr lang="en-US" altLang="ko-KR" sz="1400" dirty="0"/>
              <a:t>SSH </a:t>
            </a:r>
            <a:r>
              <a:rPr lang="ko-KR" altLang="en-US" sz="1400" dirty="0"/>
              <a:t>키 생성기를 실행하면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키와 퍼블릭 키가 만들어짐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일반적으로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원격 저장소에 파일을 올리는 등의 작업을 하려면 아이디와 비밀번호를 입력해서 </a:t>
            </a:r>
            <a:r>
              <a:rPr lang="ko-KR" altLang="en-US" sz="1400" dirty="0" err="1"/>
              <a:t>깃허브에게</a:t>
            </a:r>
            <a:r>
              <a:rPr lang="ko-KR" altLang="en-US" sz="1400" dirty="0"/>
              <a:t> 자신이 해당 저장소를 만든 계정의 주인임을 인증해야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이에 비해 </a:t>
            </a:r>
            <a:r>
              <a:rPr lang="en-US" altLang="ko-KR" sz="1400" dirty="0"/>
              <a:t>SSH </a:t>
            </a:r>
            <a:r>
              <a:rPr lang="ko-KR" altLang="en-US" sz="1400" dirty="0"/>
              <a:t>원격 접속은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키와 퍼블릭 키를 사용해 현재 사용하는 기기를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인증하는 방식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서버 환경에서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저장소에 접속해야 한다면 서버 자체를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등록하고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개인 노트북으로 접속한다면 노트북을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등록해 둠</a:t>
            </a:r>
            <a:br>
              <a:rPr lang="en-US" altLang="ko-KR" sz="1400" dirty="0"/>
            </a:br>
            <a:r>
              <a:rPr lang="ko-KR" altLang="en-US" sz="1400" dirty="0"/>
              <a:t>이렇게 하면 터미널 창에서 따로 인증하지 않아도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접속할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터미널 창에서 </a:t>
            </a:r>
            <a:r>
              <a:rPr lang="ko-KR" altLang="en-US" sz="1400" dirty="0" err="1"/>
              <a:t>깃허브를</a:t>
            </a:r>
            <a:r>
              <a:rPr lang="ko-KR" altLang="en-US" sz="1400" dirty="0"/>
              <a:t> 사용하다 보면 아이디와 비밀번호를 요구하는 경우가 많은데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SSH </a:t>
            </a:r>
            <a:r>
              <a:rPr lang="ko-KR" altLang="en-US" sz="1400" dirty="0"/>
              <a:t>접속 방법을 사용하면 자동 로그인 기능을 통해 이러한 번거로움을 줄일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2597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SSH </a:t>
            </a:r>
            <a:r>
              <a:rPr lang="ko-KR" altLang="en-US" b="1" dirty="0">
                <a:solidFill>
                  <a:srgbClr val="0079C2"/>
                </a:solidFill>
              </a:rPr>
              <a:t>키 생성하기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 창에서 홈 디렉터리로 이동하고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-keygen’</a:t>
            </a:r>
            <a:r>
              <a:rPr lang="ko-KR" altLang="en-US" sz="1400" dirty="0"/>
              <a:t>이라고 입력</a:t>
            </a:r>
            <a:br>
              <a:rPr lang="en-US" altLang="ko-KR" sz="1400" dirty="0"/>
            </a:br>
            <a:r>
              <a:rPr lang="ko-KR" altLang="en-US" sz="1400" dirty="0"/>
              <a:t>화면에 </a:t>
            </a:r>
            <a:r>
              <a:rPr lang="en-US" altLang="ko-KR" sz="1400" dirty="0"/>
              <a:t>SSH </a:t>
            </a:r>
            <a:r>
              <a:rPr lang="ko-KR" altLang="en-US" sz="1400" dirty="0"/>
              <a:t>키가 저장되는 디렉터리 경로가 표시되면서 파일 이름을 입력하라고 함</a:t>
            </a:r>
            <a:br>
              <a:rPr lang="en-US" altLang="ko-KR" sz="1400" dirty="0"/>
            </a:br>
            <a:r>
              <a:rPr lang="en-US" altLang="ko-KR" sz="1400" dirty="0"/>
              <a:t>SSH </a:t>
            </a:r>
            <a:r>
              <a:rPr lang="ko-KR" altLang="en-US" sz="1400" dirty="0"/>
              <a:t>키가 저장되는 디렉터리는 홈 디렉터리 안에 있는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디렉터리임을 확인할 수 있음</a:t>
            </a:r>
            <a:br>
              <a:rPr lang="en-US" altLang="ko-KR" sz="1400" dirty="0"/>
            </a:br>
            <a:r>
              <a:rPr lang="ko-KR" altLang="en-US" sz="1400" dirty="0"/>
              <a:t>파일 이름은 입력하지 말고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{{ Enter }}</a:t>
            </a:r>
            <a:r>
              <a:rPr lang="ko-KR" altLang="en-US" sz="1400" dirty="0"/>
              <a:t>를 두 번 더 누르면 화면에 </a:t>
            </a:r>
            <a:r>
              <a:rPr lang="en-US" altLang="ko-KR" sz="1400" dirty="0"/>
              <a:t>SSH </a:t>
            </a:r>
            <a:r>
              <a:rPr lang="ko-KR" altLang="en-US" sz="1400" dirty="0"/>
              <a:t>접속을 위한 비밀번호가 만들어짐</a:t>
            </a:r>
            <a:br>
              <a:rPr lang="en-US" altLang="ko-KR" sz="1400" dirty="0"/>
            </a:br>
            <a:r>
              <a:rPr lang="ko-KR" altLang="en-US" sz="1400" dirty="0"/>
              <a:t>실제로 내부를 들여다보면 비밀번호가 매우 복잡해서 외부에서 쉽게 공격할 수 없음</a:t>
            </a:r>
            <a:br>
              <a:rPr lang="en-US" altLang="ko-KR" sz="1400" dirty="0"/>
            </a:br>
            <a:r>
              <a:rPr lang="ko-KR" altLang="en-US" sz="1400" dirty="0"/>
              <a:t>화면에는 몇 가지 파일 경로가 표시되는데 </a:t>
            </a:r>
            <a:r>
              <a:rPr lang="ko-KR" altLang="en-US" sz="1400" dirty="0" err="1"/>
              <a:t>그중에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id_rsa</a:t>
            </a:r>
            <a:r>
              <a:rPr lang="en-US" altLang="ko-KR" sz="1400" dirty="0"/>
              <a:t> </a:t>
            </a:r>
            <a:r>
              <a:rPr lang="ko-KR" altLang="en-US" sz="1400" dirty="0"/>
              <a:t>파일이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키이고</a:t>
            </a:r>
            <a:r>
              <a:rPr lang="en-US" altLang="ko-KR" sz="1400" dirty="0"/>
              <a:t>, id_rsa.pub </a:t>
            </a:r>
            <a:r>
              <a:rPr lang="ko-KR" altLang="en-US" sz="1400" dirty="0"/>
              <a:t>파일이 퍼블릭 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4EF65-E082-4B18-870B-4FF05AEE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3" y="3088290"/>
            <a:ext cx="6860801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8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SSH </a:t>
            </a:r>
            <a:r>
              <a:rPr lang="ko-KR" altLang="en-US" b="1" dirty="0">
                <a:solidFill>
                  <a:srgbClr val="0079C2"/>
                </a:solidFill>
              </a:rPr>
              <a:t>키 생성하기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방금 만든 키들이 정말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디렉터리에 저장되었는지 확인</a:t>
            </a:r>
            <a:br>
              <a:rPr lang="en-US" altLang="ko-KR" sz="1400" dirty="0"/>
            </a:br>
            <a:r>
              <a:rPr lang="en-US" altLang="ko-KR" sz="1400" dirty="0"/>
              <a:t>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디렉터리는 홈 디렉터리 하위에 만들어지므로 터미널 창에 다음과 같이 입력해서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이동한 후 그 안의 내용을 살펴봄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/>
              <a:t>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 안에 </a:t>
            </a:r>
            <a:r>
              <a:rPr lang="ko-KR" altLang="en-US" sz="1400" dirty="0" err="1"/>
              <a:t>프라이빗</a:t>
            </a:r>
            <a:r>
              <a:rPr lang="ko-KR" altLang="en-US" sz="1400" dirty="0"/>
              <a:t> 키인 </a:t>
            </a:r>
            <a:r>
              <a:rPr lang="en-US" altLang="ko-KR" sz="1400" dirty="0" err="1"/>
              <a:t>id_rsa</a:t>
            </a:r>
            <a:r>
              <a:rPr lang="en-US" altLang="ko-KR" sz="1400" dirty="0"/>
              <a:t> </a:t>
            </a:r>
            <a:r>
              <a:rPr lang="ko-KR" altLang="en-US" sz="1400" dirty="0"/>
              <a:t>파일과 퍼블릭 키인 </a:t>
            </a:r>
            <a:r>
              <a:rPr lang="en-US" altLang="ko-KR" sz="1400" dirty="0"/>
              <a:t>id_rsa.pub </a:t>
            </a:r>
            <a:r>
              <a:rPr lang="ko-KR" altLang="en-US" sz="1400" dirty="0"/>
              <a:t>파일이 만들어진 것을 확인할 수 있음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3FEFA4-C406-491E-8A71-B1D704AE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6" y="2765125"/>
            <a:ext cx="715275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2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깃허브에</a:t>
            </a:r>
            <a:r>
              <a:rPr lang="ko-KR" altLang="en-US" b="1" dirty="0">
                <a:solidFill>
                  <a:srgbClr val="0079C2"/>
                </a:solidFill>
              </a:rPr>
              <a:t> 퍼블릭 키 전송하기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SSH</a:t>
            </a:r>
            <a:r>
              <a:rPr lang="ko-KR" altLang="en-US" sz="1400" dirty="0"/>
              <a:t>로 접속하려면 우선 만들어 놓은 퍼블릭 키를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올려야 함</a:t>
            </a:r>
            <a:br>
              <a:rPr lang="en-US" altLang="ko-KR" sz="1400" dirty="0"/>
            </a:br>
            <a:r>
              <a:rPr lang="ko-KR" altLang="en-US" sz="1400" dirty="0"/>
              <a:t>다음처럼 </a:t>
            </a:r>
            <a:r>
              <a:rPr lang="en-US" altLang="ko-KR" sz="1400" dirty="0"/>
              <a:t>clip </a:t>
            </a:r>
            <a:r>
              <a:rPr lang="ko-KR" altLang="en-US" sz="1400" dirty="0"/>
              <a:t>명령을 사용해서 퍼블릭 키가 담겨 있는 </a:t>
            </a:r>
            <a:r>
              <a:rPr lang="en-US" altLang="ko-KR" sz="1400" dirty="0"/>
              <a:t>id_rsa.pub </a:t>
            </a:r>
            <a:r>
              <a:rPr lang="ko-KR" altLang="en-US" sz="1400" dirty="0"/>
              <a:t>파일의 내용을 복사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브라우저에서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접속한 후 로그인</a:t>
            </a:r>
            <a:br>
              <a:rPr lang="en-US" altLang="ko-KR" sz="1400" dirty="0"/>
            </a:br>
            <a:r>
              <a:rPr lang="ko-KR" altLang="en-US" sz="1400" dirty="0"/>
              <a:t>그리고 화면 오른쪽 위에 있는 사용자 아이콘을 클릭한 후 </a:t>
            </a:r>
            <a:r>
              <a:rPr lang="en-US" altLang="ko-KR" sz="1400" dirty="0"/>
              <a:t>[Settings]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여러 가지 설정 항목이 나타나는데 </a:t>
            </a:r>
            <a:r>
              <a:rPr lang="en-US" altLang="ko-KR" sz="1400" dirty="0"/>
              <a:t>Access </a:t>
            </a:r>
            <a:r>
              <a:rPr lang="ko-KR" altLang="en-US" sz="1400" dirty="0"/>
              <a:t>카테고리에서 </a:t>
            </a:r>
            <a:r>
              <a:rPr lang="en-US" altLang="ko-KR" sz="1400" dirty="0"/>
              <a:t>[SSH and GPG keys]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r>
              <a:rPr lang="ko-KR" altLang="en-US" sz="1400" dirty="0"/>
              <a:t>아직 아무 </a:t>
            </a:r>
            <a:r>
              <a:rPr lang="en-US" altLang="ko-KR" sz="1400" dirty="0"/>
              <a:t>SSH </a:t>
            </a:r>
            <a:r>
              <a:rPr lang="ko-KR" altLang="en-US" sz="1400" dirty="0"/>
              <a:t>키도 등록되어 있지 않은 상태</a:t>
            </a:r>
            <a:br>
              <a:rPr lang="en-US" altLang="ko-KR" sz="1400" dirty="0"/>
            </a:br>
            <a:r>
              <a:rPr lang="ko-KR" altLang="en-US" sz="1400" dirty="0"/>
              <a:t>새로운 퍼블릭 키를 추가하기 위해 화면 오른쪽에 나타난 </a:t>
            </a:r>
            <a:r>
              <a:rPr lang="en-US" altLang="ko-KR" sz="1400" dirty="0"/>
              <a:t>[New SSH key]</a:t>
            </a:r>
            <a:r>
              <a:rPr lang="ko-KR" altLang="en-US" sz="1400" dirty="0"/>
              <a:t>를 클릭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6606C-CC1B-4A93-870B-F74EFFF9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2" y="2441959"/>
            <a:ext cx="6888632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깃허브로</a:t>
            </a:r>
            <a:r>
              <a:rPr lang="ko-KR" altLang="en-US" b="1" dirty="0">
                <a:solidFill>
                  <a:srgbClr val="0079C2"/>
                </a:solidFill>
              </a:rPr>
              <a:t> 할 수 있는 일들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4BAB-B6B0-4A64-B0D1-07D921BBC1D4}"/>
              </a:ext>
            </a:extLst>
          </p:cNvPr>
          <p:cNvSpPr txBox="1"/>
          <p:nvPr/>
        </p:nvSpPr>
        <p:spPr>
          <a:xfrm>
            <a:off x="703123" y="1744909"/>
            <a:ext cx="10785754" cy="17588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원격 저장소에서 깃을 사용할 수 있습니다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깃허브는</a:t>
            </a:r>
            <a:r>
              <a:rPr lang="ko-KR" altLang="en-US" sz="1400" dirty="0"/>
              <a:t> 깃 사용을 위한 원격 저장소를 제공하는 서비스이므로 따로 깃을 설치하지 않고도 </a:t>
            </a:r>
            <a:br>
              <a:rPr lang="en-US" altLang="ko-KR" sz="1400" dirty="0"/>
            </a:br>
            <a:r>
              <a:rPr lang="ko-KR" altLang="en-US" sz="1400" dirty="0"/>
              <a:t>온라인에서 깃의 버전 관리 기능을 사용할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지역 저장소를 만들지 않아도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원격 저장소를 만들어 사용할 수도 있고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지역 저장소가 있다면 원격 저장소와 연결해서 사용할 수도 있음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91FD5-FEFB-42C8-B552-DB10C06D610C}"/>
              </a:ext>
            </a:extLst>
          </p:cNvPr>
          <p:cNvSpPr/>
          <p:nvPr/>
        </p:nvSpPr>
        <p:spPr>
          <a:xfrm>
            <a:off x="703123" y="3730073"/>
            <a:ext cx="10787832" cy="175887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지역 저장소를 백업할 수 있습니다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원격 저장소를 만들고 사용자 컴퓨터의 지역 저장소를 연결한 후 </a:t>
            </a:r>
            <a:br>
              <a:rPr lang="en-US" altLang="ko-KR" sz="1400" dirty="0"/>
            </a:br>
            <a:r>
              <a:rPr lang="ko-KR" altLang="en-US" sz="1400" dirty="0"/>
              <a:t>동기화하면 지역 저장소를 인터넷에서 백업할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깃허브가</a:t>
            </a:r>
            <a:r>
              <a:rPr lang="ko-KR" altLang="en-US" sz="1400" dirty="0"/>
              <a:t> 아닌 구글 드라이브 같은 클라우드 디스크에 백업할 수도 있지만 </a:t>
            </a:r>
            <a:br>
              <a:rPr lang="en-US" altLang="ko-KR" sz="1400" dirty="0"/>
            </a:br>
            <a:r>
              <a:rPr lang="ko-KR" altLang="en-US" sz="1400" dirty="0" err="1"/>
              <a:t>깃허브에</a:t>
            </a:r>
            <a:r>
              <a:rPr lang="ko-KR" altLang="en-US" sz="1400" dirty="0"/>
              <a:t> 백업하면 원격 저장소에 손쉽게 커밋할 수 있음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5404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깃허브에</a:t>
            </a:r>
            <a:r>
              <a:rPr lang="ko-KR" altLang="en-US" b="1" dirty="0">
                <a:solidFill>
                  <a:srgbClr val="0079C2"/>
                </a:solidFill>
              </a:rPr>
              <a:t> 퍼블릭 키 전송하기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SSH</a:t>
            </a:r>
            <a:r>
              <a:rPr lang="ko-KR" altLang="en-US" sz="1400" dirty="0"/>
              <a:t>에는 퍼블릭 키를 여러 개 등록할 수 있음</a:t>
            </a:r>
            <a:br>
              <a:rPr lang="en-US" altLang="ko-KR" sz="1400" dirty="0"/>
            </a:br>
            <a:r>
              <a:rPr lang="ko-KR" altLang="en-US" sz="1400" dirty="0"/>
              <a:t>현재 등록하는 </a:t>
            </a:r>
            <a:r>
              <a:rPr lang="en-US" altLang="ko-KR" sz="1400" dirty="0"/>
              <a:t>SSH </a:t>
            </a:r>
            <a:r>
              <a:rPr lang="ko-KR" altLang="en-US" sz="1400" dirty="0"/>
              <a:t>퍼블릭 키를 쉽게 알아볼 수 있도록 </a:t>
            </a:r>
            <a:r>
              <a:rPr lang="en-US" altLang="ko-KR" sz="1400" dirty="0"/>
              <a:t>Title </a:t>
            </a:r>
            <a:r>
              <a:rPr lang="ko-KR" altLang="en-US" sz="1400" dirty="0"/>
              <a:t>항목에 제목을 붙임</a:t>
            </a:r>
            <a:br>
              <a:rPr lang="en-US" altLang="ko-KR" sz="1400" dirty="0"/>
            </a:br>
            <a:r>
              <a:rPr lang="ko-KR" altLang="en-US" sz="1400" dirty="0"/>
              <a:t>맥과 윈도우 시스템에서 사용할 </a:t>
            </a:r>
            <a:r>
              <a:rPr lang="en-US" altLang="ko-KR" sz="1400" dirty="0"/>
              <a:t>SSH </a:t>
            </a:r>
            <a:r>
              <a:rPr lang="ko-KR" altLang="en-US" sz="1400" dirty="0"/>
              <a:t>키를 등록할 것이므로 여기에서는 </a:t>
            </a:r>
            <a:r>
              <a:rPr lang="en-US" altLang="ko-KR" sz="1400" dirty="0"/>
              <a:t>Title</a:t>
            </a:r>
            <a:r>
              <a:rPr lang="ko-KR" altLang="en-US" sz="1400" dirty="0"/>
              <a:t>에 윈도우 시스템 </a:t>
            </a:r>
            <a:r>
              <a:rPr lang="en-US" altLang="ko-KR" sz="1400" dirty="0"/>
              <a:t>11</a:t>
            </a:r>
            <a:r>
              <a:rPr lang="ko-KR" altLang="en-US" sz="1400" dirty="0"/>
              <a:t>을 사용할 것이라고 작성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Key </a:t>
            </a:r>
            <a:r>
              <a:rPr lang="ko-KR" altLang="en-US" sz="1400" dirty="0"/>
              <a:t>항목에 앞에서 복사한 퍼블릭 </a:t>
            </a:r>
            <a:r>
              <a:rPr lang="ko-KR" altLang="en-US" sz="1400" dirty="0" err="1"/>
              <a:t>키값을</a:t>
            </a:r>
            <a:r>
              <a:rPr lang="ko-KR" altLang="en-US" sz="1400" dirty="0"/>
              <a:t> 붙여 넣고 </a:t>
            </a:r>
            <a:r>
              <a:rPr lang="en-US" altLang="ko-KR" sz="1400" dirty="0"/>
              <a:t>[Add SSH key]</a:t>
            </a:r>
            <a:r>
              <a:rPr lang="ko-KR" altLang="en-US" sz="1400" dirty="0"/>
              <a:t>를 클릭해서 </a:t>
            </a:r>
            <a:r>
              <a:rPr lang="en-US" altLang="ko-KR" sz="1400" dirty="0"/>
              <a:t>SSH </a:t>
            </a:r>
            <a:r>
              <a:rPr lang="ko-KR" altLang="en-US" sz="1400" dirty="0"/>
              <a:t>키를 추가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78A290-EFEE-42A8-8163-7B4E0EEF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79" y="3314575"/>
            <a:ext cx="5477232" cy="29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0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깃허브에</a:t>
            </a:r>
            <a:r>
              <a:rPr lang="ko-KR" altLang="en-US" b="1" dirty="0">
                <a:solidFill>
                  <a:srgbClr val="0079C2"/>
                </a:solidFill>
              </a:rPr>
              <a:t> 퍼블릭 키 전송하기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퍼블릭 키를 추가할 때 비밀번호를 확인함</a:t>
            </a:r>
            <a:br>
              <a:rPr lang="en-US" altLang="ko-KR" sz="1400" dirty="0"/>
            </a:br>
            <a:r>
              <a:rPr lang="ko-KR" altLang="en-US" sz="1400" dirty="0" err="1"/>
              <a:t>깃허브</a:t>
            </a:r>
            <a:r>
              <a:rPr lang="ko-KR" altLang="en-US" sz="1400" dirty="0"/>
              <a:t> 비밀번호를 입력한 후 </a:t>
            </a:r>
            <a:r>
              <a:rPr lang="en-US" altLang="ko-KR" sz="1400" dirty="0"/>
              <a:t>[Confirm password]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만들었던 </a:t>
            </a:r>
            <a:r>
              <a:rPr lang="en-US" altLang="ko-KR" sz="1400" dirty="0"/>
              <a:t>SSH </a:t>
            </a:r>
            <a:r>
              <a:rPr lang="ko-KR" altLang="en-US" sz="1400" dirty="0"/>
              <a:t>퍼블릭 키를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서버에 올렸음</a:t>
            </a:r>
            <a:br>
              <a:rPr lang="en-US" altLang="ko-KR" sz="1400" dirty="0"/>
            </a:br>
            <a:r>
              <a:rPr lang="ko-KR" altLang="en-US" sz="1400" dirty="0"/>
              <a:t>이제 </a:t>
            </a:r>
            <a:r>
              <a:rPr lang="en-US" altLang="ko-KR" sz="1400" dirty="0"/>
              <a:t>SSH </a:t>
            </a:r>
            <a:r>
              <a:rPr lang="ko-KR" altLang="en-US" sz="1400" dirty="0"/>
              <a:t>키를 만들었던 컴퓨터는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저장소의 </a:t>
            </a:r>
            <a:r>
              <a:rPr lang="en-US" altLang="ko-KR" sz="1400" dirty="0"/>
              <a:t>SSH </a:t>
            </a:r>
            <a:r>
              <a:rPr lang="ko-KR" altLang="en-US" sz="1400" dirty="0"/>
              <a:t>주소만 알면 따로 </a:t>
            </a:r>
            <a:br>
              <a:rPr lang="en-US" altLang="ko-KR" sz="1400" dirty="0"/>
            </a:br>
            <a:r>
              <a:rPr lang="ko-KR" altLang="en-US" sz="1400" dirty="0"/>
              <a:t>로그인 정보를 입력하지 않고도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저장소에 접속할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5421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SSH </a:t>
            </a:r>
            <a:r>
              <a:rPr lang="ko-KR" altLang="en-US" b="1" dirty="0">
                <a:solidFill>
                  <a:srgbClr val="0079C2"/>
                </a:solidFill>
              </a:rPr>
              <a:t>주소로 원격 저장소 연결하기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우선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새로운 원격 저장소를 만듦</a:t>
            </a:r>
            <a:br>
              <a:rPr lang="en-US" altLang="ko-KR" sz="1400" dirty="0"/>
            </a:br>
            <a:r>
              <a:rPr lang="ko-KR" altLang="en-US" sz="1400" dirty="0" err="1"/>
              <a:t>깃허브</a:t>
            </a:r>
            <a:r>
              <a:rPr lang="ko-KR" altLang="en-US" sz="1400" dirty="0"/>
              <a:t> 사이트에서 화면 오른쪽 위에 있는 </a:t>
            </a:r>
            <a:r>
              <a:rPr lang="en-US" altLang="ko-KR" sz="1400" dirty="0"/>
              <a:t>[+]</a:t>
            </a:r>
            <a:r>
              <a:rPr lang="ko-KR" altLang="en-US" sz="1400" dirty="0"/>
              <a:t>를 클릭한 후 </a:t>
            </a:r>
            <a:r>
              <a:rPr lang="en-US" altLang="ko-KR" sz="1400" dirty="0"/>
              <a:t>[New repository]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r>
              <a:rPr lang="ko-KR" altLang="en-US" sz="1400" dirty="0"/>
              <a:t>저장소 이름을 입력한 후 </a:t>
            </a:r>
            <a:r>
              <a:rPr lang="en-US" altLang="ko-KR" sz="1400" dirty="0"/>
              <a:t>[Create repository]</a:t>
            </a:r>
            <a:r>
              <a:rPr lang="ko-KR" altLang="en-US" sz="1400" dirty="0"/>
              <a:t>를 클릭해서 저장소를 만드는데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이번에는 ‘</a:t>
            </a:r>
            <a:r>
              <a:rPr lang="en-US" altLang="ko-KR" sz="1400" dirty="0"/>
              <a:t>test-2’</a:t>
            </a:r>
            <a:r>
              <a:rPr lang="ko-KR" altLang="en-US" sz="1400" dirty="0"/>
              <a:t>라는 이름을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저장소가 만들어지면 기본적으로 </a:t>
            </a:r>
            <a:r>
              <a:rPr lang="en-US" altLang="ko-KR" sz="1400" dirty="0"/>
              <a:t>HTTPS </a:t>
            </a:r>
            <a:r>
              <a:rPr lang="ko-KR" altLang="en-US" sz="1400" dirty="0"/>
              <a:t>주소가 나타남</a:t>
            </a:r>
            <a:br>
              <a:rPr lang="en-US" altLang="ko-KR" sz="1400" dirty="0"/>
            </a:br>
            <a:r>
              <a:rPr lang="ko-KR" altLang="en-US" sz="1400" dirty="0"/>
              <a:t>우리는 </a:t>
            </a:r>
            <a:r>
              <a:rPr lang="en-US" altLang="ko-KR" sz="1400" dirty="0"/>
              <a:t>SSH </a:t>
            </a:r>
            <a:r>
              <a:rPr lang="ko-KR" altLang="en-US" sz="1400" dirty="0"/>
              <a:t>방식으로 접근할 것이므로 </a:t>
            </a:r>
            <a:r>
              <a:rPr lang="en-US" altLang="ko-KR" sz="1400" dirty="0"/>
              <a:t>[SSH]</a:t>
            </a:r>
            <a:r>
              <a:rPr lang="ko-KR" altLang="en-US" sz="1400" dirty="0"/>
              <a:t>를 클릭해서 </a:t>
            </a:r>
            <a:r>
              <a:rPr lang="en-US" altLang="ko-KR" sz="1400" dirty="0"/>
              <a:t>SSH </a:t>
            </a:r>
            <a:r>
              <a:rPr lang="ko-KR" altLang="en-US" sz="1400" dirty="0"/>
              <a:t>주소를 표시하고 </a:t>
            </a:r>
            <a:r>
              <a:rPr lang="en-US" altLang="ko-KR" sz="1400" dirty="0"/>
              <a:t>SSH </a:t>
            </a:r>
            <a:r>
              <a:rPr lang="ko-KR" altLang="en-US" sz="1400" dirty="0"/>
              <a:t>주소를 복사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퍼블릭 키도 추가했고 </a:t>
            </a:r>
            <a:r>
              <a:rPr lang="en-US" altLang="ko-KR" sz="1400" dirty="0"/>
              <a:t>SSH </a:t>
            </a:r>
            <a:r>
              <a:rPr lang="ko-KR" altLang="en-US" sz="1400" dirty="0"/>
              <a:t>주소도 알아냈으니 지역 저장소를 연결할 수 있음</a:t>
            </a:r>
            <a:br>
              <a:rPr lang="en-US" altLang="ko-KR" sz="1400" dirty="0"/>
            </a:br>
            <a:r>
              <a:rPr lang="ko-KR" altLang="en-US" sz="1400" dirty="0"/>
              <a:t>그렇다면 이제 새로운 지역 저장소를 만들어 봄</a:t>
            </a:r>
            <a:br>
              <a:rPr lang="en-US" altLang="ko-KR" sz="1400" dirty="0"/>
            </a:br>
            <a:r>
              <a:rPr lang="ko-KR" altLang="en-US" sz="1400" dirty="0"/>
              <a:t>깃 배시 창을 열고 홈 디렉터리로 이동한 후 </a:t>
            </a:r>
            <a:r>
              <a:rPr lang="en-US" altLang="ko-KR" sz="1400" dirty="0"/>
              <a:t>‘connect-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디렉터리를 지역 저장소로 만들고 </a:t>
            </a:r>
            <a:r>
              <a:rPr lang="en-US" altLang="ko-KR" sz="1400" dirty="0"/>
              <a:t>connect-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E53F4-8AD0-4ABA-870C-56FD2D40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30" y="4380952"/>
            <a:ext cx="6561055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76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04-5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en-US" altLang="ko-KR" sz="2800" b="0" dirty="0">
                <a:latin typeface="+mn-ea"/>
                <a:ea typeface="+mn-ea"/>
              </a:rPr>
              <a:t>SSH </a:t>
            </a:r>
            <a:r>
              <a:rPr lang="ko-KR" altLang="en-US" sz="2800" b="0" dirty="0">
                <a:latin typeface="+mn-ea"/>
                <a:ea typeface="+mn-ea"/>
              </a:rPr>
              <a:t>원격 접속하기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2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SSH </a:t>
            </a:r>
            <a:r>
              <a:rPr lang="ko-KR" altLang="en-US" b="1" dirty="0">
                <a:solidFill>
                  <a:srgbClr val="0079C2"/>
                </a:solidFill>
              </a:rPr>
              <a:t>주소로 원격 저장소 연결하기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5602-1C82-4D03-8818-AE80D92A6EED}"/>
              </a:ext>
            </a:extLst>
          </p:cNvPr>
          <p:cNvSpPr txBox="1"/>
          <p:nvPr/>
        </p:nvSpPr>
        <p:spPr>
          <a:xfrm>
            <a:off x="703123" y="1744909"/>
            <a:ext cx="10787832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SSH </a:t>
            </a:r>
            <a:r>
              <a:rPr lang="ko-KR" altLang="en-US" sz="1400" dirty="0"/>
              <a:t>주소를 사용해 원격 저장소에 연결하는 방법은 </a:t>
            </a:r>
            <a:r>
              <a:rPr lang="en-US" altLang="ko-KR" sz="1400" dirty="0"/>
              <a:t>HTTPS </a:t>
            </a:r>
            <a:r>
              <a:rPr lang="ko-KR" altLang="en-US" sz="1400" dirty="0"/>
              <a:t>주소를 사용할 때와 같음</a:t>
            </a:r>
            <a:br>
              <a:rPr lang="en-US" altLang="ko-KR" sz="1400" dirty="0"/>
            </a:br>
            <a:r>
              <a:rPr lang="en-US" altLang="ko-KR" sz="1400" dirty="0"/>
              <a:t>git remote add origin </a:t>
            </a:r>
            <a:r>
              <a:rPr lang="ko-KR" altLang="en-US" sz="1400" dirty="0"/>
              <a:t>명령 뒤에 복사한 주소를 붙여 넣음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오류 메시지 없이 프롬프트</a:t>
            </a:r>
            <a:r>
              <a:rPr lang="en-US" altLang="ko-KR" sz="1400" dirty="0"/>
              <a:t>($)</a:t>
            </a:r>
            <a:r>
              <a:rPr lang="ko-KR" altLang="en-US" sz="1400" dirty="0"/>
              <a:t>가 표시되면 정상으로 연결된 것</a:t>
            </a:r>
            <a:br>
              <a:rPr lang="en-US" altLang="ko-KR" sz="1400" dirty="0"/>
            </a:br>
            <a:r>
              <a:rPr lang="en-US" altLang="ko-KR" sz="1400" dirty="0"/>
              <a:t>git remote </a:t>
            </a:r>
            <a:r>
              <a:rPr lang="ko-KR" altLang="en-US" sz="1400" dirty="0"/>
              <a:t>명령 뒤에 </a:t>
            </a:r>
            <a:r>
              <a:rPr lang="en-US" altLang="ko-KR" sz="1400" dirty="0"/>
              <a:t>-v </a:t>
            </a:r>
            <a:r>
              <a:rPr lang="ko-KR" altLang="en-US" sz="1400" dirty="0"/>
              <a:t>옵션을 붙여서 어떤 원격 저장소가 연결되었는지 확인할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지역 저장소에서 </a:t>
            </a:r>
            <a:r>
              <a:rPr lang="en-US" altLang="ko-KR" sz="1400" dirty="0"/>
              <a:t>f.txt</a:t>
            </a:r>
            <a:r>
              <a:rPr lang="ko-KR" altLang="en-US" sz="1400" dirty="0"/>
              <a:t>라는 파일을 만든 후 숫자 ‘</a:t>
            </a:r>
            <a:r>
              <a:rPr lang="en-US" altLang="ko-KR" sz="1400" dirty="0"/>
              <a:t>1’</a:t>
            </a:r>
            <a:r>
              <a:rPr lang="ko-KR" altLang="en-US" sz="1400" dirty="0"/>
              <a:t>을 입력하고 저장함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진행하는데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test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’</a:t>
            </a:r>
            <a:r>
              <a:rPr lang="ko-KR" altLang="en-US" sz="1400" dirty="0"/>
              <a:t>라고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이제 </a:t>
            </a:r>
            <a:r>
              <a:rPr lang="en-US" altLang="ko-KR" sz="1400" dirty="0"/>
              <a:t>push </a:t>
            </a:r>
            <a:r>
              <a:rPr lang="ko-KR" altLang="en-US" sz="1400" dirty="0"/>
              <a:t>명령을 사용해 원격 저장소로 푸시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저장소에서 화면을 새로 고침 하면 방금 </a:t>
            </a:r>
            <a:r>
              <a:rPr lang="ko-KR" altLang="en-US" sz="1400" dirty="0" err="1"/>
              <a:t>푸시한</a:t>
            </a:r>
            <a:r>
              <a:rPr lang="ko-KR" altLang="en-US" sz="1400" dirty="0"/>
              <a:t> 파일이 올라와 있음</a:t>
            </a:r>
            <a:br>
              <a:rPr lang="en-US" altLang="ko-KR" sz="1400" dirty="0"/>
            </a:br>
            <a:r>
              <a:rPr lang="en-US" altLang="ko-KR" sz="1400" dirty="0"/>
              <a:t>HTTPS</a:t>
            </a:r>
            <a:r>
              <a:rPr lang="ko-KR" altLang="en-US" sz="1400" dirty="0"/>
              <a:t>와 </a:t>
            </a:r>
            <a:r>
              <a:rPr lang="en-US" altLang="ko-KR" sz="1400" dirty="0"/>
              <a:t>SSH</a:t>
            </a:r>
            <a:r>
              <a:rPr lang="ko-KR" altLang="en-US" sz="1400" dirty="0"/>
              <a:t>는 접속 방식만 다를 뿐 지역 저장소와 원격 저장소를 연결하는 방법</a:t>
            </a:r>
            <a:r>
              <a:rPr lang="en-US" altLang="ko-KR" sz="1400" dirty="0"/>
              <a:t>, </a:t>
            </a:r>
            <a:r>
              <a:rPr lang="ko-KR" altLang="en-US" sz="1400" dirty="0"/>
              <a:t>푸시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풀하는</a:t>
            </a:r>
            <a:r>
              <a:rPr lang="ko-KR" altLang="en-US" sz="1400" dirty="0"/>
              <a:t> 방법도 같음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30C4B7-2075-4026-AC69-0C0FB8F5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30" y="3088290"/>
            <a:ext cx="6693763" cy="594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7BC59A-B636-4E55-B598-C4F2DA5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30" y="4704117"/>
            <a:ext cx="683219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깃허브로</a:t>
            </a:r>
            <a:r>
              <a:rPr lang="ko-KR" altLang="en-US" b="1" dirty="0">
                <a:solidFill>
                  <a:srgbClr val="0079C2"/>
                </a:solidFill>
              </a:rPr>
              <a:t> 할 수 있는 일들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4BAB-B6B0-4A64-B0D1-07D921BBC1D4}"/>
              </a:ext>
            </a:extLst>
          </p:cNvPr>
          <p:cNvSpPr txBox="1"/>
          <p:nvPr/>
        </p:nvSpPr>
        <p:spPr>
          <a:xfrm>
            <a:off x="703123" y="1744909"/>
            <a:ext cx="10093724" cy="2082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온라인 개발 툴을 사용할 수 있습니다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코드스페이스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Codespaces</a:t>
            </a:r>
            <a:r>
              <a:rPr lang="en-US" altLang="ko-KR" sz="1400" dirty="0"/>
              <a:t>)</a:t>
            </a:r>
            <a:r>
              <a:rPr lang="ko-KR" altLang="en-US" sz="1400" dirty="0"/>
              <a:t>라는 새로운 기능이 추가되어 클라우드에서 소스를 작성하고 편집할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컴퓨터가 바뀌거나 개발 환경이 달라질 때마다 </a:t>
            </a:r>
            <a:r>
              <a:rPr lang="en-US" altLang="ko-KR" sz="1400" dirty="0"/>
              <a:t>VS Code</a:t>
            </a:r>
            <a:r>
              <a:rPr lang="ko-KR" altLang="en-US" sz="1400" dirty="0"/>
              <a:t>를 설치하고 필요한 확장 기능을 추가하는 과정을 </a:t>
            </a:r>
            <a:br>
              <a:rPr lang="en-US" altLang="ko-KR" sz="1400" dirty="0"/>
            </a:br>
            <a:r>
              <a:rPr lang="ko-KR" altLang="en-US" sz="1400" dirty="0"/>
              <a:t>반복해야 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코드스페이스를 사용하면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나만의 개발 환경을 만들어 놓고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언제든지 온라인에서 </a:t>
            </a:r>
            <a:r>
              <a:rPr lang="en-US" altLang="ko-KR" sz="1400" dirty="0"/>
              <a:t>VS Code </a:t>
            </a:r>
            <a:r>
              <a:rPr lang="ko-KR" altLang="en-US" sz="1400" dirty="0"/>
              <a:t>편집기를 열어 수정하고 커밋할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지역 저장소를 만들고 </a:t>
            </a:r>
            <a:r>
              <a:rPr lang="ko-KR" altLang="en-US" sz="1400" dirty="0" err="1"/>
              <a:t>깃허브로</a:t>
            </a:r>
            <a:r>
              <a:rPr lang="ko-KR" altLang="en-US" sz="1400" dirty="0"/>
              <a:t> 올리는</a:t>
            </a:r>
            <a:r>
              <a:rPr lang="en-US" altLang="ko-KR" sz="1400" dirty="0"/>
              <a:t>(push) </a:t>
            </a:r>
            <a:r>
              <a:rPr lang="ko-KR" altLang="en-US" sz="1400" dirty="0"/>
              <a:t>과정도 필요 없음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FCCB-E2B0-4002-9D88-EB1D6A6D9A92}"/>
              </a:ext>
            </a:extLst>
          </p:cNvPr>
          <p:cNvSpPr/>
          <p:nvPr/>
        </p:nvSpPr>
        <p:spPr>
          <a:xfrm>
            <a:off x="703122" y="4053239"/>
            <a:ext cx="10093723" cy="14357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협업 프로젝트에 사용할 수 있습니다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팀 프로젝트를 진행할 때도 이젠 </a:t>
            </a:r>
            <a:r>
              <a:rPr lang="ko-KR" altLang="en-US" sz="1400" dirty="0" err="1"/>
              <a:t>깃허브가</a:t>
            </a:r>
            <a:r>
              <a:rPr lang="ko-KR" altLang="en-US" sz="1400" dirty="0"/>
              <a:t> 기본 저장소가 되고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저장소이므로 인터넷만 가능하면 누구나 접근할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깃과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여러 가지 협업 도구를 제공하므로 </a:t>
            </a:r>
            <a:br>
              <a:rPr lang="en-US" altLang="ko-KR" sz="1400" dirty="0"/>
            </a:br>
            <a:r>
              <a:rPr lang="ko-KR" altLang="en-US" sz="1400" dirty="0" err="1"/>
              <a:t>깃허브를</a:t>
            </a:r>
            <a:r>
              <a:rPr lang="ko-KR" altLang="en-US" sz="1400" dirty="0"/>
              <a:t> 사용하면 팀원 여러 명이 하나의 프로젝트를 진행하기도 쉬움</a:t>
            </a:r>
          </a:p>
        </p:txBody>
      </p:sp>
    </p:spTree>
    <p:extLst>
      <p:ext uri="{BB962C8B-B14F-4D97-AF65-F5344CB8AC3E}">
        <p14:creationId xmlns:p14="http://schemas.microsoft.com/office/powerpoint/2010/main" val="184212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깃허브로</a:t>
            </a:r>
            <a:r>
              <a:rPr lang="ko-KR" altLang="en-US" b="1" dirty="0">
                <a:solidFill>
                  <a:srgbClr val="0079C2"/>
                </a:solidFill>
              </a:rPr>
              <a:t> 할 수 있는 일들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4BAB-B6B0-4A64-B0D1-07D921BBC1D4}"/>
              </a:ext>
            </a:extLst>
          </p:cNvPr>
          <p:cNvSpPr txBox="1"/>
          <p:nvPr/>
        </p:nvSpPr>
        <p:spPr>
          <a:xfrm>
            <a:off x="703123" y="1744909"/>
            <a:ext cx="10093724" cy="2082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자신의 개발 이력을 남길 수 있습니다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깃허브에서</a:t>
            </a:r>
            <a:r>
              <a:rPr lang="ko-KR" altLang="en-US" sz="1400" dirty="0"/>
              <a:t> 소스를 수정하고 오픈 소스에 참여해서 하는 일은 사용자 초기 화면에 날짜별로 모두 기록으로 남음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빽빽하게 기록된 것을 보면 스스로 성실하게 개발했다는 뿌듯함을 느끼기도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최근에는 개발자를 뽑을 때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계정을 요구하는 곳이 있음</a:t>
            </a:r>
            <a:br>
              <a:rPr lang="en-US" altLang="ko-KR" sz="1400" dirty="0"/>
            </a:br>
            <a:r>
              <a:rPr lang="ko-KR" altLang="en-US" sz="1400" dirty="0"/>
              <a:t>지원자가 어떤 주제에 관심이 </a:t>
            </a:r>
            <a:r>
              <a:rPr lang="ko-KR" altLang="en-US" sz="1400" dirty="0" err="1"/>
              <a:t>많은지</a:t>
            </a:r>
            <a:r>
              <a:rPr lang="en-US" altLang="ko-KR" sz="1400" dirty="0"/>
              <a:t>, </a:t>
            </a:r>
            <a:r>
              <a:rPr lang="ko-KR" altLang="en-US" sz="1400" dirty="0"/>
              <a:t>어떤 것을 개발했는지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무엇을 개발하는지 한눈에 확인할 수 있기 때문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깃허브는</a:t>
            </a:r>
            <a:r>
              <a:rPr lang="ko-KR" altLang="en-US" sz="1400" dirty="0"/>
              <a:t> 개발자가 자신의 개발 이력을 관리하기 좋은 플랫폼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FCCB-E2B0-4002-9D88-EB1D6A6D9A92}"/>
              </a:ext>
            </a:extLst>
          </p:cNvPr>
          <p:cNvSpPr/>
          <p:nvPr/>
        </p:nvSpPr>
        <p:spPr>
          <a:xfrm>
            <a:off x="703122" y="4053239"/>
            <a:ext cx="10093723" cy="20820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다른 사람의 소스를 살펴볼 수 있고</a:t>
            </a:r>
            <a:r>
              <a:rPr lang="en-US" altLang="ko-KR" b="1" dirty="0"/>
              <a:t>, </a:t>
            </a:r>
            <a:r>
              <a:rPr lang="ko-KR" altLang="en-US" b="1" dirty="0"/>
              <a:t>오픈 소스에 참여할 수도 있습니다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개발자로서 실력을 높이는 방법은 다른 사람의 소스를 읽어 보고 분석하면서 </a:t>
            </a:r>
            <a:br>
              <a:rPr lang="en-US" altLang="ko-KR" sz="1400" dirty="0"/>
            </a:br>
            <a:r>
              <a:rPr lang="ko-KR" altLang="en-US" sz="1400" dirty="0"/>
              <a:t>자기 나름대로 소스를 수정하고 작성해 보는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깃허브에는</a:t>
            </a:r>
            <a:r>
              <a:rPr lang="ko-KR" altLang="en-US" sz="1400" dirty="0"/>
              <a:t> 전세계 개발자들이 공개해 놓은 소스들이 많아</a:t>
            </a:r>
            <a:r>
              <a:rPr lang="en-US" altLang="ko-KR" sz="1400" dirty="0"/>
              <a:t> </a:t>
            </a:r>
            <a:r>
              <a:rPr lang="ko-KR" altLang="en-US" sz="1400" dirty="0"/>
              <a:t>이 소스를 얼마든지 내 저장소로 가져와서 분석해 볼 수 </a:t>
            </a:r>
            <a:r>
              <a:rPr lang="ko-KR" altLang="en-US" sz="1400" dirty="0" err="1"/>
              <a:t>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깃허브에는</a:t>
            </a:r>
            <a:r>
              <a:rPr lang="ko-KR" altLang="en-US" sz="1400" dirty="0"/>
              <a:t> 깃을 비롯해 웹 개발이나 인공지능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과학 등 전 개발 분야에 걸쳐 다양한 오픈 소스가 등록되어 </a:t>
            </a:r>
            <a:r>
              <a:rPr lang="ko-KR" altLang="en-US" sz="1400" dirty="0" err="1"/>
              <a:t>있음이러한</a:t>
            </a:r>
            <a:r>
              <a:rPr lang="ko-KR" altLang="en-US" sz="1400" dirty="0"/>
              <a:t> 오픈 소스를 살펴보고 참여할 수 있는 것도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커다란 매력</a:t>
            </a:r>
          </a:p>
        </p:txBody>
      </p:sp>
    </p:spTree>
    <p:extLst>
      <p:ext uri="{BB962C8B-B14F-4D97-AF65-F5344CB8AC3E}">
        <p14:creationId xmlns:p14="http://schemas.microsoft.com/office/powerpoint/2010/main" val="21322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가입하기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깃허브에</a:t>
            </a:r>
            <a:r>
              <a:rPr lang="ko-KR" altLang="en-US" b="1" dirty="0">
                <a:solidFill>
                  <a:srgbClr val="0079C2"/>
                </a:solidFill>
              </a:rPr>
              <a:t> 가입하기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4BAB-B6B0-4A64-B0D1-07D921BBC1D4}"/>
              </a:ext>
            </a:extLst>
          </p:cNvPr>
          <p:cNvSpPr txBox="1"/>
          <p:nvPr/>
        </p:nvSpPr>
        <p:spPr>
          <a:xfrm>
            <a:off x="703123" y="1744909"/>
            <a:ext cx="10515600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</a:rPr>
              <a:t>www.github.com</a:t>
            </a:r>
            <a:r>
              <a:rPr lang="ko-KR" altLang="en-US" sz="1400" dirty="0"/>
              <a:t>에 접속한 후 </a:t>
            </a:r>
            <a:r>
              <a:rPr lang="en-US" altLang="ko-KR" sz="1400" dirty="0"/>
              <a:t>[Sign up]</a:t>
            </a:r>
            <a:r>
              <a:rPr lang="ko-KR" altLang="en-US" sz="1400" dirty="0"/>
              <a:t>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깃허브에서</a:t>
            </a:r>
            <a:r>
              <a:rPr lang="ko-KR" altLang="en-US" sz="1400" dirty="0"/>
              <a:t> 사용할 </a:t>
            </a:r>
            <a:r>
              <a:rPr lang="ko-KR" altLang="en-US" sz="1400" dirty="0">
                <a:highlight>
                  <a:srgbClr val="FFFF00"/>
                </a:highlight>
              </a:rPr>
              <a:t>이메일 계정</a:t>
            </a:r>
            <a:r>
              <a:rPr lang="ko-KR" altLang="en-US" sz="1400" dirty="0"/>
              <a:t>을 입력한 후 </a:t>
            </a:r>
            <a:r>
              <a:rPr lang="en-US" altLang="ko-KR" sz="1400" dirty="0"/>
              <a:t>[Continue]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중복되는 메일 계정이 없으면 단계별로 비밀번호</a:t>
            </a:r>
            <a:r>
              <a:rPr lang="en-US" altLang="ko-KR" sz="1400" dirty="0"/>
              <a:t>(password), </a:t>
            </a:r>
            <a:r>
              <a:rPr lang="ko-KR" altLang="en-US" sz="1400" dirty="0"/>
              <a:t>사용자 이름</a:t>
            </a:r>
            <a:r>
              <a:rPr lang="en-US" altLang="ko-KR" sz="1400" dirty="0"/>
              <a:t>(username), </a:t>
            </a:r>
            <a:r>
              <a:rPr lang="ko-KR" altLang="en-US" sz="1400" dirty="0"/>
              <a:t>업데이트 소식을 받을지 여부를 묻는데 단계별로 필요한 정보를 입력하고 </a:t>
            </a:r>
            <a:r>
              <a:rPr lang="en-US" altLang="ko-KR" sz="1400" dirty="0"/>
              <a:t>[Continue]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r>
              <a:rPr lang="ko-KR" altLang="en-US" sz="1400" dirty="0"/>
              <a:t>사용자 이름은 영문자와 숫자만 사용할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단어가 </a:t>
            </a:r>
            <a:r>
              <a:rPr lang="en-US" altLang="ko-KR" sz="1400" dirty="0"/>
              <a:t>2</a:t>
            </a:r>
            <a:r>
              <a:rPr lang="ko-KR" altLang="en-US" sz="1400" dirty="0"/>
              <a:t>개이면 붙임표</a:t>
            </a:r>
            <a:r>
              <a:rPr lang="en-US" altLang="ko-KR" sz="1400" dirty="0"/>
              <a:t>(-)</a:t>
            </a:r>
            <a:r>
              <a:rPr lang="ko-KR" altLang="en-US" sz="1400" dirty="0"/>
              <a:t>로 연결할 수도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사용자 정보를 모두 입력하면</a:t>
            </a:r>
            <a:r>
              <a:rPr lang="en-US" altLang="ko-KR" sz="1400" dirty="0"/>
              <a:t>, ‘Verify your account’</a:t>
            </a:r>
            <a:r>
              <a:rPr lang="ko-KR" altLang="en-US" sz="1400" dirty="0"/>
              <a:t>에 있는 문제를 풀고 </a:t>
            </a:r>
            <a:r>
              <a:rPr lang="en-US" altLang="ko-KR" sz="1400" dirty="0"/>
              <a:t>[Create account]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계정을 만들 때 사용한 이메일 주소로 론치 코드</a:t>
            </a:r>
            <a:r>
              <a:rPr lang="en-US" altLang="ko-KR" sz="1400" dirty="0"/>
              <a:t>(launch code)</a:t>
            </a:r>
            <a:r>
              <a:rPr lang="ko-KR" altLang="en-US" sz="1400" dirty="0"/>
              <a:t>가 도착하는데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이 코드를 확인해서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화면에 입력해야 계정 만들기가 끝남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혼자 사용하는지</a:t>
            </a:r>
            <a:r>
              <a:rPr lang="en-US" altLang="ko-KR" sz="1400" dirty="0"/>
              <a:t>, </a:t>
            </a:r>
            <a:r>
              <a:rPr lang="ko-KR" altLang="en-US" sz="1400" dirty="0"/>
              <a:t>여러 명이 함께 사용하는지 선택한 후 </a:t>
            </a:r>
            <a:r>
              <a:rPr lang="en-US" altLang="ko-KR" sz="1400" dirty="0"/>
              <a:t>[Continue]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r>
              <a:rPr lang="ko-KR" altLang="en-US" sz="1400" dirty="0"/>
              <a:t>이후에 몇 가지 선택 사항이 나타나는데 그냥 </a:t>
            </a:r>
            <a:r>
              <a:rPr lang="en-US" altLang="ko-KR" sz="1400" dirty="0"/>
              <a:t>[Continue]</a:t>
            </a:r>
            <a:r>
              <a:rPr lang="ko-KR" altLang="en-US" sz="1400" dirty="0"/>
              <a:t>를 클릭해도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깃허브에는</a:t>
            </a:r>
            <a:r>
              <a:rPr lang="ko-KR" altLang="en-US" sz="1400" dirty="0"/>
              <a:t> 무료인 개인 계정과 유료인 팀 계정이 있는데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깃허브를</a:t>
            </a:r>
            <a:r>
              <a:rPr lang="ko-KR" altLang="en-US" sz="1400" dirty="0"/>
              <a:t> 공부하거나 개인 프로젝트라면 개인 계정을 사용하면 됨</a:t>
            </a:r>
            <a:br>
              <a:rPr lang="en-US" altLang="ko-KR" sz="1400" dirty="0"/>
            </a:br>
            <a:r>
              <a:rPr lang="en-US" altLang="ko-KR" sz="1400" dirty="0"/>
              <a:t>[Continue for free]</a:t>
            </a:r>
            <a:r>
              <a:rPr lang="ko-KR" altLang="en-US" sz="1400" dirty="0"/>
              <a:t>를 클릭하는 것으로 계정 등록이 끝남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화면을 처음 경험한다면 꽤 복잡해 보이지만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아직 아무 저장소도 만들지 않았으므로 </a:t>
            </a:r>
            <a:br>
              <a:rPr lang="en-US" altLang="ko-KR" sz="1400" dirty="0"/>
            </a:br>
            <a:r>
              <a:rPr lang="ko-KR" altLang="en-US" sz="1400" dirty="0"/>
              <a:t>처음에는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사용법과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최근 변경 사항 내용이 보임</a:t>
            </a:r>
          </a:p>
        </p:txBody>
      </p:sp>
    </p:spTree>
    <p:extLst>
      <p:ext uri="{BB962C8B-B14F-4D97-AF65-F5344CB8AC3E}">
        <p14:creationId xmlns:p14="http://schemas.microsoft.com/office/powerpoint/2010/main" val="9640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가입하기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지역 저장소와 원격 저장소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4BAB-B6B0-4A64-B0D1-07D921BBC1D4}"/>
              </a:ext>
            </a:extLst>
          </p:cNvPr>
          <p:cNvSpPr txBox="1"/>
          <p:nvPr/>
        </p:nvSpPr>
        <p:spPr>
          <a:xfrm>
            <a:off x="703123" y="1744909"/>
            <a:ext cx="10515600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깃허브에서</a:t>
            </a:r>
            <a:r>
              <a:rPr lang="ko-KR" altLang="en-US" sz="1400" dirty="0"/>
              <a:t> 버전을 관리할 때도 저장소를 만들어 사용해야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 컴퓨터에 있는 저장소는 ‘지역 저장소</a:t>
            </a:r>
            <a:r>
              <a:rPr lang="en-US" altLang="ko-KR" sz="1400" dirty="0"/>
              <a:t>(local repository)’</a:t>
            </a:r>
            <a:r>
              <a:rPr lang="ko-KR" altLang="en-US" sz="1400" dirty="0"/>
              <a:t>라 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 err="1"/>
              <a:t>깃허브에</a:t>
            </a:r>
            <a:r>
              <a:rPr lang="ko-KR" altLang="en-US" sz="1400" dirty="0"/>
              <a:t> 있는 저장소는 ‘원격 저장소</a:t>
            </a:r>
            <a:r>
              <a:rPr lang="en-US" altLang="ko-KR" sz="1400" dirty="0"/>
              <a:t>(remote repository)’</a:t>
            </a:r>
            <a:r>
              <a:rPr lang="ko-KR" altLang="en-US" sz="1400" dirty="0"/>
              <a:t>라고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우선 지역 저장소를 만들어 작업한 후 그 내용을 원격 저장소로 올리고 변경 사항이 생길 때마다 원격 저장소에도 반영할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지역 저장소에서 원격 저장소로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등록하는 것을 ‘</a:t>
            </a:r>
            <a:r>
              <a:rPr lang="ko-KR" altLang="en-US" sz="1400" dirty="0">
                <a:highlight>
                  <a:srgbClr val="FFFF00"/>
                </a:highlight>
              </a:rPr>
              <a:t>푸시</a:t>
            </a:r>
            <a:r>
              <a:rPr lang="en-US" altLang="ko-KR" sz="1400" dirty="0">
                <a:highlight>
                  <a:srgbClr val="FFFF00"/>
                </a:highlight>
              </a:rPr>
              <a:t>(push)</a:t>
            </a:r>
            <a:r>
              <a:rPr lang="en-US" altLang="ko-KR" sz="1400" dirty="0"/>
              <a:t>’</a:t>
            </a:r>
            <a:r>
              <a:rPr lang="ko-KR" altLang="en-US" sz="1400" dirty="0"/>
              <a:t>라고 함</a:t>
            </a:r>
            <a:br>
              <a:rPr lang="en-US" altLang="ko-KR" sz="1400" dirty="0"/>
            </a:br>
            <a:r>
              <a:rPr lang="ko-KR" altLang="en-US" sz="1400" dirty="0"/>
              <a:t>지역 저장소를 거치지 않고 원격 저장소에서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 수도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원격 저장소의 변경 사항을 지역 저장소로 </a:t>
            </a:r>
            <a:r>
              <a:rPr lang="ko-KR" altLang="en-US" sz="1400" dirty="0" err="1"/>
              <a:t>내려받는</a:t>
            </a:r>
            <a:r>
              <a:rPr lang="ko-KR" altLang="en-US" sz="1400" dirty="0"/>
              <a:t> 것을 ‘</a:t>
            </a:r>
            <a:r>
              <a:rPr lang="ko-KR" altLang="en-US" sz="1400" dirty="0">
                <a:highlight>
                  <a:srgbClr val="FFFF00"/>
                </a:highlight>
              </a:rPr>
              <a:t>풀</a:t>
            </a:r>
            <a:r>
              <a:rPr lang="en-US" altLang="ko-KR" sz="1400" dirty="0">
                <a:highlight>
                  <a:srgbClr val="FFFF00"/>
                </a:highlight>
              </a:rPr>
              <a:t>(pull)’</a:t>
            </a:r>
            <a:r>
              <a:rPr lang="ko-KR" altLang="en-US" sz="1400" dirty="0"/>
              <a:t>이라고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지역 저장소와 원격 저장소를 연결해 놓았기 때문에 지역 저장소의 변경 사항은 항상 원격 저장소로 올려 두어야 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원격 저장소에서 무언가 변경 사항이 있다면 지역 저장소에 </a:t>
            </a:r>
            <a:r>
              <a:rPr lang="ko-KR" altLang="en-US" sz="1400" dirty="0" err="1"/>
              <a:t>내려받아</a:t>
            </a:r>
            <a:r>
              <a:rPr lang="ko-KR" altLang="en-US" sz="1400" dirty="0"/>
              <a:t> 두어야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지역 저장소와 원격 저장소를 항상 같게 유지하는 것을 ‘동기화</a:t>
            </a:r>
            <a:r>
              <a:rPr lang="en-US" altLang="ko-KR" sz="1400" dirty="0"/>
              <a:t>(synchronize)’</a:t>
            </a:r>
            <a:r>
              <a:rPr lang="ko-KR" altLang="en-US" sz="1400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13609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가입하기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만들기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4BAB-B6B0-4A64-B0D1-07D921BBC1D4}"/>
              </a:ext>
            </a:extLst>
          </p:cNvPr>
          <p:cNvSpPr txBox="1"/>
          <p:nvPr/>
        </p:nvSpPr>
        <p:spPr>
          <a:xfrm>
            <a:off x="703123" y="1744909"/>
            <a:ext cx="10515600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로그인한 후 화면 오른쪽 위에 있는 </a:t>
            </a:r>
            <a:r>
              <a:rPr lang="en-US" altLang="ko-KR" sz="1400" dirty="0"/>
              <a:t>[+]</a:t>
            </a:r>
            <a:r>
              <a:rPr lang="ko-KR" altLang="en-US" sz="1400" dirty="0"/>
              <a:t>를 클릭하고 </a:t>
            </a:r>
            <a:r>
              <a:rPr lang="en-US" altLang="ko-KR" sz="1400" dirty="0"/>
              <a:t>[New repository]</a:t>
            </a:r>
            <a:r>
              <a:rPr lang="ko-KR" altLang="en-US" sz="1400" dirty="0"/>
              <a:t>를 선택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 이름을 비롯해서 필요한 항목을 기입하고 </a:t>
            </a:r>
            <a:r>
              <a:rPr lang="en-US" altLang="ko-KR" sz="1400" dirty="0"/>
              <a:t>[Create repository]</a:t>
            </a:r>
            <a:r>
              <a:rPr lang="ko-KR" altLang="en-US" sz="1400" dirty="0"/>
              <a:t>를 클릭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8AAA73-E745-47E8-BAA7-AD94C206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70"/>
          <a:stretch/>
        </p:blipFill>
        <p:spPr>
          <a:xfrm>
            <a:off x="5996353" y="2759594"/>
            <a:ext cx="5492524" cy="2173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FE1D76-F2CE-47C0-8131-40A5B51882CB}"/>
              </a:ext>
            </a:extLst>
          </p:cNvPr>
          <p:cNvSpPr txBox="1"/>
          <p:nvPr/>
        </p:nvSpPr>
        <p:spPr>
          <a:xfrm>
            <a:off x="703122" y="2662882"/>
            <a:ext cx="5293231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b="1" dirty="0"/>
              <a:t>Repository name</a:t>
            </a:r>
            <a:r>
              <a:rPr lang="en-US" altLang="ko-KR" sz="1400" dirty="0"/>
              <a:t>: </a:t>
            </a:r>
            <a:r>
              <a:rPr lang="ko-KR" altLang="en-US" sz="1400" dirty="0"/>
              <a:t>저장소 이름을 입력</a:t>
            </a:r>
            <a:br>
              <a:rPr lang="en-US" altLang="ko-KR" sz="1400" dirty="0"/>
            </a:br>
            <a:r>
              <a:rPr lang="ko-KR" altLang="en-US" sz="1400" dirty="0"/>
              <a:t>영문과 숫자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언더바</a:t>
            </a:r>
            <a:r>
              <a:rPr lang="en-US" altLang="ko-KR" sz="1400" dirty="0"/>
              <a:t>(_), </a:t>
            </a:r>
            <a:r>
              <a:rPr lang="ko-KR" altLang="en-US" sz="1400" dirty="0"/>
              <a:t>붙임표</a:t>
            </a:r>
            <a:r>
              <a:rPr lang="en-US" altLang="ko-KR" sz="1400" dirty="0"/>
              <a:t>(-) </a:t>
            </a:r>
            <a:r>
              <a:rPr lang="ko-KR" altLang="en-US" sz="1400" dirty="0"/>
              <a:t>등을 사용할 수 있음</a:t>
            </a:r>
            <a:br>
              <a:rPr lang="en-US" altLang="ko-KR" sz="1400" dirty="0"/>
            </a:br>
            <a:r>
              <a:rPr lang="ko-KR" altLang="en-US" sz="1400" dirty="0"/>
              <a:t>공백이 포함되어 있으면 자동으로 붙임표</a:t>
            </a:r>
            <a:r>
              <a:rPr lang="en-US" altLang="ko-KR" sz="1400" dirty="0"/>
              <a:t>(-)</a:t>
            </a:r>
            <a:r>
              <a:rPr lang="ko-KR" altLang="en-US" sz="1400" dirty="0"/>
              <a:t>로 바꿈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b="1" dirty="0"/>
              <a:t>Description</a:t>
            </a:r>
            <a:r>
              <a:rPr lang="en-US" altLang="ko-KR" sz="1400" dirty="0"/>
              <a:t>: </a:t>
            </a:r>
            <a:r>
              <a:rPr lang="ko-KR" altLang="en-US" sz="1400" dirty="0"/>
              <a:t>저장소를 소개하는 간단한 설명을 입력</a:t>
            </a:r>
            <a:br>
              <a:rPr lang="en-US" altLang="ko-KR" sz="1400" dirty="0"/>
            </a:br>
            <a:r>
              <a:rPr lang="ko-KR" altLang="en-US" sz="1400" dirty="0"/>
              <a:t>이 부분은 옵션이므로 반드시 입력하지 않아도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b="1" dirty="0"/>
              <a:t>Public / Private</a:t>
            </a:r>
            <a:r>
              <a:rPr lang="en-US" altLang="ko-KR" sz="1400" dirty="0"/>
              <a:t>: </a:t>
            </a:r>
            <a:r>
              <a:rPr lang="ko-KR" altLang="en-US" sz="1400" dirty="0"/>
              <a:t>저장소를 공개로 할지 비공개로 할지 선택</a:t>
            </a:r>
            <a:br>
              <a:rPr lang="en-US" altLang="ko-KR" sz="1400" dirty="0"/>
            </a:br>
            <a:r>
              <a:rPr lang="ko-KR" altLang="en-US" sz="1400" dirty="0"/>
              <a:t>공개 저장소는 주소만 알면 누구나 볼 수 있으나 만일 다른 사람에게 보여 주고 싶지 않은 프로젝트를 관리한다면 저장소를 만들 때 비공개</a:t>
            </a:r>
            <a:r>
              <a:rPr lang="en-US" altLang="ko-KR" sz="1400" dirty="0"/>
              <a:t>(private)</a:t>
            </a:r>
            <a:r>
              <a:rPr lang="ko-KR" altLang="en-US" sz="1400" dirty="0"/>
              <a:t>로 하면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748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8AAA73-E745-47E8-BAA7-AD94C206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19" b="19"/>
          <a:stretch/>
        </p:blipFill>
        <p:spPr>
          <a:xfrm>
            <a:off x="5996353" y="1841621"/>
            <a:ext cx="5492524" cy="21189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04-2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가입하기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만들기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E1D76-F2CE-47C0-8131-40A5B51882CB}"/>
              </a:ext>
            </a:extLst>
          </p:cNvPr>
          <p:cNvSpPr txBox="1"/>
          <p:nvPr/>
        </p:nvSpPr>
        <p:spPr>
          <a:xfrm>
            <a:off x="703122" y="1744909"/>
            <a:ext cx="5293231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400" b="1" dirty="0"/>
              <a:t>Add a README</a:t>
            </a:r>
            <a:r>
              <a:rPr lang="en-US" altLang="ko-KR" sz="1400" dirty="0"/>
              <a:t>: </a:t>
            </a:r>
            <a:r>
              <a:rPr lang="ko-KR" altLang="en-US" sz="1400" dirty="0"/>
              <a:t>저장소를 소개하고 설명하는 내용을 작성하는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파일을 자동으로 만들려면 체크</a:t>
            </a:r>
            <a:br>
              <a:rPr lang="en-US" altLang="ko-KR" sz="1400" dirty="0"/>
            </a:br>
            <a:r>
              <a:rPr lang="ko-KR" altLang="en-US" sz="1400" dirty="0"/>
              <a:t>여기에서는 체크하지 않도록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400" b="1" dirty="0"/>
              <a:t>Add .</a:t>
            </a:r>
            <a:r>
              <a:rPr lang="en-US" altLang="ko-KR" sz="1400" b="1" dirty="0" err="1"/>
              <a:t>gitignore</a:t>
            </a:r>
            <a:r>
              <a:rPr lang="en-US" altLang="ko-KR" sz="1400" dirty="0"/>
              <a:t>: .</a:t>
            </a:r>
            <a:r>
              <a:rPr lang="en-US" altLang="ko-KR" sz="1400" dirty="0" err="1"/>
              <a:t>gitignore</a:t>
            </a:r>
            <a:r>
              <a:rPr lang="en-US" altLang="ko-KR" sz="1400" dirty="0"/>
              <a:t> </a:t>
            </a:r>
            <a:r>
              <a:rPr lang="ko-KR" altLang="en-US" sz="1400" dirty="0"/>
              <a:t>파일은 지역 저장소의 파일을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저장소로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때 제외할 파일을 지정해 놓은 것</a:t>
            </a:r>
            <a:br>
              <a:rPr lang="en-US" altLang="ko-KR" sz="1400" dirty="0"/>
            </a:br>
            <a:r>
              <a:rPr lang="en-US" altLang="ko-KR" sz="1400" dirty="0"/>
              <a:t>[▼]</a:t>
            </a:r>
            <a:r>
              <a:rPr lang="ko-KR" altLang="en-US" sz="1400" dirty="0"/>
              <a:t>를 클릭한 후 어떤 언어와 관련된 것을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gitignore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지정할지 선택</a:t>
            </a:r>
            <a:br>
              <a:rPr lang="en-US" altLang="ko-KR" sz="1400" dirty="0"/>
            </a:br>
            <a:r>
              <a:rPr lang="ko-KR" altLang="en-US" sz="1400" dirty="0"/>
              <a:t>예를 들어 </a:t>
            </a:r>
            <a:r>
              <a:rPr lang="en-US" altLang="ko-KR" sz="1400" dirty="0"/>
              <a:t>C++</a:t>
            </a:r>
            <a:r>
              <a:rPr lang="ko-KR" altLang="en-US" sz="1400" dirty="0"/>
              <a:t>을 선택한다면 </a:t>
            </a:r>
            <a:r>
              <a:rPr lang="en-US" altLang="ko-KR" sz="1400" dirty="0"/>
              <a:t>C++</a:t>
            </a:r>
            <a:r>
              <a:rPr lang="ko-KR" altLang="en-US" sz="1400" dirty="0"/>
              <a:t>에서 사용하는 </a:t>
            </a:r>
            <a:r>
              <a:rPr lang="ko-KR" altLang="en-US" sz="1400" dirty="0" err="1"/>
              <a:t>컴파일된</a:t>
            </a:r>
            <a:r>
              <a:rPr lang="ko-KR" altLang="en-US" sz="1400" dirty="0"/>
              <a:t> 라이브러리나 실행 파일을 깃에서 무시하도록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gitignore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자동으로 만들어 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400" b="1" dirty="0"/>
              <a:t>Choose a license</a:t>
            </a:r>
            <a:r>
              <a:rPr lang="en-US" altLang="ko-KR" sz="1400" dirty="0"/>
              <a:t>: </a:t>
            </a:r>
            <a:r>
              <a:rPr lang="ko-KR" altLang="en-US" sz="1400" dirty="0"/>
              <a:t>오픈 소스 프로젝트를 위한 저장소를 만들 때 해당 오픈 소스의 라이선스를 선택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018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3351</Words>
  <Application>Microsoft Office PowerPoint</Application>
  <PresentationFormat>와이드스크린</PresentationFormat>
  <Paragraphs>229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TDc_SSiGothic_120_OTF</vt:lpstr>
      <vt:lpstr>맑은 고딕</vt:lpstr>
      <vt:lpstr>Arial</vt:lpstr>
      <vt:lpstr>Office 테마</vt:lpstr>
      <vt:lpstr>PowerPoint 프레젠테이션</vt:lpstr>
      <vt:lpstr>04-1 원격 저장소와 깃허브</vt:lpstr>
      <vt:lpstr>04-1 원격 저장소와 깃허브</vt:lpstr>
      <vt:lpstr>04-1 원격 저장소와 깃허브</vt:lpstr>
      <vt:lpstr>04-1 원격 저장소와 깃허브</vt:lpstr>
      <vt:lpstr>04-2 깃허브 가입하기</vt:lpstr>
      <vt:lpstr>04-2 깃허브 가입하기</vt:lpstr>
      <vt:lpstr>04-2 깃허브 가입하기</vt:lpstr>
      <vt:lpstr>04-2 깃허브 가입하기</vt:lpstr>
      <vt:lpstr>04-2 깃허브 가입하기</vt:lpstr>
      <vt:lpstr>04-3 지역 저장소를 원격 저장소에 연결하기</vt:lpstr>
      <vt:lpstr>04-3 지역 저장소를 원격 저장소에 연결하기</vt:lpstr>
      <vt:lpstr>04-3 지역 저장소를 원격 저장소에 연결하기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04-4 지역 저장소와 원격 저장소 동기화하기</vt:lpstr>
      <vt:lpstr>04-5 깃허브에 SSH 원격 접속하기</vt:lpstr>
      <vt:lpstr>04-5 깃허브에 SSH 원격 접속하기</vt:lpstr>
      <vt:lpstr>04-5 깃허브에 SSH 원격 접속하기</vt:lpstr>
      <vt:lpstr>04-5 깃허브에 SSH 원격 접속하기</vt:lpstr>
      <vt:lpstr>04-5 깃허브에 SSH 원격 접속하기</vt:lpstr>
      <vt:lpstr>04-5 깃허브에 SSH 원격 접속하기</vt:lpstr>
      <vt:lpstr>04-5 깃허브에 SSH 원격 접속하기</vt:lpstr>
      <vt:lpstr>04-5 깃허브에 SSH 원격 접속하기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197</cp:revision>
  <dcterms:created xsi:type="dcterms:W3CDTF">2019-12-23T02:38:38Z</dcterms:created>
  <dcterms:modified xsi:type="dcterms:W3CDTF">2024-07-09T00:27:50Z</dcterms:modified>
</cp:coreProperties>
</file>