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F7FCFF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712969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683296" y="2444400"/>
            <a:ext cx="6843797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NEW 1</a:t>
            </a:r>
            <a:r>
              <a:rPr lang="en-US" altLang="ko-KR" dirty="0"/>
              <a:t> </a:t>
            </a:r>
            <a:r>
              <a:rPr lang="ko-KR" altLang="en-US" dirty="0"/>
              <a:t>클라우드에서 개발하기</a:t>
            </a:r>
            <a:endParaRPr lang="en-US" altLang="ko-KR" dirty="0"/>
          </a:p>
          <a:p>
            <a:r>
              <a:rPr lang="en-US" altLang="ko-KR" dirty="0"/>
              <a:t>          — </a:t>
            </a:r>
            <a:r>
              <a:rPr lang="ko-KR" altLang="en-US" dirty="0"/>
              <a:t>코드스페이스와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데브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NEW 2</a:t>
            </a:r>
            <a:r>
              <a:rPr lang="en-US" altLang="ko-KR" dirty="0"/>
              <a:t> AI</a:t>
            </a:r>
            <a:r>
              <a:rPr lang="ko-KR" altLang="en-US" dirty="0"/>
              <a:t>에 기반한 소스 추천 서비스 </a:t>
            </a:r>
            <a:r>
              <a:rPr lang="en-US" altLang="ko-KR" dirty="0"/>
              <a:t>— </a:t>
            </a:r>
            <a:r>
              <a:rPr lang="ko-KR" altLang="en-US" dirty="0" err="1"/>
              <a:t>코파일럿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128528" y="1421872"/>
            <a:ext cx="453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깃허브의</a:t>
            </a:r>
            <a:r>
              <a:rPr lang="ko-KR" altLang="en-US" sz="2400" b="1" dirty="0"/>
              <a:t> 새로운 서비스와 기능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76E67C-47D3-4712-A7AD-59517DA2EB51}"/>
              </a:ext>
            </a:extLst>
          </p:cNvPr>
          <p:cNvSpPr/>
          <p:nvPr/>
        </p:nvSpPr>
        <p:spPr>
          <a:xfrm rot="2825809">
            <a:off x="1410735" y="1380142"/>
            <a:ext cx="545123" cy="545123"/>
          </a:xfrm>
          <a:prstGeom prst="round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3212F-6706-4EC4-A3E8-F89B8A2700DC}"/>
              </a:ext>
            </a:extLst>
          </p:cNvPr>
          <p:cNvSpPr txBox="1"/>
          <p:nvPr/>
        </p:nvSpPr>
        <p:spPr>
          <a:xfrm>
            <a:off x="1408252" y="1514203"/>
            <a:ext cx="550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NEW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</a:t>
            </a:r>
            <a:r>
              <a:rPr lang="ko-KR" altLang="en-US" b="1" dirty="0">
                <a:solidFill>
                  <a:srgbClr val="0079C2"/>
                </a:solidFill>
              </a:rPr>
              <a:t> 코드스페이스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코드스페이스를 사용할 수 있는 계정이라면 저장소에서 </a:t>
            </a:r>
            <a:r>
              <a:rPr lang="en-US" altLang="ko-KR" sz="1400" dirty="0"/>
              <a:t>[Code]</a:t>
            </a:r>
            <a:r>
              <a:rPr lang="ko-KR" altLang="en-US" sz="1400" dirty="0"/>
              <a:t>를 클릭했을 때 </a:t>
            </a:r>
            <a:br>
              <a:rPr lang="en-US" altLang="ko-KR" sz="1400" dirty="0"/>
            </a:br>
            <a:r>
              <a:rPr lang="en-US" altLang="ko-KR" sz="1400" dirty="0"/>
              <a:t>[Create </a:t>
            </a:r>
            <a:r>
              <a:rPr lang="en-US" altLang="ko-KR" sz="1400" dirty="0" err="1"/>
              <a:t>codespace</a:t>
            </a:r>
            <a:r>
              <a:rPr lang="en-US" altLang="ko-KR" sz="1400" dirty="0"/>
              <a:t> on master]</a:t>
            </a:r>
            <a:r>
              <a:rPr lang="ko-KR" altLang="en-US" sz="1400" dirty="0"/>
              <a:t>라는 버튼이 나타남</a:t>
            </a:r>
            <a:br>
              <a:rPr lang="en-US" altLang="ko-KR" sz="1400" dirty="0"/>
            </a:br>
            <a:r>
              <a:rPr lang="ko-KR" altLang="en-US" sz="1400" dirty="0"/>
              <a:t>이 버튼을 클릭하면 코드스페이스가 자동으로 설정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설정이 끝나면 웹 브라우저 창에 </a:t>
            </a:r>
            <a:r>
              <a:rPr lang="en-US" altLang="ko-KR" sz="1400" dirty="0"/>
              <a:t>VS Code </a:t>
            </a:r>
            <a:r>
              <a:rPr lang="ko-KR" altLang="en-US" sz="1400" dirty="0"/>
              <a:t>편집기가 나타남</a:t>
            </a:r>
            <a:br>
              <a:rPr lang="en-US" altLang="ko-KR" sz="1400" dirty="0"/>
            </a:br>
            <a:r>
              <a:rPr lang="ko-KR" altLang="en-US" sz="1400" dirty="0"/>
              <a:t>우리가 이미 사용해 왔던 편집기가 온라인에서 실행되는 것임</a:t>
            </a:r>
            <a:br>
              <a:rPr lang="en-US" altLang="ko-KR" sz="1400" dirty="0"/>
            </a:br>
            <a:r>
              <a:rPr lang="ko-KR" altLang="en-US" sz="1400" dirty="0"/>
              <a:t>처음에 몇 가지 설정을 하라는 화면이 나타나는데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살짝 아래로 내려 </a:t>
            </a:r>
            <a:r>
              <a:rPr lang="en-US" altLang="ko-KR" sz="1400" dirty="0"/>
              <a:t>[Mark Done]</a:t>
            </a:r>
            <a:r>
              <a:rPr lang="ko-KR" altLang="en-US" sz="1400" dirty="0"/>
              <a:t>을 클릭하면 기본값으로 설정이 끝남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이제부터 자신의 컴퓨터에 있는 편집기를 사용하는 것처럼 사용할 수 있음</a:t>
            </a:r>
            <a:br>
              <a:rPr lang="en-US" altLang="ko-KR" sz="1400" dirty="0"/>
            </a:br>
            <a:r>
              <a:rPr lang="ko-KR" altLang="en-US" sz="1400" dirty="0"/>
              <a:t>확장 기능도 얼마든지 설치할 수 있음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기본적으로 소스를 수정하고 저장하는 것은 물론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깃허브로</a:t>
            </a:r>
            <a:r>
              <a:rPr lang="ko-KR" altLang="en-US" sz="1400" dirty="0"/>
              <a:t> 푸시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풀하는</a:t>
            </a:r>
            <a:r>
              <a:rPr lang="ko-KR" altLang="en-US" sz="1400" dirty="0"/>
              <a:t> 것도 가능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클라우드에서 개발하기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>
                <a:latin typeface="+mn-ea"/>
                <a:ea typeface="+mn-ea"/>
              </a:rPr>
              <a:t>코드스페이스와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데브</a:t>
            </a:r>
            <a:endParaRPr lang="ko-KR" altLang="en-US" sz="28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누구나 사용할 수 있는 </a:t>
            </a:r>
            <a:r>
              <a:rPr lang="ko-KR" altLang="en-US" b="1" dirty="0" err="1">
                <a:solidFill>
                  <a:srgbClr val="0079C2"/>
                </a:solidFill>
              </a:rPr>
              <a:t>깃허브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데브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클라우드에서 개발하기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>
                <a:latin typeface="+mn-ea"/>
                <a:ea typeface="+mn-ea"/>
              </a:rPr>
              <a:t>코드스페이스와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데브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9ACF-4EDE-4105-BE82-2C6466056289}"/>
              </a:ext>
            </a:extLst>
          </p:cNvPr>
          <p:cNvSpPr txBox="1"/>
          <p:nvPr/>
        </p:nvSpPr>
        <p:spPr>
          <a:xfrm>
            <a:off x="703123" y="1744909"/>
            <a:ext cx="10787832" cy="1112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저장소에서 마침표 눌러 접근하기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일단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로그인한 후 앞에서 만들었던 저장소 중에서 아무 저장소나 선택</a:t>
            </a:r>
            <a:br>
              <a:rPr lang="en-US" altLang="ko-KR" sz="1400" dirty="0"/>
            </a:br>
            <a:r>
              <a:rPr lang="ko-KR" altLang="en-US" sz="1400" dirty="0"/>
              <a:t>여기에서는 처음 만들었던 </a:t>
            </a:r>
            <a:r>
              <a:rPr lang="en-US" altLang="ko-KR" sz="1400" dirty="0"/>
              <a:t>test-1 </a:t>
            </a:r>
            <a:r>
              <a:rPr lang="ko-KR" altLang="en-US" sz="1400" dirty="0"/>
              <a:t>저장소를 선택하고 파일 목록이 보이면 키보드에서 </a:t>
            </a:r>
            <a:r>
              <a:rPr lang="en-US" altLang="ko-KR" sz="1400" dirty="0"/>
              <a:t>{{.}}</a:t>
            </a:r>
            <a:r>
              <a:rPr lang="ko-KR" altLang="en-US" sz="1400" dirty="0"/>
              <a:t>을 누름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8282B-C4DF-4A80-9409-00F379F983CA}"/>
              </a:ext>
            </a:extLst>
          </p:cNvPr>
          <p:cNvSpPr txBox="1"/>
          <p:nvPr/>
        </p:nvSpPr>
        <p:spPr>
          <a:xfrm>
            <a:off x="703123" y="3078576"/>
            <a:ext cx="10787831" cy="2405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주소를 입력해 </a:t>
            </a:r>
            <a:r>
              <a:rPr lang="ko-KR" altLang="en-US" b="1" dirty="0" err="1"/>
              <a:t>깃허브</a:t>
            </a:r>
            <a:r>
              <a:rPr lang="ko-KR" altLang="en-US" b="1" dirty="0"/>
              <a:t> </a:t>
            </a:r>
            <a:r>
              <a:rPr lang="ko-KR" altLang="en-US" b="1" dirty="0" err="1"/>
              <a:t>데브에</a:t>
            </a:r>
            <a:r>
              <a:rPr lang="ko-KR" altLang="en-US" b="1" dirty="0"/>
              <a:t> 직접 접속하기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데브는</a:t>
            </a:r>
            <a:r>
              <a:rPr lang="ko-KR" altLang="en-US" sz="1400" dirty="0"/>
              <a:t> 웹 브라우저에 열리기 때문에 사이트 주소를 가지고 있음</a:t>
            </a:r>
            <a:br>
              <a:rPr lang="en-US" altLang="ko-KR" sz="1400" dirty="0"/>
            </a:br>
            <a:r>
              <a:rPr lang="ko-KR" altLang="en-US" sz="1400" dirty="0"/>
              <a:t>다음은 저장소 주소와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데브의</a:t>
            </a:r>
            <a:r>
              <a:rPr lang="ko-KR" altLang="en-US" sz="1400" dirty="0"/>
              <a:t> 주소 예를 비교해 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저장소 주소에서 </a:t>
            </a:r>
            <a:r>
              <a:rPr lang="en-US" altLang="ko-KR" sz="1400" dirty="0"/>
              <a:t>github.com </a:t>
            </a:r>
            <a:r>
              <a:rPr lang="ko-KR" altLang="en-US" sz="1400" dirty="0"/>
              <a:t>부분을 </a:t>
            </a:r>
            <a:r>
              <a:rPr lang="en-US" altLang="ko-KR" sz="1400" dirty="0" err="1"/>
              <a:t>github.dev</a:t>
            </a:r>
            <a:r>
              <a:rPr lang="ko-KR" altLang="en-US" sz="1400" dirty="0"/>
              <a:t>로 바꾸면 즉시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데브로</a:t>
            </a:r>
            <a:r>
              <a:rPr lang="ko-KR" altLang="en-US" sz="1400" dirty="0"/>
              <a:t> 들어가서 저장소를 열어 볼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1C15C-CB81-47D7-953F-C45AF138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36" y="4191125"/>
            <a:ext cx="8011157" cy="8686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4C951A-2CCF-4FCB-8F38-B9D74528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36" y="5485590"/>
            <a:ext cx="690051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데브에서</a:t>
            </a:r>
            <a:r>
              <a:rPr lang="ko-KR" altLang="en-US" b="1" dirty="0">
                <a:solidFill>
                  <a:srgbClr val="0079C2"/>
                </a:solidFill>
              </a:rPr>
              <a:t> 소스 수정하기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클라우드에서 개발하기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>
                <a:latin typeface="+mn-ea"/>
                <a:ea typeface="+mn-ea"/>
              </a:rPr>
              <a:t>코드스페이스와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데브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29894-FE9F-4A43-ACFA-E9C6C603976C}"/>
              </a:ext>
            </a:extLst>
          </p:cNvPr>
          <p:cNvSpPr txBox="1"/>
          <p:nvPr/>
        </p:nvSpPr>
        <p:spPr>
          <a:xfrm>
            <a:off x="703121" y="1744909"/>
            <a:ext cx="10787833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여기에서는 </a:t>
            </a:r>
            <a:r>
              <a:rPr lang="en-US" altLang="ko-KR" sz="1400" dirty="0"/>
              <a:t>README.md </a:t>
            </a:r>
            <a:r>
              <a:rPr lang="ko-KR" altLang="en-US" sz="1400" dirty="0"/>
              <a:t>파일을 가져와 간단하게 텍스트 한 줄을 추가해 봄</a:t>
            </a:r>
            <a:br>
              <a:rPr lang="en-US" altLang="ko-KR" sz="1400" dirty="0"/>
            </a:br>
            <a:r>
              <a:rPr lang="ko-KR" altLang="en-US" sz="1400" dirty="0"/>
              <a:t>온라인에서 수정하기 때문에 수정하는 즉시 자동 저장됨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내용을 수정하다 보면 수정한 내용 왼쪽에 파란색 막대     가 표시되어 어떤 부분이 수정되었는지 알아볼 수 있음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7FF71C-02AC-4997-AB6A-84C73EC9D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6"/>
          <a:stretch/>
        </p:blipFill>
        <p:spPr>
          <a:xfrm>
            <a:off x="5539047" y="2813970"/>
            <a:ext cx="267261" cy="274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71529C-D533-4545-B6C8-DF369630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37" y="3088290"/>
            <a:ext cx="71912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데브에서</a:t>
            </a:r>
            <a:r>
              <a:rPr lang="ko-KR" altLang="en-US" b="1" dirty="0">
                <a:solidFill>
                  <a:srgbClr val="0079C2"/>
                </a:solidFill>
              </a:rPr>
              <a:t> 소스 수정하기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클라우드에서 개발하기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>
                <a:latin typeface="+mn-ea"/>
                <a:ea typeface="+mn-ea"/>
              </a:rPr>
              <a:t>코드스페이스와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데브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29894-FE9F-4A43-ACFA-E9C6C603976C}"/>
              </a:ext>
            </a:extLst>
          </p:cNvPr>
          <p:cNvSpPr txBox="1"/>
          <p:nvPr/>
        </p:nvSpPr>
        <p:spPr>
          <a:xfrm>
            <a:off x="703121" y="1744909"/>
            <a:ext cx="10787833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파란색 막대 부분을 클릭하면 원래 내용과 수정한 내용을 비교해서 볼 수 있음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README </a:t>
            </a:r>
            <a:r>
              <a:rPr lang="ko-KR" altLang="en-US" sz="1400" dirty="0"/>
              <a:t>파일을 수정하면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데브</a:t>
            </a:r>
            <a:r>
              <a:rPr lang="ko-KR" altLang="en-US" sz="1400" dirty="0"/>
              <a:t> 창에서 미리 보기를 확인할 수 있음</a:t>
            </a:r>
            <a:br>
              <a:rPr lang="en-US" altLang="ko-KR" sz="1400" dirty="0"/>
            </a:br>
            <a:r>
              <a:rPr lang="ko-KR" altLang="en-US" sz="1400" dirty="0"/>
              <a:t>편집 창 오른쪽 위에 있는     을 클릭하면 편집 창 오른쪽에 </a:t>
            </a:r>
            <a:r>
              <a:rPr lang="en-US" altLang="ko-KR" sz="1400" dirty="0"/>
              <a:t>README </a:t>
            </a:r>
            <a:r>
              <a:rPr lang="ko-KR" altLang="en-US" sz="1400" dirty="0"/>
              <a:t>미리 보기 창이 나타나서 </a:t>
            </a:r>
            <a:br>
              <a:rPr lang="en-US" altLang="ko-KR" sz="1400" dirty="0"/>
            </a:br>
            <a:r>
              <a:rPr lang="ko-KR" altLang="en-US" sz="1400" dirty="0"/>
              <a:t>결과를 확인하면서 수정할 수 있음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데브</a:t>
            </a:r>
            <a:r>
              <a:rPr lang="ko-KR" altLang="en-US" sz="1400" dirty="0"/>
              <a:t> 화면에서 파일을 수정하면     에 숫자가 나타남</a:t>
            </a:r>
            <a:br>
              <a:rPr lang="en-US" altLang="ko-KR" sz="1400" dirty="0"/>
            </a:br>
            <a:r>
              <a:rPr lang="ko-KR" altLang="en-US" sz="1400" dirty="0"/>
              <a:t>소스 제어 창으로 이동한 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입력하고      를 클릭하면 따로 푸시 과정을 거치지 않아도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그대로 저장됨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데브</a:t>
            </a:r>
            <a:r>
              <a:rPr lang="ko-KR" altLang="en-US" sz="1400" dirty="0"/>
              <a:t> 편집 화면에서 사이드바 맨 위에 있는    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클릭한 후 </a:t>
            </a:r>
            <a:r>
              <a:rPr lang="en-US" altLang="ko-KR" sz="1400" dirty="0"/>
              <a:t>[Go to Repository]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브라우저 창에 새 탭이 열리면서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저장소로 연결되고 방금 커밋한 파일과 내용이 나타남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77802-FAE0-4706-B9A1-B8632FF97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32"/>
          <a:stretch/>
        </p:blipFill>
        <p:spPr>
          <a:xfrm>
            <a:off x="3194822" y="2765912"/>
            <a:ext cx="272024" cy="274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C1EF14-D4E9-47C9-8E13-E3D61C5D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72" y="3742029"/>
            <a:ext cx="240866" cy="274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B003CF-2AA0-406E-B01E-9576BFB77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97"/>
          <a:stretch/>
        </p:blipFill>
        <p:spPr>
          <a:xfrm>
            <a:off x="5375181" y="4068682"/>
            <a:ext cx="282669" cy="2743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E945E3-554D-44F3-93B0-C1B5EB34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3476"/>
          <a:stretch/>
        </p:blipFill>
        <p:spPr>
          <a:xfrm>
            <a:off x="5179225" y="4695565"/>
            <a:ext cx="248210" cy="27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코파일럿</a:t>
            </a:r>
            <a:r>
              <a:rPr lang="ko-KR" altLang="en-US" b="1" dirty="0">
                <a:solidFill>
                  <a:srgbClr val="0079C2"/>
                </a:solidFill>
              </a:rPr>
              <a:t> 테스트 신청하기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2</a:t>
            </a:r>
            <a:r>
              <a:rPr lang="en-US" altLang="ko-KR" sz="2800" b="0" dirty="0">
                <a:latin typeface="+mn-ea"/>
                <a:ea typeface="+mn-ea"/>
              </a:rPr>
              <a:t> AI</a:t>
            </a:r>
            <a:r>
              <a:rPr lang="ko-KR" altLang="en-US" sz="2800" b="0" dirty="0">
                <a:latin typeface="+mn-ea"/>
                <a:ea typeface="+mn-ea"/>
              </a:rPr>
              <a:t>에 기반한 소스 추천 서비스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 err="1">
                <a:latin typeface="+mn-ea"/>
                <a:ea typeface="+mn-ea"/>
              </a:rPr>
              <a:t>코파일럿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29894-FE9F-4A43-ACFA-E9C6C603976C}"/>
              </a:ext>
            </a:extLst>
          </p:cNvPr>
          <p:cNvSpPr txBox="1"/>
          <p:nvPr/>
        </p:nvSpPr>
        <p:spPr>
          <a:xfrm>
            <a:off x="703121" y="1744909"/>
            <a:ext cx="10787833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로그인하고 </a:t>
            </a:r>
            <a:r>
              <a:rPr lang="en-US" altLang="ko-KR" sz="1400" dirty="0"/>
              <a:t>https://copilot.github.com </a:t>
            </a:r>
            <a:r>
              <a:rPr lang="ko-KR" altLang="en-US" sz="1400" dirty="0"/>
              <a:t>페이지로 이동</a:t>
            </a:r>
            <a:br>
              <a:rPr lang="en-US" altLang="ko-KR" sz="1400" dirty="0"/>
            </a:br>
            <a:r>
              <a:rPr lang="ko-KR" altLang="en-US" sz="1400" dirty="0"/>
              <a:t>일단 무료로 사용해 보기 위해 </a:t>
            </a:r>
            <a:r>
              <a:rPr lang="en-US" altLang="ko-KR" sz="1400" dirty="0"/>
              <a:t>[Start my free trial] </a:t>
            </a:r>
            <a:r>
              <a:rPr lang="ko-KR" altLang="en-US" sz="1400" dirty="0"/>
              <a:t>버튼을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무료로 사용한 후에 어떤 방식으로 결제할지 결제 방식을 선택</a:t>
            </a:r>
            <a:br>
              <a:rPr lang="en-US" altLang="ko-KR" sz="1400" dirty="0"/>
            </a:br>
            <a:r>
              <a:rPr lang="ko-KR" altLang="en-US" sz="1400" dirty="0"/>
              <a:t>기본값인 ‘</a:t>
            </a:r>
            <a:r>
              <a:rPr lang="en-US" altLang="ko-KR" sz="1400" dirty="0"/>
              <a:t>Monthly plan’</a:t>
            </a:r>
            <a:r>
              <a:rPr lang="ko-KR" altLang="en-US" sz="1400" dirty="0"/>
              <a:t>이 선택된 상태에서 </a:t>
            </a:r>
            <a:r>
              <a:rPr lang="en-US" altLang="ko-KR" sz="1400" dirty="0"/>
              <a:t>[Continue to get access to Copilot]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신용 카드나 </a:t>
            </a:r>
            <a:r>
              <a:rPr lang="ko-KR" altLang="en-US" sz="1400" dirty="0" err="1"/>
              <a:t>페이팔</a:t>
            </a:r>
            <a:r>
              <a:rPr lang="ko-KR" altLang="en-US" sz="1400" dirty="0"/>
              <a:t> 등을 사용해 결제 정보를 입력</a:t>
            </a:r>
            <a:br>
              <a:rPr lang="en-US" altLang="ko-KR" sz="1400" dirty="0"/>
            </a:br>
            <a:r>
              <a:rPr lang="ko-KR" altLang="en-US" sz="1400" dirty="0"/>
              <a:t>유료 결제가 되지 않게 하려면 무료 사용 기한이 끝나기 전에 취소해야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코파일럿을</a:t>
            </a:r>
            <a:r>
              <a:rPr lang="ko-KR" altLang="en-US" sz="1400" dirty="0"/>
              <a:t> 어떻게 사용할 것인지 선택</a:t>
            </a:r>
            <a:br>
              <a:rPr lang="en-US" altLang="ko-KR" sz="1400" dirty="0"/>
            </a:br>
            <a:r>
              <a:rPr lang="ko-KR" altLang="en-US" sz="1400" dirty="0" err="1"/>
              <a:t>깃허브에</a:t>
            </a:r>
            <a:r>
              <a:rPr lang="ko-KR" altLang="en-US" sz="1400" dirty="0"/>
              <a:t> 공개된 소스 중에서 </a:t>
            </a:r>
            <a:r>
              <a:rPr lang="ko-KR" altLang="en-US" sz="1400" dirty="0" err="1"/>
              <a:t>제안받는</a:t>
            </a:r>
            <a:r>
              <a:rPr lang="ko-KR" altLang="en-US" sz="1400" dirty="0"/>
              <a:t> 것을 허용하기 위해 </a:t>
            </a:r>
            <a:r>
              <a:rPr lang="en-US" altLang="ko-KR" sz="1400" dirty="0"/>
              <a:t>Suggestions matching public code </a:t>
            </a:r>
            <a:r>
              <a:rPr lang="ko-KR" altLang="en-US" sz="1400" dirty="0"/>
              <a:t>항목에서 </a:t>
            </a:r>
            <a:r>
              <a:rPr lang="en-US" altLang="ko-KR" sz="1400" dirty="0"/>
              <a:t>[Allow]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r>
              <a:rPr lang="ko-KR" altLang="en-US" sz="1400" dirty="0"/>
              <a:t>내가 작성한 코드를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사용할 수 있게 하겠다면 </a:t>
            </a:r>
            <a:br>
              <a:rPr lang="en-US" altLang="ko-KR" sz="1400" dirty="0"/>
            </a:br>
            <a:r>
              <a:rPr lang="ko-KR" altLang="en-US" sz="1400" dirty="0"/>
              <a:t>‘</a:t>
            </a:r>
            <a:r>
              <a:rPr lang="en-US" altLang="ko-KR" sz="1400" dirty="0"/>
              <a:t>Allow GitHub to use my code snippets for product </a:t>
            </a:r>
            <a:r>
              <a:rPr lang="en-US" altLang="ko-KR" sz="1400" dirty="0" err="1"/>
              <a:t>imporvements</a:t>
            </a:r>
            <a:r>
              <a:rPr lang="en-US" altLang="ko-KR" sz="1400" dirty="0"/>
              <a:t>’</a:t>
            </a:r>
            <a:r>
              <a:rPr lang="ko-KR" altLang="en-US" sz="1400" dirty="0"/>
              <a:t>에 체크하고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그렇지 않다면 체크를 해제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[Save and get started]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이제 </a:t>
            </a:r>
            <a:r>
              <a:rPr lang="ko-KR" altLang="en-US" sz="1400" dirty="0" err="1"/>
              <a:t>코파일럿</a:t>
            </a:r>
            <a:r>
              <a:rPr lang="ko-KR" altLang="en-US" sz="1400" dirty="0"/>
              <a:t> 신청이 끝났음</a:t>
            </a:r>
            <a:br>
              <a:rPr lang="en-US" altLang="ko-KR" sz="1400" dirty="0"/>
            </a:br>
            <a:r>
              <a:rPr lang="en-US" altLang="ko-KR" sz="1400" dirty="0"/>
              <a:t>※ </a:t>
            </a:r>
            <a:r>
              <a:rPr lang="ko-KR" altLang="en-US" sz="1400" dirty="0"/>
              <a:t>편집기별로 </a:t>
            </a:r>
            <a:r>
              <a:rPr lang="ko-KR" altLang="en-US" sz="1400" dirty="0" err="1"/>
              <a:t>코파일럿을</a:t>
            </a:r>
            <a:r>
              <a:rPr lang="ko-KR" altLang="en-US" sz="1400" dirty="0"/>
              <a:t> 사용하는 방법을 소개한 링크가 있으니 참고</a:t>
            </a:r>
            <a:r>
              <a:rPr lang="en-US" altLang="ko-K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454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결제 취소하기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2</a:t>
            </a:r>
            <a:r>
              <a:rPr lang="en-US" altLang="ko-KR" sz="2800" b="0" dirty="0">
                <a:latin typeface="+mn-ea"/>
                <a:ea typeface="+mn-ea"/>
              </a:rPr>
              <a:t> AI</a:t>
            </a:r>
            <a:r>
              <a:rPr lang="ko-KR" altLang="en-US" sz="2800" b="0" dirty="0">
                <a:latin typeface="+mn-ea"/>
                <a:ea typeface="+mn-ea"/>
              </a:rPr>
              <a:t>에 기반한 소스 추천 서비스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 err="1">
                <a:latin typeface="+mn-ea"/>
                <a:ea typeface="+mn-ea"/>
              </a:rPr>
              <a:t>코파일럿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29894-FE9F-4A43-ACFA-E9C6C603976C}"/>
              </a:ext>
            </a:extLst>
          </p:cNvPr>
          <p:cNvSpPr txBox="1"/>
          <p:nvPr/>
        </p:nvSpPr>
        <p:spPr>
          <a:xfrm>
            <a:off x="703121" y="1744909"/>
            <a:ext cx="10787833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로그인한 상태에서 프로필 아이콘을 클릭한 후 </a:t>
            </a:r>
            <a:r>
              <a:rPr lang="en-US" altLang="ko-KR" sz="1400" dirty="0"/>
              <a:t>[Settings]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왼쪽의 카테고리에서 </a:t>
            </a:r>
            <a:r>
              <a:rPr lang="en-US" altLang="ko-KR" sz="1400" dirty="0"/>
              <a:t>[Billing and plans]</a:t>
            </a:r>
            <a:r>
              <a:rPr lang="ko-KR" altLang="en-US" sz="1400" dirty="0"/>
              <a:t>를 선택하면 오른쪽에 결제되는 서비스가 나타나는데 </a:t>
            </a:r>
            <a:r>
              <a:rPr lang="ko-KR" altLang="en-US" sz="1400" dirty="0" err="1"/>
              <a:t>그중에서</a:t>
            </a:r>
            <a:r>
              <a:rPr lang="ko-KR" altLang="en-US" sz="1400" dirty="0"/>
              <a:t> </a:t>
            </a:r>
            <a:r>
              <a:rPr lang="en-US" altLang="ko-KR" sz="1400" dirty="0"/>
              <a:t>GitHub Copilot</a:t>
            </a:r>
            <a:r>
              <a:rPr lang="ko-KR" altLang="en-US" sz="1400" dirty="0"/>
              <a:t>을 찾음</a:t>
            </a:r>
            <a:br>
              <a:rPr lang="en-US" altLang="ko-KR" sz="1400" dirty="0"/>
            </a:br>
            <a:r>
              <a:rPr lang="ko-KR" altLang="en-US" sz="1400" dirty="0"/>
              <a:t>그리고 오른쪽에서 </a:t>
            </a:r>
            <a:r>
              <a:rPr lang="en-US" altLang="ko-KR" sz="1400" dirty="0"/>
              <a:t>[Edit]</a:t>
            </a:r>
            <a:r>
              <a:rPr lang="ko-KR" altLang="en-US" sz="1400" dirty="0"/>
              <a:t>를 클릭한 후 </a:t>
            </a:r>
            <a:r>
              <a:rPr lang="en-US" altLang="ko-KR" sz="1400" dirty="0"/>
              <a:t>[Cancel trial]</a:t>
            </a:r>
            <a:r>
              <a:rPr lang="ko-KR" altLang="en-US" sz="1400" dirty="0"/>
              <a:t>을 선택하면 무료 사용이 취소되면서 결제 정보도 취소됨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19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코파일럿</a:t>
            </a:r>
            <a:r>
              <a:rPr lang="ko-KR" altLang="en-US" b="1" dirty="0">
                <a:solidFill>
                  <a:srgbClr val="0079C2"/>
                </a:solidFill>
              </a:rPr>
              <a:t> 사용법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2</a:t>
            </a:r>
            <a:r>
              <a:rPr lang="en-US" altLang="ko-KR" sz="2800" b="0" dirty="0">
                <a:latin typeface="+mn-ea"/>
                <a:ea typeface="+mn-ea"/>
              </a:rPr>
              <a:t> AI</a:t>
            </a:r>
            <a:r>
              <a:rPr lang="ko-KR" altLang="en-US" sz="2800" b="0" dirty="0">
                <a:latin typeface="+mn-ea"/>
                <a:ea typeface="+mn-ea"/>
              </a:rPr>
              <a:t>에 기반한 소스 추천 서비스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 err="1">
                <a:latin typeface="+mn-ea"/>
                <a:ea typeface="+mn-ea"/>
              </a:rPr>
              <a:t>코파일럿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29894-FE9F-4A43-ACFA-E9C6C603976C}"/>
              </a:ext>
            </a:extLst>
          </p:cNvPr>
          <p:cNvSpPr txBox="1"/>
          <p:nvPr/>
        </p:nvSpPr>
        <p:spPr>
          <a:xfrm>
            <a:off x="703121" y="1744909"/>
            <a:ext cx="10787833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코파일럿은</a:t>
            </a:r>
            <a:r>
              <a:rPr lang="ko-KR" altLang="en-US" sz="1400" dirty="0"/>
              <a:t> 사용법이 어렵지 않음</a:t>
            </a:r>
            <a:br>
              <a:rPr lang="en-US" altLang="ko-KR" sz="1400" dirty="0"/>
            </a:br>
            <a:r>
              <a:rPr lang="ko-KR" altLang="en-US" sz="1400" dirty="0"/>
              <a:t>우선 </a:t>
            </a:r>
            <a:r>
              <a:rPr lang="en-US" altLang="ko-KR" sz="1400" dirty="0"/>
              <a:t>VS Code </a:t>
            </a:r>
            <a:r>
              <a:rPr lang="ko-KR" altLang="en-US" sz="1400" dirty="0"/>
              <a:t>확장에서 ‘</a:t>
            </a:r>
            <a:r>
              <a:rPr lang="en-US" altLang="ko-KR" sz="1400" dirty="0"/>
              <a:t>copilot’</a:t>
            </a:r>
            <a:r>
              <a:rPr lang="ko-KR" altLang="en-US" sz="1400" dirty="0"/>
              <a:t>을 검색한 후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제공하는 확장을 설치</a:t>
            </a:r>
            <a:br>
              <a:rPr lang="en-US" altLang="ko-KR" sz="1400" dirty="0"/>
            </a:br>
            <a:r>
              <a:rPr lang="ko-KR" altLang="en-US" sz="1400" dirty="0"/>
              <a:t>확장이 설치되고 나면 화면 아래쪽에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계정과 연결할 수 있는 </a:t>
            </a:r>
            <a:r>
              <a:rPr lang="en-US" altLang="ko-KR" sz="1400" dirty="0"/>
              <a:t>[Sign in to GitHub] </a:t>
            </a:r>
            <a:r>
              <a:rPr lang="ko-KR" altLang="en-US" sz="1400" dirty="0"/>
              <a:t>버튼이 나타남</a:t>
            </a:r>
            <a:br>
              <a:rPr lang="en-US" altLang="ko-KR" sz="1400" dirty="0"/>
            </a:br>
            <a:r>
              <a:rPr lang="ko-KR" altLang="en-US" sz="1400" dirty="0"/>
              <a:t>이 버튼을 클릭해서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계정을 연결</a:t>
            </a:r>
            <a:br>
              <a:rPr lang="en-US" altLang="ko-KR" sz="1400" dirty="0"/>
            </a:br>
            <a:r>
              <a:rPr lang="ko-KR" altLang="en-US" sz="1400" dirty="0"/>
              <a:t>이제 </a:t>
            </a:r>
            <a:r>
              <a:rPr lang="ko-KR" altLang="en-US" sz="1400" dirty="0" err="1"/>
              <a:t>코파일럿을</a:t>
            </a:r>
            <a:r>
              <a:rPr lang="ko-KR" altLang="en-US" sz="1400" dirty="0"/>
              <a:t> 사용하기 위한 준비가 끝났음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코파일럿은</a:t>
            </a:r>
            <a:r>
              <a:rPr lang="ko-KR" altLang="en-US" sz="1400" dirty="0"/>
              <a:t> 주석을 입력하면 주석을 이해하고 그에 맞는 소스를 제공함</a:t>
            </a:r>
            <a:br>
              <a:rPr lang="en-US" altLang="ko-KR" sz="1400" dirty="0"/>
            </a:br>
            <a:r>
              <a:rPr lang="ko-KR" altLang="en-US" sz="1400" dirty="0"/>
              <a:t>간단한 소스를 예로 들어 보면</a:t>
            </a:r>
            <a:r>
              <a:rPr lang="en-US" altLang="ko-KR" sz="1400" dirty="0"/>
              <a:t>, </a:t>
            </a:r>
            <a:r>
              <a:rPr lang="ko-KR" altLang="en-US" sz="1400" dirty="0"/>
              <a:t>자바스크립트 소스 안에서 ‘</a:t>
            </a:r>
            <a:r>
              <a:rPr lang="en-US" altLang="ko-KR" sz="1400" dirty="0"/>
              <a:t>display hello world’</a:t>
            </a:r>
            <a:r>
              <a:rPr lang="ko-KR" altLang="en-US" sz="1400" dirty="0"/>
              <a:t>라는 주석을 입력한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br>
              <a:rPr lang="en-US" altLang="ko-KR" sz="1400" dirty="0"/>
            </a:br>
            <a:r>
              <a:rPr lang="en-US" altLang="ko-KR" sz="1400" dirty="0"/>
              <a:t>{{ Enter }}</a:t>
            </a:r>
            <a:r>
              <a:rPr lang="ko-KR" altLang="en-US" sz="1400" dirty="0"/>
              <a:t>를 눌러 줄을 바꾸면 화면에 ‘</a:t>
            </a:r>
            <a:r>
              <a:rPr lang="en-US" altLang="ko-KR" sz="1400" dirty="0"/>
              <a:t>hello world’</a:t>
            </a:r>
            <a:r>
              <a:rPr lang="ko-KR" altLang="en-US" sz="1400" dirty="0"/>
              <a:t>라고 표시하는 소스를 알려 줌</a:t>
            </a:r>
            <a:br>
              <a:rPr lang="en-US" altLang="ko-KR" sz="1400" dirty="0"/>
            </a:br>
            <a:r>
              <a:rPr lang="ko-KR" altLang="en-US" sz="1400" dirty="0" err="1"/>
              <a:t>코파일럿이</a:t>
            </a:r>
            <a:r>
              <a:rPr lang="ko-KR" altLang="en-US" sz="1400" dirty="0"/>
              <a:t> 제안하는 소스는 회색 </a:t>
            </a:r>
            <a:r>
              <a:rPr lang="ko-KR" altLang="en-US" sz="1400" dirty="0" err="1"/>
              <a:t>기울임체로</a:t>
            </a:r>
            <a:r>
              <a:rPr lang="ko-KR" altLang="en-US" sz="1400" dirty="0"/>
              <a:t> 표시되는데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상태에서 </a:t>
            </a:r>
            <a:r>
              <a:rPr lang="en-US" altLang="ko-KR" sz="1400" dirty="0"/>
              <a:t>{{ Tab }}</a:t>
            </a:r>
            <a:r>
              <a:rPr lang="ko-KR" altLang="en-US" sz="1400" dirty="0"/>
              <a:t>을 누르면 문서에 삽입됨</a:t>
            </a:r>
            <a:r>
              <a:rPr lang="en-US" altLang="ko-KR" sz="1400" dirty="0"/>
              <a:t>|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함수 이름만 적어도 문서 구조를 이해하고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함수 이름을 보고 유추해서 소스를 제안함</a:t>
            </a:r>
            <a:br>
              <a:rPr lang="en-US" altLang="ko-KR" sz="1400" dirty="0"/>
            </a:br>
            <a:r>
              <a:rPr lang="ko-KR" altLang="en-US" sz="1400" dirty="0"/>
              <a:t>예를 들어 웹 문서에 ‘현재 날짜와 </a:t>
            </a:r>
            <a:r>
              <a:rPr lang="ko-KR" altLang="en-US" sz="1400" dirty="0" err="1"/>
              <a:t>시간’이라는</a:t>
            </a:r>
            <a:r>
              <a:rPr lang="ko-KR" altLang="en-US" sz="1400" dirty="0"/>
              <a:t> 제목 텍스트가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스크립트 소스 안에서 </a:t>
            </a:r>
            <a:br>
              <a:rPr lang="en-US" altLang="ko-KR" sz="1400" dirty="0"/>
            </a:br>
            <a:r>
              <a:rPr lang="ko-KR" altLang="en-US" sz="1400" dirty="0"/>
              <a:t>‘</a:t>
            </a:r>
            <a:r>
              <a:rPr lang="en-US" altLang="ko-KR" sz="1400" dirty="0"/>
              <a:t>function </a:t>
            </a:r>
            <a:r>
              <a:rPr lang="en-US" altLang="ko-KR" sz="1400" dirty="0" err="1"/>
              <a:t>getCurrent</a:t>
            </a:r>
            <a:r>
              <a:rPr lang="en-US" altLang="ko-KR" sz="1400" dirty="0"/>
              <a:t>() {}’</a:t>
            </a:r>
            <a:r>
              <a:rPr lang="ko-KR" altLang="en-US" sz="1400" dirty="0"/>
              <a:t>라고 함수 이름만 입력해도 현재 날짜와 시간을 알아내는 소스를 보여 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346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코파일럿</a:t>
            </a:r>
            <a:r>
              <a:rPr lang="ko-KR" altLang="en-US" b="1" dirty="0">
                <a:solidFill>
                  <a:srgbClr val="0079C2"/>
                </a:solidFill>
              </a:rPr>
              <a:t> 사용법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NEW 2</a:t>
            </a:r>
            <a:r>
              <a:rPr lang="en-US" altLang="ko-KR" sz="2800" b="0" dirty="0">
                <a:latin typeface="+mn-ea"/>
                <a:ea typeface="+mn-ea"/>
              </a:rPr>
              <a:t> AI</a:t>
            </a:r>
            <a:r>
              <a:rPr lang="ko-KR" altLang="en-US" sz="2800" b="0" dirty="0">
                <a:latin typeface="+mn-ea"/>
                <a:ea typeface="+mn-ea"/>
              </a:rPr>
              <a:t>에 기반한 소스 추천 서비스 </a:t>
            </a:r>
            <a:r>
              <a:rPr lang="en-US" altLang="ko-KR" sz="2800" b="0" dirty="0">
                <a:latin typeface="+mn-ea"/>
                <a:ea typeface="+mn-ea"/>
              </a:rPr>
              <a:t>— </a:t>
            </a:r>
            <a:r>
              <a:rPr lang="ko-KR" altLang="en-US" sz="2800" b="0" dirty="0" err="1">
                <a:latin typeface="+mn-ea"/>
                <a:ea typeface="+mn-ea"/>
              </a:rPr>
              <a:t>코파일럿</a:t>
            </a:r>
            <a:endParaRPr lang="ko-KR" altLang="en-US" sz="2800" b="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29894-FE9F-4A43-ACFA-E9C6C603976C}"/>
              </a:ext>
            </a:extLst>
          </p:cNvPr>
          <p:cNvSpPr txBox="1"/>
          <p:nvPr/>
        </p:nvSpPr>
        <p:spPr>
          <a:xfrm>
            <a:off x="703121" y="1744909"/>
            <a:ext cx="10787833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제안하는 소스는 한 가지가 아니기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제안 소스가 화면에 나타난 상태에서 </a:t>
            </a:r>
            <a:r>
              <a:rPr lang="en-US" altLang="ko-KR" sz="1400" dirty="0"/>
              <a:t>{{ Alt + [ }}(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) </a:t>
            </a:r>
            <a:r>
              <a:rPr lang="ko-KR" altLang="en-US" sz="1400" dirty="0"/>
              <a:t>또는 </a:t>
            </a:r>
            <a:r>
              <a:rPr lang="en-US" altLang="ko-KR" sz="1400" dirty="0"/>
              <a:t>{{ Option + [ }}(</a:t>
            </a:r>
            <a:r>
              <a:rPr lang="ko-KR" altLang="en-US" sz="1400" dirty="0"/>
              <a:t>맥</a:t>
            </a:r>
            <a:r>
              <a:rPr lang="en-US" altLang="ko-KR" sz="1400" dirty="0"/>
              <a:t>)</a:t>
            </a:r>
            <a:r>
              <a:rPr lang="ko-KR" altLang="en-US" sz="1400" dirty="0"/>
              <a:t>를 눌러서 이전 제안으로 이동할 수도 있고</a:t>
            </a:r>
            <a:r>
              <a:rPr lang="en-US" altLang="ko-KR" sz="1400" dirty="0"/>
              <a:t>, {{ Alt + ] }}(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) </a:t>
            </a:r>
            <a:r>
              <a:rPr lang="ko-KR" altLang="en-US" sz="1400" dirty="0"/>
              <a:t>또는 </a:t>
            </a:r>
            <a:r>
              <a:rPr lang="en-US" altLang="ko-KR" sz="1400" dirty="0"/>
              <a:t>{{ Option + ] }}(</a:t>
            </a:r>
            <a:r>
              <a:rPr lang="ko-KR" altLang="en-US" sz="1400" dirty="0"/>
              <a:t>맥</a:t>
            </a:r>
            <a:r>
              <a:rPr lang="en-US" altLang="ko-KR" sz="1400" dirty="0"/>
              <a:t>)</a:t>
            </a:r>
            <a:r>
              <a:rPr lang="ko-KR" altLang="en-US" sz="1400" dirty="0"/>
              <a:t>를 눌러서 다음 제안을 살펴볼 수 있음</a:t>
            </a:r>
            <a:br>
              <a:rPr lang="en-US" altLang="ko-KR" sz="1400" dirty="0"/>
            </a:br>
            <a:r>
              <a:rPr lang="ko-KR" altLang="en-US" sz="1400" dirty="0"/>
              <a:t>또는 제안 소스가 나타날 때 </a:t>
            </a:r>
            <a:r>
              <a:rPr lang="en-US" altLang="ko-KR" sz="1400" dirty="0"/>
              <a:t>{{ Ctrl + Enter }}</a:t>
            </a:r>
            <a:r>
              <a:rPr lang="ko-KR" altLang="en-US" sz="1400" dirty="0"/>
              <a:t>를 누르면 편집 화면 오른쪽에 새 탭이 열리면서 제안 소스 </a:t>
            </a:r>
            <a:r>
              <a:rPr lang="en-US" altLang="ko-KR" sz="1400" dirty="0"/>
              <a:t>10</a:t>
            </a:r>
            <a:r>
              <a:rPr lang="ko-KR" altLang="en-US" sz="1400" dirty="0"/>
              <a:t>개를 한꺼번에 보여 줌</a:t>
            </a:r>
            <a:br>
              <a:rPr lang="en-US" altLang="ko-KR" sz="1400" dirty="0"/>
            </a:br>
            <a:r>
              <a:rPr lang="ko-KR" altLang="en-US" sz="1400" dirty="0"/>
              <a:t>이 소스들을 훑어보고 필요한 소스만 복사해서 사용하면 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소스에서 주석을 붙일 때도 </a:t>
            </a:r>
            <a:r>
              <a:rPr lang="ko-KR" altLang="en-US" sz="1400" dirty="0" err="1"/>
              <a:t>코파일럿이</a:t>
            </a:r>
            <a:r>
              <a:rPr lang="ko-KR" altLang="en-US" sz="1400" dirty="0"/>
              <a:t> 도와 줌</a:t>
            </a:r>
            <a:br>
              <a:rPr lang="en-US" altLang="ko-KR" sz="1400" dirty="0"/>
            </a:br>
            <a:r>
              <a:rPr lang="ko-KR" altLang="en-US" sz="1400" dirty="0"/>
              <a:t>자바스크립트를 사용한다면 인라인 주석을 붙이는 ‘</a:t>
            </a:r>
            <a:r>
              <a:rPr lang="en-US" altLang="ko-KR" sz="1400" dirty="0"/>
              <a:t>//’ </a:t>
            </a:r>
            <a:r>
              <a:rPr lang="ko-KR" altLang="en-US" sz="1400" dirty="0"/>
              <a:t>기호 중에서 </a:t>
            </a:r>
            <a:br>
              <a:rPr lang="en-US" altLang="ko-KR" sz="1400" dirty="0"/>
            </a:br>
            <a:r>
              <a:rPr lang="ko-KR" altLang="en-US" sz="1400" dirty="0"/>
              <a:t>첫 글자 ‘</a:t>
            </a:r>
            <a:r>
              <a:rPr lang="en-US" altLang="ko-KR" sz="1400" dirty="0"/>
              <a:t>/’</a:t>
            </a:r>
            <a:r>
              <a:rPr lang="ko-KR" altLang="en-US" sz="1400" dirty="0"/>
              <a:t>만 입력해도 자동으로 소스에 알맞은 주석을 붙여 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이렇게 자동으로 작성한 소스를 웹 브라우저에서 확인하면 원하는 결과를 얻을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8918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7305</TotalTime>
  <Words>966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NEW 1 클라우드에서 개발하기 — 코드스페이스와 깃허브 데브</vt:lpstr>
      <vt:lpstr>NEW 1 클라우드에서 개발하기 — 코드스페이스와 깃허브 데브</vt:lpstr>
      <vt:lpstr>NEW 1 클라우드에서 개발하기 — 코드스페이스와 깃허브 데브</vt:lpstr>
      <vt:lpstr>NEW 1 클라우드에서 개발하기 — 코드스페이스와 깃허브 데브</vt:lpstr>
      <vt:lpstr>NEW 2 AI에 기반한 소스 추천 서비스 — 코파일럿</vt:lpstr>
      <vt:lpstr>NEW 2 AI에 기반한 소스 추천 서비스 — 코파일럿</vt:lpstr>
      <vt:lpstr>NEW 2 AI에 기반한 소스 추천 서비스 — 코파일럿</vt:lpstr>
      <vt:lpstr>NEW 2 AI에 기반한 소스 추천 서비스 — 코파일럿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149</cp:revision>
  <dcterms:created xsi:type="dcterms:W3CDTF">2019-12-23T02:38:38Z</dcterms:created>
  <dcterms:modified xsi:type="dcterms:W3CDTF">2024-07-09T00:30:47Z</dcterms:modified>
</cp:coreProperties>
</file>