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44e8572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44e8572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44e8572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44e8572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5442992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5442992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44e8572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44e8572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44e85723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44e85723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44e85723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44e85723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45325"/>
            <a:ext cx="8520600" cy="93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Boosting Algorithm-Regression</a:t>
            </a:r>
            <a:endParaRPr sz="4300"/>
          </a:p>
        </p:txBody>
      </p:sp>
      <p:sp>
        <p:nvSpPr>
          <p:cNvPr id="55" name="Google Shape;55;p13"/>
          <p:cNvSpPr txBox="1"/>
          <p:nvPr>
            <p:ph idx="1" type="subTitle"/>
          </p:nvPr>
        </p:nvSpPr>
        <p:spPr>
          <a:xfrm>
            <a:off x="1735150" y="2057400"/>
            <a:ext cx="5547900" cy="2317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300"/>
              <a:t>Ada Boost</a:t>
            </a:r>
            <a:endParaRPr b="1" sz="3300"/>
          </a:p>
          <a:p>
            <a:pPr indent="0" lvl="0" marL="0" rtl="0" algn="l">
              <a:lnSpc>
                <a:spcPct val="150000"/>
              </a:lnSpc>
              <a:spcBef>
                <a:spcPts val="0"/>
              </a:spcBef>
              <a:spcAft>
                <a:spcPts val="0"/>
              </a:spcAft>
              <a:buNone/>
            </a:pPr>
            <a:r>
              <a:rPr b="1" lang="en" sz="2850">
                <a:solidFill>
                  <a:srgbClr val="292929"/>
                </a:solidFill>
                <a:highlight>
                  <a:srgbClr val="FFFFFF"/>
                </a:highlight>
              </a:rPr>
              <a:t>Gradient Boosting</a:t>
            </a:r>
            <a:endParaRPr b="1" sz="2850">
              <a:solidFill>
                <a:srgbClr val="292929"/>
              </a:solidFill>
              <a:highlight>
                <a:srgbClr val="FFFFFF"/>
              </a:highlight>
            </a:endParaRPr>
          </a:p>
          <a:p>
            <a:pPr indent="0" lvl="0" marL="0" rtl="0" algn="l">
              <a:lnSpc>
                <a:spcPct val="150000"/>
              </a:lnSpc>
              <a:spcBef>
                <a:spcPts val="0"/>
              </a:spcBef>
              <a:spcAft>
                <a:spcPts val="0"/>
              </a:spcAft>
              <a:buNone/>
            </a:pPr>
            <a:r>
              <a:rPr b="1" lang="en" sz="2900">
                <a:solidFill>
                  <a:schemeClr val="dk1"/>
                </a:solidFill>
              </a:rPr>
              <a:t>XG Boosting</a:t>
            </a:r>
            <a:endParaRPr b="1" sz="2900">
              <a:solidFill>
                <a:schemeClr val="dk1"/>
              </a:solidFill>
            </a:endParaRPr>
          </a:p>
          <a:p>
            <a:pPr indent="0" lvl="0" marL="0" rtl="0" algn="l">
              <a:lnSpc>
                <a:spcPct val="150000"/>
              </a:lnSpc>
              <a:spcBef>
                <a:spcPts val="0"/>
              </a:spcBef>
              <a:spcAft>
                <a:spcPts val="0"/>
              </a:spcAft>
              <a:buNone/>
            </a:pPr>
            <a:r>
              <a:t/>
            </a:r>
            <a:endParaRPr b="1" sz="2850">
              <a:solidFill>
                <a:srgbClr val="292929"/>
              </a:solidFill>
              <a:highlight>
                <a:srgbClr val="FFFFFF"/>
              </a:highlight>
            </a:endParaRPr>
          </a:p>
          <a:p>
            <a:pPr indent="0" lvl="0" marL="0" rtl="0" algn="l">
              <a:lnSpc>
                <a:spcPct val="150000"/>
              </a:lnSpc>
              <a:spcBef>
                <a:spcPts val="0"/>
              </a:spcBef>
              <a:spcAft>
                <a:spcPts val="0"/>
              </a:spcAft>
              <a:buNone/>
            </a:pPr>
            <a:r>
              <a:t/>
            </a:r>
            <a:endParaRPr b="1" sz="2850">
              <a:solidFill>
                <a:srgbClr val="292929"/>
              </a:solidFill>
              <a:highlight>
                <a:srgbClr val="FFFFFF"/>
              </a:highlight>
            </a:endParaRPr>
          </a:p>
          <a:p>
            <a:pPr indent="0" lvl="0" marL="0" rtl="0" algn="l">
              <a:lnSpc>
                <a:spcPct val="150000"/>
              </a:lnSpc>
              <a:spcBef>
                <a:spcPts val="0"/>
              </a:spcBef>
              <a:spcAft>
                <a:spcPts val="0"/>
              </a:spcAft>
              <a:buNone/>
            </a:pPr>
            <a:r>
              <a:t/>
            </a:r>
            <a:endParaRPr b="1"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53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470"/>
              <a:t>Boosting Algorithm</a:t>
            </a:r>
            <a:endParaRPr sz="3280"/>
          </a:p>
        </p:txBody>
      </p:sp>
      <p:sp>
        <p:nvSpPr>
          <p:cNvPr id="61" name="Google Shape;61;p14"/>
          <p:cNvSpPr txBox="1"/>
          <p:nvPr>
            <p:ph idx="1" type="subTitle"/>
          </p:nvPr>
        </p:nvSpPr>
        <p:spPr>
          <a:xfrm>
            <a:off x="311700" y="1276475"/>
            <a:ext cx="8520600" cy="37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292929"/>
                </a:solidFill>
                <a:highlight>
                  <a:srgbClr val="FFFFFF"/>
                </a:highlight>
                <a:latin typeface="Georgia"/>
                <a:ea typeface="Georgia"/>
                <a:cs typeface="Georgia"/>
                <a:sym typeface="Georgia"/>
              </a:rPr>
              <a:t>   Boosting algorithms seek to improve the prediction power by training a sequence of   weak models,</a:t>
            </a:r>
            <a:r>
              <a:rPr lang="en" sz="1700">
                <a:solidFill>
                  <a:srgbClr val="292929"/>
                </a:solidFill>
                <a:highlight>
                  <a:srgbClr val="FFFFFF"/>
                </a:highlight>
                <a:latin typeface="Georgia"/>
                <a:ea typeface="Georgia"/>
                <a:cs typeface="Georgia"/>
                <a:sym typeface="Georgia"/>
              </a:rPr>
              <a:t> </a:t>
            </a:r>
            <a:r>
              <a:rPr lang="en" sz="1700">
                <a:solidFill>
                  <a:srgbClr val="292929"/>
                </a:solidFill>
                <a:highlight>
                  <a:srgbClr val="FFFFFF"/>
                </a:highlight>
                <a:latin typeface="Georgia"/>
                <a:ea typeface="Georgia"/>
                <a:cs typeface="Georgia"/>
                <a:sym typeface="Georgia"/>
              </a:rPr>
              <a:t>each compensating the weaknesses of its predecessors.</a:t>
            </a:r>
            <a:endParaRPr sz="17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700">
              <a:solidFill>
                <a:srgbClr val="292929"/>
              </a:solidFill>
              <a:highlight>
                <a:srgbClr val="FFFFFF"/>
              </a:highlight>
              <a:latin typeface="Georgia"/>
              <a:ea typeface="Georgia"/>
              <a:cs typeface="Georgia"/>
              <a:sym typeface="Georgia"/>
            </a:endParaRPr>
          </a:p>
        </p:txBody>
      </p:sp>
      <p:pic>
        <p:nvPicPr>
          <p:cNvPr id="62" name="Google Shape;62;p14"/>
          <p:cNvPicPr preferRelativeResize="0"/>
          <p:nvPr/>
        </p:nvPicPr>
        <p:blipFill>
          <a:blip r:embed="rId3">
            <a:alphaModFix/>
          </a:blip>
          <a:stretch>
            <a:fillRect/>
          </a:stretch>
        </p:blipFill>
        <p:spPr>
          <a:xfrm>
            <a:off x="939925" y="2168950"/>
            <a:ext cx="6867525" cy="267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8" name="Google Shape;68;p15"/>
          <p:cNvSpPr txBox="1"/>
          <p:nvPr>
            <p:ph idx="1" type="subTitle"/>
          </p:nvPr>
        </p:nvSpPr>
        <p:spPr>
          <a:xfrm>
            <a:off x="311700" y="210700"/>
            <a:ext cx="8520600" cy="451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Boosting Algorithm</a:t>
            </a:r>
            <a:endParaRPr b="1"/>
          </a:p>
        </p:txBody>
      </p:sp>
      <p:pic>
        <p:nvPicPr>
          <p:cNvPr id="69" name="Google Shape;69;p15"/>
          <p:cNvPicPr preferRelativeResize="0"/>
          <p:nvPr/>
        </p:nvPicPr>
        <p:blipFill>
          <a:blip r:embed="rId3">
            <a:alphaModFix/>
          </a:blip>
          <a:stretch>
            <a:fillRect/>
          </a:stretch>
        </p:blipFill>
        <p:spPr>
          <a:xfrm>
            <a:off x="640188" y="918100"/>
            <a:ext cx="7615722" cy="380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2600">
                <a:solidFill>
                  <a:srgbClr val="212529"/>
                </a:solidFill>
                <a:highlight>
                  <a:srgbClr val="FFFFFF"/>
                </a:highlight>
                <a:latin typeface="Roboto"/>
                <a:ea typeface="Roboto"/>
                <a:cs typeface="Roboto"/>
                <a:sym typeface="Roboto"/>
              </a:rPr>
              <a:t>                                    </a:t>
            </a:r>
            <a:r>
              <a:rPr b="1" lang="en" sz="2600">
                <a:solidFill>
                  <a:srgbClr val="212529"/>
                </a:solidFill>
                <a:highlight>
                  <a:srgbClr val="FFFFFF"/>
                </a:highlight>
                <a:latin typeface="Roboto"/>
                <a:ea typeface="Roboto"/>
                <a:cs typeface="Roboto"/>
                <a:sym typeface="Roboto"/>
              </a:rPr>
              <a:t>AdaBoost </a:t>
            </a:r>
            <a:endParaRPr b="1" sz="420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12529"/>
                </a:solidFill>
                <a:highlight>
                  <a:srgbClr val="FFFFFF"/>
                </a:highlight>
                <a:latin typeface="Roboto"/>
                <a:ea typeface="Roboto"/>
                <a:cs typeface="Roboto"/>
                <a:sym typeface="Roboto"/>
              </a:rPr>
              <a:t>            AdaBoost  regressor is a meta-estimator that begins by fitting a regressor on the original dataset and then fits additional copies of the regressor on the same dataset but where the weights of instances are adjusted according to the error of the current prediction.</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400">
              <a:solidFill>
                <a:srgbClr val="212529"/>
              </a:solidFill>
              <a:highlight>
                <a:srgbClr val="FFFFFF"/>
              </a:highlight>
              <a:latin typeface="Roboto"/>
              <a:ea typeface="Roboto"/>
              <a:cs typeface="Roboto"/>
              <a:sym typeface="Roboto"/>
            </a:endParaRPr>
          </a:p>
        </p:txBody>
      </p:sp>
      <p:pic>
        <p:nvPicPr>
          <p:cNvPr id="76" name="Google Shape;76;p16"/>
          <p:cNvPicPr preferRelativeResize="0"/>
          <p:nvPr/>
        </p:nvPicPr>
        <p:blipFill>
          <a:blip r:embed="rId3">
            <a:alphaModFix/>
          </a:blip>
          <a:stretch>
            <a:fillRect/>
          </a:stretch>
        </p:blipFill>
        <p:spPr>
          <a:xfrm>
            <a:off x="1623600" y="2119375"/>
            <a:ext cx="5500125" cy="291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b="1" lang="en" sz="2750">
                <a:solidFill>
                  <a:srgbClr val="292929"/>
                </a:solidFill>
                <a:highlight>
                  <a:srgbClr val="FFFFFF"/>
                </a:highlight>
              </a:rPr>
              <a:t>                              </a:t>
            </a:r>
            <a:r>
              <a:rPr b="1" lang="en" sz="2750">
                <a:solidFill>
                  <a:srgbClr val="292929"/>
                </a:solidFill>
                <a:highlight>
                  <a:srgbClr val="FFFFFF"/>
                </a:highlight>
              </a:rPr>
              <a:t>Gradient Boosting</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Gradient boosting is one of the variants of ensemble methods where you create multiple weak models and combine them to get better performance as a whole.</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pic>
        <p:nvPicPr>
          <p:cNvPr id="83" name="Google Shape;83;p17"/>
          <p:cNvPicPr preferRelativeResize="0"/>
          <p:nvPr/>
        </p:nvPicPr>
        <p:blipFill>
          <a:blip r:embed="rId3">
            <a:alphaModFix/>
          </a:blip>
          <a:stretch>
            <a:fillRect/>
          </a:stretch>
        </p:blipFill>
        <p:spPr>
          <a:xfrm>
            <a:off x="793225" y="2032600"/>
            <a:ext cx="7436375" cy="247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XG Boosting</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555555"/>
              </a:buClr>
              <a:buSzPts val="1350"/>
              <a:buChar char="●"/>
            </a:pPr>
            <a:r>
              <a:rPr lang="en" sz="1350">
                <a:solidFill>
                  <a:srgbClr val="555555"/>
                </a:solidFill>
                <a:highlight>
                  <a:srgbClr val="FFFFFF"/>
                </a:highlight>
              </a:rPr>
              <a:t>XGBoost is an efficient implementation of gradient boosting that can be used for regression predictive modeling.</a:t>
            </a:r>
            <a:endParaRPr sz="1350">
              <a:solidFill>
                <a:srgbClr val="555555"/>
              </a:solidFill>
              <a:highlight>
                <a:srgbClr val="FFFFFF"/>
              </a:highlight>
            </a:endParaRPr>
          </a:p>
          <a:p>
            <a:pPr indent="-314325" lvl="0" marL="457200" rtl="0" algn="l">
              <a:spcBef>
                <a:spcPts val="0"/>
              </a:spcBef>
              <a:spcAft>
                <a:spcPts val="0"/>
              </a:spcAft>
              <a:buClr>
                <a:srgbClr val="555555"/>
              </a:buClr>
              <a:buSzPts val="1350"/>
              <a:buChar char="●"/>
            </a:pPr>
            <a:r>
              <a:rPr lang="en" sz="1350">
                <a:solidFill>
                  <a:srgbClr val="555555"/>
                </a:solidFill>
                <a:highlight>
                  <a:srgbClr val="FFFFFF"/>
                </a:highlight>
              </a:rPr>
              <a:t>How to fit a final model and use it to make a prediction on new data.</a:t>
            </a:r>
            <a:endParaRPr sz="1350">
              <a:solidFill>
                <a:srgbClr val="555555"/>
              </a:solidFill>
              <a:highlight>
                <a:srgbClr val="FFFFFF"/>
              </a:highlight>
            </a:endParaRPr>
          </a:p>
          <a:p>
            <a:pPr indent="0" lvl="0" marL="0" rtl="0" algn="l">
              <a:spcBef>
                <a:spcPts val="2200"/>
              </a:spcBef>
              <a:spcAft>
                <a:spcPts val="1200"/>
              </a:spcAft>
              <a:buNone/>
            </a:pPr>
            <a:r>
              <a:t/>
            </a:r>
            <a:endParaRPr sz="1350">
              <a:solidFill>
                <a:srgbClr val="555555"/>
              </a:solidFill>
              <a:highlight>
                <a:srgbClr val="FFFFFF"/>
              </a:highlight>
            </a:endParaRPr>
          </a:p>
        </p:txBody>
      </p:sp>
      <p:pic>
        <p:nvPicPr>
          <p:cNvPr id="90" name="Google Shape;90;p18"/>
          <p:cNvPicPr preferRelativeResize="0"/>
          <p:nvPr/>
        </p:nvPicPr>
        <p:blipFill>
          <a:blip r:embed="rId3">
            <a:alphaModFix/>
          </a:blip>
          <a:stretch>
            <a:fillRect/>
          </a:stretch>
        </p:blipFill>
        <p:spPr>
          <a:xfrm>
            <a:off x="1189825" y="2144150"/>
            <a:ext cx="6457250" cy="282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4600">
                <a:latin typeface="Comic Sans MS"/>
                <a:ea typeface="Comic Sans MS"/>
                <a:cs typeface="Comic Sans MS"/>
                <a:sym typeface="Comic Sans MS"/>
              </a:rPr>
              <a:t>Thank You</a:t>
            </a:r>
            <a:endParaRPr sz="4600">
              <a:latin typeface="Comic Sans MS"/>
              <a:ea typeface="Comic Sans MS"/>
              <a:cs typeface="Comic Sans MS"/>
              <a:sym typeface="Comic Sans MS"/>
            </a:endParaRPr>
          </a:p>
        </p:txBody>
      </p:sp>
      <p:sp>
        <p:nvSpPr>
          <p:cNvPr id="97" name="Google Shape;97;p19"/>
          <p:cNvSpPr txBox="1"/>
          <p:nvPr/>
        </p:nvSpPr>
        <p:spPr>
          <a:xfrm>
            <a:off x="4090000" y="3135675"/>
            <a:ext cx="50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