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Franklin Gothic Heavy" panose="020B0903020102020204" pitchFamily="34" charset="0"/>
      <p:regular r:id="rId9"/>
      <p:italic r:id="rId10"/>
    </p:embeddedFont>
    <p:embeddedFont>
      <p:font typeface="Franklin Gothic Medium" panose="020B0603020102020204" pitchFamily="34" charset="0"/>
      <p:regular r:id="rId11"/>
      <p:italic r:id="rId12"/>
    </p:embeddedFont>
    <p:embeddedFont>
      <p:font typeface="Nunito" panose="020B0604020202020204" charset="0"/>
      <p:regular r:id="rId13"/>
      <p:bold r:id="rId14"/>
      <p:italic r:id="rId15"/>
      <p:boldItalic r:id="rId16"/>
    </p:embeddedFont>
    <p:embeddedFont>
      <p:font typeface="Nunito Black" panose="020B0604020202020204" charset="0"/>
      <p:bold r:id="rId17"/>
      <p:boldItalic r:id="rId18"/>
    </p:embeddedFont>
    <p:embeddedFont>
      <p:font typeface="Open Sans" panose="020B0604020202020204" charset="0"/>
      <p:regular r:id="rId19"/>
      <p:bold r:id="rId20"/>
      <p:italic r:id="rId21"/>
      <p:boldItalic r:id="rId22"/>
    </p:embeddedFont>
  </p:embeddedFontLst>
  <p:custDataLst>
    <p:tags r:id="rId23"/>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505050"/>
    <a:srgbClr val="CB3B63"/>
    <a:srgbClr val="4B4B4B"/>
    <a:srgbClr val="DCDCDC"/>
    <a:srgbClr val="C8C8C8"/>
    <a:srgbClr val="353535"/>
    <a:srgbClr val="51253A"/>
    <a:srgbClr val="03495C"/>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8191" autoAdjust="0"/>
  </p:normalViewPr>
  <p:slideViewPr>
    <p:cSldViewPr snapToGrid="0">
      <p:cViewPr>
        <p:scale>
          <a:sx n="25" d="100"/>
          <a:sy n="25" d="100"/>
        </p:scale>
        <p:origin x="547" y="14"/>
      </p:cViewPr>
      <p:guideLst>
        <p:guide orient="horz" pos="1662"/>
        <p:guide pos="144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26" Type="http://schemas.openxmlformats.org/officeDocument/2006/relationships/theme" Target="theme/theme1.xml"/><Relationship Id="rId3" Type="http://schemas.openxmlformats.org/officeDocument/2006/relationships/notesMaster" Target="notesMasters/notesMaster1.xml"/><Relationship Id="rId21" Type="http://schemas.openxmlformats.org/officeDocument/2006/relationships/font" Target="fonts/font17.fntdata"/><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presProps" Target="presProp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font" Target="fonts/font18.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4/9/2019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4/9/2019</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4/9/2019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4/9/2019</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vguide.python.org/grammar/"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25103138" y="4835368"/>
            <a:ext cx="7072312" cy="16681476"/>
          </a:xfrm>
          <a:prstGeom prst="rect">
            <a:avLst/>
          </a:prstGeom>
          <a:solidFill>
            <a:srgbClr val="C00000">
              <a:alpha val="2000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We would like to take the opportunity to thank Dr. Sekerinski and the TA's , Erin Varey &amp; Spencer Park who helped us define the project and navigate through various obstacles. </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US" sz="1600" baseline="30000" dirty="0"/>
              <a:t>1 </a:t>
            </a:r>
            <a:r>
              <a:rPr lang="en-US" sz="1600" dirty="0"/>
              <a:t>Python Software Foundation. (n.d.). 24. Changing </a:t>
            </a:r>
            <a:r>
              <a:rPr lang="en-US" sz="1600" dirty="0" err="1"/>
              <a:t>CPython's</a:t>
            </a:r>
            <a:r>
              <a:rPr lang="en-US" sz="1600" dirty="0"/>
              <a:t> Grammar¶. Retrieved April 09, 2019, from </a:t>
            </a:r>
            <a:r>
              <a:rPr lang="en-US" sz="1600" dirty="0">
                <a:hlinkClick r:id="rId3"/>
              </a:rPr>
              <a:t>https://devguide.python.org/grammar/</a:t>
            </a:r>
            <a:endParaRPr lang="en-US" sz="1600" dirty="0"/>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r>
              <a:rPr lang="en-US" sz="1200" baseline="30000" dirty="0">
                <a:latin typeface="Open Sans" panose="020B0606030504020204" pitchFamily="34" charset="0"/>
                <a:ea typeface="Open Sans" panose="020B0606030504020204" pitchFamily="34" charset="0"/>
                <a:cs typeface="Open Sans" panose="020B0606030504020204" pitchFamily="34" charset="0"/>
              </a:rPr>
              <a:t>2 </a:t>
            </a:r>
            <a:r>
              <a:rPr lang="en-US" sz="1600" dirty="0"/>
              <a:t>Apple Inc. (2019). Swift.org. Retrieved April 08, 2019, from https://docs.swift.org/swift-book/LanguageGuide/Functions.html</a:t>
            </a:r>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US" sz="1600" baseline="30000" dirty="0">
                <a:latin typeface="Open Sans" panose="020B0606030504020204" pitchFamily="34" charset="0"/>
                <a:ea typeface="Open Sans" panose="020B0606030504020204" pitchFamily="34" charset="0"/>
                <a:cs typeface="Open Sans" panose="020B0606030504020204" pitchFamily="34" charset="0"/>
              </a:rPr>
              <a:t>3</a:t>
            </a:r>
            <a:r>
              <a:rPr lang="en-US" sz="1200" baseline="30000" dirty="0">
                <a:latin typeface="Open Sans" panose="020B0606030504020204" pitchFamily="34" charset="0"/>
                <a:ea typeface="Open Sans" panose="020B0606030504020204" pitchFamily="34" charset="0"/>
                <a:cs typeface="Open Sans" panose="020B0606030504020204" pitchFamily="34" charset="0"/>
              </a:rPr>
              <a:t>. </a:t>
            </a:r>
            <a:r>
              <a:rPr lang="en-US" sz="1600" dirty="0"/>
              <a:t>Python Software Foundation. (n.d.). 10. Full Grammar specification¶. Retrieved April 6, 2019, from https://docs.python.org/3/reference/grammar.html</a:t>
            </a:r>
            <a:endParaRPr lang="en-US" sz="1200" baseline="300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16983076" y="4693230"/>
            <a:ext cx="7072312" cy="16989252"/>
          </a:xfrm>
          <a:prstGeom prst="rect">
            <a:avLst/>
          </a:prstGeom>
          <a:solidFill>
            <a:srgbClr val="C00000">
              <a:alpha val="2000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b="1" dirty="0"/>
          </a:p>
          <a:p>
            <a:endParaRPr lang="en-US" b="1" dirty="0"/>
          </a:p>
          <a:p>
            <a:endParaRPr lang="en-US" b="1" dirty="0"/>
          </a:p>
          <a:p>
            <a:r>
              <a:rPr lang="en-US" b="1" dirty="0"/>
              <a:t>Switch-Case Statements</a:t>
            </a:r>
          </a:p>
          <a:p>
            <a:br>
              <a:rPr lang="en-US" b="1" dirty="0"/>
            </a:b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Swift-like External-Internal Function Argument Names</a:t>
            </a: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8863013" y="5055388"/>
            <a:ext cx="7377111" cy="16491680"/>
          </a:xfrm>
          <a:prstGeom prst="rect">
            <a:avLst/>
          </a:prstGeom>
          <a:solidFill>
            <a:srgbClr val="C00000">
              <a:alpha val="2000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CA" sz="1800" b="1" dirty="0">
              <a:latin typeface="Arial" panose="020B0604020202020204" pitchFamily="34" charset="0"/>
              <a:cs typeface="Arial" panose="020B0604020202020204" pitchFamily="34" charset="0"/>
            </a:endParaRPr>
          </a:p>
          <a:p>
            <a:pPr algn="just">
              <a:lnSpc>
                <a:spcPct val="110000"/>
              </a:lnSpc>
            </a:pPr>
            <a:endParaRPr lang="en-CA" sz="1800" b="1" dirty="0">
              <a:latin typeface="Arial" panose="020B0604020202020204" pitchFamily="34" charset="0"/>
              <a:cs typeface="Arial" panose="020B0604020202020204" pitchFamily="34" charset="0"/>
            </a:endParaRPr>
          </a:p>
          <a:p>
            <a:pPr algn="just">
              <a:lnSpc>
                <a:spcPct val="110000"/>
              </a:lnSpc>
            </a:pPr>
            <a:r>
              <a:rPr lang="en-CA" sz="1800" b="1" dirty="0">
                <a:latin typeface="Arial" panose="020B0604020202020204" pitchFamily="34" charset="0"/>
                <a:cs typeface="Arial" panose="020B0604020202020204" pitchFamily="34" charset="0"/>
              </a:rPr>
              <a:t>Increment &amp; Decrement</a:t>
            </a: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CA"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r>
              <a:rPr lang="en-US" sz="1800" b="1" dirty="0">
                <a:latin typeface="Arial" panose="020B0604020202020204" pitchFamily="34" charset="0"/>
                <a:ea typeface="Open Sans" panose="020B0606030504020204" pitchFamily="34" charset="0"/>
                <a:cs typeface="Arial" panose="020B0604020202020204" pitchFamily="34" charset="0"/>
              </a:rPr>
              <a:t>Do - While Loop</a:t>
            </a: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b="1" dirty="0">
              <a:latin typeface="Arial" panose="020B0604020202020204" pitchFamily="34" charset="0"/>
              <a:ea typeface="Open Sans" panose="020B0606030504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742950" y="4775066"/>
            <a:ext cx="7060406" cy="15092345"/>
          </a:xfrm>
          <a:prstGeom prst="rect">
            <a:avLst/>
          </a:prstGeom>
          <a:solidFill>
            <a:srgbClr val="C00000">
              <a:alpha val="2000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2400" dirty="0"/>
          </a:p>
          <a:p>
            <a:r>
              <a:rPr lang="en-US" sz="2400" dirty="0"/>
              <a:t>The purpose of the project was to apply the knowledge learned from the course CS 4TB3 in an interesting manner. Group 5, comprised of Pedro Oliveira, Piranaven Selvathayabaran &amp; Zak Ahmed chose to apply what they learned to enhance a programming language we loved, Python. </a:t>
            </a:r>
          </a:p>
          <a:p>
            <a:endParaRPr lang="en-US" sz="2400" dirty="0"/>
          </a:p>
          <a:p>
            <a:r>
              <a:rPr lang="en-US" sz="2400" dirty="0"/>
              <a:t>Using cPython, the grammar was altered to enable 5 different syntactic enhancements. Firstly, adding a Swift-like External-Internal Function Argument Names. This allows a function to be called in an expressive, sentence-like manner, while still providing a function body that is readable and clear in intent. After this, we added four language constructs: Increment, Decrement,  Do-While Loops, \&amp; Switch-Case Statements. These enhancements, although not pythonic, would enhance the toolkit of developers. Lastly, Python function definitions were added with Pattern Matching as seen in functional programming. All additions were done to provide developers with more flexibility, enhance our knowledge of Python Virtual Machines and the cPython interpreter. </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9089956"/>
            <a:ext cx="32918400" cy="2855645"/>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5">
            <a:grayscl/>
            <a:extLst>
              <a:ext uri="{BEBA8EAE-BF5A-486C-A8C5-ECC9F3942E4B}">
                <a14:imgProps xmlns:a14="http://schemas.microsoft.com/office/drawing/2010/main">
                  <a14:imgLayer r:embed="rId6">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19568689"/>
            <a:ext cx="32918400" cy="2376911"/>
          </a:xfrm>
          <a:prstGeom prst="rect">
            <a:avLst/>
          </a:prstGeom>
          <a:effectLst/>
        </p:spPr>
      </p:pic>
      <p:sp>
        <p:nvSpPr>
          <p:cNvPr id="23" name="Text Placeholder 5">
            <a:extLst>
              <a:ext uri="{FF2B5EF4-FFF2-40B4-BE49-F238E27FC236}">
                <a16:creationId xmlns:a16="http://schemas.microsoft.com/office/drawing/2014/main" id="{8B06C1FF-F854-4F91-ABC7-AA41C714448B}"/>
              </a:ext>
            </a:extLst>
          </p:cNvPr>
          <p:cNvSpPr txBox="1"/>
          <p:nvPr/>
        </p:nvSpPr>
        <p:spPr>
          <a:xfrm>
            <a:off x="4267200" y="557019"/>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CA" sz="4800" dirty="0"/>
              <a:t>Python Syntax Enhancements: Adding Swift's External-Internal </a:t>
            </a:r>
          </a:p>
          <a:p>
            <a:pPr algn="ctr" defTabSz="2507516">
              <a:spcBef>
                <a:spcPct val="20000"/>
              </a:spcBef>
              <a:defRPr/>
            </a:pPr>
            <a:r>
              <a:rPr lang="en-CA" sz="4800" dirty="0"/>
              <a:t>Function Argument Names &amp; other Python Syntactic Sugar</a:t>
            </a:r>
            <a:endParaRPr lang="en-US" sz="5400" dirty="0">
              <a:solidFill>
                <a:srgbClr val="505050"/>
              </a:solidFill>
              <a:latin typeface="Nunito Black" panose="00000A00000000000000" pitchFamily="2" charset="0"/>
            </a:endParaRP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4267200" y="2323485"/>
            <a:ext cx="24384000" cy="1825115"/>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tx1"/>
                </a:solidFill>
                <a:latin typeface="Open Sans" panose="020B0606030504020204" pitchFamily="34" charset="0"/>
                <a:ea typeface="Open Sans" panose="020B0606030504020204" pitchFamily="34" charset="0"/>
                <a:cs typeface="Open Sans" panose="020B0606030504020204" pitchFamily="34" charset="0"/>
              </a:rPr>
              <a:t>By: Zak Ahmed, Pedro Oliveira, Piranaven Selvathayabaran</a:t>
            </a:r>
          </a:p>
          <a:p>
            <a:pPr algn="ctr">
              <a:defRPr/>
            </a:pP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Department of Computing and Software, McMaster University</a:t>
            </a:r>
          </a:p>
          <a:p>
            <a:pPr algn="ctr">
              <a:defRPr/>
            </a:pP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1280 Main St. W, Hamilton, Ontario, Canada L8S 4L8</a:t>
            </a:r>
          </a:p>
          <a:p>
            <a:pPr algn="ctr">
              <a:defRP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April 17</a:t>
            </a:r>
            <a:r>
              <a:rPr lang="en-US" sz="2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th</a:t>
            </a: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 2019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4406201"/>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a:solidFill>
                  <a:schemeClr val="bg1"/>
                </a:solidFill>
                <a:latin typeface="Nunito" panose="00000500000000000000" pitchFamily="2" charset="0"/>
              </a:rPr>
              <a:t>Introduction</a:t>
            </a:r>
          </a:p>
        </p:txBody>
      </p:sp>
      <p:sp>
        <p:nvSpPr>
          <p:cNvPr id="21" name="TextBox 20">
            <a:extLst>
              <a:ext uri="{FF2B5EF4-FFF2-40B4-BE49-F238E27FC236}">
                <a16:creationId xmlns:a16="http://schemas.microsoft.com/office/drawing/2014/main" id="{AB2E96C9-8474-4C6F-96C8-EA96E9997B49}"/>
              </a:ext>
            </a:extLst>
          </p:cNvPr>
          <p:cNvSpPr txBox="1"/>
          <p:nvPr/>
        </p:nvSpPr>
        <p:spPr>
          <a:xfrm>
            <a:off x="731044" y="14239388"/>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Materials</a:t>
            </a:r>
          </a:p>
        </p:txBody>
      </p:sp>
      <p:sp>
        <p:nvSpPr>
          <p:cNvPr id="22" name="TextBox 21">
            <a:extLst>
              <a:ext uri="{FF2B5EF4-FFF2-40B4-BE49-F238E27FC236}">
                <a16:creationId xmlns:a16="http://schemas.microsoft.com/office/drawing/2014/main" id="{75B4539D-DB8E-458A-89B0-CAE5722D0FB2}"/>
              </a:ext>
            </a:extLst>
          </p:cNvPr>
          <p:cNvSpPr txBox="1"/>
          <p:nvPr/>
        </p:nvSpPr>
        <p:spPr>
          <a:xfrm>
            <a:off x="8863013" y="4406201"/>
            <a:ext cx="15192375"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fr-FR" sz="2400" b="1" dirty="0">
                <a:solidFill>
                  <a:schemeClr val="bg1"/>
                </a:solidFill>
                <a:latin typeface="Nunito" panose="00000500000000000000" pitchFamily="2" charset="0"/>
              </a:rPr>
              <a:t>Python </a:t>
            </a:r>
            <a:r>
              <a:rPr lang="en-CA" sz="2400" b="1" dirty="0">
                <a:solidFill>
                  <a:schemeClr val="bg1"/>
                </a:solidFill>
                <a:latin typeface="Nunito" panose="00000500000000000000" pitchFamily="2" charset="0"/>
              </a:rPr>
              <a:t>Grammar</a:t>
            </a:r>
            <a:r>
              <a:rPr lang="fr-FR" sz="2400" b="1" dirty="0">
                <a:solidFill>
                  <a:schemeClr val="bg1"/>
                </a:solidFill>
                <a:latin typeface="Nunito" panose="00000500000000000000" pitchFamily="2" charset="0"/>
              </a:rPr>
              <a:t> </a:t>
            </a:r>
            <a:r>
              <a:rPr lang="en-CA" sz="2400" b="1" dirty="0">
                <a:solidFill>
                  <a:schemeClr val="bg1"/>
                </a:solidFill>
                <a:latin typeface="Nunito" panose="00000500000000000000" pitchFamily="2" charset="0"/>
              </a:rPr>
              <a:t>Modifications</a:t>
            </a:r>
            <a:r>
              <a:rPr lang="fr-FR" sz="2400" b="1" dirty="0">
                <a:solidFill>
                  <a:schemeClr val="bg1"/>
                </a:solidFill>
                <a:latin typeface="Nunito" panose="00000500000000000000" pitchFamily="2" charset="0"/>
              </a:rPr>
              <a:t> &amp; AST </a:t>
            </a:r>
            <a:r>
              <a:rPr lang="en-CA" sz="2400" b="1" dirty="0">
                <a:solidFill>
                  <a:schemeClr val="bg1"/>
                </a:solidFill>
                <a:latin typeface="Nunito" panose="00000500000000000000" pitchFamily="2" charset="0"/>
              </a:rPr>
              <a:t>Generation</a:t>
            </a:r>
            <a:r>
              <a:rPr lang="fr-FR" sz="2400" b="1" dirty="0">
                <a:solidFill>
                  <a:schemeClr val="bg1"/>
                </a:solidFill>
                <a:latin typeface="Nunito" panose="00000500000000000000" pitchFamily="2" charset="0"/>
              </a:rPr>
              <a:t> Code</a:t>
            </a:r>
            <a:endParaRPr lang="en-US" sz="2400" b="1" dirty="0">
              <a:solidFill>
                <a:schemeClr val="bg1"/>
              </a:solidFill>
              <a:latin typeface="Nunito" panose="00000500000000000000" pitchFamily="2" charset="0"/>
            </a:endParaRPr>
          </a:p>
        </p:txBody>
      </p:sp>
      <p:sp>
        <p:nvSpPr>
          <p:cNvPr id="25" name="TextBox 24">
            <a:extLst>
              <a:ext uri="{FF2B5EF4-FFF2-40B4-BE49-F238E27FC236}">
                <a16:creationId xmlns:a16="http://schemas.microsoft.com/office/drawing/2014/main" id="{AE4AD144-1499-4C07-85A4-B7EFC58463F0}"/>
              </a:ext>
            </a:extLst>
          </p:cNvPr>
          <p:cNvSpPr txBox="1"/>
          <p:nvPr/>
        </p:nvSpPr>
        <p:spPr>
          <a:xfrm>
            <a:off x="25103138" y="4406200"/>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Usage 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25103138" y="18006306"/>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References</a:t>
            </a:r>
          </a:p>
        </p:txBody>
      </p:sp>
      <p:pic>
        <p:nvPicPr>
          <p:cNvPr id="3" name="Picture 2">
            <a:extLst>
              <a:ext uri="{FF2B5EF4-FFF2-40B4-BE49-F238E27FC236}">
                <a16:creationId xmlns:a16="http://schemas.microsoft.com/office/drawing/2014/main" id="{18B4A4BE-A961-4BD3-940D-B40FEF2A22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4800" y="150544"/>
            <a:ext cx="4188618" cy="4188618"/>
          </a:xfrm>
          <a:prstGeom prst="rect">
            <a:avLst/>
          </a:prstGeom>
        </p:spPr>
      </p:pic>
      <p:pic>
        <p:nvPicPr>
          <p:cNvPr id="5" name="Picture 4">
            <a:extLst>
              <a:ext uri="{FF2B5EF4-FFF2-40B4-BE49-F238E27FC236}">
                <a16:creationId xmlns:a16="http://schemas.microsoft.com/office/drawing/2014/main" id="{E76E89A1-B653-4844-B71A-D576729E32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9190" y="787677"/>
            <a:ext cx="5586816" cy="3071613"/>
          </a:xfrm>
          <a:prstGeom prst="rect">
            <a:avLst/>
          </a:prstGeom>
        </p:spPr>
      </p:pic>
      <p:sp>
        <p:nvSpPr>
          <p:cNvPr id="27" name="TextBox 26">
            <a:extLst>
              <a:ext uri="{FF2B5EF4-FFF2-40B4-BE49-F238E27FC236}">
                <a16:creationId xmlns:a16="http://schemas.microsoft.com/office/drawing/2014/main" id="{B786ABFC-1543-4CD6-98D5-CF5557D5BFAC}"/>
              </a:ext>
            </a:extLst>
          </p:cNvPr>
          <p:cNvSpPr txBox="1"/>
          <p:nvPr/>
        </p:nvSpPr>
        <p:spPr>
          <a:xfrm>
            <a:off x="25115044" y="15464256"/>
            <a:ext cx="7072312" cy="649188"/>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135215">
              <a:defRPr/>
            </a:pPr>
            <a:r>
              <a:rPr lang="en-US" sz="2400" b="1" dirty="0">
                <a:solidFill>
                  <a:schemeClr val="bg1"/>
                </a:solidFill>
                <a:latin typeface="Nunito" panose="00000500000000000000" pitchFamily="2" charset="0"/>
              </a:rPr>
              <a:t>Acknowledgments </a:t>
            </a:r>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2824</TotalTime>
  <Words>385</Words>
  <Application>Microsoft Office PowerPoint</Application>
  <PresentationFormat>Custom</PresentationFormat>
  <Paragraphs>200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Franklin Gothic Medium</vt:lpstr>
      <vt:lpstr>Open Sans</vt:lpstr>
      <vt:lpstr>Franklin Gothic Heavy</vt:lpstr>
      <vt:lpstr>Nunito Black</vt:lpstr>
      <vt:lpstr>Nunito</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Prin Selva</cp:lastModifiedBy>
  <cp:revision>21</cp:revision>
  <cp:lastPrinted>2013-03-27T18:07:17Z</cp:lastPrinted>
  <dcterms:modified xsi:type="dcterms:W3CDTF">2019-04-09T18:47:44Z</dcterms:modified>
  <cp:category>templates for scientific poster</cp:category>
</cp:coreProperties>
</file>