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260" r:id="rId1"/>
  </p:sldMasterIdLst>
  <p:notesMasterIdLst>
    <p:notesMasterId r:id="rId3"/>
  </p:notesMasterIdLst>
  <p:handoutMasterIdLst>
    <p:handoutMasterId r:id="rId4"/>
  </p:handoutMasterIdLst>
  <p:sldIdLst>
    <p:sldId id="256" r:id="rId2"/>
  </p:sldIdLst>
  <p:sldSz cx="32918400" cy="21945600"/>
  <p:notesSz cx="7010400" cy="9296400"/>
  <p:embeddedFontLst>
    <p:embeddedFont>
      <p:font typeface="Calibri" panose="020F0502020204030204" pitchFamily="34" charset="0"/>
      <p:regular r:id="rId5"/>
      <p:bold r:id="rId6"/>
      <p:italic r:id="rId7"/>
      <p:boldItalic r:id="rId8"/>
    </p:embeddedFont>
    <p:embeddedFont>
      <p:font typeface="Franklin Gothic Medium" panose="020B0603020102020204" pitchFamily="34" charset="0"/>
      <p:regular r:id="rId9"/>
      <p:italic r:id="rId10"/>
    </p:embeddedFont>
  </p:embeddedFontLst>
  <p:custDataLst>
    <p:tags r:id="rId11"/>
  </p:custDataLst>
  <p:defaultTextStyle>
    <a:defPPr>
      <a:defRPr lang="en-US"/>
    </a:defPPr>
    <a:lvl1pPr marL="0" algn="l" defTabSz="2682818" rtl="0" eaLnBrk="1" latinLnBrk="0" hangingPunct="1">
      <a:defRPr sz="5285" kern="1200">
        <a:solidFill>
          <a:schemeClr val="tx1"/>
        </a:solidFill>
        <a:latin typeface="+mn-lt"/>
        <a:ea typeface="+mn-ea"/>
        <a:cs typeface="+mn-cs"/>
      </a:defRPr>
    </a:lvl1pPr>
    <a:lvl2pPr marL="1341409" algn="l" defTabSz="2682818" rtl="0" eaLnBrk="1" latinLnBrk="0" hangingPunct="1">
      <a:defRPr sz="5285" kern="1200">
        <a:solidFill>
          <a:schemeClr val="tx1"/>
        </a:solidFill>
        <a:latin typeface="+mn-lt"/>
        <a:ea typeface="+mn-ea"/>
        <a:cs typeface="+mn-cs"/>
      </a:defRPr>
    </a:lvl2pPr>
    <a:lvl3pPr marL="2682818" algn="l" defTabSz="2682818" rtl="0" eaLnBrk="1" latinLnBrk="0" hangingPunct="1">
      <a:defRPr sz="5285" kern="1200">
        <a:solidFill>
          <a:schemeClr val="tx1"/>
        </a:solidFill>
        <a:latin typeface="+mn-lt"/>
        <a:ea typeface="+mn-ea"/>
        <a:cs typeface="+mn-cs"/>
      </a:defRPr>
    </a:lvl3pPr>
    <a:lvl4pPr marL="4024227" algn="l" defTabSz="2682818" rtl="0" eaLnBrk="1" latinLnBrk="0" hangingPunct="1">
      <a:defRPr sz="5285" kern="1200">
        <a:solidFill>
          <a:schemeClr val="tx1"/>
        </a:solidFill>
        <a:latin typeface="+mn-lt"/>
        <a:ea typeface="+mn-ea"/>
        <a:cs typeface="+mn-cs"/>
      </a:defRPr>
    </a:lvl4pPr>
    <a:lvl5pPr marL="5365640" algn="l" defTabSz="2682818" rtl="0" eaLnBrk="1" latinLnBrk="0" hangingPunct="1">
      <a:defRPr sz="5285" kern="1200">
        <a:solidFill>
          <a:schemeClr val="tx1"/>
        </a:solidFill>
        <a:latin typeface="+mn-lt"/>
        <a:ea typeface="+mn-ea"/>
        <a:cs typeface="+mn-cs"/>
      </a:defRPr>
    </a:lvl5pPr>
    <a:lvl6pPr marL="6707049" algn="l" defTabSz="2682818" rtl="0" eaLnBrk="1" latinLnBrk="0" hangingPunct="1">
      <a:defRPr sz="5285" kern="1200">
        <a:solidFill>
          <a:schemeClr val="tx1"/>
        </a:solidFill>
        <a:latin typeface="+mn-lt"/>
        <a:ea typeface="+mn-ea"/>
        <a:cs typeface="+mn-cs"/>
      </a:defRPr>
    </a:lvl6pPr>
    <a:lvl7pPr marL="8048460" algn="l" defTabSz="2682818" rtl="0" eaLnBrk="1" latinLnBrk="0" hangingPunct="1">
      <a:defRPr sz="5285" kern="1200">
        <a:solidFill>
          <a:schemeClr val="tx1"/>
        </a:solidFill>
        <a:latin typeface="+mn-lt"/>
        <a:ea typeface="+mn-ea"/>
        <a:cs typeface="+mn-cs"/>
      </a:defRPr>
    </a:lvl7pPr>
    <a:lvl8pPr marL="9389869" algn="l" defTabSz="2682818" rtl="0" eaLnBrk="1" latinLnBrk="0" hangingPunct="1">
      <a:defRPr sz="5285" kern="1200">
        <a:solidFill>
          <a:schemeClr val="tx1"/>
        </a:solidFill>
        <a:latin typeface="+mn-lt"/>
        <a:ea typeface="+mn-ea"/>
        <a:cs typeface="+mn-cs"/>
      </a:defRPr>
    </a:lvl8pPr>
    <a:lvl9pPr marL="10731279" algn="l" defTabSz="2682818" rtl="0" eaLnBrk="1" latinLnBrk="0" hangingPunct="1">
      <a:defRPr sz="528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62" userDrawn="1">
          <p15:clr>
            <a:srgbClr val="A4A3A4"/>
          </p15:clr>
        </p15:guide>
        <p15:guide id="2" pos="1440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n Selva" initials="PS" lastIdx="2" clrIdx="0">
    <p:extLst>
      <p:ext uri="{19B8F6BF-5375-455C-9EA6-DF929625EA0E}">
        <p15:presenceInfo xmlns:p15="http://schemas.microsoft.com/office/powerpoint/2012/main" userId="Prin Selv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E9D"/>
    <a:srgbClr val="FFDC50"/>
    <a:srgbClr val="FFD743"/>
    <a:srgbClr val="B41E1E"/>
    <a:srgbClr val="505050"/>
    <a:srgbClr val="CB3B63"/>
    <a:srgbClr val="4B4B4B"/>
    <a:srgbClr val="DCDCDC"/>
    <a:srgbClr val="C8C8C8"/>
    <a:srgbClr val="3535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50" autoAdjust="0"/>
    <p:restoredTop sz="50000" autoAdjust="0"/>
  </p:normalViewPr>
  <p:slideViewPr>
    <p:cSldViewPr snapToGrid="0">
      <p:cViewPr>
        <p:scale>
          <a:sx n="33" d="100"/>
          <a:sy n="33" d="100"/>
        </p:scale>
        <p:origin x="926" y="-557"/>
      </p:cViewPr>
      <p:guideLst>
        <p:guide orient="horz" pos="1662"/>
        <p:guide pos="14400"/>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gs" Target="tags/tag1.xml"/><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0" tIns="46585" rIns="93170" bIns="46585" rtlCol="0"/>
          <a:lstStyle>
            <a:defPPr>
              <a:defRPr kern="1200" smtId="4294967295"/>
            </a:defPPr>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0" tIns="46585" rIns="93170" bIns="46585" rtlCol="0"/>
          <a:lstStyle>
            <a:defPPr>
              <a:defRPr kern="1200" smtId="4294967295"/>
            </a:defPPr>
            <a:lvl1pPr algn="r">
              <a:defRPr sz="1200"/>
            </a:lvl1pPr>
          </a:lstStyle>
          <a:p>
            <a:fld id="{302F586B-0015-43FB-918D-31E1A09780E3}" type="datetimeFigureOut">
              <a:rPr lang="en-US" smtClean="0"/>
              <a:t>4/15/2019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0" tIns="46585" rIns="93170" bIns="46585" rtlCol="0" anchor="b"/>
          <a:lstStyle>
            <a:defPPr>
              <a:defRPr kern="1200" smtId="4294967295"/>
            </a:defPPr>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0" tIns="46585" rIns="93170" bIns="46585" rtlCol="0" anchor="b"/>
          <a:lstStyle>
            <a:defPPr>
              <a:defRPr kern="1200" smtId="4294967295"/>
            </a:defPPr>
            <a:lvl1pPr algn="r">
              <a:defRPr sz="1200"/>
            </a:lvl1pPr>
          </a:lstStyle>
          <a:p>
            <a:fld id="{5F29C2D4-4424-41A2-A90C-29D31B733A95}" type="slidenum">
              <a:rPr lang="en-US" smtClean="0"/>
              <a:t>‹#›</a:t>
            </a:fld>
            <a:endParaRPr lang="en-US"/>
          </a:p>
        </p:txBody>
      </p:sp>
    </p:spTree>
    <p:extLst>
      <p:ext uri="{BB962C8B-B14F-4D97-AF65-F5344CB8AC3E}">
        <p14:creationId xmlns:p14="http://schemas.microsoft.com/office/powerpoint/2010/main" val="3955513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40" tIns="45720" rIns="91440" bIns="45720" rtlCol="0"/>
          <a:lstStyle>
            <a:defPPr>
              <a:defRPr kern="1200" smtId="4294967295"/>
            </a:defPPr>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defPPr>
              <a:defRPr kern="1200" smtId="4294967295"/>
            </a:defPPr>
            <a:lvl1pPr algn="r">
              <a:defRPr sz="1200"/>
            </a:lvl1pPr>
          </a:lstStyle>
          <a:p>
            <a:fld id="{7CEAF96C-0DD1-4DCA-AB4B-687076CBD6E7}" type="datetimeFigureOut">
              <a:rPr lang="en-US" smtClean="0"/>
              <a:t>4/15/2019</a:t>
            </a:fld>
            <a:endParaRPr lang="en-US"/>
          </a:p>
        </p:txBody>
      </p:sp>
      <p:sp>
        <p:nvSpPr>
          <p:cNvPr id="4" name="Slide Image Placeholder 3"/>
          <p:cNvSpPr>
            <a:spLocks noGrp="1" noRot="1" noChangeAspect="1"/>
          </p:cNvSpPr>
          <p:nvPr>
            <p:ph type="sldImg" idx="2"/>
          </p:nvPr>
        </p:nvSpPr>
        <p:spPr>
          <a:xfrm>
            <a:off x="890588" y="696913"/>
            <a:ext cx="5229225" cy="3486150"/>
          </a:xfrm>
          <a:prstGeom prst="rect">
            <a:avLst/>
          </a:prstGeom>
          <a:noFill/>
          <a:ln w="12700">
            <a:solidFill>
              <a:prstClr val="black"/>
            </a:solidFill>
          </a:ln>
        </p:spPr>
      </p:sp>
      <p:sp>
        <p:nvSpPr>
          <p:cNvPr id="5" name="Notes Placeholder 4"/>
          <p:cNvSpPr>
            <a:spLocks noGrp="1"/>
          </p:cNvSpPr>
          <p:nvPr>
            <p:ph type="body" sz="quarter" idx="3"/>
          </p:nvPr>
        </p:nvSpPr>
        <p:spPr>
          <a:xfrm>
            <a:off x="701675" y="4416426"/>
            <a:ext cx="5607050" cy="4183063"/>
          </a:xfrm>
          <a:prstGeom prst="rect">
            <a:avLst/>
          </a:prstGeom>
        </p:spPr>
        <p:txBody>
          <a:bodyPr vert="horz" lIns="91440" tIns="45720" rIns="91440" bIns="45720" rtlCol="0"/>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675"/>
            <a:ext cx="3038475" cy="465138"/>
          </a:xfrm>
          <a:prstGeom prst="rect">
            <a:avLst/>
          </a:prstGeom>
        </p:spPr>
        <p:txBody>
          <a:bodyPr vert="horz" lIns="91440" tIns="45720" rIns="91440" bIns="45720" rtlCol="0" anchor="b"/>
          <a:lstStyle>
            <a:defPPr>
              <a:defRPr kern="1200" smtId="4294967295"/>
            </a:defPPr>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defPPr>
              <a:defRPr kern="1200" smtId="4294967295"/>
            </a:defPPr>
            <a:lvl1pPr algn="r">
              <a:defRPr sz="1200"/>
            </a:lvl1pPr>
          </a:lstStyle>
          <a:p>
            <a:fld id="{39DA5243-CE1B-4274-BAA7-73DD5174F0FC}" type="slidenum">
              <a:rPr lang="en-US" smtClean="0"/>
              <a:t>‹#›</a:t>
            </a:fld>
            <a:endParaRPr lang="en-US"/>
          </a:p>
        </p:txBody>
      </p:sp>
    </p:spTree>
    <p:extLst>
      <p:ext uri="{BB962C8B-B14F-4D97-AF65-F5344CB8AC3E}">
        <p14:creationId xmlns:p14="http://schemas.microsoft.com/office/powerpoint/2010/main" val="3507094979"/>
      </p:ext>
    </p:extLst>
  </p:cSld>
  <p:clrMap bg1="lt1" tx1="dk1" bg2="lt2" tx2="dk2" accent1="accent1" accent2="accent2" accent3="accent3" accent4="accent4" accent5="accent5" accent6="accent6" hlink="hlink" folHlink="folHlink"/>
  <p:notesStyle>
    <a:lvl1pPr marL="0" algn="l" defTabSz="653064" rtl="0" eaLnBrk="1" latinLnBrk="0" hangingPunct="1">
      <a:defRPr sz="857" kern="1200">
        <a:solidFill>
          <a:schemeClr val="tx1"/>
        </a:solidFill>
        <a:latin typeface="+mn-lt"/>
        <a:ea typeface="+mn-ea"/>
        <a:cs typeface="+mn-cs"/>
      </a:defRPr>
    </a:lvl1pPr>
    <a:lvl2pPr marL="326532" algn="l" defTabSz="653064" rtl="0" eaLnBrk="1" latinLnBrk="0" hangingPunct="1">
      <a:defRPr sz="857" kern="1200">
        <a:solidFill>
          <a:schemeClr val="tx1"/>
        </a:solidFill>
        <a:latin typeface="+mn-lt"/>
        <a:ea typeface="+mn-ea"/>
        <a:cs typeface="+mn-cs"/>
      </a:defRPr>
    </a:lvl2pPr>
    <a:lvl3pPr marL="653064" algn="l" defTabSz="653064" rtl="0" eaLnBrk="1" latinLnBrk="0" hangingPunct="1">
      <a:defRPr sz="857" kern="1200">
        <a:solidFill>
          <a:schemeClr val="tx1"/>
        </a:solidFill>
        <a:latin typeface="+mn-lt"/>
        <a:ea typeface="+mn-ea"/>
        <a:cs typeface="+mn-cs"/>
      </a:defRPr>
    </a:lvl3pPr>
    <a:lvl4pPr marL="979597" algn="l" defTabSz="653064" rtl="0" eaLnBrk="1" latinLnBrk="0" hangingPunct="1">
      <a:defRPr sz="857" kern="1200">
        <a:solidFill>
          <a:schemeClr val="tx1"/>
        </a:solidFill>
        <a:latin typeface="+mn-lt"/>
        <a:ea typeface="+mn-ea"/>
        <a:cs typeface="+mn-cs"/>
      </a:defRPr>
    </a:lvl4pPr>
    <a:lvl5pPr marL="1306129" algn="l" defTabSz="653064" rtl="0" eaLnBrk="1" latinLnBrk="0" hangingPunct="1">
      <a:defRPr sz="857" kern="1200">
        <a:solidFill>
          <a:schemeClr val="tx1"/>
        </a:solidFill>
        <a:latin typeface="+mn-lt"/>
        <a:ea typeface="+mn-ea"/>
        <a:cs typeface="+mn-cs"/>
      </a:defRPr>
    </a:lvl5pPr>
    <a:lvl6pPr marL="1632661" algn="l" defTabSz="653064" rtl="0" eaLnBrk="1" latinLnBrk="0" hangingPunct="1">
      <a:defRPr sz="857" kern="1200">
        <a:solidFill>
          <a:schemeClr val="tx1"/>
        </a:solidFill>
        <a:latin typeface="+mn-lt"/>
        <a:ea typeface="+mn-ea"/>
        <a:cs typeface="+mn-cs"/>
      </a:defRPr>
    </a:lvl6pPr>
    <a:lvl7pPr marL="1959193" algn="l" defTabSz="653064" rtl="0" eaLnBrk="1" latinLnBrk="0" hangingPunct="1">
      <a:defRPr sz="857" kern="1200">
        <a:solidFill>
          <a:schemeClr val="tx1"/>
        </a:solidFill>
        <a:latin typeface="+mn-lt"/>
        <a:ea typeface="+mn-ea"/>
        <a:cs typeface="+mn-cs"/>
      </a:defRPr>
    </a:lvl7pPr>
    <a:lvl8pPr marL="2285726" algn="l" defTabSz="653064" rtl="0" eaLnBrk="1" latinLnBrk="0" hangingPunct="1">
      <a:defRPr sz="857" kern="1200">
        <a:solidFill>
          <a:schemeClr val="tx1"/>
        </a:solidFill>
        <a:latin typeface="+mn-lt"/>
        <a:ea typeface="+mn-ea"/>
        <a:cs typeface="+mn-cs"/>
      </a:defRPr>
    </a:lvl8pPr>
    <a:lvl9pPr marL="2612258" algn="l" defTabSz="653064"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0588" y="696913"/>
            <a:ext cx="5229225" cy="3486150"/>
          </a:xfrm>
        </p:spPr>
      </p:sp>
      <p:sp>
        <p:nvSpPr>
          <p:cNvPr id="3" name="Notes Placeholder 2"/>
          <p:cNvSpPr>
            <a:spLocks noGrp="1"/>
          </p:cNvSpPr>
          <p:nvPr>
            <p:ph type="body" idx="1"/>
          </p:nvPr>
        </p:nvSpPr>
        <p:spPr/>
        <p:txBody>
          <a:bodyPr/>
          <a:lstStyle>
            <a:defPPr>
              <a:defRPr kern="1200" smtId="4294967295"/>
            </a:defPPr>
          </a:lstStyle>
          <a:p>
            <a:endParaRPr lang="en-US" dirty="0"/>
          </a:p>
          <a:p>
            <a:r>
              <a:rPr lang="en-US" dirty="0"/>
              <a:t>Changes Based on Feedback:</a:t>
            </a:r>
          </a:p>
          <a:p>
            <a:r>
              <a:rPr lang="en-US" dirty="0"/>
              <a:t>- Address Bar removed from title header</a:t>
            </a:r>
          </a:p>
          <a:p>
            <a:r>
              <a:rPr lang="en-US" dirty="0"/>
              <a:t>- Poster was put through </a:t>
            </a:r>
            <a:r>
              <a:rPr lang="en-US" dirty="0" err="1"/>
              <a:t>Gramarly</a:t>
            </a:r>
            <a:r>
              <a:rPr lang="en-US" dirty="0"/>
              <a:t>. Proof Read. </a:t>
            </a:r>
          </a:p>
          <a:p>
            <a:r>
              <a:rPr lang="en-US" dirty="0"/>
              <a:t>- Section for </a:t>
            </a:r>
            <a:r>
              <a:rPr lang="en-US" dirty="0" err="1"/>
              <a:t>Developement</a:t>
            </a:r>
            <a:r>
              <a:rPr lang="en-US" dirty="0"/>
              <a:t> Stats was Added</a:t>
            </a:r>
          </a:p>
          <a:p>
            <a:r>
              <a:rPr lang="en-US" dirty="0"/>
              <a:t>- Section for "Conclusion Next Steps" was added to define our experience</a:t>
            </a:r>
          </a:p>
          <a:p>
            <a:r>
              <a:rPr lang="en-US" dirty="0"/>
              <a:t>- Readme Updated : Need to discuss with TA's to ensure that modifications are visible	</a:t>
            </a:r>
          </a:p>
        </p:txBody>
      </p:sp>
      <p:sp>
        <p:nvSpPr>
          <p:cNvPr id="4" name="Slide Number Placeholder 3"/>
          <p:cNvSpPr>
            <a:spLocks noGrp="1"/>
          </p:cNvSpPr>
          <p:nvPr>
            <p:ph type="sldNum" sz="quarter" idx="10"/>
          </p:nvPr>
        </p:nvSpPr>
        <p:spPr/>
        <p:txBody>
          <a:bodyPr/>
          <a:lstStyle>
            <a:defPPr>
              <a:defRPr kern="1200" smtId="4294967295"/>
            </a:defPPr>
          </a:lstStyle>
          <a:p>
            <a:fld id="{39DA5243-CE1B-4274-BAA7-73DD5174F0FC}" type="slidenum">
              <a:rPr lang="en-US" smtClean="0"/>
              <a:t>1</a:t>
            </a:fld>
            <a:endParaRPr lang="en-US"/>
          </a:p>
        </p:txBody>
      </p:sp>
    </p:spTree>
    <p:extLst>
      <p:ext uri="{BB962C8B-B14F-4D97-AF65-F5344CB8AC3E}">
        <p14:creationId xmlns:p14="http://schemas.microsoft.com/office/powerpoint/2010/main" val="276074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5"/>
          <p:cNvSpPr>
            <a:spLocks noGrp="1"/>
          </p:cNvSpPr>
          <p:nvPr>
            <p:ph type="body" sz="quarter" idx="15" hasCustomPrompt="1"/>
          </p:nvPr>
        </p:nvSpPr>
        <p:spPr>
          <a:xfrm>
            <a:off x="-28074" y="157163"/>
            <a:ext cx="32946473" cy="1943100"/>
          </a:xfrm>
        </p:spPr>
        <p:txBody>
          <a:bodyPr>
            <a:noAutofit/>
          </a:bodyPr>
          <a:lstStyle>
            <a:defPPr>
              <a:defRPr kern="1200" smtId="4294967295"/>
            </a:defPPr>
            <a:lvl1pPr marL="0" marR="0" indent="0" algn="ctr" defTabSz="1880637" rtl="0" eaLnBrk="1" fontAlgn="auto" latinLnBrk="0" hangingPunct="1">
              <a:lnSpc>
                <a:spcPct val="100000"/>
              </a:lnSpc>
              <a:spcBef>
                <a:spcPts val="750"/>
              </a:spcBef>
              <a:spcAft>
                <a:spcPct val="0"/>
              </a:spcAft>
              <a:buClrTx/>
              <a:buSzTx/>
              <a:buFontTx/>
              <a:buNone/>
              <a:defRPr sz="3050" baseline="0">
                <a:solidFill>
                  <a:schemeClr val="tx2">
                    <a:lumMod val="50000"/>
                  </a:schemeClr>
                </a:solidFill>
                <a:latin typeface="Arial" pitchFamily="34" charset="0"/>
                <a:cs typeface="Arial" pitchFamily="34" charset="0"/>
              </a:defRPr>
            </a:lvl1pPr>
            <a:lvl2pPr marL="940318" indent="0">
              <a:buFontTx/>
              <a:buNone/>
              <a:defRPr/>
            </a:lvl2pPr>
            <a:lvl3pPr marL="1880637" indent="0">
              <a:buFontTx/>
              <a:buNone/>
              <a:defRPr/>
            </a:lvl3pPr>
            <a:lvl4pPr marL="2820956" indent="0">
              <a:buFontTx/>
              <a:buNone/>
              <a:defRPr/>
            </a:lvl4pPr>
            <a:lvl5pPr marL="3761274" indent="0">
              <a:buFontTx/>
              <a:buNone/>
              <a:defRPr/>
            </a:lvl5pPr>
          </a:lstStyle>
          <a:p>
            <a:pPr marL="0" marR="0" lvl="0" indent="0" algn="ctr" defTabSz="1880637" rtl="0" eaLnBrk="1" fontAlgn="auto" latinLnBrk="0" hangingPunct="1">
              <a:lnSpc>
                <a:spcPct val="100000"/>
              </a:lnSpc>
              <a:spcBef>
                <a:spcPct val="20000"/>
              </a:spcBef>
              <a:spcAft>
                <a:spcPct val="0"/>
              </a:spcAft>
              <a:buClrTx/>
              <a:buSzTx/>
              <a:buFontTx/>
              <a:buNone/>
              <a:defRPr/>
            </a:pPr>
            <a:r>
              <a:rPr lang="en-US"/>
              <a:t>This is a Scientific Poster Template created by Graphicsland </a:t>
            </a:r>
            <a:br>
              <a:rPr lang="en-US"/>
            </a:br>
            <a:r>
              <a:rPr lang="en-US"/>
              <a:t>&amp; MakeSigns.com. Your poster title would go on these lines. </a:t>
            </a:r>
          </a:p>
        </p:txBody>
      </p:sp>
      <p:sp>
        <p:nvSpPr>
          <p:cNvPr id="3" name="Text Placeholder 5"/>
          <p:cNvSpPr>
            <a:spLocks noGrp="1"/>
          </p:cNvSpPr>
          <p:nvPr>
            <p:ph type="body" sz="quarter" idx="16" hasCustomPrompt="1"/>
          </p:nvPr>
        </p:nvSpPr>
        <p:spPr>
          <a:xfrm>
            <a:off x="-28074" y="1775013"/>
            <a:ext cx="32946473" cy="1129553"/>
          </a:xfrm>
        </p:spPr>
        <p:txBody>
          <a:bodyPr>
            <a:noAutofit/>
          </a:bodyPr>
          <a:lstStyle>
            <a:defPPr>
              <a:defRPr kern="1200" smtId="4294967295"/>
            </a:defPPr>
            <a:lvl1pPr marL="0" marR="0" indent="0" algn="ctr" defTabSz="1880637" rtl="0" eaLnBrk="1" fontAlgn="auto" latinLnBrk="0" hangingPunct="1">
              <a:lnSpc>
                <a:spcPct val="100000"/>
              </a:lnSpc>
              <a:spcBef>
                <a:spcPts val="400"/>
              </a:spcBef>
              <a:spcAft>
                <a:spcPct val="0"/>
              </a:spcAft>
              <a:buClrTx/>
              <a:buSzTx/>
              <a:buFontTx/>
              <a:buNone/>
              <a:defRPr sz="3300" baseline="0">
                <a:solidFill>
                  <a:schemeClr val="tx2">
                    <a:lumMod val="50000"/>
                  </a:schemeClr>
                </a:solidFill>
                <a:latin typeface="Arial" pitchFamily="34" charset="0"/>
                <a:cs typeface="Arial" pitchFamily="34" charset="0"/>
              </a:defRPr>
            </a:lvl1pPr>
            <a:lvl2pPr marL="940318" indent="0">
              <a:buFontTx/>
              <a:buNone/>
              <a:defRPr/>
            </a:lvl2pPr>
            <a:lvl3pPr marL="1880637" indent="0">
              <a:buFontTx/>
              <a:buNone/>
              <a:defRPr/>
            </a:lvl3pPr>
            <a:lvl4pPr marL="2820956" indent="0">
              <a:buFontTx/>
              <a:buNone/>
              <a:defRPr/>
            </a:lvl4pPr>
            <a:lvl5pPr marL="3761274" indent="0">
              <a:buFontTx/>
              <a:buNone/>
              <a:defRPr/>
            </a:lvl5pPr>
          </a:lstStyle>
          <a:p>
            <a:pPr algn="ctr">
              <a:spcBef>
                <a:spcPts val="600"/>
              </a:spcBef>
            </a:pPr>
            <a:r>
              <a:rPr lang="en-US" sz="3000">
                <a:solidFill>
                  <a:schemeClr val="tx2">
                    <a:lumMod val="50000"/>
                  </a:schemeClr>
                </a:solidFill>
                <a:latin typeface="Franklin Gothic Medium" pitchFamily="34" charset="0"/>
              </a:rPr>
              <a:t>Author’s Name Here</a:t>
            </a:r>
            <a:br>
              <a:rPr lang="en-US" sz="3000">
                <a:solidFill>
                  <a:schemeClr val="tx2">
                    <a:lumMod val="50000"/>
                  </a:schemeClr>
                </a:solidFill>
                <a:latin typeface="Franklin Gothic Medium" pitchFamily="34" charset="0"/>
              </a:rPr>
            </a:br>
            <a:r>
              <a:rPr lang="en-US" sz="3000">
                <a:solidFill>
                  <a:schemeClr val="tx2">
                    <a:lumMod val="50000"/>
                  </a:schemeClr>
                </a:solidFill>
                <a:latin typeface="Arial" pitchFamily="34" charset="0"/>
                <a:cs typeface="Arial" pitchFamily="34" charset="0"/>
              </a:rPr>
              <a:t>University</a:t>
            </a:r>
            <a:r>
              <a:rPr lang="en-US" sz="3000">
                <a:solidFill>
                  <a:schemeClr val="tx2">
                    <a:lumMod val="50000"/>
                  </a:schemeClr>
                </a:solidFill>
                <a:latin typeface="Franklin Gothic Medium" pitchFamily="34" charset="0"/>
              </a:rPr>
              <a:t> Name Here</a:t>
            </a:r>
          </a:p>
        </p:txBody>
      </p:sp>
    </p:spTree>
    <p:extLst>
      <p:ext uri="{BB962C8B-B14F-4D97-AF65-F5344CB8AC3E}">
        <p14:creationId xmlns:p14="http://schemas.microsoft.com/office/powerpoint/2010/main" val="256955731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0055248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39" y="878844"/>
            <a:ext cx="7406640" cy="18724880"/>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645920" y="878844"/>
            <a:ext cx="21671280" cy="18724880"/>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4348722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9953125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5"/>
            <a:ext cx="27980639" cy="4358640"/>
          </a:xfrm>
        </p:spPr>
        <p:txBody>
          <a:bodyPr anchor="t"/>
          <a:lstStyle>
            <a:defPPr>
              <a:defRPr kern="1200" smtId="4294967295"/>
            </a:defPPr>
            <a:lvl1pPr algn="l">
              <a:defRPr sz="8250" b="1" cap="all"/>
            </a:lvl1pPr>
          </a:lstStyle>
          <a:p>
            <a:r>
              <a:rPr lang="en-US"/>
              <a:t>Click to edit Master title style</a:t>
            </a:r>
          </a:p>
        </p:txBody>
      </p:sp>
      <p:sp>
        <p:nvSpPr>
          <p:cNvPr id="3" name="Text Placeholder 2"/>
          <p:cNvSpPr>
            <a:spLocks noGrp="1"/>
          </p:cNvSpPr>
          <p:nvPr>
            <p:ph type="body" idx="1"/>
          </p:nvPr>
        </p:nvSpPr>
        <p:spPr>
          <a:xfrm>
            <a:off x="2600327" y="9301483"/>
            <a:ext cx="27980639" cy="4800598"/>
          </a:xfrm>
        </p:spPr>
        <p:txBody>
          <a:bodyPr anchor="b"/>
          <a:lstStyle>
            <a:defPPr>
              <a:defRPr kern="1200" smtId="4294967295"/>
            </a:defPPr>
            <a:lvl1pPr marL="0" indent="0">
              <a:buNone/>
              <a:defRPr sz="4100">
                <a:solidFill>
                  <a:schemeClr val="tx1">
                    <a:tint val="75000"/>
                  </a:schemeClr>
                </a:solidFill>
              </a:defRPr>
            </a:lvl1pPr>
            <a:lvl2pPr marL="940318" indent="0">
              <a:buNone/>
              <a:defRPr sz="3700">
                <a:solidFill>
                  <a:schemeClr val="tx1">
                    <a:tint val="75000"/>
                  </a:schemeClr>
                </a:solidFill>
              </a:defRPr>
            </a:lvl2pPr>
            <a:lvl3pPr marL="1880637" indent="0">
              <a:buNone/>
              <a:defRPr sz="3300">
                <a:solidFill>
                  <a:schemeClr val="tx1">
                    <a:tint val="75000"/>
                  </a:schemeClr>
                </a:solidFill>
              </a:defRPr>
            </a:lvl3pPr>
            <a:lvl4pPr marL="2820956" indent="0">
              <a:buNone/>
              <a:defRPr sz="2900">
                <a:solidFill>
                  <a:schemeClr val="tx1">
                    <a:tint val="75000"/>
                  </a:schemeClr>
                </a:solidFill>
              </a:defRPr>
            </a:lvl4pPr>
            <a:lvl5pPr marL="3761275" indent="0">
              <a:buNone/>
              <a:defRPr sz="2900">
                <a:solidFill>
                  <a:schemeClr val="tx1">
                    <a:tint val="75000"/>
                  </a:schemeClr>
                </a:solidFill>
              </a:defRPr>
            </a:lvl5pPr>
            <a:lvl6pPr marL="4701593" indent="0">
              <a:buNone/>
              <a:defRPr sz="2900">
                <a:solidFill>
                  <a:schemeClr val="tx1">
                    <a:tint val="75000"/>
                  </a:schemeClr>
                </a:solidFill>
              </a:defRPr>
            </a:lvl6pPr>
            <a:lvl7pPr marL="5641911" indent="0">
              <a:buNone/>
              <a:defRPr sz="2900">
                <a:solidFill>
                  <a:schemeClr val="tx1">
                    <a:tint val="75000"/>
                  </a:schemeClr>
                </a:solidFill>
              </a:defRPr>
            </a:lvl7pPr>
            <a:lvl8pPr marL="6582230" indent="0">
              <a:buNone/>
              <a:defRPr sz="2900">
                <a:solidFill>
                  <a:schemeClr val="tx1">
                    <a:tint val="75000"/>
                  </a:schemeClr>
                </a:solidFill>
              </a:defRPr>
            </a:lvl8pPr>
            <a:lvl9pPr marL="7522549" indent="0">
              <a:buNone/>
              <a:defRPr sz="2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498406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645921" y="5120642"/>
            <a:ext cx="14538961" cy="14483082"/>
          </a:xfrm>
        </p:spPr>
        <p:txBody>
          <a:bodyPr/>
          <a:lstStyle>
            <a:defPPr>
              <a:defRPr kern="1200" smtId="4294967295"/>
            </a:defPPr>
            <a:lvl1pPr>
              <a:defRPr sz="5750"/>
            </a:lvl1pPr>
            <a:lvl2pPr>
              <a:defRPr sz="4950"/>
            </a:lvl2pPr>
            <a:lvl3pPr>
              <a:defRPr sz="4100"/>
            </a:lvl3pPr>
            <a:lvl4pPr>
              <a:defRPr sz="3700"/>
            </a:lvl4pPr>
            <a:lvl5pPr>
              <a:defRPr sz="3700"/>
            </a:lvl5pPr>
            <a:lvl6pPr>
              <a:defRPr sz="3700"/>
            </a:lvl6pPr>
            <a:lvl7pPr>
              <a:defRPr sz="3700"/>
            </a:lvl7pPr>
            <a:lvl8pPr>
              <a:defRPr sz="3700"/>
            </a:lvl8pPr>
            <a:lvl9pPr>
              <a:defRPr sz="3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733521" y="5120642"/>
            <a:ext cx="14538961" cy="14483082"/>
          </a:xfrm>
        </p:spPr>
        <p:txBody>
          <a:bodyPr/>
          <a:lstStyle>
            <a:defPPr>
              <a:defRPr kern="1200" smtId="4294967295"/>
            </a:defPPr>
            <a:lvl1pPr>
              <a:defRPr sz="5750"/>
            </a:lvl1pPr>
            <a:lvl2pPr>
              <a:defRPr sz="4950"/>
            </a:lvl2pPr>
            <a:lvl3pPr>
              <a:defRPr sz="4100"/>
            </a:lvl3pPr>
            <a:lvl4pPr>
              <a:defRPr sz="3700"/>
            </a:lvl4pPr>
            <a:lvl5pPr>
              <a:defRPr sz="3700"/>
            </a:lvl5pPr>
            <a:lvl6pPr>
              <a:defRPr sz="3700"/>
            </a:lvl6pPr>
            <a:lvl7pPr>
              <a:defRPr sz="3700"/>
            </a:lvl7pPr>
            <a:lvl8pPr>
              <a:defRPr sz="3700"/>
            </a:lvl8pPr>
            <a:lvl9pPr>
              <a:defRPr sz="3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5583277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645926" y="4912362"/>
            <a:ext cx="14544677" cy="2047238"/>
          </a:xfrm>
        </p:spPr>
        <p:txBody>
          <a:bodyPr anchor="b"/>
          <a:lstStyle>
            <a:defPPr>
              <a:defRPr kern="1200" smtId="4294967295"/>
            </a:defPPr>
            <a:lvl1pPr marL="0" indent="0">
              <a:buNone/>
              <a:defRPr sz="4950" b="1"/>
            </a:lvl1pPr>
            <a:lvl2pPr marL="940318" indent="0">
              <a:buNone/>
              <a:defRPr sz="4100" b="1"/>
            </a:lvl2pPr>
            <a:lvl3pPr marL="1880637" indent="0">
              <a:buNone/>
              <a:defRPr sz="3700" b="1"/>
            </a:lvl3pPr>
            <a:lvl4pPr marL="2820956" indent="0">
              <a:buNone/>
              <a:defRPr sz="3300" b="1"/>
            </a:lvl4pPr>
            <a:lvl5pPr marL="3761275" indent="0">
              <a:buNone/>
              <a:defRPr sz="3300" b="1"/>
            </a:lvl5pPr>
            <a:lvl6pPr marL="4701593" indent="0">
              <a:buNone/>
              <a:defRPr sz="3300" b="1"/>
            </a:lvl6pPr>
            <a:lvl7pPr marL="5641911" indent="0">
              <a:buNone/>
              <a:defRPr sz="3300" b="1"/>
            </a:lvl7pPr>
            <a:lvl8pPr marL="6582230" indent="0">
              <a:buNone/>
              <a:defRPr sz="3300" b="1"/>
            </a:lvl8pPr>
            <a:lvl9pPr marL="7522549" indent="0">
              <a:buNone/>
              <a:defRPr sz="3300" b="1"/>
            </a:lvl9pPr>
          </a:lstStyle>
          <a:p>
            <a:pPr lvl="0"/>
            <a:r>
              <a:rPr lang="en-US"/>
              <a:t>Click to edit Master text styles</a:t>
            </a:r>
          </a:p>
        </p:txBody>
      </p:sp>
      <p:sp>
        <p:nvSpPr>
          <p:cNvPr id="4" name="Content Placeholder 3"/>
          <p:cNvSpPr>
            <a:spLocks noGrp="1"/>
          </p:cNvSpPr>
          <p:nvPr>
            <p:ph sz="half" idx="2"/>
          </p:nvPr>
        </p:nvSpPr>
        <p:spPr>
          <a:xfrm>
            <a:off x="1645926" y="6959600"/>
            <a:ext cx="14544677" cy="12644122"/>
          </a:xfrm>
        </p:spPr>
        <p:txBody>
          <a:bodyPr/>
          <a:lstStyle>
            <a:defPPr>
              <a:defRPr kern="1200" smtId="4294967295"/>
            </a:defPPr>
            <a:lvl1pPr>
              <a:defRPr sz="4950"/>
            </a:lvl1pPr>
            <a:lvl2pPr>
              <a:defRPr sz="4100"/>
            </a:lvl2pPr>
            <a:lvl3pPr>
              <a:defRPr sz="370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4912362"/>
            <a:ext cx="14550389" cy="2047238"/>
          </a:xfrm>
        </p:spPr>
        <p:txBody>
          <a:bodyPr anchor="b"/>
          <a:lstStyle>
            <a:defPPr>
              <a:defRPr kern="1200" smtId="4294967295"/>
            </a:defPPr>
            <a:lvl1pPr marL="0" indent="0">
              <a:buNone/>
              <a:defRPr sz="4950" b="1"/>
            </a:lvl1pPr>
            <a:lvl2pPr marL="940318" indent="0">
              <a:buNone/>
              <a:defRPr sz="4100" b="1"/>
            </a:lvl2pPr>
            <a:lvl3pPr marL="1880637" indent="0">
              <a:buNone/>
              <a:defRPr sz="3700" b="1"/>
            </a:lvl3pPr>
            <a:lvl4pPr marL="2820956" indent="0">
              <a:buNone/>
              <a:defRPr sz="3300" b="1"/>
            </a:lvl4pPr>
            <a:lvl5pPr marL="3761275" indent="0">
              <a:buNone/>
              <a:defRPr sz="3300" b="1"/>
            </a:lvl5pPr>
            <a:lvl6pPr marL="4701593" indent="0">
              <a:buNone/>
              <a:defRPr sz="3300" b="1"/>
            </a:lvl6pPr>
            <a:lvl7pPr marL="5641911" indent="0">
              <a:buNone/>
              <a:defRPr sz="3300" b="1"/>
            </a:lvl7pPr>
            <a:lvl8pPr marL="6582230" indent="0">
              <a:buNone/>
              <a:defRPr sz="3300" b="1"/>
            </a:lvl8pPr>
            <a:lvl9pPr marL="7522549" indent="0">
              <a:buNone/>
              <a:defRPr sz="3300" b="1"/>
            </a:lvl9pPr>
          </a:lstStyle>
          <a:p>
            <a:pPr lvl="0"/>
            <a:r>
              <a:rPr lang="en-US"/>
              <a:t>Click to edit Master text styles</a:t>
            </a:r>
          </a:p>
        </p:txBody>
      </p:sp>
      <p:sp>
        <p:nvSpPr>
          <p:cNvPr id="6" name="Content Placeholder 5"/>
          <p:cNvSpPr>
            <a:spLocks noGrp="1"/>
          </p:cNvSpPr>
          <p:nvPr>
            <p:ph sz="quarter" idx="4"/>
          </p:nvPr>
        </p:nvSpPr>
        <p:spPr>
          <a:xfrm>
            <a:off x="16722092" y="6959600"/>
            <a:ext cx="14550389" cy="12644122"/>
          </a:xfrm>
        </p:spPr>
        <p:txBody>
          <a:bodyPr/>
          <a:lstStyle>
            <a:defPPr>
              <a:defRPr kern="1200" smtId="4294967295"/>
            </a:defPPr>
            <a:lvl1pPr>
              <a:defRPr sz="4950"/>
            </a:lvl1pPr>
            <a:lvl2pPr>
              <a:defRPr sz="4100"/>
            </a:lvl2pPr>
            <a:lvl3pPr>
              <a:defRPr sz="370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340330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3351145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9848147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9" y="873760"/>
            <a:ext cx="10829927" cy="3718560"/>
          </a:xfrm>
        </p:spPr>
        <p:txBody>
          <a:bodyPr anchor="b"/>
          <a:lstStyle>
            <a:defPPr>
              <a:defRPr kern="1200" smtId="4294967295"/>
            </a:defPPr>
            <a:lvl1pPr algn="l">
              <a:defRPr sz="4100" b="1"/>
            </a:lvl1pPr>
          </a:lstStyle>
          <a:p>
            <a:r>
              <a:rPr lang="en-US"/>
              <a:t>Click to edit Master title style</a:t>
            </a:r>
          </a:p>
        </p:txBody>
      </p:sp>
      <p:sp>
        <p:nvSpPr>
          <p:cNvPr id="3" name="Content Placeholder 2"/>
          <p:cNvSpPr>
            <a:spLocks noGrp="1"/>
          </p:cNvSpPr>
          <p:nvPr>
            <p:ph idx="1"/>
          </p:nvPr>
        </p:nvSpPr>
        <p:spPr>
          <a:xfrm>
            <a:off x="12870180" y="873762"/>
            <a:ext cx="18402300" cy="18729962"/>
          </a:xfrm>
        </p:spPr>
        <p:txBody>
          <a:bodyPr/>
          <a:lstStyle>
            <a:defPPr>
              <a:defRPr kern="1200" smtId="4294967295"/>
            </a:defPPr>
            <a:lvl1pPr>
              <a:defRPr sz="6600"/>
            </a:lvl1pPr>
            <a:lvl2pPr>
              <a:defRPr sz="5750"/>
            </a:lvl2pPr>
            <a:lvl3pPr>
              <a:defRPr sz="495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9" y="4592322"/>
            <a:ext cx="10829927" cy="15011402"/>
          </a:xfrm>
        </p:spPr>
        <p:txBody>
          <a:bodyPr/>
          <a:lstStyle>
            <a:defPPr>
              <a:defRPr kern="1200" smtId="4294967295"/>
            </a:defPPr>
            <a:lvl1pPr marL="0" indent="0">
              <a:buNone/>
              <a:defRPr sz="2900"/>
            </a:lvl1pPr>
            <a:lvl2pPr marL="940318" indent="0">
              <a:buNone/>
              <a:defRPr sz="2450"/>
            </a:lvl2pPr>
            <a:lvl3pPr marL="1880637" indent="0">
              <a:buNone/>
              <a:defRPr sz="2050"/>
            </a:lvl3pPr>
            <a:lvl4pPr marL="2820956" indent="0">
              <a:buNone/>
              <a:defRPr sz="1850"/>
            </a:lvl4pPr>
            <a:lvl5pPr marL="3761275" indent="0">
              <a:buNone/>
              <a:defRPr sz="1850"/>
            </a:lvl5pPr>
            <a:lvl6pPr marL="4701593" indent="0">
              <a:buNone/>
              <a:defRPr sz="1850"/>
            </a:lvl6pPr>
            <a:lvl7pPr marL="5641911" indent="0">
              <a:buNone/>
              <a:defRPr sz="1850"/>
            </a:lvl7pPr>
            <a:lvl8pPr marL="6582230" indent="0">
              <a:buNone/>
              <a:defRPr sz="1850"/>
            </a:lvl8pPr>
            <a:lvl9pPr marL="7522549" indent="0">
              <a:buNone/>
              <a:defRPr sz="185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6364497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8" y="15361920"/>
            <a:ext cx="19751039" cy="1813562"/>
          </a:xfrm>
        </p:spPr>
        <p:txBody>
          <a:bodyPr anchor="b"/>
          <a:lstStyle>
            <a:defPPr>
              <a:defRPr kern="1200" smtId="4294967295"/>
            </a:defPPr>
            <a:lvl1pPr algn="l">
              <a:defRPr sz="4100" b="1"/>
            </a:lvl1pPr>
          </a:lstStyle>
          <a:p>
            <a:r>
              <a:rPr lang="en-US"/>
              <a:t>Click to edit Master title style</a:t>
            </a:r>
          </a:p>
        </p:txBody>
      </p:sp>
      <p:sp>
        <p:nvSpPr>
          <p:cNvPr id="3" name="Picture Placeholder 2"/>
          <p:cNvSpPr>
            <a:spLocks noGrp="1"/>
          </p:cNvSpPr>
          <p:nvPr>
            <p:ph type="pic" idx="1"/>
          </p:nvPr>
        </p:nvSpPr>
        <p:spPr>
          <a:xfrm>
            <a:off x="6452238" y="1960880"/>
            <a:ext cx="19751039" cy="13167361"/>
          </a:xfrm>
        </p:spPr>
        <p:txBody>
          <a:bodyPr/>
          <a:lstStyle>
            <a:defPPr>
              <a:defRPr kern="1200" smtId="4294967295"/>
            </a:defPPr>
            <a:lvl1pPr marL="0" indent="0">
              <a:buNone/>
              <a:defRPr sz="6600"/>
            </a:lvl1pPr>
            <a:lvl2pPr marL="940318" indent="0">
              <a:buNone/>
              <a:defRPr sz="5750"/>
            </a:lvl2pPr>
            <a:lvl3pPr marL="1880637" indent="0">
              <a:buNone/>
              <a:defRPr sz="4950"/>
            </a:lvl3pPr>
            <a:lvl4pPr marL="2820956" indent="0">
              <a:buNone/>
              <a:defRPr sz="4100"/>
            </a:lvl4pPr>
            <a:lvl5pPr marL="3761275" indent="0">
              <a:buNone/>
              <a:defRPr sz="4100"/>
            </a:lvl5pPr>
            <a:lvl6pPr marL="4701593" indent="0">
              <a:buNone/>
              <a:defRPr sz="4100"/>
            </a:lvl6pPr>
            <a:lvl7pPr marL="5641911" indent="0">
              <a:buNone/>
              <a:defRPr sz="4100"/>
            </a:lvl7pPr>
            <a:lvl8pPr marL="6582230" indent="0">
              <a:buNone/>
              <a:defRPr sz="4100"/>
            </a:lvl8pPr>
            <a:lvl9pPr marL="7522549" indent="0">
              <a:buNone/>
              <a:defRPr sz="4100"/>
            </a:lvl9pPr>
          </a:lstStyle>
          <a:p>
            <a:endParaRPr lang="en-US"/>
          </a:p>
        </p:txBody>
      </p:sp>
      <p:sp>
        <p:nvSpPr>
          <p:cNvPr id="4" name="Text Placeholder 3"/>
          <p:cNvSpPr>
            <a:spLocks noGrp="1"/>
          </p:cNvSpPr>
          <p:nvPr>
            <p:ph type="body" sz="half" idx="2"/>
          </p:nvPr>
        </p:nvSpPr>
        <p:spPr>
          <a:xfrm>
            <a:off x="6452238" y="17175482"/>
            <a:ext cx="19751039" cy="2575558"/>
          </a:xfrm>
        </p:spPr>
        <p:txBody>
          <a:bodyPr/>
          <a:lstStyle>
            <a:defPPr>
              <a:defRPr kern="1200" smtId="4294967295"/>
            </a:defPPr>
            <a:lvl1pPr marL="0" indent="0">
              <a:buNone/>
              <a:defRPr sz="2900"/>
            </a:lvl1pPr>
            <a:lvl2pPr marL="940318" indent="0">
              <a:buNone/>
              <a:defRPr sz="2450"/>
            </a:lvl2pPr>
            <a:lvl3pPr marL="1880637" indent="0">
              <a:buNone/>
              <a:defRPr sz="2050"/>
            </a:lvl3pPr>
            <a:lvl4pPr marL="2820956" indent="0">
              <a:buNone/>
              <a:defRPr sz="1850"/>
            </a:lvl4pPr>
            <a:lvl5pPr marL="3761275" indent="0">
              <a:buNone/>
              <a:defRPr sz="1850"/>
            </a:lvl5pPr>
            <a:lvl6pPr marL="4701593" indent="0">
              <a:buNone/>
              <a:defRPr sz="1850"/>
            </a:lvl6pPr>
            <a:lvl7pPr marL="5641911" indent="0">
              <a:buNone/>
              <a:defRPr sz="1850"/>
            </a:lvl7pPr>
            <a:lvl8pPr marL="6582230" indent="0">
              <a:buNone/>
              <a:defRPr sz="1850"/>
            </a:lvl8pPr>
            <a:lvl9pPr marL="7522549" indent="0">
              <a:buNone/>
              <a:defRPr sz="185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10966261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1" y="878842"/>
            <a:ext cx="29626561" cy="3657600"/>
          </a:xfrm>
          <a:prstGeom prst="rect">
            <a:avLst/>
          </a:prstGeom>
        </p:spPr>
        <p:txBody>
          <a:bodyPr vert="horz" lIns="376108" tIns="188056" rIns="376108" bIns="188056"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1645921" y="5120642"/>
            <a:ext cx="29626561" cy="14483082"/>
          </a:xfrm>
          <a:prstGeom prst="rect">
            <a:avLst/>
          </a:prstGeom>
        </p:spPr>
        <p:txBody>
          <a:bodyPr vert="horz" lIns="376108" tIns="188056" rIns="376108" bIns="188056"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20340324"/>
            <a:ext cx="7680960" cy="1168400"/>
          </a:xfrm>
          <a:prstGeom prst="rect">
            <a:avLst/>
          </a:prstGeom>
        </p:spPr>
        <p:txBody>
          <a:bodyPr vert="horz" lIns="376108" tIns="188056" rIns="376108" bIns="188056" rtlCol="0" anchor="ctr"/>
          <a:lstStyle>
            <a:defPPr>
              <a:defRPr kern="1200" smtId="4294967295"/>
            </a:defPPr>
            <a:lvl1pPr algn="l">
              <a:defRPr sz="2450">
                <a:solidFill>
                  <a:schemeClr val="tx1">
                    <a:tint val="75000"/>
                  </a:schemeClr>
                </a:solidFill>
              </a:defRPr>
            </a:lvl1pPr>
          </a:lstStyle>
          <a:p>
            <a:fld id="{1D3EE5B7-680E-44FF-962F-3113FAB5030E}" type="datetimeFigureOut">
              <a:rPr lang="en-US" smtClean="0"/>
              <a:t>4/15/2019</a:t>
            </a:fld>
            <a:endParaRPr lang="en-US"/>
          </a:p>
        </p:txBody>
      </p:sp>
      <p:sp>
        <p:nvSpPr>
          <p:cNvPr id="5" name="Footer Placeholder 4"/>
          <p:cNvSpPr>
            <a:spLocks noGrp="1"/>
          </p:cNvSpPr>
          <p:nvPr>
            <p:ph type="ftr" sz="quarter" idx="3"/>
          </p:nvPr>
        </p:nvSpPr>
        <p:spPr>
          <a:xfrm>
            <a:off x="11247120" y="20340324"/>
            <a:ext cx="10424160" cy="1168400"/>
          </a:xfrm>
          <a:prstGeom prst="rect">
            <a:avLst/>
          </a:prstGeom>
        </p:spPr>
        <p:txBody>
          <a:bodyPr vert="horz" lIns="376108" tIns="188056" rIns="376108" bIns="188056" rtlCol="0" anchor="ctr"/>
          <a:lstStyle>
            <a:defPPr>
              <a:defRPr kern="1200" smtId="4294967295"/>
            </a:defPPr>
            <a:lvl1pPr algn="ctr">
              <a:defRPr sz="24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4"/>
            <a:ext cx="7680960" cy="1168400"/>
          </a:xfrm>
          <a:prstGeom prst="rect">
            <a:avLst/>
          </a:prstGeom>
        </p:spPr>
        <p:txBody>
          <a:bodyPr vert="horz" lIns="376108" tIns="188056" rIns="376108" bIns="188056" rtlCol="0" anchor="ctr"/>
          <a:lstStyle>
            <a:defPPr>
              <a:defRPr kern="1200" smtId="4294967295"/>
            </a:defPPr>
            <a:lvl1pPr algn="r">
              <a:defRPr sz="2450">
                <a:solidFill>
                  <a:schemeClr val="tx1">
                    <a:tint val="75000"/>
                  </a:schemeClr>
                </a:solidFill>
              </a:defRPr>
            </a:lvl1pPr>
          </a:lstStyle>
          <a:p>
            <a:fld id="{E7FB6C12-88B7-467E-AE43-45481E628990}" type="slidenum">
              <a:rPr lang="en-US" smtClean="0"/>
              <a:t>‹#›</a:t>
            </a:fld>
            <a:endParaRPr lang="en-US"/>
          </a:p>
        </p:txBody>
      </p:sp>
      <p:pic>
        <p:nvPicPr>
          <p:cNvPr id="7" name="New picture"/>
          <p:cNvPicPr/>
          <p:nvPr/>
        </p:nvPicPr>
        <p:blipFill>
          <a:blip r:embed="rId13"/>
          <a:stretch>
            <a:fillRect/>
          </a:stretch>
        </p:blipFill>
        <p:spPr>
          <a:xfrm rot="16200000">
            <a:off x="-11506200" y="10972800"/>
            <a:ext cx="14274800" cy="4368800"/>
          </a:xfrm>
          <a:prstGeom prst="rect">
            <a:avLst/>
          </a:prstGeom>
        </p:spPr>
      </p:pic>
      <p:pic>
        <p:nvPicPr>
          <p:cNvPr id="8" name="New picture"/>
          <p:cNvPicPr/>
          <p:nvPr/>
        </p:nvPicPr>
        <p:blipFill>
          <a:blip r:embed="rId13"/>
          <a:stretch>
            <a:fillRect/>
          </a:stretch>
        </p:blipFill>
        <p:spPr>
          <a:xfrm rot="5400000">
            <a:off x="30149800" y="10972800"/>
            <a:ext cx="14274800" cy="4368800"/>
          </a:xfrm>
          <a:prstGeom prst="rect">
            <a:avLst/>
          </a:prstGeom>
        </p:spPr>
      </p:pic>
      <p:pic>
        <p:nvPicPr>
          <p:cNvPr id="9" name="New picture"/>
          <p:cNvPicPr/>
          <p:nvPr/>
        </p:nvPicPr>
        <p:blipFill>
          <a:blip r:embed="rId14"/>
          <a:stretch>
            <a:fillRect/>
          </a:stretch>
        </p:blipFill>
        <p:spPr>
          <a:xfrm>
            <a:off x="1473200" y="22453600"/>
            <a:ext cx="29972000" cy="1549400"/>
          </a:xfrm>
          <a:prstGeom prst="rect">
            <a:avLst/>
          </a:prstGeom>
        </p:spPr>
      </p:pic>
      <p:sp>
        <p:nvSpPr>
          <p:cNvPr id="10" name="New shape"/>
          <p:cNvSpPr/>
          <p:nvPr/>
        </p:nvSpPr>
        <p:spPr>
          <a:xfrm>
            <a:off x="1473200" y="230251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inquisitalanchor  Size: 36x24</a:t>
            </a:r>
          </a:p>
        </p:txBody>
      </p:sp>
    </p:spTree>
    <p:extLst>
      <p:ext uri="{BB962C8B-B14F-4D97-AF65-F5344CB8AC3E}">
        <p14:creationId xmlns:p14="http://schemas.microsoft.com/office/powerpoint/2010/main" val="2659232896"/>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ransition/>
  <p:txStyles>
    <p:titleStyle>
      <a:defPPr>
        <a:defRPr kern="1200" smtId="4294967295"/>
      </a:defPPr>
      <a:lvl1pPr algn="ctr" defTabSz="1880637" rtl="0" eaLnBrk="1" latinLnBrk="0" hangingPunct="1">
        <a:spcBef>
          <a:spcPct val="0"/>
        </a:spcBef>
        <a:buNone/>
        <a:defRPr sz="9050" kern="1200">
          <a:solidFill>
            <a:schemeClr val="tx1"/>
          </a:solidFill>
          <a:latin typeface="+mj-lt"/>
          <a:ea typeface="+mj-ea"/>
          <a:cs typeface="+mj-cs"/>
        </a:defRPr>
      </a:lvl1pPr>
    </p:titleStyle>
    <p:bodyStyle>
      <a:defPPr>
        <a:defRPr kern="1200" smtId="4294967295"/>
      </a:defPPr>
      <a:lvl1pPr marL="705238" indent="-705238" algn="l" defTabSz="1880637" rtl="0" eaLnBrk="1" latinLnBrk="0" hangingPunct="1">
        <a:spcBef>
          <a:spcPct val="20000"/>
        </a:spcBef>
        <a:buFont typeface="Arial" pitchFamily="34" charset="0"/>
        <a:buChar char="•"/>
        <a:defRPr sz="6600" kern="1200">
          <a:solidFill>
            <a:schemeClr val="tx1"/>
          </a:solidFill>
          <a:latin typeface="+mn-lt"/>
          <a:ea typeface="+mn-ea"/>
          <a:cs typeface="+mn-cs"/>
        </a:defRPr>
      </a:lvl1pPr>
      <a:lvl2pPr marL="1528018" indent="-587700" algn="l" defTabSz="1880637" rtl="0" eaLnBrk="1" latinLnBrk="0" hangingPunct="1">
        <a:spcBef>
          <a:spcPct val="20000"/>
        </a:spcBef>
        <a:buFont typeface="Arial" pitchFamily="34" charset="0"/>
        <a:buChar char="–"/>
        <a:defRPr sz="5750" kern="1200">
          <a:solidFill>
            <a:schemeClr val="tx1"/>
          </a:solidFill>
          <a:latin typeface="+mn-lt"/>
          <a:ea typeface="+mn-ea"/>
          <a:cs typeface="+mn-cs"/>
        </a:defRPr>
      </a:lvl2pPr>
      <a:lvl3pPr marL="2350797" indent="-470160" algn="l" defTabSz="1880637" rtl="0" eaLnBrk="1" latinLnBrk="0" hangingPunct="1">
        <a:spcBef>
          <a:spcPct val="20000"/>
        </a:spcBef>
        <a:buFont typeface="Arial" pitchFamily="34" charset="0"/>
        <a:buChar char="•"/>
        <a:defRPr sz="4950" kern="1200">
          <a:solidFill>
            <a:schemeClr val="tx1"/>
          </a:solidFill>
          <a:latin typeface="+mn-lt"/>
          <a:ea typeface="+mn-ea"/>
          <a:cs typeface="+mn-cs"/>
        </a:defRPr>
      </a:lvl3pPr>
      <a:lvl4pPr marL="3291115"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4pPr>
      <a:lvl5pPr marL="4231434"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5pPr>
      <a:lvl6pPr marL="5171753"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6pPr>
      <a:lvl7pPr marL="6112071"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7pPr>
      <a:lvl8pPr marL="7052390"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8pPr>
      <a:lvl9pPr marL="7992708"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9pPr>
    </p:bodyStyle>
    <p:otherStyle>
      <a:defPPr>
        <a:defRPr lang="en-US"/>
      </a:defPPr>
      <a:lvl1pPr marL="0" algn="l" defTabSz="1880637" rtl="0" eaLnBrk="1" latinLnBrk="0" hangingPunct="1">
        <a:defRPr sz="3700" kern="1200">
          <a:solidFill>
            <a:schemeClr val="tx1"/>
          </a:solidFill>
          <a:latin typeface="+mn-lt"/>
          <a:ea typeface="+mn-ea"/>
          <a:cs typeface="+mn-cs"/>
        </a:defRPr>
      </a:lvl1pPr>
      <a:lvl2pPr marL="940318" algn="l" defTabSz="1880637" rtl="0" eaLnBrk="1" latinLnBrk="0" hangingPunct="1">
        <a:defRPr sz="3700" kern="1200">
          <a:solidFill>
            <a:schemeClr val="tx1"/>
          </a:solidFill>
          <a:latin typeface="+mn-lt"/>
          <a:ea typeface="+mn-ea"/>
          <a:cs typeface="+mn-cs"/>
        </a:defRPr>
      </a:lvl2pPr>
      <a:lvl3pPr marL="1880637" algn="l" defTabSz="1880637" rtl="0" eaLnBrk="1" latinLnBrk="0" hangingPunct="1">
        <a:defRPr sz="3700" kern="1200">
          <a:solidFill>
            <a:schemeClr val="tx1"/>
          </a:solidFill>
          <a:latin typeface="+mn-lt"/>
          <a:ea typeface="+mn-ea"/>
          <a:cs typeface="+mn-cs"/>
        </a:defRPr>
      </a:lvl3pPr>
      <a:lvl4pPr marL="2820956" algn="l" defTabSz="1880637" rtl="0" eaLnBrk="1" latinLnBrk="0" hangingPunct="1">
        <a:defRPr sz="3700" kern="1200">
          <a:solidFill>
            <a:schemeClr val="tx1"/>
          </a:solidFill>
          <a:latin typeface="+mn-lt"/>
          <a:ea typeface="+mn-ea"/>
          <a:cs typeface="+mn-cs"/>
        </a:defRPr>
      </a:lvl4pPr>
      <a:lvl5pPr marL="3761275" algn="l" defTabSz="1880637" rtl="0" eaLnBrk="1" latinLnBrk="0" hangingPunct="1">
        <a:defRPr sz="3700" kern="1200">
          <a:solidFill>
            <a:schemeClr val="tx1"/>
          </a:solidFill>
          <a:latin typeface="+mn-lt"/>
          <a:ea typeface="+mn-ea"/>
          <a:cs typeface="+mn-cs"/>
        </a:defRPr>
      </a:lvl5pPr>
      <a:lvl6pPr marL="4701593" algn="l" defTabSz="1880637" rtl="0" eaLnBrk="1" latinLnBrk="0" hangingPunct="1">
        <a:defRPr sz="3700" kern="1200">
          <a:solidFill>
            <a:schemeClr val="tx1"/>
          </a:solidFill>
          <a:latin typeface="+mn-lt"/>
          <a:ea typeface="+mn-ea"/>
          <a:cs typeface="+mn-cs"/>
        </a:defRPr>
      </a:lvl6pPr>
      <a:lvl7pPr marL="5641911" algn="l" defTabSz="1880637" rtl="0" eaLnBrk="1" latinLnBrk="0" hangingPunct="1">
        <a:defRPr sz="3700" kern="1200">
          <a:solidFill>
            <a:schemeClr val="tx1"/>
          </a:solidFill>
          <a:latin typeface="+mn-lt"/>
          <a:ea typeface="+mn-ea"/>
          <a:cs typeface="+mn-cs"/>
        </a:defRPr>
      </a:lvl7pPr>
      <a:lvl8pPr marL="6582230" algn="l" defTabSz="1880637" rtl="0" eaLnBrk="1" latinLnBrk="0" hangingPunct="1">
        <a:defRPr sz="3700" kern="1200">
          <a:solidFill>
            <a:schemeClr val="tx1"/>
          </a:solidFill>
          <a:latin typeface="+mn-lt"/>
          <a:ea typeface="+mn-ea"/>
          <a:cs typeface="+mn-cs"/>
        </a:defRPr>
      </a:lvl8pPr>
      <a:lvl9pPr marL="7522549" algn="l" defTabSz="1880637"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microsoft.com/office/2007/relationships/hdphoto" Target="../media/hdphoto1.wdp"/><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sv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0" y="19320387"/>
            <a:ext cx="32918400" cy="2625214"/>
          </a:xfrm>
          <a:prstGeom prst="rect">
            <a:avLst/>
          </a:prstGeom>
          <a:ln>
            <a:noFill/>
          </a:ln>
          <a:effectLst>
            <a:outerShdw blurRad="292100" dist="139700" dir="2700000" algn="tl" rotWithShape="0">
              <a:srgbClr val="333333">
                <a:alpha val="65000"/>
              </a:srgbClr>
            </a:outerShdw>
          </a:effectLst>
        </p:spPr>
      </p:pic>
      <p:pic>
        <p:nvPicPr>
          <p:cNvPr id="37" name="Picture 36"/>
          <p:cNvPicPr/>
          <p:nvPr/>
        </p:nvPicPr>
        <p:blipFill>
          <a:blip r:embed="rId4">
            <a:biLevel thresh="25000"/>
            <a:extLst>
              <a:ext uri="{BEBA8EAE-BF5A-486C-A8C5-ECC9F3942E4B}">
                <a14:imgProps xmlns:a14="http://schemas.microsoft.com/office/drawing/2010/main">
                  <a14:imgLayer r:embed="rId5">
                    <a14:imgEffect>
                      <a14:saturation sat="75000"/>
                    </a14:imgEffect>
                    <a14:imgEffect>
                      <a14:brightnessContrast contrast="-27000"/>
                    </a14:imgEffect>
                  </a14:imgLayer>
                </a14:imgProps>
              </a:ext>
              <a:ext uri="{28A0092B-C50C-407E-A947-70E740481C1C}">
                <a14:useLocalDpi xmlns:a14="http://schemas.microsoft.com/office/drawing/2010/main" val="0"/>
              </a:ext>
            </a:extLst>
          </a:blip>
          <a:stretch>
            <a:fillRect/>
          </a:stretch>
        </p:blipFill>
        <p:spPr>
          <a:xfrm>
            <a:off x="0" y="19942479"/>
            <a:ext cx="32918400" cy="2003121"/>
          </a:xfrm>
          <a:prstGeom prst="rect">
            <a:avLst/>
          </a:prstGeom>
          <a:noFill/>
          <a:effectLst/>
        </p:spPr>
      </p:pic>
      <p:sp>
        <p:nvSpPr>
          <p:cNvPr id="14" name="TextBox 19">
            <a:extLst>
              <a:ext uri="{FF2B5EF4-FFF2-40B4-BE49-F238E27FC236}">
                <a16:creationId xmlns:a16="http://schemas.microsoft.com/office/drawing/2014/main" id="{205598EE-67BA-4AB1-BA0E-3EB1F09EE282}"/>
              </a:ext>
            </a:extLst>
          </p:cNvPr>
          <p:cNvSpPr txBox="1">
            <a:spLocks noChangeArrowheads="1"/>
          </p:cNvSpPr>
          <p:nvPr/>
        </p:nvSpPr>
        <p:spPr bwMode="auto">
          <a:xfrm>
            <a:off x="25063253" y="4172431"/>
            <a:ext cx="7072312" cy="17615064"/>
          </a:xfrm>
          <a:prstGeom prst="rect">
            <a:avLst/>
          </a:prstGeom>
          <a:solidFill>
            <a:srgbClr val="C00000">
              <a:alpha val="0"/>
            </a:srgbClr>
          </a:solidFill>
          <a:ln>
            <a:noFill/>
          </a:ln>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OUTPUT FROM TEST CASES</a:t>
            </a:r>
            <a:endParaRPr lang="en-US" sz="16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Increment/ Decrement  </a:t>
            </a:r>
          </a:p>
          <a:p>
            <a:r>
              <a:rPr lang="en-US" sz="2200" i="1" dirty="0"/>
              <a:t>Increment and decrement </a:t>
            </a:r>
            <a:r>
              <a:rPr lang="en-US" sz="2200" i="1" dirty="0" err="1"/>
              <a:t>oper</a:t>
            </a:r>
            <a:r>
              <a:rPr lang="en-US" sz="2200" i="1" dirty="0"/>
              <a:t>-</a:t>
            </a:r>
          </a:p>
          <a:p>
            <a:r>
              <a:rPr lang="en-US" sz="2200" i="1" dirty="0" err="1"/>
              <a:t>ators</a:t>
            </a:r>
            <a:r>
              <a:rPr lang="en-US" sz="2200" i="1" dirty="0"/>
              <a:t> are unary operators that </a:t>
            </a:r>
          </a:p>
          <a:p>
            <a:r>
              <a:rPr lang="en-US" sz="2200" i="1" dirty="0"/>
              <a:t>add or subtract one from their </a:t>
            </a:r>
          </a:p>
          <a:p>
            <a:r>
              <a:rPr lang="en-US" sz="2200" i="1" dirty="0"/>
              <a:t>operand, respectively.</a:t>
            </a:r>
            <a:endParaRPr lang="en-US" sz="2200" b="1" i="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Until</a:t>
            </a:r>
          </a:p>
          <a:p>
            <a:r>
              <a:rPr lang="en-US" sz="2200" i="1" dirty="0"/>
              <a:t>An until loop statement</a:t>
            </a:r>
          </a:p>
          <a:p>
            <a:r>
              <a:rPr lang="en-US" sz="2200" i="1" dirty="0"/>
              <a:t>repeatedly executes a target </a:t>
            </a:r>
          </a:p>
          <a:p>
            <a:r>
              <a:rPr lang="en-US" sz="2200" i="1" dirty="0"/>
              <a:t>statement as long as a given </a:t>
            </a:r>
          </a:p>
          <a:p>
            <a:r>
              <a:rPr lang="en-US" sz="2200" i="1" dirty="0"/>
              <a:t>condition is false.</a:t>
            </a:r>
            <a:endParaRPr lang="en-US" sz="2200" i="1"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Unless</a:t>
            </a:r>
            <a:endParaRPr lang="en-US" sz="1600" dirty="0">
              <a:latin typeface="Arial" panose="020B0604020202020204" pitchFamily="34" charset="0"/>
              <a:cs typeface="Arial" panose="020B0604020202020204" pitchFamily="34" charset="0"/>
            </a:endParaRPr>
          </a:p>
          <a:p>
            <a:r>
              <a:rPr lang="en-US" sz="2200" i="1" dirty="0">
                <a:latin typeface="Arial" panose="020B0604020202020204" pitchFamily="34" charset="0"/>
                <a:cs typeface="Arial" panose="020B0604020202020204" pitchFamily="34" charset="0"/>
              </a:rPr>
              <a:t>The unless expression is the</a:t>
            </a:r>
          </a:p>
          <a:p>
            <a:r>
              <a:rPr lang="en-US" sz="2200" i="1" dirty="0">
                <a:latin typeface="Arial" panose="020B0604020202020204" pitchFamily="34" charset="0"/>
                <a:cs typeface="Arial" panose="020B0604020202020204" pitchFamily="34" charset="0"/>
              </a:rPr>
              <a:t>opposite of the if expression.</a:t>
            </a:r>
          </a:p>
          <a:p>
            <a:r>
              <a:rPr lang="en-US" sz="2200" i="1" dirty="0">
                <a:latin typeface="Arial" panose="020B0604020202020204" pitchFamily="34" charset="0"/>
                <a:cs typeface="Arial" panose="020B0604020202020204" pitchFamily="34" charset="0"/>
              </a:rPr>
              <a:t>If the value is false the “else“</a:t>
            </a:r>
          </a:p>
          <a:p>
            <a:r>
              <a:rPr lang="en-US" sz="2200" i="1" dirty="0">
                <a:latin typeface="Arial" panose="020B0604020202020204" pitchFamily="34" charset="0"/>
                <a:cs typeface="Arial" panose="020B0604020202020204" pitchFamily="34" charset="0"/>
              </a:rPr>
              <a:t>expression is executed </a:t>
            </a: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CA" sz="2400" dirty="0">
                <a:latin typeface="Arial" panose="020B0604020202020204" pitchFamily="34" charset="0"/>
                <a:cs typeface="Arial" panose="020B0604020202020204" pitchFamily="34" charset="0"/>
              </a:rPr>
              <a:t>The most challenging part of this project was the size and complexity of the code. It was very challenging at first to find what we were looking for and understand how everything in the </a:t>
            </a:r>
            <a:r>
              <a:rPr lang="en-CA" sz="2400" dirty="0" err="1">
                <a:latin typeface="Arial" panose="020B0604020202020204" pitchFamily="34" charset="0"/>
                <a:cs typeface="Arial" panose="020B0604020202020204" pitchFamily="34" charset="0"/>
              </a:rPr>
              <a:t>CPython</a:t>
            </a:r>
            <a:r>
              <a:rPr lang="en-CA" sz="2400" dirty="0">
                <a:latin typeface="Arial" panose="020B0604020202020204" pitchFamily="34" charset="0"/>
                <a:cs typeface="Arial" panose="020B0604020202020204" pitchFamily="34" charset="0"/>
              </a:rPr>
              <a:t> compiler was connected. This was further magnified by the out of date documentation and heavy use of macros. In hindsight, we didn’t have to write too many lines of code and it was truly a situation of quality over quantity. If we were to do this project again, we would definitely try to implement some compiler optimizations like constant folding. Looking forward, we would love to try and implement some of existing PEP’s, most notably PEP 204 – Range Literals</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400" baseline="30000" dirty="0">
              <a:latin typeface="Arial" panose="020B0604020202020204" pitchFamily="34" charset="0"/>
              <a:cs typeface="Arial" panose="020B0604020202020204" pitchFamily="34" charset="0"/>
            </a:endParaRPr>
          </a:p>
          <a:p>
            <a:endParaRPr lang="en-US" sz="1400" baseline="30000" dirty="0">
              <a:latin typeface="Arial" panose="020B0604020202020204" pitchFamily="34" charset="0"/>
              <a:cs typeface="Arial" panose="020B0604020202020204" pitchFamily="34" charset="0"/>
            </a:endParaRPr>
          </a:p>
          <a:p>
            <a:endParaRPr lang="en-US" sz="1400" baseline="30000" dirty="0">
              <a:latin typeface="Arial" panose="020B0604020202020204" pitchFamily="34" charset="0"/>
              <a:cs typeface="Arial" panose="020B0604020202020204" pitchFamily="34" charset="0"/>
            </a:endParaRPr>
          </a:p>
          <a:p>
            <a:endParaRPr lang="en-US" sz="1400" baseline="30000" dirty="0">
              <a:latin typeface="Arial" panose="020B0604020202020204" pitchFamily="34" charset="0"/>
              <a:cs typeface="Arial" panose="020B0604020202020204" pitchFamily="34" charset="0"/>
            </a:endParaRPr>
          </a:p>
          <a:p>
            <a:endParaRPr lang="en-US" sz="1400" baseline="30000" dirty="0">
              <a:latin typeface="Arial" panose="020B0604020202020204" pitchFamily="34" charset="0"/>
              <a:cs typeface="Arial" panose="020B0604020202020204" pitchFamily="34" charset="0"/>
            </a:endParaRPr>
          </a:p>
          <a:p>
            <a:r>
              <a:rPr lang="en-US" sz="1400" baseline="30000" dirty="0">
                <a:latin typeface="Arial" panose="020B0604020202020204" pitchFamily="34" charset="0"/>
                <a:cs typeface="Arial" panose="020B0604020202020204" pitchFamily="34" charset="0"/>
              </a:rPr>
              <a:t>1 </a:t>
            </a:r>
            <a:r>
              <a:rPr lang="en-US" sz="1400" dirty="0">
                <a:latin typeface="Arial" panose="020B0604020202020204" pitchFamily="34" charset="0"/>
                <a:cs typeface="Arial" panose="020B0604020202020204" pitchFamily="34" charset="0"/>
              </a:rPr>
              <a:t>Python Software Foundation. (n.d.). 24. Changing </a:t>
            </a:r>
            <a:r>
              <a:rPr lang="en-US" sz="1400" dirty="0" err="1">
                <a:latin typeface="Arial" panose="020B0604020202020204" pitchFamily="34" charset="0"/>
                <a:cs typeface="Arial" panose="020B0604020202020204" pitchFamily="34" charset="0"/>
              </a:rPr>
              <a:t>CPython's</a:t>
            </a:r>
            <a:r>
              <a:rPr lang="en-US" sz="1400" dirty="0">
                <a:latin typeface="Arial" panose="020B0604020202020204" pitchFamily="34" charset="0"/>
                <a:cs typeface="Arial" panose="020B0604020202020204" pitchFamily="34" charset="0"/>
              </a:rPr>
              <a:t> Grammar. Retrieved </a:t>
            </a:r>
          </a:p>
          <a:p>
            <a:r>
              <a:rPr lang="en-US" sz="1400" dirty="0">
                <a:latin typeface="Arial" panose="020B0604020202020204" pitchFamily="34" charset="0"/>
                <a:cs typeface="Arial" panose="020B0604020202020204" pitchFamily="34" charset="0"/>
              </a:rPr>
              <a:t>April 09, 2019, from https://devguide.python.org/grammar/</a:t>
            </a:r>
          </a:p>
          <a:p>
            <a:endParaRPr lang="en-US" sz="1400" baseline="30000" dirty="0">
              <a:latin typeface="Arial" panose="020B0604020202020204" pitchFamily="34" charset="0"/>
              <a:ea typeface="Open Sans" panose="020B0606030504020204" pitchFamily="34" charset="0"/>
              <a:cs typeface="Arial" panose="020B0604020202020204" pitchFamily="34" charset="0"/>
            </a:endParaRPr>
          </a:p>
          <a:p>
            <a:r>
              <a:rPr lang="en-US" sz="1400" baseline="30000" dirty="0">
                <a:latin typeface="Arial" panose="020B0604020202020204" pitchFamily="34" charset="0"/>
                <a:ea typeface="Open Sans" panose="020B0606030504020204" pitchFamily="34" charset="0"/>
                <a:cs typeface="Arial" panose="020B0604020202020204" pitchFamily="34" charset="0"/>
              </a:rPr>
              <a:t>2 </a:t>
            </a:r>
            <a:r>
              <a:rPr lang="en-US" sz="1400" dirty="0">
                <a:latin typeface="Arial" panose="020B0604020202020204" pitchFamily="34" charset="0"/>
                <a:ea typeface="Open Sans" panose="020B0606030504020204" pitchFamily="34" charset="0"/>
                <a:cs typeface="Arial" panose="020B0604020202020204" pitchFamily="34" charset="0"/>
              </a:rPr>
              <a:t>Python Software Foundation. (n.d.). 25. Design of </a:t>
            </a:r>
            <a:r>
              <a:rPr lang="en-US" sz="1400" dirty="0" err="1">
                <a:latin typeface="Arial" panose="020B0604020202020204" pitchFamily="34" charset="0"/>
                <a:ea typeface="Open Sans" panose="020B0606030504020204" pitchFamily="34" charset="0"/>
                <a:cs typeface="Arial" panose="020B0604020202020204" pitchFamily="34" charset="0"/>
              </a:rPr>
              <a:t>CPython's</a:t>
            </a:r>
            <a:r>
              <a:rPr lang="en-US" sz="1400" dirty="0">
                <a:latin typeface="Arial" panose="020B0604020202020204" pitchFamily="34" charset="0"/>
                <a:ea typeface="Open Sans" panose="020B0606030504020204" pitchFamily="34" charset="0"/>
                <a:cs typeface="Arial" panose="020B0604020202020204" pitchFamily="34" charset="0"/>
              </a:rPr>
              <a:t> Compiler. Retrieved March 26, 2019, from https://devguide.python.org/compiler/</a:t>
            </a:r>
          </a:p>
          <a:p>
            <a:endParaRPr lang="en-US" sz="1400" dirty="0">
              <a:latin typeface="Arial" panose="020B0604020202020204" pitchFamily="34" charset="0"/>
              <a:ea typeface="Open Sans" panose="020B0606030504020204" pitchFamily="34" charset="0"/>
              <a:cs typeface="Arial" panose="020B0604020202020204" pitchFamily="34" charset="0"/>
            </a:endParaRPr>
          </a:p>
          <a:p>
            <a:r>
              <a:rPr lang="en-US" sz="1400" baseline="30000" dirty="0">
                <a:latin typeface="Arial" panose="020B0604020202020204" pitchFamily="34" charset="0"/>
                <a:ea typeface="Open Sans" panose="020B0606030504020204" pitchFamily="34" charset="0"/>
                <a:cs typeface="Arial" panose="020B0604020202020204" pitchFamily="34" charset="0"/>
              </a:rPr>
              <a:t>3. </a:t>
            </a:r>
            <a:r>
              <a:rPr lang="en-US" sz="1400" dirty="0">
                <a:latin typeface="Arial" panose="020B0604020202020204" pitchFamily="34" charset="0"/>
                <a:cs typeface="Arial" panose="020B0604020202020204" pitchFamily="34" charset="0"/>
              </a:rPr>
              <a:t>Python Software Foundation. (n.d.). 10. Full Grammar specification. Retrieved April 6, 2019, from https://docs.python.org/3/reference/grammar.html</a:t>
            </a:r>
            <a:endParaRPr lang="en-US" sz="1400" baseline="300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r>
              <a:rPr lang="en-US" sz="1600" baseline="30000" dirty="0">
                <a:latin typeface="Arial" panose="020B0604020202020204" pitchFamily="34" charset="0"/>
                <a:ea typeface="Open Sans" panose="020B0606030504020204" pitchFamily="34" charset="0"/>
                <a:cs typeface="Arial" panose="020B0604020202020204" pitchFamily="34" charset="0"/>
              </a:rPr>
              <a:t>4 </a:t>
            </a:r>
            <a:r>
              <a:rPr lang="en-US" sz="1400" dirty="0">
                <a:latin typeface="Arial" panose="020B0604020202020204" pitchFamily="34" charset="0"/>
                <a:ea typeface="Open Sans" panose="020B0606030504020204" pitchFamily="34" charset="0"/>
                <a:cs typeface="Arial" panose="020B0604020202020204" pitchFamily="34" charset="0"/>
              </a:rPr>
              <a:t>Python Software Foundation. (n.d.). PEP 3103 -- A Switch/Case Statement. Retrieved March 22, 2019, from https://www.python.org/dev/peps/pep-3103/</a:t>
            </a:r>
          </a:p>
          <a:p>
            <a:endParaRPr lang="en-US" sz="1600" dirty="0">
              <a:latin typeface="Arial" panose="020B0604020202020204" pitchFamily="34" charset="0"/>
              <a:ea typeface="Open Sans" panose="020B0606030504020204" pitchFamily="34" charset="0"/>
              <a:cs typeface="Arial" panose="020B0604020202020204" pitchFamily="34" charset="0"/>
            </a:endParaRPr>
          </a:p>
        </p:txBody>
      </p:sp>
      <p:sp>
        <p:nvSpPr>
          <p:cNvPr id="12" name="TextBox 19">
            <a:extLst>
              <a:ext uri="{FF2B5EF4-FFF2-40B4-BE49-F238E27FC236}">
                <a16:creationId xmlns:a16="http://schemas.microsoft.com/office/drawing/2014/main" id="{8D6A9697-6735-4458-9932-1912EDBC80E1}"/>
              </a:ext>
            </a:extLst>
          </p:cNvPr>
          <p:cNvSpPr txBox="1">
            <a:spLocks noChangeArrowheads="1"/>
          </p:cNvSpPr>
          <p:nvPr/>
        </p:nvSpPr>
        <p:spPr bwMode="auto">
          <a:xfrm>
            <a:off x="16919171" y="4491607"/>
            <a:ext cx="7072312" cy="430873"/>
          </a:xfrm>
          <a:prstGeom prst="rect">
            <a:avLst/>
          </a:prstGeom>
          <a:solidFill>
            <a:srgbClr val="C00000">
              <a:alpha val="0"/>
            </a:srgbClr>
          </a:solidFill>
          <a:ln>
            <a:noFill/>
          </a:ln>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sz="2400" b="1" dirty="0">
                <a:latin typeface="Arial" panose="020B0604020202020204" pitchFamily="34" charset="0"/>
                <a:cs typeface="Arial" panose="020B0604020202020204" pitchFamily="34" charset="0"/>
              </a:rPr>
              <a:t>COMPILING TO BYTECODE</a:t>
            </a:r>
            <a:endParaRPr lang="en-US" b="1" dirty="0">
              <a:latin typeface="Arial" panose="020B0604020202020204" pitchFamily="34" charset="0"/>
              <a:ea typeface="Open Sans" panose="020B0606030504020204" pitchFamily="34" charset="0"/>
              <a:cs typeface="Arial" panose="020B0604020202020204" pitchFamily="34" charset="0"/>
            </a:endParaRPr>
          </a:p>
        </p:txBody>
      </p:sp>
      <p:sp>
        <p:nvSpPr>
          <p:cNvPr id="10" name="TextBox 19">
            <a:extLst>
              <a:ext uri="{FF2B5EF4-FFF2-40B4-BE49-F238E27FC236}">
                <a16:creationId xmlns:a16="http://schemas.microsoft.com/office/drawing/2014/main" id="{D68661E8-80DB-4CA1-A78F-001C24445F49}"/>
              </a:ext>
            </a:extLst>
          </p:cNvPr>
          <p:cNvSpPr txBox="1">
            <a:spLocks noChangeArrowheads="1"/>
          </p:cNvSpPr>
          <p:nvPr/>
        </p:nvSpPr>
        <p:spPr bwMode="auto">
          <a:xfrm>
            <a:off x="8809341" y="4503627"/>
            <a:ext cx="7377111" cy="12733728"/>
          </a:xfrm>
          <a:prstGeom prst="rect">
            <a:avLst/>
          </a:prstGeom>
          <a:solidFill>
            <a:srgbClr val="C00000">
              <a:alpha val="0"/>
            </a:srgbClr>
          </a:solidFill>
          <a:ln>
            <a:noFill/>
          </a:ln>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b="1" dirty="0">
                <a:latin typeface="Arial" panose="020B0604020202020204" pitchFamily="34" charset="0"/>
                <a:ea typeface="Open Sans" panose="020B0606030504020204" pitchFamily="34" charset="0"/>
                <a:cs typeface="Arial" panose="020B0604020202020204" pitchFamily="34" charset="0"/>
              </a:rPr>
              <a:t>GRAMMAR</a:t>
            </a:r>
          </a:p>
          <a:p>
            <a:pPr>
              <a:lnSpc>
                <a:spcPct val="110000"/>
              </a:lnSpc>
            </a:pPr>
            <a:r>
              <a:rPr lang="en-US" sz="2400" dirty="0">
                <a:latin typeface="Arial" panose="020B0604020202020204" pitchFamily="34" charset="0"/>
                <a:ea typeface="Open Sans" panose="020B0606030504020204" pitchFamily="34" charset="0"/>
                <a:cs typeface="Arial" panose="020B0604020202020204" pitchFamily="34" charset="0"/>
              </a:rPr>
              <a:t>All CPython modifications started with some grammar rule changes:</a:t>
            </a: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r>
              <a:rPr lang="en-US" sz="2400" dirty="0">
                <a:latin typeface="Arial" panose="020B0604020202020204" pitchFamily="34" charset="0"/>
                <a:ea typeface="Open Sans" panose="020B0606030504020204" pitchFamily="34" charset="0"/>
                <a:cs typeface="Arial" panose="020B0604020202020204" pitchFamily="34" charset="0"/>
              </a:rPr>
              <a:t>Similar modifications were made in Python.asdl, which defines the AST nodes</a:t>
            </a: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r>
              <a:rPr lang="en-US" sz="2400" b="1" dirty="0">
                <a:latin typeface="Arial" panose="020B0604020202020204" pitchFamily="34" charset="0"/>
                <a:ea typeface="Open Sans" panose="020B0606030504020204" pitchFamily="34" charset="0"/>
                <a:cs typeface="Arial" panose="020B0604020202020204" pitchFamily="34" charset="0"/>
              </a:rPr>
              <a:t>AST MODIFICATIONS</a:t>
            </a:r>
          </a:p>
          <a:p>
            <a:pPr>
              <a:lnSpc>
                <a:spcPct val="110000"/>
              </a:lnSpc>
            </a:pPr>
            <a:r>
              <a:rPr lang="en-US" sz="2400" dirty="0">
                <a:latin typeface="Arial" panose="020B0604020202020204" pitchFamily="34" charset="0"/>
                <a:ea typeface="Open Sans" panose="020B0606030504020204" pitchFamily="34" charset="0"/>
                <a:cs typeface="Arial" panose="020B0604020202020204" pitchFamily="34" charset="0"/>
              </a:rPr>
              <a:t>Below is an example of the kinds of modifications we had to make to allow for 4 different options in a do-while-else loop. Various combinations would allow for various child node configurations which we had to account for, namely:</a:t>
            </a:r>
            <a:endParaRPr lang="en-US" dirty="0">
              <a:latin typeface="Arial" panose="020B0604020202020204" pitchFamily="34" charset="0"/>
              <a:ea typeface="Open Sans" panose="020B0606030504020204" pitchFamily="34" charset="0"/>
              <a:cs typeface="Arial" panose="020B0604020202020204" pitchFamily="34" charset="0"/>
            </a:endParaRPr>
          </a:p>
          <a:p>
            <a:pPr marL="342900" indent="-342900">
              <a:lnSpc>
                <a:spcPct val="110000"/>
              </a:lnSpc>
              <a:buFont typeface="Arial" panose="020B0604020202020204" pitchFamily="34" charset="0"/>
              <a:buChar char="•"/>
            </a:pPr>
            <a:r>
              <a:rPr lang="en-US" sz="2200" dirty="0">
                <a:latin typeface="Arial" panose="020B0604020202020204" pitchFamily="34" charset="0"/>
                <a:ea typeface="Open Sans" panose="020B0606030504020204" pitchFamily="34" charset="0"/>
                <a:cs typeface="Arial" panose="020B0604020202020204" pitchFamily="34" charset="0"/>
              </a:rPr>
              <a:t>While: 4 child nodes</a:t>
            </a:r>
          </a:p>
          <a:p>
            <a:pPr marL="342900" indent="-342900">
              <a:lnSpc>
                <a:spcPct val="110000"/>
              </a:lnSpc>
              <a:buFont typeface="Arial" panose="020B0604020202020204" pitchFamily="34" charset="0"/>
              <a:buChar char="•"/>
            </a:pPr>
            <a:r>
              <a:rPr lang="en-US" sz="2200" dirty="0">
                <a:latin typeface="Arial" panose="020B0604020202020204" pitchFamily="34" charset="0"/>
                <a:ea typeface="Open Sans" panose="020B0606030504020204" pitchFamily="34" charset="0"/>
                <a:cs typeface="Arial" panose="020B0604020202020204" pitchFamily="34" charset="0"/>
              </a:rPr>
              <a:t>Do While: 7 child nodes</a:t>
            </a:r>
          </a:p>
          <a:p>
            <a:pPr marL="342900" indent="-342900">
              <a:lnSpc>
                <a:spcPct val="110000"/>
              </a:lnSpc>
              <a:buFont typeface="Arial" panose="020B0604020202020204" pitchFamily="34" charset="0"/>
              <a:buChar char="•"/>
            </a:pPr>
            <a:r>
              <a:rPr lang="en-US" sz="2200" dirty="0">
                <a:latin typeface="Arial" panose="020B0604020202020204" pitchFamily="34" charset="0"/>
                <a:ea typeface="Open Sans" panose="020B0606030504020204" pitchFamily="34" charset="0"/>
                <a:cs typeface="Arial" panose="020B0604020202020204" pitchFamily="34" charset="0"/>
              </a:rPr>
              <a:t>While, Else: 7 child nodes</a:t>
            </a:r>
          </a:p>
          <a:p>
            <a:pPr marL="342900" indent="-342900">
              <a:lnSpc>
                <a:spcPct val="110000"/>
              </a:lnSpc>
              <a:buFont typeface="Arial" panose="020B0604020202020204" pitchFamily="34" charset="0"/>
              <a:buChar char="•"/>
            </a:pPr>
            <a:r>
              <a:rPr lang="en-US" sz="2200" dirty="0">
                <a:latin typeface="Arial" panose="020B0604020202020204" pitchFamily="34" charset="0"/>
                <a:ea typeface="Open Sans" panose="020B0606030504020204" pitchFamily="34" charset="0"/>
                <a:cs typeface="Arial" panose="020B0604020202020204" pitchFamily="34" charset="0"/>
              </a:rPr>
              <a:t>Do While Else: 10 child nodes</a:t>
            </a: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p:txBody>
      </p:sp>
      <p:sp>
        <p:nvSpPr>
          <p:cNvPr id="8" name="TextBox 19">
            <a:extLst>
              <a:ext uri="{FF2B5EF4-FFF2-40B4-BE49-F238E27FC236}">
                <a16:creationId xmlns:a16="http://schemas.microsoft.com/office/drawing/2014/main" id="{F560B628-793C-4DB4-85E9-B23859F8150D}"/>
              </a:ext>
            </a:extLst>
          </p:cNvPr>
          <p:cNvSpPr txBox="1">
            <a:spLocks noChangeArrowheads="1"/>
          </p:cNvSpPr>
          <p:nvPr/>
        </p:nvSpPr>
        <p:spPr bwMode="auto">
          <a:xfrm>
            <a:off x="690589" y="4145241"/>
            <a:ext cx="7060406" cy="15542702"/>
          </a:xfrm>
          <a:prstGeom prst="rect">
            <a:avLst/>
          </a:prstGeom>
          <a:noFill/>
          <a:ln>
            <a:noFill/>
          </a:ln>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endParaRPr lang="en-US"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Python is one of the most beloved programming languages. It contains a plethora of syntax that enables its users to achieve their goals.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However, it does not contain a handful of syntax that we believe would enrich the programming language and provide developers with more flexibility. These language constructs are </a:t>
            </a:r>
            <a:r>
              <a:rPr lang="en-US" sz="2400" b="1" dirty="0">
                <a:latin typeface="Arial" panose="020B0604020202020204" pitchFamily="34" charset="0"/>
                <a:cs typeface="Arial" panose="020B0604020202020204" pitchFamily="34" charset="0"/>
              </a:rPr>
              <a:t>Increment, Decrement, Until, Unless, Do-While Loops, &amp; Switch-Case Statements. </a:t>
            </a:r>
            <a:r>
              <a:rPr lang="en-US" sz="2400" dirty="0">
                <a:latin typeface="Arial" panose="020B0604020202020204" pitchFamily="34" charset="0"/>
                <a:cs typeface="Arial" panose="020B0604020202020204" pitchFamily="34" charset="0"/>
              </a:rPr>
              <a:t>These enhancements, although not necessarily pythonic, would undoubtedly strengthen a developers toolkit. </a:t>
            </a:r>
          </a:p>
          <a:p>
            <a:endParaRPr lang="en-US" sz="16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r>
              <a:rPr lang="en-US" sz="2400" dirty="0">
                <a:latin typeface="Arial" panose="020B0604020202020204" pitchFamily="34" charset="0"/>
                <a:ea typeface="+mn-ea"/>
                <a:cs typeface="Arial" panose="020B0604020202020204" pitchFamily="34" charset="0"/>
              </a:rPr>
              <a:t>In order to alter Python, we took advantage of the  CPython compiler (v3.7) which executes the following steps</a:t>
            </a:r>
            <a:r>
              <a:rPr lang="en-US" sz="2400" baseline="30000" dirty="0">
                <a:latin typeface="Arial" panose="020B0604020202020204" pitchFamily="34" charset="0"/>
                <a:ea typeface="+mn-ea"/>
                <a:cs typeface="Arial" panose="020B0604020202020204" pitchFamily="34" charset="0"/>
              </a:rPr>
              <a:t>2</a:t>
            </a:r>
            <a:r>
              <a:rPr lang="en-US" sz="2400" dirty="0">
                <a:latin typeface="Arial" panose="020B0604020202020204" pitchFamily="34" charset="0"/>
                <a:ea typeface="+mn-ea"/>
                <a:cs typeface="Arial" panose="020B0604020202020204" pitchFamily="34" charset="0"/>
              </a:rPr>
              <a:t>:</a:t>
            </a:r>
          </a:p>
          <a:p>
            <a:endParaRPr lang="en-US" sz="2200" dirty="0">
              <a:latin typeface="Arial" panose="020B0604020202020204" pitchFamily="34" charset="0"/>
              <a:ea typeface="+mn-ea"/>
              <a:cs typeface="Arial" panose="020B0604020202020204" pitchFamily="34" charset="0"/>
            </a:endParaRPr>
          </a:p>
          <a:p>
            <a:pPr marL="457200" indent="-457200">
              <a:buFont typeface="+mj-lt"/>
              <a:buAutoNum type="arabicPeriod"/>
            </a:pPr>
            <a:r>
              <a:rPr lang="en-US" sz="2200" dirty="0">
                <a:latin typeface="Arial" panose="020B0604020202020204" pitchFamily="34" charset="0"/>
                <a:ea typeface="+mn-ea"/>
                <a:cs typeface="Arial" panose="020B0604020202020204" pitchFamily="34" charset="0"/>
              </a:rPr>
              <a:t>Parse source code into a parse tree (Parser/</a:t>
            </a:r>
            <a:r>
              <a:rPr lang="en-US" sz="2200" dirty="0" err="1">
                <a:latin typeface="Arial" panose="020B0604020202020204" pitchFamily="34" charset="0"/>
                <a:ea typeface="+mn-ea"/>
                <a:cs typeface="Arial" panose="020B0604020202020204" pitchFamily="34" charset="0"/>
              </a:rPr>
              <a:t>pgen.c</a:t>
            </a:r>
            <a:r>
              <a:rPr lang="en-US" sz="2200" dirty="0">
                <a:latin typeface="Arial" panose="020B0604020202020204" pitchFamily="34" charset="0"/>
                <a:ea typeface="+mn-ea"/>
                <a:cs typeface="Arial" panose="020B0604020202020204" pitchFamily="34" charset="0"/>
              </a:rPr>
              <a:t>)</a:t>
            </a:r>
          </a:p>
          <a:p>
            <a:pPr marL="457200" indent="-457200">
              <a:buFont typeface="+mj-lt"/>
              <a:buAutoNum type="arabicPeriod"/>
            </a:pPr>
            <a:r>
              <a:rPr lang="en-US" sz="2200" dirty="0">
                <a:latin typeface="Arial" panose="020B0604020202020204" pitchFamily="34" charset="0"/>
                <a:ea typeface="+mn-ea"/>
                <a:cs typeface="Arial" panose="020B0604020202020204" pitchFamily="34" charset="0"/>
              </a:rPr>
              <a:t>Transform parse tree into an Abstract Syntax Tree (Python/</a:t>
            </a:r>
            <a:r>
              <a:rPr lang="en-US" sz="2200" dirty="0" err="1">
                <a:latin typeface="Arial" panose="020B0604020202020204" pitchFamily="34" charset="0"/>
                <a:ea typeface="+mn-ea"/>
                <a:cs typeface="Arial" panose="020B0604020202020204" pitchFamily="34" charset="0"/>
              </a:rPr>
              <a:t>ast.c</a:t>
            </a:r>
            <a:r>
              <a:rPr lang="en-US" sz="2200" dirty="0">
                <a:latin typeface="Arial" panose="020B0604020202020204" pitchFamily="34" charset="0"/>
                <a:ea typeface="+mn-ea"/>
                <a:cs typeface="Arial" panose="020B0604020202020204" pitchFamily="34" charset="0"/>
              </a:rPr>
              <a:t>)</a:t>
            </a:r>
          </a:p>
          <a:p>
            <a:pPr marL="457200" indent="-457200">
              <a:buFont typeface="+mj-lt"/>
              <a:buAutoNum type="arabicPeriod"/>
            </a:pPr>
            <a:r>
              <a:rPr lang="en-US" sz="2200" dirty="0">
                <a:latin typeface="Arial" panose="020B0604020202020204" pitchFamily="34" charset="0"/>
                <a:ea typeface="+mn-ea"/>
                <a:cs typeface="Arial" panose="020B0604020202020204" pitchFamily="34" charset="0"/>
              </a:rPr>
              <a:t>Transform AST into a Control Flow Graph (Python/</a:t>
            </a:r>
            <a:r>
              <a:rPr lang="en-US" sz="2200" dirty="0" err="1">
                <a:latin typeface="Arial" panose="020B0604020202020204" pitchFamily="34" charset="0"/>
                <a:ea typeface="+mn-ea"/>
                <a:cs typeface="Arial" panose="020B0604020202020204" pitchFamily="34" charset="0"/>
              </a:rPr>
              <a:t>compile.c</a:t>
            </a:r>
            <a:r>
              <a:rPr lang="en-US" sz="2200" dirty="0">
                <a:latin typeface="Arial" panose="020B0604020202020204" pitchFamily="34" charset="0"/>
                <a:ea typeface="+mn-ea"/>
                <a:cs typeface="Arial" panose="020B0604020202020204" pitchFamily="34" charset="0"/>
              </a:rPr>
              <a:t>)</a:t>
            </a:r>
          </a:p>
          <a:p>
            <a:pPr marL="457200" indent="-457200">
              <a:buFont typeface="+mj-lt"/>
              <a:buAutoNum type="arabicPeriod"/>
            </a:pPr>
            <a:r>
              <a:rPr lang="en-US" sz="2200" dirty="0">
                <a:latin typeface="Arial" panose="020B0604020202020204" pitchFamily="34" charset="0"/>
                <a:ea typeface="+mn-ea"/>
                <a:cs typeface="Arial" panose="020B0604020202020204" pitchFamily="34" charset="0"/>
              </a:rPr>
              <a:t>Emit bytecode based on the Control Flow Graph (Python/</a:t>
            </a:r>
            <a:r>
              <a:rPr lang="en-US" sz="2200" dirty="0" err="1">
                <a:latin typeface="Arial" panose="020B0604020202020204" pitchFamily="34" charset="0"/>
                <a:ea typeface="+mn-ea"/>
                <a:cs typeface="Arial" panose="020B0604020202020204" pitchFamily="34" charset="0"/>
              </a:rPr>
              <a:t>compile.c</a:t>
            </a:r>
            <a:r>
              <a:rPr lang="en-US" sz="2200" dirty="0">
                <a:latin typeface="Arial" panose="020B0604020202020204" pitchFamily="34" charset="0"/>
                <a:ea typeface="+mn-ea"/>
                <a:cs typeface="Arial" panose="020B0604020202020204" pitchFamily="34" charset="0"/>
              </a:rPr>
              <a:t>)</a:t>
            </a:r>
          </a:p>
          <a:p>
            <a:endParaRPr lang="en-US" sz="2400" dirty="0">
              <a:latin typeface="Arial" panose="020B0604020202020204" pitchFamily="34" charset="0"/>
              <a:ea typeface="+mn-ea"/>
              <a:cs typeface="Arial" panose="020B0604020202020204" pitchFamily="34" charset="0"/>
            </a:endParaRPr>
          </a:p>
          <a:p>
            <a:r>
              <a:rPr lang="en-US" sz="2400" dirty="0">
                <a:latin typeface="Arial" panose="020B0604020202020204" pitchFamily="34" charset="0"/>
                <a:ea typeface="+mn-ea"/>
                <a:cs typeface="Arial" panose="020B0604020202020204" pitchFamily="34" charset="0"/>
              </a:rPr>
              <a:t>Several other files needed to be altered to achieve our results. Most notably:</a:t>
            </a:r>
          </a:p>
          <a:p>
            <a:endParaRPr lang="en-US" dirty="0">
              <a:latin typeface="Arial" panose="020B0604020202020204" pitchFamily="34" charset="0"/>
              <a:ea typeface="+mn-ea"/>
              <a:cs typeface="Arial" panose="020B0604020202020204" pitchFamily="34" charset="0"/>
            </a:endParaRPr>
          </a:p>
          <a:p>
            <a:pPr marL="342900" indent="-342900">
              <a:buFont typeface="Arial" panose="020B0604020202020204" pitchFamily="34" charset="0"/>
              <a:buChar char="•"/>
            </a:pPr>
            <a:r>
              <a:rPr lang="en-US" sz="2200" dirty="0" err="1">
                <a:latin typeface="Arial" panose="020B0604020202020204" pitchFamily="34" charset="0"/>
                <a:ea typeface="+mn-ea"/>
                <a:cs typeface="Arial" panose="020B0604020202020204" pitchFamily="34" charset="0"/>
              </a:rPr>
              <a:t>Python.asdl</a:t>
            </a:r>
            <a:r>
              <a:rPr lang="en-US" sz="2200" dirty="0">
                <a:latin typeface="Arial" panose="020B0604020202020204" pitchFamily="34" charset="0"/>
                <a:ea typeface="+mn-ea"/>
                <a:cs typeface="Arial" panose="020B0604020202020204" pitchFamily="34" charset="0"/>
              </a:rPr>
              <a:t> </a:t>
            </a:r>
            <a:r>
              <a:rPr lang="en-CA" sz="2200" dirty="0">
                <a:latin typeface="Arial" panose="020B0604020202020204" pitchFamily="34" charset="0"/>
                <a:cs typeface="Arial" panose="020B0604020202020204" pitchFamily="34" charset="0"/>
              </a:rPr>
              <a:t>→ </a:t>
            </a:r>
            <a:r>
              <a:rPr lang="en-US" sz="2200" dirty="0">
                <a:latin typeface="Arial" panose="020B0604020202020204" pitchFamily="34" charset="0"/>
                <a:ea typeface="+mn-ea"/>
                <a:cs typeface="Arial" panose="020B0604020202020204" pitchFamily="34" charset="0"/>
              </a:rPr>
              <a:t>Used for parsing into AST</a:t>
            </a:r>
          </a:p>
          <a:p>
            <a:pPr marL="342900" indent="-342900">
              <a:buFont typeface="Arial" panose="020B0604020202020204" pitchFamily="34" charset="0"/>
              <a:buChar char="•"/>
            </a:pPr>
            <a:r>
              <a:rPr lang="en-US" sz="2200" dirty="0">
                <a:latin typeface="Arial" panose="020B0604020202020204" pitchFamily="34" charset="0"/>
                <a:ea typeface="+mn-ea"/>
                <a:cs typeface="Arial" panose="020B0604020202020204" pitchFamily="34" charset="0"/>
              </a:rPr>
              <a:t>Grammar </a:t>
            </a:r>
            <a:r>
              <a:rPr lang="en-CA" sz="2200" dirty="0">
                <a:latin typeface="Arial" panose="020B0604020202020204" pitchFamily="34" charset="0"/>
                <a:cs typeface="Arial" panose="020B0604020202020204" pitchFamily="34" charset="0"/>
              </a:rPr>
              <a:t>→</a:t>
            </a:r>
            <a:r>
              <a:rPr lang="en-US" sz="2200" dirty="0">
                <a:latin typeface="Arial" panose="020B0604020202020204" pitchFamily="34" charset="0"/>
                <a:ea typeface="+mn-ea"/>
                <a:cs typeface="Arial" panose="020B0604020202020204" pitchFamily="34" charset="0"/>
              </a:rPr>
              <a:t> Contains grammar rules</a:t>
            </a:r>
          </a:p>
          <a:p>
            <a:pPr marL="342900" indent="-342900">
              <a:buFont typeface="Arial" panose="020B0604020202020204" pitchFamily="34" charset="0"/>
              <a:buChar char="•"/>
            </a:pPr>
            <a:r>
              <a:rPr lang="en-US" sz="2200" dirty="0" err="1">
                <a:latin typeface="Arial" panose="020B0604020202020204" pitchFamily="34" charset="0"/>
                <a:ea typeface="+mn-ea"/>
                <a:cs typeface="Arial" panose="020B0604020202020204" pitchFamily="34" charset="0"/>
              </a:rPr>
              <a:t>ceval.c</a:t>
            </a:r>
            <a:r>
              <a:rPr lang="en-US" sz="2200" dirty="0">
                <a:latin typeface="Arial" panose="020B0604020202020204" pitchFamily="34" charset="0"/>
                <a:ea typeface="+mn-ea"/>
                <a:cs typeface="Arial" panose="020B0604020202020204" pitchFamily="34" charset="0"/>
              </a:rPr>
              <a:t> </a:t>
            </a:r>
            <a:r>
              <a:rPr lang="en-CA" sz="2200" dirty="0">
                <a:latin typeface="Arial" panose="020B0604020202020204" pitchFamily="34" charset="0"/>
                <a:cs typeface="Arial" panose="020B0604020202020204" pitchFamily="34" charset="0"/>
              </a:rPr>
              <a:t>→</a:t>
            </a:r>
            <a:r>
              <a:rPr lang="en-US" sz="2200">
                <a:latin typeface="Arial" panose="020B0604020202020204" pitchFamily="34" charset="0"/>
                <a:ea typeface="+mn-ea"/>
                <a:cs typeface="Arial" panose="020B0604020202020204" pitchFamily="34" charset="0"/>
              </a:rPr>
              <a:t> </a:t>
            </a:r>
            <a:r>
              <a:rPr lang="en-US" sz="2200" dirty="0">
                <a:latin typeface="Arial" panose="020B0604020202020204" pitchFamily="34" charset="0"/>
                <a:ea typeface="+mn-ea"/>
                <a:cs typeface="Arial" panose="020B0604020202020204" pitchFamily="34" charset="0"/>
              </a:rPr>
              <a:t>E</a:t>
            </a:r>
            <a:r>
              <a:rPr lang="en-US" sz="2200">
                <a:latin typeface="Arial" panose="020B0604020202020204" pitchFamily="34" charset="0"/>
                <a:ea typeface="+mn-ea"/>
                <a:cs typeface="Arial" panose="020B0604020202020204" pitchFamily="34" charset="0"/>
              </a:rPr>
              <a:t>xecutes </a:t>
            </a:r>
            <a:r>
              <a:rPr lang="en-US" sz="2200" dirty="0">
                <a:latin typeface="Arial" panose="020B0604020202020204" pitchFamily="34" charset="0"/>
                <a:ea typeface="+mn-ea"/>
                <a:cs typeface="Arial" panose="020B0604020202020204" pitchFamily="34" charset="0"/>
              </a:rPr>
              <a:t>byte-code</a:t>
            </a:r>
          </a:p>
          <a:p>
            <a:pPr marL="342900" indent="-342900">
              <a:buFont typeface="Arial" panose="020B0604020202020204" pitchFamily="34" charset="0"/>
              <a:buChar char="•"/>
            </a:pPr>
            <a:r>
              <a:rPr lang="en-CA" sz="2200" dirty="0" err="1">
                <a:latin typeface="Arial" panose="020B0604020202020204" pitchFamily="34" charset="0"/>
                <a:cs typeface="Arial" panose="020B0604020202020204" pitchFamily="34" charset="0"/>
              </a:rPr>
              <a:t>symtable.c</a:t>
            </a:r>
            <a:r>
              <a:rPr lang="en-CA" sz="2200" dirty="0">
                <a:latin typeface="Arial" panose="020B0604020202020204" pitchFamily="34" charset="0"/>
                <a:cs typeface="Arial" panose="020B0604020202020204" pitchFamily="34" charset="0"/>
              </a:rPr>
              <a:t> → </a:t>
            </a:r>
            <a:r>
              <a:rPr lang="en-US" sz="2200" dirty="0">
                <a:latin typeface="Arial" panose="020B0604020202020204" pitchFamily="34" charset="0"/>
                <a:cs typeface="Arial" panose="020B0604020202020204" pitchFamily="34" charset="0"/>
              </a:rPr>
              <a:t>Generates a symbol table from AST</a:t>
            </a:r>
          </a:p>
          <a:p>
            <a:pPr marL="342900" indent="-342900">
              <a:buFont typeface="Arial" panose="020B0604020202020204" pitchFamily="34" charset="0"/>
              <a:buChar char="•"/>
            </a:pPr>
            <a:endParaRPr lang="en-US" sz="2200" dirty="0">
              <a:latin typeface="Arial" panose="020B0604020202020204" pitchFamily="34" charset="0"/>
              <a:ea typeface="+mn-ea"/>
              <a:cs typeface="Arial" panose="020B0604020202020204" pitchFamily="34" charset="0"/>
            </a:endParaRPr>
          </a:p>
          <a:p>
            <a:r>
              <a:rPr lang="en-US" sz="2400" dirty="0">
                <a:latin typeface="Arial" panose="020B0604020202020204" pitchFamily="34" charset="0"/>
                <a:ea typeface="+mn-ea"/>
                <a:cs typeface="Arial" panose="020B0604020202020204" pitchFamily="34" charset="0"/>
              </a:rPr>
              <a:t>Following these changes, running a configured </a:t>
            </a:r>
            <a:r>
              <a:rPr lang="en-US" sz="2400" dirty="0" err="1">
                <a:latin typeface="Arial" panose="020B0604020202020204" pitchFamily="34" charset="0"/>
                <a:ea typeface="+mn-ea"/>
                <a:cs typeface="Arial" panose="020B0604020202020204" pitchFamily="34" charset="0"/>
              </a:rPr>
              <a:t>Makefile</a:t>
            </a:r>
            <a:r>
              <a:rPr lang="en-US" sz="2400" dirty="0">
                <a:latin typeface="Arial" panose="020B0604020202020204" pitchFamily="34" charset="0"/>
                <a:ea typeface="+mn-ea"/>
                <a:cs typeface="Arial" panose="020B0604020202020204" pitchFamily="34" charset="0"/>
              </a:rPr>
              <a:t> regenerated the remaining necessary source code such as </a:t>
            </a:r>
            <a:r>
              <a:rPr lang="en-US" sz="2400" dirty="0" err="1">
                <a:latin typeface="Arial" panose="020B0604020202020204" pitchFamily="34" charset="0"/>
                <a:ea typeface="+mn-ea"/>
                <a:cs typeface="Arial" panose="020B0604020202020204" pitchFamily="34" charset="0"/>
              </a:rPr>
              <a:t>graminit.c</a:t>
            </a:r>
            <a:r>
              <a:rPr lang="en-US" sz="2400" dirty="0">
                <a:latin typeface="Arial" panose="020B0604020202020204" pitchFamily="34" charset="0"/>
                <a:ea typeface="+mn-ea"/>
                <a:cs typeface="Arial" panose="020B0604020202020204" pitchFamily="34" charset="0"/>
              </a:rPr>
              <a:t> and </a:t>
            </a:r>
            <a:r>
              <a:rPr lang="en-US" sz="2400" dirty="0" err="1">
                <a:latin typeface="Arial" panose="020B0604020202020204" pitchFamily="34" charset="0"/>
                <a:ea typeface="+mn-ea"/>
                <a:cs typeface="Arial" panose="020B0604020202020204" pitchFamily="34" charset="0"/>
              </a:rPr>
              <a:t>node.h</a:t>
            </a:r>
            <a:r>
              <a:rPr lang="en-US" sz="2400" dirty="0">
                <a:latin typeface="Arial" panose="020B0604020202020204" pitchFamily="34" charset="0"/>
                <a:ea typeface="+mn-ea"/>
                <a:cs typeface="Arial" panose="020B0604020202020204" pitchFamily="34" charset="0"/>
              </a:rPr>
              <a:t>. Finally, we used the “dis” module to verify that the generated bytecode was as expected. </a:t>
            </a:r>
            <a:endParaRPr lang="en-US" sz="1600" b="1" dirty="0">
              <a:latin typeface="Arial" panose="020B0604020202020204" pitchFamily="34" charset="0"/>
              <a:ea typeface="+mn-ea"/>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mn-ea"/>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mn-ea"/>
              <a:cs typeface="Arial" panose="020B0604020202020204" pitchFamily="34" charset="0"/>
            </a:endParaRPr>
          </a:p>
        </p:txBody>
      </p:sp>
      <p:sp>
        <p:nvSpPr>
          <p:cNvPr id="23" name="Text Placeholder 5">
            <a:extLst>
              <a:ext uri="{FF2B5EF4-FFF2-40B4-BE49-F238E27FC236}">
                <a16:creationId xmlns:a16="http://schemas.microsoft.com/office/drawing/2014/main" id="{8B06C1FF-F854-4F91-ABC7-AA41C714448B}"/>
              </a:ext>
            </a:extLst>
          </p:cNvPr>
          <p:cNvSpPr txBox="1"/>
          <p:nvPr/>
        </p:nvSpPr>
        <p:spPr>
          <a:xfrm>
            <a:off x="4267200" y="557019"/>
            <a:ext cx="24384000" cy="1958293"/>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507516">
              <a:spcBef>
                <a:spcPct val="20000"/>
              </a:spcBef>
              <a:defRPr/>
            </a:pPr>
            <a:r>
              <a:rPr lang="en-CA" sz="4800" b="1" dirty="0">
                <a:solidFill>
                  <a:srgbClr val="346E9D"/>
                </a:solidFill>
                <a:latin typeface="Arial" panose="020B0604020202020204" pitchFamily="34" charset="0"/>
                <a:cs typeface="Arial" panose="020B0604020202020204" pitchFamily="34" charset="0"/>
              </a:rPr>
              <a:t>Enhancing Python Syntax: Increment, Decrement, Do- While,</a:t>
            </a:r>
          </a:p>
          <a:p>
            <a:pPr algn="ctr" defTabSz="2507516">
              <a:spcBef>
                <a:spcPct val="20000"/>
              </a:spcBef>
              <a:defRPr/>
            </a:pPr>
            <a:r>
              <a:rPr lang="en-CA" sz="4800" b="1" dirty="0">
                <a:solidFill>
                  <a:srgbClr val="346E9D"/>
                </a:solidFill>
                <a:latin typeface="Arial" panose="020B0604020202020204" pitchFamily="34" charset="0"/>
                <a:cs typeface="Arial" panose="020B0604020202020204" pitchFamily="34" charset="0"/>
              </a:rPr>
              <a:t>Until, Unless &amp; Switch-Case Statements</a:t>
            </a:r>
          </a:p>
        </p:txBody>
      </p:sp>
      <p:sp>
        <p:nvSpPr>
          <p:cNvPr id="24" name="Text Placeholder 5">
            <a:extLst>
              <a:ext uri="{FF2B5EF4-FFF2-40B4-BE49-F238E27FC236}">
                <a16:creationId xmlns:a16="http://schemas.microsoft.com/office/drawing/2014/main" id="{18E48679-06C4-48E4-8012-35973D02854F}"/>
              </a:ext>
            </a:extLst>
          </p:cNvPr>
          <p:cNvSpPr txBox="1"/>
          <p:nvPr/>
        </p:nvSpPr>
        <p:spPr>
          <a:xfrm>
            <a:off x="4267200" y="2323485"/>
            <a:ext cx="24384000" cy="1455783"/>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3700" dirty="0">
                <a:solidFill>
                  <a:schemeClr val="tx1"/>
                </a:solidFill>
                <a:latin typeface="Arial" panose="020B0604020202020204" pitchFamily="34" charset="0"/>
                <a:ea typeface="Open Sans" panose="020B0606030504020204" pitchFamily="34" charset="0"/>
                <a:cs typeface="Arial" panose="020B0604020202020204" pitchFamily="34" charset="0"/>
              </a:rPr>
              <a:t>By: Zakaria Ahmed, Pedro Oliveira, Piranaven Selvathayabaran</a:t>
            </a:r>
          </a:p>
          <a:p>
            <a:pPr algn="ctr">
              <a:defRPr/>
            </a:pPr>
            <a:r>
              <a:rPr lang="en-US" sz="2000" dirty="0">
                <a:solidFill>
                  <a:schemeClr val="tx1"/>
                </a:solidFill>
                <a:latin typeface="Arial" panose="020B0604020202020204" pitchFamily="34" charset="0"/>
                <a:ea typeface="Open Sans" panose="020B0606030504020204" pitchFamily="34" charset="0"/>
                <a:cs typeface="Arial" panose="020B0604020202020204" pitchFamily="34" charset="0"/>
              </a:rPr>
              <a:t>Department of Computing and Software, McMaster University</a:t>
            </a:r>
          </a:p>
          <a:p>
            <a:pPr algn="ctr">
              <a:defRPr/>
            </a:pPr>
            <a:r>
              <a:rPr lang="en-US" sz="2800" dirty="0">
                <a:solidFill>
                  <a:schemeClr val="tx1"/>
                </a:solidFill>
                <a:latin typeface="Arial" panose="020B0604020202020204" pitchFamily="34" charset="0"/>
                <a:ea typeface="Open Sans" panose="020B0606030504020204" pitchFamily="34" charset="0"/>
                <a:cs typeface="Arial" panose="020B0604020202020204" pitchFamily="34" charset="0"/>
              </a:rPr>
              <a:t>April 17</a:t>
            </a:r>
            <a:r>
              <a:rPr lang="en-US" sz="2800" baseline="30000" dirty="0">
                <a:solidFill>
                  <a:schemeClr val="tx1"/>
                </a:solidFill>
                <a:latin typeface="Arial" panose="020B0604020202020204" pitchFamily="34" charset="0"/>
                <a:ea typeface="Open Sans" panose="020B0606030504020204" pitchFamily="34" charset="0"/>
                <a:cs typeface="Arial" panose="020B0604020202020204" pitchFamily="34" charset="0"/>
              </a:rPr>
              <a:t>th</a:t>
            </a:r>
            <a:r>
              <a:rPr lang="en-US" sz="2800" dirty="0">
                <a:solidFill>
                  <a:schemeClr val="tx1"/>
                </a:solidFill>
                <a:latin typeface="Arial" panose="020B0604020202020204" pitchFamily="34" charset="0"/>
                <a:ea typeface="Open Sans" panose="020B0606030504020204" pitchFamily="34" charset="0"/>
                <a:cs typeface="Arial" panose="020B0604020202020204" pitchFamily="34" charset="0"/>
              </a:rPr>
              <a:t> 2019 </a:t>
            </a:r>
          </a:p>
        </p:txBody>
      </p:sp>
      <p:sp>
        <p:nvSpPr>
          <p:cNvPr id="20" name="TextBox 19">
            <a:extLst>
              <a:ext uri="{FF2B5EF4-FFF2-40B4-BE49-F238E27FC236}">
                <a16:creationId xmlns:a16="http://schemas.microsoft.com/office/drawing/2014/main" id="{B92A3548-8310-400F-8822-4FEDDABCA99B}"/>
              </a:ext>
            </a:extLst>
          </p:cNvPr>
          <p:cNvSpPr txBox="1"/>
          <p:nvPr/>
        </p:nvSpPr>
        <p:spPr>
          <a:xfrm>
            <a:off x="742950" y="3847837"/>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Problem </a:t>
            </a:r>
          </a:p>
        </p:txBody>
      </p:sp>
      <p:sp>
        <p:nvSpPr>
          <p:cNvPr id="21" name="TextBox 20">
            <a:extLst>
              <a:ext uri="{FF2B5EF4-FFF2-40B4-BE49-F238E27FC236}">
                <a16:creationId xmlns:a16="http://schemas.microsoft.com/office/drawing/2014/main" id="{AB2E96C9-8474-4C6F-96C8-EA96E9997B49}"/>
              </a:ext>
            </a:extLst>
          </p:cNvPr>
          <p:cNvSpPr txBox="1"/>
          <p:nvPr/>
        </p:nvSpPr>
        <p:spPr>
          <a:xfrm>
            <a:off x="678683" y="9195607"/>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Process</a:t>
            </a:r>
          </a:p>
        </p:txBody>
      </p:sp>
      <p:sp>
        <p:nvSpPr>
          <p:cNvPr id="22" name="TextBox 21">
            <a:extLst>
              <a:ext uri="{FF2B5EF4-FFF2-40B4-BE49-F238E27FC236}">
                <a16:creationId xmlns:a16="http://schemas.microsoft.com/office/drawing/2014/main" id="{75B4539D-DB8E-458A-89B0-CAE5722D0FB2}"/>
              </a:ext>
            </a:extLst>
          </p:cNvPr>
          <p:cNvSpPr txBox="1"/>
          <p:nvPr/>
        </p:nvSpPr>
        <p:spPr>
          <a:xfrm>
            <a:off x="8799108" y="3861416"/>
            <a:ext cx="15192375"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fr-FR" sz="2800" b="1" dirty="0">
                <a:solidFill>
                  <a:srgbClr val="346E9D"/>
                </a:solidFill>
                <a:latin typeface="Arial" panose="020B0604020202020204" pitchFamily="34" charset="0"/>
                <a:cs typeface="Arial" panose="020B0604020202020204" pitchFamily="34" charset="0"/>
              </a:rPr>
              <a:t>CPython </a:t>
            </a:r>
            <a:r>
              <a:rPr lang="en-CA" sz="2800" b="1" dirty="0">
                <a:solidFill>
                  <a:srgbClr val="346E9D"/>
                </a:solidFill>
                <a:latin typeface="Arial" panose="020B0604020202020204" pitchFamily="34" charset="0"/>
                <a:cs typeface="Arial" panose="020B0604020202020204" pitchFamily="34" charset="0"/>
              </a:rPr>
              <a:t>Modifications</a:t>
            </a:r>
            <a:r>
              <a:rPr lang="fr-FR" sz="2800" b="1" dirty="0">
                <a:solidFill>
                  <a:srgbClr val="346E9D"/>
                </a:solidFill>
                <a:latin typeface="Arial" panose="020B0604020202020204" pitchFamily="34" charset="0"/>
                <a:cs typeface="Arial" panose="020B0604020202020204" pitchFamily="34" charset="0"/>
              </a:rPr>
              <a:t> &amp; Example Code Additions</a:t>
            </a:r>
            <a:endParaRPr lang="en-US" sz="2800" b="1" dirty="0">
              <a:solidFill>
                <a:srgbClr val="346E9D"/>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AE4AD144-1499-4C07-85A4-B7EFC58463F0}"/>
              </a:ext>
            </a:extLst>
          </p:cNvPr>
          <p:cNvSpPr txBox="1"/>
          <p:nvPr/>
        </p:nvSpPr>
        <p:spPr>
          <a:xfrm>
            <a:off x="25091563" y="3861416"/>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 Results</a:t>
            </a:r>
          </a:p>
        </p:txBody>
      </p:sp>
      <p:sp>
        <p:nvSpPr>
          <p:cNvPr id="26" name="TextBox 25">
            <a:extLst>
              <a:ext uri="{FF2B5EF4-FFF2-40B4-BE49-F238E27FC236}">
                <a16:creationId xmlns:a16="http://schemas.microsoft.com/office/drawing/2014/main" id="{850970F5-9ABF-4386-9761-49E684D2F733}"/>
              </a:ext>
            </a:extLst>
          </p:cNvPr>
          <p:cNvSpPr txBox="1"/>
          <p:nvPr/>
        </p:nvSpPr>
        <p:spPr>
          <a:xfrm>
            <a:off x="25103138" y="18006306"/>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References</a:t>
            </a:r>
          </a:p>
        </p:txBody>
      </p:sp>
      <p:pic>
        <p:nvPicPr>
          <p:cNvPr id="3" name="Picture 2">
            <a:extLst>
              <a:ext uri="{FF2B5EF4-FFF2-40B4-BE49-F238E27FC236}">
                <a16:creationId xmlns:a16="http://schemas.microsoft.com/office/drawing/2014/main" id="{18B4A4BE-A961-4BD3-940D-B40FEF2A22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855818" y="143385"/>
            <a:ext cx="3590763" cy="3590763"/>
          </a:xfrm>
          <a:prstGeom prst="rect">
            <a:avLst/>
          </a:prstGeom>
        </p:spPr>
      </p:pic>
      <p:pic>
        <p:nvPicPr>
          <p:cNvPr id="5" name="Picture 4">
            <a:extLst>
              <a:ext uri="{FF2B5EF4-FFF2-40B4-BE49-F238E27FC236}">
                <a16:creationId xmlns:a16="http://schemas.microsoft.com/office/drawing/2014/main" id="{E76E89A1-B653-4844-B71A-D576729E32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0385" y="637347"/>
            <a:ext cx="5318148" cy="2923900"/>
          </a:xfrm>
          <a:prstGeom prst="rect">
            <a:avLst/>
          </a:prstGeom>
        </p:spPr>
      </p:pic>
      <p:pic>
        <p:nvPicPr>
          <p:cNvPr id="15" name="Graphic 14">
            <a:extLst>
              <a:ext uri="{FF2B5EF4-FFF2-40B4-BE49-F238E27FC236}">
                <a16:creationId xmlns:a16="http://schemas.microsoft.com/office/drawing/2014/main" id="{5C6FF025-F222-42AB-AAAF-9E5DA5A8D1F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8554" y="20166668"/>
            <a:ext cx="6781811" cy="2003121"/>
          </a:xfrm>
          <a:prstGeom prst="rect">
            <a:avLst/>
          </a:prstGeom>
        </p:spPr>
      </p:pic>
      <p:pic>
        <p:nvPicPr>
          <p:cNvPr id="13" name="Picture 12">
            <a:extLst>
              <a:ext uri="{FF2B5EF4-FFF2-40B4-BE49-F238E27FC236}">
                <a16:creationId xmlns:a16="http://schemas.microsoft.com/office/drawing/2014/main" id="{E2CFA9D1-F46B-46E1-86D3-9F839FBED522}"/>
              </a:ext>
            </a:extLst>
          </p:cNvPr>
          <p:cNvPicPr>
            <a:picLocks noChangeAspect="1"/>
          </p:cNvPicPr>
          <p:nvPr/>
        </p:nvPicPr>
        <p:blipFill>
          <a:blip r:embed="rId10"/>
          <a:stretch>
            <a:fillRect/>
          </a:stretch>
        </p:blipFill>
        <p:spPr>
          <a:xfrm>
            <a:off x="8884127" y="5825517"/>
            <a:ext cx="7227538" cy="1331943"/>
          </a:xfrm>
          <a:prstGeom prst="rect">
            <a:avLst/>
          </a:prstGeom>
          <a:ln>
            <a:noFill/>
          </a:ln>
          <a:effectLst>
            <a:outerShdw blurRad="292100" dist="139700" dir="2700000" algn="tl" rotWithShape="0">
              <a:srgbClr val="333333">
                <a:alpha val="65000"/>
              </a:srgbClr>
            </a:outerShdw>
          </a:effectLst>
        </p:spPr>
      </p:pic>
      <p:pic>
        <p:nvPicPr>
          <p:cNvPr id="28" name="Picture 27">
            <a:extLst>
              <a:ext uri="{FF2B5EF4-FFF2-40B4-BE49-F238E27FC236}">
                <a16:creationId xmlns:a16="http://schemas.microsoft.com/office/drawing/2014/main" id="{0E76AC38-34AA-4967-B8B9-977D7CB06A1A}"/>
              </a:ext>
            </a:extLst>
          </p:cNvPr>
          <p:cNvPicPr>
            <a:picLocks noChangeAspect="1"/>
          </p:cNvPicPr>
          <p:nvPr/>
        </p:nvPicPr>
        <p:blipFill>
          <a:blip r:embed="rId11"/>
          <a:stretch>
            <a:fillRect/>
          </a:stretch>
        </p:blipFill>
        <p:spPr>
          <a:xfrm>
            <a:off x="8851075" y="13725138"/>
            <a:ext cx="7574380" cy="5674697"/>
          </a:xfrm>
          <a:prstGeom prst="rect">
            <a:avLst/>
          </a:prstGeom>
          <a:ln>
            <a:solidFill>
              <a:srgbClr val="346E9D"/>
            </a:solidFill>
          </a:ln>
          <a:effectLst>
            <a:outerShdw blurRad="292100" dist="139700" dir="2700000" algn="tl" rotWithShape="0">
              <a:srgbClr val="333333">
                <a:alpha val="65000"/>
              </a:srgbClr>
            </a:outerShdw>
          </a:effectLst>
        </p:spPr>
      </p:pic>
      <p:pic>
        <p:nvPicPr>
          <p:cNvPr id="30" name="Picture 29">
            <a:extLst>
              <a:ext uri="{FF2B5EF4-FFF2-40B4-BE49-F238E27FC236}">
                <a16:creationId xmlns:a16="http://schemas.microsoft.com/office/drawing/2014/main" id="{18E7A3A6-FB2A-49DA-8A76-38A7020B1A71}"/>
              </a:ext>
            </a:extLst>
          </p:cNvPr>
          <p:cNvPicPr>
            <a:picLocks noChangeAspect="1"/>
          </p:cNvPicPr>
          <p:nvPr/>
        </p:nvPicPr>
        <p:blipFill>
          <a:blip r:embed="rId12"/>
          <a:stretch>
            <a:fillRect/>
          </a:stretch>
        </p:blipFill>
        <p:spPr>
          <a:xfrm>
            <a:off x="19589231" y="5109053"/>
            <a:ext cx="4566803" cy="6772275"/>
          </a:xfrm>
          <a:prstGeom prst="rect">
            <a:avLst/>
          </a:prstGeom>
          <a:ln>
            <a:solidFill>
              <a:srgbClr val="346E9D"/>
            </a:solidFill>
          </a:ln>
          <a:effectLst>
            <a:outerShdw blurRad="292100" dist="139700" dir="2700000" algn="tl" rotWithShape="0">
              <a:srgbClr val="333333">
                <a:alpha val="65000"/>
              </a:srgbClr>
            </a:outerShdw>
          </a:effectLst>
        </p:spPr>
      </p:pic>
      <p:sp>
        <p:nvSpPr>
          <p:cNvPr id="29" name="TextBox 28">
            <a:extLst>
              <a:ext uri="{FF2B5EF4-FFF2-40B4-BE49-F238E27FC236}">
                <a16:creationId xmlns:a16="http://schemas.microsoft.com/office/drawing/2014/main" id="{C328531F-E7AF-4DD3-AD54-77F3E1DF6B30}"/>
              </a:ext>
            </a:extLst>
          </p:cNvPr>
          <p:cNvSpPr txBox="1"/>
          <p:nvPr/>
        </p:nvSpPr>
        <p:spPr>
          <a:xfrm>
            <a:off x="16890171" y="4892634"/>
            <a:ext cx="2699060" cy="7109639"/>
          </a:xfrm>
          <a:prstGeom prst="rect">
            <a:avLst/>
          </a:prstGeom>
          <a:noFill/>
        </p:spPr>
        <p:txBody>
          <a:bodyPr wrap="square" rtlCol="0">
            <a:spAutoFit/>
          </a:bodyPr>
          <a:lstStyle/>
          <a:p>
            <a:r>
              <a:rPr lang="en-CA" sz="2400" dirty="0">
                <a:latin typeface="Arial" panose="020B0604020202020204" pitchFamily="34" charset="0"/>
                <a:cs typeface="Arial" panose="020B0604020202020204" pitchFamily="34" charset="0"/>
              </a:rPr>
              <a:t>The implementation on the right demonstrates the code needed in order to compile the AST to bytecode. The bytecode is handled via several macros. There are also various helper functions like </a:t>
            </a:r>
            <a:r>
              <a:rPr lang="en-CA" sz="2400" dirty="0" err="1">
                <a:latin typeface="Arial" panose="020B0604020202020204" pitchFamily="34" charset="0"/>
                <a:cs typeface="Arial" panose="020B0604020202020204" pitchFamily="34" charset="0"/>
              </a:rPr>
              <a:t>compiler_use_next_block</a:t>
            </a:r>
            <a:r>
              <a:rPr lang="en-CA" sz="2400" dirty="0">
                <a:latin typeface="Arial" panose="020B0604020202020204" pitchFamily="34" charset="0"/>
                <a:cs typeface="Arial" panose="020B0604020202020204" pitchFamily="34" charset="0"/>
              </a:rPr>
              <a:t> which handles the offsetting of the next instruction. </a:t>
            </a:r>
          </a:p>
        </p:txBody>
      </p:sp>
      <p:sp>
        <p:nvSpPr>
          <p:cNvPr id="31" name="TextBox 30">
            <a:extLst>
              <a:ext uri="{FF2B5EF4-FFF2-40B4-BE49-F238E27FC236}">
                <a16:creationId xmlns:a16="http://schemas.microsoft.com/office/drawing/2014/main" id="{222956E7-3D23-4931-9561-C1C179FB8276}"/>
              </a:ext>
            </a:extLst>
          </p:cNvPr>
          <p:cNvSpPr txBox="1"/>
          <p:nvPr/>
        </p:nvSpPr>
        <p:spPr>
          <a:xfrm>
            <a:off x="16962026" y="12407503"/>
            <a:ext cx="7353962" cy="4154984"/>
          </a:xfrm>
          <a:prstGeom prst="rect">
            <a:avLst/>
          </a:prstGeom>
          <a:noFill/>
        </p:spPr>
        <p:txBody>
          <a:bodyPr wrap="square" rtlCol="0">
            <a:spAutoFit/>
          </a:bodyPr>
          <a:lstStyle/>
          <a:p>
            <a:r>
              <a:rPr lang="en-US" sz="2400" b="1" dirty="0">
                <a:latin typeface="Arial" panose="020B0604020202020204" pitchFamily="34" charset="0"/>
                <a:ea typeface="Open Sans" panose="020B0606030504020204" pitchFamily="34" charset="0"/>
                <a:cs typeface="Arial" panose="020B0604020202020204" pitchFamily="34" charset="0"/>
              </a:rPr>
              <a:t>PARSE TREE</a:t>
            </a:r>
          </a:p>
          <a:p>
            <a:r>
              <a:rPr lang="en-US" sz="2400" dirty="0">
                <a:latin typeface="Arial" panose="020B0604020202020204" pitchFamily="34" charset="0"/>
                <a:ea typeface="Open Sans" panose="020B0606030504020204" pitchFamily="34" charset="0"/>
                <a:cs typeface="Arial" panose="020B0604020202020204" pitchFamily="34" charset="0"/>
              </a:rPr>
              <a:t>Parsing tokens like increment and decrement required additional changes to tokenizer.c and </a:t>
            </a:r>
            <a:r>
              <a:rPr lang="en-US" sz="2400" dirty="0" err="1">
                <a:latin typeface="Arial" panose="020B0604020202020204" pitchFamily="34" charset="0"/>
                <a:ea typeface="Open Sans" panose="020B0606030504020204" pitchFamily="34" charset="0"/>
                <a:cs typeface="Arial" panose="020B0604020202020204" pitchFamily="34" charset="0"/>
              </a:rPr>
              <a:t>token.h</a:t>
            </a:r>
            <a:r>
              <a:rPr lang="en-US" sz="2400" dirty="0">
                <a:latin typeface="Arial" panose="020B0604020202020204" pitchFamily="34" charset="0"/>
                <a:ea typeface="Open Sans" panose="020B0606030504020204" pitchFamily="34" charset="0"/>
                <a:cs typeface="Arial" panose="020B0604020202020204" pitchFamily="34" charset="0"/>
              </a:rPr>
              <a:t>. We explicitly defined and handled them since they represented a double token. As seen in the switch case statement below, after first checking for the ‘+’ or ‘-’ symbol, a following check for the same symbol is done such that the appropriate call to </a:t>
            </a:r>
            <a:r>
              <a:rPr lang="en-US" sz="2400">
                <a:latin typeface="Arial" panose="020B0604020202020204" pitchFamily="34" charset="0"/>
                <a:ea typeface="Open Sans" panose="020B0606030504020204" pitchFamily="34" charset="0"/>
                <a:cs typeface="Arial" panose="020B0604020202020204" pitchFamily="34" charset="0"/>
              </a:rPr>
              <a:t>increment/decrement </a:t>
            </a:r>
            <a:r>
              <a:rPr lang="en-US" sz="2400" dirty="0">
                <a:latin typeface="Arial" panose="020B0604020202020204" pitchFamily="34" charset="0"/>
                <a:ea typeface="Open Sans" panose="020B0606030504020204" pitchFamily="34" charset="0"/>
                <a:cs typeface="Arial" panose="020B0604020202020204" pitchFamily="34" charset="0"/>
              </a:rPr>
              <a:t>is made. </a:t>
            </a:r>
          </a:p>
          <a:p>
            <a:endParaRPr lang="en-US" sz="2400" b="1" dirty="0">
              <a:latin typeface="Arial" panose="020B0604020202020204" pitchFamily="34" charset="0"/>
              <a:ea typeface="Open Sans" panose="020B0606030504020204" pitchFamily="34" charset="0"/>
              <a:cs typeface="Arial" panose="020B0604020202020204" pitchFamily="34" charset="0"/>
            </a:endParaRPr>
          </a:p>
          <a:p>
            <a:endParaRPr lang="en-US" sz="2400" b="1" dirty="0">
              <a:latin typeface="Arial" panose="020B0604020202020204" pitchFamily="34" charset="0"/>
              <a:ea typeface="Open Sans" panose="020B0606030504020204" pitchFamily="34" charset="0"/>
              <a:cs typeface="Arial" panose="020B0604020202020204" pitchFamily="34" charset="0"/>
            </a:endParaRPr>
          </a:p>
        </p:txBody>
      </p:sp>
      <p:pic>
        <p:nvPicPr>
          <p:cNvPr id="32" name="Picture 31">
            <a:extLst>
              <a:ext uri="{FF2B5EF4-FFF2-40B4-BE49-F238E27FC236}">
                <a16:creationId xmlns:a16="http://schemas.microsoft.com/office/drawing/2014/main" id="{4193859F-BB04-4BFE-AFA6-57B20FF46679}"/>
              </a:ext>
            </a:extLst>
          </p:cNvPr>
          <p:cNvPicPr>
            <a:picLocks noChangeAspect="1"/>
          </p:cNvPicPr>
          <p:nvPr/>
        </p:nvPicPr>
        <p:blipFill>
          <a:blip r:embed="rId13"/>
          <a:stretch>
            <a:fillRect/>
          </a:stretch>
        </p:blipFill>
        <p:spPr>
          <a:xfrm>
            <a:off x="17153038" y="15942271"/>
            <a:ext cx="6927062" cy="3990835"/>
          </a:xfrm>
          <a:prstGeom prst="rect">
            <a:avLst/>
          </a:prstGeom>
          <a:ln>
            <a:solidFill>
              <a:srgbClr val="346E9D"/>
            </a:solidFill>
          </a:ln>
          <a:effectLst>
            <a:outerShdw blurRad="292100" dist="139700" dir="2700000" algn="tl" rotWithShape="0">
              <a:srgbClr val="333333">
                <a:alpha val="65000"/>
              </a:srgbClr>
            </a:outerShdw>
          </a:effectLst>
        </p:spPr>
      </p:pic>
      <p:sp>
        <p:nvSpPr>
          <p:cNvPr id="27" name="TextBox 26">
            <a:extLst>
              <a:ext uri="{FF2B5EF4-FFF2-40B4-BE49-F238E27FC236}">
                <a16:creationId xmlns:a16="http://schemas.microsoft.com/office/drawing/2014/main" id="{953832D9-4B15-4449-A27E-113CDA08D29B}"/>
              </a:ext>
            </a:extLst>
          </p:cNvPr>
          <p:cNvSpPr txBox="1"/>
          <p:nvPr/>
        </p:nvSpPr>
        <p:spPr>
          <a:xfrm>
            <a:off x="25046687" y="11731621"/>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Conclusion</a:t>
            </a:r>
          </a:p>
        </p:txBody>
      </p:sp>
      <p:pic>
        <p:nvPicPr>
          <p:cNvPr id="2" name="Picture 1">
            <a:extLst>
              <a:ext uri="{FF2B5EF4-FFF2-40B4-BE49-F238E27FC236}">
                <a16:creationId xmlns:a16="http://schemas.microsoft.com/office/drawing/2014/main" id="{0D0E5987-3E34-4513-B27F-28B582239582}"/>
              </a:ext>
            </a:extLst>
          </p:cNvPr>
          <p:cNvPicPr>
            <a:picLocks noChangeAspect="1"/>
          </p:cNvPicPr>
          <p:nvPr/>
        </p:nvPicPr>
        <p:blipFill>
          <a:blip r:embed="rId14"/>
          <a:stretch>
            <a:fillRect/>
          </a:stretch>
        </p:blipFill>
        <p:spPr>
          <a:xfrm>
            <a:off x="8809341" y="8409860"/>
            <a:ext cx="7301990" cy="937655"/>
          </a:xfrm>
          <a:prstGeom prst="rect">
            <a:avLst/>
          </a:prstGeom>
          <a:ln>
            <a:noFill/>
          </a:ln>
          <a:effectLst>
            <a:outerShdw blurRad="292100" dist="139700" dir="2700000" algn="tl" rotWithShape="0">
              <a:srgbClr val="333333">
                <a:alpha val="65000"/>
              </a:srgbClr>
            </a:outerShdw>
          </a:effectLst>
        </p:spPr>
      </p:pic>
      <p:pic>
        <p:nvPicPr>
          <p:cNvPr id="33" name="Picture 32">
            <a:extLst>
              <a:ext uri="{FF2B5EF4-FFF2-40B4-BE49-F238E27FC236}">
                <a16:creationId xmlns:a16="http://schemas.microsoft.com/office/drawing/2014/main" id="{50281144-F53E-4C44-AFE7-800607B6A213}"/>
              </a:ext>
            </a:extLst>
          </p:cNvPr>
          <p:cNvPicPr/>
          <p:nvPr/>
        </p:nvPicPr>
        <p:blipFill rotWithShape="1">
          <a:blip r:embed="rId15"/>
          <a:srcRect r="8715"/>
          <a:stretch/>
        </p:blipFill>
        <p:spPr>
          <a:xfrm>
            <a:off x="29440629" y="9719643"/>
            <a:ext cx="1984053" cy="1730540"/>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49C027D8-A620-4281-B24D-7778078187C0}"/>
              </a:ext>
            </a:extLst>
          </p:cNvPr>
          <p:cNvPicPr>
            <a:picLocks noChangeAspect="1"/>
          </p:cNvPicPr>
          <p:nvPr/>
        </p:nvPicPr>
        <p:blipFill>
          <a:blip r:embed="rId16"/>
          <a:stretch>
            <a:fillRect/>
          </a:stretch>
        </p:blipFill>
        <p:spPr>
          <a:xfrm>
            <a:off x="29440629" y="7578296"/>
            <a:ext cx="1984053" cy="1769219"/>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FE57543B-D03A-4D4E-8197-C7FBDD54D316}"/>
              </a:ext>
            </a:extLst>
          </p:cNvPr>
          <p:cNvPicPr>
            <a:picLocks noChangeAspect="1"/>
          </p:cNvPicPr>
          <p:nvPr/>
        </p:nvPicPr>
        <p:blipFill>
          <a:blip r:embed="rId17"/>
          <a:stretch>
            <a:fillRect/>
          </a:stretch>
        </p:blipFill>
        <p:spPr>
          <a:xfrm>
            <a:off x="29630056" y="4971876"/>
            <a:ext cx="1471701" cy="22927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3887106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inquisitalanchor|09-2018"/>
</p:tagLst>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4185</TotalTime>
  <Words>608</Words>
  <Application>Microsoft Office PowerPoint</Application>
  <PresentationFormat>Custom</PresentationFormat>
  <Paragraphs>114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Franklin Gothic Medium</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Free Poster Presentation Example</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Prin Selva</cp:lastModifiedBy>
  <cp:revision>82</cp:revision>
  <cp:lastPrinted>2013-03-27T18:07:17Z</cp:lastPrinted>
  <dcterms:modified xsi:type="dcterms:W3CDTF">2019-04-15T20:46:53Z</dcterms:modified>
  <cp:category>templates for scientific poster</cp:category>
</cp:coreProperties>
</file>