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32918400" cy="21945600"/>
  <p:notesSz cx="7010400" cy="9296400"/>
  <p:embeddedFontLst>
    <p:embeddedFont>
      <p:font typeface="Calibri" panose="020F0502020204030204" pitchFamily="34" charset="0"/>
      <p:regular r:id="rId5"/>
      <p:bold r:id="rId6"/>
      <p:italic r:id="rId7"/>
      <p:boldItalic r:id="rId8"/>
    </p:embeddedFont>
    <p:embeddedFont>
      <p:font typeface="Franklin Gothic Medium" panose="020B0603020102020204" pitchFamily="34" charset="0"/>
      <p:regular r:id="rId9"/>
      <p:italic r:id="rId10"/>
    </p:embeddedFont>
  </p:embeddedFontLst>
  <p:custDataLst>
    <p:tags r:id="rId11"/>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2"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 Selva" initials="PS" lastIdx="1" clrIdx="0">
    <p:extLst>
      <p:ext uri="{19B8F6BF-5375-455C-9EA6-DF929625EA0E}">
        <p15:presenceInfo xmlns:p15="http://schemas.microsoft.com/office/powerpoint/2012/main" userId="Prin Se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E9D"/>
    <a:srgbClr val="FFDC50"/>
    <a:srgbClr val="FFD743"/>
    <a:srgbClr val="B41E1E"/>
    <a:srgbClr val="505050"/>
    <a:srgbClr val="CB3B63"/>
    <a:srgbClr val="4B4B4B"/>
    <a:srgbClr val="DCDCDC"/>
    <a:srgbClr val="C8C8C8"/>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39" autoAdjust="0"/>
    <p:restoredTop sz="98191" autoAdjust="0"/>
  </p:normalViewPr>
  <p:slideViewPr>
    <p:cSldViewPr snapToGrid="0">
      <p:cViewPr>
        <p:scale>
          <a:sx n="25" d="100"/>
          <a:sy n="25" d="100"/>
        </p:scale>
        <p:origin x="1651" y="-216"/>
      </p:cViewPr>
      <p:guideLst>
        <p:guide orient="horz" pos="1662"/>
        <p:guide pos="14400"/>
      </p:guideLst>
    </p:cSldViewPr>
  </p:slideViewPr>
  <p:outlineViewPr>
    <p:cViewPr>
      <p:scale>
        <a:sx n="33" d="100"/>
        <a:sy n="33" d="100"/>
      </p:scale>
      <p:origin x="0" y="0"/>
    </p:cViewPr>
  </p:outlineViewPr>
  <p:notesTextViewPr>
    <p:cViewPr>
      <p:scale>
        <a:sx n="1" d="1"/>
        <a:sy n="1" d="1"/>
      </p:scale>
      <p:origin x="0" y="-586"/>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14T02:43:58.574"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4/14/2019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4/14/2019</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696913"/>
            <a:ext cx="5229225" cy="3486150"/>
          </a:xfrm>
        </p:spPr>
      </p:sp>
      <p:sp>
        <p:nvSpPr>
          <p:cNvPr id="3" name="Notes Placeholder 2"/>
          <p:cNvSpPr>
            <a:spLocks noGrp="1"/>
          </p:cNvSpPr>
          <p:nvPr>
            <p:ph type="body" idx="1"/>
          </p:nvPr>
        </p:nvSpPr>
        <p:spPr/>
        <p:txBody>
          <a:bodyPr/>
          <a:lstStyle>
            <a:defPPr>
              <a:defRPr kern="1200" smtId="4294967295"/>
            </a:defPPr>
          </a:lstStyle>
          <a:p>
            <a:endParaRPr lang="en-US" dirty="0"/>
          </a:p>
          <a:p>
            <a:r>
              <a:rPr lang="en-US" dirty="0"/>
              <a:t>Changes Based on Feedback:</a:t>
            </a:r>
          </a:p>
          <a:p>
            <a:r>
              <a:rPr lang="en-US" dirty="0"/>
              <a:t>- Address Bar removed from title header</a:t>
            </a:r>
          </a:p>
          <a:p>
            <a:r>
              <a:rPr lang="en-US" dirty="0"/>
              <a:t>- Poster was put through </a:t>
            </a:r>
            <a:r>
              <a:rPr lang="en-US" dirty="0" err="1"/>
              <a:t>Gramarly</a:t>
            </a:r>
            <a:r>
              <a:rPr lang="en-US" dirty="0"/>
              <a:t>. Proof Read. </a:t>
            </a:r>
          </a:p>
          <a:p>
            <a:r>
              <a:rPr lang="en-US" dirty="0"/>
              <a:t>- Section for </a:t>
            </a:r>
            <a:r>
              <a:rPr lang="en-US" dirty="0" err="1"/>
              <a:t>Developement</a:t>
            </a:r>
            <a:r>
              <a:rPr lang="en-US" dirty="0"/>
              <a:t> Stats was Added</a:t>
            </a:r>
          </a:p>
          <a:p>
            <a:r>
              <a:rPr lang="en-US" dirty="0"/>
              <a:t>- Section for "Conclusion Next Steps" was added to define our experience</a:t>
            </a:r>
          </a:p>
          <a:p>
            <a:r>
              <a:rPr lang="en-US" dirty="0"/>
              <a:t>- Readme Updated : Need to discuss with TA's to ensure that modifications are visible	</a:t>
            </a:r>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28074" y="157163"/>
            <a:ext cx="32946473" cy="1943100"/>
          </a:xfrm>
        </p:spPr>
        <p:txBody>
          <a:bodyPr>
            <a:noAutofit/>
          </a:bodyPr>
          <a:lstStyle>
            <a:defPPr>
              <a:defRPr kern="1200" smtId="4294967295"/>
            </a:defPPr>
            <a:lvl1pPr marL="0" marR="0" indent="0" algn="ctr" defTabSz="1880637" rtl="0" eaLnBrk="1" fontAlgn="auto" latinLnBrk="0" hangingPunct="1">
              <a:lnSpc>
                <a:spcPct val="100000"/>
              </a:lnSpc>
              <a:spcBef>
                <a:spcPts val="750"/>
              </a:spcBef>
              <a:spcAft>
                <a:spcPct val="0"/>
              </a:spcAft>
              <a:buClrTx/>
              <a:buSzTx/>
              <a:buFontTx/>
              <a:buNone/>
              <a:defRPr sz="305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marL="0" marR="0" lvl="0" indent="0" algn="ctr" defTabSz="1880637"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28074" y="1775013"/>
            <a:ext cx="32946473" cy="1129553"/>
          </a:xfrm>
        </p:spPr>
        <p:txBody>
          <a:bodyPr>
            <a:noAutofit/>
          </a:bodyPr>
          <a:lstStyle>
            <a:defPPr>
              <a:defRPr kern="1200" smtId="4294967295"/>
            </a:defPPr>
            <a:lvl1pPr marL="0" marR="0" indent="0" algn="ctr" defTabSz="1880637" rtl="0" eaLnBrk="1" fontAlgn="auto" latinLnBrk="0" hangingPunct="1">
              <a:lnSpc>
                <a:spcPct val="100000"/>
              </a:lnSpc>
              <a:spcBef>
                <a:spcPts val="400"/>
              </a:spcBef>
              <a:spcAft>
                <a:spcPct val="0"/>
              </a:spcAft>
              <a:buClrTx/>
              <a:buSzTx/>
              <a:buFontTx/>
              <a:buNone/>
              <a:defRPr sz="330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algn="ctr">
              <a:spcBef>
                <a:spcPts val="600"/>
              </a:spcBef>
            </a:pPr>
            <a:r>
              <a:rPr lang="en-US" sz="3000">
                <a:solidFill>
                  <a:schemeClr val="tx2">
                    <a:lumMod val="50000"/>
                  </a:schemeClr>
                </a:solidFill>
                <a:latin typeface="Franklin Gothic Medium" pitchFamily="34" charset="0"/>
              </a:rPr>
              <a:t>Author’s Name Here</a:t>
            </a:r>
            <a:br>
              <a:rPr lang="en-US" sz="3000">
                <a:solidFill>
                  <a:schemeClr val="tx2">
                    <a:lumMod val="50000"/>
                  </a:schemeClr>
                </a:solidFill>
                <a:latin typeface="Franklin Gothic Medium" pitchFamily="34" charset="0"/>
              </a:rPr>
            </a:br>
            <a:r>
              <a:rPr lang="en-US" sz="3000">
                <a:solidFill>
                  <a:schemeClr val="tx2">
                    <a:lumMod val="50000"/>
                  </a:schemeClr>
                </a:solidFill>
                <a:latin typeface="Arial" pitchFamily="34" charset="0"/>
                <a:cs typeface="Arial" pitchFamily="34" charset="0"/>
              </a:rPr>
              <a:t>University</a:t>
            </a:r>
            <a:r>
              <a:rPr lang="en-US" sz="30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878844"/>
            <a:ext cx="7406640" cy="1872488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920" y="878844"/>
            <a:ext cx="21671280" cy="1872488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5"/>
            <a:ext cx="27980639" cy="4358640"/>
          </a:xfrm>
        </p:spPr>
        <p:txBody>
          <a:bodyPr anchor="t"/>
          <a:lstStyle>
            <a:defPPr>
              <a:defRPr kern="1200" smtId="4294967295"/>
            </a:defPPr>
            <a:lvl1pPr algn="l">
              <a:defRPr sz="8250" b="1" cap="all"/>
            </a:lvl1pPr>
          </a:lstStyle>
          <a:p>
            <a:r>
              <a:rPr lang="en-US"/>
              <a:t>Click to edit Master title style</a:t>
            </a:r>
          </a:p>
        </p:txBody>
      </p:sp>
      <p:sp>
        <p:nvSpPr>
          <p:cNvPr id="3" name="Text Placeholder 2"/>
          <p:cNvSpPr>
            <a:spLocks noGrp="1"/>
          </p:cNvSpPr>
          <p:nvPr>
            <p:ph type="body" idx="1"/>
          </p:nvPr>
        </p:nvSpPr>
        <p:spPr>
          <a:xfrm>
            <a:off x="2600327" y="9301483"/>
            <a:ext cx="27980639" cy="4800598"/>
          </a:xfrm>
        </p:spPr>
        <p:txBody>
          <a:bodyPr anchor="b"/>
          <a:lstStyle>
            <a:defPPr>
              <a:defRPr kern="1200" smtId="4294967295"/>
            </a:defPPr>
            <a:lvl1pPr marL="0" indent="0">
              <a:buNone/>
              <a:defRPr sz="4100">
                <a:solidFill>
                  <a:schemeClr val="tx1">
                    <a:tint val="75000"/>
                  </a:schemeClr>
                </a:solidFill>
              </a:defRPr>
            </a:lvl1pPr>
            <a:lvl2pPr marL="940318" indent="0">
              <a:buNone/>
              <a:defRPr sz="3700">
                <a:solidFill>
                  <a:schemeClr val="tx1">
                    <a:tint val="75000"/>
                  </a:schemeClr>
                </a:solidFill>
              </a:defRPr>
            </a:lvl2pPr>
            <a:lvl3pPr marL="1880637" indent="0">
              <a:buNone/>
              <a:defRPr sz="3300">
                <a:solidFill>
                  <a:schemeClr val="tx1">
                    <a:tint val="75000"/>
                  </a:schemeClr>
                </a:solidFill>
              </a:defRPr>
            </a:lvl3pPr>
            <a:lvl4pPr marL="2820956" indent="0">
              <a:buNone/>
              <a:defRPr sz="2900">
                <a:solidFill>
                  <a:schemeClr val="tx1">
                    <a:tint val="75000"/>
                  </a:schemeClr>
                </a:solidFill>
              </a:defRPr>
            </a:lvl4pPr>
            <a:lvl5pPr marL="3761275" indent="0">
              <a:buNone/>
              <a:defRPr sz="2900">
                <a:solidFill>
                  <a:schemeClr val="tx1">
                    <a:tint val="75000"/>
                  </a:schemeClr>
                </a:solidFill>
              </a:defRPr>
            </a:lvl5pPr>
            <a:lvl6pPr marL="4701593" indent="0">
              <a:buNone/>
              <a:defRPr sz="2900">
                <a:solidFill>
                  <a:schemeClr val="tx1">
                    <a:tint val="75000"/>
                  </a:schemeClr>
                </a:solidFill>
              </a:defRPr>
            </a:lvl6pPr>
            <a:lvl7pPr marL="5641911" indent="0">
              <a:buNone/>
              <a:defRPr sz="2900">
                <a:solidFill>
                  <a:schemeClr val="tx1">
                    <a:tint val="75000"/>
                  </a:schemeClr>
                </a:solidFill>
              </a:defRPr>
            </a:lvl7pPr>
            <a:lvl8pPr marL="6582230" indent="0">
              <a:buNone/>
              <a:defRPr sz="2900">
                <a:solidFill>
                  <a:schemeClr val="tx1">
                    <a:tint val="75000"/>
                  </a:schemeClr>
                </a:solidFill>
              </a:defRPr>
            </a:lvl8pPr>
            <a:lvl9pPr marL="7522549"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9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926" y="4912362"/>
            <a:ext cx="14544677"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4" name="Content Placeholder 3"/>
          <p:cNvSpPr>
            <a:spLocks noGrp="1"/>
          </p:cNvSpPr>
          <p:nvPr>
            <p:ph sz="half" idx="2"/>
          </p:nvPr>
        </p:nvSpPr>
        <p:spPr>
          <a:xfrm>
            <a:off x="1645926" y="6959600"/>
            <a:ext cx="14544677"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89"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89"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defPPr>
              <a:defRPr kern="1200" smtId="4294967295"/>
            </a:defPPr>
            <a:lvl1pPr algn="l">
              <a:defRPr sz="4100" b="1"/>
            </a:lvl1pPr>
          </a:lstStyle>
          <a:p>
            <a:r>
              <a:rPr lang="en-US"/>
              <a:t>Click to edit Master title style</a:t>
            </a:r>
          </a:p>
        </p:txBody>
      </p:sp>
      <p:sp>
        <p:nvSpPr>
          <p:cNvPr id="3" name="Content Placeholder 2"/>
          <p:cNvSpPr>
            <a:spLocks noGrp="1"/>
          </p:cNvSpPr>
          <p:nvPr>
            <p:ph idx="1"/>
          </p:nvPr>
        </p:nvSpPr>
        <p:spPr>
          <a:xfrm>
            <a:off x="12870180" y="873762"/>
            <a:ext cx="18402300" cy="18729962"/>
          </a:xfrm>
        </p:spPr>
        <p:txBody>
          <a:bodyPr/>
          <a:lstStyle>
            <a:defPPr>
              <a:defRPr kern="1200" smtId="4294967295"/>
            </a:defPPr>
            <a:lvl1pPr>
              <a:defRPr sz="6600"/>
            </a:lvl1pPr>
            <a:lvl2pPr>
              <a:defRPr sz="5750"/>
            </a:lvl2pPr>
            <a:lvl3pPr>
              <a:defRPr sz="495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9" y="4592322"/>
            <a:ext cx="10829927" cy="15011402"/>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15361920"/>
            <a:ext cx="19751039" cy="1813562"/>
          </a:xfrm>
        </p:spPr>
        <p:txBody>
          <a:bodyPr anchor="b"/>
          <a:lstStyle>
            <a:defPPr>
              <a:defRPr kern="1200" smtId="4294967295"/>
            </a:defPPr>
            <a:lvl1pPr algn="l">
              <a:defRPr sz="4100" b="1"/>
            </a:lvl1pPr>
          </a:lstStyle>
          <a:p>
            <a:r>
              <a:rPr lang="en-US"/>
              <a:t>Click to edit Master title style</a:t>
            </a:r>
          </a:p>
        </p:txBody>
      </p:sp>
      <p:sp>
        <p:nvSpPr>
          <p:cNvPr id="3" name="Picture Placeholder 2"/>
          <p:cNvSpPr>
            <a:spLocks noGrp="1"/>
          </p:cNvSpPr>
          <p:nvPr>
            <p:ph type="pic" idx="1"/>
          </p:nvPr>
        </p:nvSpPr>
        <p:spPr>
          <a:xfrm>
            <a:off x="6452238" y="1960880"/>
            <a:ext cx="19751039" cy="13167361"/>
          </a:xfrm>
        </p:spPr>
        <p:txBody>
          <a:bodyPr/>
          <a:lstStyle>
            <a:defPPr>
              <a:defRPr kern="1200" smtId="4294967295"/>
            </a:defPPr>
            <a:lvl1pPr marL="0" indent="0">
              <a:buNone/>
              <a:defRPr sz="6600"/>
            </a:lvl1pPr>
            <a:lvl2pPr marL="940318" indent="0">
              <a:buNone/>
              <a:defRPr sz="5750"/>
            </a:lvl2pPr>
            <a:lvl3pPr marL="1880637" indent="0">
              <a:buNone/>
              <a:defRPr sz="4950"/>
            </a:lvl3pPr>
            <a:lvl4pPr marL="2820956" indent="0">
              <a:buNone/>
              <a:defRPr sz="4100"/>
            </a:lvl4pPr>
            <a:lvl5pPr marL="3761275" indent="0">
              <a:buNone/>
              <a:defRPr sz="4100"/>
            </a:lvl5pPr>
            <a:lvl6pPr marL="4701593" indent="0">
              <a:buNone/>
              <a:defRPr sz="4100"/>
            </a:lvl6pPr>
            <a:lvl7pPr marL="5641911" indent="0">
              <a:buNone/>
              <a:defRPr sz="4100"/>
            </a:lvl7pPr>
            <a:lvl8pPr marL="6582230" indent="0">
              <a:buNone/>
              <a:defRPr sz="4100"/>
            </a:lvl8pPr>
            <a:lvl9pPr marL="7522549" indent="0">
              <a:buNone/>
              <a:defRPr sz="4100"/>
            </a:lvl9pPr>
          </a:lstStyle>
          <a:p>
            <a:endParaRPr lang="en-US"/>
          </a:p>
        </p:txBody>
      </p:sp>
      <p:sp>
        <p:nvSpPr>
          <p:cNvPr id="4" name="Text Placeholder 3"/>
          <p:cNvSpPr>
            <a:spLocks noGrp="1"/>
          </p:cNvSpPr>
          <p:nvPr>
            <p:ph type="body" sz="half" idx="2"/>
          </p:nvPr>
        </p:nvSpPr>
        <p:spPr>
          <a:xfrm>
            <a:off x="6452238" y="17175482"/>
            <a:ext cx="19751039" cy="2575558"/>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4/14/2019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61" cy="36576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645921" y="5120642"/>
            <a:ext cx="29626561" cy="1448308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4"/>
            <a:ext cx="7680960" cy="1168400"/>
          </a:xfrm>
          <a:prstGeom prst="rect">
            <a:avLst/>
          </a:prstGeom>
        </p:spPr>
        <p:txBody>
          <a:bodyPr vert="horz" lIns="376108" tIns="188056" rIns="376108" bIns="188056" rtlCol="0" anchor="ctr"/>
          <a:lstStyle>
            <a:defPPr>
              <a:defRPr kern="1200" smtId="4294967295"/>
            </a:defPPr>
            <a:lvl1pPr algn="l">
              <a:defRPr sz="2450">
                <a:solidFill>
                  <a:schemeClr val="tx1">
                    <a:tint val="75000"/>
                  </a:schemeClr>
                </a:solidFill>
              </a:defRPr>
            </a:lvl1pPr>
          </a:lstStyle>
          <a:p>
            <a:fld id="{1D3EE5B7-680E-44FF-962F-3113FAB5030E}" type="datetimeFigureOut">
              <a:rPr lang="en-US" smtClean="0"/>
              <a:t>4/14/2019</a:t>
            </a:fld>
            <a:endParaRPr lang="en-US"/>
          </a:p>
        </p:txBody>
      </p:sp>
      <p:sp>
        <p:nvSpPr>
          <p:cNvPr id="5" name="Footer Placeholder 4"/>
          <p:cNvSpPr>
            <a:spLocks noGrp="1"/>
          </p:cNvSpPr>
          <p:nvPr>
            <p:ph type="ftr" sz="quarter" idx="3"/>
          </p:nvPr>
        </p:nvSpPr>
        <p:spPr>
          <a:xfrm>
            <a:off x="11247120" y="20340324"/>
            <a:ext cx="10424160" cy="1168400"/>
          </a:xfrm>
          <a:prstGeom prst="rect">
            <a:avLst/>
          </a:prstGeom>
        </p:spPr>
        <p:txBody>
          <a:bodyPr vert="horz" lIns="376108" tIns="188056" rIns="376108" bIns="188056" rtlCol="0" anchor="ctr"/>
          <a:lstStyle>
            <a:defPPr>
              <a:defRPr kern="1200" smtId="4294967295"/>
            </a:defPPr>
            <a:lvl1pPr algn="ctr">
              <a:defRPr sz="24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4"/>
            <a:ext cx="7680960" cy="1168400"/>
          </a:xfrm>
          <a:prstGeom prst="rect">
            <a:avLst/>
          </a:prstGeom>
        </p:spPr>
        <p:txBody>
          <a:bodyPr vert="horz" lIns="376108" tIns="188056" rIns="376108" bIns="188056" rtlCol="0" anchor="ctr"/>
          <a:lstStyle>
            <a:defPPr>
              <a:defRPr kern="1200" smtId="4294967295"/>
            </a:defPPr>
            <a:lvl1pPr algn="r">
              <a:defRPr sz="245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30149800" y="10972800"/>
            <a:ext cx="14274800" cy="4368800"/>
          </a:xfrm>
          <a:prstGeom prst="rect">
            <a:avLst/>
          </a:prstGeom>
        </p:spPr>
      </p:pic>
      <p:pic>
        <p:nvPicPr>
          <p:cNvPr id="9" name="New picture"/>
          <p:cNvPicPr/>
          <p:nvPr/>
        </p:nvPicPr>
        <p:blipFill>
          <a:blip r:embed="rId14"/>
          <a:stretch>
            <a:fillRect/>
          </a:stretch>
        </p:blipFill>
        <p:spPr>
          <a:xfrm>
            <a:off x="1473200" y="22453600"/>
            <a:ext cx="29972000" cy="1549400"/>
          </a:xfrm>
          <a:prstGeom prst="rect">
            <a:avLst/>
          </a:prstGeom>
        </p:spPr>
      </p:pic>
      <p:sp>
        <p:nvSpPr>
          <p:cNvPr id="10"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36x24</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1880637" rtl="0" eaLnBrk="1" latinLnBrk="0" hangingPunct="1">
        <a:spcBef>
          <a:spcPct val="0"/>
        </a:spcBef>
        <a:buNone/>
        <a:defRPr sz="9050" kern="1200">
          <a:solidFill>
            <a:schemeClr val="tx1"/>
          </a:solidFill>
          <a:latin typeface="+mj-lt"/>
          <a:ea typeface="+mj-ea"/>
          <a:cs typeface="+mj-cs"/>
        </a:defRPr>
      </a:lvl1pPr>
    </p:titleStyle>
    <p:bodyStyle>
      <a:defPPr>
        <a:defRPr kern="1200" smtId="4294967295"/>
      </a:defPPr>
      <a:lvl1pPr marL="705238" indent="-705238" algn="l" defTabSz="1880637"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018" indent="-587700" algn="l" defTabSz="1880637" rtl="0" eaLnBrk="1" latinLnBrk="0" hangingPunct="1">
        <a:spcBef>
          <a:spcPct val="20000"/>
        </a:spcBef>
        <a:buFont typeface="Arial" pitchFamily="34" charset="0"/>
        <a:buChar char="–"/>
        <a:defRPr sz="5750" kern="1200">
          <a:solidFill>
            <a:schemeClr val="tx1"/>
          </a:solidFill>
          <a:latin typeface="+mn-lt"/>
          <a:ea typeface="+mn-ea"/>
          <a:cs typeface="+mn-cs"/>
        </a:defRPr>
      </a:lvl2pPr>
      <a:lvl3pPr marL="2350797" indent="-470160" algn="l" defTabSz="1880637" rtl="0" eaLnBrk="1" latinLnBrk="0" hangingPunct="1">
        <a:spcBef>
          <a:spcPct val="20000"/>
        </a:spcBef>
        <a:buFont typeface="Arial" pitchFamily="34" charset="0"/>
        <a:buChar char="•"/>
        <a:defRPr sz="4950" kern="1200">
          <a:solidFill>
            <a:schemeClr val="tx1"/>
          </a:solidFill>
          <a:latin typeface="+mn-lt"/>
          <a:ea typeface="+mn-ea"/>
          <a:cs typeface="+mn-cs"/>
        </a:defRPr>
      </a:lvl3pPr>
      <a:lvl4pPr marL="3291115"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4pPr>
      <a:lvl5pPr marL="4231434"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5pPr>
      <a:lvl6pPr marL="5171753"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6pPr>
      <a:lvl7pPr marL="6112071"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7pPr>
      <a:lvl8pPr marL="7052390"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8pPr>
      <a:lvl9pPr marL="7992708"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9pPr>
    </p:bodyStyle>
    <p:otherStyle>
      <a:defPPr>
        <a:defRPr lang="en-US"/>
      </a:defPPr>
      <a:lvl1pPr marL="0" algn="l" defTabSz="1880637" rtl="0" eaLnBrk="1" latinLnBrk="0" hangingPunct="1">
        <a:defRPr sz="3700" kern="1200">
          <a:solidFill>
            <a:schemeClr val="tx1"/>
          </a:solidFill>
          <a:latin typeface="+mn-lt"/>
          <a:ea typeface="+mn-ea"/>
          <a:cs typeface="+mn-cs"/>
        </a:defRPr>
      </a:lvl1pPr>
      <a:lvl2pPr marL="940318" algn="l" defTabSz="1880637" rtl="0" eaLnBrk="1" latinLnBrk="0" hangingPunct="1">
        <a:defRPr sz="3700" kern="1200">
          <a:solidFill>
            <a:schemeClr val="tx1"/>
          </a:solidFill>
          <a:latin typeface="+mn-lt"/>
          <a:ea typeface="+mn-ea"/>
          <a:cs typeface="+mn-cs"/>
        </a:defRPr>
      </a:lvl2pPr>
      <a:lvl3pPr marL="1880637" algn="l" defTabSz="1880637" rtl="0" eaLnBrk="1" latinLnBrk="0" hangingPunct="1">
        <a:defRPr sz="3700" kern="1200">
          <a:solidFill>
            <a:schemeClr val="tx1"/>
          </a:solidFill>
          <a:latin typeface="+mn-lt"/>
          <a:ea typeface="+mn-ea"/>
          <a:cs typeface="+mn-cs"/>
        </a:defRPr>
      </a:lvl3pPr>
      <a:lvl4pPr marL="2820956" algn="l" defTabSz="1880637" rtl="0" eaLnBrk="1" latinLnBrk="0" hangingPunct="1">
        <a:defRPr sz="3700" kern="1200">
          <a:solidFill>
            <a:schemeClr val="tx1"/>
          </a:solidFill>
          <a:latin typeface="+mn-lt"/>
          <a:ea typeface="+mn-ea"/>
          <a:cs typeface="+mn-cs"/>
        </a:defRPr>
      </a:lvl4pPr>
      <a:lvl5pPr marL="3761275" algn="l" defTabSz="1880637" rtl="0" eaLnBrk="1" latinLnBrk="0" hangingPunct="1">
        <a:defRPr sz="3700" kern="1200">
          <a:solidFill>
            <a:schemeClr val="tx1"/>
          </a:solidFill>
          <a:latin typeface="+mn-lt"/>
          <a:ea typeface="+mn-ea"/>
          <a:cs typeface="+mn-cs"/>
        </a:defRPr>
      </a:lvl5pPr>
      <a:lvl6pPr marL="4701593" algn="l" defTabSz="1880637" rtl="0" eaLnBrk="1" latinLnBrk="0" hangingPunct="1">
        <a:defRPr sz="3700" kern="1200">
          <a:solidFill>
            <a:schemeClr val="tx1"/>
          </a:solidFill>
          <a:latin typeface="+mn-lt"/>
          <a:ea typeface="+mn-ea"/>
          <a:cs typeface="+mn-cs"/>
        </a:defRPr>
      </a:lvl6pPr>
      <a:lvl7pPr marL="5641911" algn="l" defTabSz="1880637" rtl="0" eaLnBrk="1" latinLnBrk="0" hangingPunct="1">
        <a:defRPr sz="3700" kern="1200">
          <a:solidFill>
            <a:schemeClr val="tx1"/>
          </a:solidFill>
          <a:latin typeface="+mn-lt"/>
          <a:ea typeface="+mn-ea"/>
          <a:cs typeface="+mn-cs"/>
        </a:defRPr>
      </a:lvl7pPr>
      <a:lvl8pPr marL="6582230" algn="l" defTabSz="1880637" rtl="0" eaLnBrk="1" latinLnBrk="0" hangingPunct="1">
        <a:defRPr sz="3700" kern="1200">
          <a:solidFill>
            <a:schemeClr val="tx1"/>
          </a:solidFill>
          <a:latin typeface="+mn-lt"/>
          <a:ea typeface="+mn-ea"/>
          <a:cs typeface="+mn-cs"/>
        </a:defRPr>
      </a:lvl8pPr>
      <a:lvl9pPr marL="7522549" algn="l" defTabSz="188063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 Id="rId1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19320387"/>
            <a:ext cx="32918400" cy="2625214"/>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4">
            <a:biLevel thresh="25000"/>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19942479"/>
            <a:ext cx="32918400" cy="2003121"/>
          </a:xfrm>
          <a:prstGeom prst="rect">
            <a:avLst/>
          </a:prstGeom>
          <a:noFill/>
          <a:effectLst/>
        </p:spPr>
      </p:pic>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25091563" y="4359999"/>
            <a:ext cx="7072312" cy="17163659"/>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DEVELOPMENT STATISTICS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Modifications:</a:t>
            </a:r>
          </a:p>
          <a:p>
            <a:r>
              <a:rPr lang="en-US" sz="1600" b="1" dirty="0">
                <a:latin typeface="Arial" panose="020B0604020202020204" pitchFamily="34" charset="0"/>
                <a:cs typeface="Arial" panose="020B0604020202020204" pitchFamily="34" charset="0"/>
              </a:rPr>
              <a:t>Files:</a:t>
            </a:r>
          </a:p>
          <a:p>
            <a:r>
              <a:rPr lang="en-US" sz="1600" b="1" dirty="0">
                <a:latin typeface="Arial" panose="020B0604020202020204" pitchFamily="34" charset="0"/>
                <a:cs typeface="Arial" panose="020B0604020202020204" pitchFamily="34" charset="0"/>
              </a:rPr>
              <a:t>Lines: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EXAMPLE OUTPUT FROM TEST CASES: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Increment/ Decrement  </a:t>
            </a: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algn="ctr"/>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Until</a:t>
            </a:r>
          </a:p>
          <a:p>
            <a:endParaRPr lang="en-US" sz="1600" b="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algn="ctr"/>
            <a:endParaRPr lang="en-US" sz="1600" b="1" dirty="0">
              <a:latin typeface="Arial" panose="020B0604020202020204" pitchFamily="34" charset="0"/>
              <a:cs typeface="Arial" panose="020B0604020202020204" pitchFamily="34" charset="0"/>
            </a:endParaRPr>
          </a:p>
          <a:p>
            <a:pPr algn="ct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Unless</a:t>
            </a:r>
          </a:p>
          <a:p>
            <a:endParaRPr lang="en-US" sz="1600"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most challenging part of this project was the size and complexity of the code. It was very challenging at first to find what we were looking for and understand how everything was connected. In hindsight, we didn’t have to write hundreds of lines of codes but we spent a long time understand where code changes need to happen and how bytecode worked. This was further magnified by the out of date documentation and heavy use of macros. It was very much a treasure hunt. Similarly, some code was auto-generated once the </a:t>
            </a:r>
            <a:r>
              <a:rPr lang="en-US" sz="1600" dirty="0" err="1">
                <a:latin typeface="Arial" panose="020B0604020202020204" pitchFamily="34" charset="0"/>
                <a:cs typeface="Arial" panose="020B0604020202020204" pitchFamily="34" charset="0"/>
              </a:rPr>
              <a:t>Makefile</a:t>
            </a:r>
            <a:r>
              <a:rPr lang="en-US" sz="1600" dirty="0">
                <a:latin typeface="Arial" panose="020B0604020202020204" pitchFamily="34" charset="0"/>
                <a:cs typeface="Arial" panose="020B0604020202020204" pitchFamily="34" charset="0"/>
              </a:rPr>
              <a:t> was called but some were not. For example, any grammar changes wont be compiled unless a regen-grammar command is called on the make file. This is something we wish we new early.  If we were to do this project again, we would definitely try to implement some compiler optimizations like constant folding. (ADD SOMETHING ELSE). Looking forward, we would love to try and implement some of existing PEP’s , most notably(PEPS).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400" baseline="30000" dirty="0">
                <a:latin typeface="Arial" panose="020B0604020202020204" pitchFamily="34" charset="0"/>
                <a:cs typeface="Arial" panose="020B0604020202020204" pitchFamily="34" charset="0"/>
              </a:rPr>
              <a:t>1 </a:t>
            </a:r>
            <a:r>
              <a:rPr lang="en-US" sz="1400" dirty="0">
                <a:latin typeface="Arial" panose="020B0604020202020204" pitchFamily="34" charset="0"/>
                <a:cs typeface="Arial" panose="020B0604020202020204" pitchFamily="34" charset="0"/>
              </a:rPr>
              <a:t>Python Software Foundation. (n.d.). 24. Changing </a:t>
            </a:r>
            <a:r>
              <a:rPr lang="en-US" sz="1400" dirty="0" err="1">
                <a:latin typeface="Arial" panose="020B0604020202020204" pitchFamily="34" charset="0"/>
                <a:cs typeface="Arial" panose="020B0604020202020204" pitchFamily="34" charset="0"/>
              </a:rPr>
              <a:t>CPython's</a:t>
            </a:r>
            <a:r>
              <a:rPr lang="en-US" sz="1400" dirty="0">
                <a:latin typeface="Arial" panose="020B0604020202020204" pitchFamily="34" charset="0"/>
                <a:cs typeface="Arial" panose="020B0604020202020204" pitchFamily="34" charset="0"/>
              </a:rPr>
              <a:t> Grammar¶. Retrieved </a:t>
            </a:r>
          </a:p>
          <a:p>
            <a:r>
              <a:rPr lang="en-US" sz="1400" dirty="0">
                <a:latin typeface="Arial" panose="020B0604020202020204" pitchFamily="34" charset="0"/>
                <a:cs typeface="Arial" panose="020B0604020202020204" pitchFamily="34" charset="0"/>
              </a:rPr>
              <a:t>April 09, 2019, from https://devguide.python.org/grammar/</a:t>
            </a:r>
          </a:p>
          <a:p>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2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25. Design of </a:t>
            </a:r>
            <a:r>
              <a:rPr lang="en-US" sz="1400" dirty="0" err="1">
                <a:latin typeface="Arial" panose="020B0604020202020204" pitchFamily="34" charset="0"/>
                <a:ea typeface="Open Sans" panose="020B0606030504020204" pitchFamily="34" charset="0"/>
                <a:cs typeface="Arial" panose="020B0604020202020204" pitchFamily="34" charset="0"/>
              </a:rPr>
              <a:t>CPython's</a:t>
            </a:r>
            <a:r>
              <a:rPr lang="en-US" sz="1400" dirty="0">
                <a:latin typeface="Arial" panose="020B0604020202020204" pitchFamily="34" charset="0"/>
                <a:ea typeface="Open Sans" panose="020B0606030504020204" pitchFamily="34" charset="0"/>
                <a:cs typeface="Arial" panose="020B0604020202020204" pitchFamily="34" charset="0"/>
              </a:rPr>
              <a:t> Compiler¶. Retrieved March 26, 2019, from https://devguide.python.org/compiler/</a:t>
            </a:r>
          </a:p>
          <a:p>
            <a:endParaRPr lang="en-US" sz="14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3. </a:t>
            </a:r>
            <a:r>
              <a:rPr lang="en-US" sz="1400" dirty="0">
                <a:latin typeface="Arial" panose="020B0604020202020204" pitchFamily="34" charset="0"/>
                <a:cs typeface="Arial" panose="020B0604020202020204" pitchFamily="34" charset="0"/>
              </a:rPr>
              <a:t>Python Software Foundation. (n.d.). 10. Full Grammar specification¶. Retrieved April 6, 2019, from https://docs.python.org/3/reference/grammar.html</a:t>
            </a:r>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1600" baseline="30000" dirty="0">
                <a:latin typeface="Arial" panose="020B0604020202020204" pitchFamily="34" charset="0"/>
                <a:ea typeface="Open Sans" panose="020B0606030504020204" pitchFamily="34" charset="0"/>
                <a:cs typeface="Arial" panose="020B0604020202020204" pitchFamily="34" charset="0"/>
              </a:rPr>
              <a:t>4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PEP 3103 -- A Switch/Case Statement. Retrieved March 22, 2019, from https://www.python.org/dev/peps/pep-3103/</a:t>
            </a:r>
          </a:p>
          <a:p>
            <a:endParaRPr lang="en-US" sz="1600" dirty="0">
              <a:latin typeface="Arial" panose="020B0604020202020204" pitchFamily="34" charset="0"/>
              <a:ea typeface="Open Sans" panose="020B0606030504020204" pitchFamily="34" charset="0"/>
              <a:cs typeface="Arial" panose="020B0604020202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16978707" y="4121402"/>
            <a:ext cx="7072312" cy="1107981"/>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COMPILING TO BYTECODE</a:t>
            </a:r>
            <a:endParaRPr lang="en-US" b="1" dirty="0">
              <a:latin typeface="Arial" panose="020B0604020202020204" pitchFamily="34" charset="0"/>
              <a:ea typeface="Open Sans" panose="020B0606030504020204" pitchFamily="34" charset="0"/>
              <a:cs typeface="Arial" panose="020B0604020202020204" pitchFamily="34" charset="0"/>
            </a:endParaRP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8809341" y="4503627"/>
            <a:ext cx="7377111" cy="11751921"/>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r>
              <a:rPr lang="en-US" sz="1800" b="1" dirty="0">
                <a:latin typeface="Arial" panose="020B0604020202020204" pitchFamily="34" charset="0"/>
                <a:ea typeface="Open Sans" panose="020B0606030504020204" pitchFamily="34" charset="0"/>
                <a:cs typeface="Arial" panose="020B0604020202020204" pitchFamily="34" charset="0"/>
              </a:rPr>
              <a:t> </a:t>
            </a:r>
            <a:r>
              <a:rPr lang="en-US" sz="2400" b="1" dirty="0">
                <a:latin typeface="Arial" panose="020B0604020202020204" pitchFamily="34" charset="0"/>
                <a:ea typeface="Open Sans" panose="020B0606030504020204" pitchFamily="34" charset="0"/>
                <a:cs typeface="Arial" panose="020B0604020202020204" pitchFamily="34" charset="0"/>
              </a:rPr>
              <a:t>GRAMMAR</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CPython starts with a grammar which is seen below.. Similar modifications were made in the </a:t>
            </a:r>
            <a:r>
              <a:rPr lang="en-US" sz="2400" dirty="0" err="1">
                <a:latin typeface="Arial" panose="020B0604020202020204" pitchFamily="34" charset="0"/>
                <a:ea typeface="Open Sans" panose="020B0606030504020204" pitchFamily="34" charset="0"/>
                <a:cs typeface="Arial" panose="020B0604020202020204" pitchFamily="34" charset="0"/>
              </a:rPr>
              <a:t>Python.asdl</a:t>
            </a:r>
            <a:r>
              <a:rPr lang="en-US" sz="2400" dirty="0">
                <a:latin typeface="Arial" panose="020B0604020202020204" pitchFamily="34" charset="0"/>
                <a:ea typeface="Open Sans" panose="020B0606030504020204" pitchFamily="34" charset="0"/>
                <a:cs typeface="Arial" panose="020B0604020202020204" pitchFamily="34" charset="0"/>
              </a:rPr>
              <a:t> , which describes the rules.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AST MODIFICATIONS</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Below is an example of the kind of modifications we had to make to allow for 4 different options in a do-while-else loop. Various combinations would allow for various child node configurations which we had to account for, namely:</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dirty="0">
                <a:latin typeface="Arial" panose="020B0604020202020204" pitchFamily="34" charset="0"/>
                <a:ea typeface="Open Sans" panose="020B0606030504020204" pitchFamily="34" charset="0"/>
                <a:cs typeface="Arial" panose="020B0604020202020204" pitchFamily="34" charset="0"/>
              </a:rPr>
              <a:t>While: 4 child nodes</a:t>
            </a:r>
          </a:p>
          <a:p>
            <a:pPr marL="342900" indent="-342900">
              <a:lnSpc>
                <a:spcPct val="110000"/>
              </a:lnSpc>
              <a:buFont typeface="Arial" panose="020B0604020202020204" pitchFamily="34" charset="0"/>
              <a:buChar char="•"/>
            </a:pPr>
            <a:r>
              <a:rPr lang="en-US" dirty="0">
                <a:latin typeface="Arial" panose="020B0604020202020204" pitchFamily="34" charset="0"/>
                <a:ea typeface="Open Sans" panose="020B0606030504020204" pitchFamily="34" charset="0"/>
                <a:cs typeface="Arial" panose="020B0604020202020204" pitchFamily="34" charset="0"/>
              </a:rPr>
              <a:t>Do While: 7 nodes</a:t>
            </a:r>
          </a:p>
          <a:p>
            <a:pPr marL="342900" indent="-342900">
              <a:lnSpc>
                <a:spcPct val="110000"/>
              </a:lnSpc>
              <a:buFont typeface="Arial" panose="020B0604020202020204" pitchFamily="34" charset="0"/>
              <a:buChar char="•"/>
            </a:pPr>
            <a:r>
              <a:rPr lang="en-US" dirty="0">
                <a:latin typeface="Arial" panose="020B0604020202020204" pitchFamily="34" charset="0"/>
                <a:ea typeface="Open Sans" panose="020B0606030504020204" pitchFamily="34" charset="0"/>
                <a:cs typeface="Arial" panose="020B0604020202020204" pitchFamily="34" charset="0"/>
              </a:rPr>
              <a:t>While, Else: 7 nodes</a:t>
            </a:r>
          </a:p>
          <a:p>
            <a:pPr marL="342900" indent="-342900">
              <a:lnSpc>
                <a:spcPct val="110000"/>
              </a:lnSpc>
              <a:buFont typeface="Arial" panose="020B0604020202020204" pitchFamily="34" charset="0"/>
              <a:buChar char="•"/>
            </a:pPr>
            <a:r>
              <a:rPr lang="en-US" dirty="0">
                <a:latin typeface="Arial" panose="020B0604020202020204" pitchFamily="34" charset="0"/>
                <a:ea typeface="Open Sans" panose="020B0606030504020204" pitchFamily="34" charset="0"/>
                <a:cs typeface="Arial" panose="020B0604020202020204" pitchFamily="34" charset="0"/>
              </a:rPr>
              <a:t>Do While Else: 10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690589" y="4145241"/>
            <a:ext cx="7060406" cy="16189033"/>
          </a:xfrm>
          <a:prstGeom prst="rect">
            <a:avLst/>
          </a:prstGeom>
          <a:no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One of the most beloved programming languages out there is Python. It contains a plethora of syntax that enables its users to achieve their goals.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However, it does not contain a handful of syntax that we believe would enrich the programming language and provide developers with more flexibility .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language constructs we believe will ameliorate Python are : </a:t>
            </a:r>
            <a:r>
              <a:rPr lang="en-US" sz="2400" b="1" dirty="0">
                <a:latin typeface="Arial" panose="020B0604020202020204" pitchFamily="34" charset="0"/>
                <a:cs typeface="Arial" panose="020B0604020202020204" pitchFamily="34" charset="0"/>
              </a:rPr>
              <a:t>Increment, Decrement,  Until , Unless, Do-While Loops, &amp; Switch-Case Statements. </a:t>
            </a:r>
            <a:r>
              <a:rPr lang="en-US" sz="2400" dirty="0">
                <a:latin typeface="Arial" panose="020B0604020202020204" pitchFamily="34" charset="0"/>
                <a:cs typeface="Arial" panose="020B0604020202020204" pitchFamily="34" charset="0"/>
              </a:rPr>
              <a:t>These enhancements, although not necessarily pythonic, would enhance the toolkit for developers. </a:t>
            </a: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In order to alter Python, we took advantage of the  CPython compiler (V 3.7) which has multiple components for compilation which include the following steps</a:t>
            </a:r>
            <a:r>
              <a:rPr lang="en-US" sz="2400" baseline="30000" dirty="0">
                <a:latin typeface="Arial" panose="020B0604020202020204" pitchFamily="34" charset="0"/>
                <a:ea typeface="+mn-ea"/>
                <a:cs typeface="Arial" panose="020B0604020202020204" pitchFamily="34" charset="0"/>
              </a:rPr>
              <a:t>2</a:t>
            </a:r>
            <a:r>
              <a:rPr lang="en-US" sz="2400" dirty="0">
                <a:latin typeface="Arial" panose="020B0604020202020204" pitchFamily="34" charset="0"/>
                <a:ea typeface="+mn-ea"/>
                <a:cs typeface="Arial" panose="020B0604020202020204" pitchFamily="34" charset="0"/>
              </a:rPr>
              <a:t>:</a:t>
            </a:r>
          </a:p>
          <a:p>
            <a:endParaRPr lang="en-US" sz="2200" dirty="0">
              <a:latin typeface="Arial" panose="020B0604020202020204" pitchFamily="34" charset="0"/>
              <a:ea typeface="+mn-ea"/>
              <a:cs typeface="Arial" panose="020B0604020202020204" pitchFamily="34" charset="0"/>
            </a:endParaRP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Parse source code into a parse tree (Parser/</a:t>
            </a:r>
            <a:r>
              <a:rPr lang="en-US" sz="2200" dirty="0" err="1">
                <a:latin typeface="Arial" panose="020B0604020202020204" pitchFamily="34" charset="0"/>
                <a:ea typeface="+mn-ea"/>
                <a:cs typeface="Arial" panose="020B0604020202020204" pitchFamily="34" charset="0"/>
              </a:rPr>
              <a:t>pgen.c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parse tree into an Abstract Syntax Tree (Python/</a:t>
            </a:r>
            <a:r>
              <a:rPr lang="en-US" sz="2200" dirty="0" err="1">
                <a:latin typeface="Arial" panose="020B0604020202020204" pitchFamily="34" charset="0"/>
                <a:ea typeface="+mn-ea"/>
                <a:cs typeface="Arial" panose="020B0604020202020204" pitchFamily="34" charset="0"/>
              </a:rPr>
              <a:t>ast.c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AST into a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Emit bytecode based on the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endParaRPr lang="en-US" sz="24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Several other files needed to be altered to achieve our results. Most notably:</a:t>
            </a:r>
          </a:p>
          <a:p>
            <a:endParaRPr lang="en-US"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Python.asdl</a:t>
            </a:r>
            <a:r>
              <a:rPr lang="en-US" sz="2200" dirty="0">
                <a:latin typeface="Arial" panose="020B0604020202020204" pitchFamily="34" charset="0"/>
                <a:ea typeface="+mn-ea"/>
                <a:cs typeface="Arial" panose="020B0604020202020204" pitchFamily="34" charset="0"/>
              </a:rPr>
              <a:t> -&gt; Used for parsing into AST</a:t>
            </a:r>
          </a:p>
          <a:p>
            <a:pPr marL="342900" indent="-342900">
              <a:buFont typeface="Arial" panose="020B0604020202020204" pitchFamily="34" charset="0"/>
              <a:buChar char="•"/>
            </a:pPr>
            <a:r>
              <a:rPr lang="en-US" sz="2200" dirty="0">
                <a:latin typeface="Arial" panose="020B0604020202020204" pitchFamily="34" charset="0"/>
                <a:ea typeface="+mn-ea"/>
                <a:cs typeface="Arial" panose="020B0604020202020204" pitchFamily="34" charset="0"/>
              </a:rPr>
              <a:t>Grammar -&gt; Contains grammar rules</a:t>
            </a: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Ceval.c</a:t>
            </a:r>
            <a:r>
              <a:rPr lang="en-US" sz="2200" dirty="0">
                <a:latin typeface="Arial" panose="020B0604020202020204" pitchFamily="34" charset="0"/>
                <a:ea typeface="+mn-ea"/>
                <a:cs typeface="Arial" panose="020B0604020202020204" pitchFamily="34" charset="0"/>
              </a:rPr>
              <a:t> -&gt; executes byte-code</a:t>
            </a:r>
          </a:p>
          <a:p>
            <a:pPr marL="342900" indent="-342900">
              <a:buFont typeface="Arial" panose="020B0604020202020204" pitchFamily="34" charset="0"/>
              <a:buChar char="•"/>
            </a:pPr>
            <a:r>
              <a:rPr lang="en-CA" sz="2200" dirty="0" err="1">
                <a:latin typeface="Arial" panose="020B0604020202020204" pitchFamily="34" charset="0"/>
                <a:cs typeface="Arial" panose="020B0604020202020204" pitchFamily="34" charset="0"/>
              </a:rPr>
              <a:t>symtable.c</a:t>
            </a:r>
            <a:r>
              <a:rPr lang="en-CA" sz="2200" dirty="0">
                <a:latin typeface="Arial" panose="020B0604020202020204" pitchFamily="34" charset="0"/>
                <a:cs typeface="Arial" panose="020B0604020202020204" pitchFamily="34" charset="0"/>
              </a:rPr>
              <a:t> → </a:t>
            </a:r>
            <a:r>
              <a:rPr lang="en-US" sz="2200" dirty="0">
                <a:latin typeface="Arial" panose="020B0604020202020204" pitchFamily="34" charset="0"/>
                <a:cs typeface="Arial" panose="020B0604020202020204" pitchFamily="34" charset="0"/>
              </a:rPr>
              <a:t>Generates a symbol table from AST</a:t>
            </a:r>
            <a:endParaRPr lang="en-US" sz="2200" dirty="0">
              <a:latin typeface="Arial" panose="020B0604020202020204" pitchFamily="34" charset="0"/>
              <a:ea typeface="+mn-ea"/>
              <a:cs typeface="Arial" panose="020B0604020202020204" pitchFamily="34" charset="0"/>
            </a:endParaRPr>
          </a:p>
          <a:p>
            <a:pPr marL="457200" indent="-457200">
              <a:buFont typeface="+mj-lt"/>
              <a:buAutoNum type="arabicPeriod"/>
            </a:pPr>
            <a:endParaRPr lang="en-US" sz="2400" dirty="0">
              <a:latin typeface="Arial" panose="020B0604020202020204" pitchFamily="34" charset="0"/>
              <a:ea typeface="+mn-ea"/>
              <a:cs typeface="Arial" panose="020B0604020202020204" pitchFamily="34" charset="0"/>
            </a:endParaRPr>
          </a:p>
          <a:p>
            <a:endParaRPr lang="en-US" sz="2400" b="1" dirty="0">
              <a:latin typeface="Arial" panose="020B0604020202020204" pitchFamily="34" charset="0"/>
              <a:ea typeface="+mn-ea"/>
              <a:cs typeface="Arial" panose="020B0604020202020204" pitchFamily="34" charset="0"/>
            </a:endParaRPr>
          </a:p>
          <a:p>
            <a:pPr marL="342900" indent="-342900">
              <a:buFont typeface="+mj-lt"/>
              <a:buAutoNum type="arabicPeriod"/>
            </a:pPr>
            <a:endParaRPr lang="en-US" sz="1600" b="1"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p:txBody>
      </p:sp>
      <p:sp>
        <p:nvSpPr>
          <p:cNvPr id="23" name="Text Placeholder 5">
            <a:extLst>
              <a:ext uri="{FF2B5EF4-FFF2-40B4-BE49-F238E27FC236}">
                <a16:creationId xmlns:a16="http://schemas.microsoft.com/office/drawing/2014/main" id="{8B06C1FF-F854-4F91-ABC7-AA41C714448B}"/>
              </a:ext>
            </a:extLst>
          </p:cNvPr>
          <p:cNvSpPr txBox="1"/>
          <p:nvPr/>
        </p:nvSpPr>
        <p:spPr>
          <a:xfrm>
            <a:off x="4267200" y="557019"/>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Enhancing Python Syntax: Increment, Decrement, Do- While,</a:t>
            </a:r>
          </a:p>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Until, Unless &amp; Switch-Case Statements</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4267200" y="2323485"/>
            <a:ext cx="24384000" cy="145578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tx1"/>
                </a:solidFill>
                <a:latin typeface="Arial" panose="020B0604020202020204" pitchFamily="34" charset="0"/>
                <a:ea typeface="Open Sans" panose="020B0606030504020204" pitchFamily="34" charset="0"/>
                <a:cs typeface="Arial" panose="020B0604020202020204" pitchFamily="34" charset="0"/>
              </a:rPr>
              <a:t>By: Zak Ahmed, Pedro Oliveira, Piranaven Selvathayabaran</a:t>
            </a:r>
          </a:p>
          <a:p>
            <a:pPr algn="ctr">
              <a:defRPr/>
            </a:pPr>
            <a:r>
              <a:rPr lang="en-US" sz="2000" dirty="0">
                <a:solidFill>
                  <a:schemeClr val="tx1"/>
                </a:solidFill>
                <a:latin typeface="Arial" panose="020B0604020202020204" pitchFamily="34" charset="0"/>
                <a:ea typeface="Open Sans" panose="020B0606030504020204" pitchFamily="34" charset="0"/>
                <a:cs typeface="Arial" panose="020B0604020202020204" pitchFamily="34" charset="0"/>
              </a:rPr>
              <a:t>Department of Computing and Software, McMaster University</a:t>
            </a:r>
          </a:p>
          <a:p>
            <a:pPr algn="ctr">
              <a:defRPr/>
            </a:pP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April 17</a:t>
            </a:r>
            <a:r>
              <a:rPr lang="en-US" sz="2800" baseline="30000" dirty="0">
                <a:solidFill>
                  <a:schemeClr val="tx1"/>
                </a:solidFill>
                <a:latin typeface="Arial" panose="020B0604020202020204" pitchFamily="34" charset="0"/>
                <a:ea typeface="Open Sans" panose="020B0606030504020204" pitchFamily="34" charset="0"/>
                <a:cs typeface="Arial" panose="020B0604020202020204" pitchFamily="34" charset="0"/>
              </a:rPr>
              <a:t>th</a:t>
            </a: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 2019 </a:t>
            </a:r>
          </a:p>
        </p:txBody>
      </p:sp>
      <p:sp>
        <p:nvSpPr>
          <p:cNvPr id="20" name="TextBox 19">
            <a:extLst>
              <a:ext uri="{FF2B5EF4-FFF2-40B4-BE49-F238E27FC236}">
                <a16:creationId xmlns:a16="http://schemas.microsoft.com/office/drawing/2014/main" id="{B92A3548-8310-400F-8822-4FEDDABCA99B}"/>
              </a:ext>
            </a:extLst>
          </p:cNvPr>
          <p:cNvSpPr txBox="1"/>
          <p:nvPr/>
        </p:nvSpPr>
        <p:spPr>
          <a:xfrm>
            <a:off x="742950" y="384783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Problem </a:t>
            </a:r>
          </a:p>
        </p:txBody>
      </p:sp>
      <p:sp>
        <p:nvSpPr>
          <p:cNvPr id="21" name="TextBox 20">
            <a:extLst>
              <a:ext uri="{FF2B5EF4-FFF2-40B4-BE49-F238E27FC236}">
                <a16:creationId xmlns:a16="http://schemas.microsoft.com/office/drawing/2014/main" id="{AB2E96C9-8474-4C6F-96C8-EA96E9997B49}"/>
              </a:ext>
            </a:extLst>
          </p:cNvPr>
          <p:cNvSpPr txBox="1"/>
          <p:nvPr/>
        </p:nvSpPr>
        <p:spPr>
          <a:xfrm>
            <a:off x="731044" y="10772421"/>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Process</a:t>
            </a:r>
          </a:p>
        </p:txBody>
      </p:sp>
      <p:sp>
        <p:nvSpPr>
          <p:cNvPr id="22" name="TextBox 21">
            <a:extLst>
              <a:ext uri="{FF2B5EF4-FFF2-40B4-BE49-F238E27FC236}">
                <a16:creationId xmlns:a16="http://schemas.microsoft.com/office/drawing/2014/main" id="{75B4539D-DB8E-458A-89B0-CAE5722D0FB2}"/>
              </a:ext>
            </a:extLst>
          </p:cNvPr>
          <p:cNvSpPr txBox="1"/>
          <p:nvPr/>
        </p:nvSpPr>
        <p:spPr>
          <a:xfrm>
            <a:off x="8799108" y="3861416"/>
            <a:ext cx="15192375"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fr-FR" sz="2800" b="1" dirty="0">
                <a:solidFill>
                  <a:srgbClr val="346E9D"/>
                </a:solidFill>
                <a:latin typeface="Arial" panose="020B0604020202020204" pitchFamily="34" charset="0"/>
                <a:cs typeface="Arial" panose="020B0604020202020204" pitchFamily="34" charset="0"/>
              </a:rPr>
              <a:t>CPython </a:t>
            </a:r>
            <a:r>
              <a:rPr lang="en-CA" sz="2800" b="1" dirty="0">
                <a:solidFill>
                  <a:srgbClr val="346E9D"/>
                </a:solidFill>
                <a:latin typeface="Arial" panose="020B0604020202020204" pitchFamily="34" charset="0"/>
                <a:cs typeface="Arial" panose="020B0604020202020204" pitchFamily="34" charset="0"/>
              </a:rPr>
              <a:t>Modifications</a:t>
            </a:r>
            <a:r>
              <a:rPr lang="fr-FR" sz="2800" b="1" dirty="0">
                <a:solidFill>
                  <a:srgbClr val="346E9D"/>
                </a:solidFill>
                <a:latin typeface="Arial" panose="020B0604020202020204" pitchFamily="34" charset="0"/>
                <a:cs typeface="Arial" panose="020B0604020202020204" pitchFamily="34" charset="0"/>
              </a:rPr>
              <a:t> &amp; Example Code Additions</a:t>
            </a:r>
            <a:endParaRPr lang="en-US" sz="2800" b="1" dirty="0">
              <a:solidFill>
                <a:srgbClr val="346E9D"/>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E4AD144-1499-4C07-85A4-B7EFC58463F0}"/>
              </a:ext>
            </a:extLst>
          </p:cNvPr>
          <p:cNvSpPr txBox="1"/>
          <p:nvPr/>
        </p:nvSpPr>
        <p:spPr>
          <a:xfrm>
            <a:off x="25091563" y="386141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 Results</a:t>
            </a:r>
          </a:p>
        </p:txBody>
      </p:sp>
      <p:sp>
        <p:nvSpPr>
          <p:cNvPr id="26" name="TextBox 25">
            <a:extLst>
              <a:ext uri="{FF2B5EF4-FFF2-40B4-BE49-F238E27FC236}">
                <a16:creationId xmlns:a16="http://schemas.microsoft.com/office/drawing/2014/main" id="{850970F5-9ABF-4386-9761-49E684D2F733}"/>
              </a:ext>
            </a:extLst>
          </p:cNvPr>
          <p:cNvSpPr txBox="1"/>
          <p:nvPr/>
        </p:nvSpPr>
        <p:spPr>
          <a:xfrm>
            <a:off x="25103138" y="1800630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References</a:t>
            </a:r>
          </a:p>
        </p:txBody>
      </p:sp>
      <p:pic>
        <p:nvPicPr>
          <p:cNvPr id="3" name="Picture 2">
            <a:extLst>
              <a:ext uri="{FF2B5EF4-FFF2-40B4-BE49-F238E27FC236}">
                <a16:creationId xmlns:a16="http://schemas.microsoft.com/office/drawing/2014/main" id="{18B4A4BE-A961-4BD3-940D-B40FEF2A2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72654" y="150544"/>
            <a:ext cx="3590763" cy="3590763"/>
          </a:xfrm>
          <a:prstGeom prst="rect">
            <a:avLst/>
          </a:prstGeom>
        </p:spPr>
      </p:pic>
      <p:pic>
        <p:nvPicPr>
          <p:cNvPr id="5" name="Picture 4">
            <a:extLst>
              <a:ext uri="{FF2B5EF4-FFF2-40B4-BE49-F238E27FC236}">
                <a16:creationId xmlns:a16="http://schemas.microsoft.com/office/drawing/2014/main" id="{E76E89A1-B653-4844-B71A-D576729E3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4915" y="699749"/>
            <a:ext cx="4975860" cy="2735711"/>
          </a:xfrm>
          <a:prstGeom prst="rect">
            <a:avLst/>
          </a:prstGeom>
        </p:spPr>
      </p:pic>
      <p:pic>
        <p:nvPicPr>
          <p:cNvPr id="15" name="Graphic 14">
            <a:extLst>
              <a:ext uri="{FF2B5EF4-FFF2-40B4-BE49-F238E27FC236}">
                <a16:creationId xmlns:a16="http://schemas.microsoft.com/office/drawing/2014/main" id="{5C6FF025-F222-42AB-AAAF-9E5DA5A8D1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554" y="20166668"/>
            <a:ext cx="6781811" cy="2003121"/>
          </a:xfrm>
          <a:prstGeom prst="rect">
            <a:avLst/>
          </a:prstGeom>
        </p:spPr>
      </p:pic>
      <p:pic>
        <p:nvPicPr>
          <p:cNvPr id="13" name="Picture 12">
            <a:extLst>
              <a:ext uri="{FF2B5EF4-FFF2-40B4-BE49-F238E27FC236}">
                <a16:creationId xmlns:a16="http://schemas.microsoft.com/office/drawing/2014/main" id="{E2CFA9D1-F46B-46E1-86D3-9F839FBED522}"/>
              </a:ext>
            </a:extLst>
          </p:cNvPr>
          <p:cNvPicPr>
            <a:picLocks noChangeAspect="1"/>
          </p:cNvPicPr>
          <p:nvPr/>
        </p:nvPicPr>
        <p:blipFill>
          <a:blip r:embed="rId10"/>
          <a:stretch>
            <a:fillRect/>
          </a:stretch>
        </p:blipFill>
        <p:spPr>
          <a:xfrm>
            <a:off x="8820916" y="6547277"/>
            <a:ext cx="7394836" cy="1362774"/>
          </a:xfrm>
          <a:prstGeom prst="rect">
            <a:avLst/>
          </a:prstGeom>
        </p:spPr>
      </p:pic>
      <p:pic>
        <p:nvPicPr>
          <p:cNvPr id="28" name="Picture 27">
            <a:extLst>
              <a:ext uri="{FF2B5EF4-FFF2-40B4-BE49-F238E27FC236}">
                <a16:creationId xmlns:a16="http://schemas.microsoft.com/office/drawing/2014/main" id="{0E76AC38-34AA-4967-B8B9-977D7CB06A1A}"/>
              </a:ext>
            </a:extLst>
          </p:cNvPr>
          <p:cNvPicPr>
            <a:picLocks noChangeAspect="1"/>
          </p:cNvPicPr>
          <p:nvPr/>
        </p:nvPicPr>
        <p:blipFill>
          <a:blip r:embed="rId11"/>
          <a:stretch>
            <a:fillRect/>
          </a:stretch>
        </p:blipFill>
        <p:spPr>
          <a:xfrm>
            <a:off x="8884820" y="12914354"/>
            <a:ext cx="7574380" cy="5674697"/>
          </a:xfrm>
          <a:prstGeom prst="rect">
            <a:avLst/>
          </a:prstGeom>
        </p:spPr>
      </p:pic>
      <p:pic>
        <p:nvPicPr>
          <p:cNvPr id="30" name="Picture 29">
            <a:extLst>
              <a:ext uri="{FF2B5EF4-FFF2-40B4-BE49-F238E27FC236}">
                <a16:creationId xmlns:a16="http://schemas.microsoft.com/office/drawing/2014/main" id="{18E7A3A6-FB2A-49DA-8A76-38A7020B1A71}"/>
              </a:ext>
            </a:extLst>
          </p:cNvPr>
          <p:cNvPicPr>
            <a:picLocks noChangeAspect="1"/>
          </p:cNvPicPr>
          <p:nvPr/>
        </p:nvPicPr>
        <p:blipFill>
          <a:blip r:embed="rId12"/>
          <a:stretch>
            <a:fillRect/>
          </a:stretch>
        </p:blipFill>
        <p:spPr>
          <a:xfrm>
            <a:off x="19562080" y="5730074"/>
            <a:ext cx="4566803" cy="6772275"/>
          </a:xfrm>
          <a:prstGeom prst="rect">
            <a:avLst/>
          </a:prstGeom>
        </p:spPr>
      </p:pic>
      <p:sp>
        <p:nvSpPr>
          <p:cNvPr id="29" name="TextBox 28">
            <a:extLst>
              <a:ext uri="{FF2B5EF4-FFF2-40B4-BE49-F238E27FC236}">
                <a16:creationId xmlns:a16="http://schemas.microsoft.com/office/drawing/2014/main" id="{C328531F-E7AF-4DD3-AD54-77F3E1DF6B30}"/>
              </a:ext>
            </a:extLst>
          </p:cNvPr>
          <p:cNvSpPr txBox="1"/>
          <p:nvPr/>
        </p:nvSpPr>
        <p:spPr>
          <a:xfrm>
            <a:off x="16983076" y="5730074"/>
            <a:ext cx="2561279" cy="7109639"/>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The code on the right demonstrates the code that had to be created in order to compile the AST to bytecode. The bytecode is handled via several macros. There are also various helper functions like </a:t>
            </a:r>
            <a:r>
              <a:rPr lang="en-CA" sz="2400" dirty="0" err="1">
                <a:latin typeface="Arial" panose="020B0604020202020204" pitchFamily="34" charset="0"/>
                <a:cs typeface="Arial" panose="020B0604020202020204" pitchFamily="34" charset="0"/>
              </a:rPr>
              <a:t>compiler_use_next_block</a:t>
            </a:r>
            <a:r>
              <a:rPr lang="en-CA" sz="2400" dirty="0">
                <a:latin typeface="Arial" panose="020B0604020202020204" pitchFamily="34" charset="0"/>
                <a:cs typeface="Arial" panose="020B0604020202020204" pitchFamily="34" charset="0"/>
              </a:rPr>
              <a:t> which handles the offsetting of the next instruction. </a:t>
            </a:r>
          </a:p>
        </p:txBody>
      </p:sp>
      <p:sp>
        <p:nvSpPr>
          <p:cNvPr id="31" name="TextBox 30">
            <a:extLst>
              <a:ext uri="{FF2B5EF4-FFF2-40B4-BE49-F238E27FC236}">
                <a16:creationId xmlns:a16="http://schemas.microsoft.com/office/drawing/2014/main" id="{222956E7-3D23-4931-9561-C1C179FB8276}"/>
              </a:ext>
            </a:extLst>
          </p:cNvPr>
          <p:cNvSpPr txBox="1"/>
          <p:nvPr/>
        </p:nvSpPr>
        <p:spPr>
          <a:xfrm>
            <a:off x="16983076" y="13170976"/>
            <a:ext cx="7353962" cy="4154984"/>
          </a:xfrm>
          <a:prstGeom prst="rect">
            <a:avLst/>
          </a:prstGeom>
          <a:noFill/>
        </p:spPr>
        <p:txBody>
          <a:bodyPr wrap="square" rtlCol="0">
            <a:spAutoFit/>
          </a:bodyPr>
          <a:lstStyle/>
          <a:p>
            <a:r>
              <a:rPr lang="en-US" sz="2400" b="1" dirty="0">
                <a:latin typeface="Arial" panose="020B0604020202020204" pitchFamily="34" charset="0"/>
                <a:ea typeface="Open Sans" panose="020B0606030504020204" pitchFamily="34" charset="0"/>
                <a:cs typeface="Arial" panose="020B0604020202020204" pitchFamily="34" charset="0"/>
              </a:rPr>
              <a:t>PARSE TREE</a:t>
            </a:r>
          </a:p>
          <a:p>
            <a:r>
              <a:rPr lang="en-US" sz="2400" dirty="0">
                <a:latin typeface="Arial" panose="020B0604020202020204" pitchFamily="34" charset="0"/>
                <a:ea typeface="Open Sans" panose="020B0606030504020204" pitchFamily="34" charset="0"/>
                <a:cs typeface="Arial" panose="020B0604020202020204" pitchFamily="34" charset="0"/>
              </a:rPr>
              <a:t>Parsing tokens like increment and decrement required additional changes to </a:t>
            </a:r>
            <a:r>
              <a:rPr lang="en-US" sz="2400" dirty="0" err="1">
                <a:latin typeface="Arial" panose="020B0604020202020204" pitchFamily="34" charset="0"/>
                <a:ea typeface="Open Sans" panose="020B0606030504020204" pitchFamily="34" charset="0"/>
                <a:cs typeface="Arial" panose="020B0604020202020204" pitchFamily="34" charset="0"/>
              </a:rPr>
              <a:t>tokenizer.c</a:t>
            </a:r>
            <a:r>
              <a:rPr lang="en-US" sz="2400" dirty="0">
                <a:latin typeface="Arial" panose="020B0604020202020204" pitchFamily="34" charset="0"/>
                <a:ea typeface="Open Sans" panose="020B0606030504020204" pitchFamily="34" charset="0"/>
                <a:cs typeface="Arial" panose="020B0604020202020204" pitchFamily="34" charset="0"/>
              </a:rPr>
              <a:t> and </a:t>
            </a:r>
            <a:r>
              <a:rPr lang="en-US" sz="2400" dirty="0" err="1">
                <a:latin typeface="Arial" panose="020B0604020202020204" pitchFamily="34" charset="0"/>
                <a:ea typeface="Open Sans" panose="020B0606030504020204" pitchFamily="34" charset="0"/>
                <a:cs typeface="Arial" panose="020B0604020202020204" pitchFamily="34" charset="0"/>
              </a:rPr>
              <a:t>token.h</a:t>
            </a:r>
            <a:r>
              <a:rPr lang="en-US" sz="2400" dirty="0">
                <a:latin typeface="Arial" panose="020B0604020202020204" pitchFamily="34" charset="0"/>
                <a:ea typeface="Open Sans" panose="020B0606030504020204" pitchFamily="34" charset="0"/>
                <a:cs typeface="Arial" panose="020B0604020202020204" pitchFamily="34" charset="0"/>
              </a:rPr>
              <a:t>. We defined them and had to specially handle them since they were a double token. As seen in the switch case statement below, after first checking for the ‘+’ symbol, a following check for the same symbol is done such that the appropriate call is made. </a:t>
            </a:r>
          </a:p>
          <a:p>
            <a:endParaRPr lang="en-US" sz="2400" b="1" dirty="0">
              <a:latin typeface="Arial" panose="020B0604020202020204" pitchFamily="34" charset="0"/>
              <a:ea typeface="Open Sans" panose="020B0606030504020204" pitchFamily="34" charset="0"/>
              <a:cs typeface="Arial" panose="020B0604020202020204" pitchFamily="34" charset="0"/>
            </a:endParaRPr>
          </a:p>
          <a:p>
            <a:endParaRPr lang="en-US" sz="2400" b="1" dirty="0">
              <a:latin typeface="Arial" panose="020B0604020202020204" pitchFamily="34" charset="0"/>
              <a:ea typeface="Open Sans" panose="020B0606030504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4193859F-BB04-4BFE-AFA6-57B20FF46679}"/>
              </a:ext>
            </a:extLst>
          </p:cNvPr>
          <p:cNvPicPr>
            <a:picLocks noChangeAspect="1"/>
          </p:cNvPicPr>
          <p:nvPr/>
        </p:nvPicPr>
        <p:blipFill>
          <a:blip r:embed="rId13"/>
          <a:stretch>
            <a:fillRect/>
          </a:stretch>
        </p:blipFill>
        <p:spPr>
          <a:xfrm>
            <a:off x="17128326" y="16695950"/>
            <a:ext cx="6927062" cy="3990835"/>
          </a:xfrm>
          <a:prstGeom prst="rect">
            <a:avLst/>
          </a:prstGeom>
        </p:spPr>
      </p:pic>
      <p:sp>
        <p:nvSpPr>
          <p:cNvPr id="27" name="TextBox 26">
            <a:extLst>
              <a:ext uri="{FF2B5EF4-FFF2-40B4-BE49-F238E27FC236}">
                <a16:creationId xmlns:a16="http://schemas.microsoft.com/office/drawing/2014/main" id="{953832D9-4B15-4449-A27E-113CDA08D29B}"/>
              </a:ext>
            </a:extLst>
          </p:cNvPr>
          <p:cNvSpPr txBox="1"/>
          <p:nvPr/>
        </p:nvSpPr>
        <p:spPr>
          <a:xfrm>
            <a:off x="25046687" y="11731621"/>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3928</TotalTime>
  <Words>918</Words>
  <Application>Microsoft Office PowerPoint</Application>
  <PresentationFormat>Custom</PresentationFormat>
  <Paragraphs>130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Franklin Gothic Medium</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Prin Selva</cp:lastModifiedBy>
  <cp:revision>57</cp:revision>
  <cp:lastPrinted>2013-03-27T18:07:17Z</cp:lastPrinted>
  <dcterms:modified xsi:type="dcterms:W3CDTF">2019-04-14T06:45:12Z</dcterms:modified>
  <cp:category>templates for scientific poster</cp:category>
</cp:coreProperties>
</file>