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3"/>
  </p:notesMasterIdLst>
  <p:sldIdLst>
    <p:sldId id="256" r:id="rId2"/>
    <p:sldId id="263" r:id="rId3"/>
    <p:sldId id="289" r:id="rId4"/>
    <p:sldId id="284" r:id="rId5"/>
    <p:sldId id="285" r:id="rId6"/>
    <p:sldId id="286" r:id="rId7"/>
    <p:sldId id="290" r:id="rId8"/>
    <p:sldId id="291" r:id="rId9"/>
    <p:sldId id="287" r:id="rId10"/>
    <p:sldId id="288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71275" autoAdjust="0"/>
  </p:normalViewPr>
  <p:slideViewPr>
    <p:cSldViewPr snapToGrid="0">
      <p:cViewPr varScale="1">
        <p:scale>
          <a:sx n="53" d="100"/>
          <a:sy n="53" d="100"/>
        </p:scale>
        <p:origin x="19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25365-3B75-48D1-A3F7-243CE68611EB}" type="datetimeFigureOut">
              <a:rPr lang="en-AU" smtClean="0"/>
              <a:t>15/01/2016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EB124-6162-4A42-BCC7-B9B2692FF2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26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Assumptions:</a:t>
            </a:r>
          </a:p>
          <a:p>
            <a:endParaRPr lang="en-NZ" dirty="0" smtClean="0"/>
          </a:p>
          <a:p>
            <a:r>
              <a:rPr lang="en-NZ" dirty="0" smtClean="0"/>
              <a:t>-  Audience familiar with</a:t>
            </a:r>
            <a:r>
              <a:rPr lang="en-NZ" baseline="0" dirty="0" smtClean="0"/>
              <a:t> basic automation concepts</a:t>
            </a:r>
            <a:endParaRPr lang="en-NZ" dirty="0" smtClean="0"/>
          </a:p>
          <a:p>
            <a:pPr marL="0" indent="0">
              <a:buFontTx/>
              <a:buNone/>
            </a:pPr>
            <a:r>
              <a:rPr lang="en-NZ" dirty="0" smtClean="0"/>
              <a:t>-  Audience</a:t>
            </a:r>
            <a:r>
              <a:rPr lang="en-NZ" baseline="0" dirty="0" smtClean="0"/>
              <a:t> familiar with usage of Visual Studio</a:t>
            </a:r>
          </a:p>
          <a:p>
            <a:pPr marL="0" indent="0">
              <a:buFontTx/>
              <a:buNone/>
            </a:pPr>
            <a:r>
              <a:rPr lang="en-NZ" baseline="0" dirty="0" smtClean="0"/>
              <a:t>-  Audience familiar with OOP concepts and C#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EB124-6162-4A42-BCC7-B9B2692FF23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279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Assumptions:</a:t>
            </a:r>
          </a:p>
          <a:p>
            <a:endParaRPr lang="en-NZ" dirty="0" smtClean="0"/>
          </a:p>
          <a:p>
            <a:r>
              <a:rPr lang="en-NZ" dirty="0" smtClean="0"/>
              <a:t>-  Audience familiar with</a:t>
            </a:r>
            <a:r>
              <a:rPr lang="en-NZ" baseline="0" dirty="0" smtClean="0"/>
              <a:t> basic automation concepts</a:t>
            </a:r>
            <a:endParaRPr lang="en-NZ" dirty="0" smtClean="0"/>
          </a:p>
          <a:p>
            <a:pPr marL="0" indent="0">
              <a:buFontTx/>
              <a:buNone/>
            </a:pPr>
            <a:r>
              <a:rPr lang="en-NZ" dirty="0" smtClean="0"/>
              <a:t>-  Audience</a:t>
            </a:r>
            <a:r>
              <a:rPr lang="en-NZ" baseline="0" dirty="0" smtClean="0"/>
              <a:t> familiar with usage of Visual Studio</a:t>
            </a:r>
          </a:p>
          <a:p>
            <a:pPr marL="0" indent="0">
              <a:buFontTx/>
              <a:buNone/>
            </a:pPr>
            <a:r>
              <a:rPr lang="en-NZ" baseline="0" dirty="0" smtClean="0"/>
              <a:t>-  Audience familiar with OOP concepts and C#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EB124-6162-4A42-BCC7-B9B2692FF23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836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New Project – Use Console Application for first Exercise</a:t>
            </a:r>
          </a:p>
          <a:p>
            <a:pPr marL="0" indent="0">
              <a:buFontTx/>
              <a:buNone/>
            </a:pPr>
            <a:r>
              <a:rPr lang="en-NZ" baseline="0" dirty="0" smtClean="0"/>
              <a:t>References – Add via Manage </a:t>
            </a:r>
            <a:r>
              <a:rPr lang="en-NZ" baseline="0" dirty="0" err="1" smtClean="0"/>
              <a:t>NuGet</a:t>
            </a:r>
            <a:r>
              <a:rPr lang="en-NZ" baseline="0" dirty="0" smtClean="0"/>
              <a:t>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EB124-6162-4A42-BCC7-B9B2692FF23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852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Assumption:</a:t>
            </a:r>
          </a:p>
          <a:p>
            <a:endParaRPr lang="en-NZ" dirty="0" smtClean="0"/>
          </a:p>
          <a:p>
            <a:r>
              <a:rPr lang="en-NZ" dirty="0" smtClean="0"/>
              <a:t>-  Audience familiar with</a:t>
            </a:r>
            <a:r>
              <a:rPr lang="en-NZ" baseline="0" dirty="0" smtClean="0"/>
              <a:t> basic automation concepts</a:t>
            </a:r>
            <a:endParaRPr lang="en-NZ" dirty="0" smtClean="0"/>
          </a:p>
          <a:p>
            <a:pPr marL="0" indent="0">
              <a:buFontTx/>
              <a:buNone/>
            </a:pPr>
            <a:r>
              <a:rPr lang="en-NZ" dirty="0" smtClean="0"/>
              <a:t>-  Audience</a:t>
            </a:r>
            <a:r>
              <a:rPr lang="en-NZ" baseline="0" dirty="0" smtClean="0"/>
              <a:t> familiar with usage of Visual Studio and C# syntax</a:t>
            </a:r>
          </a:p>
          <a:p>
            <a:pPr marL="0" indent="0">
              <a:buFontTx/>
              <a:buNone/>
            </a:pPr>
            <a:r>
              <a:rPr lang="en-NZ" baseline="0" dirty="0" smtClean="0"/>
              <a:t>-  Audience familiar with Selenium 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New Project – Use Console Application for first Exercise</a:t>
            </a:r>
          </a:p>
          <a:p>
            <a:pPr marL="0" indent="0">
              <a:buFontTx/>
              <a:buNone/>
            </a:pPr>
            <a:r>
              <a:rPr lang="en-NZ" baseline="0" dirty="0" smtClean="0"/>
              <a:t>References – Add via Manage </a:t>
            </a:r>
            <a:r>
              <a:rPr lang="en-NZ" baseline="0" dirty="0" err="1" smtClean="0"/>
              <a:t>NuGet</a:t>
            </a:r>
            <a:r>
              <a:rPr lang="en-NZ" baseline="0" dirty="0" smtClean="0"/>
              <a:t>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EB124-6162-4A42-BCC7-B9B2692FF23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455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NZ" baseline="0" dirty="0" smtClean="0"/>
              <a:t>References – Add via Manage </a:t>
            </a:r>
            <a:r>
              <a:rPr lang="en-NZ" baseline="0" dirty="0" err="1" smtClean="0"/>
              <a:t>NuGet</a:t>
            </a:r>
            <a:r>
              <a:rPr lang="en-NZ" baseline="0" dirty="0" smtClean="0"/>
              <a:t> Packages</a:t>
            </a:r>
          </a:p>
          <a:p>
            <a:pPr marL="0" indent="0">
              <a:buFontTx/>
              <a:buNone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**If [Test] does not work, check that you are installing the </a:t>
            </a:r>
            <a:r>
              <a:rPr lang="en-NZ" baseline="0" dirty="0" err="1" smtClean="0"/>
              <a:t>Nunit</a:t>
            </a:r>
            <a:r>
              <a:rPr lang="en-NZ" baseline="0" dirty="0" smtClean="0"/>
              <a:t> Test Adapter via Extension and using Nunit3 Test Adapter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EB124-6162-4A42-BCC7-B9B2692FF23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3423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NZ" baseline="0" dirty="0" smtClean="0"/>
              <a:t>References – Add via Manage </a:t>
            </a:r>
            <a:r>
              <a:rPr lang="en-NZ" baseline="0" dirty="0" err="1" smtClean="0"/>
              <a:t>NuGet</a:t>
            </a:r>
            <a:r>
              <a:rPr lang="en-NZ" baseline="0" dirty="0" smtClean="0"/>
              <a:t> Packages</a:t>
            </a:r>
          </a:p>
          <a:p>
            <a:pPr marL="0" indent="0">
              <a:buFontTx/>
              <a:buNone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**If [Test] does not work, check that you are installing the </a:t>
            </a:r>
            <a:r>
              <a:rPr lang="en-NZ" baseline="0" dirty="0" err="1" smtClean="0"/>
              <a:t>Nunit</a:t>
            </a:r>
            <a:r>
              <a:rPr lang="en-NZ" baseline="0" dirty="0" smtClean="0"/>
              <a:t> Test Adapter via Extension and using Nunit3 Test Adapter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EB124-6162-4A42-BCC7-B9B2692FF23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49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NZ" baseline="0" dirty="0" smtClean="0"/>
              <a:t>References – Add via Manage </a:t>
            </a:r>
            <a:r>
              <a:rPr lang="en-NZ" baseline="0" dirty="0" err="1" smtClean="0"/>
              <a:t>NuGet</a:t>
            </a:r>
            <a:r>
              <a:rPr lang="en-NZ" baseline="0" dirty="0" smtClean="0"/>
              <a:t> Packages</a:t>
            </a:r>
          </a:p>
          <a:p>
            <a:pPr marL="0" indent="0">
              <a:buFontTx/>
              <a:buNone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**If [Test] does not work, check that you are installing the </a:t>
            </a:r>
            <a:r>
              <a:rPr lang="en-NZ" baseline="0" dirty="0" err="1" smtClean="0"/>
              <a:t>Nunit</a:t>
            </a:r>
            <a:r>
              <a:rPr lang="en-NZ" baseline="0" dirty="0" smtClean="0"/>
              <a:t> Test Adapter via Extension and using Nunit3 Test Adapter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EB124-6162-4A42-BCC7-B9B2692FF23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777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NZ" baseline="0" dirty="0" smtClean="0"/>
              <a:t>References – Add via Manage </a:t>
            </a:r>
            <a:r>
              <a:rPr lang="en-NZ" baseline="0" dirty="0" err="1" smtClean="0"/>
              <a:t>NuGet</a:t>
            </a:r>
            <a:r>
              <a:rPr lang="en-NZ" baseline="0" dirty="0" smtClean="0"/>
              <a:t> Packages</a:t>
            </a:r>
          </a:p>
          <a:p>
            <a:pPr marL="0" indent="0">
              <a:buFontTx/>
              <a:buNone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**If [Test] does not work, check that you are installing the </a:t>
            </a:r>
            <a:r>
              <a:rPr lang="en-NZ" baseline="0" dirty="0" err="1" smtClean="0"/>
              <a:t>Nunit</a:t>
            </a:r>
            <a:r>
              <a:rPr lang="en-NZ" baseline="0" dirty="0" smtClean="0"/>
              <a:t> Test Adapter via Extension and using Nunit3 Test Adapter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EB124-6162-4A42-BCC7-B9B2692FF23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612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NZ" baseline="0" dirty="0" smtClean="0"/>
              <a:t>Selenium – use </a:t>
            </a:r>
            <a:r>
              <a:rPr lang="en-NZ" baseline="0" dirty="0" err="1" smtClean="0"/>
              <a:t>BaseClass.Contrib.Specflow.Selenium.NUnit</a:t>
            </a: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EB124-6162-4A42-BCC7-B9B2692FF231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528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:\Images\Planet\Horizo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9" t="28022" r="1162" b="1193"/>
          <a:stretch/>
        </p:blipFill>
        <p:spPr bwMode="auto">
          <a:xfrm>
            <a:off x="0" y="-25400"/>
            <a:ext cx="9144000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4005064"/>
            <a:ext cx="9144000" cy="2852936"/>
          </a:xfrm>
          <a:prstGeom prst="rect">
            <a:avLst/>
          </a:prstGeom>
          <a:gradFill>
            <a:gsLst>
              <a:gs pos="0">
                <a:srgbClr val="001A2A">
                  <a:alpha val="0"/>
                </a:srgbClr>
              </a:gs>
              <a:gs pos="50000">
                <a:srgbClr val="001A2A">
                  <a:alpha val="80000"/>
                </a:srgbClr>
              </a:gs>
              <a:gs pos="100000">
                <a:srgbClr val="001A2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3529" y="3717032"/>
            <a:ext cx="8561519" cy="2715084"/>
          </a:xfr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marL="0" algn="ctr">
              <a:lnSpc>
                <a:spcPct val="80000"/>
              </a:lnSpc>
              <a:defRPr lang="en-AU" sz="7200" spc="75" baseline="0" dirty="0">
                <a:latin typeface="Tw Cen MT Condensed" panose="020B0606020104020203" pitchFamily="34" charset="0"/>
              </a:defRPr>
            </a:lvl1pPr>
          </a:lstStyle>
          <a:p>
            <a:pPr lvl="0" algn="ctr"/>
            <a:r>
              <a:rPr lang="en-US" dirty="0" smtClean="0"/>
              <a:t>Click to edit title style</a:t>
            </a:r>
            <a:endParaRPr lang="en-AU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7757" y="188640"/>
            <a:ext cx="1337290" cy="9361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251521" y="6493592"/>
            <a:ext cx="2880320" cy="2964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900" dirty="0" smtClean="0">
                <a:latin typeface="Arial" pitchFamily="34" charset="0"/>
                <a:cs typeface="Arial" pitchFamily="34" charset="0"/>
              </a:rPr>
              <a:t>© Planit Software Testing</a:t>
            </a:r>
            <a:endParaRPr lang="en-AU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8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Content-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08520" y="260648"/>
            <a:ext cx="9361040" cy="1368152"/>
          </a:xfrm>
          <a:solidFill>
            <a:srgbClr val="0072BB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algn="ctr">
              <a:defRPr lang="en-AU" baseline="0" dirty="0"/>
            </a:lvl1pPr>
          </a:lstStyle>
          <a:p>
            <a:pPr lvl="0"/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that spans over two lines</a:t>
            </a:r>
            <a:endParaRPr lang="en-AU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9553" y="1988842"/>
            <a:ext cx="8064896" cy="4137323"/>
          </a:xfrm>
        </p:spPr>
        <p:txBody>
          <a:bodyPr vert="horz" lIns="91440" tIns="45720" rIns="91440" bIns="45720" rtlCol="0">
            <a:noAutofit/>
          </a:bodyPr>
          <a:lstStyle>
            <a:lvl1pPr>
              <a:spcBef>
                <a:spcPts val="900"/>
              </a:spcBef>
              <a:spcAft>
                <a:spcPts val="450"/>
              </a:spcAft>
              <a:defRPr lang="en-US" sz="2400" dirty="0" smtClean="0"/>
            </a:lvl1pPr>
            <a:lvl2pPr>
              <a:spcBef>
                <a:spcPts val="0"/>
              </a:spcBef>
              <a:defRPr lang="en-US" sz="2100" dirty="0" smtClean="0"/>
            </a:lvl2pPr>
            <a:lvl3pPr>
              <a:spcBef>
                <a:spcPts val="0"/>
              </a:spcBef>
              <a:defRPr lang="en-US" sz="2100" dirty="0" smtClean="0"/>
            </a:lvl3pPr>
            <a:lvl4pPr>
              <a:spcBef>
                <a:spcPts val="0"/>
              </a:spcBef>
              <a:defRPr lang="en-US" sz="1800" dirty="0" smtClean="0"/>
            </a:lvl4pPr>
            <a:lvl5pPr>
              <a:spcBef>
                <a:spcPts val="0"/>
              </a:spcBef>
              <a:defRPr lang="en-AU" sz="15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1" name="Picture 2" descr="L:\Logos\10.2.1 Planit\Planit\Planit-Dar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384" y="6161703"/>
            <a:ext cx="828096" cy="57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 userDrawn="1"/>
        </p:nvSpPr>
        <p:spPr>
          <a:xfrm>
            <a:off x="251521" y="6493592"/>
            <a:ext cx="2880320" cy="2964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900" dirty="0" smtClean="0">
                <a:latin typeface="Arial" pitchFamily="34" charset="0"/>
                <a:cs typeface="Arial" pitchFamily="34" charset="0"/>
              </a:rPr>
              <a:t>© Planit Software Testing</a:t>
            </a:r>
            <a:endParaRPr lang="en-AU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0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Middle-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520" y="260650"/>
            <a:ext cx="9361040" cy="1010543"/>
          </a:xfrm>
          <a:solidFill>
            <a:srgbClr val="0072BB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algn="ctr">
              <a:defRPr lang="en-AU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9553" y="1600202"/>
            <a:ext cx="8064896" cy="4525963"/>
          </a:xfrm>
        </p:spPr>
        <p:txBody>
          <a:bodyPr/>
          <a:lstStyle>
            <a:lvl1pPr algn="ctr">
              <a:spcBef>
                <a:spcPts val="900"/>
              </a:spcBef>
              <a:spcAft>
                <a:spcPts val="45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3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1664" y="3849883"/>
            <a:ext cx="2660673" cy="303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L:\Logos\10.2.1 Planit\Planit\Planit-Dar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384" y="6161703"/>
            <a:ext cx="828096" cy="57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251521" y="6493592"/>
            <a:ext cx="2880320" cy="2964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900" dirty="0" smtClean="0">
                <a:latin typeface="Arial" pitchFamily="34" charset="0"/>
                <a:cs typeface="Arial" pitchFamily="34" charset="0"/>
              </a:rPr>
              <a:t>© Planit Software Testing</a:t>
            </a:r>
            <a:endParaRPr lang="en-AU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598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Middle-Man-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1664" y="3849883"/>
            <a:ext cx="2660673" cy="303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08520" y="260648"/>
            <a:ext cx="9361040" cy="1368152"/>
          </a:xfrm>
          <a:solidFill>
            <a:srgbClr val="0072BB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algn="ctr">
              <a:defRPr lang="en-AU" dirty="0"/>
            </a:lvl1pPr>
          </a:lstStyle>
          <a:p>
            <a:r>
              <a:rPr lang="en-AU" dirty="0" smtClean="0"/>
              <a:t>Click to edit Master title style</a:t>
            </a:r>
            <a:br>
              <a:rPr lang="en-AU" dirty="0" smtClean="0"/>
            </a:br>
            <a:r>
              <a:rPr lang="en-AU" dirty="0" smtClean="0"/>
              <a:t>that spans over two lines</a:t>
            </a:r>
            <a:endParaRPr lang="en-AU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9553" y="1988842"/>
            <a:ext cx="8064896" cy="4137323"/>
          </a:xfrm>
        </p:spPr>
        <p:txBody>
          <a:bodyPr/>
          <a:lstStyle>
            <a:lvl1pPr algn="ctr">
              <a:spcBef>
                <a:spcPts val="900"/>
              </a:spcBef>
              <a:spcAft>
                <a:spcPts val="45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2" descr="L:\Logos\10.2.1 Planit\Planit\Planit-Dar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384" y="6161703"/>
            <a:ext cx="828096" cy="57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251521" y="6493592"/>
            <a:ext cx="2880320" cy="2964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900" dirty="0" smtClean="0">
                <a:latin typeface="Arial" pitchFamily="34" charset="0"/>
                <a:cs typeface="Arial" pitchFamily="34" charset="0"/>
              </a:rPr>
              <a:t>© Planit Software Testing</a:t>
            </a:r>
            <a:endParaRPr lang="en-AU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Right-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520" y="260650"/>
            <a:ext cx="9361040" cy="1010543"/>
          </a:xfrm>
          <a:solidFill>
            <a:srgbClr val="0072BB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algn="ctr">
              <a:defRPr lang="en-AU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9553" y="1600202"/>
            <a:ext cx="8064896" cy="4525963"/>
          </a:xfrm>
        </p:spPr>
        <p:txBody>
          <a:bodyPr/>
          <a:lstStyle>
            <a:lvl1pPr>
              <a:spcBef>
                <a:spcPts val="900"/>
              </a:spcBef>
              <a:spcAft>
                <a:spcPts val="45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2" name="Picture 3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3991" y="3849883"/>
            <a:ext cx="2660673" cy="303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:\Logos\10.2.1 Planit\Planit\Planit-Dar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61703"/>
            <a:ext cx="828096" cy="57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1331641" y="6503320"/>
            <a:ext cx="2880320" cy="2964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900" dirty="0" smtClean="0">
                <a:latin typeface="Arial" pitchFamily="34" charset="0"/>
                <a:cs typeface="Arial" pitchFamily="34" charset="0"/>
              </a:rPr>
              <a:t>© Planit Software Testing</a:t>
            </a:r>
            <a:endParaRPr lang="en-AU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4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Right-Man-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08520" y="260648"/>
            <a:ext cx="9361040" cy="1368152"/>
          </a:xfrm>
          <a:solidFill>
            <a:srgbClr val="0072BB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algn="ctr">
              <a:defRPr lang="en-AU" dirty="0"/>
            </a:lvl1pPr>
          </a:lstStyle>
          <a:p>
            <a:r>
              <a:rPr lang="en-AU" dirty="0" smtClean="0"/>
              <a:t>Click to edit Master title style</a:t>
            </a:r>
            <a:br>
              <a:rPr lang="en-AU" dirty="0" smtClean="0"/>
            </a:br>
            <a:r>
              <a:rPr lang="en-AU" dirty="0" smtClean="0"/>
              <a:t>that spans over two lines</a:t>
            </a:r>
            <a:endParaRPr lang="en-AU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9553" y="1988842"/>
            <a:ext cx="8064896" cy="4137323"/>
          </a:xfrm>
        </p:spPr>
        <p:txBody>
          <a:bodyPr/>
          <a:lstStyle>
            <a:lvl1pPr>
              <a:spcBef>
                <a:spcPts val="900"/>
              </a:spcBef>
              <a:spcAft>
                <a:spcPts val="45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2" name="Picture 3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3991" y="3849883"/>
            <a:ext cx="2660673" cy="303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:\Logos\10.2.1 Planit\Planit\Planit-Dar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61703"/>
            <a:ext cx="828096" cy="57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1331641" y="6503320"/>
            <a:ext cx="2880320" cy="2964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900" dirty="0" smtClean="0">
                <a:latin typeface="Arial" pitchFamily="34" charset="0"/>
                <a:cs typeface="Arial" pitchFamily="34" charset="0"/>
              </a:rPr>
              <a:t>© Planit Software Testing</a:t>
            </a:r>
            <a:endParaRPr lang="en-AU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50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520" y="260650"/>
            <a:ext cx="9361040" cy="1010543"/>
          </a:xfrm>
          <a:solidFill>
            <a:srgbClr val="0072BB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algn="ctr">
              <a:defRPr lang="en-AU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9553" y="1600202"/>
            <a:ext cx="8064896" cy="4525963"/>
          </a:xfrm>
        </p:spPr>
        <p:txBody>
          <a:bodyPr/>
          <a:lstStyle>
            <a:lvl1pPr>
              <a:spcBef>
                <a:spcPts val="900"/>
              </a:spcBef>
              <a:spcAft>
                <a:spcPts val="45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8" name="Picture 2" descr="L:\Logos\10.2.1 Planit\Planit\Planit-Dar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61703"/>
            <a:ext cx="828096" cy="57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 userDrawn="1"/>
        </p:nvSpPr>
        <p:spPr>
          <a:xfrm>
            <a:off x="1331641" y="6503320"/>
            <a:ext cx="2880320" cy="2964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900" dirty="0" smtClean="0">
                <a:latin typeface="Arial" pitchFamily="34" charset="0"/>
                <a:cs typeface="Arial" pitchFamily="34" charset="0"/>
              </a:rPr>
              <a:t>© Planit Software Testing</a:t>
            </a:r>
            <a:endParaRPr lang="en-AU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709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-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08520" y="260648"/>
            <a:ext cx="9361040" cy="1368152"/>
          </a:xfrm>
          <a:solidFill>
            <a:srgbClr val="0072BB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algn="ctr">
              <a:defRPr lang="en-AU" dirty="0"/>
            </a:lvl1pPr>
          </a:lstStyle>
          <a:p>
            <a:r>
              <a:rPr lang="en-AU" dirty="0" smtClean="0"/>
              <a:t>Click to edit Master title style</a:t>
            </a:r>
            <a:br>
              <a:rPr lang="en-AU" dirty="0" smtClean="0"/>
            </a:br>
            <a:r>
              <a:rPr lang="en-AU" dirty="0" smtClean="0"/>
              <a:t>that spans over two lines</a:t>
            </a:r>
            <a:endParaRPr lang="en-AU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9553" y="1988842"/>
            <a:ext cx="8064896" cy="4137323"/>
          </a:xfrm>
        </p:spPr>
        <p:txBody>
          <a:bodyPr/>
          <a:lstStyle>
            <a:lvl1pPr>
              <a:spcBef>
                <a:spcPts val="900"/>
              </a:spcBef>
              <a:spcAft>
                <a:spcPts val="45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8" name="Picture 2" descr="L:\Logos\10.2.1 Planit\Planit\Planit-Dar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61703"/>
            <a:ext cx="828096" cy="57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 userDrawn="1"/>
        </p:nvSpPr>
        <p:spPr>
          <a:xfrm>
            <a:off x="1331641" y="6503320"/>
            <a:ext cx="2880320" cy="2964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900" dirty="0" smtClean="0">
                <a:latin typeface="Arial" pitchFamily="34" charset="0"/>
                <a:cs typeface="Arial" pitchFamily="34" charset="0"/>
              </a:rPr>
              <a:t>© Planit Software Testing</a:t>
            </a:r>
            <a:endParaRPr lang="en-AU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7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lumn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260649"/>
            <a:ext cx="9361040" cy="1008112"/>
          </a:xfrm>
        </p:spPr>
        <p:txBody>
          <a:bodyPr/>
          <a:lstStyle>
            <a:lvl1pPr marL="0"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spcBef>
                <a:spcPts val="900"/>
              </a:spcBef>
              <a:spcAft>
                <a:spcPts val="450"/>
              </a:spcAft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spcBef>
                <a:spcPts val="900"/>
              </a:spcBef>
              <a:spcAft>
                <a:spcPts val="450"/>
              </a:spcAft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9" name="Picture 2" descr="L:\Logos\10.2.1 Planit\Planit\Planit-Dar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384" y="6161703"/>
            <a:ext cx="828096" cy="57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 userDrawn="1"/>
        </p:nvSpPr>
        <p:spPr>
          <a:xfrm>
            <a:off x="251521" y="6493592"/>
            <a:ext cx="2880320" cy="2964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900" dirty="0" smtClean="0">
                <a:latin typeface="Arial" pitchFamily="34" charset="0"/>
                <a:cs typeface="Arial" pitchFamily="34" charset="0"/>
              </a:rPr>
              <a:t>© Planit Software Testing</a:t>
            </a:r>
            <a:endParaRPr lang="en-AU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7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-Content-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8842"/>
            <a:ext cx="4038600" cy="4137323"/>
          </a:xfrm>
        </p:spPr>
        <p:txBody>
          <a:bodyPr/>
          <a:lstStyle>
            <a:lvl1pPr>
              <a:spcBef>
                <a:spcPts val="900"/>
              </a:spcBef>
              <a:spcAft>
                <a:spcPts val="450"/>
              </a:spcAft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8842"/>
            <a:ext cx="4038600" cy="4137323"/>
          </a:xfrm>
        </p:spPr>
        <p:txBody>
          <a:bodyPr/>
          <a:lstStyle>
            <a:lvl1pPr>
              <a:spcBef>
                <a:spcPts val="900"/>
              </a:spcBef>
              <a:spcAft>
                <a:spcPts val="450"/>
              </a:spcAft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9" name="Picture 2" descr="L:\Logos\10.2.1 Planit\Planit\Planit-Dar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384" y="6161703"/>
            <a:ext cx="828096" cy="57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-108520" y="260648"/>
            <a:ext cx="9361040" cy="1368152"/>
          </a:xfrm>
          <a:solidFill>
            <a:srgbClr val="0072BB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algn="ctr">
              <a:defRPr lang="en-AU" dirty="0"/>
            </a:lvl1pPr>
          </a:lstStyle>
          <a:p>
            <a:r>
              <a:rPr lang="en-AU" dirty="0" smtClean="0"/>
              <a:t>Click to edit Master title style</a:t>
            </a:r>
            <a:br>
              <a:rPr lang="en-AU" dirty="0" smtClean="0"/>
            </a:br>
            <a:r>
              <a:rPr lang="en-AU" dirty="0" smtClean="0"/>
              <a:t>that spans over two lines</a:t>
            </a:r>
            <a:endParaRPr lang="en-AU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251521" y="6493592"/>
            <a:ext cx="2880320" cy="2964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900" dirty="0" smtClean="0">
                <a:latin typeface="Arial" pitchFamily="34" charset="0"/>
                <a:cs typeface="Arial" pitchFamily="34" charset="0"/>
              </a:rPr>
              <a:t>© Planit Software Testing</a:t>
            </a:r>
            <a:endParaRPr lang="en-AU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91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melin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230785"/>
            <a:ext cx="9361040" cy="103797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spcBef>
                <a:spcPts val="900"/>
              </a:spcBef>
              <a:spcAft>
                <a:spcPts val="450"/>
              </a:spcAft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8" name="Picture 2" descr="L:\Logos\10.2.1 Planit\Planit\Planit-Dar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384" y="6161703"/>
            <a:ext cx="828096" cy="57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251521" y="6493592"/>
            <a:ext cx="2880320" cy="2964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900" dirty="0" smtClean="0">
                <a:latin typeface="Arial" pitchFamily="34" charset="0"/>
                <a:cs typeface="Arial" pitchFamily="34" charset="0"/>
              </a:rPr>
              <a:t>© Planit Software Testing</a:t>
            </a:r>
            <a:endParaRPr lang="en-AU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61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-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-4184" y="0"/>
            <a:ext cx="9144270" cy="6858000"/>
          </a:xfrm>
        </p:spPr>
        <p:txBody>
          <a:bodyPr/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-108520" y="5013176"/>
            <a:ext cx="9360991" cy="1431776"/>
          </a:xfrm>
          <a:solidFill>
            <a:srgbClr val="0064A2">
              <a:alpha val="90000"/>
            </a:srgbClr>
          </a:solidFill>
          <a:effectLst>
            <a:outerShdw blurRad="38100" dist="254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ctr" anchorCtr="1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lang="en-US" sz="7200" spc="38" baseline="0" dirty="0" smtClean="0">
                <a:solidFill>
                  <a:srgbClr val="CD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  <a:ea typeface="+mj-ea"/>
                <a:cs typeface="+mj-cs"/>
              </a:defRPr>
            </a:lvl1pPr>
          </a:lstStyle>
          <a:p>
            <a:pPr lvl="0" algn="ctr">
              <a:lnSpc>
                <a:spcPct val="120000"/>
              </a:lnSpc>
              <a:spcBef>
                <a:spcPts val="900"/>
              </a:spcBef>
            </a:pPr>
            <a:r>
              <a:rPr lang="en-US" dirty="0" smtClean="0"/>
              <a:t>Click to edit Master title style</a:t>
            </a:r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251521" y="6493592"/>
            <a:ext cx="2880320" cy="2964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900" dirty="0" smtClean="0">
                <a:latin typeface="Arial" pitchFamily="34" charset="0"/>
                <a:cs typeface="Arial" pitchFamily="34" charset="0"/>
              </a:rPr>
              <a:t>© Planit Software Testing</a:t>
            </a:r>
            <a:endParaRPr lang="en-AU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71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445008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4175968" y="3032968"/>
            <a:ext cx="108000" cy="108000"/>
          </a:xfrm>
          <a:prstGeom prst="ellipse">
            <a:avLst/>
          </a:prstGeom>
          <a:solidFill>
            <a:srgbClr val="FF9801"/>
          </a:solidFill>
          <a:ln w="6350">
            <a:solidFill>
              <a:srgbClr val="00417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 userDrawn="1"/>
        </p:nvSpPr>
        <p:spPr>
          <a:xfrm>
            <a:off x="6156176" y="3788207"/>
            <a:ext cx="108000" cy="108000"/>
          </a:xfrm>
          <a:prstGeom prst="ellipse">
            <a:avLst/>
          </a:prstGeom>
          <a:solidFill>
            <a:srgbClr val="FF9801"/>
          </a:solidFill>
          <a:ln w="6350">
            <a:solidFill>
              <a:srgbClr val="00417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 userDrawn="1"/>
        </p:nvSpPr>
        <p:spPr>
          <a:xfrm>
            <a:off x="7200304" y="5337224"/>
            <a:ext cx="108000" cy="108000"/>
          </a:xfrm>
          <a:prstGeom prst="ellipse">
            <a:avLst/>
          </a:prstGeom>
          <a:solidFill>
            <a:srgbClr val="FF9801"/>
          </a:solidFill>
          <a:ln w="6350">
            <a:solidFill>
              <a:srgbClr val="00417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 userDrawn="1"/>
        </p:nvSpPr>
        <p:spPr>
          <a:xfrm>
            <a:off x="7915249" y="5540151"/>
            <a:ext cx="108000" cy="108000"/>
          </a:xfrm>
          <a:prstGeom prst="ellipse">
            <a:avLst/>
          </a:prstGeom>
          <a:solidFill>
            <a:srgbClr val="FF9801"/>
          </a:solidFill>
          <a:ln w="6350">
            <a:solidFill>
              <a:srgbClr val="00417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 userDrawn="1"/>
        </p:nvSpPr>
        <p:spPr>
          <a:xfrm>
            <a:off x="8051204" y="5432151"/>
            <a:ext cx="108000" cy="108000"/>
          </a:xfrm>
          <a:prstGeom prst="ellipse">
            <a:avLst/>
          </a:prstGeom>
          <a:solidFill>
            <a:srgbClr val="FF9801"/>
          </a:solidFill>
          <a:ln w="6350">
            <a:solidFill>
              <a:srgbClr val="00417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 userDrawn="1"/>
        </p:nvSpPr>
        <p:spPr>
          <a:xfrm>
            <a:off x="8712149" y="5510410"/>
            <a:ext cx="108000" cy="108000"/>
          </a:xfrm>
          <a:prstGeom prst="ellipse">
            <a:avLst/>
          </a:prstGeom>
          <a:solidFill>
            <a:srgbClr val="FF9801"/>
          </a:solidFill>
          <a:ln w="6350">
            <a:solidFill>
              <a:srgbClr val="00417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19" name="Oval 18"/>
          <p:cNvSpPr/>
          <p:nvPr userDrawn="1"/>
        </p:nvSpPr>
        <p:spPr>
          <a:xfrm>
            <a:off x="8730206" y="5618410"/>
            <a:ext cx="108000" cy="108000"/>
          </a:xfrm>
          <a:prstGeom prst="ellipse">
            <a:avLst/>
          </a:prstGeom>
          <a:solidFill>
            <a:srgbClr val="FF9801"/>
          </a:solidFill>
          <a:ln w="6350">
            <a:solidFill>
              <a:srgbClr val="00417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9553" y="1600202"/>
            <a:ext cx="8064896" cy="452596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520" y="260650"/>
            <a:ext cx="9361040" cy="1010543"/>
          </a:xfrm>
          <a:solidFill>
            <a:srgbClr val="0072BB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algn="ctr">
              <a:defRPr lang="en-AU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AU" dirty="0"/>
          </a:p>
        </p:txBody>
      </p:sp>
      <p:pic>
        <p:nvPicPr>
          <p:cNvPr id="21" name="Picture 2" descr="L:\Logos\10.2.1 Planit\Planit\Planit-Dar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384" y="6161703"/>
            <a:ext cx="828096" cy="57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ubtitle 2"/>
          <p:cNvSpPr txBox="1">
            <a:spLocks/>
          </p:cNvSpPr>
          <p:nvPr userDrawn="1"/>
        </p:nvSpPr>
        <p:spPr>
          <a:xfrm>
            <a:off x="251521" y="6493592"/>
            <a:ext cx="2880320" cy="2964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900" dirty="0" smtClean="0">
                <a:latin typeface="Arial" pitchFamily="34" charset="0"/>
                <a:cs typeface="Arial" pitchFamily="34" charset="0"/>
              </a:rPr>
              <a:t>© Planit Software Testing</a:t>
            </a:r>
            <a:endParaRPr lang="en-AU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55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-Start-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-4184" y="0"/>
            <a:ext cx="9144270" cy="6858000"/>
          </a:xfrm>
        </p:spPr>
        <p:txBody>
          <a:bodyPr/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108520" y="4365104"/>
            <a:ext cx="9360991" cy="2079848"/>
          </a:xfrm>
          <a:solidFill>
            <a:srgbClr val="0064A2">
              <a:alpha val="90000"/>
            </a:srgbClr>
          </a:solidFill>
          <a:effectLst>
            <a:outerShdw blurRad="38100" dist="254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US" sz="7200" kern="1200" spc="38" baseline="0" dirty="0" smtClean="0">
                <a:solidFill>
                  <a:srgbClr val="CD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  <a:ea typeface="+mj-ea"/>
                <a:cs typeface="+mj-cs"/>
              </a:defRPr>
            </a:lvl1pPr>
          </a:lstStyle>
          <a:p>
            <a:pPr lvl="0" algn="ctr">
              <a:lnSpc>
                <a:spcPct val="120000"/>
              </a:lnSpc>
              <a:spcBef>
                <a:spcPts val="9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251521" y="6493592"/>
            <a:ext cx="2880320" cy="2964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900" dirty="0" smtClean="0">
                <a:latin typeface="Arial" pitchFamily="34" charset="0"/>
                <a:cs typeface="Arial" pitchFamily="34" charset="0"/>
              </a:rPr>
              <a:t>© Planit Software Testing</a:t>
            </a:r>
            <a:endParaRPr lang="en-AU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57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Break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-270" y="0"/>
            <a:ext cx="9144270" cy="6858000"/>
          </a:xfrm>
          <a:prstGeom prst="rect">
            <a:avLst/>
          </a:prstGeom>
          <a:gradFill flip="none" rotWithShape="1">
            <a:gsLst>
              <a:gs pos="29000">
                <a:srgbClr val="006AAC"/>
              </a:gs>
              <a:gs pos="60000">
                <a:srgbClr val="00558A"/>
              </a:gs>
              <a:gs pos="0">
                <a:srgbClr val="0072BB"/>
              </a:gs>
              <a:gs pos="80000">
                <a:srgbClr val="003B60"/>
              </a:gs>
              <a:gs pos="100000">
                <a:srgbClr val="002136"/>
              </a:gs>
              <a:gs pos="93000">
                <a:srgbClr val="002B46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0000" algn="l"/>
            <a:endParaRPr lang="en-AU" sz="27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010543"/>
          </a:xfrm>
          <a:solidFill>
            <a:srgbClr val="002B46">
              <a:alpha val="95000"/>
            </a:srgbClr>
          </a:solidFill>
        </p:spPr>
        <p:txBody>
          <a:bodyPr anchor="ctr" anchorCtr="1"/>
          <a:lstStyle>
            <a:lvl1pPr marL="0"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9" y="3886200"/>
            <a:ext cx="7848872" cy="1752600"/>
          </a:xfrm>
        </p:spPr>
        <p:txBody>
          <a:bodyPr anchor="t" anchorCtr="1"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pic>
        <p:nvPicPr>
          <p:cNvPr id="10" name="Picture 3" descr="\\nswsydndc01\Marketing\Logos\10.2.1 Planit\Planit\Planit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300" y="6157789"/>
            <a:ext cx="82294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251521" y="6493592"/>
            <a:ext cx="2880320" cy="2964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900" dirty="0" smtClean="0">
                <a:latin typeface="Arial" pitchFamily="34" charset="0"/>
                <a:cs typeface="Arial" pitchFamily="34" charset="0"/>
              </a:rPr>
              <a:t>© Planit Software Testing</a:t>
            </a:r>
            <a:endParaRPr lang="en-AU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66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range Break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-270" y="0"/>
            <a:ext cx="9144270" cy="6858000"/>
          </a:xfrm>
          <a:prstGeom prst="rect">
            <a:avLst/>
          </a:prstGeom>
          <a:gradFill flip="none" rotWithShape="1">
            <a:gsLst>
              <a:gs pos="29000">
                <a:srgbClr val="006AAC"/>
              </a:gs>
              <a:gs pos="60000">
                <a:srgbClr val="00558A"/>
              </a:gs>
              <a:gs pos="0">
                <a:srgbClr val="0072BB"/>
              </a:gs>
              <a:gs pos="80000">
                <a:srgbClr val="003B60"/>
              </a:gs>
              <a:gs pos="100000">
                <a:srgbClr val="002136"/>
              </a:gs>
              <a:gs pos="93000">
                <a:srgbClr val="002B46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0000" algn="l"/>
            <a:endParaRPr lang="en-AU" sz="27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010543"/>
          </a:xfrm>
          <a:solidFill>
            <a:srgbClr val="EF7C08">
              <a:alpha val="95000"/>
            </a:srgbClr>
          </a:solidFill>
        </p:spPr>
        <p:txBody>
          <a:bodyPr anchor="ctr" anchorCtr="1"/>
          <a:lstStyle>
            <a:lvl1pPr marL="0"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7679285" cy="1752600"/>
          </a:xfrm>
        </p:spPr>
        <p:txBody>
          <a:bodyPr anchor="t" anchorCtr="1"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pic>
        <p:nvPicPr>
          <p:cNvPr id="10" name="Picture 3" descr="\\nswsydndc01\Marketing\Logos\10.2.1 Planit\Planit\Planit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300" y="6157789"/>
            <a:ext cx="82294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251521" y="6493592"/>
            <a:ext cx="2880320" cy="2964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900" dirty="0" smtClean="0">
                <a:latin typeface="Arial" pitchFamily="34" charset="0"/>
                <a:cs typeface="Arial" pitchFamily="34" charset="0"/>
              </a:rPr>
              <a:t>© Planit Software Testing</a:t>
            </a:r>
            <a:endParaRPr lang="en-AU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37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Content-Overview-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-270" y="0"/>
            <a:ext cx="9144270" cy="6858000"/>
          </a:xfrm>
          <a:prstGeom prst="rect">
            <a:avLst/>
          </a:prstGeom>
          <a:gradFill flip="none" rotWithShape="1">
            <a:gsLst>
              <a:gs pos="29000">
                <a:srgbClr val="006AAC"/>
              </a:gs>
              <a:gs pos="60000">
                <a:srgbClr val="00558A"/>
              </a:gs>
              <a:gs pos="0">
                <a:srgbClr val="0072BB"/>
              </a:gs>
              <a:gs pos="80000">
                <a:srgbClr val="003B60"/>
              </a:gs>
              <a:gs pos="100000">
                <a:srgbClr val="002136"/>
              </a:gs>
              <a:gs pos="93000">
                <a:srgbClr val="002B46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0000" algn="l"/>
            <a:endParaRPr lang="en-AU" sz="27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520" y="260650"/>
            <a:ext cx="9361040" cy="1010543"/>
          </a:xfrm>
          <a:solidFill>
            <a:srgbClr val="002B46">
              <a:alpha val="95000"/>
            </a:srgbClr>
          </a:solidFill>
        </p:spPr>
        <p:txBody>
          <a:bodyPr/>
          <a:lstStyle>
            <a:lvl1pPr marL="0"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9553" y="1600202"/>
            <a:ext cx="8064896" cy="4525963"/>
          </a:xfrm>
        </p:spPr>
        <p:txBody>
          <a:bodyPr/>
          <a:lstStyle>
            <a:lvl1pPr>
              <a:spcBef>
                <a:spcPts val="900"/>
              </a:spcBef>
              <a:spcAft>
                <a:spcPts val="450"/>
              </a:spcAft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8" name="Picture 3" descr="\\nswsydndc01\Marketing\Logos\10.2.1 Planit\Planit\Planit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300" y="6157789"/>
            <a:ext cx="82294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 txBox="1">
            <a:spLocks/>
          </p:cNvSpPr>
          <p:nvPr userDrawn="1"/>
        </p:nvSpPr>
        <p:spPr>
          <a:xfrm>
            <a:off x="251521" y="6493592"/>
            <a:ext cx="2880320" cy="2964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900" dirty="0" smtClean="0">
                <a:latin typeface="Arial" pitchFamily="34" charset="0"/>
                <a:cs typeface="Arial" pitchFamily="34" charset="0"/>
              </a:rPr>
              <a:t>© Planit Software Testing</a:t>
            </a:r>
            <a:endParaRPr lang="en-AU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06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Content-Overview-Summary-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-270" y="0"/>
            <a:ext cx="9144270" cy="6858000"/>
          </a:xfrm>
          <a:prstGeom prst="rect">
            <a:avLst/>
          </a:prstGeom>
          <a:gradFill flip="none" rotWithShape="1">
            <a:gsLst>
              <a:gs pos="29000">
                <a:srgbClr val="006AAC"/>
              </a:gs>
              <a:gs pos="60000">
                <a:srgbClr val="00558A"/>
              </a:gs>
              <a:gs pos="0">
                <a:srgbClr val="0072BB"/>
              </a:gs>
              <a:gs pos="80000">
                <a:srgbClr val="003B60"/>
              </a:gs>
              <a:gs pos="100000">
                <a:srgbClr val="002136"/>
              </a:gs>
              <a:gs pos="93000">
                <a:srgbClr val="002B46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0000" algn="l"/>
            <a:endParaRPr lang="en-AU" sz="27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08520" y="260648"/>
            <a:ext cx="9361040" cy="1368152"/>
          </a:xfrm>
          <a:solidFill>
            <a:srgbClr val="002B46">
              <a:alpha val="95000"/>
            </a:srgbClr>
          </a:solidFill>
        </p:spPr>
        <p:txBody>
          <a:bodyPr/>
          <a:lstStyle>
            <a:lvl1pPr marL="0"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that spans over two lines</a:t>
            </a:r>
            <a:endParaRPr lang="en-AU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9553" y="1988842"/>
            <a:ext cx="8064896" cy="4137323"/>
          </a:xfrm>
        </p:spPr>
        <p:txBody>
          <a:bodyPr/>
          <a:lstStyle>
            <a:lvl1pPr>
              <a:spcBef>
                <a:spcPts val="900"/>
              </a:spcBef>
              <a:spcAft>
                <a:spcPts val="450"/>
              </a:spcAft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1" name="Picture 3" descr="\\nswsydndc01\Marketing\Logos\10.2.1 Planit\Planit\Planit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300" y="6157789"/>
            <a:ext cx="82294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251521" y="6493592"/>
            <a:ext cx="2880320" cy="2964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900" dirty="0" smtClean="0">
                <a:latin typeface="Arial" pitchFamily="34" charset="0"/>
                <a:cs typeface="Arial" pitchFamily="34" charset="0"/>
              </a:rPr>
              <a:t>© Planit Software Testing</a:t>
            </a:r>
            <a:endParaRPr lang="en-AU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58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-Breakout-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-270" y="0"/>
            <a:ext cx="9144270" cy="6858000"/>
          </a:xfrm>
          <a:prstGeom prst="rect">
            <a:avLst/>
          </a:prstGeom>
          <a:gradFill flip="none" rotWithShape="1">
            <a:gsLst>
              <a:gs pos="29000">
                <a:srgbClr val="006AAC"/>
              </a:gs>
              <a:gs pos="60000">
                <a:srgbClr val="00558A"/>
              </a:gs>
              <a:gs pos="0">
                <a:srgbClr val="0072BB"/>
              </a:gs>
              <a:gs pos="80000">
                <a:srgbClr val="003B60"/>
              </a:gs>
              <a:gs pos="100000">
                <a:srgbClr val="002136"/>
              </a:gs>
              <a:gs pos="93000">
                <a:srgbClr val="002B46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0000" algn="l"/>
            <a:endParaRPr lang="en-AU" sz="27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520" y="260650"/>
            <a:ext cx="9361040" cy="1010543"/>
          </a:xfrm>
          <a:solidFill>
            <a:srgbClr val="EF7C08">
              <a:alpha val="95000"/>
            </a:srgbClr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AU" dirty="0"/>
            </a:lvl1pPr>
          </a:lstStyle>
          <a:p>
            <a:pPr marL="0" lvl="0" algn="ctr"/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9553" y="1600202"/>
            <a:ext cx="8064896" cy="4525963"/>
          </a:xfrm>
        </p:spPr>
        <p:txBody>
          <a:bodyPr/>
          <a:lstStyle>
            <a:lvl1pPr>
              <a:spcBef>
                <a:spcPts val="900"/>
              </a:spcBef>
              <a:spcAft>
                <a:spcPts val="450"/>
              </a:spcAft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8" name="Picture 3" descr="\\nswsydndc01\Marketing\Logos\10.2.1 Planit\Planit\Planit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300" y="6157789"/>
            <a:ext cx="82294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251521" y="6493592"/>
            <a:ext cx="2880320" cy="2964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900" dirty="0" smtClean="0">
                <a:latin typeface="Arial" pitchFamily="34" charset="0"/>
                <a:cs typeface="Arial" pitchFamily="34" charset="0"/>
              </a:rPr>
              <a:t>© Planit Software Testing</a:t>
            </a:r>
            <a:endParaRPr lang="en-AU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3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520" y="260650"/>
            <a:ext cx="9361040" cy="1010543"/>
          </a:xfrm>
          <a:solidFill>
            <a:srgbClr val="0072BB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algn="ctr">
              <a:defRPr lang="en-AU" sz="3600" dirty="0">
                <a:latin typeface="Tw Cen MT Condensed" panose="020B0606020104020203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9553" y="1600202"/>
            <a:ext cx="8064896" cy="4525963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Font typeface="Arial" pitchFamily="34" charset="0"/>
              <a:buNone/>
              <a:defRPr lang="en-US" dirty="0" smtClean="0">
                <a:latin typeface="Arial Narrow" panose="020B0606020202030204" pitchFamily="34" charset="0"/>
                <a:cs typeface="Raavi" panose="02000500000000000000" pitchFamily="2"/>
              </a:defRPr>
            </a:lvl1pPr>
            <a:lvl2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lang="en-US" dirty="0" smtClean="0">
                <a:latin typeface="Arial Narrow" panose="020B0606020202030204" pitchFamily="34" charset="0"/>
                <a:cs typeface="Raavi" panose="02000500000000000000" pitchFamily="2"/>
              </a:defRPr>
            </a:lvl2pPr>
            <a:lvl3pPr marL="588600" marR="0" indent="-24300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Courier New" pitchFamily="49" charset="0"/>
              <a:buChar char="o"/>
              <a:tabLst/>
              <a:defRPr lang="en-US" dirty="0" smtClean="0">
                <a:latin typeface="Arial Narrow" panose="020B0606020202030204" pitchFamily="34" charset="0"/>
                <a:cs typeface="Raavi" panose="02000500000000000000" pitchFamily="2"/>
              </a:defRPr>
            </a:lvl3pPr>
            <a:lvl4pPr indent="-189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dirty="0" smtClean="0">
                <a:latin typeface="Arial Narrow" panose="020B0606020202030204" pitchFamily="34" charset="0"/>
                <a:cs typeface="Raavi" panose="02000500000000000000" pitchFamily="2"/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AU" dirty="0">
                <a:latin typeface="Arial Narrow" panose="020B0606020202030204" pitchFamily="34" charset="0"/>
                <a:cs typeface="Raavi" panose="02000500000000000000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1" name="Picture 2" descr="L:\Logos\10.2.1 Planit\Planit\Planit-Dar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384" y="6161703"/>
            <a:ext cx="828096" cy="57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 userDrawn="1"/>
        </p:nvSpPr>
        <p:spPr>
          <a:xfrm>
            <a:off x="251521" y="6493592"/>
            <a:ext cx="2880320" cy="2964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900" dirty="0" smtClean="0">
                <a:latin typeface="Arial" pitchFamily="34" charset="0"/>
                <a:cs typeface="Arial" pitchFamily="34" charset="0"/>
              </a:rPr>
              <a:t>© Planit Software Testing</a:t>
            </a:r>
            <a:endParaRPr lang="en-AU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6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29000">
                <a:srgbClr val="FAFAFA"/>
              </a:gs>
              <a:gs pos="60000">
                <a:srgbClr val="F8F8F8"/>
              </a:gs>
              <a:gs pos="0">
                <a:schemeClr val="bg1"/>
              </a:gs>
              <a:gs pos="80000">
                <a:schemeClr val="bg1">
                  <a:lumMod val="85000"/>
                </a:schemeClr>
              </a:gs>
              <a:gs pos="100000">
                <a:srgbClr val="9D9D9D"/>
              </a:gs>
              <a:gs pos="93000">
                <a:srgbClr val="BABABA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0000" algn="l"/>
            <a:endParaRPr lang="en-AU" sz="2700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82193" y="332656"/>
            <a:ext cx="9298112" cy="936105"/>
          </a:xfrm>
          <a:prstGeom prst="rect">
            <a:avLst/>
          </a:prstGeom>
          <a:solidFill>
            <a:srgbClr val="0072BB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lvl="0" algn="ctr"/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21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AU" sz="4800" kern="1200" smtClean="0">
          <a:solidFill>
            <a:schemeClr val="bg1"/>
          </a:solidFill>
          <a:latin typeface="Tw Cen MT Condensed" panose="020B0606020104020203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None/>
        <a:defRPr sz="28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1pPr>
      <a:lvl2pPr marL="0" indent="-28800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2pPr>
      <a:lvl3pPr marL="857250" indent="-288000" algn="l" defTabSz="685800" rtl="0" eaLnBrk="1" latinLnBrk="0" hangingPunct="1">
        <a:lnSpc>
          <a:spcPct val="110000"/>
        </a:lnSpc>
        <a:spcBef>
          <a:spcPts val="0"/>
        </a:spcBef>
        <a:buSzPct val="70000"/>
        <a:buFont typeface="Courier New" panose="02070309020205020404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3pPr>
      <a:lvl4pPr marL="1200150" indent="-252000" algn="l" defTabSz="685800" rtl="0" eaLnBrk="1" latinLnBrk="0" hangingPunct="1">
        <a:lnSpc>
          <a:spcPct val="110000"/>
        </a:lnSpc>
        <a:spcBef>
          <a:spcPts val="0"/>
        </a:spcBef>
        <a:buFont typeface="Arial Narrow" panose="020B0606020202030204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4pPr>
      <a:lvl5pPr marL="1543050" indent="-230400" algn="l" defTabSz="685800" rtl="0" eaLnBrk="1" latinLnBrk="0" hangingPunct="1">
        <a:lnSpc>
          <a:spcPct val="110000"/>
        </a:lnSpc>
        <a:spcBef>
          <a:spcPts val="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harp-station.com/Tutorial.aspx" TargetMode="External"/><Relationship Id="rId2" Type="http://schemas.openxmlformats.org/officeDocument/2006/relationships/hyperlink" Target="http://www.seleniumhq.org/docs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youtube.com/playlist?list=PL6tu16kXT9PqKSouJUV6sRVgmcKs-VCq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47" y="1682171"/>
            <a:ext cx="8561519" cy="2715084"/>
          </a:xfrm>
        </p:spPr>
        <p:txBody>
          <a:bodyPr anchor="ctr"/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Web App Automation using Visual Studio, Selenium, </a:t>
            </a:r>
            <a:r>
              <a:rPr lang="en-AU" dirty="0" err="1" smtClean="0"/>
              <a:t>Specflow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2700" dirty="0"/>
              <a:t/>
            </a:r>
            <a:br>
              <a:rPr lang="en-AU" sz="2700" dirty="0"/>
            </a:br>
            <a:r>
              <a:rPr lang="en-AU" sz="2700" dirty="0" smtClean="0"/>
              <a:t>Presenter: PJ Mendoza</a:t>
            </a:r>
            <a:endParaRPr lang="en-AU" sz="2700" dirty="0"/>
          </a:p>
        </p:txBody>
      </p:sp>
    </p:spTree>
    <p:extLst>
      <p:ext uri="{BB962C8B-B14F-4D97-AF65-F5344CB8AC3E}">
        <p14:creationId xmlns:p14="http://schemas.microsoft.com/office/powerpoint/2010/main" val="289176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Running Test Using </a:t>
            </a:r>
            <a:r>
              <a:rPr lang="en-NZ" dirty="0" err="1" smtClean="0"/>
              <a:t>Specflow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lang="en-NZ" sz="2400" dirty="0"/>
              <a:t>Create </a:t>
            </a:r>
            <a:r>
              <a:rPr lang="en-NZ" sz="2400" dirty="0" smtClean="0"/>
              <a:t>new unit test project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lang="en-NZ" sz="2400" dirty="0"/>
              <a:t>Add </a:t>
            </a:r>
            <a:r>
              <a:rPr lang="en-NZ" sz="2400" dirty="0" smtClean="0"/>
              <a:t>references and extensions</a:t>
            </a:r>
          </a:p>
          <a:p>
            <a:pPr lvl="2"/>
            <a:r>
              <a:rPr lang="en-NZ" sz="2200" dirty="0" err="1" smtClean="0">
                <a:solidFill>
                  <a:srgbClr val="00B050"/>
                </a:solidFill>
              </a:rPr>
              <a:t>Specflow</a:t>
            </a:r>
            <a:endParaRPr lang="en-NZ" sz="2200" dirty="0" smtClean="0">
              <a:solidFill>
                <a:srgbClr val="00B050"/>
              </a:solidFill>
            </a:endParaRPr>
          </a:p>
          <a:p>
            <a:pPr lvl="2"/>
            <a:r>
              <a:rPr lang="en-NZ" sz="2200" dirty="0" err="1" smtClean="0">
                <a:solidFill>
                  <a:srgbClr val="00B050"/>
                </a:solidFill>
              </a:rPr>
              <a:t>BaseClass.Contrib.Specflow.Selenium.NUnit</a:t>
            </a:r>
            <a:endParaRPr lang="en-NZ" sz="2200" dirty="0" smtClean="0">
              <a:solidFill>
                <a:srgbClr val="00B050"/>
              </a:solidFill>
            </a:endParaRPr>
          </a:p>
          <a:p>
            <a:pPr lvl="2"/>
            <a:r>
              <a:rPr lang="en-NZ" sz="2200" dirty="0" err="1" smtClean="0">
                <a:solidFill>
                  <a:srgbClr val="00B050"/>
                </a:solidFill>
              </a:rPr>
              <a:t>SpecFlow.Assist.Dynamics</a:t>
            </a:r>
            <a:endParaRPr lang="en-NZ" sz="2200" dirty="0" smtClean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lang="en-NZ" sz="2400" dirty="0" smtClean="0"/>
              <a:t>Create folders in your project</a:t>
            </a:r>
          </a:p>
          <a:p>
            <a:pPr lvl="2"/>
            <a:r>
              <a:rPr lang="en-NZ" sz="2200" dirty="0" smtClean="0">
                <a:solidFill>
                  <a:srgbClr val="00B050"/>
                </a:solidFill>
              </a:rPr>
              <a:t>Features</a:t>
            </a:r>
            <a:endParaRPr lang="en-NZ" sz="2200" dirty="0">
              <a:solidFill>
                <a:srgbClr val="00B050"/>
              </a:solidFill>
            </a:endParaRPr>
          </a:p>
          <a:p>
            <a:pPr lvl="2"/>
            <a:r>
              <a:rPr lang="en-NZ" sz="2200" dirty="0" smtClean="0">
                <a:solidFill>
                  <a:srgbClr val="00B050"/>
                </a:solidFill>
              </a:rPr>
              <a:t>Steps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lang="en-NZ" sz="2400" dirty="0" smtClean="0"/>
              <a:t>Create a feature file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lang="en-NZ" sz="2400" dirty="0"/>
              <a:t>Create a </a:t>
            </a:r>
            <a:r>
              <a:rPr lang="en-NZ" sz="2400" dirty="0" smtClean="0"/>
              <a:t>Step Definition file</a:t>
            </a:r>
            <a:endParaRPr lang="en-NZ" sz="2400" dirty="0"/>
          </a:p>
          <a:p>
            <a:endParaRPr lang="en-NZ" sz="2400" dirty="0"/>
          </a:p>
          <a:p>
            <a:pPr marL="457200" indent="-457200">
              <a:buFont typeface="Arial" panose="020B0604020202020204" pitchFamily="34" charset="0"/>
              <a:buAutoNum type="alphaLcPeriod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AutoNum type="alphaLcPeriod"/>
            </a:pPr>
            <a:endParaRPr lang="en-NZ" sz="2400" dirty="0"/>
          </a:p>
          <a:p>
            <a:pPr marL="457200" indent="-457200">
              <a:buAutoNum type="alphaLcPeriod"/>
            </a:pPr>
            <a:endParaRPr lang="en-NZ" sz="2200" dirty="0" smtClean="0">
              <a:solidFill>
                <a:srgbClr val="00B050"/>
              </a:solidFill>
            </a:endParaRPr>
          </a:p>
          <a:p>
            <a:pPr lvl="2"/>
            <a:endParaRPr lang="en-NZ" sz="2200" dirty="0" smtClean="0">
              <a:solidFill>
                <a:srgbClr val="00B050"/>
              </a:solidFill>
            </a:endParaRPr>
          </a:p>
          <a:p>
            <a:pPr marL="457200" indent="-457200">
              <a:buAutoNum type="alphaLcPeriod"/>
            </a:pPr>
            <a:endParaRPr lang="en-NZ" sz="2400" dirty="0" smtClean="0"/>
          </a:p>
          <a:p>
            <a:pPr marL="457200" indent="-457200">
              <a:buAutoNum type="alphaLcPeriod"/>
            </a:pPr>
            <a:endParaRPr lang="en-NZ" sz="2400" dirty="0" smtClean="0"/>
          </a:p>
          <a:p>
            <a:endParaRPr lang="en-NZ" sz="2400" dirty="0"/>
          </a:p>
          <a:p>
            <a:endParaRPr lang="en-NZ" sz="2400" dirty="0" smtClean="0"/>
          </a:p>
          <a:p>
            <a:pPr marL="457200" indent="-457200">
              <a:buAutoNum type="alphaLcPeriod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903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References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200" dirty="0" smtClean="0"/>
              <a:t>Selenium </a:t>
            </a:r>
            <a:r>
              <a:rPr lang="en-NZ" sz="2200" dirty="0" smtClean="0"/>
              <a:t>Library - </a:t>
            </a:r>
            <a:r>
              <a:rPr lang="en-NZ" sz="2200" dirty="0" smtClean="0">
                <a:hlinkClick r:id="rId2"/>
              </a:rPr>
              <a:t>http</a:t>
            </a:r>
            <a:r>
              <a:rPr lang="en-NZ" sz="2200" dirty="0">
                <a:hlinkClick r:id="rId2"/>
              </a:rPr>
              <a:t>://www.seleniumhq.org/docs</a:t>
            </a:r>
            <a:r>
              <a:rPr lang="en-NZ" sz="2200" dirty="0" smtClean="0">
                <a:hlinkClick r:id="rId2"/>
              </a:rPr>
              <a:t>/</a:t>
            </a:r>
            <a:endParaRPr lang="en-NZ" sz="2200" dirty="0" smtClean="0"/>
          </a:p>
          <a:p>
            <a:r>
              <a:rPr lang="en-NZ" sz="2200" dirty="0" smtClean="0"/>
              <a:t>C</a:t>
            </a:r>
            <a:r>
              <a:rPr lang="en-NZ" sz="2200" dirty="0" smtClean="0"/>
              <a:t># </a:t>
            </a:r>
            <a:r>
              <a:rPr lang="en-NZ" sz="2200" dirty="0" smtClean="0"/>
              <a:t>References - </a:t>
            </a:r>
            <a:r>
              <a:rPr lang="en-NZ" sz="2200" dirty="0" smtClean="0">
                <a:hlinkClick r:id="rId3"/>
              </a:rPr>
              <a:t>http</a:t>
            </a:r>
            <a:r>
              <a:rPr lang="en-NZ" sz="2200" dirty="0">
                <a:hlinkClick r:id="rId3"/>
              </a:rPr>
              <a:t>://</a:t>
            </a:r>
            <a:r>
              <a:rPr lang="en-NZ" sz="2200" dirty="0" smtClean="0">
                <a:hlinkClick r:id="rId3"/>
              </a:rPr>
              <a:t>www.csharp-station.com/Tutorial.aspx</a:t>
            </a:r>
            <a:endParaRPr lang="en-NZ" sz="2200" dirty="0" smtClean="0"/>
          </a:p>
          <a:p>
            <a:r>
              <a:rPr lang="en-NZ" sz="2200" dirty="0" smtClean="0"/>
              <a:t>Video Tutorial -</a:t>
            </a:r>
            <a:r>
              <a:rPr lang="en-NZ" sz="2200" dirty="0" smtClean="0">
                <a:hlinkClick r:id="rId4"/>
              </a:rPr>
              <a:t>https</a:t>
            </a:r>
            <a:r>
              <a:rPr lang="en-NZ" sz="2200" dirty="0" smtClean="0">
                <a:hlinkClick r:id="rId4"/>
              </a:rPr>
              <a:t>://www.youtube.com/playlist?list=PL6tu16kXT9PqKSouJUV6sRVgmcKs-VCqo</a:t>
            </a:r>
            <a:endParaRPr lang="en-NZ" sz="2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200" dirty="0" smtClean="0"/>
          </a:p>
        </p:txBody>
      </p:sp>
    </p:spTree>
    <p:extLst>
      <p:ext uri="{BB962C8B-B14F-4D97-AF65-F5344CB8AC3E}">
        <p14:creationId xmlns:p14="http://schemas.microsoft.com/office/powerpoint/2010/main" val="299675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Agenda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400" dirty="0" smtClean="0"/>
              <a:t>Configure Visual Studio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400" dirty="0" smtClean="0"/>
              <a:t>Write Basic Selenium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400" dirty="0" smtClean="0"/>
              <a:t>Running Test Using </a:t>
            </a:r>
            <a:r>
              <a:rPr lang="en-NZ" sz="2400" dirty="0" err="1" smtClean="0"/>
              <a:t>Nunit</a:t>
            </a: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400" dirty="0" smtClean="0"/>
              <a:t>Constructing Page Object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400" dirty="0" smtClean="0"/>
              <a:t>Running Test Using </a:t>
            </a:r>
            <a:r>
              <a:rPr lang="en-NZ" sz="2400" dirty="0" err="1" smtClean="0"/>
              <a:t>Specflow</a:t>
            </a: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930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Prerequisites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NZ" sz="2400" dirty="0" smtClean="0"/>
              <a:t>Familiarity </a:t>
            </a:r>
            <a:r>
              <a:rPr lang="en-NZ" sz="2400" dirty="0"/>
              <a:t>with basic automation </a:t>
            </a:r>
            <a:r>
              <a:rPr lang="en-NZ" sz="2400" dirty="0" smtClean="0"/>
              <a:t>concepts</a:t>
            </a:r>
          </a:p>
          <a:p>
            <a:pPr marL="342900" indent="-342900">
              <a:buFontTx/>
              <a:buChar char="-"/>
            </a:pPr>
            <a:r>
              <a:rPr lang="en-NZ" sz="2400" dirty="0" smtClean="0"/>
              <a:t>Familiarity with </a:t>
            </a:r>
            <a:r>
              <a:rPr lang="en-NZ" sz="2400" dirty="0"/>
              <a:t>OOP concepts and C# </a:t>
            </a:r>
            <a:r>
              <a:rPr lang="en-NZ" sz="2400" dirty="0" smtClean="0"/>
              <a:t>syntax</a:t>
            </a:r>
          </a:p>
          <a:p>
            <a:pPr marL="342900" indent="-342900">
              <a:buFontTx/>
              <a:buChar char="-"/>
            </a:pPr>
            <a:r>
              <a:rPr lang="en-NZ" sz="2400" dirty="0"/>
              <a:t>Familiarity with usage of Visual Studio</a:t>
            </a:r>
          </a:p>
          <a:p>
            <a:pPr marL="342900" indent="-342900">
              <a:buFontTx/>
              <a:buChar char="-"/>
            </a:pPr>
            <a:endParaRPr lang="en-NZ" sz="2400" dirty="0"/>
          </a:p>
          <a:p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1001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Configuring Visual Studio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eriod"/>
            </a:pPr>
            <a:r>
              <a:rPr lang="en-NZ" sz="2400" dirty="0" smtClean="0"/>
              <a:t>Install Visual Studio Community Edition (free edition)</a:t>
            </a:r>
          </a:p>
          <a:p>
            <a:pPr marL="457200" indent="-457200">
              <a:buAutoNum type="alphaLcPeriod"/>
            </a:pPr>
            <a:r>
              <a:rPr lang="en-NZ" sz="2400" dirty="0" smtClean="0"/>
              <a:t>Create New project</a:t>
            </a:r>
          </a:p>
          <a:p>
            <a:pPr marL="457200" indent="-457200">
              <a:buAutoNum type="alphaLcPeriod"/>
            </a:pPr>
            <a:r>
              <a:rPr lang="en-NZ" sz="2400" dirty="0" smtClean="0"/>
              <a:t>Add References to your project</a:t>
            </a:r>
          </a:p>
          <a:p>
            <a:pPr lvl="2"/>
            <a:r>
              <a:rPr lang="en-NZ" sz="2200" dirty="0" smtClean="0"/>
              <a:t>Selenium WebDriver</a:t>
            </a:r>
          </a:p>
          <a:p>
            <a:pPr lvl="2"/>
            <a:r>
              <a:rPr lang="en-NZ" sz="2200" dirty="0" smtClean="0"/>
              <a:t>Chrome Driver (if running scripts in Chrome)</a:t>
            </a:r>
          </a:p>
          <a:p>
            <a:pPr marL="457200" indent="-457200">
              <a:buAutoNum type="alphaLcPeriod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0858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Writing Basic Selenium Web Test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eriod"/>
            </a:pPr>
            <a:r>
              <a:rPr lang="en-NZ" sz="2400" dirty="0" smtClean="0"/>
              <a:t>Create new Console Application</a:t>
            </a:r>
          </a:p>
          <a:p>
            <a:pPr marL="457200" indent="-457200">
              <a:buAutoNum type="alphaLcPeriod"/>
            </a:pPr>
            <a:r>
              <a:rPr lang="en-NZ" sz="2400" dirty="0" smtClean="0"/>
              <a:t>Add reference to Selenium and Chrome namespace</a:t>
            </a:r>
          </a:p>
          <a:p>
            <a:pPr lvl="2"/>
            <a:r>
              <a:rPr lang="en-NZ" sz="2200" dirty="0">
                <a:solidFill>
                  <a:srgbClr val="00B050"/>
                </a:solidFill>
              </a:rPr>
              <a:t>using </a:t>
            </a:r>
            <a:r>
              <a:rPr lang="en-NZ" sz="2200" dirty="0" err="1">
                <a:solidFill>
                  <a:srgbClr val="00B050"/>
                </a:solidFill>
              </a:rPr>
              <a:t>OpenQA.Selenium</a:t>
            </a:r>
            <a:r>
              <a:rPr lang="en-NZ" sz="2200" dirty="0">
                <a:solidFill>
                  <a:srgbClr val="00B050"/>
                </a:solidFill>
              </a:rPr>
              <a:t>;</a:t>
            </a:r>
          </a:p>
          <a:p>
            <a:pPr lvl="2"/>
            <a:r>
              <a:rPr lang="en-NZ" sz="2200" dirty="0">
                <a:solidFill>
                  <a:srgbClr val="00B050"/>
                </a:solidFill>
              </a:rPr>
              <a:t>using </a:t>
            </a:r>
            <a:r>
              <a:rPr lang="en-NZ" sz="2200" dirty="0" err="1">
                <a:solidFill>
                  <a:srgbClr val="00B050"/>
                </a:solidFill>
              </a:rPr>
              <a:t>OpenQA.Selenium.Chrome</a:t>
            </a:r>
            <a:r>
              <a:rPr lang="en-NZ" sz="2200" dirty="0" smtClean="0">
                <a:solidFill>
                  <a:srgbClr val="00B050"/>
                </a:solidFill>
              </a:rPr>
              <a:t>;</a:t>
            </a:r>
          </a:p>
          <a:p>
            <a:pPr marL="569250" lvl="2" indent="0">
              <a:buNone/>
            </a:pPr>
            <a:endParaRPr lang="en-NZ" sz="2200" dirty="0">
              <a:solidFill>
                <a:srgbClr val="00B050"/>
              </a:solidFill>
            </a:endParaRPr>
          </a:p>
          <a:p>
            <a:pPr marL="457200" indent="-457200">
              <a:buAutoNum type="alphaLcPeriod" startAt="3"/>
            </a:pPr>
            <a:r>
              <a:rPr lang="en-NZ" sz="2400" dirty="0" smtClean="0"/>
              <a:t>Instantiate your browser</a:t>
            </a:r>
          </a:p>
          <a:p>
            <a:pPr marL="457200" indent="-457200">
              <a:buAutoNum type="alphaLcPeriod" startAt="3"/>
            </a:pPr>
            <a:r>
              <a:rPr lang="en-NZ" sz="2400" dirty="0" smtClean="0"/>
              <a:t>Open system under test</a:t>
            </a:r>
          </a:p>
          <a:p>
            <a:pPr marL="457200" indent="-457200">
              <a:buAutoNum type="alphaLcPeriod" startAt="3"/>
            </a:pPr>
            <a:r>
              <a:rPr lang="en-NZ" sz="2400" dirty="0" smtClean="0"/>
              <a:t>Recognize/Map screen elements for your test</a:t>
            </a:r>
          </a:p>
          <a:p>
            <a:pPr marL="457200" indent="-457200">
              <a:buAutoNum type="alphaLcPeriod" startAt="3"/>
            </a:pPr>
            <a:r>
              <a:rPr lang="en-NZ" sz="2400" dirty="0" smtClean="0"/>
              <a:t>Perform test</a:t>
            </a:r>
          </a:p>
          <a:p>
            <a:pPr marL="457200" indent="-457200">
              <a:buAutoNum type="alphaLcPeriod" startAt="3"/>
            </a:pPr>
            <a:endParaRPr lang="en-NZ" sz="2400" dirty="0"/>
          </a:p>
          <a:p>
            <a:endParaRPr lang="en-NZ" sz="2400" dirty="0" smtClean="0"/>
          </a:p>
          <a:p>
            <a:pPr marL="457200" indent="-457200">
              <a:buAutoNum type="alphaLcPeriod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317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Modify Test to Run Using </a:t>
            </a:r>
            <a:r>
              <a:rPr lang="en-NZ" dirty="0" err="1"/>
              <a:t>NUnit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eriod"/>
            </a:pPr>
            <a:r>
              <a:rPr lang="en-NZ" sz="2400" dirty="0" smtClean="0"/>
              <a:t>Add </a:t>
            </a:r>
            <a:r>
              <a:rPr lang="en-NZ" sz="2400" dirty="0" err="1" smtClean="0"/>
              <a:t>NUnit</a:t>
            </a:r>
            <a:r>
              <a:rPr lang="en-NZ" sz="2400" dirty="0" smtClean="0"/>
              <a:t> reference via </a:t>
            </a:r>
            <a:r>
              <a:rPr lang="en-NZ" sz="2400" dirty="0" err="1" smtClean="0"/>
              <a:t>NuGet</a:t>
            </a:r>
            <a:endParaRPr lang="en-NZ" sz="2400" dirty="0" smtClean="0"/>
          </a:p>
          <a:p>
            <a:pPr marL="457200" indent="-457200">
              <a:buAutoNum type="alphaLcPeriod"/>
            </a:pPr>
            <a:r>
              <a:rPr lang="en-NZ" sz="2400" dirty="0" smtClean="0"/>
              <a:t>Add </a:t>
            </a:r>
            <a:r>
              <a:rPr lang="en-NZ" sz="2400" dirty="0" err="1" smtClean="0"/>
              <a:t>NUnit</a:t>
            </a:r>
            <a:r>
              <a:rPr lang="en-NZ" sz="2400" dirty="0" smtClean="0"/>
              <a:t> Test </a:t>
            </a:r>
            <a:r>
              <a:rPr lang="en-NZ" sz="2400" dirty="0" err="1" smtClean="0"/>
              <a:t>Adepter</a:t>
            </a:r>
            <a:r>
              <a:rPr lang="en-NZ" sz="2400" dirty="0" smtClean="0"/>
              <a:t> via Tools &gt; Extension</a:t>
            </a:r>
          </a:p>
          <a:p>
            <a:pPr marL="457200" indent="-457200">
              <a:buAutoNum type="alphaLcPeriod"/>
            </a:pPr>
            <a:r>
              <a:rPr lang="en-NZ" sz="2400" dirty="0"/>
              <a:t>Add reference to </a:t>
            </a:r>
            <a:r>
              <a:rPr lang="en-NZ" sz="2400" dirty="0" err="1"/>
              <a:t>NUnit</a:t>
            </a:r>
            <a:r>
              <a:rPr lang="en-NZ" sz="2400" dirty="0"/>
              <a:t> namespace</a:t>
            </a:r>
          </a:p>
          <a:p>
            <a:pPr lvl="2"/>
            <a:r>
              <a:rPr lang="en-NZ" sz="2200" dirty="0">
                <a:solidFill>
                  <a:srgbClr val="00B050"/>
                </a:solidFill>
              </a:rPr>
              <a:t>using </a:t>
            </a:r>
            <a:r>
              <a:rPr lang="en-NZ" sz="2200" dirty="0" err="1">
                <a:solidFill>
                  <a:srgbClr val="00B050"/>
                </a:solidFill>
              </a:rPr>
              <a:t>NUnit.Framework</a:t>
            </a:r>
            <a:r>
              <a:rPr lang="en-NZ" sz="2200" dirty="0">
                <a:solidFill>
                  <a:srgbClr val="00B050"/>
                </a:solidFill>
              </a:rPr>
              <a:t>; </a:t>
            </a:r>
          </a:p>
          <a:p>
            <a:pPr marL="457200" indent="-457200">
              <a:buAutoNum type="alphaLcPeriod"/>
            </a:pPr>
            <a:r>
              <a:rPr lang="en-NZ" sz="2400" dirty="0" smtClean="0"/>
              <a:t>Add </a:t>
            </a:r>
            <a:r>
              <a:rPr lang="en-NZ" sz="2400" dirty="0" err="1" smtClean="0"/>
              <a:t>NUnit</a:t>
            </a:r>
            <a:r>
              <a:rPr lang="en-NZ" sz="2400" dirty="0" smtClean="0"/>
              <a:t> attributes </a:t>
            </a:r>
            <a:r>
              <a:rPr lang="en-NZ" sz="2400" dirty="0"/>
              <a:t>in your </a:t>
            </a:r>
            <a:r>
              <a:rPr lang="en-NZ" sz="2400" dirty="0" smtClean="0"/>
              <a:t>code</a:t>
            </a:r>
          </a:p>
          <a:p>
            <a:pPr lvl="2"/>
            <a:r>
              <a:rPr lang="en-NZ" sz="2200" dirty="0" smtClean="0">
                <a:solidFill>
                  <a:srgbClr val="00B050"/>
                </a:solidFill>
              </a:rPr>
              <a:t>[Setup]</a:t>
            </a:r>
          </a:p>
          <a:p>
            <a:pPr lvl="2"/>
            <a:r>
              <a:rPr lang="en-NZ" sz="2200" dirty="0" smtClean="0">
                <a:solidFill>
                  <a:srgbClr val="00B050"/>
                </a:solidFill>
              </a:rPr>
              <a:t>[Test]</a:t>
            </a:r>
          </a:p>
          <a:p>
            <a:pPr lvl="2"/>
            <a:r>
              <a:rPr lang="en-NZ" sz="2200" dirty="0" smtClean="0">
                <a:solidFill>
                  <a:srgbClr val="00B050"/>
                </a:solidFill>
              </a:rPr>
              <a:t>[</a:t>
            </a:r>
            <a:r>
              <a:rPr lang="en-NZ" sz="2200" dirty="0" err="1" smtClean="0">
                <a:solidFill>
                  <a:srgbClr val="00B050"/>
                </a:solidFill>
              </a:rPr>
              <a:t>TearDown</a:t>
            </a:r>
            <a:r>
              <a:rPr lang="en-NZ" sz="2200" dirty="0" smtClean="0">
                <a:solidFill>
                  <a:srgbClr val="00B050"/>
                </a:solidFill>
              </a:rPr>
              <a:t>]</a:t>
            </a:r>
          </a:p>
          <a:p>
            <a:pPr marL="457200" indent="-457200">
              <a:buAutoNum type="alphaLcPeriod"/>
            </a:pPr>
            <a:r>
              <a:rPr lang="en-NZ" sz="2400" dirty="0" smtClean="0"/>
              <a:t>Include Assertions (checkpoints)</a:t>
            </a:r>
            <a:endParaRPr lang="en-NZ" sz="2400" dirty="0"/>
          </a:p>
          <a:p>
            <a:pPr lvl="2"/>
            <a:endParaRPr lang="en-NZ" sz="2200" dirty="0" smtClean="0">
              <a:solidFill>
                <a:srgbClr val="00B050"/>
              </a:solidFill>
            </a:endParaRPr>
          </a:p>
          <a:p>
            <a:pPr marL="457200" indent="-457200">
              <a:buAutoNum type="alphaLcPeriod"/>
            </a:pPr>
            <a:endParaRPr lang="en-NZ" sz="2400" dirty="0" smtClean="0"/>
          </a:p>
          <a:p>
            <a:pPr marL="457200" indent="-457200">
              <a:buAutoNum type="alphaLcPeriod"/>
            </a:pPr>
            <a:endParaRPr lang="en-NZ" sz="2400" dirty="0" smtClean="0"/>
          </a:p>
          <a:p>
            <a:endParaRPr lang="en-NZ" sz="2400" dirty="0"/>
          </a:p>
          <a:p>
            <a:endParaRPr lang="en-NZ" sz="2400" dirty="0" smtClean="0"/>
          </a:p>
          <a:p>
            <a:pPr marL="457200" indent="-457200">
              <a:buAutoNum type="alphaLcPeriod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4081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Constructing Page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NZ" sz="2200" dirty="0" smtClean="0">
              <a:solidFill>
                <a:srgbClr val="00B050"/>
              </a:solidFill>
            </a:endParaRPr>
          </a:p>
          <a:p>
            <a:pPr marL="457200" indent="-457200">
              <a:buAutoNum type="alphaLcPeriod"/>
            </a:pPr>
            <a:endParaRPr lang="en-NZ" sz="2400" dirty="0" smtClean="0"/>
          </a:p>
          <a:p>
            <a:pPr marL="457200" indent="-457200">
              <a:buAutoNum type="alphaLcPeriod"/>
            </a:pPr>
            <a:endParaRPr lang="en-NZ" sz="2400" dirty="0" smtClean="0"/>
          </a:p>
          <a:p>
            <a:endParaRPr lang="en-NZ" sz="2400" dirty="0"/>
          </a:p>
          <a:p>
            <a:endParaRPr lang="en-NZ" sz="2400" dirty="0" smtClean="0"/>
          </a:p>
          <a:p>
            <a:pPr marL="457200" indent="-457200">
              <a:buAutoNum type="alphaLcPeriod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685" y="3704513"/>
            <a:ext cx="5526530" cy="20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Callout 2 5"/>
          <p:cNvSpPr/>
          <p:nvPr/>
        </p:nvSpPr>
        <p:spPr>
          <a:xfrm>
            <a:off x="718549" y="4783687"/>
            <a:ext cx="889977" cy="360040"/>
          </a:xfrm>
          <a:prstGeom prst="borderCallout2">
            <a:avLst>
              <a:gd name="adj1" fmla="val 42938"/>
              <a:gd name="adj2" fmla="val 102973"/>
              <a:gd name="adj3" fmla="val 21774"/>
              <a:gd name="adj4" fmla="val 116656"/>
              <a:gd name="adj5" fmla="val -24411"/>
              <a:gd name="adj6" fmla="val 1626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200" dirty="0" err="1" smtClean="0"/>
              <a:t>SearchBox</a:t>
            </a:r>
            <a:endParaRPr lang="en-NZ" sz="1200" dirty="0"/>
          </a:p>
        </p:txBody>
      </p:sp>
      <p:sp>
        <p:nvSpPr>
          <p:cNvPr id="7" name="Line Callout 1 6"/>
          <p:cNvSpPr/>
          <p:nvPr/>
        </p:nvSpPr>
        <p:spPr>
          <a:xfrm>
            <a:off x="7631317" y="4694709"/>
            <a:ext cx="1152128" cy="432048"/>
          </a:xfrm>
          <a:prstGeom prst="borderCallout1">
            <a:avLst>
              <a:gd name="adj1" fmla="val 18750"/>
              <a:gd name="adj2" fmla="val -8333"/>
              <a:gd name="adj3" fmla="val 6155"/>
              <a:gd name="adj4" fmla="val -506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200" b="1" dirty="0" err="1" smtClean="0"/>
              <a:t>SearchButton</a:t>
            </a:r>
            <a:endParaRPr lang="en-NZ" sz="1200" b="1" dirty="0"/>
          </a:p>
        </p:txBody>
      </p:sp>
      <p:sp>
        <p:nvSpPr>
          <p:cNvPr id="8" name="Flowchart: Process 7"/>
          <p:cNvSpPr/>
          <p:nvPr/>
        </p:nvSpPr>
        <p:spPr>
          <a:xfrm>
            <a:off x="3958909" y="5395755"/>
            <a:ext cx="2232248" cy="324982"/>
          </a:xfrm>
          <a:prstGeom prst="flowChartProcess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Line Callout 1 8"/>
          <p:cNvSpPr/>
          <p:nvPr/>
        </p:nvSpPr>
        <p:spPr>
          <a:xfrm>
            <a:off x="6782908" y="5504713"/>
            <a:ext cx="1152128" cy="432048"/>
          </a:xfrm>
          <a:prstGeom prst="borderCallout1">
            <a:avLst>
              <a:gd name="adj1" fmla="val 18750"/>
              <a:gd name="adj2" fmla="val -8333"/>
              <a:gd name="adj3" fmla="val 6155"/>
              <a:gd name="adj4" fmla="val -506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200" b="1" dirty="0" err="1" smtClean="0"/>
              <a:t>ResultString</a:t>
            </a:r>
            <a:endParaRPr lang="en-NZ" sz="1200" b="1" dirty="0"/>
          </a:p>
        </p:txBody>
      </p:sp>
      <p:sp>
        <p:nvSpPr>
          <p:cNvPr id="10" name="Flowchart: Process 9"/>
          <p:cNvSpPr/>
          <p:nvPr/>
        </p:nvSpPr>
        <p:spPr>
          <a:xfrm>
            <a:off x="2184705" y="4568609"/>
            <a:ext cx="2890328" cy="361545"/>
          </a:xfrm>
          <a:prstGeom prst="flowChartProcess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Flowchart: Process 10"/>
          <p:cNvSpPr/>
          <p:nvPr/>
        </p:nvSpPr>
        <p:spPr>
          <a:xfrm>
            <a:off x="6551197" y="4568609"/>
            <a:ext cx="576064" cy="361545"/>
          </a:xfrm>
          <a:prstGeom prst="flowChartProcess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/>
          <p:cNvSpPr/>
          <p:nvPr/>
        </p:nvSpPr>
        <p:spPr>
          <a:xfrm>
            <a:off x="1805001" y="1600202"/>
            <a:ext cx="5457561" cy="16215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  <a:p>
            <a:pPr algn="ctr"/>
            <a:endParaRPr lang="en-NZ" dirty="0" smtClean="0"/>
          </a:p>
          <a:p>
            <a:pPr algn="ctr"/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1900335" y="1725151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err="1" smtClean="0">
                <a:solidFill>
                  <a:schemeClr val="bg1"/>
                </a:solidFill>
              </a:rPr>
              <a:t>BaseSearchPageObjects</a:t>
            </a:r>
            <a:r>
              <a:rPr lang="en-NZ" sz="1400" b="1" dirty="0" smtClean="0">
                <a:solidFill>
                  <a:schemeClr val="bg1"/>
                </a:solidFill>
              </a:rPr>
              <a:t> Class </a:t>
            </a:r>
            <a:endParaRPr lang="en-NZ" sz="1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93033" y="2104258"/>
            <a:ext cx="1719417" cy="900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5" name="TextBox 14"/>
          <p:cNvSpPr txBox="1"/>
          <p:nvPr/>
        </p:nvSpPr>
        <p:spPr>
          <a:xfrm>
            <a:off x="2201044" y="2104258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 smtClean="0"/>
              <a:t>Elements</a:t>
            </a:r>
          </a:p>
          <a:p>
            <a:pPr marL="342900" indent="-342900">
              <a:buAutoNum type="arabicPeriod"/>
            </a:pPr>
            <a:r>
              <a:rPr lang="en-NZ" sz="1200" dirty="0" err="1" smtClean="0"/>
              <a:t>SearchBox</a:t>
            </a:r>
            <a:endParaRPr lang="en-NZ" sz="1200" dirty="0" smtClean="0"/>
          </a:p>
          <a:p>
            <a:pPr marL="342900" indent="-342900">
              <a:buAutoNum type="arabicPeriod"/>
            </a:pPr>
            <a:r>
              <a:rPr lang="en-NZ" sz="1200" dirty="0" err="1" smtClean="0"/>
              <a:t>SearchButton</a:t>
            </a:r>
            <a:endParaRPr lang="en-NZ" sz="1200" dirty="0"/>
          </a:p>
          <a:p>
            <a:pPr marL="342900" indent="-342900">
              <a:buAutoNum type="arabicPeriod"/>
            </a:pPr>
            <a:r>
              <a:rPr lang="en-NZ" sz="1200" dirty="0" err="1" smtClean="0"/>
              <a:t>ResultString</a:t>
            </a:r>
            <a:endParaRPr lang="en-NZ" sz="1200" dirty="0"/>
          </a:p>
        </p:txBody>
      </p:sp>
      <p:sp>
        <p:nvSpPr>
          <p:cNvPr id="16" name="Rectangle 15"/>
          <p:cNvSpPr/>
          <p:nvPr/>
        </p:nvSpPr>
        <p:spPr>
          <a:xfrm>
            <a:off x="4212427" y="2162985"/>
            <a:ext cx="2823191" cy="738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" name="TextBox 16"/>
          <p:cNvSpPr txBox="1"/>
          <p:nvPr/>
        </p:nvSpPr>
        <p:spPr>
          <a:xfrm>
            <a:off x="4246745" y="2196590"/>
            <a:ext cx="271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 smtClean="0"/>
              <a:t>Methods</a:t>
            </a:r>
          </a:p>
          <a:p>
            <a:pPr marL="342900" indent="-342900">
              <a:buAutoNum type="arabicPeriod"/>
            </a:pPr>
            <a:r>
              <a:rPr lang="en-NZ" sz="1200" dirty="0" err="1" smtClean="0"/>
              <a:t>SearchByKeyword</a:t>
            </a:r>
            <a:r>
              <a:rPr lang="en-NZ" sz="1200" dirty="0" smtClean="0"/>
              <a:t>(string keyword)</a:t>
            </a:r>
          </a:p>
          <a:p>
            <a:pPr marL="342900" indent="-342900">
              <a:buAutoNum type="arabicPeriod"/>
            </a:pPr>
            <a:r>
              <a:rPr lang="en-NZ" sz="1200" dirty="0" err="1" smtClean="0"/>
              <a:t>CheckSearchResult</a:t>
            </a:r>
            <a:r>
              <a:rPr lang="en-NZ" sz="1200" dirty="0" smtClean="0"/>
              <a:t>(string keyword)</a:t>
            </a:r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19711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39767" y="2749931"/>
            <a:ext cx="3935727" cy="182594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  <a:p>
            <a:pPr algn="ctr"/>
            <a:endParaRPr lang="en-NZ" dirty="0" smtClean="0"/>
          </a:p>
          <a:p>
            <a:pPr algn="ctr"/>
            <a:endParaRPr lang="en-NZ" dirty="0"/>
          </a:p>
        </p:txBody>
      </p:sp>
      <p:sp>
        <p:nvSpPr>
          <p:cNvPr id="47" name="TextBox 46"/>
          <p:cNvSpPr txBox="1"/>
          <p:nvPr/>
        </p:nvSpPr>
        <p:spPr>
          <a:xfrm>
            <a:off x="466859" y="2786434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err="1" smtClean="0">
                <a:solidFill>
                  <a:schemeClr val="bg1"/>
                </a:solidFill>
              </a:rPr>
              <a:t>BaseSearchPageObjects</a:t>
            </a:r>
            <a:r>
              <a:rPr lang="en-NZ" sz="1400" b="1" dirty="0" smtClean="0">
                <a:solidFill>
                  <a:schemeClr val="bg1"/>
                </a:solidFill>
              </a:rPr>
              <a:t> Class </a:t>
            </a:r>
            <a:endParaRPr lang="en-NZ" sz="1400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9246" y="3168394"/>
            <a:ext cx="1719417" cy="900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9" name="TextBox 48"/>
          <p:cNvSpPr txBox="1"/>
          <p:nvPr/>
        </p:nvSpPr>
        <p:spPr>
          <a:xfrm>
            <a:off x="607257" y="3168394"/>
            <a:ext cx="1498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 smtClean="0"/>
              <a:t>Elements</a:t>
            </a:r>
          </a:p>
          <a:p>
            <a:pPr marL="342900" indent="-342900">
              <a:buAutoNum type="arabicPeriod"/>
            </a:pPr>
            <a:r>
              <a:rPr lang="en-NZ" sz="1200" dirty="0" err="1" smtClean="0"/>
              <a:t>SearchBox</a:t>
            </a:r>
            <a:endParaRPr lang="en-NZ" sz="1200" dirty="0" smtClean="0"/>
          </a:p>
          <a:p>
            <a:pPr marL="342900" indent="-342900">
              <a:buAutoNum type="arabicPeriod"/>
            </a:pPr>
            <a:r>
              <a:rPr lang="en-NZ" sz="1200" dirty="0" err="1" smtClean="0"/>
              <a:t>SearchButton</a:t>
            </a:r>
            <a:endParaRPr lang="en-NZ" sz="1200" dirty="0"/>
          </a:p>
          <a:p>
            <a:pPr marL="342900" indent="-342900">
              <a:buAutoNum type="arabicPeriod"/>
            </a:pPr>
            <a:r>
              <a:rPr lang="en-NZ" sz="1200" dirty="0" err="1" smtClean="0"/>
              <a:t>ResultString</a:t>
            </a:r>
            <a:endParaRPr lang="en-NZ" sz="1200" dirty="0"/>
          </a:p>
        </p:txBody>
      </p:sp>
      <p:sp>
        <p:nvSpPr>
          <p:cNvPr id="50" name="Rectangle 49"/>
          <p:cNvSpPr/>
          <p:nvPr/>
        </p:nvSpPr>
        <p:spPr>
          <a:xfrm>
            <a:off x="2320594" y="3167947"/>
            <a:ext cx="1799689" cy="11919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1" name="TextBox 50"/>
          <p:cNvSpPr txBox="1"/>
          <p:nvPr/>
        </p:nvSpPr>
        <p:spPr>
          <a:xfrm>
            <a:off x="2406902" y="3214033"/>
            <a:ext cx="1713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 smtClean="0"/>
              <a:t>Methods</a:t>
            </a:r>
          </a:p>
          <a:p>
            <a:pPr marL="342900" indent="-342900">
              <a:buAutoNum type="arabicPeriod"/>
            </a:pPr>
            <a:r>
              <a:rPr lang="en-NZ" sz="1200" dirty="0" err="1" smtClean="0"/>
              <a:t>SearchByKeyword</a:t>
            </a:r>
            <a:r>
              <a:rPr lang="en-NZ" sz="1200" dirty="0" smtClean="0"/>
              <a:t/>
            </a:r>
            <a:br>
              <a:rPr lang="en-NZ" sz="1200" dirty="0" smtClean="0"/>
            </a:br>
            <a:r>
              <a:rPr lang="en-NZ" sz="1200" dirty="0" smtClean="0"/>
              <a:t>(string keyword)</a:t>
            </a:r>
          </a:p>
          <a:p>
            <a:pPr marL="342900" indent="-342900">
              <a:buAutoNum type="arabicPeriod"/>
            </a:pPr>
            <a:r>
              <a:rPr lang="en-NZ" sz="1200" dirty="0" err="1" smtClean="0"/>
              <a:t>CheckSearchResult</a:t>
            </a:r>
            <a:r>
              <a:rPr lang="en-NZ" sz="1200" dirty="0" smtClean="0"/>
              <a:t>(string keyword)</a:t>
            </a:r>
            <a:endParaRPr lang="en-NZ" sz="1200" dirty="0"/>
          </a:p>
        </p:txBody>
      </p:sp>
      <p:sp>
        <p:nvSpPr>
          <p:cNvPr id="52" name="Rectangle 51"/>
          <p:cNvSpPr/>
          <p:nvPr/>
        </p:nvSpPr>
        <p:spPr>
          <a:xfrm>
            <a:off x="1291183" y="490601"/>
            <a:ext cx="6437700" cy="18196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  <a:p>
            <a:pPr algn="ctr"/>
            <a:endParaRPr lang="en-NZ" dirty="0" smtClean="0"/>
          </a:p>
          <a:p>
            <a:pPr algn="ctr"/>
            <a:endParaRPr lang="en-NZ" dirty="0"/>
          </a:p>
        </p:txBody>
      </p:sp>
      <p:sp>
        <p:nvSpPr>
          <p:cNvPr id="53" name="TextBox 52"/>
          <p:cNvSpPr txBox="1"/>
          <p:nvPr/>
        </p:nvSpPr>
        <p:spPr>
          <a:xfrm>
            <a:off x="1407545" y="615549"/>
            <a:ext cx="1316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solidFill>
                  <a:schemeClr val="bg1"/>
                </a:solidFill>
              </a:rPr>
              <a:t>Test Case Class </a:t>
            </a:r>
            <a:endParaRPr lang="en-NZ" sz="1400" b="1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528236" y="909259"/>
            <a:ext cx="2888279" cy="1256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5" name="TextBox 54"/>
          <p:cNvSpPr txBox="1"/>
          <p:nvPr/>
        </p:nvSpPr>
        <p:spPr>
          <a:xfrm>
            <a:off x="1582241" y="933976"/>
            <a:ext cx="2834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 smtClean="0"/>
              <a:t>Test Case 1 (Base Search Page Test Case)</a:t>
            </a:r>
          </a:p>
          <a:p>
            <a:r>
              <a:rPr lang="en-NZ" sz="1200" dirty="0" smtClean="0"/>
              <a:t>[TEST]</a:t>
            </a:r>
          </a:p>
          <a:p>
            <a:r>
              <a:rPr lang="en-NZ" sz="1200" dirty="0" smtClean="0"/>
              <a:t>public void </a:t>
            </a:r>
            <a:r>
              <a:rPr lang="en-NZ" sz="1200" dirty="0" err="1" smtClean="0"/>
              <a:t>ExecuteBaseSearchTest</a:t>
            </a:r>
            <a:r>
              <a:rPr lang="en-NZ" sz="1200" dirty="0" smtClean="0"/>
              <a:t>()</a:t>
            </a:r>
          </a:p>
          <a:p>
            <a:r>
              <a:rPr lang="en-NZ" sz="1200" dirty="0" smtClean="0"/>
              <a:t>{</a:t>
            </a:r>
            <a:br>
              <a:rPr lang="en-NZ" sz="1200" dirty="0" smtClean="0"/>
            </a:br>
            <a:r>
              <a:rPr lang="en-NZ" sz="1200" dirty="0" smtClean="0"/>
              <a:t>	…	</a:t>
            </a:r>
            <a:br>
              <a:rPr lang="en-NZ" sz="1200" dirty="0" smtClean="0"/>
            </a:br>
            <a:r>
              <a:rPr lang="en-NZ" sz="1200" dirty="0" smtClean="0"/>
              <a:t>}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85920" y="4908485"/>
            <a:ext cx="4366249" cy="156958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  <a:p>
            <a:pPr algn="ctr"/>
            <a:endParaRPr lang="en-NZ" dirty="0" smtClean="0"/>
          </a:p>
          <a:p>
            <a:pPr algn="ctr"/>
            <a:endParaRPr lang="en-NZ" dirty="0"/>
          </a:p>
        </p:txBody>
      </p:sp>
      <p:sp>
        <p:nvSpPr>
          <p:cNvPr id="57" name="TextBox 56"/>
          <p:cNvSpPr txBox="1"/>
          <p:nvPr/>
        </p:nvSpPr>
        <p:spPr>
          <a:xfrm>
            <a:off x="2683004" y="5101475"/>
            <a:ext cx="2624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solidFill>
                  <a:schemeClr val="bg1"/>
                </a:solidFill>
              </a:rPr>
              <a:t>Reusable Custom Methods Class </a:t>
            </a:r>
            <a:endParaRPr lang="en-NZ" sz="1400" b="1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05993" y="5480584"/>
            <a:ext cx="3909459" cy="902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9" name="TextBox 58"/>
          <p:cNvSpPr txBox="1"/>
          <p:nvPr/>
        </p:nvSpPr>
        <p:spPr>
          <a:xfrm>
            <a:off x="2861980" y="5495717"/>
            <a:ext cx="3730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 smtClean="0"/>
              <a:t>Methods</a:t>
            </a:r>
          </a:p>
          <a:p>
            <a:pPr marL="342900" indent="-342900">
              <a:buAutoNum type="arabicPeriod"/>
            </a:pPr>
            <a:r>
              <a:rPr lang="en-NZ" sz="1200" dirty="0" err="1" smtClean="0"/>
              <a:t>EnterText</a:t>
            </a:r>
            <a:r>
              <a:rPr lang="en-NZ" sz="1200" dirty="0" smtClean="0"/>
              <a:t>(this </a:t>
            </a:r>
            <a:r>
              <a:rPr lang="en-NZ" sz="1200" dirty="0" err="1" smtClean="0"/>
              <a:t>IWebElement</a:t>
            </a:r>
            <a:r>
              <a:rPr lang="en-NZ" sz="1200" dirty="0" smtClean="0"/>
              <a:t> element, </a:t>
            </a:r>
            <a:r>
              <a:rPr lang="en-NZ" sz="1200" dirty="0"/>
              <a:t>string value)</a:t>
            </a:r>
            <a:endParaRPr lang="en-NZ" sz="1200" dirty="0" smtClean="0"/>
          </a:p>
          <a:p>
            <a:pPr marL="342900" indent="-342900">
              <a:buAutoNum type="arabicPeriod"/>
            </a:pPr>
            <a:r>
              <a:rPr lang="en-NZ" sz="1200" dirty="0" smtClean="0"/>
              <a:t>Click(this </a:t>
            </a:r>
            <a:r>
              <a:rPr lang="en-NZ" sz="1200" dirty="0" err="1"/>
              <a:t>IWebElement</a:t>
            </a:r>
            <a:r>
              <a:rPr lang="en-NZ" sz="1200" dirty="0"/>
              <a:t> </a:t>
            </a:r>
            <a:r>
              <a:rPr lang="en-NZ" sz="1200" dirty="0" smtClean="0"/>
              <a:t>element)</a:t>
            </a:r>
          </a:p>
          <a:p>
            <a:pPr marL="342900" indent="-342900">
              <a:buAutoNum type="arabicPeriod"/>
            </a:pPr>
            <a:r>
              <a:rPr lang="en-NZ" sz="1200" dirty="0" err="1"/>
              <a:t>GetText</a:t>
            </a:r>
            <a:r>
              <a:rPr lang="en-NZ" sz="1200" dirty="0"/>
              <a:t>(this </a:t>
            </a:r>
            <a:r>
              <a:rPr lang="en-NZ" sz="1200" dirty="0" err="1"/>
              <a:t>IWebElement</a:t>
            </a:r>
            <a:r>
              <a:rPr lang="en-NZ" sz="1200" dirty="0"/>
              <a:t> element)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634201" y="2749931"/>
            <a:ext cx="3935727" cy="182594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  <a:p>
            <a:pPr algn="ctr"/>
            <a:endParaRPr lang="en-NZ" dirty="0" smtClean="0"/>
          </a:p>
          <a:p>
            <a:pPr algn="ctr"/>
            <a:endParaRPr lang="en-NZ" dirty="0"/>
          </a:p>
        </p:txBody>
      </p:sp>
      <p:sp>
        <p:nvSpPr>
          <p:cNvPr id="61" name="TextBox 60"/>
          <p:cNvSpPr txBox="1"/>
          <p:nvPr/>
        </p:nvSpPr>
        <p:spPr>
          <a:xfrm>
            <a:off x="4761293" y="2786434"/>
            <a:ext cx="230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err="1" smtClean="0">
                <a:solidFill>
                  <a:schemeClr val="bg1"/>
                </a:solidFill>
              </a:rPr>
              <a:t>JobSearchPageObjects</a:t>
            </a:r>
            <a:r>
              <a:rPr lang="en-NZ" sz="1400" b="1" dirty="0" smtClean="0">
                <a:solidFill>
                  <a:schemeClr val="bg1"/>
                </a:solidFill>
              </a:rPr>
              <a:t> Class </a:t>
            </a:r>
            <a:endParaRPr lang="en-NZ" sz="14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793680" y="3168394"/>
            <a:ext cx="1719417" cy="10613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63" name="TextBox 62"/>
          <p:cNvSpPr txBox="1"/>
          <p:nvPr/>
        </p:nvSpPr>
        <p:spPr>
          <a:xfrm>
            <a:off x="4901691" y="3168394"/>
            <a:ext cx="1498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 smtClean="0"/>
              <a:t>Elements</a:t>
            </a:r>
          </a:p>
          <a:p>
            <a:pPr marL="342900" indent="-342900">
              <a:buAutoNum type="arabicPeriod"/>
            </a:pPr>
            <a:r>
              <a:rPr lang="en-NZ" sz="1200" dirty="0" smtClean="0"/>
              <a:t>…</a:t>
            </a:r>
          </a:p>
          <a:p>
            <a:pPr marL="342900" indent="-342900">
              <a:buAutoNum type="arabicPeriod"/>
            </a:pPr>
            <a:r>
              <a:rPr lang="en-NZ" sz="1200" dirty="0" smtClean="0"/>
              <a:t>…</a:t>
            </a:r>
            <a:br>
              <a:rPr lang="en-NZ" sz="1200" dirty="0" smtClean="0"/>
            </a:br>
            <a:r>
              <a:rPr lang="en-NZ" sz="1200" dirty="0"/>
              <a:t>…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615028" y="3167947"/>
            <a:ext cx="1799689" cy="11919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65" name="TextBox 64"/>
          <p:cNvSpPr txBox="1"/>
          <p:nvPr/>
        </p:nvSpPr>
        <p:spPr>
          <a:xfrm>
            <a:off x="6701336" y="3214033"/>
            <a:ext cx="1713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 smtClean="0"/>
              <a:t>Methods</a:t>
            </a:r>
          </a:p>
          <a:p>
            <a:pPr marL="342900" indent="-342900">
              <a:buAutoNum type="arabicPeriod"/>
            </a:pPr>
            <a:r>
              <a:rPr lang="en-NZ" sz="1200" dirty="0" smtClean="0"/>
              <a:t>…</a:t>
            </a:r>
          </a:p>
          <a:p>
            <a:pPr marL="342900" indent="-342900">
              <a:buAutoNum type="arabicPeriod"/>
            </a:pPr>
            <a:r>
              <a:rPr lang="en-NZ" sz="1200" dirty="0" smtClean="0"/>
              <a:t>…</a:t>
            </a:r>
            <a:r>
              <a:rPr lang="en-NZ" sz="1200" dirty="0"/>
              <a:t/>
            </a:r>
            <a:br>
              <a:rPr lang="en-NZ" sz="1200" dirty="0"/>
            </a:br>
            <a:r>
              <a:rPr lang="en-NZ" sz="1200" dirty="0" smtClean="0"/>
              <a:t>…</a:t>
            </a:r>
            <a:r>
              <a:rPr lang="en-NZ" sz="1200" dirty="0"/>
              <a:t/>
            </a:r>
            <a:br>
              <a:rPr lang="en-NZ" sz="1200" dirty="0"/>
            </a:br>
            <a:endParaRPr lang="en-NZ" sz="1200" dirty="0"/>
          </a:p>
        </p:txBody>
      </p:sp>
      <p:sp>
        <p:nvSpPr>
          <p:cNvPr id="66" name="Rectangle 65"/>
          <p:cNvSpPr/>
          <p:nvPr/>
        </p:nvSpPr>
        <p:spPr>
          <a:xfrm>
            <a:off x="4715040" y="947933"/>
            <a:ext cx="2888279" cy="12569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67" name="TextBox 66"/>
          <p:cNvSpPr txBox="1"/>
          <p:nvPr/>
        </p:nvSpPr>
        <p:spPr>
          <a:xfrm>
            <a:off x="4769045" y="908720"/>
            <a:ext cx="2834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 smtClean="0"/>
              <a:t>Test Case 2 (Job Search Page Test Case)</a:t>
            </a:r>
          </a:p>
          <a:p>
            <a:r>
              <a:rPr lang="en-NZ" sz="1200" dirty="0" smtClean="0"/>
              <a:t>[TEST]</a:t>
            </a:r>
          </a:p>
          <a:p>
            <a:r>
              <a:rPr lang="en-NZ" sz="1200" dirty="0" smtClean="0"/>
              <a:t>public void </a:t>
            </a:r>
            <a:r>
              <a:rPr lang="en-NZ" sz="1200" dirty="0" err="1" smtClean="0"/>
              <a:t>ExecuteJobSearchTest</a:t>
            </a:r>
            <a:r>
              <a:rPr lang="en-NZ" sz="1200" dirty="0" smtClean="0"/>
              <a:t>()</a:t>
            </a:r>
          </a:p>
          <a:p>
            <a:r>
              <a:rPr lang="en-NZ" sz="1200" dirty="0" smtClean="0"/>
              <a:t>{</a:t>
            </a:r>
            <a:br>
              <a:rPr lang="en-NZ" sz="1200" dirty="0" smtClean="0"/>
            </a:br>
            <a:r>
              <a:rPr lang="en-NZ" sz="1200" dirty="0" smtClean="0"/>
              <a:t>	…	</a:t>
            </a:r>
            <a:br>
              <a:rPr lang="en-NZ" sz="1200" dirty="0" smtClean="0"/>
            </a:br>
            <a:r>
              <a:rPr lang="en-NZ" sz="1200" dirty="0" smtClean="0"/>
              <a:t>}</a:t>
            </a:r>
          </a:p>
        </p:txBody>
      </p:sp>
      <p:cxnSp>
        <p:nvCxnSpPr>
          <p:cNvPr id="68" name="Elbow Connector 67"/>
          <p:cNvCxnSpPr>
            <a:stCxn id="52" idx="2"/>
            <a:endCxn id="46" idx="0"/>
          </p:cNvCxnSpPr>
          <p:nvPr/>
        </p:nvCxnSpPr>
        <p:spPr>
          <a:xfrm rot="5400000">
            <a:off x="3188970" y="1428868"/>
            <a:ext cx="439724" cy="2202402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2" idx="2"/>
            <a:endCxn id="60" idx="0"/>
          </p:cNvCxnSpPr>
          <p:nvPr/>
        </p:nvCxnSpPr>
        <p:spPr>
          <a:xfrm rot="16200000" flipH="1">
            <a:off x="5336187" y="1484053"/>
            <a:ext cx="439724" cy="2092032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46" idx="2"/>
            <a:endCxn id="56" idx="0"/>
          </p:cNvCxnSpPr>
          <p:nvPr/>
        </p:nvCxnSpPr>
        <p:spPr>
          <a:xfrm rot="16200000" flipH="1">
            <a:off x="3372032" y="3511472"/>
            <a:ext cx="332612" cy="2461414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0" idx="2"/>
            <a:endCxn id="56" idx="0"/>
          </p:cNvCxnSpPr>
          <p:nvPr/>
        </p:nvCxnSpPr>
        <p:spPr>
          <a:xfrm rot="5400000">
            <a:off x="5519249" y="3825669"/>
            <a:ext cx="332612" cy="183302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2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Constructing Page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eriod"/>
            </a:pPr>
            <a:r>
              <a:rPr lang="en-NZ" sz="2400" dirty="0" smtClean="0"/>
              <a:t>Create separate object to maintain common properties</a:t>
            </a:r>
          </a:p>
          <a:p>
            <a:pPr lvl="2"/>
            <a:r>
              <a:rPr lang="en-NZ" sz="2200" dirty="0" err="1" smtClean="0">
                <a:solidFill>
                  <a:srgbClr val="00B050"/>
                </a:solidFill>
              </a:rPr>
              <a:t>IWebDriver</a:t>
            </a:r>
            <a:endParaRPr lang="en-NZ" sz="2200" dirty="0">
              <a:solidFill>
                <a:srgbClr val="00B050"/>
              </a:solidFill>
            </a:endParaRPr>
          </a:p>
          <a:p>
            <a:pPr marL="457200" indent="-457200">
              <a:buAutoNum type="alphaLcPeriod"/>
            </a:pPr>
            <a:r>
              <a:rPr lang="en-NZ" sz="2400" dirty="0" smtClean="0"/>
              <a:t>Create separate object for each page under test and include the </a:t>
            </a:r>
            <a:r>
              <a:rPr lang="en-NZ" sz="2400" dirty="0" err="1" smtClean="0"/>
              <a:t>ff</a:t>
            </a:r>
            <a:r>
              <a:rPr lang="en-NZ" sz="2400" dirty="0" smtClean="0"/>
              <a:t>:</a:t>
            </a:r>
          </a:p>
          <a:p>
            <a:pPr lvl="2"/>
            <a:r>
              <a:rPr lang="en-NZ" sz="2200" dirty="0" smtClean="0">
                <a:solidFill>
                  <a:srgbClr val="00B050"/>
                </a:solidFill>
              </a:rPr>
              <a:t>Elements</a:t>
            </a:r>
          </a:p>
          <a:p>
            <a:pPr lvl="2"/>
            <a:r>
              <a:rPr lang="en-NZ" sz="2200" dirty="0" smtClean="0">
                <a:solidFill>
                  <a:srgbClr val="00B050"/>
                </a:solidFill>
              </a:rPr>
              <a:t>Methods</a:t>
            </a:r>
            <a:endParaRPr lang="en-NZ" sz="2200" dirty="0">
              <a:solidFill>
                <a:srgbClr val="00B050"/>
              </a:solidFill>
            </a:endParaRPr>
          </a:p>
          <a:p>
            <a:pPr marL="457200" indent="-457200">
              <a:buAutoNum type="alphaLcPeriod"/>
            </a:pPr>
            <a:r>
              <a:rPr lang="en-NZ" sz="2400" dirty="0" smtClean="0"/>
              <a:t>Construct your test cases by </a:t>
            </a:r>
          </a:p>
          <a:p>
            <a:pPr lvl="2"/>
            <a:r>
              <a:rPr lang="en-NZ" sz="2200" dirty="0">
                <a:solidFill>
                  <a:srgbClr val="00B050"/>
                </a:solidFill>
              </a:rPr>
              <a:t>Instantiating your object</a:t>
            </a:r>
          </a:p>
          <a:p>
            <a:pPr lvl="2"/>
            <a:r>
              <a:rPr lang="en-NZ" sz="2200" dirty="0">
                <a:solidFill>
                  <a:srgbClr val="00B050"/>
                </a:solidFill>
              </a:rPr>
              <a:t>calling page-specific methods</a:t>
            </a:r>
          </a:p>
          <a:p>
            <a:pPr lvl="2"/>
            <a:endParaRPr lang="en-NZ" sz="2200" dirty="0" smtClean="0">
              <a:solidFill>
                <a:srgbClr val="00B050"/>
              </a:solidFill>
            </a:endParaRPr>
          </a:p>
          <a:p>
            <a:pPr marL="457200" indent="-457200">
              <a:buAutoNum type="alphaLcPeriod"/>
            </a:pPr>
            <a:endParaRPr lang="en-NZ" sz="2400" dirty="0" smtClean="0"/>
          </a:p>
          <a:p>
            <a:pPr marL="457200" indent="-457200">
              <a:buAutoNum type="alphaLcPeriod"/>
            </a:pPr>
            <a:endParaRPr lang="en-NZ" sz="2400" dirty="0" smtClean="0"/>
          </a:p>
          <a:p>
            <a:endParaRPr lang="en-NZ" sz="2400" dirty="0"/>
          </a:p>
          <a:p>
            <a:endParaRPr lang="en-NZ" sz="2400" dirty="0" smtClean="0"/>
          </a:p>
          <a:p>
            <a:pPr marL="457200" indent="-457200">
              <a:buAutoNum type="alphaLcPeriod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642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C06BDD-865B-415A-B17A-7B4ADB1B47B2}" vid="{9FD58BD6-4A47-4F77-9147-2D22122AA6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auckland-council-poc</Template>
  <TotalTime>2997</TotalTime>
  <Words>594</Words>
  <Application>Microsoft Office PowerPoint</Application>
  <PresentationFormat>On-screen Show (4:3)</PresentationFormat>
  <Paragraphs>193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Courier New</vt:lpstr>
      <vt:lpstr>Raavi</vt:lpstr>
      <vt:lpstr>Tw Cen MT Condensed</vt:lpstr>
      <vt:lpstr>Wingdings</vt:lpstr>
      <vt:lpstr>Custom Design</vt:lpstr>
      <vt:lpstr> Web App Automation using Visual Studio, Selenium, Specflow  Presenter: PJ Mendoza</vt:lpstr>
      <vt:lpstr>Agenda</vt:lpstr>
      <vt:lpstr>Prerequisites</vt:lpstr>
      <vt:lpstr>Configuring Visual Studio</vt:lpstr>
      <vt:lpstr>Writing Basic Selenium Web Test</vt:lpstr>
      <vt:lpstr>Modify Test to Run Using NUnit</vt:lpstr>
      <vt:lpstr>Constructing Page Object Model</vt:lpstr>
      <vt:lpstr>PowerPoint Presentation</vt:lpstr>
      <vt:lpstr>Constructing Page Object Model</vt:lpstr>
      <vt:lpstr>Running Test Using Specflow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Auckland Council Automation POC  Presenter: Jurico Ong</dc:title>
  <dc:creator>rbose@planittesting.com</dc:creator>
  <cp:lastModifiedBy>PJ Mendoza</cp:lastModifiedBy>
  <cp:revision>117</cp:revision>
  <dcterms:created xsi:type="dcterms:W3CDTF">2015-10-27T01:29:38Z</dcterms:created>
  <dcterms:modified xsi:type="dcterms:W3CDTF">2016-01-15T02:52:28Z</dcterms:modified>
</cp:coreProperties>
</file>