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64" r:id="rId3"/>
    <p:sldId id="332" r:id="rId4"/>
    <p:sldId id="261" r:id="rId5"/>
    <p:sldId id="329" r:id="rId6"/>
    <p:sldId id="317" r:id="rId7"/>
    <p:sldId id="257" r:id="rId8"/>
    <p:sldId id="262" r:id="rId9"/>
    <p:sldId id="322" r:id="rId10"/>
    <p:sldId id="313" r:id="rId11"/>
    <p:sldId id="263" r:id="rId12"/>
    <p:sldId id="328" r:id="rId13"/>
    <p:sldId id="326" r:id="rId14"/>
    <p:sldId id="323" r:id="rId15"/>
    <p:sldId id="327" r:id="rId16"/>
    <p:sldId id="321" r:id="rId17"/>
    <p:sldId id="331" r:id="rId18"/>
    <p:sldId id="311" r:id="rId19"/>
    <p:sldId id="316" r:id="rId20"/>
    <p:sldId id="314" r:id="rId21"/>
    <p:sldId id="330" r:id="rId22"/>
    <p:sldId id="318" r:id="rId23"/>
    <p:sldId id="319" r:id="rId24"/>
    <p:sldId id="298" r:id="rId25"/>
    <p:sldId id="293" r:id="rId26"/>
    <p:sldId id="304" r:id="rId27"/>
    <p:sldId id="302" r:id="rId28"/>
    <p:sldId id="303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20" autoAdjust="0"/>
    <p:restoredTop sz="78231" autoAdjust="0"/>
  </p:normalViewPr>
  <p:slideViewPr>
    <p:cSldViewPr snapToGrid="0">
      <p:cViewPr varScale="1">
        <p:scale>
          <a:sx n="99" d="100"/>
          <a:sy n="99" d="100"/>
        </p:scale>
        <p:origin x="148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C3CD90-5118-4CBD-9F3E-4D4D75A15AE2}" type="datetimeFigureOut">
              <a:rPr lang="en-US" smtClean="0"/>
              <a:t>12/5/19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EFD580-6DA2-45CE-B003-A2D5F7A90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284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 surprisingly, drivers dominate the total amount of source code, accounting for over 50% of all code. The architectural-dependent code (arch) is another substantial contributor,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accouting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for almost 20%. Both the file system and networking stacks account for about 7% each, though the file system used to play a much more prominent role. Memory management code is insubstantial.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5C25FA-B3FE-764C-B139-C535B24AFDF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6871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0, 1</a:t>
            </a:r>
          </a:p>
          <a:p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0, 2, 4, 5, 3, and then retry 0, 1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0, 2, 4, 7, 8, 6, 5, 3 and then retry 0, 1</a:t>
            </a:r>
          </a:p>
          <a:p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0, 1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0, 9, 2, 4, 5, 11, 3, 10, retry 0,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EFD580-6DA2-45CE-B003-A2D5F7A907A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2278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0, 1</a:t>
            </a:r>
          </a:p>
          <a:p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0, 2, 4, 5, 3, and then retry 0, 1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0, 2, 4, 7, 8, 6, 5, 3 and then retry 0, 1</a:t>
            </a:r>
          </a:p>
          <a:p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0, 1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0, 9, 2, 4, 5, 11, 3, 10, retry 0,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EFD580-6DA2-45CE-B003-A2D5F7A907A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6629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6344C-C70B-468D-A7B1-5A4F531FE286}" type="datetimeFigureOut">
              <a:rPr lang="en-US" smtClean="0"/>
              <a:t>12/5/19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9E6B5-19D7-4338-8C50-0F163F735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943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6344C-C70B-468D-A7B1-5A4F531FE286}" type="datetimeFigureOut">
              <a:rPr lang="en-US" smtClean="0"/>
              <a:t>12/5/19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9E6B5-19D7-4338-8C50-0F163F735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074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365125"/>
            <a:ext cx="1478756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365125"/>
            <a:ext cx="4321969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6344C-C70B-468D-A7B1-5A4F531FE286}" type="datetimeFigureOut">
              <a:rPr lang="en-US" smtClean="0"/>
              <a:t>12/5/19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9E6B5-19D7-4338-8C50-0F163F735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505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6344C-C70B-468D-A7B1-5A4F531FE286}" type="datetimeFigureOut">
              <a:rPr lang="en-US" smtClean="0"/>
              <a:t>12/5/19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9E6B5-19D7-4338-8C50-0F163F735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322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6344C-C70B-468D-A7B1-5A4F531FE286}" type="datetimeFigureOut">
              <a:rPr lang="en-US" smtClean="0"/>
              <a:t>12/5/19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9E6B5-19D7-4338-8C50-0F163F735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453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7" y="1825625"/>
            <a:ext cx="2900363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1825625"/>
            <a:ext cx="2900363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6344C-C70B-468D-A7B1-5A4F531FE286}" type="datetimeFigureOut">
              <a:rPr lang="en-US" smtClean="0"/>
              <a:t>12/5/19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9E6B5-19D7-4338-8C50-0F163F735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400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6344C-C70B-468D-A7B1-5A4F531FE286}" type="datetimeFigureOut">
              <a:rPr lang="en-US" smtClean="0"/>
              <a:t>12/5/19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9E6B5-19D7-4338-8C50-0F163F735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253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6344C-C70B-468D-A7B1-5A4F531FE286}" type="datetimeFigureOut">
              <a:rPr lang="en-US" smtClean="0"/>
              <a:t>12/5/19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9E6B5-19D7-4338-8C50-0F163F735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951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6344C-C70B-468D-A7B1-5A4F531FE286}" type="datetimeFigureOut">
              <a:rPr lang="en-US" smtClean="0"/>
              <a:t>12/5/19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9E6B5-19D7-4338-8C50-0F163F735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998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6344C-C70B-468D-A7B1-5A4F531FE286}" type="datetimeFigureOut">
              <a:rPr lang="en-US" smtClean="0"/>
              <a:t>12/5/19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9E6B5-19D7-4338-8C50-0F163F735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412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6344C-C70B-468D-A7B1-5A4F531FE286}" type="datetimeFigureOut">
              <a:rPr lang="en-US" smtClean="0"/>
              <a:t>12/5/19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9E6B5-19D7-4338-8C50-0F163F735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644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F6344C-C70B-468D-A7B1-5A4F531FE286}" type="datetimeFigureOut">
              <a:rPr lang="en-US" smtClean="0"/>
              <a:t>12/5/19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9E6B5-19D7-4338-8C50-0F163F735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276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ernel.org/doc/ols/2007/ols2007v2-pages-45-58.pdf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ernel.org/doc/ols/2007/ols2007v2-pages-45-58.pdf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aifux.org/lectures/299/netLec7.pdf" TargetMode="External"/><Relationship Id="rId2" Type="http://schemas.openxmlformats.org/officeDocument/2006/relationships/hyperlink" Target="http://lwn.net/Articles/135266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ernel.org/doc/ols/2007/ols2007v2-pages-45-58.pdf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ernel.org/doc/ols/2007/ols2007v2-pages-45-58.pdf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ernel.org/doc/Documentation/cgroup-v1/cgroups.txt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xc/lxc" TargetMode="External"/><Relationship Id="rId2" Type="http://schemas.openxmlformats.org/officeDocument/2006/relationships/hyperlink" Target="https://linuxcontainers.org/lxc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samples/" TargetMode="External"/><Relationship Id="rId2" Type="http://schemas.openxmlformats.org/officeDocument/2006/relationships/hyperlink" Target="https://sysadmincasts.com/episodes/31-introduction-to-docker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docker/labs/blob/master/beginner/chapters/alpine.md" TargetMode="External"/><Relationship Id="rId4" Type="http://schemas.openxmlformats.org/officeDocument/2006/relationships/hyperlink" Target="https://github.com/docker/labs/tree/master/beginner/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9918" y="1122363"/>
            <a:ext cx="7484165" cy="2387600"/>
          </a:xfrm>
        </p:spPr>
        <p:txBody>
          <a:bodyPr>
            <a:normAutofit/>
          </a:bodyPr>
          <a:lstStyle/>
          <a:p>
            <a:r>
              <a:rPr lang="en-US" altLang="zh-CN" dirty="0"/>
              <a:t>Lecture 26</a:t>
            </a:r>
            <a:br>
              <a:rPr lang="en-US" altLang="zh-CN" dirty="0"/>
            </a:br>
            <a:r>
              <a:rPr lang="en-US" altLang="zh-CN" dirty="0"/>
              <a:t>Containers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924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AA35B-5DC5-9F49-BD8A-B6FF345F7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06FECC-EDA2-4241-8148-FF0F3BB5EA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Machine virtualization is resource-intensive</a:t>
            </a:r>
          </a:p>
          <a:p>
            <a:pPr lvl="1"/>
            <a:r>
              <a:rPr lang="en-US" dirty="0"/>
              <a:t>Starting, machine-switching machines each running their own OS takes time</a:t>
            </a:r>
          </a:p>
          <a:p>
            <a:pPr lvl="1"/>
            <a:r>
              <a:rPr lang="en-US" dirty="0"/>
              <a:t>Per-VM OS takes memory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4136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Models</a:t>
            </a:r>
          </a:p>
        </p:txBody>
      </p:sp>
      <p:sp>
        <p:nvSpPr>
          <p:cNvPr id="4" name="Rectangle 3"/>
          <p:cNvSpPr/>
          <p:nvPr/>
        </p:nvSpPr>
        <p:spPr>
          <a:xfrm>
            <a:off x="1719072" y="3633216"/>
            <a:ext cx="1828800" cy="5364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Hardware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19072" y="2961832"/>
            <a:ext cx="1828800" cy="5364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Linux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19072" y="2290448"/>
            <a:ext cx="548640" cy="5364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P1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999232" y="2290448"/>
            <a:ext cx="548640" cy="5364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P3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359152" y="2290448"/>
            <a:ext cx="548640" cy="5364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P2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4194048" y="2609088"/>
            <a:ext cx="780288" cy="35274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620512" y="3633216"/>
            <a:ext cx="1828800" cy="5364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VMM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620512" y="2961832"/>
            <a:ext cx="1828800" cy="5364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Linux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620512" y="2290448"/>
            <a:ext cx="548640" cy="5364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P1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900672" y="2290448"/>
            <a:ext cx="548640" cy="5364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P3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260592" y="2290448"/>
            <a:ext cx="548640" cy="5364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P2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620512" y="4304600"/>
            <a:ext cx="1828800" cy="5364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Hardware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4EA09D3-62D4-2F45-962A-015F2067CBAB}"/>
              </a:ext>
            </a:extLst>
          </p:cNvPr>
          <p:cNvSpPr txBox="1"/>
          <p:nvPr/>
        </p:nvSpPr>
        <p:spPr>
          <a:xfrm>
            <a:off x="1897661" y="5275737"/>
            <a:ext cx="14716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Process</a:t>
            </a:r>
          </a:p>
          <a:p>
            <a:r>
              <a:rPr lang="en-US" b="1" dirty="0"/>
              <a:t>Virtualization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FC1AC9C-BBD9-054F-953A-D11FA5F0472D}"/>
              </a:ext>
            </a:extLst>
          </p:cNvPr>
          <p:cNvSpPr txBox="1"/>
          <p:nvPr/>
        </p:nvSpPr>
        <p:spPr>
          <a:xfrm>
            <a:off x="5799101" y="5275738"/>
            <a:ext cx="14716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Machine</a:t>
            </a:r>
          </a:p>
          <a:p>
            <a:r>
              <a:rPr lang="en-US" b="1" dirty="0"/>
              <a:t>Virtualization</a:t>
            </a:r>
          </a:p>
        </p:txBody>
      </p:sp>
    </p:spTree>
    <p:extLst>
      <p:ext uri="{BB962C8B-B14F-4D97-AF65-F5344CB8AC3E}">
        <p14:creationId xmlns:p14="http://schemas.microsoft.com/office/powerpoint/2010/main" val="34365834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Models</a:t>
            </a:r>
          </a:p>
        </p:txBody>
      </p:sp>
      <p:sp>
        <p:nvSpPr>
          <p:cNvPr id="4" name="Rectangle 3"/>
          <p:cNvSpPr/>
          <p:nvPr/>
        </p:nvSpPr>
        <p:spPr>
          <a:xfrm>
            <a:off x="660980" y="4299422"/>
            <a:ext cx="1828800" cy="5364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Hardware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60980" y="3628038"/>
            <a:ext cx="1828800" cy="5364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Linux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60980" y="2290448"/>
            <a:ext cx="548640" cy="5364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P1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941140" y="2290448"/>
            <a:ext cx="548640" cy="5364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P3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301060" y="2290448"/>
            <a:ext cx="548640" cy="5364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P2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2691814" y="2609088"/>
            <a:ext cx="338764" cy="35274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243071" y="3633216"/>
            <a:ext cx="1828800" cy="5364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VMM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243071" y="2961832"/>
            <a:ext cx="1828800" cy="5364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Linux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243071" y="2290448"/>
            <a:ext cx="548640" cy="5364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P1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523231" y="2290448"/>
            <a:ext cx="548640" cy="5364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P3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883151" y="2290448"/>
            <a:ext cx="548640" cy="5364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P2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243071" y="4304600"/>
            <a:ext cx="1828800" cy="5364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Hardware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6" name="Right Arrow 15">
            <a:extLst>
              <a:ext uri="{FF2B5EF4-FFF2-40B4-BE49-F238E27FC236}">
                <a16:creationId xmlns:a16="http://schemas.microsoft.com/office/drawing/2014/main" id="{C41CEE4B-B28E-B848-A51A-F01C55AF7649}"/>
              </a:ext>
            </a:extLst>
          </p:cNvPr>
          <p:cNvSpPr/>
          <p:nvPr/>
        </p:nvSpPr>
        <p:spPr>
          <a:xfrm>
            <a:off x="5456792" y="2617795"/>
            <a:ext cx="338764" cy="35274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0C2CB4C-512B-EA4F-9F72-6D8E51179BEB}"/>
              </a:ext>
            </a:extLst>
          </p:cNvPr>
          <p:cNvSpPr/>
          <p:nvPr/>
        </p:nvSpPr>
        <p:spPr>
          <a:xfrm>
            <a:off x="6008049" y="3641923"/>
            <a:ext cx="1828800" cy="5364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Linux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95D6C1B-710E-AD4C-B553-8382591740F3}"/>
              </a:ext>
            </a:extLst>
          </p:cNvPr>
          <p:cNvSpPr/>
          <p:nvPr/>
        </p:nvSpPr>
        <p:spPr>
          <a:xfrm>
            <a:off x="6008049" y="2299155"/>
            <a:ext cx="548640" cy="5364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P1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728B5DE-1E6C-C24A-934B-DD7C8ABF3C13}"/>
              </a:ext>
            </a:extLst>
          </p:cNvPr>
          <p:cNvSpPr/>
          <p:nvPr/>
        </p:nvSpPr>
        <p:spPr>
          <a:xfrm>
            <a:off x="7288209" y="2299155"/>
            <a:ext cx="548640" cy="5364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P3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2550720-4834-3145-931F-916C825ABEE0}"/>
              </a:ext>
            </a:extLst>
          </p:cNvPr>
          <p:cNvSpPr/>
          <p:nvPr/>
        </p:nvSpPr>
        <p:spPr>
          <a:xfrm>
            <a:off x="6648129" y="2299155"/>
            <a:ext cx="548640" cy="5364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P2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4250E0F-D89E-E24A-BBB7-5090F1FA7C8A}"/>
              </a:ext>
            </a:extLst>
          </p:cNvPr>
          <p:cNvSpPr/>
          <p:nvPr/>
        </p:nvSpPr>
        <p:spPr>
          <a:xfrm>
            <a:off x="6008049" y="4313307"/>
            <a:ext cx="1828800" cy="5364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Hardware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6560529-46E9-4B4A-87DD-FE83E926A5C9}"/>
              </a:ext>
            </a:extLst>
          </p:cNvPr>
          <p:cNvSpPr/>
          <p:nvPr/>
        </p:nvSpPr>
        <p:spPr>
          <a:xfrm>
            <a:off x="5976261" y="2947945"/>
            <a:ext cx="603504" cy="5364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C1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A86113B-E758-B845-B1E0-4CDAB42E0605}"/>
              </a:ext>
            </a:extLst>
          </p:cNvPr>
          <p:cNvSpPr/>
          <p:nvPr/>
        </p:nvSpPr>
        <p:spPr>
          <a:xfrm>
            <a:off x="7256421" y="2947945"/>
            <a:ext cx="603504" cy="5364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C3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30B4CCC-9C17-774E-922D-C29C7D5C945E}"/>
              </a:ext>
            </a:extLst>
          </p:cNvPr>
          <p:cNvSpPr/>
          <p:nvPr/>
        </p:nvSpPr>
        <p:spPr>
          <a:xfrm>
            <a:off x="6616341" y="2947945"/>
            <a:ext cx="603504" cy="5364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C2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DA95F8-6B84-8C4B-9FEE-1EB312AB2954}"/>
              </a:ext>
            </a:extLst>
          </p:cNvPr>
          <p:cNvSpPr txBox="1"/>
          <p:nvPr/>
        </p:nvSpPr>
        <p:spPr>
          <a:xfrm>
            <a:off x="839569" y="5159828"/>
            <a:ext cx="14716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Process</a:t>
            </a:r>
          </a:p>
          <a:p>
            <a:r>
              <a:rPr lang="en-US" b="1" dirty="0"/>
              <a:t>Virtualization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4B82768-3BD3-FD4E-8954-F58D60C920B8}"/>
              </a:ext>
            </a:extLst>
          </p:cNvPr>
          <p:cNvSpPr txBox="1"/>
          <p:nvPr/>
        </p:nvSpPr>
        <p:spPr>
          <a:xfrm>
            <a:off x="3421660" y="5159828"/>
            <a:ext cx="14716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Machine</a:t>
            </a:r>
          </a:p>
          <a:p>
            <a:r>
              <a:rPr lang="en-US" b="1" dirty="0"/>
              <a:t>Virtualization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D0ADA84-AE19-7E48-A935-E4660FBAB698}"/>
              </a:ext>
            </a:extLst>
          </p:cNvPr>
          <p:cNvSpPr txBox="1"/>
          <p:nvPr/>
        </p:nvSpPr>
        <p:spPr>
          <a:xfrm>
            <a:off x="6325239" y="5159828"/>
            <a:ext cx="11857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Container-</a:t>
            </a:r>
          </a:p>
          <a:p>
            <a:pPr algn="ctr"/>
            <a:r>
              <a:rPr lang="en-US" b="1" dirty="0" err="1"/>
              <a:t>ization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279902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EA79E-538A-3846-B3DB-B5EE2BF37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Containers: OS-level virtualization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380E91-1DB5-6D43-8D7D-2AEABF5306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Isolation</a:t>
            </a:r>
          </a:p>
          <a:p>
            <a:pPr lvl="1"/>
            <a:r>
              <a:rPr lang="en-US" dirty="0"/>
              <a:t>adds an additional indirection or translation layer to the naming/visibility of some Unix resource space (such as process ids, or network interfaces) for a specific set of processes</a:t>
            </a:r>
          </a:p>
          <a:p>
            <a:r>
              <a:rPr lang="en-US" dirty="0"/>
              <a:t>Resource control</a:t>
            </a:r>
          </a:p>
          <a:p>
            <a:pPr lvl="1"/>
            <a:r>
              <a:rPr lang="en-US" dirty="0"/>
              <a:t>tracking how much of a resource is being consumed by a set of processes</a:t>
            </a:r>
          </a:p>
          <a:p>
            <a:pPr lvl="1"/>
            <a:r>
              <a:rPr lang="en-US" dirty="0"/>
              <a:t>imposing quantitative limits on that consumption, either absolutely, or just in times of contention.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3E8A7D-5B56-F34D-A552-EF021A07D78D}"/>
              </a:ext>
            </a:extLst>
          </p:cNvPr>
          <p:cNvSpPr txBox="1"/>
          <p:nvPr/>
        </p:nvSpPr>
        <p:spPr>
          <a:xfrm>
            <a:off x="974055" y="6031209"/>
            <a:ext cx="66087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Menage</a:t>
            </a:r>
            <a:r>
              <a:rPr lang="en-US" dirty="0"/>
              <a:t>, P. “Adding Generic Process Containers to the Linux Kernel”,</a:t>
            </a:r>
          </a:p>
          <a:p>
            <a:r>
              <a:rPr lang="en-US" dirty="0"/>
              <a:t> </a:t>
            </a:r>
            <a:r>
              <a:rPr lang="en-US" dirty="0">
                <a:hlinkClick r:id="rId2"/>
              </a:rPr>
              <a:t>https://www.kernel.org/doc/ols/2007/ols2007v2-pages-45-58.pdf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1705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1737360" y="2522096"/>
            <a:ext cx="5669280" cy="2550600"/>
            <a:chOff x="963168" y="2522096"/>
            <a:chExt cx="5669280" cy="2550600"/>
          </a:xfrm>
        </p:grpSpPr>
        <p:sp>
          <p:nvSpPr>
            <p:cNvPr id="4" name="Rectangle 3"/>
            <p:cNvSpPr/>
            <p:nvPr/>
          </p:nvSpPr>
          <p:spPr>
            <a:xfrm>
              <a:off x="963168" y="3864864"/>
              <a:ext cx="5669280" cy="53644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solidFill>
                    <a:schemeClr val="tx1"/>
                  </a:solidFill>
                </a:rPr>
                <a:t>Linux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963168" y="3193480"/>
              <a:ext cx="1828800" cy="53644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Container 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963168" y="2522096"/>
              <a:ext cx="548640" cy="53644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solidFill>
                    <a:schemeClr val="tx1"/>
                  </a:solidFill>
                </a:rPr>
                <a:t>P1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2243328" y="2522096"/>
              <a:ext cx="548640" cy="53644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solidFill>
                    <a:schemeClr val="tx1"/>
                  </a:solidFill>
                </a:rPr>
                <a:t>P3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603248" y="2522096"/>
              <a:ext cx="548640" cy="53644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solidFill>
                    <a:schemeClr val="tx1"/>
                  </a:solidFill>
                </a:rPr>
                <a:t>P2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963168" y="4536248"/>
              <a:ext cx="5669280" cy="53644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solidFill>
                    <a:schemeClr val="tx1"/>
                  </a:solidFill>
                </a:rPr>
                <a:t>Hardware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883408" y="3193480"/>
              <a:ext cx="1828800" cy="53644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solidFill>
                    <a:schemeClr val="tx1"/>
                  </a:solidFill>
                </a:rPr>
                <a:t>Container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883408" y="2522096"/>
              <a:ext cx="548640" cy="53644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solidFill>
                    <a:schemeClr val="tx1"/>
                  </a:solidFill>
                </a:rPr>
                <a:t>P1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163568" y="2522096"/>
              <a:ext cx="548640" cy="53644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solidFill>
                    <a:schemeClr val="tx1"/>
                  </a:solidFill>
                </a:rPr>
                <a:t>P3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523488" y="2522096"/>
              <a:ext cx="548640" cy="53644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solidFill>
                    <a:schemeClr val="tx1"/>
                  </a:solidFill>
                </a:rPr>
                <a:t>P2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803648" y="3193480"/>
              <a:ext cx="1828800" cy="53644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solidFill>
                    <a:schemeClr val="tx1"/>
                  </a:solidFill>
                </a:rPr>
                <a:t>Container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803648" y="2522096"/>
              <a:ext cx="548640" cy="53644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solidFill>
                    <a:schemeClr val="tx1"/>
                  </a:solidFill>
                </a:rPr>
                <a:t>P1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083808" y="2522096"/>
              <a:ext cx="548640" cy="53644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solidFill>
                    <a:schemeClr val="tx1"/>
                  </a:solidFill>
                </a:rPr>
                <a:t>P3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443728" y="2522096"/>
              <a:ext cx="548640" cy="53644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solidFill>
                    <a:schemeClr val="tx1"/>
                  </a:solidFill>
                </a:rPr>
                <a:t>P2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669535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EA79E-538A-3846-B3DB-B5EE2BF37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Containers: OS-level virtualization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380E91-1DB5-6D43-8D7D-2AEABF5306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Isolation: </a:t>
            </a:r>
            <a:r>
              <a:rPr lang="en-US" b="1" dirty="0"/>
              <a:t>Namespaces</a:t>
            </a:r>
          </a:p>
          <a:p>
            <a:pPr lvl="1"/>
            <a:r>
              <a:rPr lang="en-US" dirty="0"/>
              <a:t>adds an additional indirection or translation layer to the naming/visibility of some Unix resource space (such as process ids, or network interfaces) for a specific set of processes</a:t>
            </a:r>
          </a:p>
          <a:p>
            <a:r>
              <a:rPr lang="en-US" dirty="0"/>
              <a:t>Resource control: </a:t>
            </a:r>
            <a:r>
              <a:rPr lang="en-US" b="1" dirty="0"/>
              <a:t>Control groups</a:t>
            </a:r>
          </a:p>
          <a:p>
            <a:pPr lvl="1"/>
            <a:r>
              <a:rPr lang="en-US" dirty="0"/>
              <a:t>tracking how much of a resource is being consumed by a set of processes</a:t>
            </a:r>
          </a:p>
          <a:p>
            <a:pPr lvl="1"/>
            <a:r>
              <a:rPr lang="en-US" dirty="0"/>
              <a:t>imposing quantitative limits on that consumption, either absolutely, or just in times of contention.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3E8A7D-5B56-F34D-A552-EF021A07D78D}"/>
              </a:ext>
            </a:extLst>
          </p:cNvPr>
          <p:cNvSpPr txBox="1"/>
          <p:nvPr/>
        </p:nvSpPr>
        <p:spPr>
          <a:xfrm>
            <a:off x="974055" y="6031209"/>
            <a:ext cx="66087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Menage</a:t>
            </a:r>
            <a:r>
              <a:rPr lang="en-US" dirty="0"/>
              <a:t>, P. “Adding Generic Process Containers to the Linux Kernel”,</a:t>
            </a:r>
          </a:p>
          <a:p>
            <a:r>
              <a:rPr lang="en-US" dirty="0"/>
              <a:t> </a:t>
            </a:r>
            <a:r>
              <a:rPr lang="en-US" dirty="0">
                <a:hlinkClick r:id="rId2"/>
              </a:rPr>
              <a:t>https://www.kernel.org/doc/ols/2007/ols2007v2-pages-45-58.pdf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3747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42A20-756A-7547-A26D-2D95F87BA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Namespaces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13C4ED-2E30-5C45-821A-CAE34345C8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Namespaces wrap global system resources per-process, so they appear to have their own isolated instance of the global resource</a:t>
            </a:r>
          </a:p>
          <a:p>
            <a:r>
              <a:rPr lang="en-US" dirty="0"/>
              <a:t>Kernel namespaces</a:t>
            </a:r>
          </a:p>
          <a:p>
            <a:pPr lvl="1"/>
            <a:r>
              <a:rPr lang="en-US" dirty="0" err="1"/>
              <a:t>uts</a:t>
            </a:r>
            <a:r>
              <a:rPr lang="en-US" dirty="0"/>
              <a:t> (hostname), </a:t>
            </a:r>
          </a:p>
          <a:p>
            <a:pPr lvl="1"/>
            <a:r>
              <a:rPr lang="en-US" dirty="0" err="1"/>
              <a:t>pid</a:t>
            </a:r>
            <a:r>
              <a:rPr lang="en-US" dirty="0"/>
              <a:t> (process),</a:t>
            </a:r>
          </a:p>
          <a:p>
            <a:pPr lvl="1"/>
            <a:r>
              <a:rPr lang="en-US" dirty="0"/>
              <a:t>Mount (file system),</a:t>
            </a:r>
          </a:p>
          <a:p>
            <a:pPr lvl="1"/>
            <a:r>
              <a:rPr lang="en-US" dirty="0"/>
              <a:t>network,</a:t>
            </a:r>
          </a:p>
          <a:p>
            <a:pPr lvl="1"/>
            <a:r>
              <a:rPr lang="en-US" dirty="0"/>
              <a:t>user,</a:t>
            </a:r>
          </a:p>
          <a:p>
            <a:pPr lvl="1"/>
            <a:r>
              <a:rPr lang="en-US" dirty="0" err="1"/>
              <a:t>Ipc</a:t>
            </a:r>
            <a:r>
              <a:rPr lang="en-US" dirty="0"/>
              <a:t> (semaphores,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8730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42A20-756A-7547-A26D-2D95F87BA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Namespace system calls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13C4ED-2E30-5C45-821A-CAE34345C8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Three system calls are used for namespaces: </a:t>
            </a:r>
          </a:p>
          <a:p>
            <a:pPr lvl="1"/>
            <a:r>
              <a:rPr lang="en-US" dirty="0"/>
              <a:t>clone() - creates a new process and a new namespace; the process is attached to the new namespace. – Process creation and process termination methods, fork() and exit() methods, were patched to handle the new namespace CLONE_NEW* flags.</a:t>
            </a:r>
          </a:p>
          <a:p>
            <a:pPr lvl="1"/>
            <a:r>
              <a:rPr lang="en-US" dirty="0" err="1"/>
              <a:t>unshare</a:t>
            </a:r>
            <a:r>
              <a:rPr lang="en-US" dirty="0"/>
              <a:t>() - creates a new namespace and attaches the current process to it. – </a:t>
            </a:r>
            <a:r>
              <a:rPr lang="en-US" dirty="0" err="1"/>
              <a:t>unshare</a:t>
            </a:r>
            <a:r>
              <a:rPr lang="en-US" dirty="0"/>
              <a:t>() was added in 2005, not for namespaces only, but also for security. see: </a:t>
            </a:r>
            <a:r>
              <a:rPr lang="en-US" dirty="0">
                <a:hlinkClick r:id="rId2"/>
              </a:rPr>
              <a:t>http://lwn.net/Articles/135266/</a:t>
            </a:r>
            <a:endParaRPr lang="en-US" dirty="0"/>
          </a:p>
          <a:p>
            <a:pPr lvl="1"/>
            <a:r>
              <a:rPr lang="en-US" dirty="0" err="1"/>
              <a:t>setns</a:t>
            </a:r>
            <a:r>
              <a:rPr lang="en-US" dirty="0"/>
              <a:t>() - join an existing namespace.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6FB91F-F321-0243-81F1-F7A8F804123C}"/>
              </a:ext>
            </a:extLst>
          </p:cNvPr>
          <p:cNvSpPr txBox="1"/>
          <p:nvPr/>
        </p:nvSpPr>
        <p:spPr>
          <a:xfrm>
            <a:off x="4121239" y="6173399"/>
            <a:ext cx="32474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hlinkClick r:id="rId3"/>
              </a:rPr>
              <a:t>http://www.haifux.org/lectures/299/netLec7.pdf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7902157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9082A-476B-3E4D-8532-A9F6EC182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Groups – “</a:t>
            </a:r>
            <a:r>
              <a:rPr lang="en-US" dirty="0" err="1"/>
              <a:t>cgroups</a:t>
            </a:r>
            <a:r>
              <a:rPr lang="en-US" dirty="0"/>
              <a:t>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1B2CF-9A13-0F49-8AA7-A19178A5AD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“Control Groups provide a mechanism for aggregating/partitioning sets of tasks, and all their future children, into hierarchical groups with specialized behavior.”</a:t>
            </a:r>
          </a:p>
          <a:p>
            <a:r>
              <a:rPr lang="en-US" dirty="0"/>
              <a:t>Google addition to Linux kernel</a:t>
            </a:r>
          </a:p>
          <a:p>
            <a:r>
              <a:rPr lang="en-US" dirty="0"/>
              <a:t>Create group for each resource to be controlled </a:t>
            </a:r>
          </a:p>
          <a:p>
            <a:r>
              <a:rPr lang="en-US" dirty="0"/>
              <a:t>Per-group quotas for process resources – % </a:t>
            </a:r>
            <a:r>
              <a:rPr lang="en-US" dirty="0" err="1"/>
              <a:t>cpu</a:t>
            </a:r>
            <a:r>
              <a:rPr lang="en-US" dirty="0"/>
              <a:t>, memory size, disk read/write bandwidth, network bandwidth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0889E5-5FB9-E544-AD0C-13052CB6B4A6}"/>
              </a:ext>
            </a:extLst>
          </p:cNvPr>
          <p:cNvSpPr txBox="1"/>
          <p:nvPr/>
        </p:nvSpPr>
        <p:spPr>
          <a:xfrm>
            <a:off x="974055" y="6031209"/>
            <a:ext cx="66087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Menage</a:t>
            </a:r>
            <a:r>
              <a:rPr lang="en-US" dirty="0"/>
              <a:t>, P. “Adding Generic Process Containers to the </a:t>
            </a:r>
            <a:r>
              <a:rPr lang="en-US" dirty="0" err="1"/>
              <a:t>Linix</a:t>
            </a:r>
            <a:r>
              <a:rPr lang="en-US" dirty="0"/>
              <a:t> Kernel”,</a:t>
            </a:r>
          </a:p>
          <a:p>
            <a:r>
              <a:rPr lang="en-US" dirty="0"/>
              <a:t> </a:t>
            </a:r>
            <a:r>
              <a:rPr lang="en-US" dirty="0">
                <a:hlinkClick r:id="rId2"/>
              </a:rPr>
              <a:t>https://www.kernel.org/doc/ols/2007/ols2007v2-pages-45-58.pdf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4348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9082A-476B-3E4D-8532-A9F6EC182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Groups – “</a:t>
            </a:r>
            <a:r>
              <a:rPr lang="en-US" dirty="0" err="1"/>
              <a:t>cgroups</a:t>
            </a:r>
            <a:r>
              <a:rPr lang="en-US" dirty="0"/>
              <a:t>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1B2CF-9A13-0F49-8AA7-A19178A5AD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usage:</a:t>
            </a:r>
          </a:p>
          <a:p>
            <a:pPr lvl="1"/>
            <a:r>
              <a:rPr lang="en-US" dirty="0"/>
              <a:t>Assign application (e.g. web server) to group</a:t>
            </a:r>
          </a:p>
          <a:p>
            <a:pPr lvl="1"/>
            <a:r>
              <a:rPr lang="en-US" dirty="0"/>
              <a:t>Assign virtual machine to group</a:t>
            </a:r>
          </a:p>
          <a:p>
            <a:r>
              <a:rPr lang="en-US" dirty="0"/>
              <a:t>Implementation</a:t>
            </a:r>
          </a:p>
          <a:p>
            <a:pPr lvl="1"/>
            <a:r>
              <a:rPr lang="en-US" dirty="0"/>
              <a:t>Treated as a file system, uses standard file system calls to create, read, write groups</a:t>
            </a:r>
          </a:p>
          <a:p>
            <a:pPr lvl="1"/>
            <a:r>
              <a:rPr lang="en-US" dirty="0"/>
              <a:t>Newly created process passed in as parent to all future processes in the group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0889E5-5FB9-E544-AD0C-13052CB6B4A6}"/>
              </a:ext>
            </a:extLst>
          </p:cNvPr>
          <p:cNvSpPr txBox="1"/>
          <p:nvPr/>
        </p:nvSpPr>
        <p:spPr>
          <a:xfrm>
            <a:off x="974055" y="6031209"/>
            <a:ext cx="66087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Menage</a:t>
            </a:r>
            <a:r>
              <a:rPr lang="en-US" dirty="0"/>
              <a:t>, P. “Adding Generic Process Containers to the </a:t>
            </a:r>
            <a:r>
              <a:rPr lang="en-US" dirty="0" err="1"/>
              <a:t>Linix</a:t>
            </a:r>
            <a:r>
              <a:rPr lang="en-US" dirty="0"/>
              <a:t> Kernel”,</a:t>
            </a:r>
          </a:p>
          <a:p>
            <a:r>
              <a:rPr lang="en-US" dirty="0"/>
              <a:t> </a:t>
            </a:r>
            <a:r>
              <a:rPr lang="en-US" dirty="0">
                <a:hlinkClick r:id="rId2"/>
              </a:rPr>
              <a:t>https://www.kernel.org/doc/ols/2007/ols2007v2-pages-45-58.pdf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663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Operating System?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166263"/>
            <a:ext cx="8229600" cy="2959900"/>
          </a:xfrm>
        </p:spPr>
        <p:txBody>
          <a:bodyPr>
            <a:normAutofit/>
          </a:bodyPr>
          <a:lstStyle/>
          <a:p>
            <a:r>
              <a:rPr lang="en-US" dirty="0"/>
              <a:t>OS makes it easy to run programs</a:t>
            </a:r>
          </a:p>
          <a:p>
            <a:pPr lvl="1"/>
            <a:r>
              <a:rPr lang="en-US" dirty="0"/>
              <a:t>Run many programs at once</a:t>
            </a:r>
            <a:r>
              <a:rPr lang="zh-CN" altLang="en-US" dirty="0"/>
              <a:t> </a:t>
            </a:r>
            <a:r>
              <a:rPr lang="en-US" altLang="zh-CN" dirty="0"/>
              <a:t>(seemingly)</a:t>
            </a:r>
          </a:p>
          <a:p>
            <a:pPr lvl="1"/>
            <a:r>
              <a:rPr lang="en-US" dirty="0"/>
              <a:t>Share</a:t>
            </a:r>
            <a:r>
              <a:rPr lang="zh-CN" altLang="en-US" dirty="0"/>
              <a:t> </a:t>
            </a:r>
            <a:r>
              <a:rPr lang="en-US" altLang="zh-CN" dirty="0"/>
              <a:t>memory</a:t>
            </a:r>
            <a:r>
              <a:rPr lang="zh-CN" altLang="en-US" dirty="0"/>
              <a:t> </a:t>
            </a:r>
            <a:r>
              <a:rPr lang="en-US" altLang="zh-CN" dirty="0"/>
              <a:t>among</a:t>
            </a:r>
            <a:r>
              <a:rPr lang="zh-CN" altLang="en-US" dirty="0"/>
              <a:t> </a:t>
            </a:r>
            <a:r>
              <a:rPr lang="en-US" altLang="zh-CN" dirty="0"/>
              <a:t>programs</a:t>
            </a:r>
          </a:p>
          <a:p>
            <a:pPr lvl="1"/>
            <a:r>
              <a:rPr lang="en-US" dirty="0"/>
              <a:t>Enable</a:t>
            </a:r>
            <a:r>
              <a:rPr lang="zh-CN" altLang="en-US" dirty="0"/>
              <a:t> </a:t>
            </a:r>
            <a:r>
              <a:rPr lang="en-US" altLang="zh-CN" dirty="0"/>
              <a:t>interaction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devices, etc.</a:t>
            </a:r>
          </a:p>
          <a:p>
            <a:r>
              <a:rPr lang="en-US" altLang="zh-CN" dirty="0"/>
              <a:t>Correctly and efficiently</a:t>
            </a:r>
          </a:p>
          <a:p>
            <a:r>
              <a:rPr lang="en-US" altLang="zh-CN" dirty="0"/>
              <a:t>A virtual machine, standard library, resource manager</a:t>
            </a:r>
          </a:p>
        </p:txBody>
      </p:sp>
      <p:sp>
        <p:nvSpPr>
          <p:cNvPr id="4" name="Line 3"/>
          <p:cNvSpPr>
            <a:spLocks noChangeShapeType="1"/>
          </p:cNvSpPr>
          <p:nvPr/>
        </p:nvSpPr>
        <p:spPr bwMode="auto">
          <a:xfrm>
            <a:off x="2284413" y="1947176"/>
            <a:ext cx="4573587" cy="0"/>
          </a:xfrm>
          <a:prstGeom prst="line">
            <a:avLst/>
          </a:prstGeom>
          <a:noFill/>
          <a:ln w="2556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4"/>
          <p:cNvSpPr>
            <a:spLocks noChangeShapeType="1"/>
          </p:cNvSpPr>
          <p:nvPr/>
        </p:nvSpPr>
        <p:spPr bwMode="auto">
          <a:xfrm>
            <a:off x="2284413" y="2693301"/>
            <a:ext cx="4573587" cy="0"/>
          </a:xfrm>
          <a:prstGeom prst="line">
            <a:avLst/>
          </a:prstGeom>
          <a:noFill/>
          <a:ln w="2556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3844925" y="2774263"/>
            <a:ext cx="1388494" cy="458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buSzPct val="100000"/>
            </a:pPr>
            <a:r>
              <a:rPr lang="en-GB">
                <a:latin typeface="+mn-lt"/>
              </a:rPr>
              <a:t>hardware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3319463" y="2066238"/>
            <a:ext cx="2344134" cy="458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buSzPct val="100000"/>
            </a:pPr>
            <a:r>
              <a:rPr lang="en-GB" dirty="0">
                <a:latin typeface="+mn-lt"/>
              </a:rPr>
              <a:t>operating system</a:t>
            </a: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3309938" y="1324876"/>
            <a:ext cx="2366376" cy="458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buSzPct val="100000"/>
            </a:pPr>
            <a:r>
              <a:rPr lang="en-GB" dirty="0">
                <a:latin typeface="+mn-lt"/>
              </a:rPr>
              <a:t>application (user)</a:t>
            </a:r>
          </a:p>
        </p:txBody>
      </p:sp>
    </p:spTree>
    <p:extLst>
      <p:ext uri="{BB962C8B-B14F-4D97-AF65-F5344CB8AC3E}">
        <p14:creationId xmlns:p14="http://schemas.microsoft.com/office/powerpoint/2010/main" val="2159627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EAFB7-4B64-D64D-9711-98FDD9BB9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74320"/>
            <a:ext cx="7886700" cy="590264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/>
              <a:t>CPU : "Top </a:t>
            </a:r>
            <a:r>
              <a:rPr lang="en-US" sz="2400" dirty="0" err="1"/>
              <a:t>cpuset</a:t>
            </a:r>
            <a:r>
              <a:rPr lang="en-US" sz="2400" dirty="0"/>
              <a:t>”</a:t>
            </a:r>
          </a:p>
          <a:p>
            <a:pPr marL="0" indent="0" algn="ctr">
              <a:buNone/>
            </a:pPr>
            <a:r>
              <a:rPr lang="en-US" sz="2400" dirty="0"/>
              <a:t> /           \ </a:t>
            </a:r>
          </a:p>
          <a:p>
            <a:pPr marL="0" indent="0" algn="ctr">
              <a:buNone/>
            </a:pPr>
            <a:r>
              <a:rPr lang="en-US" sz="2400" dirty="0"/>
              <a:t>CPUSet1 CPUSet2</a:t>
            </a:r>
          </a:p>
          <a:p>
            <a:pPr marL="0" indent="0" algn="ctr">
              <a:buNone/>
            </a:pPr>
            <a:r>
              <a:rPr lang="en-US" sz="2400" dirty="0"/>
              <a:t> |             | </a:t>
            </a:r>
          </a:p>
          <a:p>
            <a:pPr marL="0" indent="0" algn="ctr">
              <a:buNone/>
            </a:pPr>
            <a:r>
              <a:rPr lang="en-US" sz="2400" dirty="0"/>
              <a:t>(Admins) (Users)</a:t>
            </a:r>
          </a:p>
          <a:p>
            <a:pPr marL="0" indent="0" algn="ctr">
              <a:buNone/>
            </a:pPr>
            <a:endParaRPr lang="en-US" sz="2400" dirty="0"/>
          </a:p>
          <a:p>
            <a:pPr marL="0" indent="0" algn="ctr">
              <a:buNone/>
            </a:pPr>
            <a:r>
              <a:rPr lang="en-US" sz="2400" dirty="0"/>
              <a:t>Memory : Admins (10%), Users (70%), system (20%) </a:t>
            </a:r>
          </a:p>
          <a:p>
            <a:pPr marL="0" indent="0" algn="ctr">
              <a:buNone/>
            </a:pPr>
            <a:r>
              <a:rPr lang="en-US" sz="2400" dirty="0"/>
              <a:t>Disk : Admins (10%), Users (70%), system (20%)</a:t>
            </a:r>
          </a:p>
          <a:p>
            <a:pPr marL="0" indent="0" algn="ctr">
              <a:buNone/>
            </a:pPr>
            <a:r>
              <a:rPr lang="en-US" sz="2400" dirty="0"/>
              <a:t> Network : WWW </a:t>
            </a:r>
            <a:r>
              <a:rPr lang="en-US" sz="2200" dirty="0"/>
              <a:t>browsing</a:t>
            </a:r>
            <a:r>
              <a:rPr lang="en-US" sz="2400" dirty="0"/>
              <a:t> (20%),  Network File System (60%), </a:t>
            </a:r>
          </a:p>
          <a:p>
            <a:pPr marL="0" indent="0" algn="ctr">
              <a:buNone/>
            </a:pPr>
            <a:r>
              <a:rPr lang="en-US" sz="2400" dirty="0"/>
              <a:t>others (20%)</a:t>
            </a:r>
          </a:p>
          <a:p>
            <a:pPr marL="0" indent="0" algn="ctr">
              <a:buNone/>
            </a:pPr>
            <a:r>
              <a:rPr lang="en-US" sz="2400" dirty="0"/>
              <a:t> /               \</a:t>
            </a:r>
          </a:p>
          <a:p>
            <a:pPr marL="0" indent="0" algn="ctr">
              <a:buNone/>
            </a:pPr>
            <a:r>
              <a:rPr lang="en-US" sz="2400" dirty="0"/>
              <a:t> Admins (5%) Users (15%)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942BE0-6A1C-C440-9F19-FAD1FAD8AF5B}"/>
              </a:ext>
            </a:extLst>
          </p:cNvPr>
          <p:cNvSpPr txBox="1"/>
          <p:nvPr/>
        </p:nvSpPr>
        <p:spPr>
          <a:xfrm>
            <a:off x="1302932" y="6214348"/>
            <a:ext cx="6538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https://www.kernel.org/doc/Documentation/cgroup-v1/cgroups.txt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8842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Models</a:t>
            </a:r>
          </a:p>
        </p:txBody>
      </p:sp>
      <p:sp>
        <p:nvSpPr>
          <p:cNvPr id="4" name="Rectangle 3"/>
          <p:cNvSpPr/>
          <p:nvPr/>
        </p:nvSpPr>
        <p:spPr>
          <a:xfrm>
            <a:off x="660980" y="4299422"/>
            <a:ext cx="1828800" cy="5364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Hardware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60980" y="3628038"/>
            <a:ext cx="1828800" cy="5364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Linux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60980" y="2290448"/>
            <a:ext cx="548640" cy="5364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P1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941140" y="2290448"/>
            <a:ext cx="548640" cy="5364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P3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301060" y="2290448"/>
            <a:ext cx="548640" cy="5364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P2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2691814" y="2609088"/>
            <a:ext cx="338764" cy="35274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243071" y="3633216"/>
            <a:ext cx="1828800" cy="5364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VMM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243071" y="2961832"/>
            <a:ext cx="1828800" cy="5364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Linux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243071" y="2290448"/>
            <a:ext cx="548640" cy="5364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P1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523231" y="2290448"/>
            <a:ext cx="548640" cy="5364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P3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883151" y="2290448"/>
            <a:ext cx="548640" cy="5364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P2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243071" y="4304600"/>
            <a:ext cx="1828800" cy="5364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Hardware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6" name="Right Arrow 15">
            <a:extLst>
              <a:ext uri="{FF2B5EF4-FFF2-40B4-BE49-F238E27FC236}">
                <a16:creationId xmlns:a16="http://schemas.microsoft.com/office/drawing/2014/main" id="{C41CEE4B-B28E-B848-A51A-F01C55AF7649}"/>
              </a:ext>
            </a:extLst>
          </p:cNvPr>
          <p:cNvSpPr/>
          <p:nvPr/>
        </p:nvSpPr>
        <p:spPr>
          <a:xfrm>
            <a:off x="5456792" y="2617795"/>
            <a:ext cx="338764" cy="35274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0C2CB4C-512B-EA4F-9F72-6D8E51179BEB}"/>
              </a:ext>
            </a:extLst>
          </p:cNvPr>
          <p:cNvSpPr/>
          <p:nvPr/>
        </p:nvSpPr>
        <p:spPr>
          <a:xfrm>
            <a:off x="6008049" y="3641923"/>
            <a:ext cx="1828800" cy="5364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Linux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95D6C1B-710E-AD4C-B553-8382591740F3}"/>
              </a:ext>
            </a:extLst>
          </p:cNvPr>
          <p:cNvSpPr/>
          <p:nvPr/>
        </p:nvSpPr>
        <p:spPr>
          <a:xfrm>
            <a:off x="6008049" y="2299155"/>
            <a:ext cx="548640" cy="5364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P1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728B5DE-1E6C-C24A-934B-DD7C8ABF3C13}"/>
              </a:ext>
            </a:extLst>
          </p:cNvPr>
          <p:cNvSpPr/>
          <p:nvPr/>
        </p:nvSpPr>
        <p:spPr>
          <a:xfrm>
            <a:off x="7288209" y="2299155"/>
            <a:ext cx="548640" cy="5364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P3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2550720-4834-3145-931F-916C825ABEE0}"/>
              </a:ext>
            </a:extLst>
          </p:cNvPr>
          <p:cNvSpPr/>
          <p:nvPr/>
        </p:nvSpPr>
        <p:spPr>
          <a:xfrm>
            <a:off x="6648129" y="2299155"/>
            <a:ext cx="548640" cy="5364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P2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4250E0F-D89E-E24A-BBB7-5090F1FA7C8A}"/>
              </a:ext>
            </a:extLst>
          </p:cNvPr>
          <p:cNvSpPr/>
          <p:nvPr/>
        </p:nvSpPr>
        <p:spPr>
          <a:xfrm>
            <a:off x="6008049" y="4313307"/>
            <a:ext cx="1828800" cy="5364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Hardware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6560529-46E9-4B4A-87DD-FE83E926A5C9}"/>
              </a:ext>
            </a:extLst>
          </p:cNvPr>
          <p:cNvSpPr/>
          <p:nvPr/>
        </p:nvSpPr>
        <p:spPr>
          <a:xfrm>
            <a:off x="5976261" y="2947945"/>
            <a:ext cx="603504" cy="5364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C1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A86113B-E758-B845-B1E0-4CDAB42E0605}"/>
              </a:ext>
            </a:extLst>
          </p:cNvPr>
          <p:cNvSpPr/>
          <p:nvPr/>
        </p:nvSpPr>
        <p:spPr>
          <a:xfrm>
            <a:off x="7256421" y="2947945"/>
            <a:ext cx="603504" cy="5364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C3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30B4CCC-9C17-774E-922D-C29C7D5C945E}"/>
              </a:ext>
            </a:extLst>
          </p:cNvPr>
          <p:cNvSpPr/>
          <p:nvPr/>
        </p:nvSpPr>
        <p:spPr>
          <a:xfrm>
            <a:off x="6616341" y="2947945"/>
            <a:ext cx="603504" cy="5364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C2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DA95F8-6B84-8C4B-9FEE-1EB312AB2954}"/>
              </a:ext>
            </a:extLst>
          </p:cNvPr>
          <p:cNvSpPr txBox="1"/>
          <p:nvPr/>
        </p:nvSpPr>
        <p:spPr>
          <a:xfrm>
            <a:off x="839569" y="5159828"/>
            <a:ext cx="14716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Process</a:t>
            </a:r>
          </a:p>
          <a:p>
            <a:r>
              <a:rPr lang="en-US" b="1" dirty="0"/>
              <a:t>Virtualization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4B82768-3BD3-FD4E-8954-F58D60C920B8}"/>
              </a:ext>
            </a:extLst>
          </p:cNvPr>
          <p:cNvSpPr txBox="1"/>
          <p:nvPr/>
        </p:nvSpPr>
        <p:spPr>
          <a:xfrm>
            <a:off x="3421660" y="5159828"/>
            <a:ext cx="14716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Machine</a:t>
            </a:r>
          </a:p>
          <a:p>
            <a:r>
              <a:rPr lang="en-US" b="1" dirty="0"/>
              <a:t>Virtualization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D0ADA84-AE19-7E48-A935-E4660FBAB698}"/>
              </a:ext>
            </a:extLst>
          </p:cNvPr>
          <p:cNvSpPr txBox="1"/>
          <p:nvPr/>
        </p:nvSpPr>
        <p:spPr>
          <a:xfrm>
            <a:off x="6325239" y="5159828"/>
            <a:ext cx="11857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Container-</a:t>
            </a:r>
          </a:p>
          <a:p>
            <a:pPr algn="ctr"/>
            <a:r>
              <a:rPr lang="en-US" b="1" dirty="0" err="1"/>
              <a:t>ization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118378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05123-34BF-2842-843D-60D9B1211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LXC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D7A495-F1C7-974F-B50D-42E5F4CE87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“The goal of LXC is to create an environment as close as possible to a standard Linux installation but without the need for a separate kernel.”</a:t>
            </a:r>
          </a:p>
          <a:p>
            <a:r>
              <a:rPr lang="en-US" dirty="0"/>
              <a:t>Library (and associated tools) using kernel features to contain processes:</a:t>
            </a:r>
          </a:p>
          <a:p>
            <a:pPr lvl="1"/>
            <a:r>
              <a:rPr lang="en-US" dirty="0" err="1"/>
              <a:t>CGroups</a:t>
            </a:r>
            <a:r>
              <a:rPr lang="en-US" dirty="0"/>
              <a:t> (control groups)</a:t>
            </a:r>
          </a:p>
          <a:p>
            <a:pPr lvl="1"/>
            <a:r>
              <a:rPr lang="en-US" dirty="0"/>
              <a:t>Kernel namespaces (</a:t>
            </a:r>
            <a:r>
              <a:rPr lang="en-US" dirty="0" err="1"/>
              <a:t>ipc</a:t>
            </a:r>
            <a:r>
              <a:rPr lang="en-US" dirty="0"/>
              <a:t>, </a:t>
            </a:r>
            <a:r>
              <a:rPr lang="en-US" dirty="0" err="1"/>
              <a:t>uts</a:t>
            </a:r>
            <a:r>
              <a:rPr lang="en-US" dirty="0"/>
              <a:t>, mount, </a:t>
            </a:r>
            <a:r>
              <a:rPr lang="en-US" dirty="0" err="1"/>
              <a:t>pid</a:t>
            </a:r>
            <a:r>
              <a:rPr lang="en-US" dirty="0"/>
              <a:t>, network and user)</a:t>
            </a:r>
          </a:p>
          <a:p>
            <a:pPr lvl="1"/>
            <a:r>
              <a:rPr lang="en-US" dirty="0" err="1"/>
              <a:t>Apparmor</a:t>
            </a:r>
            <a:r>
              <a:rPr lang="en-US" dirty="0"/>
              <a:t> and </a:t>
            </a:r>
            <a:r>
              <a:rPr lang="en-US" dirty="0" err="1"/>
              <a:t>SELinux</a:t>
            </a:r>
            <a:r>
              <a:rPr lang="en-US" dirty="0"/>
              <a:t> profiles</a:t>
            </a:r>
          </a:p>
          <a:p>
            <a:pPr lvl="1"/>
            <a:r>
              <a:rPr lang="en-US" dirty="0" err="1"/>
              <a:t>Seccomp</a:t>
            </a:r>
            <a:r>
              <a:rPr lang="en-US" dirty="0"/>
              <a:t> policies</a:t>
            </a:r>
          </a:p>
          <a:p>
            <a:pPr lvl="1"/>
            <a:r>
              <a:rPr lang="en-US" dirty="0"/>
              <a:t>Chroots (using </a:t>
            </a:r>
            <a:r>
              <a:rPr lang="en-US" dirty="0" err="1"/>
              <a:t>pivot_root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4B28D7-044D-A849-B068-9EE20F31E92A}"/>
              </a:ext>
            </a:extLst>
          </p:cNvPr>
          <p:cNvSpPr txBox="1"/>
          <p:nvPr/>
        </p:nvSpPr>
        <p:spPr>
          <a:xfrm>
            <a:off x="1444477" y="6190660"/>
            <a:ext cx="31275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https://linuxcontainers.org/lxc/</a:t>
            </a:r>
            <a:endParaRPr lang="en-US" dirty="0"/>
          </a:p>
          <a:p>
            <a:r>
              <a:rPr lang="en-US" dirty="0">
                <a:hlinkClick r:id="rId3"/>
              </a:rPr>
              <a:t>https://github.com/lxc/lxc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2561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D80E7-53BE-3244-B8C2-CACBC689F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81E06B-95B4-9C4E-B348-3B167C110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https://sysadmincasts.com/episodes/31-introduction-to-docker </a:t>
            </a:r>
            <a:endParaRPr lang="en-US" dirty="0"/>
          </a:p>
          <a:p>
            <a:r>
              <a:rPr lang="en-US" dirty="0">
                <a:hlinkClick r:id="rId3"/>
              </a:rPr>
              <a:t>https://docs.docker.com/samples/</a:t>
            </a:r>
            <a:endParaRPr lang="en-US" dirty="0"/>
          </a:p>
          <a:p>
            <a:r>
              <a:rPr lang="en-US" dirty="0">
                <a:hlinkClick r:id="rId4"/>
              </a:rPr>
              <a:t>https://github.com/docker/labs/tree/master/beginner/</a:t>
            </a:r>
            <a:endParaRPr lang="en-US" dirty="0"/>
          </a:p>
          <a:p>
            <a:r>
              <a:rPr lang="en-US" dirty="0">
                <a:hlinkClick r:id="rId5"/>
              </a:rPr>
              <a:t>https://github.com/docker/labs/blob/master/beginner/chapters/alpine.md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6670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DCBC6-375A-E04C-9DD5-7185D0B8D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CSC 501: Why Bother?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8AFB2-49AA-BB46-97A4-FEF2EBC0F5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Learn resource management</a:t>
            </a:r>
          </a:p>
          <a:p>
            <a:r>
              <a:rPr lang="en-US" dirty="0"/>
              <a:t>Learn good design</a:t>
            </a:r>
          </a:p>
          <a:p>
            <a:r>
              <a:rPr lang="en-US" dirty="0"/>
              <a:t>Learn systems</a:t>
            </a:r>
          </a:p>
          <a:p>
            <a:r>
              <a:rPr lang="en-US" dirty="0"/>
              <a:t>Learn how to troubleshoot</a:t>
            </a:r>
          </a:p>
        </p:txBody>
      </p:sp>
    </p:spTree>
    <p:extLst>
      <p:ext uri="{BB962C8B-B14F-4D97-AF65-F5344CB8AC3E}">
        <p14:creationId xmlns:p14="http://schemas.microsoft.com/office/powerpoint/2010/main" val="37997689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F5898-DE8A-554F-A463-5B0B7F33B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Course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9A50B-4E6F-EB48-8688-433F8E9DF4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Virtualization</a:t>
            </a:r>
          </a:p>
          <a:p>
            <a:pPr lvl="1"/>
            <a:r>
              <a:rPr lang="en-US" dirty="0"/>
              <a:t>CPU: </a:t>
            </a:r>
            <a:r>
              <a:rPr lang="en-US" b="1" dirty="0"/>
              <a:t>process</a:t>
            </a:r>
            <a:r>
              <a:rPr lang="en-US" dirty="0"/>
              <a:t>, “time-sharing”</a:t>
            </a:r>
          </a:p>
          <a:p>
            <a:pPr lvl="1"/>
            <a:r>
              <a:rPr lang="en-US" dirty="0"/>
              <a:t>Memory: </a:t>
            </a:r>
            <a:r>
              <a:rPr lang="en-US" b="1" dirty="0"/>
              <a:t>virtual memory</a:t>
            </a:r>
            <a:r>
              <a:rPr lang="en-US" dirty="0"/>
              <a:t>, “space-sharing”</a:t>
            </a:r>
          </a:p>
          <a:p>
            <a:r>
              <a:rPr lang="en-US" dirty="0"/>
              <a:t>Concurrency</a:t>
            </a:r>
          </a:p>
          <a:p>
            <a:pPr lvl="1"/>
            <a:r>
              <a:rPr lang="en-US" dirty="0"/>
              <a:t>CPU: </a:t>
            </a:r>
            <a:r>
              <a:rPr lang="en-US" b="1" dirty="0"/>
              <a:t>thread</a:t>
            </a:r>
            <a:r>
              <a:rPr lang="en-US" dirty="0"/>
              <a:t>(s)</a:t>
            </a:r>
          </a:p>
          <a:p>
            <a:pPr lvl="1"/>
            <a:r>
              <a:rPr lang="en-US" dirty="0"/>
              <a:t>Memory: </a:t>
            </a:r>
            <a:r>
              <a:rPr lang="en-US" b="1" dirty="0"/>
              <a:t>locks, semaphores, condition variables</a:t>
            </a:r>
          </a:p>
          <a:p>
            <a:pPr lvl="1"/>
            <a:r>
              <a:rPr lang="en-US" dirty="0"/>
              <a:t>Network: </a:t>
            </a:r>
            <a:r>
              <a:rPr lang="en-US" b="1" dirty="0"/>
              <a:t>sockets</a:t>
            </a:r>
            <a:r>
              <a:rPr lang="en-US" dirty="0"/>
              <a:t>, go </a:t>
            </a:r>
            <a:r>
              <a:rPr lang="en-US" b="1" dirty="0"/>
              <a:t>channels</a:t>
            </a:r>
          </a:p>
          <a:p>
            <a:r>
              <a:rPr lang="en-US" dirty="0"/>
              <a:t>Persistence</a:t>
            </a:r>
          </a:p>
          <a:p>
            <a:pPr lvl="1"/>
            <a:r>
              <a:rPr lang="en-US" dirty="0"/>
              <a:t>Long-Term Memory: </a:t>
            </a:r>
            <a:r>
              <a:rPr lang="en-US" b="1" dirty="0"/>
              <a:t>file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0899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Final, December 12, 6-9pm</a:t>
            </a:r>
          </a:p>
        </p:txBody>
      </p:sp>
    </p:spTree>
    <p:extLst>
      <p:ext uri="{BB962C8B-B14F-4D97-AF65-F5344CB8AC3E}">
        <p14:creationId xmlns:p14="http://schemas.microsoft.com/office/powerpoint/2010/main" val="8735675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/>
              <a:t>TLB and Virtual Machine Monitor TLB Flows: </a:t>
            </a:r>
            <a:r>
              <a:rPr lang="en-US" sz="2400" dirty="0"/>
              <a:t>We have an application accessing memory running on an OS with a software managed TLB. Assume, for simplicity, a simple linear page table kept in physical memory. Here are some different hardware and software things that can happen during memory access (next slide). </a:t>
            </a:r>
          </a:p>
          <a:p>
            <a:pPr marL="0" indent="0">
              <a:buNone/>
            </a:pPr>
            <a:r>
              <a:rPr lang="en-US" sz="2400" dirty="0"/>
              <a:t>At first, assume we are </a:t>
            </a:r>
            <a:r>
              <a:rPr lang="en-US" sz="2400" b="1" dirty="0"/>
              <a:t>not </a:t>
            </a:r>
            <a:r>
              <a:rPr lang="en-US" sz="2400" dirty="0"/>
              <a:t>running on a VMM, i.e., this is just an application running on top of the OS. </a:t>
            </a:r>
          </a:p>
          <a:p>
            <a:pPr marL="0" indent="0">
              <a:buNone/>
            </a:pPr>
            <a:r>
              <a:rPr lang="en-US" sz="2400" dirty="0"/>
              <a:t>(a) Write down the flow that occurs when a user application encounters a </a:t>
            </a:r>
            <a:r>
              <a:rPr lang="en-US" sz="2400" b="1" dirty="0"/>
              <a:t>TLB hit</a:t>
            </a:r>
            <a:r>
              <a:rPr lang="en-US" sz="2400" dirty="0"/>
              <a:t>: </a:t>
            </a:r>
          </a:p>
          <a:p>
            <a:pPr marL="0" indent="0">
              <a:buNone/>
            </a:pPr>
            <a:r>
              <a:rPr lang="en-US" sz="2400" dirty="0"/>
              <a:t>(b) Write down the flow that occurs when a user application encounters a </a:t>
            </a:r>
            <a:r>
              <a:rPr lang="en-US" sz="2400" b="1" dirty="0"/>
              <a:t>TLB miss </a:t>
            </a:r>
            <a:r>
              <a:rPr lang="en-US" sz="2400" dirty="0"/>
              <a:t>to a valid page that is </a:t>
            </a:r>
            <a:r>
              <a:rPr lang="en-US" sz="2400" b="1" dirty="0"/>
              <a:t>present </a:t>
            </a:r>
            <a:r>
              <a:rPr lang="en-US" sz="2400" dirty="0"/>
              <a:t>in memory: </a:t>
            </a:r>
          </a:p>
          <a:p>
            <a:pPr marL="0" indent="0">
              <a:buNone/>
            </a:pPr>
            <a:r>
              <a:rPr lang="en-US" sz="2400" dirty="0"/>
              <a:t>(c) Write down the flow that occurs when a user application encounters a </a:t>
            </a:r>
            <a:r>
              <a:rPr lang="en-US" sz="2400" b="1" dirty="0"/>
              <a:t>TLB miss </a:t>
            </a:r>
            <a:r>
              <a:rPr lang="en-US" sz="2400" dirty="0"/>
              <a:t>to a valid page that is </a:t>
            </a:r>
            <a:r>
              <a:rPr lang="en-US" sz="2400" b="1" dirty="0"/>
              <a:t>not present </a:t>
            </a:r>
            <a:r>
              <a:rPr lang="en-US" sz="2400" dirty="0"/>
              <a:t>in memory: </a:t>
            </a:r>
          </a:p>
          <a:p>
            <a:pPr marL="0" indent="0">
              <a:buNone/>
            </a:pPr>
            <a:r>
              <a:rPr lang="en-US" sz="2400" dirty="0"/>
              <a:t>Now assume that the OS is running on a virtual machine monitor. </a:t>
            </a:r>
          </a:p>
          <a:p>
            <a:pPr marL="0" indent="0">
              <a:buNone/>
            </a:pPr>
            <a:r>
              <a:rPr lang="en-US" sz="2400" dirty="0"/>
              <a:t>(d) Write down the flow that occurs when a user application encounters a </a:t>
            </a:r>
            <a:r>
              <a:rPr lang="en-US" sz="2400" b="1" dirty="0"/>
              <a:t>TLB hit</a:t>
            </a:r>
            <a:r>
              <a:rPr lang="en-US" sz="2400" dirty="0"/>
              <a:t>: </a:t>
            </a:r>
          </a:p>
          <a:p>
            <a:pPr marL="0" indent="0">
              <a:buNone/>
            </a:pPr>
            <a:r>
              <a:rPr lang="en-US" sz="2400" dirty="0"/>
              <a:t>(e) Write down the flow that occurs when a user application encounters a </a:t>
            </a:r>
            <a:r>
              <a:rPr lang="en-US" sz="2400" b="1" dirty="0"/>
              <a:t>TLB miss </a:t>
            </a:r>
            <a:r>
              <a:rPr lang="en-US" sz="2400" dirty="0"/>
              <a:t>to a valid page that is </a:t>
            </a:r>
            <a:r>
              <a:rPr lang="en-US" sz="2400" b="1" dirty="0"/>
              <a:t>present </a:t>
            </a:r>
            <a:r>
              <a:rPr lang="en-US" sz="2400" dirty="0"/>
              <a:t>in memory: </a:t>
            </a:r>
          </a:p>
        </p:txBody>
      </p:sp>
    </p:spTree>
    <p:extLst>
      <p:ext uri="{BB962C8B-B14F-4D97-AF65-F5344CB8AC3E}">
        <p14:creationId xmlns:p14="http://schemas.microsoft.com/office/powerpoint/2010/main" val="15935595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dirty="0"/>
              <a:t>0. the hardware checks the TLB to see if the VPN-to-PFN (or VPN-to-MFN if on a VMM) translation is present </a:t>
            </a:r>
          </a:p>
          <a:p>
            <a:pPr marL="0" indent="0">
              <a:buNone/>
            </a:pPr>
            <a:r>
              <a:rPr lang="en-US" sz="2200" dirty="0"/>
              <a:t>1. the hardware issues a load to a physical address (or machine address if on a VMM) </a:t>
            </a:r>
          </a:p>
          <a:p>
            <a:pPr marL="0" indent="0">
              <a:buNone/>
            </a:pPr>
            <a:r>
              <a:rPr lang="en-US" sz="2200" dirty="0"/>
              <a:t>2. the OS code at the start of the TLB miss handler runs </a:t>
            </a:r>
          </a:p>
          <a:p>
            <a:pPr marL="0" indent="0">
              <a:buNone/>
            </a:pPr>
            <a:r>
              <a:rPr lang="en-US" sz="2200" dirty="0"/>
              <a:t>3. the OS code at the end of the TLB miss handler runs, which returns from trap </a:t>
            </a:r>
          </a:p>
          <a:p>
            <a:pPr marL="0" indent="0">
              <a:buNone/>
            </a:pPr>
            <a:r>
              <a:rPr lang="en-US" sz="2200" dirty="0"/>
              <a:t>4. the OS code that accesses the page table to lookup a translation runs </a:t>
            </a:r>
          </a:p>
          <a:p>
            <a:pPr marL="0" indent="0">
              <a:buNone/>
            </a:pPr>
            <a:r>
              <a:rPr lang="en-US" sz="2200" dirty="0"/>
              <a:t>5. the OS code that updates the TLB with a new mapping runs </a:t>
            </a:r>
          </a:p>
          <a:p>
            <a:pPr marL="0" indent="0">
              <a:buNone/>
            </a:pPr>
            <a:r>
              <a:rPr lang="en-US" sz="2200" dirty="0"/>
              <a:t>6. the OS code that updates the page table with a new VPN-to-PPN mapping runs </a:t>
            </a:r>
          </a:p>
          <a:p>
            <a:pPr marL="0" indent="0">
              <a:buNone/>
            </a:pPr>
            <a:r>
              <a:rPr lang="en-US" sz="2200" dirty="0"/>
              <a:t>7. a disk request is initiated </a:t>
            </a:r>
          </a:p>
          <a:p>
            <a:pPr marL="0" indent="0">
              <a:buNone/>
            </a:pPr>
            <a:r>
              <a:rPr lang="en-US" sz="2200" dirty="0"/>
              <a:t>8. a disk request completes </a:t>
            </a:r>
          </a:p>
          <a:p>
            <a:pPr marL="0" indent="0">
              <a:buNone/>
            </a:pPr>
            <a:r>
              <a:rPr lang="en-US" sz="2200" dirty="0"/>
              <a:t>9. the VMM code at the start of the VMM TLB miss handler runs </a:t>
            </a:r>
          </a:p>
          <a:p>
            <a:pPr marL="0" indent="0">
              <a:buNone/>
            </a:pPr>
            <a:r>
              <a:rPr lang="en-US" sz="2200" dirty="0"/>
              <a:t>10. the VMM code at the end of the VMM TLB miss handler runs, which returns from trap) </a:t>
            </a:r>
          </a:p>
          <a:p>
            <a:pPr marL="0" indent="0">
              <a:buNone/>
            </a:pPr>
            <a:r>
              <a:rPr lang="en-US" sz="2200" dirty="0"/>
              <a:t>11. the VMM code that updates the TLB with a new mapping runs </a:t>
            </a:r>
          </a:p>
        </p:txBody>
      </p:sp>
    </p:spTree>
    <p:extLst>
      <p:ext uri="{BB962C8B-B14F-4D97-AF65-F5344CB8AC3E}">
        <p14:creationId xmlns:p14="http://schemas.microsoft.com/office/powerpoint/2010/main" val="2204334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Distributed Operating System?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166263"/>
            <a:ext cx="8229600" cy="2959900"/>
          </a:xfrm>
        </p:spPr>
        <p:txBody>
          <a:bodyPr>
            <a:normAutofit/>
          </a:bodyPr>
          <a:lstStyle/>
          <a:p>
            <a:r>
              <a:rPr lang="en-US" dirty="0"/>
              <a:t>OS makes it easy to run containers</a:t>
            </a:r>
          </a:p>
          <a:p>
            <a:pPr lvl="1"/>
            <a:r>
              <a:rPr lang="en-US" dirty="0"/>
              <a:t>Run many containers at once</a:t>
            </a:r>
            <a:r>
              <a:rPr lang="zh-CN" altLang="en-US" dirty="0"/>
              <a:t> </a:t>
            </a:r>
            <a:r>
              <a:rPr lang="en-US" altLang="zh-CN" dirty="0"/>
              <a:t>(seemingly)</a:t>
            </a:r>
          </a:p>
          <a:p>
            <a:pPr lvl="1"/>
            <a:r>
              <a:rPr lang="en-US" dirty="0"/>
              <a:t>Share storage, networking</a:t>
            </a:r>
            <a:r>
              <a:rPr lang="zh-CN" altLang="en-US" dirty="0"/>
              <a:t> </a:t>
            </a:r>
            <a:r>
              <a:rPr lang="en-US" altLang="zh-CN" dirty="0"/>
              <a:t>among</a:t>
            </a:r>
            <a:r>
              <a:rPr lang="zh-CN" altLang="en-US" dirty="0"/>
              <a:t> </a:t>
            </a:r>
            <a:r>
              <a:rPr lang="en-US" altLang="zh-CN" dirty="0"/>
              <a:t>containers</a:t>
            </a:r>
          </a:p>
          <a:p>
            <a:pPr lvl="1"/>
            <a:r>
              <a:rPr lang="en-US" dirty="0"/>
              <a:t>Enable</a:t>
            </a:r>
            <a:r>
              <a:rPr lang="zh-CN" altLang="en-US" dirty="0"/>
              <a:t> </a:t>
            </a:r>
            <a:r>
              <a:rPr lang="en-US" altLang="zh-CN" dirty="0"/>
              <a:t>interaction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devices, etc.</a:t>
            </a:r>
          </a:p>
          <a:p>
            <a:r>
              <a:rPr lang="en-US" altLang="zh-CN" dirty="0"/>
              <a:t>Correctly and efficiently</a:t>
            </a:r>
          </a:p>
          <a:p>
            <a:r>
              <a:rPr lang="en-US" altLang="zh-CN" dirty="0"/>
              <a:t>A virtual machine, standard library, resource manager</a:t>
            </a:r>
          </a:p>
        </p:txBody>
      </p:sp>
      <p:sp>
        <p:nvSpPr>
          <p:cNvPr id="4" name="Line 3"/>
          <p:cNvSpPr>
            <a:spLocks noChangeShapeType="1"/>
          </p:cNvSpPr>
          <p:nvPr/>
        </p:nvSpPr>
        <p:spPr bwMode="auto">
          <a:xfrm>
            <a:off x="2284413" y="1947176"/>
            <a:ext cx="4573587" cy="0"/>
          </a:xfrm>
          <a:prstGeom prst="line">
            <a:avLst/>
          </a:prstGeom>
          <a:noFill/>
          <a:ln w="2556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4"/>
          <p:cNvSpPr>
            <a:spLocks noChangeShapeType="1"/>
          </p:cNvSpPr>
          <p:nvPr/>
        </p:nvSpPr>
        <p:spPr bwMode="auto">
          <a:xfrm>
            <a:off x="2284413" y="2693301"/>
            <a:ext cx="4573587" cy="0"/>
          </a:xfrm>
          <a:prstGeom prst="line">
            <a:avLst/>
          </a:prstGeom>
          <a:noFill/>
          <a:ln w="2556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2572646" y="2743383"/>
            <a:ext cx="3997119" cy="458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buSzPct val="100000"/>
            </a:pPr>
            <a:r>
              <a:rPr lang="en-GB" dirty="0">
                <a:latin typeface="+mn-lt"/>
              </a:rPr>
              <a:t>Hardware – multiple machines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692195" y="2097963"/>
            <a:ext cx="3758015" cy="458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buSzPct val="100000"/>
            </a:pPr>
            <a:r>
              <a:rPr lang="en-GB" dirty="0">
                <a:latin typeface="+mn-lt"/>
              </a:rPr>
              <a:t>Distributed operating system</a:t>
            </a: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3714655" y="1299963"/>
            <a:ext cx="1713097" cy="458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buSzPct val="100000"/>
            </a:pPr>
            <a:r>
              <a:rPr lang="en-GB" dirty="0">
                <a:latin typeface="+mn-lt"/>
              </a:rPr>
              <a:t>Container(s)</a:t>
            </a:r>
          </a:p>
        </p:txBody>
      </p:sp>
    </p:spTree>
    <p:extLst>
      <p:ext uri="{BB962C8B-B14F-4D97-AF65-F5344CB8AC3E}">
        <p14:creationId xmlns:p14="http://schemas.microsoft.com/office/powerpoint/2010/main" val="3851196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Virtualization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have done two things:</a:t>
            </a:r>
          </a:p>
          <a:p>
            <a:pPr lvl="1"/>
            <a:r>
              <a:rPr lang="en-US" dirty="0"/>
              <a:t>given </a:t>
            </a:r>
            <a:r>
              <a:rPr lang="en-US" b="1" dirty="0"/>
              <a:t>illusion </a:t>
            </a:r>
            <a:r>
              <a:rPr lang="en-US" dirty="0"/>
              <a:t>of private resources</a:t>
            </a:r>
          </a:p>
          <a:p>
            <a:pPr lvl="1"/>
            <a:r>
              <a:rPr lang="en-US" dirty="0"/>
              <a:t>provided more </a:t>
            </a:r>
            <a:r>
              <a:rPr lang="en-US" b="1" dirty="0"/>
              <a:t>friendly interface</a:t>
            </a:r>
          </a:p>
          <a:p>
            <a:endParaRPr lang="en-US" dirty="0"/>
          </a:p>
          <a:p>
            <a:r>
              <a:rPr lang="en-US" b="1" dirty="0"/>
              <a:t>The interface </a:t>
            </a:r>
            <a:r>
              <a:rPr lang="en-US" dirty="0"/>
              <a:t>(what </a:t>
            </a:r>
            <a:r>
              <a:rPr lang="en-US" b="1" dirty="0"/>
              <a:t>processes </a:t>
            </a:r>
            <a:r>
              <a:rPr lang="en-US" dirty="0"/>
              <a:t>see/use):</a:t>
            </a:r>
          </a:p>
          <a:p>
            <a:pPr lvl="1"/>
            <a:r>
              <a:rPr lang="en-US" dirty="0"/>
              <a:t>virtual memory</a:t>
            </a:r>
          </a:p>
          <a:p>
            <a:pPr lvl="1"/>
            <a:r>
              <a:rPr lang="en-US" dirty="0"/>
              <a:t>most instructions</a:t>
            </a:r>
          </a:p>
          <a:p>
            <a:pPr lvl="1"/>
            <a:r>
              <a:rPr lang="en-US" dirty="0"/>
              <a:t>most registers</a:t>
            </a:r>
          </a:p>
          <a:p>
            <a:pPr lvl="1"/>
            <a:r>
              <a:rPr lang="en-US" dirty="0" err="1"/>
              <a:t>syscalls</a:t>
            </a:r>
            <a:r>
              <a:rPr lang="en-US" dirty="0"/>
              <a:t>, files, </a:t>
            </a:r>
            <a:r>
              <a:rPr lang="en-US" dirty="0" err="1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265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AA35B-5DC5-9F49-BD8A-B6FF345F7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06FECC-EDA2-4241-8148-FF0F3BB5EA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Process virtualization means that processes treat the CPU and their address space as their own</a:t>
            </a:r>
          </a:p>
          <a:p>
            <a:r>
              <a:rPr lang="en-US" dirty="0"/>
              <a:t>and…</a:t>
            </a:r>
          </a:p>
          <a:p>
            <a:pPr lvl="1"/>
            <a:r>
              <a:rPr lang="en-US" dirty="0"/>
              <a:t>every process sees the same file system and files</a:t>
            </a:r>
          </a:p>
          <a:p>
            <a:pPr lvl="1"/>
            <a:r>
              <a:rPr lang="en-US" dirty="0"/>
              <a:t>every process sees the same network sockets, and ports</a:t>
            </a:r>
          </a:p>
          <a:p>
            <a:pPr lvl="1"/>
            <a:r>
              <a:rPr lang="en-US" dirty="0"/>
              <a:t>every process is free to use as much of the machine resources as it can consume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570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AA35B-5DC5-9F49-BD8A-B6FF345F7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06FECC-EDA2-4241-8148-FF0F3BB5EA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Process virtualization means that processes treat the CPU and their address space as their own</a:t>
            </a:r>
          </a:p>
          <a:p>
            <a:r>
              <a:rPr lang="en-US" dirty="0"/>
              <a:t>and…</a:t>
            </a:r>
          </a:p>
          <a:p>
            <a:pPr lvl="1"/>
            <a:r>
              <a:rPr lang="en-US" dirty="0"/>
              <a:t>Every process sees the same file system and files</a:t>
            </a:r>
          </a:p>
          <a:p>
            <a:pPr lvl="1"/>
            <a:r>
              <a:rPr lang="en-US" dirty="0"/>
              <a:t>Every process sees the same network sockets, and ports</a:t>
            </a:r>
          </a:p>
          <a:p>
            <a:pPr lvl="1"/>
            <a:r>
              <a:rPr lang="en-US" dirty="0"/>
              <a:t>Every process is free to use as much of the machine resources as it can consume</a:t>
            </a:r>
          </a:p>
          <a:p>
            <a:r>
              <a:rPr lang="en-US" b="1" dirty="0"/>
              <a:t>What if less visibility/more control is needed?</a:t>
            </a:r>
          </a:p>
          <a:p>
            <a:r>
              <a:rPr lang="en-US" b="1" dirty="0"/>
              <a:t>What if an administrator needs to provide guarantees of availability to users and groups of users?</a:t>
            </a:r>
          </a:p>
          <a:p>
            <a:pPr lvl="1"/>
            <a:r>
              <a:rPr lang="en-US" b="1" dirty="0"/>
              <a:t>Sharing resources</a:t>
            </a:r>
          </a:p>
          <a:p>
            <a:pPr lvl="1"/>
            <a:r>
              <a:rPr lang="en-US" b="1" dirty="0"/>
              <a:t>Limiting access to appropriate processes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621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Machines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Goal</a:t>
            </a:r>
            <a:r>
              <a:rPr lang="en-US" dirty="0"/>
              <a:t>: run a guest OS over an host OS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Motivation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Functionality: e.g., want Linux programs on Mac OS </a:t>
            </a:r>
          </a:p>
          <a:p>
            <a:pPr lvl="1"/>
            <a:r>
              <a:rPr lang="en-US" dirty="0"/>
              <a:t>Consolidation: avoid light utilization</a:t>
            </a:r>
          </a:p>
          <a:p>
            <a:pPr lvl="1"/>
            <a:r>
              <a:rPr lang="en-US" dirty="0"/>
              <a:t>Cloud computing: fast scalability</a:t>
            </a:r>
          </a:p>
          <a:p>
            <a:pPr lvl="1"/>
            <a:r>
              <a:rPr lang="en-US" dirty="0"/>
              <a:t>Testing/Development: for example, </a:t>
            </a:r>
            <a:r>
              <a:rPr lang="en-US" dirty="0" err="1"/>
              <a:t>Xinu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altLang="zh-CN" b="1" dirty="0"/>
              <a:t>Examples</a:t>
            </a:r>
            <a:r>
              <a:rPr lang="en-US" altLang="zh-CN" dirty="0"/>
              <a:t>: </a:t>
            </a:r>
            <a:r>
              <a:rPr lang="en-US" altLang="zh-CN" dirty="0" err="1"/>
              <a:t>Vmware</a:t>
            </a:r>
            <a:r>
              <a:rPr lang="en-US" altLang="zh-CN" dirty="0"/>
              <a:t>, VirtualBox, Xen, KVM, Azure, </a:t>
            </a:r>
            <a:r>
              <a:rPr lang="en-US" dirty="0"/>
              <a:t>Parallels Desktop, etc.</a:t>
            </a:r>
          </a:p>
        </p:txBody>
      </p:sp>
    </p:spTree>
    <p:extLst>
      <p:ext uri="{BB962C8B-B14F-4D97-AF65-F5344CB8AC3E}">
        <p14:creationId xmlns:p14="http://schemas.microsoft.com/office/powerpoint/2010/main" val="3103525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Virtualization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have done two things:</a:t>
            </a:r>
          </a:p>
          <a:p>
            <a:pPr lvl="1"/>
            <a:r>
              <a:rPr lang="en-US" dirty="0"/>
              <a:t>given </a:t>
            </a:r>
            <a:r>
              <a:rPr lang="en-US" b="1" dirty="0"/>
              <a:t>illusion </a:t>
            </a:r>
            <a:r>
              <a:rPr lang="en-US" dirty="0"/>
              <a:t>of private resources</a:t>
            </a:r>
          </a:p>
          <a:p>
            <a:pPr lvl="1"/>
            <a:r>
              <a:rPr lang="en-US" dirty="0"/>
              <a:t>provided more </a:t>
            </a:r>
            <a:r>
              <a:rPr lang="en-US" b="1" dirty="0"/>
              <a:t>friendly interface</a:t>
            </a:r>
            <a:endParaRPr lang="en-US" dirty="0"/>
          </a:p>
          <a:p>
            <a:endParaRPr lang="en-US" b="1" dirty="0"/>
          </a:p>
          <a:p>
            <a:r>
              <a:rPr lang="en-US" b="1" dirty="0"/>
              <a:t>The interface </a:t>
            </a:r>
            <a:r>
              <a:rPr lang="en-US" dirty="0"/>
              <a:t>(what </a:t>
            </a:r>
            <a:r>
              <a:rPr lang="en-US" b="1" dirty="0"/>
              <a:t>guest OS’s </a:t>
            </a:r>
            <a:r>
              <a:rPr lang="en-US" dirty="0"/>
              <a:t>see/use):</a:t>
            </a:r>
          </a:p>
          <a:p>
            <a:pPr lvl="1"/>
            <a:r>
              <a:rPr lang="en-US" dirty="0"/>
              <a:t>“physical” memory</a:t>
            </a:r>
          </a:p>
          <a:p>
            <a:pPr lvl="1"/>
            <a:r>
              <a:rPr lang="en-US" b="1" dirty="0"/>
              <a:t>all </a:t>
            </a:r>
            <a:r>
              <a:rPr lang="en-US" dirty="0"/>
              <a:t>instructions (including privileged)</a:t>
            </a:r>
          </a:p>
          <a:p>
            <a:pPr lvl="1"/>
            <a:r>
              <a:rPr lang="en-US" b="1" dirty="0"/>
              <a:t>all </a:t>
            </a:r>
            <a:r>
              <a:rPr lang="en-US" dirty="0"/>
              <a:t>registers</a:t>
            </a:r>
          </a:p>
          <a:p>
            <a:pPr lvl="1"/>
            <a:r>
              <a:rPr lang="en-US" dirty="0"/>
              <a:t>“physical” devices, interrupts, disks, etc.</a:t>
            </a:r>
          </a:p>
        </p:txBody>
      </p:sp>
    </p:spTree>
    <p:extLst>
      <p:ext uri="{BB962C8B-B14F-4D97-AF65-F5344CB8AC3E}">
        <p14:creationId xmlns:p14="http://schemas.microsoft.com/office/powerpoint/2010/main" val="952842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1737360" y="2522096"/>
            <a:ext cx="5669280" cy="2550600"/>
            <a:chOff x="963168" y="2522096"/>
            <a:chExt cx="5669280" cy="2550600"/>
          </a:xfrm>
        </p:grpSpPr>
        <p:sp>
          <p:nvSpPr>
            <p:cNvPr id="4" name="Rectangle 3"/>
            <p:cNvSpPr/>
            <p:nvPr/>
          </p:nvSpPr>
          <p:spPr>
            <a:xfrm>
              <a:off x="963168" y="3864864"/>
              <a:ext cx="5669280" cy="53644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solidFill>
                    <a:schemeClr val="tx1"/>
                  </a:solidFill>
                </a:rPr>
                <a:t>Hypervisor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963168" y="3193480"/>
              <a:ext cx="1828800" cy="53644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solidFill>
                    <a:schemeClr val="tx1"/>
                  </a:solidFill>
                </a:rPr>
                <a:t>Linux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963168" y="2522096"/>
              <a:ext cx="548640" cy="53644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solidFill>
                    <a:schemeClr val="tx1"/>
                  </a:solidFill>
                </a:rPr>
                <a:t>P1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2243328" y="2522096"/>
              <a:ext cx="548640" cy="53644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solidFill>
                    <a:schemeClr val="tx1"/>
                  </a:solidFill>
                </a:rPr>
                <a:t>P3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603248" y="2522096"/>
              <a:ext cx="548640" cy="53644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solidFill>
                    <a:schemeClr val="tx1"/>
                  </a:solidFill>
                </a:rPr>
                <a:t>P2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963168" y="4536248"/>
              <a:ext cx="5669280" cy="53644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solidFill>
                    <a:schemeClr val="tx1"/>
                  </a:solidFill>
                </a:rPr>
                <a:t>Hardware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883408" y="3193480"/>
              <a:ext cx="1828800" cy="53644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solidFill>
                    <a:schemeClr val="tx1"/>
                  </a:solidFill>
                </a:rPr>
                <a:t>OS X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883408" y="2522096"/>
              <a:ext cx="548640" cy="53644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solidFill>
                    <a:schemeClr val="tx1"/>
                  </a:solidFill>
                </a:rPr>
                <a:t>P1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163568" y="2522096"/>
              <a:ext cx="548640" cy="53644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solidFill>
                    <a:schemeClr val="tx1"/>
                  </a:solidFill>
                </a:rPr>
                <a:t>P3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523488" y="2522096"/>
              <a:ext cx="548640" cy="53644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solidFill>
                    <a:schemeClr val="tx1"/>
                  </a:solidFill>
                </a:rPr>
                <a:t>P2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803648" y="3193480"/>
              <a:ext cx="1828800" cy="53644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solidFill>
                    <a:schemeClr val="tx1"/>
                  </a:solidFill>
                </a:rPr>
                <a:t>Windows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803648" y="2522096"/>
              <a:ext cx="548640" cy="53644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solidFill>
                    <a:schemeClr val="tx1"/>
                  </a:solidFill>
                </a:rPr>
                <a:t>P1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083808" y="2522096"/>
              <a:ext cx="548640" cy="53644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solidFill>
                    <a:schemeClr val="tx1"/>
                  </a:solidFill>
                </a:rPr>
                <a:t>P3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443728" y="2522096"/>
              <a:ext cx="548640" cy="53644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solidFill>
                    <a:schemeClr val="tx1"/>
                  </a:solidFill>
                </a:rPr>
                <a:t>P2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87250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14589</TotalTime>
  <Words>2007</Words>
  <Application>Microsoft Macintosh PowerPoint</Application>
  <PresentationFormat>On-screen Show (4:3)</PresentationFormat>
  <Paragraphs>293</Paragraphs>
  <Slides>28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Courier New</vt:lpstr>
      <vt:lpstr>Office Theme</vt:lpstr>
      <vt:lpstr>Lecture 26 Containers</vt:lpstr>
      <vt:lpstr>What is an Operating System?</vt:lpstr>
      <vt:lpstr>What is a Distributed Operating System?</vt:lpstr>
      <vt:lpstr>Process Virtualization</vt:lpstr>
      <vt:lpstr>Problem</vt:lpstr>
      <vt:lpstr>Problem</vt:lpstr>
      <vt:lpstr>Virtual Machines</vt:lpstr>
      <vt:lpstr>Machine Virtualization</vt:lpstr>
      <vt:lpstr>PowerPoint Presentation</vt:lpstr>
      <vt:lpstr>Problem</vt:lpstr>
      <vt:lpstr>System Models</vt:lpstr>
      <vt:lpstr>System Models</vt:lpstr>
      <vt:lpstr>Containers: OS-level virtualization</vt:lpstr>
      <vt:lpstr>PowerPoint Presentation</vt:lpstr>
      <vt:lpstr>Containers: OS-level virtualization</vt:lpstr>
      <vt:lpstr>Namespaces</vt:lpstr>
      <vt:lpstr>Namespace system calls</vt:lpstr>
      <vt:lpstr>Control Groups – “cgroups”</vt:lpstr>
      <vt:lpstr>Control Groups – “cgroups”</vt:lpstr>
      <vt:lpstr>PowerPoint Presentation</vt:lpstr>
      <vt:lpstr>System Models</vt:lpstr>
      <vt:lpstr>LXC</vt:lpstr>
      <vt:lpstr>Docker</vt:lpstr>
      <vt:lpstr>CSC 501: Why Bother?</vt:lpstr>
      <vt:lpstr>Course Topics</vt:lpstr>
      <vt:lpstr>Next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21 Distributed Systems</dc:title>
  <dc:creator>aliang</dc:creator>
  <cp:lastModifiedBy>PATRICK MORRISON</cp:lastModifiedBy>
  <cp:revision>415</cp:revision>
  <dcterms:created xsi:type="dcterms:W3CDTF">2015-04-08T07:39:20Z</dcterms:created>
  <dcterms:modified xsi:type="dcterms:W3CDTF">2019-12-05T18:54:33Z</dcterms:modified>
</cp:coreProperties>
</file>