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317" r:id="rId3"/>
    <p:sldId id="313" r:id="rId4"/>
    <p:sldId id="327" r:id="rId5"/>
    <p:sldId id="323" r:id="rId6"/>
    <p:sldId id="328" r:id="rId7"/>
    <p:sldId id="333" r:id="rId8"/>
    <p:sldId id="332" r:id="rId9"/>
    <p:sldId id="295" r:id="rId10"/>
    <p:sldId id="264" r:id="rId11"/>
    <p:sldId id="345" r:id="rId12"/>
    <p:sldId id="334" r:id="rId13"/>
    <p:sldId id="338" r:id="rId14"/>
    <p:sldId id="339" r:id="rId15"/>
    <p:sldId id="340" r:id="rId16"/>
    <p:sldId id="341" r:id="rId17"/>
    <p:sldId id="343" r:id="rId18"/>
    <p:sldId id="344" r:id="rId19"/>
    <p:sldId id="346" r:id="rId20"/>
    <p:sldId id="350" r:id="rId21"/>
    <p:sldId id="293" r:id="rId22"/>
    <p:sldId id="259" r:id="rId23"/>
    <p:sldId id="337" r:id="rId24"/>
    <p:sldId id="266" r:id="rId25"/>
    <p:sldId id="273" r:id="rId26"/>
    <p:sldId id="301" r:id="rId27"/>
    <p:sldId id="347" r:id="rId28"/>
    <p:sldId id="348" r:id="rId29"/>
    <p:sldId id="294" r:id="rId30"/>
    <p:sldId id="351" r:id="rId31"/>
    <p:sldId id="352" r:id="rId32"/>
    <p:sldId id="349" r:id="rId33"/>
    <p:sldId id="353" r:id="rId34"/>
    <p:sldId id="354" r:id="rId35"/>
    <p:sldId id="355" r:id="rId36"/>
    <p:sldId id="298" r:id="rId37"/>
    <p:sldId id="331" r:id="rId38"/>
    <p:sldId id="302" r:id="rId39"/>
    <p:sldId id="303"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98" autoAdjust="0"/>
    <p:restoredTop sz="78357" autoAdjust="0"/>
  </p:normalViewPr>
  <p:slideViewPr>
    <p:cSldViewPr snapToGrid="0">
      <p:cViewPr varScale="1">
        <p:scale>
          <a:sx n="84" d="100"/>
          <a:sy n="84" d="100"/>
        </p:scale>
        <p:origin x="14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3CD90-5118-4CBD-9F3E-4D4D75A15AE2}" type="datetimeFigureOut">
              <a:rPr lang="en-US" smtClean="0"/>
              <a:t>12/5/19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FD580-6DA2-45CE-B003-A2D5F7A907AE}" type="slidenum">
              <a:rPr lang="en-US" smtClean="0"/>
              <a:t>‹#›</a:t>
            </a:fld>
            <a:endParaRPr lang="en-US"/>
          </a:p>
        </p:txBody>
      </p:sp>
    </p:spTree>
    <p:extLst>
      <p:ext uri="{BB962C8B-B14F-4D97-AF65-F5344CB8AC3E}">
        <p14:creationId xmlns:p14="http://schemas.microsoft.com/office/powerpoint/2010/main" val="4242284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Virtualization</a:t>
            </a:r>
          </a:p>
        </p:txBody>
      </p:sp>
      <p:sp>
        <p:nvSpPr>
          <p:cNvPr id="4" name="Slide Number Placeholder 3"/>
          <p:cNvSpPr>
            <a:spLocks noGrp="1"/>
          </p:cNvSpPr>
          <p:nvPr>
            <p:ph type="sldNum" sz="quarter" idx="5"/>
          </p:nvPr>
        </p:nvSpPr>
        <p:spPr/>
        <p:txBody>
          <a:bodyPr/>
          <a:lstStyle/>
          <a:p>
            <a:fld id="{CB5C25FA-B3FE-764C-B139-C535B24AFDFE}" type="slidenum">
              <a:rPr lang="en-US" smtClean="0"/>
              <a:t>9</a:t>
            </a:fld>
            <a:endParaRPr lang="en-US"/>
          </a:p>
        </p:txBody>
      </p:sp>
    </p:spTree>
    <p:extLst>
      <p:ext uri="{BB962C8B-B14F-4D97-AF65-F5344CB8AC3E}">
        <p14:creationId xmlns:p14="http://schemas.microsoft.com/office/powerpoint/2010/main" val="1010938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EFD580-6DA2-45CE-B003-A2D5F7A907AE}" type="slidenum">
              <a:rPr lang="en-US" smtClean="0"/>
              <a:t>10</a:t>
            </a:fld>
            <a:endParaRPr lang="en-US"/>
          </a:p>
        </p:txBody>
      </p:sp>
    </p:spTree>
    <p:extLst>
      <p:ext uri="{BB962C8B-B14F-4D97-AF65-F5344CB8AC3E}">
        <p14:creationId xmlns:p14="http://schemas.microsoft.com/office/powerpoint/2010/main" val="3304446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EFD580-6DA2-45CE-B003-A2D5F7A907AE}" type="slidenum">
              <a:rPr lang="en-US" smtClean="0"/>
              <a:t>11</a:t>
            </a:fld>
            <a:endParaRPr lang="en-US"/>
          </a:p>
        </p:txBody>
      </p:sp>
    </p:spTree>
    <p:extLst>
      <p:ext uri="{BB962C8B-B14F-4D97-AF65-F5344CB8AC3E}">
        <p14:creationId xmlns:p14="http://schemas.microsoft.com/office/powerpoint/2010/main" val="506487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calls</a:t>
            </a:r>
          </a:p>
          <a:p>
            <a:r>
              <a:rPr lang="en-US" dirty="0"/>
              <a:t>allow the kernel to carefully expose certain key pieces of functionality to</a:t>
            </a:r>
          </a:p>
          <a:p>
            <a:r>
              <a:rPr lang="en-US" dirty="0"/>
              <a:t>user programs, such as accessing the file system, creating and destroying</a:t>
            </a:r>
          </a:p>
          <a:p>
            <a:r>
              <a:rPr lang="en-US" dirty="0"/>
              <a:t>processes, communicating with other processes, and allocating more</a:t>
            </a:r>
          </a:p>
          <a:p>
            <a:r>
              <a:rPr lang="en-US" dirty="0"/>
              <a:t>memory.</a:t>
            </a:r>
          </a:p>
        </p:txBody>
      </p:sp>
      <p:sp>
        <p:nvSpPr>
          <p:cNvPr id="4" name="Slide Number Placeholder 3"/>
          <p:cNvSpPr>
            <a:spLocks noGrp="1"/>
          </p:cNvSpPr>
          <p:nvPr>
            <p:ph type="sldNum" sz="quarter" idx="10"/>
          </p:nvPr>
        </p:nvSpPr>
        <p:spPr/>
        <p:txBody>
          <a:bodyPr/>
          <a:lstStyle/>
          <a:p>
            <a:fld id="{59FE6890-46F6-4052-A383-BD247B3DD05C}" type="slidenum">
              <a:rPr lang="en-US" smtClean="0"/>
              <a:t>24</a:t>
            </a:fld>
            <a:endParaRPr lang="en-US"/>
          </a:p>
        </p:txBody>
      </p:sp>
    </p:spTree>
    <p:extLst>
      <p:ext uri="{BB962C8B-B14F-4D97-AF65-F5344CB8AC3E}">
        <p14:creationId xmlns:p14="http://schemas.microsoft.com/office/powerpoint/2010/main" val="2903027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get the control,</a:t>
            </a:r>
            <a:r>
              <a:rPr lang="en-US" baseline="0" dirty="0"/>
              <a:t> no matter how</a:t>
            </a:r>
          </a:p>
          <a:p>
            <a:endParaRPr lang="en-US" baseline="0" dirty="0"/>
          </a:p>
          <a:p>
            <a:r>
              <a:rPr lang="en-US" baseline="0" dirty="0"/>
              <a:t>And if we decide to switch, do something to switch to another process</a:t>
            </a:r>
          </a:p>
          <a:p>
            <a:endParaRPr lang="en-US" baseline="0" dirty="0"/>
          </a:p>
          <a:p>
            <a:r>
              <a:rPr lang="en-US" dirty="0"/>
              <a:t>1996, 4microseconds, now sub-micro</a:t>
            </a:r>
          </a:p>
        </p:txBody>
      </p:sp>
      <p:sp>
        <p:nvSpPr>
          <p:cNvPr id="4" name="Slide Number Placeholder 3"/>
          <p:cNvSpPr>
            <a:spLocks noGrp="1"/>
          </p:cNvSpPr>
          <p:nvPr>
            <p:ph type="sldNum" sz="quarter" idx="10"/>
          </p:nvPr>
        </p:nvSpPr>
        <p:spPr/>
        <p:txBody>
          <a:bodyPr/>
          <a:lstStyle/>
          <a:p>
            <a:fld id="{59FE6890-46F6-4052-A383-BD247B3DD05C}" type="slidenum">
              <a:rPr lang="en-US" smtClean="0"/>
              <a:t>25</a:t>
            </a:fld>
            <a:endParaRPr lang="en-US"/>
          </a:p>
        </p:txBody>
      </p:sp>
    </p:spTree>
    <p:extLst>
      <p:ext uri="{BB962C8B-B14F-4D97-AF65-F5344CB8AC3E}">
        <p14:creationId xmlns:p14="http://schemas.microsoft.com/office/powerpoint/2010/main" val="3133125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FE6890-46F6-4052-A383-BD247B3DD05C}" type="slidenum">
              <a:rPr lang="en-US" smtClean="0"/>
              <a:t>26</a:t>
            </a:fld>
            <a:endParaRPr lang="en-US"/>
          </a:p>
        </p:txBody>
      </p:sp>
    </p:spTree>
    <p:extLst>
      <p:ext uri="{BB962C8B-B14F-4D97-AF65-F5344CB8AC3E}">
        <p14:creationId xmlns:p14="http://schemas.microsoft.com/office/powerpoint/2010/main" val="3678422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Not surprisingly, drivers dominate the total amount of source code, accounting for over 50% of all code. The architectural-dependent code (arch) is another substantial contributor, </a:t>
            </a:r>
            <a:r>
              <a:rPr lang="en-US" sz="1200" b="0" i="0" kern="1200" dirty="0" err="1">
                <a:solidFill>
                  <a:schemeClr val="tx1"/>
                </a:solidFill>
                <a:effectLst/>
                <a:latin typeface="+mn-lt"/>
                <a:ea typeface="+mn-ea"/>
                <a:cs typeface="+mn-cs"/>
              </a:rPr>
              <a:t>accouting</a:t>
            </a:r>
            <a:r>
              <a:rPr lang="en-US" sz="1200" b="0" i="0" kern="1200" dirty="0">
                <a:solidFill>
                  <a:schemeClr val="tx1"/>
                </a:solidFill>
                <a:effectLst/>
                <a:latin typeface="+mn-lt"/>
                <a:ea typeface="+mn-ea"/>
                <a:cs typeface="+mn-cs"/>
              </a:rPr>
              <a:t> for almost 20%. Both the file system and networking stacks account for about 7% each, though the file system used to play a much more prominent role. Memory management code is insubstantial.</a:t>
            </a:r>
            <a:endParaRPr lang="en-US" dirty="0"/>
          </a:p>
        </p:txBody>
      </p:sp>
      <p:sp>
        <p:nvSpPr>
          <p:cNvPr id="4" name="Slide Number Placeholder 3"/>
          <p:cNvSpPr>
            <a:spLocks noGrp="1"/>
          </p:cNvSpPr>
          <p:nvPr>
            <p:ph type="sldNum" sz="quarter" idx="5"/>
          </p:nvPr>
        </p:nvSpPr>
        <p:spPr/>
        <p:txBody>
          <a:bodyPr/>
          <a:lstStyle/>
          <a:p>
            <a:fld id="{CB5C25FA-B3FE-764C-B139-C535B24AFDFE}" type="slidenum">
              <a:rPr lang="en-US" smtClean="0"/>
              <a:t>36</a:t>
            </a:fld>
            <a:endParaRPr lang="en-US"/>
          </a:p>
        </p:txBody>
      </p:sp>
    </p:spTree>
    <p:extLst>
      <p:ext uri="{BB962C8B-B14F-4D97-AF65-F5344CB8AC3E}">
        <p14:creationId xmlns:p14="http://schemas.microsoft.com/office/powerpoint/2010/main" val="3150840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a:solidFill>
                  <a:schemeClr val="tx1"/>
                </a:solidFill>
                <a:latin typeface="+mn-lt"/>
                <a:ea typeface="+mn-ea"/>
                <a:cs typeface="+mn-cs"/>
              </a:rPr>
              <a:t>0, 1</a:t>
            </a:r>
          </a:p>
          <a:p>
            <a:r>
              <a:rPr lang="en-US" sz="1200" b="0" i="1" u="none" strike="noStrike" kern="1200" baseline="0" dirty="0">
                <a:solidFill>
                  <a:schemeClr val="tx1"/>
                </a:solidFill>
                <a:latin typeface="+mn-lt"/>
                <a:ea typeface="+mn-ea"/>
                <a:cs typeface="+mn-cs"/>
              </a:rPr>
              <a:t>0, 2, 4, 5, 3, and then retry 0,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u="none" strike="noStrike" kern="1200" baseline="0" dirty="0">
                <a:solidFill>
                  <a:schemeClr val="tx1"/>
                </a:solidFill>
                <a:latin typeface="+mn-lt"/>
                <a:ea typeface="+mn-ea"/>
                <a:cs typeface="+mn-cs"/>
              </a:rPr>
              <a:t>0, 2, 4, 7, 8, 6, 5, 3 and then retry 0, 1</a:t>
            </a:r>
          </a:p>
          <a:p>
            <a:r>
              <a:rPr lang="en-US" sz="1200" b="0" i="1" u="none" strike="noStrike" kern="1200" baseline="0" dirty="0">
                <a:solidFill>
                  <a:schemeClr val="tx1"/>
                </a:solidFill>
                <a:latin typeface="+mn-lt"/>
                <a:ea typeface="+mn-ea"/>
                <a:cs typeface="+mn-cs"/>
              </a:rPr>
              <a:t>0, 1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u="none" strike="noStrike" kern="1200" baseline="0" dirty="0">
                <a:solidFill>
                  <a:schemeClr val="tx1"/>
                </a:solidFill>
                <a:latin typeface="+mn-lt"/>
                <a:ea typeface="+mn-ea"/>
                <a:cs typeface="+mn-cs"/>
              </a:rPr>
              <a:t>0, 9, 2, 4, 5, 11, 3, 10, retry 0, 1</a:t>
            </a:r>
          </a:p>
        </p:txBody>
      </p:sp>
      <p:sp>
        <p:nvSpPr>
          <p:cNvPr id="4" name="Slide Number Placeholder 3"/>
          <p:cNvSpPr>
            <a:spLocks noGrp="1"/>
          </p:cNvSpPr>
          <p:nvPr>
            <p:ph type="sldNum" sz="quarter" idx="10"/>
          </p:nvPr>
        </p:nvSpPr>
        <p:spPr/>
        <p:txBody>
          <a:bodyPr/>
          <a:lstStyle/>
          <a:p>
            <a:fld id="{59EFD580-6DA2-45CE-B003-A2D5F7A907AE}" type="slidenum">
              <a:rPr lang="en-US" smtClean="0"/>
              <a:t>38</a:t>
            </a:fld>
            <a:endParaRPr lang="en-US"/>
          </a:p>
        </p:txBody>
      </p:sp>
    </p:spTree>
    <p:extLst>
      <p:ext uri="{BB962C8B-B14F-4D97-AF65-F5344CB8AC3E}">
        <p14:creationId xmlns:p14="http://schemas.microsoft.com/office/powerpoint/2010/main" val="2009227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a:solidFill>
                  <a:schemeClr val="tx1"/>
                </a:solidFill>
                <a:latin typeface="+mn-lt"/>
                <a:ea typeface="+mn-ea"/>
                <a:cs typeface="+mn-cs"/>
              </a:rPr>
              <a:t>0, 1</a:t>
            </a:r>
          </a:p>
          <a:p>
            <a:r>
              <a:rPr lang="en-US" sz="1200" b="0" i="1" u="none" strike="noStrike" kern="1200" baseline="0" dirty="0">
                <a:solidFill>
                  <a:schemeClr val="tx1"/>
                </a:solidFill>
                <a:latin typeface="+mn-lt"/>
                <a:ea typeface="+mn-ea"/>
                <a:cs typeface="+mn-cs"/>
              </a:rPr>
              <a:t>0, 2, 4, 5, 3, and then retry 0,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u="none" strike="noStrike" kern="1200" baseline="0" dirty="0">
                <a:solidFill>
                  <a:schemeClr val="tx1"/>
                </a:solidFill>
                <a:latin typeface="+mn-lt"/>
                <a:ea typeface="+mn-ea"/>
                <a:cs typeface="+mn-cs"/>
              </a:rPr>
              <a:t>0, 2, 4, 7, 8, 6, 5, 3 and then retry 0, 1</a:t>
            </a:r>
          </a:p>
          <a:p>
            <a:r>
              <a:rPr lang="en-US" sz="1200" b="0" i="1" u="none" strike="noStrike" kern="1200" baseline="0" dirty="0">
                <a:solidFill>
                  <a:schemeClr val="tx1"/>
                </a:solidFill>
                <a:latin typeface="+mn-lt"/>
                <a:ea typeface="+mn-ea"/>
                <a:cs typeface="+mn-cs"/>
              </a:rPr>
              <a:t>0, 1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u="none" strike="noStrike" kern="1200" baseline="0" dirty="0">
                <a:solidFill>
                  <a:schemeClr val="tx1"/>
                </a:solidFill>
                <a:latin typeface="+mn-lt"/>
                <a:ea typeface="+mn-ea"/>
                <a:cs typeface="+mn-cs"/>
              </a:rPr>
              <a:t>0, 9, 2, 4, 5, 11, 3, 10, retry 0, 1</a:t>
            </a:r>
          </a:p>
        </p:txBody>
      </p:sp>
      <p:sp>
        <p:nvSpPr>
          <p:cNvPr id="4" name="Slide Number Placeholder 3"/>
          <p:cNvSpPr>
            <a:spLocks noGrp="1"/>
          </p:cNvSpPr>
          <p:nvPr>
            <p:ph type="sldNum" sz="quarter" idx="10"/>
          </p:nvPr>
        </p:nvSpPr>
        <p:spPr/>
        <p:txBody>
          <a:bodyPr/>
          <a:lstStyle/>
          <a:p>
            <a:fld id="{59EFD580-6DA2-45CE-B003-A2D5F7A907AE}" type="slidenum">
              <a:rPr lang="en-US" smtClean="0"/>
              <a:t>39</a:t>
            </a:fld>
            <a:endParaRPr lang="en-US"/>
          </a:p>
        </p:txBody>
      </p:sp>
    </p:spTree>
    <p:extLst>
      <p:ext uri="{BB962C8B-B14F-4D97-AF65-F5344CB8AC3E}">
        <p14:creationId xmlns:p14="http://schemas.microsoft.com/office/powerpoint/2010/main" val="3987662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3F6344C-C70B-468D-A7B1-5A4F531FE286}" type="datetimeFigureOut">
              <a:rPr lang="en-US" smtClean="0"/>
              <a:t>12/5/19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9E6B5-19D7-4338-8C50-0F163F735827}" type="slidenum">
              <a:rPr lang="en-US" smtClean="0"/>
              <a:t>‹#›</a:t>
            </a:fld>
            <a:endParaRPr lang="en-US"/>
          </a:p>
        </p:txBody>
      </p:sp>
    </p:spTree>
    <p:extLst>
      <p:ext uri="{BB962C8B-B14F-4D97-AF65-F5344CB8AC3E}">
        <p14:creationId xmlns:p14="http://schemas.microsoft.com/office/powerpoint/2010/main" val="1040943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6344C-C70B-468D-A7B1-5A4F531FE286}" type="datetimeFigureOut">
              <a:rPr lang="en-US" smtClean="0"/>
              <a:t>12/5/19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9E6B5-19D7-4338-8C50-0F163F735827}" type="slidenum">
              <a:rPr lang="en-US" smtClean="0"/>
              <a:t>‹#›</a:t>
            </a:fld>
            <a:endParaRPr lang="en-US"/>
          </a:p>
        </p:txBody>
      </p:sp>
    </p:spTree>
    <p:extLst>
      <p:ext uri="{BB962C8B-B14F-4D97-AF65-F5344CB8AC3E}">
        <p14:creationId xmlns:p14="http://schemas.microsoft.com/office/powerpoint/2010/main" val="2035074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365125"/>
            <a:ext cx="1478756"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8" y="365125"/>
            <a:ext cx="432196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6344C-C70B-468D-A7B1-5A4F531FE286}" type="datetimeFigureOut">
              <a:rPr lang="en-US" smtClean="0"/>
              <a:t>12/5/19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9E6B5-19D7-4338-8C50-0F163F735827}" type="slidenum">
              <a:rPr lang="en-US" smtClean="0"/>
              <a:t>‹#›</a:t>
            </a:fld>
            <a:endParaRPr lang="en-US"/>
          </a:p>
        </p:txBody>
      </p:sp>
    </p:spTree>
    <p:extLst>
      <p:ext uri="{BB962C8B-B14F-4D97-AF65-F5344CB8AC3E}">
        <p14:creationId xmlns:p14="http://schemas.microsoft.com/office/powerpoint/2010/main" val="1136505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6344C-C70B-468D-A7B1-5A4F531FE286}" type="datetimeFigureOut">
              <a:rPr lang="en-US" smtClean="0"/>
              <a:t>12/5/19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9E6B5-19D7-4338-8C50-0F163F735827}" type="slidenum">
              <a:rPr lang="en-US" smtClean="0"/>
              <a:t>‹#›</a:t>
            </a:fld>
            <a:endParaRPr lang="en-US"/>
          </a:p>
        </p:txBody>
      </p:sp>
    </p:spTree>
    <p:extLst>
      <p:ext uri="{BB962C8B-B14F-4D97-AF65-F5344CB8AC3E}">
        <p14:creationId xmlns:p14="http://schemas.microsoft.com/office/powerpoint/2010/main" val="2291322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F6344C-C70B-468D-A7B1-5A4F531FE286}" type="datetimeFigureOut">
              <a:rPr lang="en-US" smtClean="0"/>
              <a:t>12/5/19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9E6B5-19D7-4338-8C50-0F163F735827}" type="slidenum">
              <a:rPr lang="en-US" smtClean="0"/>
              <a:t>‹#›</a:t>
            </a:fld>
            <a:endParaRPr lang="en-US"/>
          </a:p>
        </p:txBody>
      </p:sp>
    </p:spTree>
    <p:extLst>
      <p:ext uri="{BB962C8B-B14F-4D97-AF65-F5344CB8AC3E}">
        <p14:creationId xmlns:p14="http://schemas.microsoft.com/office/powerpoint/2010/main" val="3437453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1487" y="1825625"/>
            <a:ext cx="290036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1825625"/>
            <a:ext cx="290036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3F6344C-C70B-468D-A7B1-5A4F531FE286}" type="datetimeFigureOut">
              <a:rPr lang="en-US" smtClean="0"/>
              <a:t>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79E6B5-19D7-4338-8C50-0F163F735827}" type="slidenum">
              <a:rPr lang="en-US" smtClean="0"/>
              <a:t>‹#›</a:t>
            </a:fld>
            <a:endParaRPr lang="en-US"/>
          </a:p>
        </p:txBody>
      </p:sp>
    </p:spTree>
    <p:extLst>
      <p:ext uri="{BB962C8B-B14F-4D97-AF65-F5344CB8AC3E}">
        <p14:creationId xmlns:p14="http://schemas.microsoft.com/office/powerpoint/2010/main" val="3127400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3F6344C-C70B-468D-A7B1-5A4F531FE286}" type="datetimeFigureOut">
              <a:rPr lang="en-US" smtClean="0"/>
              <a:t>12/5/19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79E6B5-19D7-4338-8C50-0F163F735827}" type="slidenum">
              <a:rPr lang="en-US" smtClean="0"/>
              <a:t>‹#›</a:t>
            </a:fld>
            <a:endParaRPr lang="en-US"/>
          </a:p>
        </p:txBody>
      </p:sp>
    </p:spTree>
    <p:extLst>
      <p:ext uri="{BB962C8B-B14F-4D97-AF65-F5344CB8AC3E}">
        <p14:creationId xmlns:p14="http://schemas.microsoft.com/office/powerpoint/2010/main" val="984253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3F6344C-C70B-468D-A7B1-5A4F531FE286}" type="datetimeFigureOut">
              <a:rPr lang="en-US" smtClean="0"/>
              <a:t>12/5/19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79E6B5-19D7-4338-8C50-0F163F735827}" type="slidenum">
              <a:rPr lang="en-US" smtClean="0"/>
              <a:t>‹#›</a:t>
            </a:fld>
            <a:endParaRPr lang="en-US"/>
          </a:p>
        </p:txBody>
      </p:sp>
    </p:spTree>
    <p:extLst>
      <p:ext uri="{BB962C8B-B14F-4D97-AF65-F5344CB8AC3E}">
        <p14:creationId xmlns:p14="http://schemas.microsoft.com/office/powerpoint/2010/main" val="646951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F6344C-C70B-468D-A7B1-5A4F531FE286}" type="datetimeFigureOut">
              <a:rPr lang="en-US" smtClean="0"/>
              <a:t>12/5/19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79E6B5-19D7-4338-8C50-0F163F735827}" type="slidenum">
              <a:rPr lang="en-US" smtClean="0"/>
              <a:t>‹#›</a:t>
            </a:fld>
            <a:endParaRPr lang="en-US"/>
          </a:p>
        </p:txBody>
      </p:sp>
    </p:spTree>
    <p:extLst>
      <p:ext uri="{BB962C8B-B14F-4D97-AF65-F5344CB8AC3E}">
        <p14:creationId xmlns:p14="http://schemas.microsoft.com/office/powerpoint/2010/main" val="4135998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F6344C-C70B-468D-A7B1-5A4F531FE286}" type="datetimeFigureOut">
              <a:rPr lang="en-US" smtClean="0"/>
              <a:t>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79E6B5-19D7-4338-8C50-0F163F735827}" type="slidenum">
              <a:rPr lang="en-US" smtClean="0"/>
              <a:t>‹#›</a:t>
            </a:fld>
            <a:endParaRPr lang="en-US"/>
          </a:p>
        </p:txBody>
      </p:sp>
    </p:spTree>
    <p:extLst>
      <p:ext uri="{BB962C8B-B14F-4D97-AF65-F5344CB8AC3E}">
        <p14:creationId xmlns:p14="http://schemas.microsoft.com/office/powerpoint/2010/main" val="2873412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F6344C-C70B-468D-A7B1-5A4F531FE286}" type="datetimeFigureOut">
              <a:rPr lang="en-US" smtClean="0"/>
              <a:t>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79E6B5-19D7-4338-8C50-0F163F735827}" type="slidenum">
              <a:rPr lang="en-US" smtClean="0"/>
              <a:t>‹#›</a:t>
            </a:fld>
            <a:endParaRPr lang="en-US"/>
          </a:p>
        </p:txBody>
      </p:sp>
    </p:spTree>
    <p:extLst>
      <p:ext uri="{BB962C8B-B14F-4D97-AF65-F5344CB8AC3E}">
        <p14:creationId xmlns:p14="http://schemas.microsoft.com/office/powerpoint/2010/main" val="2549644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F6344C-C70B-468D-A7B1-5A4F531FE286}" type="datetimeFigureOut">
              <a:rPr lang="en-US" smtClean="0"/>
              <a:t>12/5/19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9E6B5-19D7-4338-8C50-0F163F735827}" type="slidenum">
              <a:rPr lang="en-US" smtClean="0"/>
              <a:t>‹#›</a:t>
            </a:fld>
            <a:endParaRPr lang="en-US"/>
          </a:p>
        </p:txBody>
      </p:sp>
    </p:spTree>
    <p:extLst>
      <p:ext uri="{BB962C8B-B14F-4D97-AF65-F5344CB8AC3E}">
        <p14:creationId xmlns:p14="http://schemas.microsoft.com/office/powerpoint/2010/main" val="2131276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kubernetes.io/docs/concepts/overview/what-is-kubernet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kubernetes.io/docs/concepts/overview/what-is-kubernet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kubernetes.io/docs/concepts/overview/what-is-kubernet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kubernetes.io/docs/concepts/overview/what-is-kubernet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kubernetes.io/docs/concepts/overview/what-is-kubernet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kubernetes.io/docs/concepts/overview/what-is-kubernet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kubernetes.io/docs/concepts/overview/what-is-kubernet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kelseyhightower/kubernetes-the-hard-way/blob/master/docs/08-bootstrapping-kubernetes-controllers.md" TargetMode="External"/><Relationship Id="rId2" Type="http://schemas.openxmlformats.org/officeDocument/2006/relationships/hyperlink" Target="https://kubernetes.io/"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ernel.org/doc/ols/2007/ols2007v2-pages-45-58.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kubernetes.io/docs/concepts/overview/what-is-kubernet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computerhistory.org/timeline/software-languages/#169ebbe2ad45559efbc6eb3572055b8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9918" y="1122363"/>
            <a:ext cx="7484165" cy="2387600"/>
          </a:xfrm>
        </p:spPr>
        <p:txBody>
          <a:bodyPr>
            <a:normAutofit/>
          </a:bodyPr>
          <a:lstStyle/>
          <a:p>
            <a:r>
              <a:rPr lang="en-US" altLang="zh-CN" dirty="0"/>
              <a:t>Lecture 27</a:t>
            </a:r>
            <a:br>
              <a:rPr lang="en-US" altLang="zh-CN" dirty="0"/>
            </a:br>
            <a:r>
              <a:rPr lang="en-US" altLang="zh-CN" dirty="0"/>
              <a:t>Kubernetes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8392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Operating System?</a:t>
            </a:r>
          </a:p>
        </p:txBody>
      </p:sp>
      <p:sp>
        <p:nvSpPr>
          <p:cNvPr id="3" name="Content Placeholder 2"/>
          <p:cNvSpPr>
            <a:spLocks noGrp="1"/>
          </p:cNvSpPr>
          <p:nvPr>
            <p:ph idx="1"/>
          </p:nvPr>
        </p:nvSpPr>
        <p:spPr>
          <a:xfrm>
            <a:off x="457200" y="3166263"/>
            <a:ext cx="8229600" cy="2959900"/>
          </a:xfrm>
        </p:spPr>
        <p:txBody>
          <a:bodyPr>
            <a:normAutofit/>
          </a:bodyPr>
          <a:lstStyle/>
          <a:p>
            <a:r>
              <a:rPr lang="en-US" dirty="0"/>
              <a:t>OS makes it easy to run programs</a:t>
            </a:r>
          </a:p>
          <a:p>
            <a:pPr lvl="1"/>
            <a:r>
              <a:rPr lang="en-US" dirty="0"/>
              <a:t>Run many programs at once</a:t>
            </a:r>
            <a:r>
              <a:rPr lang="zh-CN" altLang="en-US" dirty="0"/>
              <a:t> </a:t>
            </a:r>
            <a:r>
              <a:rPr lang="en-US" altLang="zh-CN" dirty="0"/>
              <a:t>(seemingly)</a:t>
            </a:r>
          </a:p>
          <a:p>
            <a:pPr lvl="1"/>
            <a:r>
              <a:rPr lang="en-US" dirty="0"/>
              <a:t>Share</a:t>
            </a:r>
            <a:r>
              <a:rPr lang="zh-CN" altLang="en-US" dirty="0"/>
              <a:t> </a:t>
            </a:r>
            <a:r>
              <a:rPr lang="en-US" altLang="zh-CN" dirty="0"/>
              <a:t>memory</a:t>
            </a:r>
            <a:r>
              <a:rPr lang="zh-CN" altLang="en-US" dirty="0"/>
              <a:t> </a:t>
            </a:r>
            <a:r>
              <a:rPr lang="en-US" altLang="zh-CN" dirty="0"/>
              <a:t>among</a:t>
            </a:r>
            <a:r>
              <a:rPr lang="zh-CN" altLang="en-US" dirty="0"/>
              <a:t> </a:t>
            </a:r>
            <a:r>
              <a:rPr lang="en-US" altLang="zh-CN" dirty="0"/>
              <a:t>programs</a:t>
            </a:r>
          </a:p>
          <a:p>
            <a:pPr lvl="1"/>
            <a:r>
              <a:rPr lang="en-US" dirty="0"/>
              <a:t>Enable</a:t>
            </a:r>
            <a:r>
              <a:rPr lang="zh-CN" altLang="en-US" dirty="0"/>
              <a:t> </a:t>
            </a:r>
            <a:r>
              <a:rPr lang="en-US" altLang="zh-CN" dirty="0"/>
              <a:t>interaction</a:t>
            </a:r>
            <a:r>
              <a:rPr lang="zh-CN" altLang="en-US" dirty="0"/>
              <a:t> </a:t>
            </a:r>
            <a:r>
              <a:rPr lang="en-US" altLang="zh-CN" dirty="0"/>
              <a:t>with</a:t>
            </a:r>
            <a:r>
              <a:rPr lang="zh-CN" altLang="en-US" dirty="0"/>
              <a:t> </a:t>
            </a:r>
            <a:r>
              <a:rPr lang="en-US" altLang="zh-CN" dirty="0"/>
              <a:t>devices, etc.</a:t>
            </a:r>
          </a:p>
          <a:p>
            <a:r>
              <a:rPr lang="en-US" altLang="zh-CN" dirty="0"/>
              <a:t>Correctly and efficiently</a:t>
            </a:r>
          </a:p>
          <a:p>
            <a:r>
              <a:rPr lang="en-US" altLang="zh-CN" dirty="0"/>
              <a:t>A virtual machine, standard library, resource manager</a:t>
            </a:r>
          </a:p>
        </p:txBody>
      </p:sp>
      <p:sp>
        <p:nvSpPr>
          <p:cNvPr id="4" name="Line 3"/>
          <p:cNvSpPr>
            <a:spLocks noChangeShapeType="1"/>
          </p:cNvSpPr>
          <p:nvPr/>
        </p:nvSpPr>
        <p:spPr bwMode="auto">
          <a:xfrm>
            <a:off x="2284413" y="1947176"/>
            <a:ext cx="4573587" cy="0"/>
          </a:xfrm>
          <a:prstGeom prst="line">
            <a:avLst/>
          </a:prstGeom>
          <a:noFill/>
          <a:ln w="2556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 name="Line 4"/>
          <p:cNvSpPr>
            <a:spLocks noChangeShapeType="1"/>
          </p:cNvSpPr>
          <p:nvPr/>
        </p:nvSpPr>
        <p:spPr bwMode="auto">
          <a:xfrm>
            <a:off x="2284413" y="2693301"/>
            <a:ext cx="4573587" cy="0"/>
          </a:xfrm>
          <a:prstGeom prst="line">
            <a:avLst/>
          </a:prstGeom>
          <a:noFill/>
          <a:ln w="2556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 name="Text Box 5"/>
          <p:cNvSpPr txBox="1">
            <a:spLocks noChangeArrowheads="1"/>
          </p:cNvSpPr>
          <p:nvPr/>
        </p:nvSpPr>
        <p:spPr bwMode="auto">
          <a:xfrm>
            <a:off x="3844925" y="2774263"/>
            <a:ext cx="1388494" cy="458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9pPr>
          </a:lstStyle>
          <a:p>
            <a:pPr>
              <a:buSzPct val="100000"/>
            </a:pPr>
            <a:r>
              <a:rPr lang="en-GB">
                <a:latin typeface="+mn-lt"/>
              </a:rPr>
              <a:t>hardware</a:t>
            </a:r>
          </a:p>
        </p:txBody>
      </p:sp>
      <p:sp>
        <p:nvSpPr>
          <p:cNvPr id="7" name="Text Box 6"/>
          <p:cNvSpPr txBox="1">
            <a:spLocks noChangeArrowheads="1"/>
          </p:cNvSpPr>
          <p:nvPr/>
        </p:nvSpPr>
        <p:spPr bwMode="auto">
          <a:xfrm>
            <a:off x="3319463" y="2066238"/>
            <a:ext cx="2344134" cy="458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9pPr>
          </a:lstStyle>
          <a:p>
            <a:pPr>
              <a:buSzPct val="100000"/>
            </a:pPr>
            <a:r>
              <a:rPr lang="en-GB" dirty="0">
                <a:latin typeface="+mn-lt"/>
              </a:rPr>
              <a:t>operating system</a:t>
            </a:r>
          </a:p>
        </p:txBody>
      </p:sp>
      <p:sp>
        <p:nvSpPr>
          <p:cNvPr id="8" name="Text Box 7"/>
          <p:cNvSpPr txBox="1">
            <a:spLocks noChangeArrowheads="1"/>
          </p:cNvSpPr>
          <p:nvPr/>
        </p:nvSpPr>
        <p:spPr bwMode="auto">
          <a:xfrm>
            <a:off x="3309938" y="1324876"/>
            <a:ext cx="2366376" cy="458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9pPr>
          </a:lstStyle>
          <a:p>
            <a:pPr>
              <a:buSzPct val="100000"/>
            </a:pPr>
            <a:r>
              <a:rPr lang="en-GB" dirty="0">
                <a:latin typeface="+mn-lt"/>
              </a:rPr>
              <a:t>application (user)</a:t>
            </a:r>
          </a:p>
        </p:txBody>
      </p:sp>
    </p:spTree>
    <p:extLst>
      <p:ext uri="{BB962C8B-B14F-4D97-AF65-F5344CB8AC3E}">
        <p14:creationId xmlns:p14="http://schemas.microsoft.com/office/powerpoint/2010/main" val="328635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Distributed Operating System?</a:t>
            </a:r>
          </a:p>
        </p:txBody>
      </p:sp>
      <p:sp>
        <p:nvSpPr>
          <p:cNvPr id="3" name="Content Placeholder 2"/>
          <p:cNvSpPr>
            <a:spLocks noGrp="1"/>
          </p:cNvSpPr>
          <p:nvPr>
            <p:ph idx="1"/>
          </p:nvPr>
        </p:nvSpPr>
        <p:spPr>
          <a:xfrm>
            <a:off x="457200" y="3166263"/>
            <a:ext cx="8229600" cy="2959900"/>
          </a:xfrm>
        </p:spPr>
        <p:txBody>
          <a:bodyPr>
            <a:normAutofit/>
          </a:bodyPr>
          <a:lstStyle/>
          <a:p>
            <a:r>
              <a:rPr lang="en-US" dirty="0"/>
              <a:t>Orchestration makes it easy to run </a:t>
            </a:r>
            <a:r>
              <a:rPr lang="en-US" b="1" dirty="0"/>
              <a:t>containers</a:t>
            </a:r>
          </a:p>
          <a:p>
            <a:pPr lvl="1"/>
            <a:r>
              <a:rPr lang="en-US" dirty="0"/>
              <a:t>Run many</a:t>
            </a:r>
            <a:r>
              <a:rPr lang="en-US" b="1" dirty="0"/>
              <a:t> containers </a:t>
            </a:r>
            <a:r>
              <a:rPr lang="en-US" dirty="0"/>
              <a:t>at once</a:t>
            </a:r>
            <a:r>
              <a:rPr lang="zh-CN" altLang="en-US" dirty="0"/>
              <a:t> </a:t>
            </a:r>
            <a:r>
              <a:rPr lang="en-US" altLang="zh-CN" dirty="0"/>
              <a:t>(seemingly)</a:t>
            </a:r>
          </a:p>
          <a:p>
            <a:pPr lvl="1"/>
            <a:r>
              <a:rPr lang="en-US" dirty="0"/>
              <a:t>Share resources</a:t>
            </a:r>
            <a:r>
              <a:rPr lang="zh-CN" altLang="en-US" dirty="0"/>
              <a:t> </a:t>
            </a:r>
            <a:r>
              <a:rPr lang="en-US" altLang="zh-CN" dirty="0"/>
              <a:t>among</a:t>
            </a:r>
            <a:r>
              <a:rPr lang="zh-CN" altLang="en-US" dirty="0"/>
              <a:t> </a:t>
            </a:r>
            <a:r>
              <a:rPr lang="en-US" altLang="zh-CN" b="1" dirty="0"/>
              <a:t>containers</a:t>
            </a:r>
          </a:p>
          <a:p>
            <a:pPr lvl="1"/>
            <a:r>
              <a:rPr lang="en-US" dirty="0"/>
              <a:t>Enable</a:t>
            </a:r>
            <a:r>
              <a:rPr lang="zh-CN" altLang="en-US" dirty="0"/>
              <a:t> </a:t>
            </a:r>
            <a:r>
              <a:rPr lang="en-US" altLang="zh-CN" dirty="0"/>
              <a:t>interaction</a:t>
            </a:r>
            <a:r>
              <a:rPr lang="zh-CN" altLang="en-US" dirty="0"/>
              <a:t> </a:t>
            </a:r>
            <a:r>
              <a:rPr lang="en-US" altLang="zh-CN" dirty="0"/>
              <a:t>with</a:t>
            </a:r>
            <a:r>
              <a:rPr lang="zh-CN" altLang="en-US" dirty="0"/>
              <a:t> </a:t>
            </a:r>
            <a:r>
              <a:rPr lang="en-US" altLang="zh-CN" dirty="0"/>
              <a:t>storage, networking, etc.</a:t>
            </a:r>
          </a:p>
          <a:p>
            <a:r>
              <a:rPr lang="en-US" altLang="zh-CN" dirty="0"/>
              <a:t>Correctly and efficiently</a:t>
            </a:r>
          </a:p>
          <a:p>
            <a:r>
              <a:rPr lang="en-US" altLang="zh-CN" dirty="0"/>
              <a:t>A virtual machine, standard library, resource manager</a:t>
            </a:r>
          </a:p>
        </p:txBody>
      </p:sp>
      <p:sp>
        <p:nvSpPr>
          <p:cNvPr id="4" name="Line 3"/>
          <p:cNvSpPr>
            <a:spLocks noChangeShapeType="1"/>
          </p:cNvSpPr>
          <p:nvPr/>
        </p:nvSpPr>
        <p:spPr bwMode="auto">
          <a:xfrm>
            <a:off x="2284413" y="1947176"/>
            <a:ext cx="4573587" cy="0"/>
          </a:xfrm>
          <a:prstGeom prst="line">
            <a:avLst/>
          </a:prstGeom>
          <a:noFill/>
          <a:ln w="2556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 name="Line 4"/>
          <p:cNvSpPr>
            <a:spLocks noChangeShapeType="1"/>
          </p:cNvSpPr>
          <p:nvPr/>
        </p:nvSpPr>
        <p:spPr bwMode="auto">
          <a:xfrm>
            <a:off x="2284413" y="2693301"/>
            <a:ext cx="4573587" cy="0"/>
          </a:xfrm>
          <a:prstGeom prst="line">
            <a:avLst/>
          </a:prstGeom>
          <a:noFill/>
          <a:ln w="2556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 name="Text Box 5"/>
          <p:cNvSpPr txBox="1">
            <a:spLocks noChangeArrowheads="1"/>
          </p:cNvSpPr>
          <p:nvPr/>
        </p:nvSpPr>
        <p:spPr bwMode="auto">
          <a:xfrm>
            <a:off x="2725124" y="2771333"/>
            <a:ext cx="3692164" cy="458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9pPr>
          </a:lstStyle>
          <a:p>
            <a:pPr>
              <a:buSzPct val="100000"/>
            </a:pPr>
            <a:r>
              <a:rPr lang="en-GB" dirty="0">
                <a:latin typeface="+mn-lt"/>
              </a:rPr>
              <a:t>Hardware, operating system</a:t>
            </a:r>
          </a:p>
        </p:txBody>
      </p:sp>
      <p:sp>
        <p:nvSpPr>
          <p:cNvPr id="7" name="Text Box 6"/>
          <p:cNvSpPr txBox="1">
            <a:spLocks noChangeArrowheads="1"/>
          </p:cNvSpPr>
          <p:nvPr/>
        </p:nvSpPr>
        <p:spPr bwMode="auto">
          <a:xfrm>
            <a:off x="3643741" y="2110720"/>
            <a:ext cx="1893081" cy="458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9pPr>
          </a:lstStyle>
          <a:p>
            <a:pPr>
              <a:buSzPct val="100000"/>
            </a:pPr>
            <a:r>
              <a:rPr lang="en-GB" b="1" dirty="0">
                <a:latin typeface="+mn-lt"/>
              </a:rPr>
              <a:t>orchestration</a:t>
            </a:r>
          </a:p>
        </p:txBody>
      </p:sp>
      <p:sp>
        <p:nvSpPr>
          <p:cNvPr id="8" name="Text Box 7"/>
          <p:cNvSpPr txBox="1">
            <a:spLocks noChangeArrowheads="1"/>
          </p:cNvSpPr>
          <p:nvPr/>
        </p:nvSpPr>
        <p:spPr bwMode="auto">
          <a:xfrm>
            <a:off x="3885858" y="1364595"/>
            <a:ext cx="1398202" cy="458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0"/>
              </a:defRPr>
            </a:lvl9pPr>
          </a:lstStyle>
          <a:p>
            <a:pPr>
              <a:buSzPct val="100000"/>
            </a:pPr>
            <a:r>
              <a:rPr lang="en-GB" b="1" dirty="0">
                <a:latin typeface="+mn-lt"/>
              </a:rPr>
              <a:t>container</a:t>
            </a:r>
          </a:p>
        </p:txBody>
      </p:sp>
    </p:spTree>
    <p:extLst>
      <p:ext uri="{BB962C8B-B14F-4D97-AF65-F5344CB8AC3E}">
        <p14:creationId xmlns:p14="http://schemas.microsoft.com/office/powerpoint/2010/main" val="358432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114C94-AF2D-F648-B026-93E0741D779F}"/>
              </a:ext>
            </a:extLst>
          </p:cNvPr>
          <p:cNvSpPr txBox="1"/>
          <p:nvPr/>
        </p:nvSpPr>
        <p:spPr>
          <a:xfrm>
            <a:off x="1870364" y="6130636"/>
            <a:ext cx="5850448" cy="338554"/>
          </a:xfrm>
          <a:prstGeom prst="rect">
            <a:avLst/>
          </a:prstGeom>
          <a:noFill/>
        </p:spPr>
        <p:txBody>
          <a:bodyPr wrap="none" rtlCol="0">
            <a:spAutoFit/>
          </a:bodyPr>
          <a:lstStyle/>
          <a:p>
            <a:r>
              <a:rPr lang="en-US" sz="1600" dirty="0">
                <a:hlinkClick r:id="rId2"/>
              </a:rPr>
              <a:t>https://kubernetes.io/docs/concepts/overview/what-is-kubernetes/</a:t>
            </a:r>
            <a:endParaRPr lang="en-US" sz="1600" dirty="0"/>
          </a:p>
        </p:txBody>
      </p:sp>
      <p:sp>
        <p:nvSpPr>
          <p:cNvPr id="2" name="Title 1">
            <a:extLst>
              <a:ext uri="{FF2B5EF4-FFF2-40B4-BE49-F238E27FC236}">
                <a16:creationId xmlns:a16="http://schemas.microsoft.com/office/drawing/2014/main" id="{5C2DCE8A-3CDB-424C-A0AA-4BD96B8C24C4}"/>
              </a:ext>
            </a:extLst>
          </p:cNvPr>
          <p:cNvSpPr>
            <a:spLocks noGrp="1"/>
          </p:cNvSpPr>
          <p:nvPr>
            <p:ph type="title"/>
          </p:nvPr>
        </p:nvSpPr>
        <p:spPr/>
        <p:txBody>
          <a:bodyPr/>
          <a:lstStyle/>
          <a:p>
            <a:r>
              <a:rPr lang="en-US" dirty="0"/>
              <a:t>Kubernetes </a:t>
            </a:r>
          </a:p>
        </p:txBody>
      </p:sp>
      <p:sp>
        <p:nvSpPr>
          <p:cNvPr id="5" name="Content Placeholder 4">
            <a:extLst>
              <a:ext uri="{FF2B5EF4-FFF2-40B4-BE49-F238E27FC236}">
                <a16:creationId xmlns:a16="http://schemas.microsoft.com/office/drawing/2014/main" id="{6B6ACE08-2808-4B47-B45F-4486E239E9BB}"/>
              </a:ext>
            </a:extLst>
          </p:cNvPr>
          <p:cNvSpPr>
            <a:spLocks noGrp="1"/>
          </p:cNvSpPr>
          <p:nvPr>
            <p:ph idx="1"/>
          </p:nvPr>
        </p:nvSpPr>
        <p:spPr/>
        <p:txBody>
          <a:bodyPr/>
          <a:lstStyle/>
          <a:p>
            <a:r>
              <a:rPr lang="en-US" dirty="0"/>
              <a:t>Distributed operating system, offering container support services</a:t>
            </a:r>
          </a:p>
          <a:p>
            <a:pPr lvl="1"/>
            <a:r>
              <a:rPr lang="en-US" dirty="0"/>
              <a:t>Service discovery and load balancing</a:t>
            </a:r>
          </a:p>
          <a:p>
            <a:pPr lvl="1"/>
            <a:r>
              <a:rPr lang="en-US" dirty="0"/>
              <a:t>Storage orchestration</a:t>
            </a:r>
          </a:p>
          <a:p>
            <a:pPr lvl="1"/>
            <a:r>
              <a:rPr lang="en-US" dirty="0"/>
              <a:t>Automated rollouts and rollbacks</a:t>
            </a:r>
          </a:p>
          <a:p>
            <a:pPr lvl="1"/>
            <a:r>
              <a:rPr lang="en-US" dirty="0"/>
              <a:t>Automatic bin packing</a:t>
            </a:r>
          </a:p>
          <a:p>
            <a:pPr lvl="1"/>
            <a:r>
              <a:rPr lang="en-US" dirty="0"/>
              <a:t>Self-healing</a:t>
            </a:r>
          </a:p>
          <a:p>
            <a:pPr lvl="1"/>
            <a:r>
              <a:rPr lang="en-US" dirty="0"/>
              <a:t>Secret and configuration management</a:t>
            </a:r>
          </a:p>
        </p:txBody>
      </p:sp>
    </p:spTree>
    <p:extLst>
      <p:ext uri="{BB962C8B-B14F-4D97-AF65-F5344CB8AC3E}">
        <p14:creationId xmlns:p14="http://schemas.microsoft.com/office/powerpoint/2010/main" val="2321060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114C94-AF2D-F648-B026-93E0741D779F}"/>
              </a:ext>
            </a:extLst>
          </p:cNvPr>
          <p:cNvSpPr txBox="1"/>
          <p:nvPr/>
        </p:nvSpPr>
        <p:spPr>
          <a:xfrm>
            <a:off x="1870364" y="6130636"/>
            <a:ext cx="5850448" cy="338554"/>
          </a:xfrm>
          <a:prstGeom prst="rect">
            <a:avLst/>
          </a:prstGeom>
          <a:noFill/>
        </p:spPr>
        <p:txBody>
          <a:bodyPr wrap="none" rtlCol="0">
            <a:spAutoFit/>
          </a:bodyPr>
          <a:lstStyle/>
          <a:p>
            <a:r>
              <a:rPr lang="en-US" sz="1600" dirty="0">
                <a:hlinkClick r:id="rId2"/>
              </a:rPr>
              <a:t>https://kubernetes.io/docs/concepts/overview/what-is-kubernetes/</a:t>
            </a:r>
            <a:endParaRPr lang="en-US" sz="1600" dirty="0"/>
          </a:p>
        </p:txBody>
      </p:sp>
      <p:sp>
        <p:nvSpPr>
          <p:cNvPr id="2" name="Title 1">
            <a:extLst>
              <a:ext uri="{FF2B5EF4-FFF2-40B4-BE49-F238E27FC236}">
                <a16:creationId xmlns:a16="http://schemas.microsoft.com/office/drawing/2014/main" id="{5C2DCE8A-3CDB-424C-A0AA-4BD96B8C24C4}"/>
              </a:ext>
            </a:extLst>
          </p:cNvPr>
          <p:cNvSpPr>
            <a:spLocks noGrp="1"/>
          </p:cNvSpPr>
          <p:nvPr>
            <p:ph type="title"/>
          </p:nvPr>
        </p:nvSpPr>
        <p:spPr/>
        <p:txBody>
          <a:bodyPr/>
          <a:lstStyle/>
          <a:p>
            <a:r>
              <a:rPr lang="en-US" b="1" dirty="0"/>
              <a:t>Service discovery and load balancing</a:t>
            </a:r>
          </a:p>
        </p:txBody>
      </p:sp>
      <p:sp>
        <p:nvSpPr>
          <p:cNvPr id="5" name="Content Placeholder 4">
            <a:extLst>
              <a:ext uri="{FF2B5EF4-FFF2-40B4-BE49-F238E27FC236}">
                <a16:creationId xmlns:a16="http://schemas.microsoft.com/office/drawing/2014/main" id="{6B6ACE08-2808-4B47-B45F-4486E239E9BB}"/>
              </a:ext>
            </a:extLst>
          </p:cNvPr>
          <p:cNvSpPr>
            <a:spLocks noGrp="1"/>
          </p:cNvSpPr>
          <p:nvPr>
            <p:ph idx="1"/>
          </p:nvPr>
        </p:nvSpPr>
        <p:spPr/>
        <p:txBody>
          <a:bodyPr>
            <a:normAutofit/>
          </a:bodyPr>
          <a:lstStyle/>
          <a:p>
            <a:pPr marL="0" indent="0">
              <a:buNone/>
            </a:pPr>
            <a:r>
              <a:rPr lang="en-US" sz="3600" dirty="0"/>
              <a:t>Kubernetes can expose a container using the DNS name or using their own IP address. If traffic to a container is high, Kubernetes is able to load balance and distribute the network traffic so that the deployment is stable.</a:t>
            </a:r>
          </a:p>
        </p:txBody>
      </p:sp>
    </p:spTree>
    <p:extLst>
      <p:ext uri="{BB962C8B-B14F-4D97-AF65-F5344CB8AC3E}">
        <p14:creationId xmlns:p14="http://schemas.microsoft.com/office/powerpoint/2010/main" val="892238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114C94-AF2D-F648-B026-93E0741D779F}"/>
              </a:ext>
            </a:extLst>
          </p:cNvPr>
          <p:cNvSpPr txBox="1"/>
          <p:nvPr/>
        </p:nvSpPr>
        <p:spPr>
          <a:xfrm>
            <a:off x="1870364" y="6130636"/>
            <a:ext cx="5850448" cy="338554"/>
          </a:xfrm>
          <a:prstGeom prst="rect">
            <a:avLst/>
          </a:prstGeom>
          <a:noFill/>
        </p:spPr>
        <p:txBody>
          <a:bodyPr wrap="none" rtlCol="0">
            <a:spAutoFit/>
          </a:bodyPr>
          <a:lstStyle/>
          <a:p>
            <a:r>
              <a:rPr lang="en-US" sz="1600" dirty="0">
                <a:hlinkClick r:id="rId2"/>
              </a:rPr>
              <a:t>https://kubernetes.io/docs/concepts/overview/what-is-kubernetes/</a:t>
            </a:r>
            <a:endParaRPr lang="en-US" sz="1600" dirty="0"/>
          </a:p>
        </p:txBody>
      </p:sp>
      <p:sp>
        <p:nvSpPr>
          <p:cNvPr id="2" name="Title 1">
            <a:extLst>
              <a:ext uri="{FF2B5EF4-FFF2-40B4-BE49-F238E27FC236}">
                <a16:creationId xmlns:a16="http://schemas.microsoft.com/office/drawing/2014/main" id="{5C2DCE8A-3CDB-424C-A0AA-4BD96B8C24C4}"/>
              </a:ext>
            </a:extLst>
          </p:cNvPr>
          <p:cNvSpPr>
            <a:spLocks noGrp="1"/>
          </p:cNvSpPr>
          <p:nvPr>
            <p:ph type="title"/>
          </p:nvPr>
        </p:nvSpPr>
        <p:spPr/>
        <p:txBody>
          <a:bodyPr/>
          <a:lstStyle/>
          <a:p>
            <a:r>
              <a:rPr lang="en-US" b="1" dirty="0"/>
              <a:t>Storage orchestration</a:t>
            </a:r>
            <a:endParaRPr lang="en-US" dirty="0"/>
          </a:p>
        </p:txBody>
      </p:sp>
      <p:sp>
        <p:nvSpPr>
          <p:cNvPr id="5" name="Content Placeholder 4">
            <a:extLst>
              <a:ext uri="{FF2B5EF4-FFF2-40B4-BE49-F238E27FC236}">
                <a16:creationId xmlns:a16="http://schemas.microsoft.com/office/drawing/2014/main" id="{6B6ACE08-2808-4B47-B45F-4486E239E9BB}"/>
              </a:ext>
            </a:extLst>
          </p:cNvPr>
          <p:cNvSpPr>
            <a:spLocks noGrp="1"/>
          </p:cNvSpPr>
          <p:nvPr>
            <p:ph idx="1"/>
          </p:nvPr>
        </p:nvSpPr>
        <p:spPr/>
        <p:txBody>
          <a:bodyPr>
            <a:normAutofit/>
          </a:bodyPr>
          <a:lstStyle/>
          <a:p>
            <a:pPr marL="0" indent="0">
              <a:buNone/>
            </a:pPr>
            <a:r>
              <a:rPr lang="en-US" sz="3600" dirty="0"/>
              <a:t>Kubernetes allows you to automatically mount a storage system of your choice, such as local storages, public cloud providers, and more.</a:t>
            </a:r>
          </a:p>
        </p:txBody>
      </p:sp>
    </p:spTree>
    <p:extLst>
      <p:ext uri="{BB962C8B-B14F-4D97-AF65-F5344CB8AC3E}">
        <p14:creationId xmlns:p14="http://schemas.microsoft.com/office/powerpoint/2010/main" val="2010814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114C94-AF2D-F648-B026-93E0741D779F}"/>
              </a:ext>
            </a:extLst>
          </p:cNvPr>
          <p:cNvSpPr txBox="1"/>
          <p:nvPr/>
        </p:nvSpPr>
        <p:spPr>
          <a:xfrm>
            <a:off x="1870364" y="6130636"/>
            <a:ext cx="5850448" cy="338554"/>
          </a:xfrm>
          <a:prstGeom prst="rect">
            <a:avLst/>
          </a:prstGeom>
          <a:noFill/>
        </p:spPr>
        <p:txBody>
          <a:bodyPr wrap="none" rtlCol="0">
            <a:spAutoFit/>
          </a:bodyPr>
          <a:lstStyle/>
          <a:p>
            <a:r>
              <a:rPr lang="en-US" sz="1600" dirty="0">
                <a:hlinkClick r:id="rId2"/>
              </a:rPr>
              <a:t>https://kubernetes.io/docs/concepts/overview/what-is-kubernetes/</a:t>
            </a:r>
            <a:endParaRPr lang="en-US" sz="1600" dirty="0"/>
          </a:p>
        </p:txBody>
      </p:sp>
      <p:sp>
        <p:nvSpPr>
          <p:cNvPr id="2" name="Title 1">
            <a:extLst>
              <a:ext uri="{FF2B5EF4-FFF2-40B4-BE49-F238E27FC236}">
                <a16:creationId xmlns:a16="http://schemas.microsoft.com/office/drawing/2014/main" id="{5C2DCE8A-3CDB-424C-A0AA-4BD96B8C24C4}"/>
              </a:ext>
            </a:extLst>
          </p:cNvPr>
          <p:cNvSpPr>
            <a:spLocks noGrp="1"/>
          </p:cNvSpPr>
          <p:nvPr>
            <p:ph type="title"/>
          </p:nvPr>
        </p:nvSpPr>
        <p:spPr/>
        <p:txBody>
          <a:bodyPr/>
          <a:lstStyle/>
          <a:p>
            <a:r>
              <a:rPr lang="en-US" b="1" dirty="0"/>
              <a:t>Automated rollouts and rollbacks</a:t>
            </a:r>
            <a:endParaRPr lang="en-US" dirty="0"/>
          </a:p>
        </p:txBody>
      </p:sp>
      <p:sp>
        <p:nvSpPr>
          <p:cNvPr id="5" name="Content Placeholder 4">
            <a:extLst>
              <a:ext uri="{FF2B5EF4-FFF2-40B4-BE49-F238E27FC236}">
                <a16:creationId xmlns:a16="http://schemas.microsoft.com/office/drawing/2014/main" id="{6B6ACE08-2808-4B47-B45F-4486E239E9BB}"/>
              </a:ext>
            </a:extLst>
          </p:cNvPr>
          <p:cNvSpPr>
            <a:spLocks noGrp="1"/>
          </p:cNvSpPr>
          <p:nvPr>
            <p:ph idx="1"/>
          </p:nvPr>
        </p:nvSpPr>
        <p:spPr/>
        <p:txBody>
          <a:bodyPr>
            <a:noAutofit/>
          </a:bodyPr>
          <a:lstStyle/>
          <a:p>
            <a:pPr marL="0" indent="0">
              <a:buNone/>
            </a:pPr>
            <a:r>
              <a:rPr lang="en-US" sz="3600" dirty="0"/>
              <a:t>You can describe the desired state for your deployed containers using Kubernetes, and it can change the actual state to the desired state at a controlled rate. For example, you can automate Kubernetes to create new containers for your deployment, remove existing containers and adopt all their resources to the new container.</a:t>
            </a:r>
          </a:p>
        </p:txBody>
      </p:sp>
    </p:spTree>
    <p:extLst>
      <p:ext uri="{BB962C8B-B14F-4D97-AF65-F5344CB8AC3E}">
        <p14:creationId xmlns:p14="http://schemas.microsoft.com/office/powerpoint/2010/main" val="692703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114C94-AF2D-F648-B026-93E0741D779F}"/>
              </a:ext>
            </a:extLst>
          </p:cNvPr>
          <p:cNvSpPr txBox="1"/>
          <p:nvPr/>
        </p:nvSpPr>
        <p:spPr>
          <a:xfrm>
            <a:off x="1870364" y="6130636"/>
            <a:ext cx="5850448" cy="338554"/>
          </a:xfrm>
          <a:prstGeom prst="rect">
            <a:avLst/>
          </a:prstGeom>
          <a:noFill/>
        </p:spPr>
        <p:txBody>
          <a:bodyPr wrap="none" rtlCol="0">
            <a:spAutoFit/>
          </a:bodyPr>
          <a:lstStyle/>
          <a:p>
            <a:r>
              <a:rPr lang="en-US" sz="1600" dirty="0">
                <a:hlinkClick r:id="rId2"/>
              </a:rPr>
              <a:t>https://kubernetes.io/docs/concepts/overview/what-is-kubernetes/</a:t>
            </a:r>
            <a:endParaRPr lang="en-US" sz="1600" dirty="0"/>
          </a:p>
        </p:txBody>
      </p:sp>
      <p:sp>
        <p:nvSpPr>
          <p:cNvPr id="2" name="Title 1">
            <a:extLst>
              <a:ext uri="{FF2B5EF4-FFF2-40B4-BE49-F238E27FC236}">
                <a16:creationId xmlns:a16="http://schemas.microsoft.com/office/drawing/2014/main" id="{5C2DCE8A-3CDB-424C-A0AA-4BD96B8C24C4}"/>
              </a:ext>
            </a:extLst>
          </p:cNvPr>
          <p:cNvSpPr>
            <a:spLocks noGrp="1"/>
          </p:cNvSpPr>
          <p:nvPr>
            <p:ph type="title"/>
          </p:nvPr>
        </p:nvSpPr>
        <p:spPr/>
        <p:txBody>
          <a:bodyPr/>
          <a:lstStyle/>
          <a:p>
            <a:r>
              <a:rPr lang="en-US" b="1" dirty="0"/>
              <a:t>Automatic bin packing</a:t>
            </a:r>
            <a:endParaRPr lang="en-US" dirty="0"/>
          </a:p>
        </p:txBody>
      </p:sp>
      <p:sp>
        <p:nvSpPr>
          <p:cNvPr id="5" name="Content Placeholder 4">
            <a:extLst>
              <a:ext uri="{FF2B5EF4-FFF2-40B4-BE49-F238E27FC236}">
                <a16:creationId xmlns:a16="http://schemas.microsoft.com/office/drawing/2014/main" id="{6B6ACE08-2808-4B47-B45F-4486E239E9BB}"/>
              </a:ext>
            </a:extLst>
          </p:cNvPr>
          <p:cNvSpPr>
            <a:spLocks noGrp="1"/>
          </p:cNvSpPr>
          <p:nvPr>
            <p:ph idx="1"/>
          </p:nvPr>
        </p:nvSpPr>
        <p:spPr/>
        <p:txBody>
          <a:bodyPr>
            <a:noAutofit/>
          </a:bodyPr>
          <a:lstStyle/>
          <a:p>
            <a:pPr marL="0" indent="0">
              <a:buNone/>
            </a:pPr>
            <a:r>
              <a:rPr lang="en-US" sz="3600" dirty="0"/>
              <a:t>You provide Kubernetes with a cluster of nodes that it can use to run containerized tasks. You tell Kubernetes how much CPU and memory (RAM) each container needs. Kubernetes can fit containers onto your nodes to make the best use of your resources.</a:t>
            </a:r>
          </a:p>
        </p:txBody>
      </p:sp>
    </p:spTree>
    <p:extLst>
      <p:ext uri="{BB962C8B-B14F-4D97-AF65-F5344CB8AC3E}">
        <p14:creationId xmlns:p14="http://schemas.microsoft.com/office/powerpoint/2010/main" val="1626294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114C94-AF2D-F648-B026-93E0741D779F}"/>
              </a:ext>
            </a:extLst>
          </p:cNvPr>
          <p:cNvSpPr txBox="1"/>
          <p:nvPr/>
        </p:nvSpPr>
        <p:spPr>
          <a:xfrm>
            <a:off x="1870364" y="6130636"/>
            <a:ext cx="5850448" cy="338554"/>
          </a:xfrm>
          <a:prstGeom prst="rect">
            <a:avLst/>
          </a:prstGeom>
          <a:noFill/>
        </p:spPr>
        <p:txBody>
          <a:bodyPr wrap="none" rtlCol="0">
            <a:spAutoFit/>
          </a:bodyPr>
          <a:lstStyle/>
          <a:p>
            <a:r>
              <a:rPr lang="en-US" sz="1600" dirty="0">
                <a:hlinkClick r:id="rId2"/>
              </a:rPr>
              <a:t>https://kubernetes.io/docs/concepts/overview/what-is-kubernetes/</a:t>
            </a:r>
            <a:endParaRPr lang="en-US" sz="1600" dirty="0"/>
          </a:p>
        </p:txBody>
      </p:sp>
      <p:sp>
        <p:nvSpPr>
          <p:cNvPr id="2" name="Title 1">
            <a:extLst>
              <a:ext uri="{FF2B5EF4-FFF2-40B4-BE49-F238E27FC236}">
                <a16:creationId xmlns:a16="http://schemas.microsoft.com/office/drawing/2014/main" id="{5C2DCE8A-3CDB-424C-A0AA-4BD96B8C24C4}"/>
              </a:ext>
            </a:extLst>
          </p:cNvPr>
          <p:cNvSpPr>
            <a:spLocks noGrp="1"/>
          </p:cNvSpPr>
          <p:nvPr>
            <p:ph type="title"/>
          </p:nvPr>
        </p:nvSpPr>
        <p:spPr/>
        <p:txBody>
          <a:bodyPr/>
          <a:lstStyle/>
          <a:p>
            <a:r>
              <a:rPr lang="en-US" b="1" dirty="0"/>
              <a:t>Self-healing</a:t>
            </a:r>
            <a:endParaRPr lang="en-US" dirty="0"/>
          </a:p>
        </p:txBody>
      </p:sp>
      <p:sp>
        <p:nvSpPr>
          <p:cNvPr id="5" name="Content Placeholder 4">
            <a:extLst>
              <a:ext uri="{FF2B5EF4-FFF2-40B4-BE49-F238E27FC236}">
                <a16:creationId xmlns:a16="http://schemas.microsoft.com/office/drawing/2014/main" id="{6B6ACE08-2808-4B47-B45F-4486E239E9BB}"/>
              </a:ext>
            </a:extLst>
          </p:cNvPr>
          <p:cNvSpPr>
            <a:spLocks noGrp="1"/>
          </p:cNvSpPr>
          <p:nvPr>
            <p:ph idx="1"/>
          </p:nvPr>
        </p:nvSpPr>
        <p:spPr/>
        <p:txBody>
          <a:bodyPr>
            <a:noAutofit/>
          </a:bodyPr>
          <a:lstStyle/>
          <a:p>
            <a:pPr marL="0" indent="0">
              <a:buNone/>
            </a:pPr>
            <a:r>
              <a:rPr lang="en-US" sz="3600" dirty="0"/>
              <a:t>Kubernetes restarts containers that fail, replaces containers, kills containers that don’t respond to your user-defined health check, and doesn’t advertise them to clients until they are ready to serve.</a:t>
            </a:r>
          </a:p>
        </p:txBody>
      </p:sp>
    </p:spTree>
    <p:extLst>
      <p:ext uri="{BB962C8B-B14F-4D97-AF65-F5344CB8AC3E}">
        <p14:creationId xmlns:p14="http://schemas.microsoft.com/office/powerpoint/2010/main" val="989838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114C94-AF2D-F648-B026-93E0741D779F}"/>
              </a:ext>
            </a:extLst>
          </p:cNvPr>
          <p:cNvSpPr txBox="1"/>
          <p:nvPr/>
        </p:nvSpPr>
        <p:spPr>
          <a:xfrm>
            <a:off x="1870364" y="6130636"/>
            <a:ext cx="5850448" cy="338554"/>
          </a:xfrm>
          <a:prstGeom prst="rect">
            <a:avLst/>
          </a:prstGeom>
          <a:noFill/>
        </p:spPr>
        <p:txBody>
          <a:bodyPr wrap="none" rtlCol="0">
            <a:spAutoFit/>
          </a:bodyPr>
          <a:lstStyle/>
          <a:p>
            <a:r>
              <a:rPr lang="en-US" sz="1600" dirty="0">
                <a:hlinkClick r:id="rId2"/>
              </a:rPr>
              <a:t>https://kubernetes.io/docs/concepts/overview/what-is-kubernetes/</a:t>
            </a:r>
            <a:endParaRPr lang="en-US" sz="1600" dirty="0"/>
          </a:p>
        </p:txBody>
      </p:sp>
      <p:sp>
        <p:nvSpPr>
          <p:cNvPr id="2" name="Title 1">
            <a:extLst>
              <a:ext uri="{FF2B5EF4-FFF2-40B4-BE49-F238E27FC236}">
                <a16:creationId xmlns:a16="http://schemas.microsoft.com/office/drawing/2014/main" id="{5C2DCE8A-3CDB-424C-A0AA-4BD96B8C24C4}"/>
              </a:ext>
            </a:extLst>
          </p:cNvPr>
          <p:cNvSpPr>
            <a:spLocks noGrp="1"/>
          </p:cNvSpPr>
          <p:nvPr>
            <p:ph type="title"/>
          </p:nvPr>
        </p:nvSpPr>
        <p:spPr/>
        <p:txBody>
          <a:bodyPr/>
          <a:lstStyle/>
          <a:p>
            <a:r>
              <a:rPr lang="en-US" b="1" dirty="0"/>
              <a:t>Secret and configuration management</a:t>
            </a:r>
            <a:endParaRPr lang="en-US" dirty="0"/>
          </a:p>
        </p:txBody>
      </p:sp>
      <p:sp>
        <p:nvSpPr>
          <p:cNvPr id="5" name="Content Placeholder 4">
            <a:extLst>
              <a:ext uri="{FF2B5EF4-FFF2-40B4-BE49-F238E27FC236}">
                <a16:creationId xmlns:a16="http://schemas.microsoft.com/office/drawing/2014/main" id="{6B6ACE08-2808-4B47-B45F-4486E239E9BB}"/>
              </a:ext>
            </a:extLst>
          </p:cNvPr>
          <p:cNvSpPr>
            <a:spLocks noGrp="1"/>
          </p:cNvSpPr>
          <p:nvPr>
            <p:ph idx="1"/>
          </p:nvPr>
        </p:nvSpPr>
        <p:spPr/>
        <p:txBody>
          <a:bodyPr>
            <a:noAutofit/>
          </a:bodyPr>
          <a:lstStyle/>
          <a:p>
            <a:pPr marL="0" indent="0">
              <a:buNone/>
            </a:pPr>
            <a:r>
              <a:rPr lang="en-US" sz="3600" dirty="0"/>
              <a:t>Kubernetes lets you store and manage sensitive information, such as passwords, OAuth tokens, and SSH keys. You can deploy and update secrets and application configuration without rebuilding your container images, and without exposing secrets in your stack configuration.</a:t>
            </a:r>
          </a:p>
        </p:txBody>
      </p:sp>
    </p:spTree>
    <p:extLst>
      <p:ext uri="{BB962C8B-B14F-4D97-AF65-F5344CB8AC3E}">
        <p14:creationId xmlns:p14="http://schemas.microsoft.com/office/powerpoint/2010/main" val="3101425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D85437C4-0ABE-FA48-92CD-04A9603298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51218"/>
            <a:ext cx="9144000" cy="3955564"/>
          </a:xfrm>
          <a:prstGeom prst="rect">
            <a:avLst/>
          </a:prstGeom>
        </p:spPr>
      </p:pic>
      <p:sp>
        <p:nvSpPr>
          <p:cNvPr id="6" name="Title 5">
            <a:extLst>
              <a:ext uri="{FF2B5EF4-FFF2-40B4-BE49-F238E27FC236}">
                <a16:creationId xmlns:a16="http://schemas.microsoft.com/office/drawing/2014/main" id="{67792EBA-B6F2-3B4D-BF20-FAA8F1947A61}"/>
              </a:ext>
            </a:extLst>
          </p:cNvPr>
          <p:cNvSpPr>
            <a:spLocks noGrp="1"/>
          </p:cNvSpPr>
          <p:nvPr>
            <p:ph type="title"/>
          </p:nvPr>
        </p:nvSpPr>
        <p:spPr/>
        <p:txBody>
          <a:bodyPr/>
          <a:lstStyle/>
          <a:p>
            <a:r>
              <a:rPr lang="en-US" dirty="0"/>
              <a:t>Kubernetes cluster components</a:t>
            </a:r>
          </a:p>
        </p:txBody>
      </p:sp>
    </p:spTree>
    <p:extLst>
      <p:ext uri="{BB962C8B-B14F-4D97-AF65-F5344CB8AC3E}">
        <p14:creationId xmlns:p14="http://schemas.microsoft.com/office/powerpoint/2010/main" val="2940414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AA35B-5DC5-9F49-BD8A-B6FF345F7410}"/>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EB06FECC-EDA2-4241-8148-FF0F3BB5EAAC}"/>
              </a:ext>
            </a:extLst>
          </p:cNvPr>
          <p:cNvSpPr>
            <a:spLocks noGrp="1"/>
          </p:cNvSpPr>
          <p:nvPr>
            <p:ph idx="1"/>
          </p:nvPr>
        </p:nvSpPr>
        <p:spPr/>
        <p:txBody>
          <a:bodyPr>
            <a:normAutofit fontScale="92500" lnSpcReduction="10000"/>
          </a:bodyPr>
          <a:lstStyle/>
          <a:p>
            <a:r>
              <a:rPr lang="en-US" dirty="0"/>
              <a:t>Process virtualization means that processes treat the CPU and their address space as their own</a:t>
            </a:r>
          </a:p>
          <a:p>
            <a:r>
              <a:rPr lang="en-US" dirty="0"/>
              <a:t>and…</a:t>
            </a:r>
          </a:p>
          <a:p>
            <a:pPr lvl="1"/>
            <a:r>
              <a:rPr lang="en-US" dirty="0"/>
              <a:t>Every process sees the same file system and files</a:t>
            </a:r>
          </a:p>
          <a:p>
            <a:pPr lvl="1"/>
            <a:r>
              <a:rPr lang="en-US" dirty="0"/>
              <a:t>Every process sees the same network sockets, and ports</a:t>
            </a:r>
          </a:p>
          <a:p>
            <a:pPr lvl="1"/>
            <a:r>
              <a:rPr lang="en-US" dirty="0"/>
              <a:t>Every process is free to use as much of the machine resources as it can consume</a:t>
            </a:r>
          </a:p>
          <a:p>
            <a:r>
              <a:rPr lang="en-US" b="1" dirty="0"/>
              <a:t>What if less visibility/more control is needed?</a:t>
            </a:r>
          </a:p>
          <a:p>
            <a:r>
              <a:rPr lang="en-US" b="1" dirty="0"/>
              <a:t>What if an administrator needs to provide guarantees of availability to users and groups of users?</a:t>
            </a:r>
          </a:p>
          <a:p>
            <a:pPr lvl="1"/>
            <a:r>
              <a:rPr lang="en-US" b="1" dirty="0"/>
              <a:t>Sharing resources</a:t>
            </a:r>
          </a:p>
          <a:p>
            <a:pPr lvl="1"/>
            <a:r>
              <a:rPr lang="en-US" b="1" dirty="0"/>
              <a:t>Limiting access to appropriate processes</a:t>
            </a:r>
          </a:p>
          <a:p>
            <a:endParaRPr lang="en-US" dirty="0"/>
          </a:p>
        </p:txBody>
      </p:sp>
    </p:spTree>
    <p:extLst>
      <p:ext uri="{BB962C8B-B14F-4D97-AF65-F5344CB8AC3E}">
        <p14:creationId xmlns:p14="http://schemas.microsoft.com/office/powerpoint/2010/main" val="3143621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155BC-129D-3347-B5E4-1E66848EB38F}"/>
              </a:ext>
            </a:extLst>
          </p:cNvPr>
          <p:cNvSpPr>
            <a:spLocks noGrp="1"/>
          </p:cNvSpPr>
          <p:nvPr>
            <p:ph type="title"/>
          </p:nvPr>
        </p:nvSpPr>
        <p:spPr/>
        <p:txBody>
          <a:bodyPr/>
          <a:lstStyle/>
          <a:p>
            <a:r>
              <a:rPr lang="en-US" dirty="0"/>
              <a:t>Kubernetes resources</a:t>
            </a:r>
          </a:p>
        </p:txBody>
      </p:sp>
      <p:sp>
        <p:nvSpPr>
          <p:cNvPr id="3" name="Content Placeholder 2">
            <a:extLst>
              <a:ext uri="{FF2B5EF4-FFF2-40B4-BE49-F238E27FC236}">
                <a16:creationId xmlns:a16="http://schemas.microsoft.com/office/drawing/2014/main" id="{9CBAAFA0-C634-EB4C-876D-C191E33F4AAF}"/>
              </a:ext>
            </a:extLst>
          </p:cNvPr>
          <p:cNvSpPr>
            <a:spLocks noGrp="1"/>
          </p:cNvSpPr>
          <p:nvPr>
            <p:ph idx="1"/>
          </p:nvPr>
        </p:nvSpPr>
        <p:spPr/>
        <p:txBody>
          <a:bodyPr/>
          <a:lstStyle/>
          <a:p>
            <a:r>
              <a:rPr lang="en-US" dirty="0"/>
              <a:t>Documentation:</a:t>
            </a:r>
          </a:p>
          <a:p>
            <a:pPr lvl="1"/>
            <a:r>
              <a:rPr lang="en-US" dirty="0">
                <a:hlinkClick r:id="rId2"/>
              </a:rPr>
              <a:t>https://kubernetes.io/</a:t>
            </a:r>
            <a:endParaRPr lang="en-US" dirty="0"/>
          </a:p>
          <a:p>
            <a:r>
              <a:rPr lang="en-US" dirty="0"/>
              <a:t>Thorough tutorial for setting up a production cluster:</a:t>
            </a:r>
          </a:p>
          <a:p>
            <a:pPr lvl="1"/>
            <a:r>
              <a:rPr lang="en-US" dirty="0">
                <a:hlinkClick r:id="rId3"/>
              </a:rPr>
              <a:t>https://github.com/kelseyhightower/kubernetes-the-hard-way/blob/master/docs/08-bootstrapping-kubernetes-controllers.md</a:t>
            </a:r>
            <a:endParaRPr lang="en-US" dirty="0"/>
          </a:p>
        </p:txBody>
      </p:sp>
    </p:spTree>
    <p:extLst>
      <p:ext uri="{BB962C8B-B14F-4D97-AF65-F5344CB8AC3E}">
        <p14:creationId xmlns:p14="http://schemas.microsoft.com/office/powerpoint/2010/main" val="3908352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F5898-DE8A-554F-A463-5B0B7F33BF56}"/>
              </a:ext>
            </a:extLst>
          </p:cNvPr>
          <p:cNvSpPr>
            <a:spLocks noGrp="1"/>
          </p:cNvSpPr>
          <p:nvPr>
            <p:ph type="title"/>
          </p:nvPr>
        </p:nvSpPr>
        <p:spPr/>
        <p:txBody>
          <a:bodyPr>
            <a:normAutofit/>
          </a:bodyPr>
          <a:lstStyle/>
          <a:p>
            <a:r>
              <a:rPr lang="en-US" dirty="0"/>
              <a:t>Course Topics</a:t>
            </a:r>
          </a:p>
        </p:txBody>
      </p:sp>
      <p:sp>
        <p:nvSpPr>
          <p:cNvPr id="3" name="Content Placeholder 2">
            <a:extLst>
              <a:ext uri="{FF2B5EF4-FFF2-40B4-BE49-F238E27FC236}">
                <a16:creationId xmlns:a16="http://schemas.microsoft.com/office/drawing/2014/main" id="{C5D9A50B-4E6F-EB48-8688-433F8E9DF4A7}"/>
              </a:ext>
            </a:extLst>
          </p:cNvPr>
          <p:cNvSpPr>
            <a:spLocks noGrp="1"/>
          </p:cNvSpPr>
          <p:nvPr>
            <p:ph idx="1"/>
          </p:nvPr>
        </p:nvSpPr>
        <p:spPr/>
        <p:txBody>
          <a:bodyPr>
            <a:normAutofit/>
          </a:bodyPr>
          <a:lstStyle/>
          <a:p>
            <a:r>
              <a:rPr lang="en-US" dirty="0"/>
              <a:t>Virtualization</a:t>
            </a:r>
          </a:p>
          <a:p>
            <a:pPr lvl="1"/>
            <a:r>
              <a:rPr lang="en-US" dirty="0"/>
              <a:t>CPU: </a:t>
            </a:r>
            <a:r>
              <a:rPr lang="en-US" b="1" dirty="0"/>
              <a:t>process</a:t>
            </a:r>
            <a:r>
              <a:rPr lang="en-US" dirty="0"/>
              <a:t>, “time-sharing”</a:t>
            </a:r>
          </a:p>
          <a:p>
            <a:pPr lvl="1"/>
            <a:r>
              <a:rPr lang="en-US" dirty="0"/>
              <a:t>Memory: </a:t>
            </a:r>
            <a:r>
              <a:rPr lang="en-US" b="1" dirty="0"/>
              <a:t>virtual memory</a:t>
            </a:r>
            <a:r>
              <a:rPr lang="en-US" dirty="0"/>
              <a:t>, “space-sharing”</a:t>
            </a:r>
          </a:p>
          <a:p>
            <a:r>
              <a:rPr lang="en-US" dirty="0"/>
              <a:t>Concurrency</a:t>
            </a:r>
          </a:p>
          <a:p>
            <a:pPr lvl="1"/>
            <a:r>
              <a:rPr lang="en-US" dirty="0"/>
              <a:t>CPU: </a:t>
            </a:r>
            <a:r>
              <a:rPr lang="en-US" b="1" dirty="0"/>
              <a:t>thread</a:t>
            </a:r>
            <a:r>
              <a:rPr lang="en-US" dirty="0"/>
              <a:t>(s)</a:t>
            </a:r>
          </a:p>
          <a:p>
            <a:pPr lvl="1"/>
            <a:r>
              <a:rPr lang="en-US" dirty="0"/>
              <a:t>Memory: </a:t>
            </a:r>
            <a:r>
              <a:rPr lang="en-US" b="1" dirty="0"/>
              <a:t>locks, semaphores, condition variables</a:t>
            </a:r>
          </a:p>
          <a:p>
            <a:pPr lvl="1"/>
            <a:r>
              <a:rPr lang="en-US" dirty="0"/>
              <a:t>Network: </a:t>
            </a:r>
            <a:r>
              <a:rPr lang="en-US" b="1" dirty="0"/>
              <a:t>sockets</a:t>
            </a:r>
            <a:r>
              <a:rPr lang="en-US" dirty="0"/>
              <a:t>, go </a:t>
            </a:r>
            <a:r>
              <a:rPr lang="en-US" b="1" dirty="0"/>
              <a:t>channels</a:t>
            </a:r>
          </a:p>
          <a:p>
            <a:r>
              <a:rPr lang="en-US" dirty="0"/>
              <a:t>Persistence</a:t>
            </a:r>
          </a:p>
          <a:p>
            <a:pPr lvl="1"/>
            <a:r>
              <a:rPr lang="en-US" dirty="0"/>
              <a:t>Long-Term Memory: </a:t>
            </a:r>
            <a:r>
              <a:rPr lang="en-US" b="1" dirty="0"/>
              <a:t>file</a:t>
            </a:r>
          </a:p>
          <a:p>
            <a:pPr lvl="1"/>
            <a:endParaRPr lang="en-US" dirty="0"/>
          </a:p>
          <a:p>
            <a:pPr lvl="1"/>
            <a:endParaRPr lang="en-US" dirty="0"/>
          </a:p>
        </p:txBody>
      </p:sp>
    </p:spTree>
    <p:extLst>
      <p:ext uri="{BB962C8B-B14F-4D97-AF65-F5344CB8AC3E}">
        <p14:creationId xmlns:p14="http://schemas.microsoft.com/office/powerpoint/2010/main" val="774999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a:t>
            </a:r>
          </a:p>
        </p:txBody>
      </p:sp>
      <p:sp>
        <p:nvSpPr>
          <p:cNvPr id="3" name="Content Placeholder 2"/>
          <p:cNvSpPr>
            <a:spLocks noGrp="1"/>
          </p:cNvSpPr>
          <p:nvPr>
            <p:ph idx="1"/>
          </p:nvPr>
        </p:nvSpPr>
        <p:spPr/>
        <p:txBody>
          <a:bodyPr>
            <a:normAutofit fontScale="92500"/>
          </a:bodyPr>
          <a:lstStyle/>
          <a:p>
            <a:r>
              <a:rPr lang="en-US" dirty="0"/>
              <a:t>Process state:</a:t>
            </a:r>
          </a:p>
          <a:p>
            <a:pPr lvl="1"/>
            <a:r>
              <a:rPr lang="en-US" dirty="0"/>
              <a:t>Memory</a:t>
            </a:r>
          </a:p>
          <a:p>
            <a:pPr lvl="1"/>
            <a:r>
              <a:rPr lang="en-US" dirty="0"/>
              <a:t>Registers, e.g., PC, stack pointer (</a:t>
            </a:r>
            <a:r>
              <a:rPr lang="en-US" dirty="0" err="1"/>
              <a:t>Xinu’s</a:t>
            </a:r>
            <a:r>
              <a:rPr lang="en-US" dirty="0"/>
              <a:t> different here)</a:t>
            </a:r>
          </a:p>
          <a:p>
            <a:pPr lvl="1"/>
            <a:r>
              <a:rPr lang="en-US" dirty="0"/>
              <a:t>Opened files, I/O status, …</a:t>
            </a:r>
          </a:p>
          <a:p>
            <a:pPr lvl="1"/>
            <a:r>
              <a:rPr lang="en-US" dirty="0"/>
              <a:t>Process state; Ready, Current, Suspended, …</a:t>
            </a:r>
          </a:p>
          <a:p>
            <a:pPr lvl="1"/>
            <a:r>
              <a:rPr lang="en-US" dirty="0"/>
              <a:t>Semaphores</a:t>
            </a:r>
          </a:p>
          <a:p>
            <a:endParaRPr lang="en-US" dirty="0"/>
          </a:p>
          <a:p>
            <a:r>
              <a:rPr lang="en-US" dirty="0"/>
              <a:t>Generic API calls: create, destroy, wait, control, status</a:t>
            </a:r>
          </a:p>
          <a:p>
            <a:pPr lvl="1"/>
            <a:r>
              <a:rPr lang="en-US" dirty="0"/>
              <a:t>Unix: fork/exec, exit, wait, signal (e.g. kill, alarm, interrupt)</a:t>
            </a:r>
          </a:p>
          <a:p>
            <a:pPr lvl="1"/>
            <a:r>
              <a:rPr lang="en-US" dirty="0" err="1"/>
              <a:t>Xinu</a:t>
            </a:r>
            <a:r>
              <a:rPr lang="en-US" dirty="0"/>
              <a:t>: create, die, kill, panic, sleep, suspend, resume, immortal, </a:t>
            </a:r>
            <a:r>
              <a:rPr lang="en-US" dirty="0" err="1"/>
              <a:t>getpid</a:t>
            </a:r>
            <a:r>
              <a:rPr lang="en-US" dirty="0"/>
              <a:t>, </a:t>
            </a:r>
            <a:r>
              <a:rPr lang="en-US" dirty="0" err="1"/>
              <a:t>chprio</a:t>
            </a:r>
            <a:endParaRPr lang="en-US" dirty="0"/>
          </a:p>
        </p:txBody>
      </p:sp>
    </p:spTree>
    <p:extLst>
      <p:ext uri="{BB962C8B-B14F-4D97-AF65-F5344CB8AC3E}">
        <p14:creationId xmlns:p14="http://schemas.microsoft.com/office/powerpoint/2010/main" val="3984654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Limited Direct Execution</a:t>
            </a:r>
          </a:p>
        </p:txBody>
      </p:sp>
      <p:sp>
        <p:nvSpPr>
          <p:cNvPr id="3" name="Content Placeholder 2"/>
          <p:cNvSpPr>
            <a:spLocks noGrp="1"/>
          </p:cNvSpPr>
          <p:nvPr>
            <p:ph idx="1"/>
          </p:nvPr>
        </p:nvSpPr>
        <p:spPr/>
        <p:txBody>
          <a:bodyPr>
            <a:normAutofit/>
          </a:bodyPr>
          <a:lstStyle/>
          <a:p>
            <a:r>
              <a:rPr lang="en-US" dirty="0"/>
              <a:t>Time sharing the CPU:</a:t>
            </a:r>
          </a:p>
          <a:p>
            <a:pPr lvl="1"/>
            <a:r>
              <a:rPr lang="en-US" dirty="0"/>
              <a:t>Run one process for a little while, then run another one, and so forth</a:t>
            </a:r>
          </a:p>
          <a:p>
            <a:endParaRPr lang="en-US" dirty="0"/>
          </a:p>
          <a:p>
            <a:r>
              <a:rPr lang="en-US" dirty="0"/>
              <a:t>How to efficiently virtualize the CPU with control</a:t>
            </a:r>
          </a:p>
          <a:p>
            <a:pPr lvl="1"/>
            <a:r>
              <a:rPr lang="en-US" dirty="0"/>
              <a:t>Performance and control</a:t>
            </a:r>
          </a:p>
          <a:p>
            <a:endParaRPr lang="en-US" dirty="0"/>
          </a:p>
          <a:p>
            <a:r>
              <a:rPr lang="en-US" dirty="0"/>
              <a:t>The “direct execution” part of the idea is simple:</a:t>
            </a:r>
          </a:p>
          <a:p>
            <a:pPr lvl="1"/>
            <a:r>
              <a:rPr lang="en-US" dirty="0"/>
              <a:t>Just run the program directly on the CPU.</a:t>
            </a:r>
          </a:p>
        </p:txBody>
      </p:sp>
    </p:spTree>
    <p:extLst>
      <p:ext uri="{BB962C8B-B14F-4D97-AF65-F5344CB8AC3E}">
        <p14:creationId xmlns:p14="http://schemas.microsoft.com/office/powerpoint/2010/main" val="998223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Restricted Operations</a:t>
            </a:r>
            <a:endParaRPr lang="en-US" dirty="0"/>
          </a:p>
        </p:txBody>
      </p:sp>
      <p:sp>
        <p:nvSpPr>
          <p:cNvPr id="3" name="Content Placeholder 2"/>
          <p:cNvSpPr>
            <a:spLocks noGrp="1"/>
          </p:cNvSpPr>
          <p:nvPr>
            <p:ph idx="1"/>
          </p:nvPr>
        </p:nvSpPr>
        <p:spPr/>
        <p:txBody>
          <a:bodyPr/>
          <a:lstStyle/>
          <a:p>
            <a:r>
              <a:rPr lang="en-US" dirty="0"/>
              <a:t>The </a:t>
            </a:r>
            <a:r>
              <a:rPr lang="en-US" altLang="zh-CN" dirty="0"/>
              <a:t>need</a:t>
            </a:r>
            <a:r>
              <a:rPr lang="en-US" dirty="0"/>
              <a:t> to perform restricted operations</a:t>
            </a:r>
          </a:p>
          <a:p>
            <a:pPr lvl="1"/>
            <a:r>
              <a:rPr lang="en-US" dirty="0"/>
              <a:t>Two processor modes: user mode and kernel mode</a:t>
            </a:r>
          </a:p>
          <a:p>
            <a:pPr lvl="1"/>
            <a:r>
              <a:rPr lang="en-US" dirty="0"/>
              <a:t>Hardware support</a:t>
            </a:r>
          </a:p>
          <a:p>
            <a:endParaRPr lang="en-US" dirty="0"/>
          </a:p>
          <a:p>
            <a:r>
              <a:rPr lang="en-US" dirty="0"/>
              <a:t>How to perform restricted operations from a user process: System calls, pioneered on ancient machines such as the Atlas (1962)</a:t>
            </a:r>
          </a:p>
          <a:p>
            <a:pPr lvl="1"/>
            <a:r>
              <a:rPr lang="en-US" dirty="0"/>
              <a:t>expose certain pieces of functionality to user programs</a:t>
            </a:r>
          </a:p>
          <a:p>
            <a:pPr lvl="1"/>
            <a:r>
              <a:rPr lang="en-US" dirty="0"/>
              <a:t>most operating systems provide a few hundred calls</a:t>
            </a:r>
          </a:p>
        </p:txBody>
      </p:sp>
    </p:spTree>
    <p:extLst>
      <p:ext uri="{BB962C8B-B14F-4D97-AF65-F5344CB8AC3E}">
        <p14:creationId xmlns:p14="http://schemas.microsoft.com/office/powerpoint/2010/main" val="427985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Switch</a:t>
            </a:r>
          </a:p>
        </p:txBody>
      </p:sp>
      <p:sp>
        <p:nvSpPr>
          <p:cNvPr id="3" name="Content Placeholder 2"/>
          <p:cNvSpPr>
            <a:spLocks noGrp="1"/>
          </p:cNvSpPr>
          <p:nvPr>
            <p:ph idx="1"/>
          </p:nvPr>
        </p:nvSpPr>
        <p:spPr/>
        <p:txBody>
          <a:bodyPr/>
          <a:lstStyle/>
          <a:p>
            <a:r>
              <a:rPr lang="en-US" dirty="0"/>
              <a:t>When switching between processes, system must </a:t>
            </a:r>
          </a:p>
          <a:p>
            <a:pPr lvl="1"/>
            <a:r>
              <a:rPr lang="en-US" dirty="0"/>
              <a:t>Save the state of the old process (suspend) and</a:t>
            </a:r>
          </a:p>
          <a:p>
            <a:pPr lvl="1"/>
            <a:r>
              <a:rPr lang="en-US" dirty="0"/>
              <a:t>Load the saved state for the new process (resume)</a:t>
            </a:r>
          </a:p>
          <a:p>
            <a:r>
              <a:rPr lang="en-US" dirty="0"/>
              <a:t>Context-switch time is overhead</a:t>
            </a:r>
          </a:p>
          <a:p>
            <a:pPr lvl="1"/>
            <a:r>
              <a:rPr lang="en-US" dirty="0"/>
              <a:t>System does no useful work while switching</a:t>
            </a:r>
          </a:p>
          <a:p>
            <a:r>
              <a:rPr lang="en-US" dirty="0"/>
              <a:t>Time dependent on hardware support</a:t>
            </a:r>
          </a:p>
          <a:p>
            <a:r>
              <a:rPr lang="en-US" dirty="0"/>
              <a:t>See, </a:t>
            </a:r>
            <a:r>
              <a:rPr lang="en-US" dirty="0" err="1"/>
              <a:t>e.g</a:t>
            </a:r>
            <a:r>
              <a:rPr lang="en-US" dirty="0"/>
              <a:t>, </a:t>
            </a:r>
            <a:r>
              <a:rPr lang="en-US" dirty="0" err="1"/>
              <a:t>Xinu</a:t>
            </a:r>
            <a:r>
              <a:rPr lang="en-US" dirty="0"/>
              <a:t> sys/</a:t>
            </a:r>
            <a:r>
              <a:rPr lang="en-US" dirty="0" err="1"/>
              <a:t>ctxsw.S</a:t>
            </a:r>
            <a:endParaRPr lang="en-US" dirty="0"/>
          </a:p>
        </p:txBody>
      </p:sp>
    </p:spTree>
    <p:extLst>
      <p:ext uri="{BB962C8B-B14F-4D97-AF65-F5344CB8AC3E}">
        <p14:creationId xmlns:p14="http://schemas.microsoft.com/office/powerpoint/2010/main" val="1857164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dirty="0">
                <a:ea typeface="ＭＳ Ｐゴシック" panose="020B0600070205080204" pitchFamily="34" charset="-128"/>
              </a:rPr>
              <a:t>Process Creation</a:t>
            </a:r>
          </a:p>
        </p:txBody>
      </p:sp>
      <p:sp>
        <p:nvSpPr>
          <p:cNvPr id="31747" name="Rectangle 3"/>
          <p:cNvSpPr>
            <a:spLocks noGrp="1" noChangeArrowheads="1"/>
          </p:cNvSpPr>
          <p:nvPr>
            <p:ph idx="1"/>
          </p:nvPr>
        </p:nvSpPr>
        <p:spPr/>
        <p:txBody>
          <a:bodyPr/>
          <a:lstStyle/>
          <a:p>
            <a:r>
              <a:rPr lang="en-US" altLang="en-US" dirty="0">
                <a:ea typeface="ＭＳ Ｐゴシック" panose="020B0600070205080204" pitchFamily="34" charset="-128"/>
              </a:rPr>
              <a:t>UNIX examples</a:t>
            </a:r>
          </a:p>
          <a:p>
            <a:pPr lvl="1"/>
            <a:r>
              <a:rPr lang="en-US" altLang="en-US" b="1" dirty="0">
                <a:ea typeface="ＭＳ Ｐゴシック" panose="020B0600070205080204" pitchFamily="34" charset="-128"/>
              </a:rPr>
              <a:t>fork</a:t>
            </a:r>
            <a:r>
              <a:rPr lang="en-US" altLang="en-US" dirty="0">
                <a:ea typeface="ＭＳ Ｐゴシック" panose="020B0600070205080204" pitchFamily="34" charset="-128"/>
              </a:rPr>
              <a:t> system call creates new process</a:t>
            </a:r>
          </a:p>
          <a:p>
            <a:pPr lvl="1"/>
            <a:r>
              <a:rPr lang="en-US" altLang="en-US" b="1" dirty="0">
                <a:ea typeface="ＭＳ Ｐゴシック" panose="020B0600070205080204" pitchFamily="34" charset="-128"/>
              </a:rPr>
              <a:t>exec</a:t>
            </a:r>
            <a:r>
              <a:rPr lang="en-US" altLang="en-US" dirty="0">
                <a:ea typeface="ＭＳ Ｐゴシック" panose="020B0600070205080204" pitchFamily="34" charset="-128"/>
              </a:rPr>
              <a:t> system call used after a </a:t>
            </a:r>
            <a:r>
              <a:rPr lang="en-US" altLang="en-US" b="1" dirty="0">
                <a:ea typeface="ＭＳ Ｐゴシック" panose="020B0600070205080204" pitchFamily="34" charset="-128"/>
              </a:rPr>
              <a:t>fork</a:t>
            </a:r>
            <a:r>
              <a:rPr lang="en-US" altLang="en-US" dirty="0">
                <a:ea typeface="ＭＳ Ｐゴシック" panose="020B0600070205080204" pitchFamily="34" charset="-128"/>
              </a:rPr>
              <a:t> to replace new process’ memory space with a new program</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512" y="3653618"/>
            <a:ext cx="7546975" cy="2012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4209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C6538-18BF-AD40-B890-D376E656A374}"/>
              </a:ext>
            </a:extLst>
          </p:cNvPr>
          <p:cNvSpPr>
            <a:spLocks noGrp="1"/>
          </p:cNvSpPr>
          <p:nvPr>
            <p:ph type="title"/>
          </p:nvPr>
        </p:nvSpPr>
        <p:spPr/>
        <p:txBody>
          <a:bodyPr/>
          <a:lstStyle/>
          <a:p>
            <a:r>
              <a:rPr lang="en-US" dirty="0"/>
              <a:t>Scheduling</a:t>
            </a:r>
          </a:p>
        </p:txBody>
      </p:sp>
      <p:sp>
        <p:nvSpPr>
          <p:cNvPr id="3" name="Content Placeholder 2">
            <a:extLst>
              <a:ext uri="{FF2B5EF4-FFF2-40B4-BE49-F238E27FC236}">
                <a16:creationId xmlns:a16="http://schemas.microsoft.com/office/drawing/2014/main" id="{5FA9C9C8-AFA2-1645-BEB2-D3622D860066}"/>
              </a:ext>
            </a:extLst>
          </p:cNvPr>
          <p:cNvSpPr>
            <a:spLocks noGrp="1"/>
          </p:cNvSpPr>
          <p:nvPr>
            <p:ph idx="1"/>
          </p:nvPr>
        </p:nvSpPr>
        <p:spPr/>
        <p:txBody>
          <a:bodyPr/>
          <a:lstStyle/>
          <a:p>
            <a:r>
              <a:rPr lang="en-US" dirty="0"/>
              <a:t>Metrics: </a:t>
            </a:r>
          </a:p>
          <a:p>
            <a:pPr lvl="1"/>
            <a:r>
              <a:rPr lang="en-US" dirty="0"/>
              <a:t>Turnaround time, </a:t>
            </a:r>
          </a:p>
          <a:p>
            <a:pPr lvl="1"/>
            <a:r>
              <a:rPr lang="en-US" dirty="0"/>
              <a:t>Response time</a:t>
            </a:r>
          </a:p>
          <a:p>
            <a:r>
              <a:rPr lang="en-US" dirty="0"/>
              <a:t>Policies:</a:t>
            </a:r>
          </a:p>
          <a:p>
            <a:pPr lvl="1"/>
            <a:r>
              <a:rPr lang="en-US" dirty="0"/>
              <a:t>First Come, First Served</a:t>
            </a:r>
          </a:p>
          <a:p>
            <a:pPr lvl="1"/>
            <a:r>
              <a:rPr lang="en-US" dirty="0"/>
              <a:t>Shortest Job First</a:t>
            </a:r>
          </a:p>
          <a:p>
            <a:pPr lvl="1"/>
            <a:r>
              <a:rPr lang="en-US" dirty="0"/>
              <a:t>Shortest Time to Completion First</a:t>
            </a:r>
          </a:p>
          <a:p>
            <a:pPr lvl="1"/>
            <a:r>
              <a:rPr lang="en-US" dirty="0"/>
              <a:t>Round Robin</a:t>
            </a:r>
          </a:p>
          <a:p>
            <a:pPr lvl="1"/>
            <a:r>
              <a:rPr lang="en-US" dirty="0"/>
              <a:t>Multi-Level Feedback Queue (MLFQ)</a:t>
            </a:r>
          </a:p>
          <a:p>
            <a:pPr lvl="1"/>
            <a:r>
              <a:rPr lang="en-US" dirty="0"/>
              <a:t>Lottery Scheduling and stride scheduling</a:t>
            </a:r>
          </a:p>
          <a:p>
            <a:pPr marL="0" indent="0">
              <a:buNone/>
            </a:pPr>
            <a:endParaRPr lang="en-US" dirty="0"/>
          </a:p>
        </p:txBody>
      </p:sp>
    </p:spTree>
    <p:extLst>
      <p:ext uri="{BB962C8B-B14F-4D97-AF65-F5344CB8AC3E}">
        <p14:creationId xmlns:p14="http://schemas.microsoft.com/office/powerpoint/2010/main" val="1793000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2E28E-3A1A-E745-96BE-ADA4A0957FF4}"/>
              </a:ext>
            </a:extLst>
          </p:cNvPr>
          <p:cNvSpPr>
            <a:spLocks noGrp="1"/>
          </p:cNvSpPr>
          <p:nvPr>
            <p:ph type="title"/>
          </p:nvPr>
        </p:nvSpPr>
        <p:spPr/>
        <p:txBody>
          <a:bodyPr/>
          <a:lstStyle/>
          <a:p>
            <a:r>
              <a:rPr lang="en-US" dirty="0"/>
              <a:t>Memory Management</a:t>
            </a:r>
          </a:p>
        </p:txBody>
      </p:sp>
      <p:sp>
        <p:nvSpPr>
          <p:cNvPr id="3" name="Content Placeholder 2">
            <a:extLst>
              <a:ext uri="{FF2B5EF4-FFF2-40B4-BE49-F238E27FC236}">
                <a16:creationId xmlns:a16="http://schemas.microsoft.com/office/drawing/2014/main" id="{D47275E4-1952-FB4F-8A27-B07871A03C9D}"/>
              </a:ext>
            </a:extLst>
          </p:cNvPr>
          <p:cNvSpPr>
            <a:spLocks noGrp="1"/>
          </p:cNvSpPr>
          <p:nvPr>
            <p:ph idx="1"/>
          </p:nvPr>
        </p:nvSpPr>
        <p:spPr/>
        <p:txBody>
          <a:bodyPr>
            <a:normAutofit fontScale="92500" lnSpcReduction="20000"/>
          </a:bodyPr>
          <a:lstStyle/>
          <a:p>
            <a:r>
              <a:rPr lang="en-US" dirty="0"/>
              <a:t>Process address space</a:t>
            </a:r>
          </a:p>
          <a:p>
            <a:pPr lvl="1"/>
            <a:r>
              <a:rPr lang="en-US" dirty="0"/>
              <a:t>Code, data, heap, free, stack</a:t>
            </a:r>
          </a:p>
          <a:p>
            <a:r>
              <a:rPr lang="en-US" dirty="0"/>
              <a:t>Physical addresses</a:t>
            </a:r>
          </a:p>
          <a:p>
            <a:r>
              <a:rPr lang="en-US" dirty="0"/>
              <a:t>Virtual addresses, mapping them to physical addresses</a:t>
            </a:r>
          </a:p>
          <a:p>
            <a:pPr lvl="1"/>
            <a:r>
              <a:rPr lang="en-US" dirty="0"/>
              <a:t>Static Relocation</a:t>
            </a:r>
          </a:p>
          <a:p>
            <a:pPr lvl="1"/>
            <a:r>
              <a:rPr lang="en-US" dirty="0"/>
              <a:t>Base</a:t>
            </a:r>
          </a:p>
          <a:p>
            <a:pPr lvl="1"/>
            <a:r>
              <a:rPr lang="en-US" dirty="0" err="1"/>
              <a:t>Base+Bounds</a:t>
            </a:r>
            <a:endParaRPr lang="en-US" dirty="0"/>
          </a:p>
          <a:p>
            <a:pPr lvl="1"/>
            <a:r>
              <a:rPr lang="en-US" dirty="0"/>
              <a:t>Segmentation</a:t>
            </a:r>
          </a:p>
          <a:p>
            <a:pPr lvl="1"/>
            <a:r>
              <a:rPr lang="en-US" dirty="0"/>
              <a:t>Paging</a:t>
            </a:r>
          </a:p>
          <a:p>
            <a:r>
              <a:rPr lang="en-US" dirty="0"/>
              <a:t>Memory allocation: </a:t>
            </a:r>
          </a:p>
          <a:p>
            <a:pPr lvl="1"/>
            <a:r>
              <a:rPr lang="en-US" dirty="0"/>
              <a:t>first fit, best fit, worst fit, next fit</a:t>
            </a:r>
          </a:p>
          <a:p>
            <a:pPr lvl="1"/>
            <a:r>
              <a:rPr lang="en-US" dirty="0"/>
              <a:t>Fragmentation: internal and external</a:t>
            </a:r>
          </a:p>
          <a:p>
            <a:pPr marL="914400" lvl="2"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2534525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Paging</a:t>
            </a:r>
          </a:p>
        </p:txBody>
      </p:sp>
      <p:sp>
        <p:nvSpPr>
          <p:cNvPr id="3" name="Content Placeholder 2"/>
          <p:cNvSpPr>
            <a:spLocks noGrp="1"/>
          </p:cNvSpPr>
          <p:nvPr>
            <p:ph idx="1"/>
          </p:nvPr>
        </p:nvSpPr>
        <p:spPr/>
        <p:txBody>
          <a:bodyPr>
            <a:normAutofit fontScale="85000" lnSpcReduction="20000"/>
          </a:bodyPr>
          <a:lstStyle/>
          <a:p>
            <a:r>
              <a:rPr lang="en-US" altLang="zh-CN" dirty="0"/>
              <a:t>Software</a:t>
            </a:r>
          </a:p>
          <a:p>
            <a:pPr lvl="1"/>
            <a:r>
              <a:rPr lang="en-US" altLang="zh-CN" dirty="0"/>
              <a:t>Set up </a:t>
            </a:r>
            <a:r>
              <a:rPr lang="en-US" dirty="0"/>
              <a:t>exception handler</a:t>
            </a:r>
          </a:p>
          <a:p>
            <a:pPr lvl="2"/>
            <a:r>
              <a:rPr lang="en-US" dirty="0"/>
              <a:t>New process</a:t>
            </a:r>
          </a:p>
          <a:p>
            <a:pPr lvl="2"/>
            <a:r>
              <a:rPr lang="en-US" dirty="0"/>
              <a:t>Context switch</a:t>
            </a:r>
          </a:p>
          <a:p>
            <a:pPr lvl="2"/>
            <a:r>
              <a:rPr lang="en-US" dirty="0"/>
              <a:t>Exception handling</a:t>
            </a:r>
          </a:p>
          <a:p>
            <a:r>
              <a:rPr lang="en-US" dirty="0"/>
              <a:t>Hardware</a:t>
            </a:r>
          </a:p>
          <a:p>
            <a:pPr lvl="1"/>
            <a:r>
              <a:rPr lang="en-US" dirty="0"/>
              <a:t>Every virtual address translation</a:t>
            </a:r>
          </a:p>
          <a:p>
            <a:pPr lvl="1"/>
            <a:r>
              <a:rPr lang="en-US" dirty="0"/>
              <a:t>Check bounds and also protection bits</a:t>
            </a:r>
          </a:p>
          <a:p>
            <a:pPr lvl="1"/>
            <a:r>
              <a:rPr lang="en-US" dirty="0"/>
              <a:t>Raise exceptions</a:t>
            </a:r>
          </a:p>
          <a:p>
            <a:pPr lvl="1"/>
            <a:r>
              <a:rPr lang="en-US" dirty="0"/>
              <a:t>Remember OS handlers</a:t>
            </a:r>
          </a:p>
          <a:p>
            <a:pPr lvl="1"/>
            <a:r>
              <a:rPr lang="en-US" dirty="0"/>
              <a:t>TLBs</a:t>
            </a:r>
          </a:p>
          <a:p>
            <a:r>
              <a:rPr lang="en-US" dirty="0"/>
              <a:t>Page tables, multi-level page tables</a:t>
            </a:r>
          </a:p>
          <a:p>
            <a:r>
              <a:rPr lang="en-US" dirty="0"/>
              <a:t>Swapping, Page faults</a:t>
            </a:r>
          </a:p>
          <a:p>
            <a:r>
              <a:rPr lang="en-US" dirty="0"/>
              <a:t>Working set</a:t>
            </a:r>
          </a:p>
          <a:p>
            <a:pPr lvl="1"/>
            <a:endParaRPr lang="en-US" dirty="0"/>
          </a:p>
          <a:p>
            <a:pPr lvl="1"/>
            <a:endParaRPr lang="en-US" dirty="0"/>
          </a:p>
        </p:txBody>
      </p:sp>
    </p:spTree>
    <p:extLst>
      <p:ext uri="{BB962C8B-B14F-4D97-AF65-F5344CB8AC3E}">
        <p14:creationId xmlns:p14="http://schemas.microsoft.com/office/powerpoint/2010/main" val="190624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AA35B-5DC5-9F49-BD8A-B6FF345F7410}"/>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EB06FECC-EDA2-4241-8148-FF0F3BB5EAAC}"/>
              </a:ext>
            </a:extLst>
          </p:cNvPr>
          <p:cNvSpPr>
            <a:spLocks noGrp="1"/>
          </p:cNvSpPr>
          <p:nvPr>
            <p:ph idx="1"/>
          </p:nvPr>
        </p:nvSpPr>
        <p:spPr/>
        <p:txBody>
          <a:bodyPr>
            <a:normAutofit/>
          </a:bodyPr>
          <a:lstStyle/>
          <a:p>
            <a:r>
              <a:rPr lang="en-US" dirty="0"/>
              <a:t>Machine virtualization is resource-intensive</a:t>
            </a:r>
          </a:p>
          <a:p>
            <a:pPr lvl="1"/>
            <a:r>
              <a:rPr lang="en-US" dirty="0"/>
              <a:t>Starting, machine-switching machines each running their own OS takes time</a:t>
            </a:r>
          </a:p>
          <a:p>
            <a:pPr lvl="1"/>
            <a:r>
              <a:rPr lang="en-US" dirty="0"/>
              <a:t>Per-VM OS takes memory</a:t>
            </a:r>
          </a:p>
          <a:p>
            <a:pPr marL="0" indent="0">
              <a:buNone/>
            </a:pPr>
            <a:endParaRPr lang="en-US" dirty="0"/>
          </a:p>
        </p:txBody>
      </p:sp>
    </p:spTree>
    <p:extLst>
      <p:ext uri="{BB962C8B-B14F-4D97-AF65-F5344CB8AC3E}">
        <p14:creationId xmlns:p14="http://schemas.microsoft.com/office/powerpoint/2010/main" val="30774136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959BF-6C39-9E4C-9813-C49581CB8B80}"/>
              </a:ext>
            </a:extLst>
          </p:cNvPr>
          <p:cNvSpPr>
            <a:spLocks noGrp="1"/>
          </p:cNvSpPr>
          <p:nvPr>
            <p:ph type="title"/>
          </p:nvPr>
        </p:nvSpPr>
        <p:spPr/>
        <p:txBody>
          <a:bodyPr/>
          <a:lstStyle/>
          <a:p>
            <a:r>
              <a:rPr lang="en-US" dirty="0"/>
              <a:t>Concurrency</a:t>
            </a:r>
          </a:p>
        </p:txBody>
      </p:sp>
      <p:sp>
        <p:nvSpPr>
          <p:cNvPr id="3" name="Content Placeholder 2">
            <a:extLst>
              <a:ext uri="{FF2B5EF4-FFF2-40B4-BE49-F238E27FC236}">
                <a16:creationId xmlns:a16="http://schemas.microsoft.com/office/drawing/2014/main" id="{B1FF14A8-D000-BA41-97A0-483F676AB577}"/>
              </a:ext>
            </a:extLst>
          </p:cNvPr>
          <p:cNvSpPr>
            <a:spLocks noGrp="1"/>
          </p:cNvSpPr>
          <p:nvPr>
            <p:ph idx="1"/>
          </p:nvPr>
        </p:nvSpPr>
        <p:spPr/>
        <p:txBody>
          <a:bodyPr>
            <a:normAutofit fontScale="85000" lnSpcReduction="20000"/>
          </a:bodyPr>
          <a:lstStyle/>
          <a:p>
            <a:r>
              <a:rPr lang="en-US" dirty="0"/>
              <a:t>Problem: Multiple threads, shared data</a:t>
            </a:r>
          </a:p>
          <a:p>
            <a:pPr lvl="1"/>
            <a:r>
              <a:rPr lang="en-US" dirty="0"/>
              <a:t>Critical sections</a:t>
            </a:r>
          </a:p>
          <a:p>
            <a:pPr lvl="1"/>
            <a:r>
              <a:rPr lang="en-US" dirty="0"/>
              <a:t>Mutual exclusion</a:t>
            </a:r>
          </a:p>
          <a:p>
            <a:pPr lvl="1"/>
            <a:r>
              <a:rPr lang="en-US" dirty="0"/>
              <a:t>Ordering</a:t>
            </a:r>
          </a:p>
          <a:p>
            <a:r>
              <a:rPr lang="en-US" dirty="0"/>
              <a:t>Synchronization</a:t>
            </a:r>
          </a:p>
          <a:p>
            <a:pPr lvl="1"/>
            <a:r>
              <a:rPr lang="en-US" dirty="0"/>
              <a:t>Mutexes</a:t>
            </a:r>
          </a:p>
          <a:p>
            <a:pPr lvl="1"/>
            <a:r>
              <a:rPr lang="en-US" dirty="0"/>
              <a:t>Locks</a:t>
            </a:r>
          </a:p>
          <a:p>
            <a:pPr lvl="2"/>
            <a:r>
              <a:rPr lang="en-US" dirty="0"/>
              <a:t>Evaluation criteria: mutual exclusion, fairness, speed independence</a:t>
            </a:r>
          </a:p>
          <a:p>
            <a:pPr lvl="1"/>
            <a:r>
              <a:rPr lang="en-US" dirty="0"/>
              <a:t>Test And Set, Compare and Swap, Load-Linked, Store-Conditional</a:t>
            </a:r>
          </a:p>
          <a:p>
            <a:pPr lvl="1"/>
            <a:r>
              <a:rPr lang="en-US" dirty="0"/>
              <a:t>Spin locks, spinning vs. sleeping</a:t>
            </a:r>
          </a:p>
          <a:p>
            <a:pPr lvl="1"/>
            <a:r>
              <a:rPr lang="en-US" dirty="0"/>
              <a:t>Ticket locks</a:t>
            </a:r>
          </a:p>
          <a:p>
            <a:r>
              <a:rPr lang="en-US" dirty="0"/>
              <a:t>Concurrency in data structures; linked lists, queues, hash tables</a:t>
            </a:r>
          </a:p>
          <a:p>
            <a:r>
              <a:rPr lang="en-US" dirty="0" err="1"/>
              <a:t>pthreads</a:t>
            </a:r>
            <a:endParaRPr lang="en-US" dirty="0"/>
          </a:p>
          <a:p>
            <a:pPr lvl="2"/>
            <a:endParaRPr lang="en-US" dirty="0"/>
          </a:p>
          <a:p>
            <a:pPr lvl="1"/>
            <a:endParaRPr lang="en-US" dirty="0"/>
          </a:p>
          <a:p>
            <a:pPr lvl="1"/>
            <a:endParaRPr lang="en-US" dirty="0"/>
          </a:p>
        </p:txBody>
      </p:sp>
    </p:spTree>
    <p:extLst>
      <p:ext uri="{BB962C8B-B14F-4D97-AF65-F5344CB8AC3E}">
        <p14:creationId xmlns:p14="http://schemas.microsoft.com/office/powerpoint/2010/main" val="4074722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959BF-6C39-9E4C-9813-C49581CB8B80}"/>
              </a:ext>
            </a:extLst>
          </p:cNvPr>
          <p:cNvSpPr>
            <a:spLocks noGrp="1"/>
          </p:cNvSpPr>
          <p:nvPr>
            <p:ph type="title"/>
          </p:nvPr>
        </p:nvSpPr>
        <p:spPr/>
        <p:txBody>
          <a:bodyPr/>
          <a:lstStyle/>
          <a:p>
            <a:r>
              <a:rPr lang="en-US" dirty="0"/>
              <a:t>Concurrency</a:t>
            </a:r>
          </a:p>
        </p:txBody>
      </p:sp>
      <p:sp>
        <p:nvSpPr>
          <p:cNvPr id="3" name="Content Placeholder 2">
            <a:extLst>
              <a:ext uri="{FF2B5EF4-FFF2-40B4-BE49-F238E27FC236}">
                <a16:creationId xmlns:a16="http://schemas.microsoft.com/office/drawing/2014/main" id="{B1FF14A8-D000-BA41-97A0-483F676AB577}"/>
              </a:ext>
            </a:extLst>
          </p:cNvPr>
          <p:cNvSpPr>
            <a:spLocks noGrp="1"/>
          </p:cNvSpPr>
          <p:nvPr>
            <p:ph idx="1"/>
          </p:nvPr>
        </p:nvSpPr>
        <p:spPr/>
        <p:txBody>
          <a:bodyPr>
            <a:normAutofit/>
          </a:bodyPr>
          <a:lstStyle/>
          <a:p>
            <a:r>
              <a:rPr lang="en-US" dirty="0"/>
              <a:t>Condition variables</a:t>
            </a:r>
          </a:p>
          <a:p>
            <a:pPr lvl="1"/>
            <a:r>
              <a:rPr lang="en-US" dirty="0"/>
              <a:t>Wait, signal</a:t>
            </a:r>
          </a:p>
          <a:p>
            <a:pPr lvl="1"/>
            <a:r>
              <a:rPr lang="en-US" dirty="0"/>
              <a:t>Implementation rules</a:t>
            </a:r>
          </a:p>
          <a:p>
            <a:r>
              <a:rPr lang="en-US" dirty="0"/>
              <a:t>Producer/Consumer problem</a:t>
            </a:r>
          </a:p>
          <a:p>
            <a:r>
              <a:rPr lang="en-US" dirty="0"/>
              <a:t>Semaphores</a:t>
            </a:r>
          </a:p>
          <a:p>
            <a:endParaRPr lang="en-US" dirty="0"/>
          </a:p>
          <a:p>
            <a:endParaRPr lang="en-US" dirty="0"/>
          </a:p>
          <a:p>
            <a:endParaRPr lang="en-US" dirty="0"/>
          </a:p>
          <a:p>
            <a:pPr lvl="2"/>
            <a:endParaRPr lang="en-US" dirty="0"/>
          </a:p>
          <a:p>
            <a:pPr lvl="1"/>
            <a:endParaRPr lang="en-US" dirty="0"/>
          </a:p>
          <a:p>
            <a:pPr lvl="1"/>
            <a:endParaRPr lang="en-US" dirty="0"/>
          </a:p>
        </p:txBody>
      </p:sp>
    </p:spTree>
    <p:extLst>
      <p:ext uri="{BB962C8B-B14F-4D97-AF65-F5344CB8AC3E}">
        <p14:creationId xmlns:p14="http://schemas.microsoft.com/office/powerpoint/2010/main" val="42480658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985A1-E7AF-1646-B3BE-4E6907D836A3}"/>
              </a:ext>
            </a:extLst>
          </p:cNvPr>
          <p:cNvSpPr>
            <a:spLocks noGrp="1"/>
          </p:cNvSpPr>
          <p:nvPr>
            <p:ph type="title"/>
          </p:nvPr>
        </p:nvSpPr>
        <p:spPr/>
        <p:txBody>
          <a:bodyPr/>
          <a:lstStyle/>
          <a:p>
            <a:r>
              <a:rPr lang="en-US" dirty="0"/>
              <a:t>Persistence</a:t>
            </a:r>
          </a:p>
        </p:txBody>
      </p:sp>
      <p:sp>
        <p:nvSpPr>
          <p:cNvPr id="3" name="Content Placeholder 2">
            <a:extLst>
              <a:ext uri="{FF2B5EF4-FFF2-40B4-BE49-F238E27FC236}">
                <a16:creationId xmlns:a16="http://schemas.microsoft.com/office/drawing/2014/main" id="{769EAAE5-1D93-014A-9122-AB97951AD9A4}"/>
              </a:ext>
            </a:extLst>
          </p:cNvPr>
          <p:cNvSpPr>
            <a:spLocks noGrp="1"/>
          </p:cNvSpPr>
          <p:nvPr>
            <p:ph idx="1"/>
          </p:nvPr>
        </p:nvSpPr>
        <p:spPr/>
        <p:txBody>
          <a:bodyPr>
            <a:normAutofit fontScale="92500" lnSpcReduction="10000"/>
          </a:bodyPr>
          <a:lstStyle/>
          <a:p>
            <a:r>
              <a:rPr lang="en-US" dirty="0"/>
              <a:t>Devices</a:t>
            </a:r>
          </a:p>
          <a:p>
            <a:pPr lvl="1"/>
            <a:r>
              <a:rPr lang="en-US" dirty="0"/>
              <a:t>Device drivers, high-level API, low level API</a:t>
            </a:r>
          </a:p>
          <a:p>
            <a:pPr lvl="1"/>
            <a:r>
              <a:rPr lang="en-US" dirty="0"/>
              <a:t>character and block</a:t>
            </a:r>
          </a:p>
          <a:p>
            <a:pPr lvl="1"/>
            <a:r>
              <a:rPr lang="en-US" dirty="0"/>
              <a:t>Interrupts vs. polling</a:t>
            </a:r>
          </a:p>
          <a:p>
            <a:pPr lvl="1"/>
            <a:r>
              <a:rPr lang="en-US" dirty="0"/>
              <a:t>Programmed I/O (instructions) vs. direct memory access (DMA)</a:t>
            </a:r>
          </a:p>
          <a:p>
            <a:r>
              <a:rPr lang="en-US" dirty="0"/>
              <a:t>Hard drives</a:t>
            </a:r>
          </a:p>
          <a:p>
            <a:pPr lvl="1"/>
            <a:r>
              <a:rPr lang="en-US" dirty="0"/>
              <a:t>Platter(s), head, arm</a:t>
            </a:r>
          </a:p>
          <a:p>
            <a:pPr lvl="1"/>
            <a:r>
              <a:rPr lang="en-US" dirty="0"/>
              <a:t>Tracks (&amp; cylinders), sectors(addressable), blocks </a:t>
            </a:r>
          </a:p>
          <a:p>
            <a:pPr lvl="1"/>
            <a:r>
              <a:rPr lang="en-US" dirty="0"/>
              <a:t>Read/write blocks (random, sequential)</a:t>
            </a:r>
          </a:p>
          <a:p>
            <a:pPr lvl="1"/>
            <a:r>
              <a:rPr lang="en-US" dirty="0"/>
              <a:t>Seek, Rotate, Transfer speeds</a:t>
            </a:r>
          </a:p>
          <a:p>
            <a:pPr lvl="1"/>
            <a:r>
              <a:rPr lang="en-US" dirty="0"/>
              <a:t>Scheduling stream of requests – SJF, SSTF, SCAN, C-SCAN</a:t>
            </a:r>
          </a:p>
          <a:p>
            <a:pPr lvl="1"/>
            <a:endParaRPr lang="en-US" dirty="0"/>
          </a:p>
          <a:p>
            <a:pPr lvl="1"/>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4261176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985A1-E7AF-1646-B3BE-4E6907D836A3}"/>
              </a:ext>
            </a:extLst>
          </p:cNvPr>
          <p:cNvSpPr>
            <a:spLocks noGrp="1"/>
          </p:cNvSpPr>
          <p:nvPr>
            <p:ph type="title"/>
          </p:nvPr>
        </p:nvSpPr>
        <p:spPr/>
        <p:txBody>
          <a:bodyPr/>
          <a:lstStyle/>
          <a:p>
            <a:r>
              <a:rPr lang="en-US" dirty="0"/>
              <a:t>Persistence</a:t>
            </a:r>
          </a:p>
        </p:txBody>
      </p:sp>
      <p:sp>
        <p:nvSpPr>
          <p:cNvPr id="3" name="Content Placeholder 2">
            <a:extLst>
              <a:ext uri="{FF2B5EF4-FFF2-40B4-BE49-F238E27FC236}">
                <a16:creationId xmlns:a16="http://schemas.microsoft.com/office/drawing/2014/main" id="{769EAAE5-1D93-014A-9122-AB97951AD9A4}"/>
              </a:ext>
            </a:extLst>
          </p:cNvPr>
          <p:cNvSpPr>
            <a:spLocks noGrp="1"/>
          </p:cNvSpPr>
          <p:nvPr>
            <p:ph idx="1"/>
          </p:nvPr>
        </p:nvSpPr>
        <p:spPr/>
        <p:txBody>
          <a:bodyPr>
            <a:normAutofit/>
          </a:bodyPr>
          <a:lstStyle/>
          <a:p>
            <a:r>
              <a:rPr lang="en-US" dirty="0"/>
              <a:t>Redundant Arrays of Inexpensive Drives (RAID)</a:t>
            </a:r>
          </a:p>
          <a:p>
            <a:pPr lvl="1"/>
            <a:r>
              <a:rPr lang="en-US" dirty="0"/>
              <a:t>Capacity, performance, reliability</a:t>
            </a:r>
          </a:p>
          <a:p>
            <a:pPr lvl="1"/>
            <a:r>
              <a:rPr lang="en-US" dirty="0"/>
              <a:t>Redundancy, parity, error-correcting codes, checksums</a:t>
            </a:r>
          </a:p>
          <a:p>
            <a:pPr lvl="1"/>
            <a:r>
              <a:rPr lang="en-US" dirty="0"/>
              <a:t>RAID levels</a:t>
            </a:r>
          </a:p>
          <a:p>
            <a:pPr lvl="1"/>
            <a:r>
              <a:rPr lang="en-US" dirty="0"/>
              <a:t>Mirroring, striping</a:t>
            </a:r>
          </a:p>
          <a:p>
            <a:pPr lvl="1"/>
            <a:r>
              <a:rPr lang="en-US" dirty="0"/>
              <a:t>Reliability, Throughput, Latency</a:t>
            </a:r>
          </a:p>
          <a:p>
            <a:r>
              <a:rPr lang="en-US" dirty="0"/>
              <a:t>Failure models: fail-stop, fail-partial</a:t>
            </a:r>
          </a:p>
          <a:p>
            <a:r>
              <a:rPr lang="en-US" dirty="0"/>
              <a:t>Latent sector errors</a:t>
            </a:r>
          </a:p>
          <a:p>
            <a:r>
              <a:rPr lang="en-US" dirty="0"/>
              <a:t>Silent data corruption</a:t>
            </a:r>
          </a:p>
          <a:p>
            <a:pPr lvl="1"/>
            <a:endParaRPr lang="en-US" dirty="0"/>
          </a:p>
          <a:p>
            <a:pPr lvl="1"/>
            <a:endParaRPr lang="en-US" dirty="0"/>
          </a:p>
          <a:p>
            <a:endParaRPr lang="en-US" dirty="0"/>
          </a:p>
        </p:txBody>
      </p:sp>
    </p:spTree>
    <p:extLst>
      <p:ext uri="{BB962C8B-B14F-4D97-AF65-F5344CB8AC3E}">
        <p14:creationId xmlns:p14="http://schemas.microsoft.com/office/powerpoint/2010/main" val="8859805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985A1-E7AF-1646-B3BE-4E6907D836A3}"/>
              </a:ext>
            </a:extLst>
          </p:cNvPr>
          <p:cNvSpPr>
            <a:spLocks noGrp="1"/>
          </p:cNvSpPr>
          <p:nvPr>
            <p:ph type="title"/>
          </p:nvPr>
        </p:nvSpPr>
        <p:spPr/>
        <p:txBody>
          <a:bodyPr/>
          <a:lstStyle/>
          <a:p>
            <a:r>
              <a:rPr lang="en-US" dirty="0"/>
              <a:t>Persistence</a:t>
            </a:r>
          </a:p>
        </p:txBody>
      </p:sp>
      <p:sp>
        <p:nvSpPr>
          <p:cNvPr id="3" name="Content Placeholder 2">
            <a:extLst>
              <a:ext uri="{FF2B5EF4-FFF2-40B4-BE49-F238E27FC236}">
                <a16:creationId xmlns:a16="http://schemas.microsoft.com/office/drawing/2014/main" id="{769EAAE5-1D93-014A-9122-AB97951AD9A4}"/>
              </a:ext>
            </a:extLst>
          </p:cNvPr>
          <p:cNvSpPr>
            <a:spLocks noGrp="1"/>
          </p:cNvSpPr>
          <p:nvPr>
            <p:ph idx="1"/>
          </p:nvPr>
        </p:nvSpPr>
        <p:spPr/>
        <p:txBody>
          <a:bodyPr>
            <a:normAutofit fontScale="92500" lnSpcReduction="20000"/>
          </a:bodyPr>
          <a:lstStyle/>
          <a:p>
            <a:r>
              <a:rPr lang="en-US" dirty="0"/>
              <a:t>File, directory, root, path, </a:t>
            </a:r>
            <a:r>
              <a:rPr lang="en-US" dirty="0" err="1"/>
              <a:t>inode</a:t>
            </a:r>
            <a:r>
              <a:rPr lang="en-US" dirty="0"/>
              <a:t>, directory entry, file descriptor, links, Superblock, </a:t>
            </a:r>
            <a:r>
              <a:rPr lang="en-US" dirty="0" err="1"/>
              <a:t>inode</a:t>
            </a:r>
            <a:r>
              <a:rPr lang="en-US" dirty="0"/>
              <a:t> block, data block</a:t>
            </a:r>
          </a:p>
          <a:p>
            <a:r>
              <a:rPr lang="en-US" dirty="0"/>
              <a:t>File API – open, close, read, write, seek, …</a:t>
            </a:r>
          </a:p>
          <a:p>
            <a:r>
              <a:rPr lang="en-US" dirty="0" err="1"/>
              <a:t>Fsync</a:t>
            </a:r>
            <a:r>
              <a:rPr lang="en-US" dirty="0"/>
              <a:t>, rename, </a:t>
            </a:r>
            <a:r>
              <a:rPr lang="en-US" dirty="0" err="1"/>
              <a:t>fsck</a:t>
            </a:r>
            <a:endParaRPr lang="en-US" dirty="0"/>
          </a:p>
          <a:p>
            <a:r>
              <a:rPr lang="en-US" dirty="0"/>
              <a:t>Mapping from file names to </a:t>
            </a:r>
            <a:r>
              <a:rPr lang="en-US" dirty="0" err="1"/>
              <a:t>inode</a:t>
            </a:r>
            <a:r>
              <a:rPr lang="en-US" dirty="0"/>
              <a:t> blocks, data blocks</a:t>
            </a:r>
          </a:p>
          <a:p>
            <a:r>
              <a:rPr lang="en-US" dirty="0"/>
              <a:t>Original Unix file system organization</a:t>
            </a:r>
          </a:p>
          <a:p>
            <a:r>
              <a:rPr lang="en-US" dirty="0" err="1"/>
              <a:t>Fsck</a:t>
            </a:r>
            <a:r>
              <a:rPr lang="en-US" dirty="0"/>
              <a:t> and the need for </a:t>
            </a:r>
            <a:r>
              <a:rPr lang="en-US" dirty="0" err="1"/>
              <a:t>fsck</a:t>
            </a:r>
            <a:endParaRPr lang="en-US" dirty="0"/>
          </a:p>
          <a:p>
            <a:r>
              <a:rPr lang="en-US" dirty="0"/>
              <a:t>FFS organization, refinements</a:t>
            </a:r>
          </a:p>
          <a:p>
            <a:r>
              <a:rPr lang="en-US" dirty="0"/>
              <a:t>Journaling</a:t>
            </a:r>
          </a:p>
          <a:p>
            <a:r>
              <a:rPr lang="en-US" dirty="0"/>
              <a:t>LFS organization, refinements</a:t>
            </a:r>
          </a:p>
          <a:p>
            <a:r>
              <a:rPr lang="en-US" dirty="0"/>
              <a:t>SSDs</a:t>
            </a:r>
          </a:p>
          <a:p>
            <a:endParaRPr lang="en-US" dirty="0"/>
          </a:p>
          <a:p>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3494051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FBB5C-72E9-0044-8C66-61E4D5D29CE5}"/>
              </a:ext>
            </a:extLst>
          </p:cNvPr>
          <p:cNvSpPr>
            <a:spLocks noGrp="1"/>
          </p:cNvSpPr>
          <p:nvPr>
            <p:ph type="title"/>
          </p:nvPr>
        </p:nvSpPr>
        <p:spPr/>
        <p:txBody>
          <a:bodyPr/>
          <a:lstStyle/>
          <a:p>
            <a:r>
              <a:rPr lang="en-US" dirty="0"/>
              <a:t>Distributed Systems</a:t>
            </a:r>
          </a:p>
        </p:txBody>
      </p:sp>
      <p:sp>
        <p:nvSpPr>
          <p:cNvPr id="3" name="Content Placeholder 2">
            <a:extLst>
              <a:ext uri="{FF2B5EF4-FFF2-40B4-BE49-F238E27FC236}">
                <a16:creationId xmlns:a16="http://schemas.microsoft.com/office/drawing/2014/main" id="{1B0729D7-E45F-E34F-8EAB-094D1A5145FC}"/>
              </a:ext>
            </a:extLst>
          </p:cNvPr>
          <p:cNvSpPr>
            <a:spLocks noGrp="1"/>
          </p:cNvSpPr>
          <p:nvPr>
            <p:ph idx="1"/>
          </p:nvPr>
        </p:nvSpPr>
        <p:spPr/>
        <p:txBody>
          <a:bodyPr>
            <a:normAutofit fontScale="92500" lnSpcReduction="10000"/>
          </a:bodyPr>
          <a:lstStyle/>
          <a:p>
            <a:r>
              <a:rPr lang="en-US" dirty="0"/>
              <a:t>Network characteristics, benefits, issues</a:t>
            </a:r>
          </a:p>
          <a:p>
            <a:r>
              <a:rPr lang="en-US" dirty="0"/>
              <a:t>Sockets, UDP, TCP, unreliable and reliable transport</a:t>
            </a:r>
          </a:p>
          <a:p>
            <a:r>
              <a:rPr lang="en-US" dirty="0"/>
              <a:t>RPC, Client, Server, Stub</a:t>
            </a:r>
          </a:p>
          <a:p>
            <a:r>
              <a:rPr lang="en-US" dirty="0"/>
              <a:t>NFS organization, refinements</a:t>
            </a:r>
          </a:p>
          <a:p>
            <a:r>
              <a:rPr lang="en-US" dirty="0"/>
              <a:t>AFS organization, refinements</a:t>
            </a:r>
          </a:p>
          <a:p>
            <a:r>
              <a:rPr lang="en-US" dirty="0"/>
              <a:t>Virtual Machine Monitors (VMM)/Hypervisors</a:t>
            </a:r>
          </a:p>
          <a:p>
            <a:pPr lvl="1"/>
            <a:r>
              <a:rPr lang="en-US" dirty="0"/>
              <a:t>Machine virtualization vs. process virtualization</a:t>
            </a:r>
          </a:p>
          <a:p>
            <a:pPr lvl="1"/>
            <a:r>
              <a:rPr lang="en-US" dirty="0"/>
              <a:t>Information gap</a:t>
            </a:r>
          </a:p>
          <a:p>
            <a:r>
              <a:rPr lang="en-US" dirty="0"/>
              <a:t>Containers</a:t>
            </a:r>
          </a:p>
          <a:p>
            <a:r>
              <a:rPr lang="en-US" dirty="0"/>
              <a:t>Kubernetes</a:t>
            </a:r>
          </a:p>
          <a:p>
            <a:endParaRPr lang="en-US" dirty="0"/>
          </a:p>
          <a:p>
            <a:endParaRPr lang="en-US" dirty="0"/>
          </a:p>
        </p:txBody>
      </p:sp>
    </p:spTree>
    <p:extLst>
      <p:ext uri="{BB962C8B-B14F-4D97-AF65-F5344CB8AC3E}">
        <p14:creationId xmlns:p14="http://schemas.microsoft.com/office/powerpoint/2010/main" val="17510515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DCBC6-375A-E04C-9DD5-7185D0B8DD49}"/>
              </a:ext>
            </a:extLst>
          </p:cNvPr>
          <p:cNvSpPr>
            <a:spLocks noGrp="1"/>
          </p:cNvSpPr>
          <p:nvPr>
            <p:ph type="title"/>
          </p:nvPr>
        </p:nvSpPr>
        <p:spPr/>
        <p:txBody>
          <a:bodyPr/>
          <a:lstStyle/>
          <a:p>
            <a:r>
              <a:rPr lang="en-US" dirty="0"/>
              <a:t>CSC 501: Why Bother?</a:t>
            </a:r>
          </a:p>
        </p:txBody>
      </p:sp>
      <p:sp>
        <p:nvSpPr>
          <p:cNvPr id="3" name="Content Placeholder 2">
            <a:extLst>
              <a:ext uri="{FF2B5EF4-FFF2-40B4-BE49-F238E27FC236}">
                <a16:creationId xmlns:a16="http://schemas.microsoft.com/office/drawing/2014/main" id="{2818AFB2-49AA-BB46-97A4-FEF2EBC0F581}"/>
              </a:ext>
            </a:extLst>
          </p:cNvPr>
          <p:cNvSpPr>
            <a:spLocks noGrp="1"/>
          </p:cNvSpPr>
          <p:nvPr>
            <p:ph idx="1"/>
          </p:nvPr>
        </p:nvSpPr>
        <p:spPr/>
        <p:txBody>
          <a:bodyPr/>
          <a:lstStyle/>
          <a:p>
            <a:r>
              <a:rPr lang="en-US" dirty="0"/>
              <a:t>Learn resource management</a:t>
            </a:r>
          </a:p>
          <a:p>
            <a:r>
              <a:rPr lang="en-US" dirty="0"/>
              <a:t>Learn good design</a:t>
            </a:r>
          </a:p>
          <a:p>
            <a:r>
              <a:rPr lang="en-US" dirty="0"/>
              <a:t>Learn systems</a:t>
            </a:r>
          </a:p>
          <a:p>
            <a:r>
              <a:rPr lang="en-US" dirty="0"/>
              <a:t>Learn how to troubleshoot</a:t>
            </a:r>
          </a:p>
        </p:txBody>
      </p:sp>
    </p:spTree>
    <p:extLst>
      <p:ext uri="{BB962C8B-B14F-4D97-AF65-F5344CB8AC3E}">
        <p14:creationId xmlns:p14="http://schemas.microsoft.com/office/powerpoint/2010/main" val="26442527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a:t>
            </a:r>
          </a:p>
        </p:txBody>
      </p:sp>
      <p:sp>
        <p:nvSpPr>
          <p:cNvPr id="3" name="Content Placeholder 2"/>
          <p:cNvSpPr>
            <a:spLocks noGrp="1"/>
          </p:cNvSpPr>
          <p:nvPr>
            <p:ph idx="1"/>
          </p:nvPr>
        </p:nvSpPr>
        <p:spPr/>
        <p:txBody>
          <a:bodyPr/>
          <a:lstStyle/>
          <a:p>
            <a:r>
              <a:rPr lang="en-US" dirty="0"/>
              <a:t>Final, December 12, 6-9pm</a:t>
            </a:r>
          </a:p>
        </p:txBody>
      </p:sp>
    </p:spTree>
    <p:extLst>
      <p:ext uri="{BB962C8B-B14F-4D97-AF65-F5344CB8AC3E}">
        <p14:creationId xmlns:p14="http://schemas.microsoft.com/office/powerpoint/2010/main" val="12506837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marL="0" indent="0">
              <a:buNone/>
            </a:pPr>
            <a:r>
              <a:rPr lang="en-US" sz="2400" b="1" dirty="0"/>
              <a:t>TLB and Virtual Machine Monitor TLB Flows: </a:t>
            </a:r>
            <a:r>
              <a:rPr lang="en-US" sz="2400" dirty="0"/>
              <a:t>We have an application accessing memory running on an OS with a software managed TLB. Assume, for simplicity, a simple linear page table kept in physical memory. Here are some different hardware and software things that can happen during memory access (next slide). </a:t>
            </a:r>
          </a:p>
          <a:p>
            <a:pPr marL="0" indent="0">
              <a:buNone/>
            </a:pPr>
            <a:r>
              <a:rPr lang="en-US" sz="2400" dirty="0"/>
              <a:t>At first, assume we are </a:t>
            </a:r>
            <a:r>
              <a:rPr lang="en-US" sz="2400" b="1" dirty="0"/>
              <a:t>not </a:t>
            </a:r>
            <a:r>
              <a:rPr lang="en-US" sz="2400" dirty="0"/>
              <a:t>running on a VMM, i.e., this is just an application running on top of the OS. </a:t>
            </a:r>
          </a:p>
          <a:p>
            <a:pPr marL="0" indent="0">
              <a:buNone/>
            </a:pPr>
            <a:r>
              <a:rPr lang="en-US" sz="2400" dirty="0"/>
              <a:t>(a) Write down the flow that occurs when a user application encounters a </a:t>
            </a:r>
            <a:r>
              <a:rPr lang="en-US" sz="2400" b="1" dirty="0"/>
              <a:t>TLB hit</a:t>
            </a:r>
            <a:r>
              <a:rPr lang="en-US" sz="2400" dirty="0"/>
              <a:t>: </a:t>
            </a:r>
          </a:p>
          <a:p>
            <a:pPr marL="0" indent="0">
              <a:buNone/>
            </a:pPr>
            <a:r>
              <a:rPr lang="en-US" sz="2400" dirty="0"/>
              <a:t>(b) Write down the flow that occurs when a user application encounters a </a:t>
            </a:r>
            <a:r>
              <a:rPr lang="en-US" sz="2400" b="1" dirty="0"/>
              <a:t>TLB miss </a:t>
            </a:r>
            <a:r>
              <a:rPr lang="en-US" sz="2400" dirty="0"/>
              <a:t>to a valid page that is </a:t>
            </a:r>
            <a:r>
              <a:rPr lang="en-US" sz="2400" b="1" dirty="0"/>
              <a:t>present </a:t>
            </a:r>
            <a:r>
              <a:rPr lang="en-US" sz="2400" dirty="0"/>
              <a:t>in memory: </a:t>
            </a:r>
          </a:p>
          <a:p>
            <a:pPr marL="0" indent="0">
              <a:buNone/>
            </a:pPr>
            <a:r>
              <a:rPr lang="en-US" sz="2400" dirty="0"/>
              <a:t>(c) Write down the flow that occurs when a user application encounters a </a:t>
            </a:r>
            <a:r>
              <a:rPr lang="en-US" sz="2400" b="1" dirty="0"/>
              <a:t>TLB miss </a:t>
            </a:r>
            <a:r>
              <a:rPr lang="en-US" sz="2400" dirty="0"/>
              <a:t>to a valid page that is </a:t>
            </a:r>
            <a:r>
              <a:rPr lang="en-US" sz="2400" b="1" dirty="0"/>
              <a:t>not present </a:t>
            </a:r>
            <a:r>
              <a:rPr lang="en-US" sz="2400" dirty="0"/>
              <a:t>in memory: </a:t>
            </a:r>
          </a:p>
          <a:p>
            <a:pPr marL="0" indent="0">
              <a:buNone/>
            </a:pPr>
            <a:r>
              <a:rPr lang="en-US" sz="2400" dirty="0"/>
              <a:t>Now assume that the OS is running on a virtual machine monitor. </a:t>
            </a:r>
          </a:p>
          <a:p>
            <a:pPr marL="0" indent="0">
              <a:buNone/>
            </a:pPr>
            <a:r>
              <a:rPr lang="en-US" sz="2400" dirty="0"/>
              <a:t>(d) Write down the flow that occurs when a user application encounters a </a:t>
            </a:r>
            <a:r>
              <a:rPr lang="en-US" sz="2400" b="1" dirty="0"/>
              <a:t>TLB hit</a:t>
            </a:r>
            <a:r>
              <a:rPr lang="en-US" sz="2400" dirty="0"/>
              <a:t>: </a:t>
            </a:r>
          </a:p>
          <a:p>
            <a:pPr marL="0" indent="0">
              <a:buNone/>
            </a:pPr>
            <a:r>
              <a:rPr lang="en-US" sz="2400" dirty="0"/>
              <a:t>(e) Write down the flow that occurs when a user application encounters a </a:t>
            </a:r>
            <a:r>
              <a:rPr lang="en-US" sz="2400" b="1" dirty="0"/>
              <a:t>TLB miss </a:t>
            </a:r>
            <a:r>
              <a:rPr lang="en-US" sz="2400" dirty="0"/>
              <a:t>to a valid page that is </a:t>
            </a:r>
            <a:r>
              <a:rPr lang="en-US" sz="2400" b="1" dirty="0"/>
              <a:t>present </a:t>
            </a:r>
            <a:r>
              <a:rPr lang="en-US" sz="2400" dirty="0"/>
              <a:t>in memory: </a:t>
            </a:r>
          </a:p>
        </p:txBody>
      </p:sp>
    </p:spTree>
    <p:extLst>
      <p:ext uri="{BB962C8B-B14F-4D97-AF65-F5344CB8AC3E}">
        <p14:creationId xmlns:p14="http://schemas.microsoft.com/office/powerpoint/2010/main" val="15935595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marL="0" indent="0">
              <a:buNone/>
            </a:pPr>
            <a:r>
              <a:rPr lang="en-US" sz="2200" dirty="0"/>
              <a:t>0. the hardware checks the TLB to see if the VPN-to-PFN (or VPN-to-MFN if on a VMM) translation is present </a:t>
            </a:r>
          </a:p>
          <a:p>
            <a:pPr marL="0" indent="0">
              <a:buNone/>
            </a:pPr>
            <a:r>
              <a:rPr lang="en-US" sz="2200" dirty="0"/>
              <a:t>1. the hardware issues a load to a physical address (or machine address if on a VMM) </a:t>
            </a:r>
          </a:p>
          <a:p>
            <a:pPr marL="0" indent="0">
              <a:buNone/>
            </a:pPr>
            <a:r>
              <a:rPr lang="en-US" sz="2200" dirty="0"/>
              <a:t>2. the OS code at the start of the TLB miss handler runs </a:t>
            </a:r>
          </a:p>
          <a:p>
            <a:pPr marL="0" indent="0">
              <a:buNone/>
            </a:pPr>
            <a:r>
              <a:rPr lang="en-US" sz="2200" dirty="0"/>
              <a:t>3. the OS code at the end of the TLB miss handler runs, which returns from trap </a:t>
            </a:r>
          </a:p>
          <a:p>
            <a:pPr marL="0" indent="0">
              <a:buNone/>
            </a:pPr>
            <a:r>
              <a:rPr lang="en-US" sz="2200" dirty="0"/>
              <a:t>4. the OS code that accesses the page table to lookup a translation runs </a:t>
            </a:r>
          </a:p>
          <a:p>
            <a:pPr marL="0" indent="0">
              <a:buNone/>
            </a:pPr>
            <a:r>
              <a:rPr lang="en-US" sz="2200" dirty="0"/>
              <a:t>5. the OS code that updates the TLB with a new mapping runs </a:t>
            </a:r>
          </a:p>
          <a:p>
            <a:pPr marL="0" indent="0">
              <a:buNone/>
            </a:pPr>
            <a:r>
              <a:rPr lang="en-US" sz="2200" dirty="0"/>
              <a:t>6. the OS code that updates the page table with a new VPN-to-PPN mapping runs </a:t>
            </a:r>
          </a:p>
          <a:p>
            <a:pPr marL="0" indent="0">
              <a:buNone/>
            </a:pPr>
            <a:r>
              <a:rPr lang="en-US" sz="2200" dirty="0"/>
              <a:t>7. a disk request is initiated </a:t>
            </a:r>
          </a:p>
          <a:p>
            <a:pPr marL="0" indent="0">
              <a:buNone/>
            </a:pPr>
            <a:r>
              <a:rPr lang="en-US" sz="2200" dirty="0"/>
              <a:t>8. a disk request completes </a:t>
            </a:r>
          </a:p>
          <a:p>
            <a:pPr marL="0" indent="0">
              <a:buNone/>
            </a:pPr>
            <a:r>
              <a:rPr lang="en-US" sz="2200" dirty="0"/>
              <a:t>9. the VMM code at the start of the VMM TLB miss handler runs </a:t>
            </a:r>
          </a:p>
          <a:p>
            <a:pPr marL="0" indent="0">
              <a:buNone/>
            </a:pPr>
            <a:r>
              <a:rPr lang="en-US" sz="2200" dirty="0"/>
              <a:t>10. the VMM code at the end of the VMM TLB miss handler runs, which returns from trap) </a:t>
            </a:r>
          </a:p>
          <a:p>
            <a:pPr marL="0" indent="0">
              <a:buNone/>
            </a:pPr>
            <a:r>
              <a:rPr lang="en-US" sz="2200" dirty="0"/>
              <a:t>11. the VMM code that updates the TLB with a new mapping runs </a:t>
            </a:r>
          </a:p>
        </p:txBody>
      </p:sp>
    </p:spTree>
    <p:extLst>
      <p:ext uri="{BB962C8B-B14F-4D97-AF65-F5344CB8AC3E}">
        <p14:creationId xmlns:p14="http://schemas.microsoft.com/office/powerpoint/2010/main" val="2204334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EA79E-538A-3846-B3DB-B5EE2BF37BBE}"/>
              </a:ext>
            </a:extLst>
          </p:cNvPr>
          <p:cNvSpPr>
            <a:spLocks noGrp="1"/>
          </p:cNvSpPr>
          <p:nvPr>
            <p:ph type="title"/>
          </p:nvPr>
        </p:nvSpPr>
        <p:spPr/>
        <p:txBody>
          <a:bodyPr/>
          <a:lstStyle/>
          <a:p>
            <a:r>
              <a:rPr lang="en-US" dirty="0"/>
              <a:t>Containers: OS-level virtualization</a:t>
            </a:r>
          </a:p>
        </p:txBody>
      </p:sp>
      <p:sp>
        <p:nvSpPr>
          <p:cNvPr id="3" name="Content Placeholder 2">
            <a:extLst>
              <a:ext uri="{FF2B5EF4-FFF2-40B4-BE49-F238E27FC236}">
                <a16:creationId xmlns:a16="http://schemas.microsoft.com/office/drawing/2014/main" id="{A6380E91-1DB5-6D43-8D7D-2AEABF53062F}"/>
              </a:ext>
            </a:extLst>
          </p:cNvPr>
          <p:cNvSpPr>
            <a:spLocks noGrp="1"/>
          </p:cNvSpPr>
          <p:nvPr>
            <p:ph idx="1"/>
          </p:nvPr>
        </p:nvSpPr>
        <p:spPr/>
        <p:txBody>
          <a:bodyPr/>
          <a:lstStyle/>
          <a:p>
            <a:r>
              <a:rPr lang="en-US" dirty="0"/>
              <a:t>Isolation: </a:t>
            </a:r>
            <a:r>
              <a:rPr lang="en-US" b="1" dirty="0"/>
              <a:t>Namespaces</a:t>
            </a:r>
          </a:p>
          <a:p>
            <a:pPr lvl="1"/>
            <a:r>
              <a:rPr lang="en-US" dirty="0"/>
              <a:t>adds an additional indirection or translation layer to the naming/visibility of some Unix resource space (such as process ids, or network interfaces) for a specific set of processes</a:t>
            </a:r>
          </a:p>
          <a:p>
            <a:r>
              <a:rPr lang="en-US" dirty="0"/>
              <a:t>Resource control: </a:t>
            </a:r>
            <a:r>
              <a:rPr lang="en-US" b="1" dirty="0"/>
              <a:t>Control groups</a:t>
            </a:r>
          </a:p>
          <a:p>
            <a:pPr lvl="1"/>
            <a:r>
              <a:rPr lang="en-US" dirty="0"/>
              <a:t>tracking how much of a resource is being consumed by a set of processes</a:t>
            </a:r>
          </a:p>
          <a:p>
            <a:pPr lvl="1"/>
            <a:r>
              <a:rPr lang="en-US" dirty="0"/>
              <a:t>imposing quantitative limits on that consumption, either absolutely, or just in times of contention.</a:t>
            </a:r>
          </a:p>
        </p:txBody>
      </p:sp>
      <p:sp>
        <p:nvSpPr>
          <p:cNvPr id="4" name="TextBox 3">
            <a:extLst>
              <a:ext uri="{FF2B5EF4-FFF2-40B4-BE49-F238E27FC236}">
                <a16:creationId xmlns:a16="http://schemas.microsoft.com/office/drawing/2014/main" id="{4E3E8A7D-5B56-F34D-A552-EF021A07D78D}"/>
              </a:ext>
            </a:extLst>
          </p:cNvPr>
          <p:cNvSpPr txBox="1"/>
          <p:nvPr/>
        </p:nvSpPr>
        <p:spPr>
          <a:xfrm>
            <a:off x="974055" y="6031209"/>
            <a:ext cx="6608797" cy="923330"/>
          </a:xfrm>
          <a:prstGeom prst="rect">
            <a:avLst/>
          </a:prstGeom>
          <a:noFill/>
        </p:spPr>
        <p:txBody>
          <a:bodyPr wrap="none" rtlCol="0">
            <a:spAutoFit/>
          </a:bodyPr>
          <a:lstStyle/>
          <a:p>
            <a:r>
              <a:rPr lang="en-US" dirty="0" err="1"/>
              <a:t>Menage</a:t>
            </a:r>
            <a:r>
              <a:rPr lang="en-US" dirty="0"/>
              <a:t>, P. “Adding Generic Process Containers to the Linux Kernel”,</a:t>
            </a:r>
          </a:p>
          <a:p>
            <a:r>
              <a:rPr lang="en-US" dirty="0"/>
              <a:t> </a:t>
            </a:r>
            <a:r>
              <a:rPr lang="en-US" dirty="0">
                <a:hlinkClick r:id="rId2"/>
              </a:rPr>
              <a:t>https://www.kernel.org/doc/ols/2007/ols2007v2-pages-45-58.pdf</a:t>
            </a:r>
            <a:endParaRPr lang="en-US" dirty="0"/>
          </a:p>
          <a:p>
            <a:endParaRPr lang="en-US" dirty="0"/>
          </a:p>
        </p:txBody>
      </p:sp>
    </p:spTree>
    <p:extLst>
      <p:ext uri="{BB962C8B-B14F-4D97-AF65-F5344CB8AC3E}">
        <p14:creationId xmlns:p14="http://schemas.microsoft.com/office/powerpoint/2010/main" val="2817374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737360" y="2522096"/>
            <a:ext cx="5669280" cy="2550600"/>
            <a:chOff x="963168" y="2522096"/>
            <a:chExt cx="5669280" cy="2550600"/>
          </a:xfrm>
        </p:grpSpPr>
        <p:sp>
          <p:nvSpPr>
            <p:cNvPr id="4" name="Rectangle 3"/>
            <p:cNvSpPr/>
            <p:nvPr/>
          </p:nvSpPr>
          <p:spPr>
            <a:xfrm>
              <a:off x="963168" y="3864864"/>
              <a:ext cx="5669280"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Linux</a:t>
              </a:r>
            </a:p>
          </p:txBody>
        </p:sp>
        <p:sp>
          <p:nvSpPr>
            <p:cNvPr id="5" name="Rectangle 4"/>
            <p:cNvSpPr/>
            <p:nvPr/>
          </p:nvSpPr>
          <p:spPr>
            <a:xfrm>
              <a:off x="963168" y="3193480"/>
              <a:ext cx="1828800"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Container </a:t>
              </a:r>
            </a:p>
          </p:txBody>
        </p:sp>
        <p:sp>
          <p:nvSpPr>
            <p:cNvPr id="6" name="Rectangle 5"/>
            <p:cNvSpPr/>
            <p:nvPr/>
          </p:nvSpPr>
          <p:spPr>
            <a:xfrm>
              <a:off x="963168" y="2522096"/>
              <a:ext cx="548640"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P1</a:t>
              </a:r>
              <a:endParaRPr lang="en-US" sz="2800" dirty="0">
                <a:solidFill>
                  <a:schemeClr val="tx1"/>
                </a:solidFill>
              </a:endParaRPr>
            </a:p>
          </p:txBody>
        </p:sp>
        <p:sp>
          <p:nvSpPr>
            <p:cNvPr id="7" name="Rectangle 6"/>
            <p:cNvSpPr/>
            <p:nvPr/>
          </p:nvSpPr>
          <p:spPr>
            <a:xfrm>
              <a:off x="2243328" y="2522096"/>
              <a:ext cx="548640"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P3</a:t>
              </a:r>
              <a:endParaRPr lang="en-US" sz="2800" dirty="0">
                <a:solidFill>
                  <a:schemeClr val="tx1"/>
                </a:solidFill>
              </a:endParaRPr>
            </a:p>
          </p:txBody>
        </p:sp>
        <p:sp>
          <p:nvSpPr>
            <p:cNvPr id="8" name="Rectangle 7"/>
            <p:cNvSpPr/>
            <p:nvPr/>
          </p:nvSpPr>
          <p:spPr>
            <a:xfrm>
              <a:off x="1603248" y="2522096"/>
              <a:ext cx="548640"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P2</a:t>
              </a:r>
              <a:endParaRPr lang="en-US" sz="2800" dirty="0">
                <a:solidFill>
                  <a:schemeClr val="tx1"/>
                </a:solidFill>
              </a:endParaRPr>
            </a:p>
          </p:txBody>
        </p:sp>
        <p:sp>
          <p:nvSpPr>
            <p:cNvPr id="9" name="Rectangle 8"/>
            <p:cNvSpPr/>
            <p:nvPr/>
          </p:nvSpPr>
          <p:spPr>
            <a:xfrm>
              <a:off x="963168" y="4536248"/>
              <a:ext cx="5669280"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Hardware</a:t>
              </a:r>
              <a:endParaRPr lang="en-US" sz="2800" dirty="0">
                <a:solidFill>
                  <a:schemeClr val="tx1"/>
                </a:solidFill>
              </a:endParaRPr>
            </a:p>
          </p:txBody>
        </p:sp>
        <p:sp>
          <p:nvSpPr>
            <p:cNvPr id="10" name="Rectangle 9"/>
            <p:cNvSpPr/>
            <p:nvPr/>
          </p:nvSpPr>
          <p:spPr>
            <a:xfrm>
              <a:off x="2883408" y="3193480"/>
              <a:ext cx="1828800"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Container</a:t>
              </a:r>
              <a:endParaRPr lang="en-US" sz="2800" dirty="0">
                <a:solidFill>
                  <a:schemeClr val="tx1"/>
                </a:solidFill>
              </a:endParaRPr>
            </a:p>
          </p:txBody>
        </p:sp>
        <p:sp>
          <p:nvSpPr>
            <p:cNvPr id="11" name="Rectangle 10"/>
            <p:cNvSpPr/>
            <p:nvPr/>
          </p:nvSpPr>
          <p:spPr>
            <a:xfrm>
              <a:off x="2883408" y="2522096"/>
              <a:ext cx="548640"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P1</a:t>
              </a:r>
              <a:endParaRPr lang="en-US" sz="2800" dirty="0">
                <a:solidFill>
                  <a:schemeClr val="tx1"/>
                </a:solidFill>
              </a:endParaRPr>
            </a:p>
          </p:txBody>
        </p:sp>
        <p:sp>
          <p:nvSpPr>
            <p:cNvPr id="12" name="Rectangle 11"/>
            <p:cNvSpPr/>
            <p:nvPr/>
          </p:nvSpPr>
          <p:spPr>
            <a:xfrm>
              <a:off x="4163568" y="2522096"/>
              <a:ext cx="548640"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P3</a:t>
              </a:r>
              <a:endParaRPr lang="en-US" sz="2800" dirty="0">
                <a:solidFill>
                  <a:schemeClr val="tx1"/>
                </a:solidFill>
              </a:endParaRPr>
            </a:p>
          </p:txBody>
        </p:sp>
        <p:sp>
          <p:nvSpPr>
            <p:cNvPr id="13" name="Rectangle 12"/>
            <p:cNvSpPr/>
            <p:nvPr/>
          </p:nvSpPr>
          <p:spPr>
            <a:xfrm>
              <a:off x="3523488" y="2522096"/>
              <a:ext cx="548640"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P2</a:t>
              </a:r>
              <a:endParaRPr lang="en-US" sz="2800" dirty="0">
                <a:solidFill>
                  <a:schemeClr val="tx1"/>
                </a:solidFill>
              </a:endParaRPr>
            </a:p>
          </p:txBody>
        </p:sp>
        <p:sp>
          <p:nvSpPr>
            <p:cNvPr id="21" name="Rectangle 20"/>
            <p:cNvSpPr/>
            <p:nvPr/>
          </p:nvSpPr>
          <p:spPr>
            <a:xfrm>
              <a:off x="4803648" y="3193480"/>
              <a:ext cx="1828800"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Container</a:t>
              </a:r>
              <a:endParaRPr lang="en-US" sz="2800" dirty="0">
                <a:solidFill>
                  <a:schemeClr val="tx1"/>
                </a:solidFill>
              </a:endParaRPr>
            </a:p>
          </p:txBody>
        </p:sp>
        <p:sp>
          <p:nvSpPr>
            <p:cNvPr id="22" name="Rectangle 21"/>
            <p:cNvSpPr/>
            <p:nvPr/>
          </p:nvSpPr>
          <p:spPr>
            <a:xfrm>
              <a:off x="4803648" y="2522096"/>
              <a:ext cx="548640"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P1</a:t>
              </a:r>
              <a:endParaRPr lang="en-US" sz="2800" dirty="0">
                <a:solidFill>
                  <a:schemeClr val="tx1"/>
                </a:solidFill>
              </a:endParaRPr>
            </a:p>
          </p:txBody>
        </p:sp>
        <p:sp>
          <p:nvSpPr>
            <p:cNvPr id="23" name="Rectangle 22"/>
            <p:cNvSpPr/>
            <p:nvPr/>
          </p:nvSpPr>
          <p:spPr>
            <a:xfrm>
              <a:off x="6083808" y="2522096"/>
              <a:ext cx="548640"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P3</a:t>
              </a:r>
              <a:endParaRPr lang="en-US" sz="2800" dirty="0">
                <a:solidFill>
                  <a:schemeClr val="tx1"/>
                </a:solidFill>
              </a:endParaRPr>
            </a:p>
          </p:txBody>
        </p:sp>
        <p:sp>
          <p:nvSpPr>
            <p:cNvPr id="24" name="Rectangle 23"/>
            <p:cNvSpPr/>
            <p:nvPr/>
          </p:nvSpPr>
          <p:spPr>
            <a:xfrm>
              <a:off x="5443728" y="2522096"/>
              <a:ext cx="548640"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P2</a:t>
              </a:r>
              <a:endParaRPr lang="en-US" sz="2800" dirty="0">
                <a:solidFill>
                  <a:schemeClr val="tx1"/>
                </a:solidFill>
              </a:endParaRPr>
            </a:p>
          </p:txBody>
        </p:sp>
      </p:grpSp>
    </p:spTree>
    <p:extLst>
      <p:ext uri="{BB962C8B-B14F-4D97-AF65-F5344CB8AC3E}">
        <p14:creationId xmlns:p14="http://schemas.microsoft.com/office/powerpoint/2010/main" val="1866953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a:t>
            </a:r>
          </a:p>
        </p:txBody>
      </p:sp>
      <p:sp>
        <p:nvSpPr>
          <p:cNvPr id="4" name="Rectangle 3"/>
          <p:cNvSpPr/>
          <p:nvPr/>
        </p:nvSpPr>
        <p:spPr>
          <a:xfrm>
            <a:off x="660980" y="4299422"/>
            <a:ext cx="1828800"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Hardware</a:t>
            </a:r>
            <a:endParaRPr lang="en-US" sz="2800" dirty="0">
              <a:solidFill>
                <a:schemeClr val="tx1"/>
              </a:solidFill>
            </a:endParaRPr>
          </a:p>
        </p:txBody>
      </p:sp>
      <p:sp>
        <p:nvSpPr>
          <p:cNvPr id="5" name="Rectangle 4"/>
          <p:cNvSpPr/>
          <p:nvPr/>
        </p:nvSpPr>
        <p:spPr>
          <a:xfrm>
            <a:off x="660980" y="3628038"/>
            <a:ext cx="1828800"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Linux</a:t>
            </a:r>
            <a:endParaRPr lang="en-US" sz="2800" dirty="0">
              <a:solidFill>
                <a:schemeClr val="tx1"/>
              </a:solidFill>
            </a:endParaRPr>
          </a:p>
        </p:txBody>
      </p:sp>
      <p:sp>
        <p:nvSpPr>
          <p:cNvPr id="6" name="Rectangle 5"/>
          <p:cNvSpPr/>
          <p:nvPr/>
        </p:nvSpPr>
        <p:spPr>
          <a:xfrm>
            <a:off x="660980" y="2290448"/>
            <a:ext cx="548640"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P1</a:t>
            </a:r>
            <a:endParaRPr lang="en-US" sz="2800" dirty="0">
              <a:solidFill>
                <a:schemeClr val="tx1"/>
              </a:solidFill>
            </a:endParaRPr>
          </a:p>
        </p:txBody>
      </p:sp>
      <p:sp>
        <p:nvSpPr>
          <p:cNvPr id="7" name="Rectangle 6"/>
          <p:cNvSpPr/>
          <p:nvPr/>
        </p:nvSpPr>
        <p:spPr>
          <a:xfrm>
            <a:off x="1941140" y="2290448"/>
            <a:ext cx="548640"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P3</a:t>
            </a:r>
            <a:endParaRPr lang="en-US" sz="2800" dirty="0">
              <a:solidFill>
                <a:schemeClr val="tx1"/>
              </a:solidFill>
            </a:endParaRPr>
          </a:p>
        </p:txBody>
      </p:sp>
      <p:sp>
        <p:nvSpPr>
          <p:cNvPr id="8" name="Rectangle 7"/>
          <p:cNvSpPr/>
          <p:nvPr/>
        </p:nvSpPr>
        <p:spPr>
          <a:xfrm>
            <a:off x="1301060" y="2290448"/>
            <a:ext cx="548640"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P2</a:t>
            </a:r>
            <a:endParaRPr lang="en-US" sz="2800" dirty="0">
              <a:solidFill>
                <a:schemeClr val="tx1"/>
              </a:solidFill>
            </a:endParaRPr>
          </a:p>
        </p:txBody>
      </p:sp>
      <p:sp>
        <p:nvSpPr>
          <p:cNvPr id="9" name="Right Arrow 8"/>
          <p:cNvSpPr/>
          <p:nvPr/>
        </p:nvSpPr>
        <p:spPr>
          <a:xfrm>
            <a:off x="2691814" y="2609088"/>
            <a:ext cx="338764" cy="35274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243071" y="3633216"/>
            <a:ext cx="1828800"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VMM</a:t>
            </a:r>
            <a:endParaRPr lang="en-US" sz="2800" dirty="0">
              <a:solidFill>
                <a:schemeClr val="tx1"/>
              </a:solidFill>
            </a:endParaRPr>
          </a:p>
        </p:txBody>
      </p:sp>
      <p:sp>
        <p:nvSpPr>
          <p:cNvPr id="11" name="Rectangle 10"/>
          <p:cNvSpPr/>
          <p:nvPr/>
        </p:nvSpPr>
        <p:spPr>
          <a:xfrm>
            <a:off x="3243071" y="2961832"/>
            <a:ext cx="1828800"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Linux</a:t>
            </a:r>
            <a:endParaRPr lang="en-US" sz="2800" dirty="0">
              <a:solidFill>
                <a:schemeClr val="tx1"/>
              </a:solidFill>
            </a:endParaRPr>
          </a:p>
        </p:txBody>
      </p:sp>
      <p:sp>
        <p:nvSpPr>
          <p:cNvPr id="12" name="Rectangle 11"/>
          <p:cNvSpPr/>
          <p:nvPr/>
        </p:nvSpPr>
        <p:spPr>
          <a:xfrm>
            <a:off x="3243071" y="2290448"/>
            <a:ext cx="548640"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P1</a:t>
            </a:r>
            <a:endParaRPr lang="en-US" sz="2800" dirty="0">
              <a:solidFill>
                <a:schemeClr val="tx1"/>
              </a:solidFill>
            </a:endParaRPr>
          </a:p>
        </p:txBody>
      </p:sp>
      <p:sp>
        <p:nvSpPr>
          <p:cNvPr id="13" name="Rectangle 12"/>
          <p:cNvSpPr/>
          <p:nvPr/>
        </p:nvSpPr>
        <p:spPr>
          <a:xfrm>
            <a:off x="4523231" y="2290448"/>
            <a:ext cx="548640"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P3</a:t>
            </a:r>
            <a:endParaRPr lang="en-US" sz="2800" dirty="0">
              <a:solidFill>
                <a:schemeClr val="tx1"/>
              </a:solidFill>
            </a:endParaRPr>
          </a:p>
        </p:txBody>
      </p:sp>
      <p:sp>
        <p:nvSpPr>
          <p:cNvPr id="14" name="Rectangle 13"/>
          <p:cNvSpPr/>
          <p:nvPr/>
        </p:nvSpPr>
        <p:spPr>
          <a:xfrm>
            <a:off x="3883151" y="2290448"/>
            <a:ext cx="548640"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P2</a:t>
            </a:r>
            <a:endParaRPr lang="en-US" sz="2800" dirty="0">
              <a:solidFill>
                <a:schemeClr val="tx1"/>
              </a:solidFill>
            </a:endParaRPr>
          </a:p>
        </p:txBody>
      </p:sp>
      <p:sp>
        <p:nvSpPr>
          <p:cNvPr id="15" name="Rectangle 14"/>
          <p:cNvSpPr/>
          <p:nvPr/>
        </p:nvSpPr>
        <p:spPr>
          <a:xfrm>
            <a:off x="3243071" y="4304600"/>
            <a:ext cx="1828800"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Hardware</a:t>
            </a:r>
            <a:endParaRPr lang="en-US" sz="2800" dirty="0">
              <a:solidFill>
                <a:schemeClr val="tx1"/>
              </a:solidFill>
            </a:endParaRPr>
          </a:p>
        </p:txBody>
      </p:sp>
      <p:sp>
        <p:nvSpPr>
          <p:cNvPr id="16" name="Right Arrow 15">
            <a:extLst>
              <a:ext uri="{FF2B5EF4-FFF2-40B4-BE49-F238E27FC236}">
                <a16:creationId xmlns:a16="http://schemas.microsoft.com/office/drawing/2014/main" id="{C41CEE4B-B28E-B848-A51A-F01C55AF7649}"/>
              </a:ext>
            </a:extLst>
          </p:cNvPr>
          <p:cNvSpPr/>
          <p:nvPr/>
        </p:nvSpPr>
        <p:spPr>
          <a:xfrm>
            <a:off x="5456792" y="2617795"/>
            <a:ext cx="338764" cy="35274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0C2CB4C-512B-EA4F-9F72-6D8E51179BEB}"/>
              </a:ext>
            </a:extLst>
          </p:cNvPr>
          <p:cNvSpPr/>
          <p:nvPr/>
        </p:nvSpPr>
        <p:spPr>
          <a:xfrm>
            <a:off x="6008049" y="3641923"/>
            <a:ext cx="1828800"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Linux</a:t>
            </a:r>
            <a:endParaRPr lang="en-US" sz="2800" dirty="0">
              <a:solidFill>
                <a:schemeClr val="tx1"/>
              </a:solidFill>
            </a:endParaRPr>
          </a:p>
        </p:txBody>
      </p:sp>
      <p:sp>
        <p:nvSpPr>
          <p:cNvPr id="19" name="Rectangle 18">
            <a:extLst>
              <a:ext uri="{FF2B5EF4-FFF2-40B4-BE49-F238E27FC236}">
                <a16:creationId xmlns:a16="http://schemas.microsoft.com/office/drawing/2014/main" id="{895D6C1B-710E-AD4C-B553-8382591740F3}"/>
              </a:ext>
            </a:extLst>
          </p:cNvPr>
          <p:cNvSpPr/>
          <p:nvPr/>
        </p:nvSpPr>
        <p:spPr>
          <a:xfrm>
            <a:off x="6008049" y="2299155"/>
            <a:ext cx="548640"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P1</a:t>
            </a:r>
            <a:endParaRPr lang="en-US" sz="2800" dirty="0">
              <a:solidFill>
                <a:schemeClr val="tx1"/>
              </a:solidFill>
            </a:endParaRPr>
          </a:p>
        </p:txBody>
      </p:sp>
      <p:sp>
        <p:nvSpPr>
          <p:cNvPr id="20" name="Rectangle 19">
            <a:extLst>
              <a:ext uri="{FF2B5EF4-FFF2-40B4-BE49-F238E27FC236}">
                <a16:creationId xmlns:a16="http://schemas.microsoft.com/office/drawing/2014/main" id="{C728B5DE-1E6C-C24A-934B-DD7C8ABF3C13}"/>
              </a:ext>
            </a:extLst>
          </p:cNvPr>
          <p:cNvSpPr/>
          <p:nvPr/>
        </p:nvSpPr>
        <p:spPr>
          <a:xfrm>
            <a:off x="7288209" y="2299155"/>
            <a:ext cx="548640"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P3</a:t>
            </a:r>
            <a:endParaRPr lang="en-US" sz="2800" dirty="0">
              <a:solidFill>
                <a:schemeClr val="tx1"/>
              </a:solidFill>
            </a:endParaRPr>
          </a:p>
        </p:txBody>
      </p:sp>
      <p:sp>
        <p:nvSpPr>
          <p:cNvPr id="21" name="Rectangle 20">
            <a:extLst>
              <a:ext uri="{FF2B5EF4-FFF2-40B4-BE49-F238E27FC236}">
                <a16:creationId xmlns:a16="http://schemas.microsoft.com/office/drawing/2014/main" id="{12550720-4834-3145-931F-916C825ABEE0}"/>
              </a:ext>
            </a:extLst>
          </p:cNvPr>
          <p:cNvSpPr/>
          <p:nvPr/>
        </p:nvSpPr>
        <p:spPr>
          <a:xfrm>
            <a:off x="6648129" y="2299155"/>
            <a:ext cx="548640"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P2</a:t>
            </a:r>
            <a:endParaRPr lang="en-US" sz="2800" dirty="0">
              <a:solidFill>
                <a:schemeClr val="tx1"/>
              </a:solidFill>
            </a:endParaRPr>
          </a:p>
        </p:txBody>
      </p:sp>
      <p:sp>
        <p:nvSpPr>
          <p:cNvPr id="22" name="Rectangle 21">
            <a:extLst>
              <a:ext uri="{FF2B5EF4-FFF2-40B4-BE49-F238E27FC236}">
                <a16:creationId xmlns:a16="http://schemas.microsoft.com/office/drawing/2014/main" id="{34250E0F-D89E-E24A-BBB7-5090F1FA7C8A}"/>
              </a:ext>
            </a:extLst>
          </p:cNvPr>
          <p:cNvSpPr/>
          <p:nvPr/>
        </p:nvSpPr>
        <p:spPr>
          <a:xfrm>
            <a:off x="6008049" y="4313307"/>
            <a:ext cx="1828800"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Hardware</a:t>
            </a:r>
            <a:endParaRPr lang="en-US" sz="2800" dirty="0">
              <a:solidFill>
                <a:schemeClr val="tx1"/>
              </a:solidFill>
            </a:endParaRPr>
          </a:p>
        </p:txBody>
      </p:sp>
      <p:sp>
        <p:nvSpPr>
          <p:cNvPr id="23" name="Rectangle 22">
            <a:extLst>
              <a:ext uri="{FF2B5EF4-FFF2-40B4-BE49-F238E27FC236}">
                <a16:creationId xmlns:a16="http://schemas.microsoft.com/office/drawing/2014/main" id="{D6560529-46E9-4B4A-87DD-FE83E926A5C9}"/>
              </a:ext>
            </a:extLst>
          </p:cNvPr>
          <p:cNvSpPr/>
          <p:nvPr/>
        </p:nvSpPr>
        <p:spPr>
          <a:xfrm>
            <a:off x="5976261" y="2947945"/>
            <a:ext cx="603504"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C1</a:t>
            </a:r>
            <a:endParaRPr lang="en-US" sz="2800" dirty="0">
              <a:solidFill>
                <a:schemeClr val="tx1"/>
              </a:solidFill>
            </a:endParaRPr>
          </a:p>
        </p:txBody>
      </p:sp>
      <p:sp>
        <p:nvSpPr>
          <p:cNvPr id="24" name="Rectangle 23">
            <a:extLst>
              <a:ext uri="{FF2B5EF4-FFF2-40B4-BE49-F238E27FC236}">
                <a16:creationId xmlns:a16="http://schemas.microsoft.com/office/drawing/2014/main" id="{2A86113B-E758-B845-B1E0-4CDAB42E0605}"/>
              </a:ext>
            </a:extLst>
          </p:cNvPr>
          <p:cNvSpPr/>
          <p:nvPr/>
        </p:nvSpPr>
        <p:spPr>
          <a:xfrm>
            <a:off x="7256421" y="2947945"/>
            <a:ext cx="603504"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C3</a:t>
            </a:r>
            <a:endParaRPr lang="en-US" sz="2800" dirty="0">
              <a:solidFill>
                <a:schemeClr val="tx1"/>
              </a:solidFill>
            </a:endParaRPr>
          </a:p>
        </p:txBody>
      </p:sp>
      <p:sp>
        <p:nvSpPr>
          <p:cNvPr id="25" name="Rectangle 24">
            <a:extLst>
              <a:ext uri="{FF2B5EF4-FFF2-40B4-BE49-F238E27FC236}">
                <a16:creationId xmlns:a16="http://schemas.microsoft.com/office/drawing/2014/main" id="{130B4CCC-9C17-774E-922D-C29C7D5C945E}"/>
              </a:ext>
            </a:extLst>
          </p:cNvPr>
          <p:cNvSpPr/>
          <p:nvPr/>
        </p:nvSpPr>
        <p:spPr>
          <a:xfrm>
            <a:off x="6616341" y="2947945"/>
            <a:ext cx="603504"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C2</a:t>
            </a:r>
            <a:endParaRPr lang="en-US" sz="2800" dirty="0">
              <a:solidFill>
                <a:schemeClr val="tx1"/>
              </a:solidFill>
            </a:endParaRPr>
          </a:p>
        </p:txBody>
      </p:sp>
      <p:sp>
        <p:nvSpPr>
          <p:cNvPr id="3" name="TextBox 2">
            <a:extLst>
              <a:ext uri="{FF2B5EF4-FFF2-40B4-BE49-F238E27FC236}">
                <a16:creationId xmlns:a16="http://schemas.microsoft.com/office/drawing/2014/main" id="{2ADA95F8-6B84-8C4B-9FEE-1EB312AB2954}"/>
              </a:ext>
            </a:extLst>
          </p:cNvPr>
          <p:cNvSpPr txBox="1"/>
          <p:nvPr/>
        </p:nvSpPr>
        <p:spPr>
          <a:xfrm>
            <a:off x="839569" y="5159828"/>
            <a:ext cx="1471621" cy="646331"/>
          </a:xfrm>
          <a:prstGeom prst="rect">
            <a:avLst/>
          </a:prstGeom>
          <a:noFill/>
        </p:spPr>
        <p:txBody>
          <a:bodyPr wrap="none" rtlCol="0">
            <a:spAutoFit/>
          </a:bodyPr>
          <a:lstStyle/>
          <a:p>
            <a:pPr algn="ctr"/>
            <a:r>
              <a:rPr lang="en-US" b="1" dirty="0"/>
              <a:t>Process</a:t>
            </a:r>
          </a:p>
          <a:p>
            <a:r>
              <a:rPr lang="en-US" b="1" dirty="0"/>
              <a:t>Virtualization</a:t>
            </a:r>
          </a:p>
        </p:txBody>
      </p:sp>
      <p:sp>
        <p:nvSpPr>
          <p:cNvPr id="26" name="TextBox 25">
            <a:extLst>
              <a:ext uri="{FF2B5EF4-FFF2-40B4-BE49-F238E27FC236}">
                <a16:creationId xmlns:a16="http://schemas.microsoft.com/office/drawing/2014/main" id="{94B82768-3BD3-FD4E-8954-F58D60C920B8}"/>
              </a:ext>
            </a:extLst>
          </p:cNvPr>
          <p:cNvSpPr txBox="1"/>
          <p:nvPr/>
        </p:nvSpPr>
        <p:spPr>
          <a:xfrm>
            <a:off x="3421660" y="5159828"/>
            <a:ext cx="1471621" cy="646331"/>
          </a:xfrm>
          <a:prstGeom prst="rect">
            <a:avLst/>
          </a:prstGeom>
          <a:noFill/>
        </p:spPr>
        <p:txBody>
          <a:bodyPr wrap="none" rtlCol="0">
            <a:spAutoFit/>
          </a:bodyPr>
          <a:lstStyle/>
          <a:p>
            <a:pPr algn="ctr"/>
            <a:r>
              <a:rPr lang="en-US" b="1" dirty="0"/>
              <a:t>Machine</a:t>
            </a:r>
          </a:p>
          <a:p>
            <a:r>
              <a:rPr lang="en-US" b="1" dirty="0"/>
              <a:t>Virtualization</a:t>
            </a:r>
          </a:p>
        </p:txBody>
      </p:sp>
      <p:sp>
        <p:nvSpPr>
          <p:cNvPr id="27" name="TextBox 26">
            <a:extLst>
              <a:ext uri="{FF2B5EF4-FFF2-40B4-BE49-F238E27FC236}">
                <a16:creationId xmlns:a16="http://schemas.microsoft.com/office/drawing/2014/main" id="{6D0ADA84-AE19-7E48-A935-E4660FBAB698}"/>
              </a:ext>
            </a:extLst>
          </p:cNvPr>
          <p:cNvSpPr txBox="1"/>
          <p:nvPr/>
        </p:nvSpPr>
        <p:spPr>
          <a:xfrm>
            <a:off x="6325239" y="5159828"/>
            <a:ext cx="1185709" cy="646331"/>
          </a:xfrm>
          <a:prstGeom prst="rect">
            <a:avLst/>
          </a:prstGeom>
          <a:noFill/>
        </p:spPr>
        <p:txBody>
          <a:bodyPr wrap="none" rtlCol="0">
            <a:spAutoFit/>
          </a:bodyPr>
          <a:lstStyle/>
          <a:p>
            <a:r>
              <a:rPr lang="en-US" b="1" dirty="0"/>
              <a:t>Container-</a:t>
            </a:r>
          </a:p>
          <a:p>
            <a:pPr algn="ctr"/>
            <a:r>
              <a:rPr lang="en-US" b="1" dirty="0" err="1"/>
              <a:t>ization</a:t>
            </a:r>
            <a:endParaRPr lang="en-US" b="1" dirty="0"/>
          </a:p>
        </p:txBody>
      </p:sp>
    </p:spTree>
    <p:extLst>
      <p:ext uri="{BB962C8B-B14F-4D97-AF65-F5344CB8AC3E}">
        <p14:creationId xmlns:p14="http://schemas.microsoft.com/office/powerpoint/2010/main" val="2927990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B39C3B7-4233-7046-8A73-CCD83CB4B8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1743507"/>
            <a:ext cx="9144000" cy="3370985"/>
          </a:xfrm>
          <a:prstGeom prst="rect">
            <a:avLst/>
          </a:prstGeom>
        </p:spPr>
      </p:pic>
      <p:sp>
        <p:nvSpPr>
          <p:cNvPr id="4" name="TextBox 3">
            <a:extLst>
              <a:ext uri="{FF2B5EF4-FFF2-40B4-BE49-F238E27FC236}">
                <a16:creationId xmlns:a16="http://schemas.microsoft.com/office/drawing/2014/main" id="{D4114C94-AF2D-F648-B026-93E0741D779F}"/>
              </a:ext>
            </a:extLst>
          </p:cNvPr>
          <p:cNvSpPr txBox="1"/>
          <p:nvPr/>
        </p:nvSpPr>
        <p:spPr>
          <a:xfrm>
            <a:off x="1870364" y="6130636"/>
            <a:ext cx="5850448" cy="338554"/>
          </a:xfrm>
          <a:prstGeom prst="rect">
            <a:avLst/>
          </a:prstGeom>
          <a:noFill/>
        </p:spPr>
        <p:txBody>
          <a:bodyPr wrap="none" rtlCol="0">
            <a:spAutoFit/>
          </a:bodyPr>
          <a:lstStyle/>
          <a:p>
            <a:r>
              <a:rPr lang="en-US" sz="1600" dirty="0">
                <a:hlinkClick r:id="rId4"/>
              </a:rPr>
              <a:t>https://kubernetes.io/docs/concepts/overview/what-is-kubernetes/</a:t>
            </a:r>
            <a:endParaRPr lang="en-US" sz="1600" dirty="0"/>
          </a:p>
        </p:txBody>
      </p:sp>
      <p:sp>
        <p:nvSpPr>
          <p:cNvPr id="6" name="Title 1">
            <a:extLst>
              <a:ext uri="{FF2B5EF4-FFF2-40B4-BE49-F238E27FC236}">
                <a16:creationId xmlns:a16="http://schemas.microsoft.com/office/drawing/2014/main" id="{FCD0CE5E-C33E-A24A-B7BB-0CFE1E27F38F}"/>
              </a:ext>
            </a:extLst>
          </p:cNvPr>
          <p:cNvSpPr txBox="1">
            <a:spLocks/>
          </p:cNvSpPr>
          <p:nvPr/>
        </p:nvSpPr>
        <p:spPr>
          <a:xfrm>
            <a:off x="628650" y="365126"/>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System Models</a:t>
            </a:r>
            <a:endParaRPr lang="en-US" dirty="0"/>
          </a:p>
        </p:txBody>
      </p:sp>
    </p:spTree>
    <p:extLst>
      <p:ext uri="{BB962C8B-B14F-4D97-AF65-F5344CB8AC3E}">
        <p14:creationId xmlns:p14="http://schemas.microsoft.com/office/powerpoint/2010/main" val="3639038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a:t>
            </a:r>
          </a:p>
        </p:txBody>
      </p:sp>
      <p:sp>
        <p:nvSpPr>
          <p:cNvPr id="4" name="Rectangle 3"/>
          <p:cNvSpPr/>
          <p:nvPr/>
        </p:nvSpPr>
        <p:spPr>
          <a:xfrm>
            <a:off x="660980" y="4299422"/>
            <a:ext cx="1828800"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Hardware</a:t>
            </a:r>
            <a:endParaRPr lang="en-US" sz="2800" dirty="0">
              <a:solidFill>
                <a:schemeClr val="tx1"/>
              </a:solidFill>
            </a:endParaRPr>
          </a:p>
        </p:txBody>
      </p:sp>
      <p:sp>
        <p:nvSpPr>
          <p:cNvPr id="5" name="Rectangle 4"/>
          <p:cNvSpPr/>
          <p:nvPr/>
        </p:nvSpPr>
        <p:spPr>
          <a:xfrm>
            <a:off x="660980" y="3628038"/>
            <a:ext cx="1828800"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Linux</a:t>
            </a:r>
            <a:endParaRPr lang="en-US" sz="2800" dirty="0">
              <a:solidFill>
                <a:schemeClr val="tx1"/>
              </a:solidFill>
            </a:endParaRPr>
          </a:p>
        </p:txBody>
      </p:sp>
      <p:sp>
        <p:nvSpPr>
          <p:cNvPr id="6" name="Rectangle 5"/>
          <p:cNvSpPr/>
          <p:nvPr/>
        </p:nvSpPr>
        <p:spPr>
          <a:xfrm>
            <a:off x="660980" y="2290448"/>
            <a:ext cx="548640"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P1</a:t>
            </a:r>
            <a:endParaRPr lang="en-US" sz="2800" dirty="0">
              <a:solidFill>
                <a:schemeClr val="tx1"/>
              </a:solidFill>
            </a:endParaRPr>
          </a:p>
        </p:txBody>
      </p:sp>
      <p:sp>
        <p:nvSpPr>
          <p:cNvPr id="7" name="Rectangle 6"/>
          <p:cNvSpPr/>
          <p:nvPr/>
        </p:nvSpPr>
        <p:spPr>
          <a:xfrm>
            <a:off x="1941140" y="2290448"/>
            <a:ext cx="548640"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P3</a:t>
            </a:r>
            <a:endParaRPr lang="en-US" sz="2800" dirty="0">
              <a:solidFill>
                <a:schemeClr val="tx1"/>
              </a:solidFill>
            </a:endParaRPr>
          </a:p>
        </p:txBody>
      </p:sp>
      <p:sp>
        <p:nvSpPr>
          <p:cNvPr id="8" name="Rectangle 7"/>
          <p:cNvSpPr/>
          <p:nvPr/>
        </p:nvSpPr>
        <p:spPr>
          <a:xfrm>
            <a:off x="1301060" y="2290448"/>
            <a:ext cx="548640"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P2</a:t>
            </a:r>
            <a:endParaRPr lang="en-US" sz="2800" dirty="0">
              <a:solidFill>
                <a:schemeClr val="tx1"/>
              </a:solidFill>
            </a:endParaRPr>
          </a:p>
        </p:txBody>
      </p:sp>
      <p:sp>
        <p:nvSpPr>
          <p:cNvPr id="9" name="Right Arrow 8"/>
          <p:cNvSpPr/>
          <p:nvPr/>
        </p:nvSpPr>
        <p:spPr>
          <a:xfrm>
            <a:off x="2691814" y="2609088"/>
            <a:ext cx="338764" cy="35274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a:extLst>
              <a:ext uri="{FF2B5EF4-FFF2-40B4-BE49-F238E27FC236}">
                <a16:creationId xmlns:a16="http://schemas.microsoft.com/office/drawing/2014/main" id="{C41CEE4B-B28E-B848-A51A-F01C55AF7649}"/>
              </a:ext>
            </a:extLst>
          </p:cNvPr>
          <p:cNvSpPr/>
          <p:nvPr/>
        </p:nvSpPr>
        <p:spPr>
          <a:xfrm>
            <a:off x="5456792" y="2617795"/>
            <a:ext cx="338764" cy="35274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0C2CB4C-512B-EA4F-9F72-6D8E51179BEB}"/>
              </a:ext>
            </a:extLst>
          </p:cNvPr>
          <p:cNvSpPr/>
          <p:nvPr/>
        </p:nvSpPr>
        <p:spPr>
          <a:xfrm>
            <a:off x="6008049" y="2925643"/>
            <a:ext cx="1828800"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Orchestration</a:t>
            </a:r>
          </a:p>
        </p:txBody>
      </p:sp>
      <p:sp>
        <p:nvSpPr>
          <p:cNvPr id="23" name="Rectangle 22">
            <a:extLst>
              <a:ext uri="{FF2B5EF4-FFF2-40B4-BE49-F238E27FC236}">
                <a16:creationId xmlns:a16="http://schemas.microsoft.com/office/drawing/2014/main" id="{D6560529-46E9-4B4A-87DD-FE83E926A5C9}"/>
              </a:ext>
            </a:extLst>
          </p:cNvPr>
          <p:cNvSpPr/>
          <p:nvPr/>
        </p:nvSpPr>
        <p:spPr>
          <a:xfrm>
            <a:off x="5976261" y="2231665"/>
            <a:ext cx="603504"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Cs</a:t>
            </a:r>
          </a:p>
        </p:txBody>
      </p:sp>
      <p:sp>
        <p:nvSpPr>
          <p:cNvPr id="24" name="Rectangle 23">
            <a:extLst>
              <a:ext uri="{FF2B5EF4-FFF2-40B4-BE49-F238E27FC236}">
                <a16:creationId xmlns:a16="http://schemas.microsoft.com/office/drawing/2014/main" id="{2A86113B-E758-B845-B1E0-4CDAB42E0605}"/>
              </a:ext>
            </a:extLst>
          </p:cNvPr>
          <p:cNvSpPr/>
          <p:nvPr/>
        </p:nvSpPr>
        <p:spPr>
          <a:xfrm>
            <a:off x="7256421" y="2231665"/>
            <a:ext cx="603504"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Cs</a:t>
            </a:r>
            <a:endParaRPr lang="en-US" sz="2800" dirty="0">
              <a:solidFill>
                <a:schemeClr val="tx1"/>
              </a:solidFill>
            </a:endParaRPr>
          </a:p>
        </p:txBody>
      </p:sp>
      <p:sp>
        <p:nvSpPr>
          <p:cNvPr id="25" name="Rectangle 24">
            <a:extLst>
              <a:ext uri="{FF2B5EF4-FFF2-40B4-BE49-F238E27FC236}">
                <a16:creationId xmlns:a16="http://schemas.microsoft.com/office/drawing/2014/main" id="{130B4CCC-9C17-774E-922D-C29C7D5C945E}"/>
              </a:ext>
            </a:extLst>
          </p:cNvPr>
          <p:cNvSpPr/>
          <p:nvPr/>
        </p:nvSpPr>
        <p:spPr>
          <a:xfrm>
            <a:off x="6616341" y="2231665"/>
            <a:ext cx="603504"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Cs</a:t>
            </a:r>
          </a:p>
        </p:txBody>
      </p:sp>
      <p:sp>
        <p:nvSpPr>
          <p:cNvPr id="3" name="TextBox 2">
            <a:extLst>
              <a:ext uri="{FF2B5EF4-FFF2-40B4-BE49-F238E27FC236}">
                <a16:creationId xmlns:a16="http://schemas.microsoft.com/office/drawing/2014/main" id="{2ADA95F8-6B84-8C4B-9FEE-1EB312AB2954}"/>
              </a:ext>
            </a:extLst>
          </p:cNvPr>
          <p:cNvSpPr txBox="1"/>
          <p:nvPr/>
        </p:nvSpPr>
        <p:spPr>
          <a:xfrm>
            <a:off x="839569" y="5159828"/>
            <a:ext cx="1471621" cy="646331"/>
          </a:xfrm>
          <a:prstGeom prst="rect">
            <a:avLst/>
          </a:prstGeom>
          <a:noFill/>
        </p:spPr>
        <p:txBody>
          <a:bodyPr wrap="none" rtlCol="0">
            <a:spAutoFit/>
          </a:bodyPr>
          <a:lstStyle/>
          <a:p>
            <a:pPr algn="ctr"/>
            <a:r>
              <a:rPr lang="en-US" b="1" dirty="0"/>
              <a:t>Process</a:t>
            </a:r>
          </a:p>
          <a:p>
            <a:r>
              <a:rPr lang="en-US" b="1" dirty="0"/>
              <a:t>Virtualization</a:t>
            </a:r>
          </a:p>
        </p:txBody>
      </p:sp>
      <p:sp>
        <p:nvSpPr>
          <p:cNvPr id="27" name="TextBox 26">
            <a:extLst>
              <a:ext uri="{FF2B5EF4-FFF2-40B4-BE49-F238E27FC236}">
                <a16:creationId xmlns:a16="http://schemas.microsoft.com/office/drawing/2014/main" id="{6D0ADA84-AE19-7E48-A935-E4660FBAB698}"/>
              </a:ext>
            </a:extLst>
          </p:cNvPr>
          <p:cNvSpPr txBox="1"/>
          <p:nvPr/>
        </p:nvSpPr>
        <p:spPr>
          <a:xfrm>
            <a:off x="6325239" y="5159828"/>
            <a:ext cx="1494127" cy="369332"/>
          </a:xfrm>
          <a:prstGeom prst="rect">
            <a:avLst/>
          </a:prstGeom>
          <a:noFill/>
        </p:spPr>
        <p:txBody>
          <a:bodyPr wrap="none" rtlCol="0">
            <a:spAutoFit/>
          </a:bodyPr>
          <a:lstStyle/>
          <a:p>
            <a:r>
              <a:rPr lang="en-US" b="1" dirty="0"/>
              <a:t>Orchestration</a:t>
            </a:r>
          </a:p>
        </p:txBody>
      </p:sp>
      <p:sp>
        <p:nvSpPr>
          <p:cNvPr id="28" name="Rectangle 27">
            <a:extLst>
              <a:ext uri="{FF2B5EF4-FFF2-40B4-BE49-F238E27FC236}">
                <a16:creationId xmlns:a16="http://schemas.microsoft.com/office/drawing/2014/main" id="{DFE051BA-B10C-4248-A242-E7C70D34CAFD}"/>
              </a:ext>
            </a:extLst>
          </p:cNvPr>
          <p:cNvSpPr/>
          <p:nvPr/>
        </p:nvSpPr>
        <p:spPr>
          <a:xfrm>
            <a:off x="3386769" y="3626683"/>
            <a:ext cx="1828800"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Linux</a:t>
            </a:r>
            <a:endParaRPr lang="en-US" sz="2800" dirty="0">
              <a:solidFill>
                <a:schemeClr val="tx1"/>
              </a:solidFill>
            </a:endParaRPr>
          </a:p>
        </p:txBody>
      </p:sp>
      <p:sp>
        <p:nvSpPr>
          <p:cNvPr id="29" name="Rectangle 28">
            <a:extLst>
              <a:ext uri="{FF2B5EF4-FFF2-40B4-BE49-F238E27FC236}">
                <a16:creationId xmlns:a16="http://schemas.microsoft.com/office/drawing/2014/main" id="{B7D4D319-8C68-1E4F-A709-582A1669040C}"/>
              </a:ext>
            </a:extLst>
          </p:cNvPr>
          <p:cNvSpPr/>
          <p:nvPr/>
        </p:nvSpPr>
        <p:spPr>
          <a:xfrm>
            <a:off x="3386769" y="2283915"/>
            <a:ext cx="548640"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P1</a:t>
            </a:r>
            <a:endParaRPr lang="en-US" sz="2800" dirty="0">
              <a:solidFill>
                <a:schemeClr val="tx1"/>
              </a:solidFill>
            </a:endParaRPr>
          </a:p>
        </p:txBody>
      </p:sp>
      <p:sp>
        <p:nvSpPr>
          <p:cNvPr id="30" name="Rectangle 29">
            <a:extLst>
              <a:ext uri="{FF2B5EF4-FFF2-40B4-BE49-F238E27FC236}">
                <a16:creationId xmlns:a16="http://schemas.microsoft.com/office/drawing/2014/main" id="{ACD6EAB6-2913-8F46-B2BE-3188304477FC}"/>
              </a:ext>
            </a:extLst>
          </p:cNvPr>
          <p:cNvSpPr/>
          <p:nvPr/>
        </p:nvSpPr>
        <p:spPr>
          <a:xfrm>
            <a:off x="4666929" y="2283915"/>
            <a:ext cx="548640"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P3</a:t>
            </a:r>
            <a:endParaRPr lang="en-US" sz="2800" dirty="0">
              <a:solidFill>
                <a:schemeClr val="tx1"/>
              </a:solidFill>
            </a:endParaRPr>
          </a:p>
        </p:txBody>
      </p:sp>
      <p:sp>
        <p:nvSpPr>
          <p:cNvPr id="31" name="Rectangle 30">
            <a:extLst>
              <a:ext uri="{FF2B5EF4-FFF2-40B4-BE49-F238E27FC236}">
                <a16:creationId xmlns:a16="http://schemas.microsoft.com/office/drawing/2014/main" id="{A97EBD05-5A90-0F4D-B6F6-D548026EB5AF}"/>
              </a:ext>
            </a:extLst>
          </p:cNvPr>
          <p:cNvSpPr/>
          <p:nvPr/>
        </p:nvSpPr>
        <p:spPr>
          <a:xfrm>
            <a:off x="4026849" y="2283915"/>
            <a:ext cx="548640"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P2</a:t>
            </a:r>
            <a:endParaRPr lang="en-US" sz="2800" dirty="0">
              <a:solidFill>
                <a:schemeClr val="tx1"/>
              </a:solidFill>
            </a:endParaRPr>
          </a:p>
        </p:txBody>
      </p:sp>
      <p:sp>
        <p:nvSpPr>
          <p:cNvPr id="32" name="Rectangle 31">
            <a:extLst>
              <a:ext uri="{FF2B5EF4-FFF2-40B4-BE49-F238E27FC236}">
                <a16:creationId xmlns:a16="http://schemas.microsoft.com/office/drawing/2014/main" id="{0034C7D7-04FE-AB44-B946-72A732CEF257}"/>
              </a:ext>
            </a:extLst>
          </p:cNvPr>
          <p:cNvSpPr/>
          <p:nvPr/>
        </p:nvSpPr>
        <p:spPr>
          <a:xfrm>
            <a:off x="3386769" y="4298067"/>
            <a:ext cx="1828800"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Hardware</a:t>
            </a:r>
            <a:endParaRPr lang="en-US" sz="2800" dirty="0">
              <a:solidFill>
                <a:schemeClr val="tx1"/>
              </a:solidFill>
            </a:endParaRPr>
          </a:p>
        </p:txBody>
      </p:sp>
      <p:sp>
        <p:nvSpPr>
          <p:cNvPr id="33" name="Rectangle 32">
            <a:extLst>
              <a:ext uri="{FF2B5EF4-FFF2-40B4-BE49-F238E27FC236}">
                <a16:creationId xmlns:a16="http://schemas.microsoft.com/office/drawing/2014/main" id="{93ED45D7-4008-6A4B-9081-CC9F1C935182}"/>
              </a:ext>
            </a:extLst>
          </p:cNvPr>
          <p:cNvSpPr/>
          <p:nvPr/>
        </p:nvSpPr>
        <p:spPr>
          <a:xfrm>
            <a:off x="3354981" y="2932705"/>
            <a:ext cx="603504"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C1</a:t>
            </a:r>
            <a:endParaRPr lang="en-US" sz="2800" dirty="0">
              <a:solidFill>
                <a:schemeClr val="tx1"/>
              </a:solidFill>
            </a:endParaRPr>
          </a:p>
        </p:txBody>
      </p:sp>
      <p:sp>
        <p:nvSpPr>
          <p:cNvPr id="34" name="Rectangle 33">
            <a:extLst>
              <a:ext uri="{FF2B5EF4-FFF2-40B4-BE49-F238E27FC236}">
                <a16:creationId xmlns:a16="http://schemas.microsoft.com/office/drawing/2014/main" id="{5F71A347-CA2E-544C-9204-E5F4837A1141}"/>
              </a:ext>
            </a:extLst>
          </p:cNvPr>
          <p:cNvSpPr/>
          <p:nvPr/>
        </p:nvSpPr>
        <p:spPr>
          <a:xfrm>
            <a:off x="4635141" y="2932705"/>
            <a:ext cx="603504"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C3</a:t>
            </a:r>
            <a:endParaRPr lang="en-US" sz="2800" dirty="0">
              <a:solidFill>
                <a:schemeClr val="tx1"/>
              </a:solidFill>
            </a:endParaRPr>
          </a:p>
        </p:txBody>
      </p:sp>
      <p:sp>
        <p:nvSpPr>
          <p:cNvPr id="35" name="Rectangle 34">
            <a:extLst>
              <a:ext uri="{FF2B5EF4-FFF2-40B4-BE49-F238E27FC236}">
                <a16:creationId xmlns:a16="http://schemas.microsoft.com/office/drawing/2014/main" id="{77DC2EEF-2CF4-E64E-B70A-3FB1608CA711}"/>
              </a:ext>
            </a:extLst>
          </p:cNvPr>
          <p:cNvSpPr/>
          <p:nvPr/>
        </p:nvSpPr>
        <p:spPr>
          <a:xfrm>
            <a:off x="3995061" y="2932705"/>
            <a:ext cx="603504"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C2</a:t>
            </a:r>
            <a:endParaRPr lang="en-US" sz="2800" dirty="0">
              <a:solidFill>
                <a:schemeClr val="tx1"/>
              </a:solidFill>
            </a:endParaRPr>
          </a:p>
        </p:txBody>
      </p:sp>
      <p:sp>
        <p:nvSpPr>
          <p:cNvPr id="36" name="TextBox 35">
            <a:extLst>
              <a:ext uri="{FF2B5EF4-FFF2-40B4-BE49-F238E27FC236}">
                <a16:creationId xmlns:a16="http://schemas.microsoft.com/office/drawing/2014/main" id="{5683F24B-6EA1-0A4B-BF8A-51D42631B3EB}"/>
              </a:ext>
            </a:extLst>
          </p:cNvPr>
          <p:cNvSpPr txBox="1"/>
          <p:nvPr/>
        </p:nvSpPr>
        <p:spPr>
          <a:xfrm>
            <a:off x="3703959" y="5144588"/>
            <a:ext cx="1185709" cy="646331"/>
          </a:xfrm>
          <a:prstGeom prst="rect">
            <a:avLst/>
          </a:prstGeom>
          <a:noFill/>
        </p:spPr>
        <p:txBody>
          <a:bodyPr wrap="none" rtlCol="0">
            <a:spAutoFit/>
          </a:bodyPr>
          <a:lstStyle/>
          <a:p>
            <a:r>
              <a:rPr lang="en-US" b="1" dirty="0"/>
              <a:t>Container-</a:t>
            </a:r>
          </a:p>
          <a:p>
            <a:pPr algn="ctr"/>
            <a:r>
              <a:rPr lang="en-US" b="1" dirty="0" err="1"/>
              <a:t>ization</a:t>
            </a:r>
            <a:endParaRPr lang="en-US" b="1" dirty="0"/>
          </a:p>
        </p:txBody>
      </p:sp>
      <p:sp>
        <p:nvSpPr>
          <p:cNvPr id="37" name="Rectangle 36">
            <a:extLst>
              <a:ext uri="{FF2B5EF4-FFF2-40B4-BE49-F238E27FC236}">
                <a16:creationId xmlns:a16="http://schemas.microsoft.com/office/drawing/2014/main" id="{01144FA7-F27F-674F-B0B4-28208F04590C}"/>
              </a:ext>
            </a:extLst>
          </p:cNvPr>
          <p:cNvSpPr/>
          <p:nvPr/>
        </p:nvSpPr>
        <p:spPr>
          <a:xfrm>
            <a:off x="5976261" y="4273825"/>
            <a:ext cx="603504"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H1</a:t>
            </a:r>
            <a:endParaRPr lang="en-US" sz="2800" dirty="0">
              <a:solidFill>
                <a:schemeClr val="tx1"/>
              </a:solidFill>
            </a:endParaRPr>
          </a:p>
        </p:txBody>
      </p:sp>
      <p:sp>
        <p:nvSpPr>
          <p:cNvPr id="38" name="Rectangle 37">
            <a:extLst>
              <a:ext uri="{FF2B5EF4-FFF2-40B4-BE49-F238E27FC236}">
                <a16:creationId xmlns:a16="http://schemas.microsoft.com/office/drawing/2014/main" id="{A88DF6F0-A5A6-0440-8BB8-9B7F0EC71FC4}"/>
              </a:ext>
            </a:extLst>
          </p:cNvPr>
          <p:cNvSpPr/>
          <p:nvPr/>
        </p:nvSpPr>
        <p:spPr>
          <a:xfrm>
            <a:off x="7256421" y="4273825"/>
            <a:ext cx="603504"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H3</a:t>
            </a:r>
            <a:endParaRPr lang="en-US" sz="2800" dirty="0">
              <a:solidFill>
                <a:schemeClr val="tx1"/>
              </a:solidFill>
            </a:endParaRPr>
          </a:p>
        </p:txBody>
      </p:sp>
      <p:sp>
        <p:nvSpPr>
          <p:cNvPr id="39" name="Rectangle 38">
            <a:extLst>
              <a:ext uri="{FF2B5EF4-FFF2-40B4-BE49-F238E27FC236}">
                <a16:creationId xmlns:a16="http://schemas.microsoft.com/office/drawing/2014/main" id="{361E4264-C489-2D4F-86F6-8D9C78757B42}"/>
              </a:ext>
            </a:extLst>
          </p:cNvPr>
          <p:cNvSpPr/>
          <p:nvPr/>
        </p:nvSpPr>
        <p:spPr>
          <a:xfrm>
            <a:off x="6616341" y="4273825"/>
            <a:ext cx="603504"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H2</a:t>
            </a:r>
            <a:endParaRPr lang="en-US" sz="2800" dirty="0">
              <a:solidFill>
                <a:schemeClr val="tx1"/>
              </a:solidFill>
            </a:endParaRPr>
          </a:p>
        </p:txBody>
      </p:sp>
      <p:sp>
        <p:nvSpPr>
          <p:cNvPr id="40" name="Rectangle 39">
            <a:extLst>
              <a:ext uri="{FF2B5EF4-FFF2-40B4-BE49-F238E27FC236}">
                <a16:creationId xmlns:a16="http://schemas.microsoft.com/office/drawing/2014/main" id="{140EF06E-E5AC-554D-8705-2F06A943E9E4}"/>
              </a:ext>
            </a:extLst>
          </p:cNvPr>
          <p:cNvSpPr/>
          <p:nvPr/>
        </p:nvSpPr>
        <p:spPr>
          <a:xfrm>
            <a:off x="6008049" y="3609795"/>
            <a:ext cx="548640"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L1</a:t>
            </a:r>
            <a:endParaRPr lang="en-US" sz="2800" dirty="0">
              <a:solidFill>
                <a:schemeClr val="tx1"/>
              </a:solidFill>
            </a:endParaRPr>
          </a:p>
        </p:txBody>
      </p:sp>
      <p:sp>
        <p:nvSpPr>
          <p:cNvPr id="41" name="Rectangle 40">
            <a:extLst>
              <a:ext uri="{FF2B5EF4-FFF2-40B4-BE49-F238E27FC236}">
                <a16:creationId xmlns:a16="http://schemas.microsoft.com/office/drawing/2014/main" id="{E0C56E09-1B9A-E542-8624-ACD061E53779}"/>
              </a:ext>
            </a:extLst>
          </p:cNvPr>
          <p:cNvSpPr/>
          <p:nvPr/>
        </p:nvSpPr>
        <p:spPr>
          <a:xfrm>
            <a:off x="7288209" y="3609795"/>
            <a:ext cx="548640"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L3</a:t>
            </a:r>
            <a:endParaRPr lang="en-US" sz="2800" dirty="0">
              <a:solidFill>
                <a:schemeClr val="tx1"/>
              </a:solidFill>
            </a:endParaRPr>
          </a:p>
        </p:txBody>
      </p:sp>
      <p:sp>
        <p:nvSpPr>
          <p:cNvPr id="42" name="Rectangle 41">
            <a:extLst>
              <a:ext uri="{FF2B5EF4-FFF2-40B4-BE49-F238E27FC236}">
                <a16:creationId xmlns:a16="http://schemas.microsoft.com/office/drawing/2014/main" id="{868608FF-28BA-4740-ACF1-308A3374B319}"/>
              </a:ext>
            </a:extLst>
          </p:cNvPr>
          <p:cNvSpPr/>
          <p:nvPr/>
        </p:nvSpPr>
        <p:spPr>
          <a:xfrm>
            <a:off x="6648129" y="3609795"/>
            <a:ext cx="548640" cy="5364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L2</a:t>
            </a:r>
            <a:endParaRPr lang="en-US" sz="2800" dirty="0">
              <a:solidFill>
                <a:schemeClr val="tx1"/>
              </a:solidFill>
            </a:endParaRPr>
          </a:p>
        </p:txBody>
      </p:sp>
    </p:spTree>
    <p:extLst>
      <p:ext uri="{BB962C8B-B14F-4D97-AF65-F5344CB8AC3E}">
        <p14:creationId xmlns:p14="http://schemas.microsoft.com/office/powerpoint/2010/main" val="215925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5CECE-5E4E-AD49-A444-FF8FE8D5172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63CA5D3-51E6-B14D-B0A3-0051A690D070}"/>
              </a:ext>
            </a:extLst>
          </p:cNvPr>
          <p:cNvPicPr>
            <a:picLocks noGrp="1" noChangeAspect="1"/>
          </p:cNvPicPr>
          <p:nvPr>
            <p:ph idx="1"/>
          </p:nvPr>
        </p:nvPicPr>
        <p:blipFill>
          <a:blip r:embed="rId3"/>
          <a:stretch>
            <a:fillRect/>
          </a:stretch>
        </p:blipFill>
        <p:spPr>
          <a:xfrm>
            <a:off x="964769" y="597324"/>
            <a:ext cx="6899071" cy="5415771"/>
          </a:xfrm>
        </p:spPr>
      </p:pic>
      <p:sp>
        <p:nvSpPr>
          <p:cNvPr id="6" name="TextBox 5">
            <a:extLst>
              <a:ext uri="{FF2B5EF4-FFF2-40B4-BE49-F238E27FC236}">
                <a16:creationId xmlns:a16="http://schemas.microsoft.com/office/drawing/2014/main" id="{65BE0FB4-04D8-DB40-8C0B-19951DF63918}"/>
              </a:ext>
            </a:extLst>
          </p:cNvPr>
          <p:cNvSpPr txBox="1"/>
          <p:nvPr/>
        </p:nvSpPr>
        <p:spPr>
          <a:xfrm>
            <a:off x="3433584" y="6047467"/>
            <a:ext cx="5694188" cy="246221"/>
          </a:xfrm>
          <a:prstGeom prst="rect">
            <a:avLst/>
          </a:prstGeom>
          <a:noFill/>
        </p:spPr>
        <p:txBody>
          <a:bodyPr wrap="none" rtlCol="0">
            <a:spAutoFit/>
          </a:bodyPr>
          <a:lstStyle/>
          <a:p>
            <a:r>
              <a:rPr lang="en-US" sz="1000" dirty="0">
                <a:hlinkClick r:id="rId4"/>
              </a:rPr>
              <a:t>https://www.computerhistory.org/timeline/software-languages/#169ebbe2ad45559efbc6eb3572055b83</a:t>
            </a:r>
            <a:endParaRPr lang="en-US" sz="1000" dirty="0"/>
          </a:p>
        </p:txBody>
      </p:sp>
      <p:sp>
        <p:nvSpPr>
          <p:cNvPr id="7" name="Rectangle 6">
            <a:extLst>
              <a:ext uri="{FF2B5EF4-FFF2-40B4-BE49-F238E27FC236}">
                <a16:creationId xmlns:a16="http://schemas.microsoft.com/office/drawing/2014/main" id="{7FB2BE7C-9DCD-0F4A-881D-2366E3B70B2F}"/>
              </a:ext>
            </a:extLst>
          </p:cNvPr>
          <p:cNvSpPr/>
          <p:nvPr/>
        </p:nvSpPr>
        <p:spPr>
          <a:xfrm>
            <a:off x="784104" y="6076010"/>
            <a:ext cx="5496574" cy="1200329"/>
          </a:xfrm>
          <a:prstGeom prst="rect">
            <a:avLst/>
          </a:prstGeom>
        </p:spPr>
        <p:txBody>
          <a:bodyPr wrap="square">
            <a:spAutoFit/>
          </a:bodyPr>
          <a:lstStyle/>
          <a:p>
            <a:r>
              <a:rPr lang="en-US" dirty="0"/>
              <a:t>Fernando </a:t>
            </a:r>
            <a:r>
              <a:rPr lang="en-US" dirty="0" err="1"/>
              <a:t>Corbato</a:t>
            </a:r>
            <a:r>
              <a:rPr lang="en-US" dirty="0"/>
              <a:t> https://</a:t>
            </a:r>
            <a:r>
              <a:rPr lang="en-US" dirty="0" err="1"/>
              <a:t>www.youtube.com</a:t>
            </a:r>
            <a:r>
              <a:rPr lang="en-US" dirty="0"/>
              <a:t>/</a:t>
            </a:r>
            <a:r>
              <a:rPr lang="en-US" dirty="0" err="1"/>
              <a:t>watch?v</a:t>
            </a:r>
            <a:r>
              <a:rPr lang="en-US" dirty="0"/>
              <a:t>=Q07PhW5sCEk</a:t>
            </a:r>
          </a:p>
          <a:p>
            <a:endParaRPr lang="en-US" dirty="0"/>
          </a:p>
          <a:p>
            <a:endParaRPr lang="en-US" dirty="0"/>
          </a:p>
        </p:txBody>
      </p:sp>
    </p:spTree>
    <p:extLst>
      <p:ext uri="{BB962C8B-B14F-4D97-AF65-F5344CB8AC3E}">
        <p14:creationId xmlns:p14="http://schemas.microsoft.com/office/powerpoint/2010/main" val="2412078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14948</TotalTime>
  <Words>2361</Words>
  <Application>Microsoft Macintosh PowerPoint</Application>
  <PresentationFormat>On-screen Show (4:3)</PresentationFormat>
  <Paragraphs>373</Paragraphs>
  <Slides>39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Lecture 27 Kubernetes</vt:lpstr>
      <vt:lpstr>Problem</vt:lpstr>
      <vt:lpstr>Problem</vt:lpstr>
      <vt:lpstr>Containers: OS-level virtualization</vt:lpstr>
      <vt:lpstr>PowerPoint Presentation</vt:lpstr>
      <vt:lpstr>System Models</vt:lpstr>
      <vt:lpstr>PowerPoint Presentation</vt:lpstr>
      <vt:lpstr>System Models</vt:lpstr>
      <vt:lpstr>PowerPoint Presentation</vt:lpstr>
      <vt:lpstr>What is an Operating System?</vt:lpstr>
      <vt:lpstr>What is a Distributed Operating System?</vt:lpstr>
      <vt:lpstr>Kubernetes </vt:lpstr>
      <vt:lpstr>Service discovery and load balancing</vt:lpstr>
      <vt:lpstr>Storage orchestration</vt:lpstr>
      <vt:lpstr>Automated rollouts and rollbacks</vt:lpstr>
      <vt:lpstr>Automatic bin packing</vt:lpstr>
      <vt:lpstr>Self-healing</vt:lpstr>
      <vt:lpstr>Secret and configuration management</vt:lpstr>
      <vt:lpstr>Kubernetes cluster components</vt:lpstr>
      <vt:lpstr>Kubernetes resources</vt:lpstr>
      <vt:lpstr>Course Topics</vt:lpstr>
      <vt:lpstr>Process</vt:lpstr>
      <vt:lpstr>Limited Direct Execution</vt:lpstr>
      <vt:lpstr>Restricted Operations</vt:lpstr>
      <vt:lpstr>Context Switch</vt:lpstr>
      <vt:lpstr>Process Creation</vt:lpstr>
      <vt:lpstr>Scheduling</vt:lpstr>
      <vt:lpstr>Memory Management</vt:lpstr>
      <vt:lpstr>Paging</vt:lpstr>
      <vt:lpstr>Concurrency</vt:lpstr>
      <vt:lpstr>Concurrency</vt:lpstr>
      <vt:lpstr>Persistence</vt:lpstr>
      <vt:lpstr>Persistence</vt:lpstr>
      <vt:lpstr>Persistence</vt:lpstr>
      <vt:lpstr>Distributed Systems</vt:lpstr>
      <vt:lpstr>CSC 501: Why Bother?</vt:lpstr>
      <vt:lpstr>Next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21 Distributed Systems</dc:title>
  <dc:creator>aliang</dc:creator>
  <cp:lastModifiedBy>PATRICK MORRISON</cp:lastModifiedBy>
  <cp:revision>448</cp:revision>
  <dcterms:created xsi:type="dcterms:W3CDTF">2015-04-08T07:39:20Z</dcterms:created>
  <dcterms:modified xsi:type="dcterms:W3CDTF">2019-12-06T02:38:07Z</dcterms:modified>
</cp:coreProperties>
</file>