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95" r:id="rId3"/>
    <p:sldId id="257" r:id="rId4"/>
    <p:sldId id="262" r:id="rId5"/>
    <p:sldId id="274" r:id="rId6"/>
    <p:sldId id="275" r:id="rId7"/>
    <p:sldId id="258" r:id="rId8"/>
    <p:sldId id="316" r:id="rId9"/>
    <p:sldId id="317" r:id="rId10"/>
    <p:sldId id="318" r:id="rId11"/>
    <p:sldId id="26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319" r:id="rId20"/>
    <p:sldId id="320" r:id="rId21"/>
    <p:sldId id="283" r:id="rId22"/>
    <p:sldId id="284" r:id="rId23"/>
    <p:sldId id="322" r:id="rId24"/>
    <p:sldId id="323" r:id="rId25"/>
    <p:sldId id="324" r:id="rId26"/>
    <p:sldId id="325" r:id="rId27"/>
    <p:sldId id="326" r:id="rId28"/>
    <p:sldId id="321" r:id="rId29"/>
    <p:sldId id="285" r:id="rId30"/>
    <p:sldId id="286" r:id="rId31"/>
    <p:sldId id="287" r:id="rId32"/>
    <p:sldId id="296" r:id="rId33"/>
    <p:sldId id="288" r:id="rId34"/>
    <p:sldId id="299" r:id="rId35"/>
    <p:sldId id="291" r:id="rId36"/>
    <p:sldId id="313" r:id="rId37"/>
    <p:sldId id="327" r:id="rId38"/>
    <p:sldId id="292" r:id="rId39"/>
    <p:sldId id="32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/>
    <p:restoredTop sz="93079" autoAdjust="0"/>
  </p:normalViewPr>
  <p:slideViewPr>
    <p:cSldViewPr snapToGrid="0">
      <p:cViewPr varScale="1">
        <p:scale>
          <a:sx n="114" d="100"/>
          <a:sy n="114" d="100"/>
        </p:scale>
        <p:origin x="1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A5FB3-1812-444B-8388-2EF87548EF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E12B-2C83-4CAB-93BB-11E19CFF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EE5D-F050-4CA7-A982-12D314E6B516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4</a:t>
            </a:r>
            <a:br>
              <a:rPr lang="en-US" altLang="zh-CN" dirty="0"/>
            </a:br>
            <a:r>
              <a:rPr lang="en-US" altLang="zh-CN" dirty="0"/>
              <a:t>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66687"/>
            <a:ext cx="63627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7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0" y="1690689"/>
            <a:ext cx="5943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_main:</a:t>
            </a:r>
          </a:p>
          <a:p>
            <a:pPr marL="0" indent="0">
              <a:buNone/>
            </a:pPr>
            <a:r>
              <a:rPr lang="en-US" sz="2400" dirty="0"/>
              <a:t>0000000000000000 </a:t>
            </a:r>
            <a:r>
              <a:rPr lang="en-US" sz="2400" dirty="0" err="1"/>
              <a:t>pushq</a:t>
            </a:r>
            <a:r>
              <a:rPr lang="en-US" sz="2400" dirty="0"/>
              <a:t> %</a:t>
            </a:r>
            <a:r>
              <a:rPr lang="en-US" sz="2400" dirty="0" err="1"/>
              <a:t>rbp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/>
              <a:t>0000000000000010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None/>
            </a:pPr>
            <a:r>
              <a:rPr lang="en-US" sz="2400" dirty="0"/>
              <a:t>0000000000000014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None/>
            </a:pPr>
            <a:r>
              <a:rPr lang="en-US" sz="2400" dirty="0"/>
              <a:t>0000000000000017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201035"/>
            <a:ext cx="1796415" cy="1113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x = x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79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Accesses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3895725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%rip starts with 0x10</a:t>
            </a:r>
          </a:p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/>
              <a:t> starts with 0x200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0x10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None/>
            </a:pPr>
            <a:r>
              <a:rPr lang="en-US" sz="2400" dirty="0"/>
              <a:t>0x14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None/>
            </a:pPr>
            <a:r>
              <a:rPr lang="en-US" sz="2400" dirty="0"/>
              <a:t>0x17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7250" y="1690689"/>
            <a:ext cx="3895725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load from 0x186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0x14</a:t>
            </a:r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no memory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0x17</a:t>
            </a:r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store to 0x186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9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Multiple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Time Sharing</a:t>
            </a:r>
          </a:p>
          <a:p>
            <a:r>
              <a:rPr lang="en-US" dirty="0"/>
              <a:t>Static Relocation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Base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Base+Bounds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40509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Relocation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3490914"/>
            <a:ext cx="38957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746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en-US" dirty="0"/>
              <a:t>ewrite each program before loading it as a process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19625" y="2300289"/>
            <a:ext cx="42005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9625" y="4786314"/>
            <a:ext cx="42005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32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22369" y="101380"/>
            <a:ext cx="663964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8KB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12KB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16KB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00001" y="904082"/>
            <a:ext cx="42005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62473" y="4364764"/>
            <a:ext cx="42005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3731669" y="1127125"/>
            <a:ext cx="830806" cy="1892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722368" y="4566286"/>
            <a:ext cx="830806" cy="1892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5075" y="904082"/>
            <a:ext cx="1552575" cy="4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91362" y="1821101"/>
            <a:ext cx="1552575" cy="4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57925" y="4378257"/>
            <a:ext cx="1552575" cy="4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1362" y="5295276"/>
            <a:ext cx="1552575" cy="4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Multiple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 Sharing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Relocation</a:t>
            </a:r>
          </a:p>
          <a:p>
            <a:r>
              <a:rPr lang="en-US" dirty="0"/>
              <a:t>Base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Base+Bounds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403071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translate virtual addresses to physical by adding a fixed offset each time.</a:t>
            </a:r>
          </a:p>
          <a:p>
            <a:endParaRPr lang="en-US" dirty="0"/>
          </a:p>
          <a:p>
            <a:r>
              <a:rPr lang="en-US" dirty="0"/>
              <a:t>Store offset in a base register.</a:t>
            </a:r>
          </a:p>
          <a:p>
            <a:endParaRPr lang="en-US" dirty="0"/>
          </a:p>
          <a:p>
            <a:r>
              <a:rPr lang="en-US" dirty="0"/>
              <a:t>Each process has a different value in the base register when running.</a:t>
            </a:r>
          </a:p>
          <a:p>
            <a:endParaRPr lang="en-US" dirty="0"/>
          </a:p>
          <a:p>
            <a:r>
              <a:rPr lang="en-US" dirty="0"/>
              <a:t>This is a “dynamic relocation” technique</a:t>
            </a:r>
          </a:p>
        </p:txBody>
      </p:sp>
    </p:spTree>
    <p:extLst>
      <p:ext uri="{BB962C8B-B14F-4D97-AF65-F5344CB8AC3E}">
        <p14:creationId xmlns:p14="http://schemas.microsoft.com/office/powerpoint/2010/main" val="1232527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P1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P2</a:t>
            </a:r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1047750"/>
            <a:ext cx="4648201" cy="2509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"/>
              </a:rPr>
              <a:t>physical address =    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   virtual address + base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P1: load 100, R1 -&gt; load 1124,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P2: load 100, R1 -&gt; load 4196, R1</a:t>
            </a:r>
          </a:p>
          <a:p>
            <a:pPr marL="0" indent="0">
              <a:buNone/>
            </a:pPr>
            <a:r>
              <a:rPr lang="en-US" sz="2400" dirty="0"/>
              <a:t>P2: load 1000, R1 -&gt; load 5096, R1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81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Accesses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3895725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%rip starts with 0x10</a:t>
            </a:r>
          </a:p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/>
              <a:t> starts with 0x200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0x10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0x14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0x17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7250" y="1690689"/>
            <a:ext cx="3895725" cy="448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load from 0x186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0x14</a:t>
            </a:r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no memory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0x17</a:t>
            </a:r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store to 0x186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</a:t>
            </a:r>
          </a:p>
          <a:p>
            <a:pPr lvl="1"/>
            <a:r>
              <a:rPr lang="en-US" dirty="0"/>
              <a:t>Metrics</a:t>
            </a:r>
          </a:p>
          <a:p>
            <a:pPr lvl="2"/>
            <a:r>
              <a:rPr lang="en-US" dirty="0"/>
              <a:t>Turnaround Time</a:t>
            </a:r>
          </a:p>
          <a:p>
            <a:pPr lvl="2"/>
            <a:r>
              <a:rPr lang="en-US" dirty="0"/>
              <a:t>Response Time</a:t>
            </a:r>
          </a:p>
          <a:p>
            <a:pPr lvl="1"/>
            <a:r>
              <a:rPr lang="en-US" dirty="0"/>
              <a:t>Policies</a:t>
            </a:r>
          </a:p>
          <a:p>
            <a:pPr lvl="2"/>
            <a:r>
              <a:rPr lang="en-US" dirty="0"/>
              <a:t>First Come, First Served</a:t>
            </a:r>
          </a:p>
          <a:p>
            <a:pPr lvl="2"/>
            <a:r>
              <a:rPr lang="en-US" dirty="0"/>
              <a:t>Shortest Job First</a:t>
            </a:r>
          </a:p>
          <a:p>
            <a:pPr lvl="2"/>
            <a:r>
              <a:rPr lang="en-US" dirty="0"/>
              <a:t>Shortest Time to Completion First</a:t>
            </a:r>
          </a:p>
          <a:p>
            <a:pPr lvl="2"/>
            <a:r>
              <a:rPr lang="en-US" dirty="0"/>
              <a:t>Round Robin</a:t>
            </a:r>
          </a:p>
          <a:p>
            <a:pPr lvl="2"/>
            <a:r>
              <a:rPr lang="en-US" dirty="0"/>
              <a:t>Multi-Level Feedback Queue (MLFQ)</a:t>
            </a:r>
          </a:p>
          <a:p>
            <a:pPr lvl="2"/>
            <a:r>
              <a:rPr lang="en-US" dirty="0"/>
              <a:t>Lottery Scheduling and stride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P1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P2</a:t>
            </a:r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1047749"/>
            <a:ext cx="4648201" cy="3267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"/>
              </a:rPr>
              <a:t>physical address =    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   virtual address + base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P1: load 100, R1 -&gt; load 1124, R1</a:t>
            </a:r>
          </a:p>
          <a:p>
            <a:pPr marL="0" indent="0">
              <a:buNone/>
            </a:pPr>
            <a:r>
              <a:rPr lang="en-US" sz="2400" dirty="0"/>
              <a:t>P2: load 100, R1 -&gt; load 4196, R1</a:t>
            </a:r>
          </a:p>
          <a:p>
            <a:pPr marL="0" indent="0">
              <a:buNone/>
            </a:pPr>
            <a:r>
              <a:rPr lang="en-US" sz="2400" dirty="0"/>
              <a:t>P2: load 1000, R1 -&gt; load 5096, R1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P1: store R1, 3072 -&gt; store R1, 4096</a:t>
            </a:r>
          </a:p>
        </p:txBody>
      </p:sp>
    </p:spTree>
    <p:extLst>
      <p:ext uri="{BB962C8B-B14F-4D97-AF65-F5344CB8AC3E}">
        <p14:creationId xmlns:p14="http://schemas.microsoft.com/office/powerpoint/2010/main" val="2337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Base+Bounds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 Unit (MMU)</a:t>
            </a:r>
          </a:p>
          <a:p>
            <a:pPr lvl="1"/>
            <a:r>
              <a:rPr lang="en-US" dirty="0"/>
              <a:t>Now with base and bounds registers</a:t>
            </a:r>
          </a:p>
          <a:p>
            <a:pPr lvl="1"/>
            <a:r>
              <a:rPr lang="en-US" dirty="0"/>
              <a:t>Will add more into it</a:t>
            </a:r>
          </a:p>
          <a:p>
            <a:endParaRPr lang="en-US" dirty="0"/>
          </a:p>
          <a:p>
            <a:r>
              <a:rPr lang="en-US" dirty="0"/>
              <a:t>Who should do translation with base register?</a:t>
            </a:r>
          </a:p>
          <a:p>
            <a:pPr lvl="1"/>
            <a:r>
              <a:rPr lang="en-US" dirty="0"/>
              <a:t>(1) process, (2) OS, or (3) HW</a:t>
            </a:r>
          </a:p>
          <a:p>
            <a:r>
              <a:rPr lang="en-US" dirty="0"/>
              <a:t>Who should modify the base register?</a:t>
            </a:r>
          </a:p>
          <a:p>
            <a:pPr lvl="1"/>
            <a:r>
              <a:rPr lang="en-US" dirty="0"/>
              <a:t>(1) process, (2) OS, or (3) HW</a:t>
            </a:r>
          </a:p>
        </p:txBody>
      </p:sp>
    </p:spTree>
    <p:extLst>
      <p:ext uri="{BB962C8B-B14F-4D97-AF65-F5344CB8AC3E}">
        <p14:creationId xmlns:p14="http://schemas.microsoft.com/office/powerpoint/2010/main" val="44956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P1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P2</a:t>
            </a:r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1047749"/>
            <a:ext cx="4648201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P1: load 100, R1 -&gt; load 1124, R1</a:t>
            </a:r>
          </a:p>
          <a:p>
            <a:pPr marL="0" indent="0">
              <a:buNone/>
            </a:pPr>
            <a:r>
              <a:rPr lang="en-US" sz="2400" dirty="0"/>
              <a:t>P2: load 100, R1 -&gt; load 4196, R1</a:t>
            </a:r>
          </a:p>
          <a:p>
            <a:pPr marL="0" indent="0">
              <a:buNone/>
            </a:pPr>
            <a:r>
              <a:rPr lang="en-US" sz="2400" dirty="0"/>
              <a:t>P2: load 1000, R1 -&gt; load 5096, R1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P1: store R1, 3072 -&gt; store R1, 4096</a:t>
            </a:r>
          </a:p>
          <a:p>
            <a:pPr marL="0" indent="0">
              <a:buNone/>
            </a:pPr>
            <a:r>
              <a:rPr lang="en-US" sz="2400" dirty="0"/>
              <a:t>	an exception, </a:t>
            </a:r>
            <a:r>
              <a:rPr lang="en-US" altLang="zh-CN" sz="2400" dirty="0"/>
              <a:t>interrupt OS!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59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Privileged mode</a:t>
            </a:r>
          </a:p>
          <a:p>
            <a:r>
              <a:rPr lang="en-US" dirty="0"/>
              <a:t>Base/bounds registers</a:t>
            </a:r>
          </a:p>
          <a:p>
            <a:r>
              <a:rPr lang="en-US" dirty="0"/>
              <a:t>Ability to translate virtual addresses and check if within bounds</a:t>
            </a:r>
          </a:p>
          <a:p>
            <a:r>
              <a:rPr lang="en-US" dirty="0"/>
              <a:t>Privileged instruction(s) to update base/bounds registers</a:t>
            </a:r>
          </a:p>
          <a:p>
            <a:r>
              <a:rPr lang="en-US" dirty="0"/>
              <a:t>Privileged instruction(s) to register exception handlers </a:t>
            </a:r>
          </a:p>
          <a:p>
            <a:r>
              <a:rPr lang="en-US" dirty="0"/>
              <a:t>Ability to raise exceptions</a:t>
            </a:r>
          </a:p>
        </p:txBody>
      </p:sp>
    </p:spTree>
    <p:extLst>
      <p:ext uri="{BB962C8B-B14F-4D97-AF65-F5344CB8AC3E}">
        <p14:creationId xmlns:p14="http://schemas.microsoft.com/office/powerpoint/2010/main" val="212252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Generally manage memory via free list</a:t>
            </a:r>
          </a:p>
          <a:p>
            <a:endParaRPr lang="en-US" dirty="0"/>
          </a:p>
          <a:p>
            <a:r>
              <a:rPr lang="en-US" dirty="0"/>
              <a:t>Base/bounds management</a:t>
            </a:r>
          </a:p>
          <a:p>
            <a:endParaRPr lang="en-US" dirty="0"/>
          </a:p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05019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33550"/>
            <a:ext cx="7315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066" y="431761"/>
            <a:ext cx="98488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98" y="1032068"/>
            <a:ext cx="9334500" cy="490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768" y="451043"/>
            <a:ext cx="9858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3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P1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P2</a:t>
            </a:r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1047749"/>
            <a:ext cx="4648201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P1: load 100, R1 -&gt; load 1124, R1</a:t>
            </a:r>
          </a:p>
          <a:p>
            <a:pPr marL="0" indent="0">
              <a:buNone/>
            </a:pPr>
            <a:r>
              <a:rPr lang="en-US" sz="2400" dirty="0"/>
              <a:t>P2: load 100, R1 -&gt; load 4196, R1</a:t>
            </a:r>
          </a:p>
          <a:p>
            <a:pPr marL="0" indent="0">
              <a:buNone/>
            </a:pPr>
            <a:r>
              <a:rPr lang="en-US" sz="2400" dirty="0"/>
              <a:t>P2: load 1000, R1 -&gt; load 5096, R1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P1: store R1, 3072 -&gt; store R1, 4096</a:t>
            </a:r>
          </a:p>
          <a:p>
            <a:pPr marL="0" indent="0">
              <a:buNone/>
            </a:pPr>
            <a:r>
              <a:rPr lang="en-US" sz="2400" dirty="0"/>
              <a:t>	an exception, </a:t>
            </a:r>
            <a:r>
              <a:rPr lang="en-US" altLang="zh-CN" sz="2400" dirty="0"/>
              <a:t>interrupt OS!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Problems?</a:t>
            </a:r>
          </a:p>
          <a:p>
            <a:pPr marL="0" indent="0">
              <a:buNone/>
            </a:pPr>
            <a:r>
              <a:rPr lang="en-US" sz="2400" dirty="0"/>
              <a:t>Internal fragmentation</a:t>
            </a:r>
          </a:p>
          <a:p>
            <a:pPr marL="0" indent="0">
              <a:buNone/>
            </a:pPr>
            <a:r>
              <a:rPr lang="en-US" sz="2400" dirty="0"/>
              <a:t>Virtual space size constraint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Multiple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 Sharing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Relocation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Base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Base+Bounds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274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pPr lvl="1"/>
            <a:r>
              <a:rPr lang="en-US" dirty="0"/>
              <a:t>CPU: illusion 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 CPU</a:t>
            </a:r>
          </a:p>
          <a:p>
            <a:pPr lvl="1"/>
            <a:r>
              <a:rPr lang="en-US" dirty="0"/>
              <a:t>RAM: illusion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private memory</a:t>
            </a:r>
          </a:p>
          <a:p>
            <a:r>
              <a:rPr lang="en-US" dirty="0"/>
              <a:t>Concurrency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11082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generalize </a:t>
            </a:r>
            <a:r>
              <a:rPr lang="en-US" dirty="0" err="1"/>
              <a:t>base+bounds</a:t>
            </a:r>
            <a:endParaRPr lang="en-US" dirty="0"/>
          </a:p>
          <a:p>
            <a:pPr lvl="1"/>
            <a:r>
              <a:rPr lang="en-US" dirty="0"/>
              <a:t>One </a:t>
            </a:r>
            <a:r>
              <a:rPr lang="en-US" dirty="0" err="1"/>
              <a:t>base+bound</a:t>
            </a:r>
            <a:r>
              <a:rPr lang="en-US" altLang="zh-CN" dirty="0" err="1"/>
              <a:t>s</a:t>
            </a:r>
            <a:r>
              <a:rPr lang="en-US" dirty="0"/>
              <a:t> pair for each segment</a:t>
            </a:r>
          </a:p>
          <a:p>
            <a:pPr lvl="1"/>
            <a:r>
              <a:rPr lang="en-US" dirty="0"/>
              <a:t>Requires more registers</a:t>
            </a:r>
          </a:p>
          <a:p>
            <a:pPr lvl="1"/>
            <a:endParaRPr lang="en-US" dirty="0"/>
          </a:p>
          <a:p>
            <a:r>
              <a:rPr lang="en-US" dirty="0"/>
              <a:t>Resize segments as needed</a:t>
            </a:r>
          </a:p>
        </p:txBody>
      </p:sp>
    </p:spTree>
    <p:extLst>
      <p:ext uri="{BB962C8B-B14F-4D97-AF65-F5344CB8AC3E}">
        <p14:creationId xmlns:p14="http://schemas.microsoft.com/office/powerpoint/2010/main" val="621037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29625" cy="4351338"/>
          </a:xfrm>
        </p:spPr>
        <p:txBody>
          <a:bodyPr/>
          <a:lstStyle/>
          <a:p>
            <a:r>
              <a:rPr lang="en-US" dirty="0"/>
              <a:t>Break virtual addresses into two parts</a:t>
            </a:r>
          </a:p>
          <a:p>
            <a:pPr lvl="1"/>
            <a:r>
              <a:rPr lang="en-US" dirty="0"/>
              <a:t>one part indicates segment</a:t>
            </a:r>
          </a:p>
          <a:p>
            <a:pPr lvl="1"/>
            <a:r>
              <a:rPr lang="en-US" dirty="0"/>
              <a:t>one part indicates offset within segment</a:t>
            </a:r>
          </a:p>
          <a:p>
            <a:r>
              <a:rPr lang="en-US" altLang="zh-CN" dirty="0"/>
              <a:t>If an address has 14 bits, 2 for segment, 12 for offset</a:t>
            </a:r>
          </a:p>
          <a:p>
            <a:pPr lvl="1"/>
            <a:r>
              <a:rPr lang="en-US" dirty="0"/>
              <a:t>0: </a:t>
            </a:r>
            <a:r>
              <a:rPr lang="en-US" dirty="0" err="1"/>
              <a:t>code+data</a:t>
            </a:r>
            <a:endParaRPr lang="en-US" dirty="0"/>
          </a:p>
          <a:p>
            <a:pPr lvl="1"/>
            <a:r>
              <a:rPr lang="en-US" dirty="0"/>
              <a:t>1: heap</a:t>
            </a:r>
          </a:p>
          <a:p>
            <a:pPr lvl="1"/>
            <a:r>
              <a:rPr lang="en-US" dirty="0"/>
              <a:t>2: stack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74498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1 </a:t>
            </a:r>
            <a:r>
              <a:rPr lang="en-US" sz="2000" dirty="0">
                <a:latin typeface="Courier"/>
              </a:rPr>
              <a:t>// get top 2 bits of 14-bit VA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2 </a:t>
            </a:r>
            <a:r>
              <a:rPr lang="en-US" sz="2000" dirty="0">
                <a:latin typeface="Courier"/>
              </a:rPr>
              <a:t>Segment = (</a:t>
            </a:r>
            <a:r>
              <a:rPr lang="en-US" sz="2000" dirty="0" err="1">
                <a:latin typeface="Courier"/>
              </a:rPr>
              <a:t>VirtualAddress</a:t>
            </a:r>
            <a:r>
              <a:rPr lang="en-US" sz="2000" dirty="0">
                <a:latin typeface="Courier"/>
              </a:rPr>
              <a:t> &amp; SEG_MASK) &gt;&gt; SEG_SHIFT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3 </a:t>
            </a:r>
            <a:r>
              <a:rPr lang="en-US" sz="2000" dirty="0">
                <a:latin typeface="Courier"/>
              </a:rPr>
              <a:t>// now get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4 </a:t>
            </a:r>
            <a:r>
              <a:rPr lang="en-US" sz="2000" dirty="0">
                <a:latin typeface="Courier"/>
              </a:rPr>
              <a:t>Offset = </a:t>
            </a:r>
            <a:r>
              <a:rPr lang="en-US" sz="2000" dirty="0" err="1">
                <a:latin typeface="Courier"/>
              </a:rPr>
              <a:t>VirtualAddress</a:t>
            </a:r>
            <a:r>
              <a:rPr lang="en-US" sz="2000" dirty="0">
                <a:latin typeface="Courier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5 </a:t>
            </a:r>
            <a:r>
              <a:rPr lang="en-US" sz="2000" dirty="0">
                <a:latin typeface="Courier"/>
              </a:rPr>
              <a:t>if (Offset &gt;= Bounds[Segment])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6 	</a:t>
            </a:r>
            <a:r>
              <a:rPr lang="en-US" sz="2000" dirty="0" err="1">
                <a:latin typeface="Courier"/>
              </a:rPr>
              <a:t>RaiseException</a:t>
            </a:r>
            <a:r>
              <a:rPr lang="en-US" sz="2000" dirty="0">
                <a:latin typeface="Courier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7 </a:t>
            </a:r>
            <a:r>
              <a:rPr lang="en-US" sz="2000" dirty="0">
                <a:latin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8 	</a:t>
            </a:r>
            <a:r>
              <a:rPr lang="en-US" sz="2000" dirty="0" err="1">
                <a:latin typeface="Courier"/>
              </a:rPr>
              <a:t>PhysAddr</a:t>
            </a:r>
            <a:r>
              <a:rPr lang="en-US" sz="2000" dirty="0">
                <a:latin typeface="Courier"/>
              </a:rPr>
              <a:t> = Base[Segment] +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9 	</a:t>
            </a:r>
            <a:r>
              <a:rPr lang="en-US" sz="2000" dirty="0">
                <a:latin typeface="Courier"/>
              </a:rPr>
              <a:t>Register = </a:t>
            </a:r>
            <a:r>
              <a:rPr lang="en-US" sz="2000" dirty="0" err="1">
                <a:latin typeface="Courier"/>
              </a:rPr>
              <a:t>AccessMemory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PhysAddr</a:t>
            </a:r>
            <a:r>
              <a:rPr lang="en-US" sz="2000" dirty="0">
                <a:latin typeface="Courier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106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20363" y="4495800"/>
            <a:ext cx="1988820" cy="1463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20363" y="1075691"/>
            <a:ext cx="1988820" cy="1492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6545" y="507139"/>
            <a:ext cx="70423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495801" y="3378820"/>
            <a:ext cx="1638300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Virtual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0x1010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0x1100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0x1400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360589" y="3378820"/>
            <a:ext cx="2783412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Physical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1KB+16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1kB+256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Interrupt OS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495800" y="507139"/>
            <a:ext cx="3990277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Segment </a:t>
            </a:r>
            <a:r>
              <a:rPr lang="zh-CN" altLang="en-US" sz="2400" dirty="0"/>
              <a:t> </a:t>
            </a:r>
            <a:r>
              <a:rPr lang="en-US" altLang="zh-CN" sz="2400" dirty="0"/>
              <a:t>Base  Size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Code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Heap         1KB    </a:t>
            </a:r>
            <a:r>
              <a:rPr lang="en-US" sz="2400" dirty="0" err="1"/>
              <a:t>1KB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Stack         </a:t>
            </a:r>
          </a:p>
        </p:txBody>
      </p:sp>
    </p:spTree>
    <p:extLst>
      <p:ext uri="{BB962C8B-B14F-4D97-AF65-F5344CB8AC3E}">
        <p14:creationId xmlns:p14="http://schemas.microsoft.com/office/powerpoint/2010/main" val="95564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20363" y="4495800"/>
            <a:ext cx="1988820" cy="1463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20363" y="1075691"/>
            <a:ext cx="1988820" cy="1492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6545" y="507139"/>
            <a:ext cx="70423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495801" y="3378820"/>
            <a:ext cx="1638300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Virtual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2C00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360589" y="3378820"/>
            <a:ext cx="2783412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Physical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4</a:t>
            </a:r>
            <a:r>
              <a:rPr lang="en-US" sz="2400" dirty="0"/>
              <a:t>KB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495800" y="507139"/>
            <a:ext cx="3990277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Segment </a:t>
            </a:r>
            <a:r>
              <a:rPr lang="zh-CN" altLang="en-US" sz="2400" dirty="0"/>
              <a:t> </a:t>
            </a:r>
            <a:r>
              <a:rPr lang="en-US" altLang="zh-CN" sz="2400" dirty="0"/>
              <a:t>Base  Size   Positive?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Code                                    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Heap         1KB    </a:t>
            </a:r>
            <a:r>
              <a:rPr lang="en-US" sz="2400" dirty="0" err="1"/>
              <a:t>1KB</a:t>
            </a:r>
            <a:r>
              <a:rPr lang="en-US" sz="2400" dirty="0"/>
              <a:t>         1</a:t>
            </a:r>
          </a:p>
          <a:p>
            <a:pPr marL="0" indent="0">
              <a:buNone/>
            </a:pPr>
            <a:r>
              <a:rPr lang="en-US" sz="2400" dirty="0"/>
              <a:t>Stack         </a:t>
            </a:r>
            <a:r>
              <a:rPr lang="en-US" altLang="zh-CN" sz="2400" dirty="0"/>
              <a:t>5KB    </a:t>
            </a:r>
            <a:r>
              <a:rPr lang="en-US" sz="2400" dirty="0"/>
              <a:t>1KB         0</a:t>
            </a:r>
          </a:p>
        </p:txBody>
      </p:sp>
    </p:spTree>
    <p:extLst>
      <p:ext uri="{BB962C8B-B14F-4D97-AF65-F5344CB8AC3E}">
        <p14:creationId xmlns:p14="http://schemas.microsoft.com/office/powerpoint/2010/main" val="11775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Code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make base/bounds for the code of several processes point to the same physical mem</a:t>
            </a:r>
          </a:p>
          <a:p>
            <a:r>
              <a:rPr lang="en-US" dirty="0"/>
              <a:t>Careful: need extra protection!</a:t>
            </a:r>
          </a:p>
          <a:p>
            <a:pPr lvl="1"/>
            <a:r>
              <a:rPr lang="en-US" altLang="zh-CN" dirty="0"/>
              <a:t>Adding protection bits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61585" y="3918569"/>
            <a:ext cx="7079166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Segment </a:t>
            </a:r>
            <a:r>
              <a:rPr lang="zh-CN" altLang="en-US" sz="2400" dirty="0"/>
              <a:t> </a:t>
            </a:r>
            <a:r>
              <a:rPr lang="en-US" altLang="zh-CN" sz="2400" dirty="0"/>
              <a:t>Base  Size   Positive?          Protection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Code                                    1              Read-Execute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Heap         1KB    </a:t>
            </a:r>
            <a:r>
              <a:rPr lang="en-US" sz="2400" dirty="0" err="1"/>
              <a:t>1KB</a:t>
            </a:r>
            <a:r>
              <a:rPr lang="en-US" sz="2400" dirty="0"/>
              <a:t>         1	          Read-Write</a:t>
            </a:r>
          </a:p>
          <a:p>
            <a:pPr marL="0" indent="0">
              <a:buNone/>
            </a:pPr>
            <a:r>
              <a:rPr lang="en-US" sz="2400" dirty="0"/>
              <a:t>Stack         </a:t>
            </a:r>
            <a:r>
              <a:rPr lang="en-US" altLang="zh-CN" sz="2400" dirty="0"/>
              <a:t>5KB    1KB         0                Read-Write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791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0141"/>
          </a:xfrm>
        </p:spPr>
        <p:txBody>
          <a:bodyPr>
            <a:normAutofit/>
          </a:bodyPr>
          <a:lstStyle/>
          <a:p>
            <a:r>
              <a:rPr lang="en-US" dirty="0"/>
              <a:t>Generally manage memory via free list</a:t>
            </a:r>
          </a:p>
          <a:p>
            <a:pPr lvl="1"/>
            <a:r>
              <a:rPr lang="en-US" dirty="0"/>
              <a:t>Free chunks can be scattered through memory</a:t>
            </a:r>
          </a:p>
          <a:p>
            <a:pPr lvl="1"/>
            <a:r>
              <a:rPr lang="en-US" dirty="0"/>
              <a:t>Allocate memory from a chunk able to accommodate it</a:t>
            </a:r>
          </a:p>
          <a:p>
            <a:pPr lvl="1"/>
            <a:r>
              <a:rPr lang="en-US" dirty="0"/>
              <a:t>Maintain information about allocated and free regions</a:t>
            </a:r>
          </a:p>
          <a:p>
            <a:pPr marL="342900" indent="-342900"/>
            <a:r>
              <a:rPr lang="en-US" dirty="0"/>
              <a:t>Policies:</a:t>
            </a:r>
          </a:p>
          <a:p>
            <a:pPr marL="800100" lvl="1" indent="-342900"/>
            <a:r>
              <a:rPr lang="en-US" dirty="0"/>
              <a:t>First-fit: Allocate the first chunk that is big enough</a:t>
            </a:r>
          </a:p>
          <a:p>
            <a:pPr marL="800100" lvl="1" indent="-342900"/>
            <a:r>
              <a:rPr lang="en-US" dirty="0"/>
              <a:t>Best-fit: Allocate the smallest chunk that is big enough</a:t>
            </a:r>
          </a:p>
          <a:p>
            <a:pPr marL="800100" lvl="1" indent="-342900"/>
            <a:r>
              <a:rPr lang="en-US" dirty="0"/>
              <a:t>Worst-fit:  Allocate the largest chunk; must also search entire list </a:t>
            </a:r>
          </a:p>
          <a:p>
            <a:pPr marL="800100" lvl="1" indent="-342900"/>
            <a:r>
              <a:rPr lang="en-US" dirty="0"/>
              <a:t>Next-fi</a:t>
            </a:r>
            <a:r>
              <a:rPr lang="en-US" altLang="zh-CN" dirty="0"/>
              <a:t>t: </a:t>
            </a:r>
            <a:r>
              <a:rPr lang="en-US" dirty="0"/>
              <a:t>Allocate the second chunk that is big enough</a:t>
            </a:r>
          </a:p>
          <a:p>
            <a:pPr marL="800100" lvl="1" indent="-342900"/>
            <a:r>
              <a:rPr lang="en-US" dirty="0"/>
              <a:t>Segregated Lists, Buddy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0141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External Fragmentation – total memory space exists to satisfy a request, but it is not contiguous</a:t>
            </a:r>
          </a:p>
          <a:p>
            <a:pPr marL="342900" indent="-342900"/>
            <a:r>
              <a:rPr lang="en-US" dirty="0"/>
              <a:t>Internal Fragmentation – allocated memory may be slightly larger than requested memory; this size difference is memory internal to a partition, but not being used</a:t>
            </a:r>
          </a:p>
          <a:p>
            <a:pPr marL="342900" indent="-342900"/>
            <a:r>
              <a:rPr lang="en-US" dirty="0"/>
              <a:t>Reduce external fragmentation by compaction</a:t>
            </a:r>
          </a:p>
          <a:p>
            <a:pPr marL="800100" lvl="1" indent="-342900"/>
            <a:r>
              <a:rPr lang="en-US" dirty="0"/>
              <a:t>Shuffle memory contents to place all free memory together in one large block</a:t>
            </a:r>
          </a:p>
          <a:p>
            <a:pPr marL="800100" lvl="1" indent="-342900"/>
            <a:r>
              <a:rPr lang="en-US" dirty="0"/>
              <a:t>Compaction is possible only if relocation is dynamic, and is done at execution time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Pros?</a:t>
            </a:r>
          </a:p>
          <a:p>
            <a:pPr lvl="1"/>
            <a:r>
              <a:rPr lang="en-US" dirty="0"/>
              <a:t>supports sparse address space</a:t>
            </a:r>
          </a:p>
          <a:p>
            <a:pPr lvl="1"/>
            <a:r>
              <a:rPr lang="en-US" dirty="0"/>
              <a:t>code sharing</a:t>
            </a:r>
          </a:p>
          <a:p>
            <a:pPr lvl="1"/>
            <a:r>
              <a:rPr lang="en-US" dirty="0"/>
              <a:t>fine grained protection</a:t>
            </a:r>
          </a:p>
          <a:p>
            <a:endParaRPr lang="en-US" dirty="0"/>
          </a:p>
          <a:p>
            <a:r>
              <a:rPr lang="en-US" dirty="0"/>
              <a:t>Cons?</a:t>
            </a:r>
          </a:p>
          <a:p>
            <a:pPr lvl="1"/>
            <a:r>
              <a:rPr lang="en-US" dirty="0"/>
              <a:t>external fragmentation</a:t>
            </a:r>
          </a:p>
          <a:p>
            <a:endParaRPr lang="en-US" dirty="0"/>
          </a:p>
          <a:p>
            <a:r>
              <a:rPr lang="en-US" dirty="0"/>
              <a:t>Next: paging</a:t>
            </a:r>
          </a:p>
        </p:txBody>
      </p:sp>
    </p:spTree>
    <p:extLst>
      <p:ext uri="{BB962C8B-B14F-4D97-AF65-F5344CB8AC3E}">
        <p14:creationId xmlns:p14="http://schemas.microsoft.com/office/powerpoint/2010/main" val="738140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on PA0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Reading: chapters 17-18, Paging</a:t>
            </a:r>
          </a:p>
        </p:txBody>
      </p:sp>
    </p:spTree>
    <p:extLst>
      <p:ext uri="{BB962C8B-B14F-4D97-AF65-F5344CB8AC3E}">
        <p14:creationId xmlns:p14="http://schemas.microsoft.com/office/powerpoint/2010/main" val="327019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Early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V="1">
            <a:off x="3773183" y="1770912"/>
            <a:ext cx="1988820" cy="10560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3183" y="1770912"/>
            <a:ext cx="1988820" cy="3764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773183" y="2826917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8530" y="1951932"/>
            <a:ext cx="1838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Current Program</a:t>
            </a:r>
          </a:p>
          <a:p>
            <a:pPr algn="ctr"/>
            <a:r>
              <a:rPr lang="en-US" dirty="0"/>
              <a:t>(code, data, etc.)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296" y="1582039"/>
            <a:ext cx="6639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64KB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5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and</a:t>
            </a:r>
            <a:br>
              <a:rPr lang="en-US" dirty="0"/>
            </a:br>
            <a:r>
              <a:rPr lang="en-US" dirty="0"/>
              <a:t>Time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give the illusion of many virtual CPUs by saving CPU registers to memory when a process isn’t running</a:t>
            </a:r>
          </a:p>
          <a:p>
            <a:endParaRPr lang="en-US" dirty="0"/>
          </a:p>
          <a:p>
            <a:r>
              <a:rPr lang="en-US" dirty="0"/>
              <a:t>We give the illusion of many virtual memories by saving memory to disk when a process isn’t running… </a:t>
            </a:r>
            <a:r>
              <a:rPr lang="en-US" b="1" dirty="0"/>
              <a:t>inefficient</a:t>
            </a:r>
          </a:p>
        </p:txBody>
      </p:sp>
    </p:spTree>
    <p:extLst>
      <p:ext uri="{BB962C8B-B14F-4D97-AF65-F5344CB8AC3E}">
        <p14:creationId xmlns:p14="http://schemas.microsoft.com/office/powerpoint/2010/main" val="3086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V="1">
            <a:off x="3765210" y="4578178"/>
            <a:ext cx="1988820" cy="957013"/>
          </a:xfrm>
          <a:prstGeom prst="rect">
            <a:avLst/>
          </a:prstGeom>
          <a:pattFill prst="plaid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3765210" y="3744713"/>
            <a:ext cx="1988820" cy="282288"/>
          </a:xfrm>
          <a:prstGeom prst="rect">
            <a:avLst/>
          </a:prstGeom>
          <a:pattFill prst="plaid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3765210" y="2380155"/>
            <a:ext cx="1988820" cy="282288"/>
          </a:xfrm>
          <a:prstGeom prst="rect">
            <a:avLst/>
          </a:prstGeom>
          <a:pattFill prst="plaid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Sharing Memory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3773183" y="1770911"/>
            <a:ext cx="1988820" cy="610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3183" y="1770912"/>
            <a:ext cx="1988820" cy="3764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73182" y="238188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8527" y="1770911"/>
            <a:ext cx="18381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r>
              <a:rPr lang="en-US" dirty="0"/>
              <a:t>Process C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r>
              <a:rPr lang="en-US" dirty="0"/>
              <a:t>Process B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r>
              <a:rPr lang="en-US" dirty="0"/>
              <a:t>Process A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765210" y="266244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73182" y="320565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73182" y="375395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5210" y="402700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65210" y="457945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4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8170" cy="4351338"/>
          </a:xfrm>
        </p:spPr>
        <p:txBody>
          <a:bodyPr/>
          <a:lstStyle/>
          <a:p>
            <a:r>
              <a:rPr lang="en-US" dirty="0"/>
              <a:t>The process address space</a:t>
            </a:r>
          </a:p>
          <a:p>
            <a:pPr lvl="1"/>
            <a:r>
              <a:rPr lang="en-US" altLang="zh-CN" dirty="0"/>
              <a:t>Process’s view </a:t>
            </a:r>
            <a:r>
              <a:rPr lang="en-US" dirty="0"/>
              <a:t>of memory in the system</a:t>
            </a:r>
          </a:p>
          <a:p>
            <a:pPr lvl="1"/>
            <a:r>
              <a:rPr lang="en-US" dirty="0"/>
              <a:t>a set of addresses that map to RAM cell</a:t>
            </a:r>
          </a:p>
          <a:p>
            <a:pPr lvl="1"/>
            <a:r>
              <a:rPr lang="en-US" dirty="0"/>
              <a:t>private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530" y="3742055"/>
            <a:ext cx="1988820" cy="1887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9610" y="3505835"/>
            <a:ext cx="5292090" cy="294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*z = </a:t>
            </a:r>
            <a:r>
              <a:rPr lang="en-US" sz="2400" dirty="0" err="1"/>
              <a:t>malloc</a:t>
            </a:r>
            <a:r>
              <a:rPr lang="en-US" sz="2400" dirty="0"/>
              <a:t>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6530" y="2686050"/>
            <a:ext cx="1988820" cy="3490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26530" y="32162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26530" y="374205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26530" y="295719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26529" y="5633807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8824" y="2640739"/>
            <a:ext cx="704232" cy="3577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20940" y="3742055"/>
            <a:ext cx="0" cy="445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520940" y="5215428"/>
            <a:ext cx="0" cy="413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5349" y="2473105"/>
            <a:ext cx="6639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15KB</a:t>
            </a:r>
          </a:p>
          <a:p>
            <a:endParaRPr lang="en-US" dirty="0"/>
          </a:p>
          <a:p>
            <a:r>
              <a:rPr lang="en-US" altLang="zh-CN" dirty="0"/>
              <a:t>16KB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virtualization?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address generated by a user program is a virtual address</a:t>
            </a:r>
          </a:p>
          <a:p>
            <a:endParaRPr lang="en-US" dirty="0"/>
          </a:p>
          <a:p>
            <a:r>
              <a:rPr lang="en-US" dirty="0"/>
              <a:t>The program really isn’t in memory at physical addresses 0 through 16KB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  <a:p>
            <a:endParaRPr lang="en-US" dirty="0"/>
          </a:p>
          <a:p>
            <a:r>
              <a:rPr lang="en-US" dirty="0"/>
              <a:t>Efficiency</a:t>
            </a:r>
          </a:p>
          <a:p>
            <a:endParaRPr lang="en-US" dirty="0"/>
          </a:p>
          <a:p>
            <a:r>
              <a:rPr lang="en-US" dirty="0"/>
              <a:t>Protection and isolation</a:t>
            </a:r>
          </a:p>
          <a:p>
            <a:endParaRPr lang="en-US" dirty="0"/>
          </a:p>
          <a:p>
            <a:r>
              <a:rPr lang="en-US" dirty="0"/>
              <a:t>Hardware-based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7825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6233</TotalTime>
  <Words>1562</Words>
  <Application>Microsoft Macintosh PowerPoint</Application>
  <PresentationFormat>On-screen Show (4:3)</PresentationFormat>
  <Paragraphs>663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Palatino-Roman</vt:lpstr>
      <vt:lpstr>Office Theme</vt:lpstr>
      <vt:lpstr>Lecture 4 Memory Management</vt:lpstr>
      <vt:lpstr>Last Time…</vt:lpstr>
      <vt:lpstr>OSTEP</vt:lpstr>
      <vt:lpstr>Early Systems</vt:lpstr>
      <vt:lpstr>Multiprogramming and Time Sharing</vt:lpstr>
      <vt:lpstr>Space Sharing Memory</vt:lpstr>
      <vt:lpstr>The Abstraction</vt:lpstr>
      <vt:lpstr>What is the virtualization?</vt:lpstr>
      <vt:lpstr>Goals and Mechanism</vt:lpstr>
      <vt:lpstr>PowerPoint Presentation</vt:lpstr>
      <vt:lpstr>Memory Accesses</vt:lpstr>
      <vt:lpstr>Memory Accesses</vt:lpstr>
      <vt:lpstr>How to Run Multiple Processes</vt:lpstr>
      <vt:lpstr>Static Relocation</vt:lpstr>
      <vt:lpstr>PowerPoint Presentation</vt:lpstr>
      <vt:lpstr>How to Run Multiple Processes</vt:lpstr>
      <vt:lpstr>Base</vt:lpstr>
      <vt:lpstr>PowerPoint Presentation</vt:lpstr>
      <vt:lpstr>Memory Accesses</vt:lpstr>
      <vt:lpstr>PowerPoint Presentation</vt:lpstr>
      <vt:lpstr>Base+Bounds</vt:lpstr>
      <vt:lpstr>PowerPoint Presentation</vt:lpstr>
      <vt:lpstr>Hardware Requirements</vt:lpstr>
      <vt:lpstr>Operating System Issues</vt:lpstr>
      <vt:lpstr>PowerPoint Presentation</vt:lpstr>
      <vt:lpstr>PowerPoint Presentation</vt:lpstr>
      <vt:lpstr>PowerPoint Presentation</vt:lpstr>
      <vt:lpstr>PowerPoint Presentation</vt:lpstr>
      <vt:lpstr>How to Run Multiple Processes</vt:lpstr>
      <vt:lpstr>Segmentation</vt:lpstr>
      <vt:lpstr>Virtual Address</vt:lpstr>
      <vt:lpstr>PowerPoint Presentation</vt:lpstr>
      <vt:lpstr>PowerPoint Presentation</vt:lpstr>
      <vt:lpstr>PowerPoint Presentation</vt:lpstr>
      <vt:lpstr>Support for Code Sharing</vt:lpstr>
      <vt:lpstr>Space Management</vt:lpstr>
      <vt:lpstr>Fragmentation</vt:lpstr>
      <vt:lpstr>Segmentation</vt:lpstr>
      <vt:lpstr>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Memory Management</dc:title>
  <dc:creator>aliang</dc:creator>
  <cp:lastModifiedBy>PATRICK MORRISON</cp:lastModifiedBy>
  <cp:revision>118</cp:revision>
  <dcterms:created xsi:type="dcterms:W3CDTF">2015-01-21T01:08:53Z</dcterms:created>
  <dcterms:modified xsi:type="dcterms:W3CDTF">2019-09-03T23:18:06Z</dcterms:modified>
</cp:coreProperties>
</file>