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20" r:id="rId4"/>
    <p:sldId id="287" r:id="rId5"/>
    <p:sldId id="288" r:id="rId6"/>
    <p:sldId id="294" r:id="rId7"/>
    <p:sldId id="302" r:id="rId8"/>
    <p:sldId id="298" r:id="rId9"/>
    <p:sldId id="296" r:id="rId10"/>
    <p:sldId id="297" r:id="rId11"/>
    <p:sldId id="305" r:id="rId12"/>
    <p:sldId id="268" r:id="rId13"/>
    <p:sldId id="270" r:id="rId14"/>
    <p:sldId id="269" r:id="rId15"/>
    <p:sldId id="318" r:id="rId16"/>
    <p:sldId id="326" r:id="rId17"/>
    <p:sldId id="325" r:id="rId18"/>
    <p:sldId id="327" r:id="rId19"/>
    <p:sldId id="319" r:id="rId20"/>
    <p:sldId id="328" r:id="rId21"/>
    <p:sldId id="271" r:id="rId22"/>
    <p:sldId id="265" r:id="rId23"/>
    <p:sldId id="324" r:id="rId24"/>
    <p:sldId id="276" r:id="rId25"/>
    <p:sldId id="323" r:id="rId26"/>
    <p:sldId id="273" r:id="rId27"/>
    <p:sldId id="329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 autoAdjust="0"/>
    <p:restoredTop sz="71025" autoAdjust="0"/>
  </p:normalViewPr>
  <p:slideViewPr>
    <p:cSldViewPr snapToGrid="0">
      <p:cViewPr varScale="1">
        <p:scale>
          <a:sx n="81" d="100"/>
          <a:sy n="81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38D0-B180-4F0B-A5A0-7234AD56CE1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460D-0BF3-4F8A-8496-16F782A1C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5FFB-A960-4776-9A27-8E534D2479B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Memory Management: Paging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8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202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202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591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91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210" y="314326"/>
            <a:ext cx="1988820" cy="56451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7591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521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521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521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87693" y="507139"/>
            <a:ext cx="116525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402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8521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521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521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521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7591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Fragmentation – allocated memory may be slightly larger than requested memory; this size difference is memory internal to a partition, but not being used</a:t>
            </a:r>
          </a:p>
          <a:p>
            <a:r>
              <a:rPr lang="en-US" dirty="0"/>
              <a:t>External Fragmentation – total memory space exists to satisfy a request, but it is not contiguous</a:t>
            </a:r>
          </a:p>
          <a:p>
            <a:pPr lvl="1"/>
            <a:r>
              <a:rPr lang="en-US" dirty="0"/>
              <a:t>Reduce external fragmentation by compaction</a:t>
            </a:r>
          </a:p>
          <a:p>
            <a:pPr lvl="2"/>
            <a:r>
              <a:rPr lang="en-US" dirty="0"/>
              <a:t>Shuffle memory contents to place all free memory together in one large block</a:t>
            </a:r>
          </a:p>
          <a:p>
            <a:pPr lvl="2"/>
            <a:r>
              <a:rPr lang="en-US" dirty="0"/>
              <a:t>Possible only if relocation is dynamic, and is done at execution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is coarse-grained, large, variable-sized chunks of memory</a:t>
            </a:r>
          </a:p>
          <a:p>
            <a:endParaRPr lang="en-US" dirty="0"/>
          </a:p>
          <a:p>
            <a:r>
              <a:rPr lang="en-US" dirty="0"/>
              <a:t>Paging is a fine-grained, fixed-size alternative</a:t>
            </a:r>
          </a:p>
          <a:p>
            <a:pPr lvl="1"/>
            <a:r>
              <a:rPr lang="en-US" dirty="0"/>
              <a:t>Divide mem into small, fixed-sized units (aka page frames)</a:t>
            </a:r>
          </a:p>
          <a:p>
            <a:pPr lvl="1"/>
            <a:r>
              <a:rPr lang="en-US" dirty="0"/>
              <a:t>Map each virtual page independently</a:t>
            </a:r>
          </a:p>
          <a:p>
            <a:pPr lvl="1"/>
            <a:r>
              <a:rPr lang="en-US" dirty="0"/>
              <a:t>Grow memory segments however we please</a:t>
            </a:r>
          </a:p>
        </p:txBody>
      </p:sp>
    </p:spTree>
    <p:extLst>
      <p:ext uri="{BB962C8B-B14F-4D97-AF65-F5344CB8AC3E}">
        <p14:creationId xmlns:p14="http://schemas.microsoft.com/office/powerpoint/2010/main" val="66959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FBD794-89BA-9641-A80E-D45425BF4253}"/>
              </a:ext>
            </a:extLst>
          </p:cNvPr>
          <p:cNvSpPr txBox="1"/>
          <p:nvPr/>
        </p:nvSpPr>
        <p:spPr>
          <a:xfrm>
            <a:off x="993228" y="3939480"/>
            <a:ext cx="6637849" cy="23824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segmentation</a:t>
            </a:r>
          </a:p>
          <a:p>
            <a:pPr lvl="1"/>
            <a:r>
              <a:rPr lang="en-US" dirty="0"/>
              <a:t>High bits =&gt; segment type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Segment number vs. number of high bits</a:t>
            </a:r>
          </a:p>
          <a:p>
            <a:pPr lvl="1"/>
            <a:r>
              <a:rPr lang="en-US" dirty="0"/>
              <a:t>Segment size vs. number of low bits</a:t>
            </a:r>
          </a:p>
          <a:p>
            <a:pPr lvl="1"/>
            <a:endParaRPr lang="en-US" dirty="0"/>
          </a:p>
          <a:p>
            <a:r>
              <a:rPr lang="en-US" dirty="0"/>
              <a:t>For paging</a:t>
            </a:r>
          </a:p>
          <a:p>
            <a:pPr lvl="1"/>
            <a:r>
              <a:rPr lang="en-US" dirty="0"/>
              <a:t>High bits =&gt; page number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Page number vs. number of high bits</a:t>
            </a:r>
          </a:p>
          <a:p>
            <a:pPr lvl="1"/>
            <a:r>
              <a:rPr lang="en-US" dirty="0"/>
              <a:t>Page size vs. number of low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 for page size:</a:t>
            </a:r>
          </a:p>
          <a:p>
            <a:pPr lvl="1"/>
            <a:r>
              <a:rPr lang="en-US" dirty="0"/>
              <a:t> 16 bytes, 1KB, 1MB, 512 bytes, and 4KB?</a:t>
            </a:r>
          </a:p>
        </p:txBody>
      </p:sp>
    </p:spTree>
    <p:extLst>
      <p:ext uri="{BB962C8B-B14F-4D97-AF65-F5344CB8AC3E}">
        <p14:creationId xmlns:p14="http://schemas.microsoft.com/office/powerpoint/2010/main" val="193257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 for page size:</a:t>
            </a:r>
          </a:p>
          <a:p>
            <a:pPr lvl="1"/>
            <a:r>
              <a:rPr lang="en-US" dirty="0"/>
              <a:t> 16 bytes, 1KB, 1MB, 512 bytes, and 4KB?</a:t>
            </a:r>
          </a:p>
          <a:p>
            <a:pPr lvl="1"/>
            <a:r>
              <a:rPr lang="en-US" dirty="0"/>
              <a:t>4, 10, 20, 9, 12</a:t>
            </a:r>
          </a:p>
        </p:txBody>
      </p:sp>
    </p:spTree>
    <p:extLst>
      <p:ext uri="{BB962C8B-B14F-4D97-AF65-F5344CB8AC3E}">
        <p14:creationId xmlns:p14="http://schemas.microsoft.com/office/powerpoint/2010/main" val="305431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 for page size:</a:t>
            </a:r>
          </a:p>
          <a:p>
            <a:pPr lvl="1"/>
            <a:r>
              <a:rPr lang="en-US" dirty="0"/>
              <a:t> 16 bytes, 1KB, 1MB, 512 bytes, and 4KB?</a:t>
            </a:r>
          </a:p>
          <a:p>
            <a:pPr lvl="1"/>
            <a:r>
              <a:rPr lang="en-US" dirty="0"/>
              <a:t>4, 10, 20, 9, 12</a:t>
            </a:r>
          </a:p>
          <a:p>
            <a:r>
              <a:rPr lang="en-US" dirty="0"/>
              <a:t>For a 32-bit address, how many pages of 16 bytes, 1KB, 1MB, 512 bytes, and 4KB?</a:t>
            </a:r>
          </a:p>
        </p:txBody>
      </p:sp>
    </p:spTree>
    <p:extLst>
      <p:ext uri="{BB962C8B-B14F-4D97-AF65-F5344CB8AC3E}">
        <p14:creationId xmlns:p14="http://schemas.microsoft.com/office/powerpoint/2010/main" val="11566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 for page size:</a:t>
            </a:r>
          </a:p>
          <a:p>
            <a:pPr lvl="1"/>
            <a:r>
              <a:rPr lang="en-US" dirty="0"/>
              <a:t> 16 bytes, 1KB, 1MB, 512 bytes, and 4KB?</a:t>
            </a:r>
          </a:p>
          <a:p>
            <a:pPr lvl="1"/>
            <a:r>
              <a:rPr lang="en-US" dirty="0"/>
              <a:t>4, 10, 20, 9, 12</a:t>
            </a:r>
          </a:p>
          <a:p>
            <a:r>
              <a:rPr lang="en-US" dirty="0"/>
              <a:t>For a 32-bit address, how many pages of 16 bytes, 1KB, 1MB, 512 bytes, and 4KB? </a:t>
            </a:r>
          </a:p>
          <a:p>
            <a:pPr lvl="1"/>
            <a:r>
              <a:rPr lang="en-US" dirty="0"/>
              <a:t>~2B, 4M, 4K, 8M, 1MB</a:t>
            </a:r>
          </a:p>
        </p:txBody>
      </p:sp>
    </p:spTree>
    <p:extLst>
      <p:ext uri="{BB962C8B-B14F-4D97-AF65-F5344CB8AC3E}">
        <p14:creationId xmlns:p14="http://schemas.microsoft.com/office/powerpoint/2010/main" val="422683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=&gt; Physical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segmentation, we used a formula, e.g., </a:t>
            </a:r>
          </a:p>
          <a:p>
            <a:pPr lvl="1"/>
            <a:r>
              <a:rPr lang="en-US" dirty="0"/>
              <a:t>Physical address = </a:t>
            </a:r>
            <a:r>
              <a:rPr lang="en-US" dirty="0" err="1"/>
              <a:t>virt_offset</a:t>
            </a:r>
            <a:r>
              <a:rPr lang="en-US" dirty="0"/>
              <a:t> + </a:t>
            </a:r>
            <a:r>
              <a:rPr lang="en-US" dirty="0" err="1"/>
              <a:t>base_reg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we need a more general mapping mechanism, to translate between </a:t>
            </a:r>
            <a:r>
              <a:rPr lang="en-US" dirty="0" err="1"/>
              <a:t>page+offset</a:t>
            </a:r>
            <a:r>
              <a:rPr lang="en-US" dirty="0"/>
              <a:t> and physical address</a:t>
            </a:r>
          </a:p>
          <a:p>
            <a:r>
              <a:rPr lang="en-US" dirty="0"/>
              <a:t>Simplest data structure: linear array, a ‘page table’</a:t>
            </a:r>
          </a:p>
        </p:txBody>
      </p:sp>
    </p:spTree>
    <p:extLst>
      <p:ext uri="{BB962C8B-B14F-4D97-AF65-F5344CB8AC3E}">
        <p14:creationId xmlns:p14="http://schemas.microsoft.com/office/powerpoint/2010/main" val="338144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Sharing: one process uses RAM at a time</a:t>
            </a:r>
          </a:p>
          <a:p>
            <a:r>
              <a:rPr lang="en-US" dirty="0"/>
              <a:t>Static Relocation: </a:t>
            </a:r>
            <a:r>
              <a:rPr lang="en-US" altLang="zh-CN" dirty="0"/>
              <a:t>statically</a:t>
            </a:r>
            <a:r>
              <a:rPr lang="en-US" dirty="0"/>
              <a:t> rewrite code before run</a:t>
            </a:r>
          </a:p>
          <a:p>
            <a:r>
              <a:rPr lang="en-US" dirty="0"/>
              <a:t>Base: add a base to virtual address to get physical</a:t>
            </a:r>
          </a:p>
          <a:p>
            <a:r>
              <a:rPr lang="en-US" dirty="0" err="1"/>
              <a:t>Base+Bounds</a:t>
            </a:r>
            <a:r>
              <a:rPr lang="en-US" dirty="0"/>
              <a:t>: also check physical </a:t>
            </a:r>
            <a:r>
              <a:rPr lang="en-US" dirty="0" err="1"/>
              <a:t>addr</a:t>
            </a:r>
            <a:r>
              <a:rPr lang="en-US" dirty="0"/>
              <a:t> is in range</a:t>
            </a:r>
          </a:p>
          <a:p>
            <a:r>
              <a:rPr lang="en-US" dirty="0"/>
              <a:t>Segmentation: many </a:t>
            </a:r>
            <a:r>
              <a:rPr lang="en-US" dirty="0" err="1"/>
              <a:t>base+bounds</a:t>
            </a:r>
            <a:r>
              <a:rPr lang="en-US" dirty="0"/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72286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6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Page Tables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typical page table?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/>
              <a:t>assume 4 KB pages</a:t>
            </a:r>
          </a:p>
          <a:p>
            <a:pPr lvl="1"/>
            <a:r>
              <a:rPr lang="en-US" dirty="0"/>
              <a:t>assume 4 byte entries (or this could be less)</a:t>
            </a:r>
          </a:p>
          <a:p>
            <a:pPr lvl="1"/>
            <a:r>
              <a:rPr lang="en-US" dirty="0"/>
              <a:t>2 ^ (32 - log(4KB)) * 4 = 4 MB</a:t>
            </a:r>
          </a:p>
          <a:p>
            <a:endParaRPr lang="en-US" dirty="0"/>
          </a:p>
          <a:p>
            <a:r>
              <a:rPr lang="en-US" dirty="0"/>
              <a:t>Store in memory, and CPU finds it via registers</a:t>
            </a:r>
          </a:p>
          <a:p>
            <a:r>
              <a:rPr lang="en-US" dirty="0"/>
              <a:t>4MB * number of processes =&gt; large</a:t>
            </a:r>
          </a:p>
        </p:txBody>
      </p:sp>
    </p:spTree>
    <p:extLst>
      <p:ext uri="{BB962C8B-B14F-4D97-AF65-F5344CB8AC3E}">
        <p14:creationId xmlns:p14="http://schemas.microsoft.com/office/powerpoint/2010/main" val="37229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Translation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H/W: for each memory reference:</a:t>
            </a:r>
          </a:p>
          <a:p>
            <a:pPr marL="0" indent="0">
              <a:buNone/>
            </a:pPr>
            <a:r>
              <a:rPr lang="en-US" dirty="0"/>
              <a:t>1. Extract VPN (virtual page number) from VA (virtual address)</a:t>
            </a:r>
          </a:p>
          <a:p>
            <a:pPr marL="0" indent="0">
              <a:buNone/>
            </a:pPr>
            <a:r>
              <a:rPr lang="en-US" dirty="0"/>
              <a:t>2. Look up of PTE (page table entry) based on VPN</a:t>
            </a:r>
          </a:p>
          <a:p>
            <a:pPr marL="0" indent="0">
              <a:buNone/>
            </a:pPr>
            <a:r>
              <a:rPr lang="en-US" dirty="0"/>
              <a:t>3. Fetch PTE</a:t>
            </a:r>
          </a:p>
          <a:p>
            <a:pPr marL="0" indent="0">
              <a:buNone/>
            </a:pPr>
            <a:r>
              <a:rPr lang="en-US" dirty="0"/>
              <a:t>4. extract PFN (page frame number)</a:t>
            </a:r>
          </a:p>
          <a:p>
            <a:pPr marL="0" indent="0">
              <a:buNone/>
            </a:pPr>
            <a:r>
              <a:rPr lang="en-US" dirty="0"/>
              <a:t>5. build PA (physical address)</a:t>
            </a:r>
          </a:p>
          <a:p>
            <a:pPr marL="0" indent="0">
              <a:buNone/>
            </a:pPr>
            <a:r>
              <a:rPr lang="en-US" dirty="0"/>
              <a:t>6. fetch PA to register</a:t>
            </a:r>
          </a:p>
        </p:txBody>
      </p:sp>
    </p:spTree>
    <p:extLst>
      <p:ext uri="{BB962C8B-B14F-4D97-AF65-F5344CB8AC3E}">
        <p14:creationId xmlns:p14="http://schemas.microsoft.com/office/powerpoint/2010/main" val="16414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 (</a:t>
            </a:r>
            <a:r>
              <a:rPr lang="en-US" sz="2000" b="1" dirty="0">
                <a:latin typeface="Palatino-Roman"/>
              </a:rPr>
              <a:t>Original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(PFN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   // Extract the VPN from the virtual address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 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  // Form the address of the page-table entry (PTE)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  // Fetch the PTE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  // Check if process can access the page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// Access is OK: form physical address and fetch 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(PTE.PFN &lt;&lt; PFN_SHIFT)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Register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70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//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 (e.g. from OSTEP Ch 18) = 21 = 0x010101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// VPN_MASK = 0x110000, SHIFT=4</a:t>
            </a:r>
          </a:p>
          <a:p>
            <a:pPr marL="0" indent="0">
              <a:buNone/>
            </a:pPr>
            <a:endParaRPr lang="en-US" sz="2000" dirty="0">
              <a:latin typeface="Palatino-Roman"/>
            </a:endParaRP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// Extract the VPN from the virtual address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 // VPN = 0x01 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// Form the address of the page-table entry (PTE)</a:t>
            </a:r>
          </a:p>
          <a:p>
            <a:pPr marL="0" indent="0">
              <a:buNone/>
            </a:pP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endParaRPr lang="en-US" sz="2000" dirty="0">
              <a:latin typeface="Palatino-Roman"/>
            </a:endParaRP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// Fetch the PTE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Palatino-Roman"/>
            </a:endParaRP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// OFFSET_MASK = 0x001111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 // Offset = 0x000101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(PFN &lt;&lt; SHIFT) | offset</a:t>
            </a:r>
          </a:p>
          <a:p>
            <a:pPr marL="0" indent="0">
              <a:buNone/>
            </a:pPr>
            <a:endParaRPr lang="en-US" sz="2000" dirty="0">
              <a:latin typeface="Palatino-Roman"/>
            </a:endParaRPr>
          </a:p>
          <a:p>
            <a:pPr marL="0" indent="0">
              <a:buNone/>
            </a:pPr>
            <a:endParaRPr lang="en-US" sz="20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87002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// Check if process can access the page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   // Access is OK: form physical address and fetch 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(PTE.PFN &lt;&lt; PFN_SHIFT)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Register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05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PT, load from 0x5000</a:t>
            </a:r>
          </a:p>
          <a:p>
            <a:pPr marL="0" indent="0">
              <a:buNone/>
            </a:pPr>
            <a:r>
              <a:rPr lang="en-US" dirty="0"/>
              <a:t>Fetch instruction at 0x2010</a:t>
            </a:r>
          </a:p>
          <a:p>
            <a:pPr marL="0" indent="0">
              <a:buNone/>
            </a:pPr>
            <a:r>
              <a:rPr lang="en-US" dirty="0"/>
              <a:t>PT, load from 0x5004</a:t>
            </a:r>
          </a:p>
          <a:p>
            <a:pPr marL="0" indent="0">
              <a:buNone/>
            </a:pPr>
            <a:r>
              <a:rPr lang="en-US" dirty="0"/>
              <a:t>Exec, load from 0x0100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99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PT is at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  <a:p>
            <a:pPr marL="0" indent="0">
              <a:buNone/>
            </a:pPr>
            <a:r>
              <a:rPr lang="en-US" sz="2400" dirty="0"/>
              <a:t>Assume 4KB pages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96727" y="5126618"/>
            <a:ext cx="1923373" cy="4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 SLOW</a:t>
            </a:r>
          </a:p>
        </p:txBody>
      </p:sp>
    </p:spTree>
    <p:extLst>
      <p:ext uri="{BB962C8B-B14F-4D97-AF65-F5344CB8AC3E}">
        <p14:creationId xmlns:p14="http://schemas.microsoft.com/office/powerpoint/2010/main" val="1725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data should go in page table entries besides translation?</a:t>
            </a:r>
          </a:p>
          <a:p>
            <a:pPr lvl="1"/>
            <a:r>
              <a:rPr lang="en-US" dirty="0"/>
              <a:t>valid bit</a:t>
            </a:r>
          </a:p>
          <a:p>
            <a:pPr lvl="1"/>
            <a:r>
              <a:rPr lang="en-US" dirty="0"/>
              <a:t>protection bits</a:t>
            </a:r>
          </a:p>
          <a:p>
            <a:pPr lvl="1"/>
            <a:r>
              <a:rPr lang="en-US" dirty="0"/>
              <a:t>present bit</a:t>
            </a:r>
          </a:p>
          <a:p>
            <a:pPr lvl="1"/>
            <a:r>
              <a:rPr lang="en-US" dirty="0"/>
              <a:t>reference bit</a:t>
            </a:r>
          </a:p>
          <a:p>
            <a:pPr lvl="1"/>
            <a:r>
              <a:rPr lang="en-US" dirty="0"/>
              <a:t>dirty bit</a:t>
            </a:r>
          </a:p>
        </p:txBody>
      </p:sp>
    </p:spTree>
    <p:extLst>
      <p:ext uri="{BB962C8B-B14F-4D97-AF65-F5344CB8AC3E}">
        <p14:creationId xmlns:p14="http://schemas.microsoft.com/office/powerpoint/2010/main" val="3386036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Address Space</a:t>
            </a:r>
          </a:p>
          <a:p>
            <a:pPr lvl="1"/>
            <a:r>
              <a:rPr lang="en-US" dirty="0"/>
              <a:t>don’t need to find contiguous RAM</a:t>
            </a:r>
          </a:p>
          <a:p>
            <a:pPr lvl="1"/>
            <a:r>
              <a:rPr lang="en-US" dirty="0"/>
              <a:t>doesn’t waste whole data pages (valid bit)</a:t>
            </a:r>
          </a:p>
          <a:p>
            <a:r>
              <a:rPr lang="en-US" dirty="0"/>
              <a:t>Easy to manage</a:t>
            </a:r>
          </a:p>
          <a:p>
            <a:pPr lvl="1"/>
            <a:r>
              <a:rPr lang="en-US" dirty="0"/>
              <a:t>fixed size pages</a:t>
            </a:r>
          </a:p>
          <a:p>
            <a:pPr lvl="1"/>
            <a:r>
              <a:rPr lang="en-US" dirty="0"/>
              <a:t>simple free list for unused pages</a:t>
            </a:r>
          </a:p>
          <a:p>
            <a:pPr lvl="1"/>
            <a:r>
              <a:rPr lang="en-US" dirty="0"/>
              <a:t>no need to coalesce</a:t>
            </a:r>
          </a:p>
          <a:p>
            <a:r>
              <a:rPr lang="en-US" dirty="0"/>
              <a:t>Problems (to be addressed in upcoming lectures)</a:t>
            </a:r>
          </a:p>
          <a:p>
            <a:pPr lvl="1"/>
            <a:r>
              <a:rPr lang="en-US" dirty="0"/>
              <a:t>Too big</a:t>
            </a:r>
          </a:p>
          <a:p>
            <a:pPr lvl="1"/>
            <a:r>
              <a:rPr lang="en-US" dirty="0"/>
              <a:t>Too slow </a:t>
            </a:r>
          </a:p>
        </p:txBody>
      </p:sp>
    </p:spTree>
    <p:extLst>
      <p:ext uri="{BB962C8B-B14F-4D97-AF65-F5344CB8AC3E}">
        <p14:creationId xmlns:p14="http://schemas.microsoft.com/office/powerpoint/2010/main" val="35141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Sharing: one process uses RAM at a time</a:t>
            </a:r>
          </a:p>
          <a:p>
            <a:r>
              <a:rPr lang="en-US" dirty="0"/>
              <a:t>Static Relocation: </a:t>
            </a:r>
            <a:r>
              <a:rPr lang="en-US" altLang="zh-CN" dirty="0"/>
              <a:t>statically</a:t>
            </a:r>
            <a:r>
              <a:rPr lang="en-US" dirty="0"/>
              <a:t> rewrite code before run</a:t>
            </a:r>
          </a:p>
          <a:p>
            <a:r>
              <a:rPr lang="en-US" dirty="0"/>
              <a:t>Base: add a base to virtual address to get physical</a:t>
            </a:r>
          </a:p>
          <a:p>
            <a:r>
              <a:rPr lang="en-US" dirty="0" err="1"/>
              <a:t>Base+Bounds</a:t>
            </a:r>
            <a:r>
              <a:rPr lang="en-US" dirty="0"/>
              <a:t>: also check physical </a:t>
            </a:r>
            <a:r>
              <a:rPr lang="en-US" dirty="0" err="1"/>
              <a:t>addr</a:t>
            </a:r>
            <a:r>
              <a:rPr lang="en-US" dirty="0"/>
              <a:t> is in range</a:t>
            </a:r>
          </a:p>
          <a:p>
            <a:r>
              <a:rPr lang="en-US" dirty="0"/>
              <a:t>Segmentation: many </a:t>
            </a:r>
            <a:r>
              <a:rPr lang="en-US" dirty="0" err="1"/>
              <a:t>base+bounds</a:t>
            </a:r>
            <a:r>
              <a:rPr lang="en-US" dirty="0"/>
              <a:t> pairs</a:t>
            </a:r>
          </a:p>
          <a:p>
            <a:r>
              <a:rPr lang="en-US" b="1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66398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87466"/>
            <a:ext cx="7915275" cy="2514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86DCFA-F391-C04E-A574-E6E6201F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Overview, redux</a:t>
            </a:r>
          </a:p>
        </p:txBody>
      </p:sp>
    </p:spTree>
    <p:extLst>
      <p:ext uri="{BB962C8B-B14F-4D97-AF65-F5344CB8AC3E}">
        <p14:creationId xmlns:p14="http://schemas.microsoft.com/office/powerpoint/2010/main" val="85133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1925"/>
            <a:ext cx="5943600" cy="653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0FA10-857E-FA4A-9BCC-360124B2B216}"/>
              </a:ext>
            </a:extLst>
          </p:cNvPr>
          <p:cNvSpPr txBox="1"/>
          <p:nvPr/>
        </p:nvSpPr>
        <p:spPr>
          <a:xfrm>
            <a:off x="1600200" y="488731"/>
            <a:ext cx="1363717" cy="299545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D2E1F-229E-E745-8250-78A94A58C869}"/>
              </a:ext>
            </a:extLst>
          </p:cNvPr>
          <p:cNvSpPr txBox="1"/>
          <p:nvPr/>
        </p:nvSpPr>
        <p:spPr>
          <a:xfrm>
            <a:off x="4133192" y="1970690"/>
            <a:ext cx="3118945" cy="44290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30C0F-CA3C-C342-B7ED-EABA4FEEBBB8}"/>
              </a:ext>
            </a:extLst>
          </p:cNvPr>
          <p:cNvSpPr txBox="1"/>
          <p:nvPr/>
        </p:nvSpPr>
        <p:spPr>
          <a:xfrm>
            <a:off x="4133191" y="2509657"/>
            <a:ext cx="1936533" cy="72227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DD55-9928-C441-861C-B50BCC43EE2C}"/>
              </a:ext>
            </a:extLst>
          </p:cNvPr>
          <p:cNvSpPr txBox="1"/>
          <p:nvPr/>
        </p:nvSpPr>
        <p:spPr>
          <a:xfrm>
            <a:off x="6069724" y="5280118"/>
            <a:ext cx="1363717" cy="299545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OS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up </a:t>
            </a:r>
            <a:r>
              <a:rPr lang="en-US" dirty="0"/>
              <a:t>exception handler</a:t>
            </a:r>
          </a:p>
          <a:p>
            <a:endParaRPr lang="en-US" dirty="0"/>
          </a:p>
          <a:p>
            <a:r>
              <a:rPr lang="en-US" dirty="0"/>
              <a:t>New process</a:t>
            </a:r>
          </a:p>
          <a:p>
            <a:r>
              <a:rPr lang="en-US" dirty="0"/>
              <a:t>Context switch</a:t>
            </a:r>
          </a:p>
          <a:p>
            <a:r>
              <a:rPr lang="en-US" dirty="0"/>
              <a:t>Exception handling</a:t>
            </a:r>
          </a:p>
          <a:p>
            <a:endParaRPr lang="en-US" dirty="0"/>
          </a:p>
          <a:p>
            <a:r>
              <a:rPr lang="en-US" dirty="0"/>
              <a:t>Growth of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HW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virtual address translation</a:t>
            </a:r>
          </a:p>
          <a:p>
            <a:r>
              <a:rPr lang="en-US" dirty="0"/>
              <a:t>Check bounds and </a:t>
            </a:r>
            <a:r>
              <a:rPr lang="en-US" altLang="zh-CN" dirty="0"/>
              <a:t>protection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Raise exceptions</a:t>
            </a:r>
          </a:p>
          <a:p>
            <a:endParaRPr lang="en-US" dirty="0"/>
          </a:p>
          <a:p>
            <a:r>
              <a:rPr lang="en-US" dirty="0"/>
              <a:t>Remember OS handlers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Pros?</a:t>
            </a:r>
          </a:p>
          <a:p>
            <a:pPr lvl="1"/>
            <a:r>
              <a:rPr lang="en-US" dirty="0"/>
              <a:t>Supports sparse address space with no internal fragmentation</a:t>
            </a:r>
          </a:p>
          <a:p>
            <a:pPr lvl="1"/>
            <a:r>
              <a:rPr lang="en-US" dirty="0"/>
              <a:t>Code sharing</a:t>
            </a:r>
          </a:p>
          <a:p>
            <a:pPr lvl="1"/>
            <a:r>
              <a:rPr lang="en-US" dirty="0"/>
              <a:t>Fine grained protection</a:t>
            </a:r>
          </a:p>
          <a:p>
            <a:endParaRPr lang="en-US" dirty="0"/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External fragmentation</a:t>
            </a:r>
          </a:p>
          <a:p>
            <a:pPr lvl="1"/>
            <a:r>
              <a:rPr lang="en-US" dirty="0"/>
              <a:t>Waste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1307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Fragmentation – allocated memory may be slightly larger than requested memory; this size difference is memory internal to a partition, but not being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8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1349</Words>
  <Application>Microsoft Macintosh PowerPoint</Application>
  <PresentationFormat>On-screen Show (4:3)</PresentationFormat>
  <Paragraphs>279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Palatino-Roman</vt:lpstr>
      <vt:lpstr>Office Theme</vt:lpstr>
      <vt:lpstr>Lecture 6 Memory Management: Paging</vt:lpstr>
      <vt:lpstr>Virtual Memory Approaches</vt:lpstr>
      <vt:lpstr>Virtual Memory Approaches</vt:lpstr>
      <vt:lpstr>Segmentation Overview, redux</vt:lpstr>
      <vt:lpstr>PowerPoint Presentation</vt:lpstr>
      <vt:lpstr>When is OS Involved</vt:lpstr>
      <vt:lpstr>When is HW Involved</vt:lpstr>
      <vt:lpstr>Segmentation</vt:lpstr>
      <vt:lpstr>Fragmentation</vt:lpstr>
      <vt:lpstr>PowerPoint Presentation</vt:lpstr>
      <vt:lpstr>Fragmentation</vt:lpstr>
      <vt:lpstr>Paging</vt:lpstr>
      <vt:lpstr>Paging</vt:lpstr>
      <vt:lpstr>Addressing</vt:lpstr>
      <vt:lpstr>Address Examples</vt:lpstr>
      <vt:lpstr>Address Examples</vt:lpstr>
      <vt:lpstr>Address Examples</vt:lpstr>
      <vt:lpstr>Address Examples</vt:lpstr>
      <vt:lpstr>Virtual =&gt; Physical Mapping </vt:lpstr>
      <vt:lpstr>Page Mapping</vt:lpstr>
      <vt:lpstr>Where are Page Tables Stored?</vt:lpstr>
      <vt:lpstr>Page Table Translation Steps</vt:lpstr>
      <vt:lpstr>PowerPoint Presentation</vt:lpstr>
      <vt:lpstr>PowerPoint Presentation</vt:lpstr>
      <vt:lpstr>PowerPoint Presentation</vt:lpstr>
      <vt:lpstr>Memory Accesses Again</vt:lpstr>
      <vt:lpstr>Other Information in Page Table</vt:lpstr>
      <vt:lpstr>Basic Paging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PATRICK MORRISON</cp:lastModifiedBy>
  <cp:revision>127</cp:revision>
  <dcterms:created xsi:type="dcterms:W3CDTF">2015-01-26T03:01:28Z</dcterms:created>
  <dcterms:modified xsi:type="dcterms:W3CDTF">2019-09-11T12:03:21Z</dcterms:modified>
</cp:coreProperties>
</file>