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8" r:id="rId4"/>
    <p:sldId id="261" r:id="rId5"/>
    <p:sldId id="297" r:id="rId6"/>
    <p:sldId id="262" r:id="rId7"/>
    <p:sldId id="295" r:id="rId8"/>
    <p:sldId id="296" r:id="rId9"/>
    <p:sldId id="266" r:id="rId10"/>
    <p:sldId id="267" r:id="rId11"/>
    <p:sldId id="288" r:id="rId12"/>
    <p:sldId id="300" r:id="rId13"/>
    <p:sldId id="289" r:id="rId14"/>
    <p:sldId id="290" r:id="rId15"/>
    <p:sldId id="281" r:id="rId16"/>
    <p:sldId id="269" r:id="rId17"/>
    <p:sldId id="301" r:id="rId18"/>
    <p:sldId id="291" r:id="rId19"/>
    <p:sldId id="292" r:id="rId20"/>
    <p:sldId id="293" r:id="rId21"/>
    <p:sldId id="283" r:id="rId22"/>
    <p:sldId id="299" r:id="rId23"/>
    <p:sldId id="284" r:id="rId24"/>
    <p:sldId id="294" r:id="rId25"/>
    <p:sldId id="286" r:id="rId26"/>
    <p:sldId id="287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/>
    <p:restoredTop sz="72119" autoAdjust="0"/>
  </p:normalViewPr>
  <p:slideViewPr>
    <p:cSldViewPr snapToGrid="0">
      <p:cViewPr varScale="1">
        <p:scale>
          <a:sx n="90" d="100"/>
          <a:sy n="90" d="100"/>
        </p:scale>
        <p:origin x="2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A734-C241-426F-8C5E-85CEB25A09D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CEBB3-D6C7-48EB-BD80-33B7E52A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 size</a:t>
            </a:r>
          </a:p>
          <a:p>
            <a:r>
              <a:rPr lang="en-US" dirty="0"/>
              <a:t>PA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virtual</a:t>
            </a:r>
            <a:r>
              <a:rPr lang="en-US" baseline="0" dirty="0"/>
              <a:t> address for a[0]</a:t>
            </a:r>
          </a:p>
          <a:p>
            <a:r>
              <a:rPr lang="en-US" baseline="0" dirty="0"/>
              <a:t>0x604, and the following?</a:t>
            </a:r>
          </a:p>
          <a:p>
            <a:r>
              <a:rPr lang="en-US" baseline="0" dirty="0"/>
              <a:t>PTBR+24, 0xA04</a:t>
            </a:r>
          </a:p>
          <a:p>
            <a:r>
              <a:rPr lang="en-US" baseline="0" dirty="0"/>
              <a:t>PTBR+24, 0xA08</a:t>
            </a:r>
          </a:p>
          <a:p>
            <a:r>
              <a:rPr lang="en-US" baseline="0" dirty="0"/>
              <a:t>PTBR+24, 0xA12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bits for the</a:t>
            </a:r>
          </a:p>
          <a:p>
            <a:r>
              <a:rPr lang="en-US" dirty="0"/>
              <a:t>VPN; as it turns out, user addresses will only come from half the address</a:t>
            </a:r>
          </a:p>
          <a:p>
            <a:r>
              <a:rPr lang="en-US" dirty="0"/>
              <a:t>space (the rest reserved for the kernel) </a:t>
            </a:r>
          </a:p>
          <a:p>
            <a:r>
              <a:rPr lang="en-US" dirty="0"/>
              <a:t>(PFN), and hence can support systems with up to 64GB of (physical) main</a:t>
            </a:r>
          </a:p>
          <a:p>
            <a:r>
              <a:rPr lang="en-US" dirty="0"/>
              <a:t>memory (2^24 4KB pages).</a:t>
            </a:r>
          </a:p>
          <a:p>
            <a:endParaRPr lang="en-US" dirty="0"/>
          </a:p>
          <a:p>
            <a:r>
              <a:rPr lang="en-US" dirty="0"/>
              <a:t>a global</a:t>
            </a:r>
          </a:p>
          <a:p>
            <a:r>
              <a:rPr lang="en-US" dirty="0"/>
              <a:t>bit (G), which is used for pages that are globally-shared among processes.</a:t>
            </a:r>
          </a:p>
          <a:p>
            <a:r>
              <a:rPr lang="en-US" dirty="0"/>
              <a:t>Thus, if the global bit is set, the ASID is ignored</a:t>
            </a:r>
          </a:p>
          <a:p>
            <a:endParaRPr lang="en-US" dirty="0"/>
          </a:p>
          <a:p>
            <a:r>
              <a:rPr lang="en-US" dirty="0"/>
              <a:t>Too much memory to store page tables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/>
              <a:t>assume 4 KB pages</a:t>
            </a:r>
          </a:p>
          <a:p>
            <a:pPr lvl="1"/>
            <a:r>
              <a:rPr lang="en-US" dirty="0"/>
              <a:t>assume 4 byte entries (or this could be less)</a:t>
            </a:r>
          </a:p>
          <a:p>
            <a:pPr lvl="1"/>
            <a:r>
              <a:rPr lang="en-US" dirty="0"/>
              <a:t>2 ^ (32 - log(4KB)) * 4 = 4 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  <a:p>
            <a:endParaRPr lang="en-US" dirty="0"/>
          </a:p>
          <a:p>
            <a:r>
              <a:rPr lang="en-US" dirty="0"/>
              <a:t>Valid</a:t>
            </a:r>
            <a:r>
              <a:rPr lang="en-US" baseline="0" dirty="0"/>
              <a:t>    VPN    PFN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What’s the virtual</a:t>
            </a:r>
            <a:r>
              <a:rPr lang="en-US" baseline="0" dirty="0"/>
              <a:t> address for a[0]</a:t>
            </a:r>
          </a:p>
          <a:p>
            <a:r>
              <a:rPr lang="en-US" baseline="0" dirty="0"/>
              <a:t>0x604, and the following?</a:t>
            </a:r>
          </a:p>
          <a:p>
            <a:r>
              <a:rPr lang="en-US" baseline="0" dirty="0"/>
              <a:t>PTBR+24, 0xA04</a:t>
            </a:r>
          </a:p>
          <a:p>
            <a:r>
              <a:rPr lang="en-US" baseline="0" dirty="0"/>
              <a:t>PTBR+24, 0xA08</a:t>
            </a:r>
          </a:p>
          <a:p>
            <a:r>
              <a:rPr lang="en-US" baseline="0" dirty="0"/>
              <a:t>PTBR+24, 0xA12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  <a:p>
            <a:endParaRPr lang="en-US" dirty="0"/>
          </a:p>
          <a:p>
            <a:r>
              <a:rPr lang="en-US" dirty="0"/>
              <a:t>Valid</a:t>
            </a:r>
            <a:r>
              <a:rPr lang="en-US" baseline="0" dirty="0"/>
              <a:t>    VPN    PFN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What’s the virtual</a:t>
            </a:r>
            <a:r>
              <a:rPr lang="en-US" baseline="0" dirty="0"/>
              <a:t> address for a[0]</a:t>
            </a:r>
          </a:p>
          <a:p>
            <a:r>
              <a:rPr lang="en-US" baseline="0" dirty="0"/>
              <a:t>0x604, and the following?</a:t>
            </a:r>
          </a:p>
          <a:p>
            <a:r>
              <a:rPr lang="en-US" baseline="0" dirty="0"/>
              <a:t>PTBR+24, 0xA04</a:t>
            </a:r>
          </a:p>
          <a:p>
            <a:r>
              <a:rPr lang="en-US" baseline="0" dirty="0"/>
              <a:t>PTBR+24, 0xA08</a:t>
            </a:r>
          </a:p>
          <a:p>
            <a:r>
              <a:rPr lang="en-US" baseline="0" dirty="0"/>
              <a:t>PTBR+24, 0xA12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147-2EA2-4BA7-B5B3-0CE62703641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8F00-33DB-45DD-83AD-7D6FA024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SRcvrVs5ug" TargetMode="External"/><Relationship Id="rId2" Type="http://schemas.openxmlformats.org/officeDocument/2006/relationships/hyperlink" Target="https://github.com/jbangert/trap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zh-CN" dirty="0"/>
              <a:t>7</a:t>
            </a:r>
            <a:br>
              <a:rPr lang="en-US" dirty="0"/>
            </a:br>
            <a:r>
              <a:rPr lang="en-US" altLang="zh-CN" dirty="0"/>
              <a:t>Translation Lookaside Buffers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repetition - use a CPU cache</a:t>
            </a:r>
          </a:p>
          <a:p>
            <a:pPr lvl="1"/>
            <a:r>
              <a:rPr lang="en-US" dirty="0"/>
              <a:t>Translation Lookaside Buffer (TLB)</a:t>
            </a:r>
          </a:p>
          <a:p>
            <a:pPr lvl="1"/>
            <a:r>
              <a:rPr lang="en-US" dirty="0"/>
              <a:t>Address Translation 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2575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27860" y="5516880"/>
            <a:ext cx="5288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88355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8355" y="4487861"/>
            <a:ext cx="548640" cy="133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8355" y="4619306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8355" y="4747736"/>
            <a:ext cx="548640" cy="133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35580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580" y="4477545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 flipH="1">
            <a:off x="3002280" y="4991100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55055" y="4976498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Fully-Associative: entries can go anywhere</a:t>
            </a:r>
          </a:p>
          <a:p>
            <a:pPr lvl="1"/>
            <a:r>
              <a:rPr lang="en-US" dirty="0"/>
              <a:t>most common for TLBs</a:t>
            </a:r>
          </a:p>
          <a:p>
            <a:pPr lvl="1"/>
            <a:r>
              <a:rPr lang="en-US" dirty="0"/>
              <a:t>must store whole key/value in cache</a:t>
            </a:r>
          </a:p>
          <a:p>
            <a:pPr lvl="1"/>
            <a:r>
              <a:rPr lang="en-US" dirty="0"/>
              <a:t>search all in parallel</a:t>
            </a:r>
          </a:p>
          <a:p>
            <a:endParaRPr lang="en-US" dirty="0"/>
          </a:p>
          <a:p>
            <a:r>
              <a:rPr lang="en-US" dirty="0"/>
              <a:t>There are other cache types</a:t>
            </a:r>
          </a:p>
        </p:txBody>
      </p:sp>
    </p:spTree>
    <p:extLst>
      <p:ext uri="{BB962C8B-B14F-4D97-AF65-F5344CB8AC3E}">
        <p14:creationId xmlns:p14="http://schemas.microsoft.com/office/powerpoint/2010/main" val="5522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D9A-6CAB-7D43-96DB-8B494380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29B3-BBCF-7746-A022-E404D053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VPN | PFN | other bits</a:t>
            </a:r>
          </a:p>
          <a:p>
            <a:r>
              <a:rPr lang="en-US" dirty="0"/>
              <a:t>TLB valid bit</a:t>
            </a:r>
          </a:p>
          <a:p>
            <a:pPr lvl="1"/>
            <a:r>
              <a:rPr lang="en-US" dirty="0"/>
              <a:t>whether the entry has a valid translation</a:t>
            </a:r>
          </a:p>
          <a:p>
            <a:r>
              <a:rPr lang="en-US" dirty="0"/>
              <a:t>TLB protection bits</a:t>
            </a:r>
          </a:p>
          <a:p>
            <a:pPr lvl="1"/>
            <a:r>
              <a:rPr lang="en-US" altLang="zh-CN" dirty="0" err="1"/>
              <a:t>rwx</a:t>
            </a:r>
            <a:endParaRPr lang="en-US" dirty="0"/>
          </a:p>
          <a:p>
            <a:r>
              <a:rPr lang="en-US" dirty="0"/>
              <a:t>Address Space Identifier</a:t>
            </a:r>
          </a:p>
          <a:p>
            <a:r>
              <a:rPr lang="en-US" altLang="zh-CN" dirty="0"/>
              <a:t>TLB dirty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MIPS TLB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54215"/>
            <a:ext cx="7886700" cy="3222748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2" y="1825625"/>
            <a:ext cx="8306375" cy="8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1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2 (Success, </a:t>
            </a:r>
            <a:r>
              <a:rPr lang="en-US" sz="2000" dirty="0" err="1">
                <a:latin typeface="Palatino-Roman"/>
              </a:rPr>
              <a:t>TlbEntry</a:t>
            </a:r>
            <a:r>
              <a:rPr lang="en-US" sz="2000" dirty="0">
                <a:latin typeface="Palatino-Roman"/>
              </a:rPr>
              <a:t>) = </a:t>
            </a:r>
            <a:r>
              <a:rPr lang="en-US" sz="2000" dirty="0" err="1">
                <a:latin typeface="Palatino-Roman"/>
              </a:rPr>
              <a:t>TLB_Lookup</a:t>
            </a:r>
            <a:r>
              <a:rPr lang="en-US" sz="20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4    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TlbEntry.ProtectBits</a:t>
            </a:r>
            <a:r>
              <a:rPr lang="en-US" sz="20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5     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6     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</a:t>
            </a:r>
            <a:r>
              <a:rPr lang="en-US" sz="2000" dirty="0" err="1">
                <a:latin typeface="Palatino-Roman"/>
              </a:rPr>
              <a:t>TlbEntry.PFN</a:t>
            </a:r>
            <a:r>
              <a:rPr lang="en-US" sz="20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7        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9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      </a:t>
            </a:r>
            <a:r>
              <a:rPr lang="en-US" sz="2000" dirty="0" err="1">
                <a:latin typeface="Palatino-Roman"/>
              </a:rPr>
              <a:t>TLB_Insert</a:t>
            </a:r>
            <a:r>
              <a:rPr lang="en-US" sz="2000" dirty="0">
                <a:latin typeface="Palatino-Roman"/>
              </a:rPr>
              <a:t>(VPN, PTE.PFN, 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      </a:t>
            </a:r>
            <a:r>
              <a:rPr lang="en-US" sz="2000" dirty="0" err="1">
                <a:latin typeface="Palatino-Roman"/>
              </a:rPr>
              <a:t>RetryInstruction</a:t>
            </a:r>
            <a:r>
              <a:rPr lang="en-US" sz="2000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30" y="960120"/>
            <a:ext cx="3896727" cy="5342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>
                <a:latin typeface="Palatino-Roman"/>
              </a:rPr>
              <a:t>int sum = 0;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for (i = 0; i &lt; 10; i++) {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    sum += a[i];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}</a:t>
            </a:r>
          </a:p>
          <a:p>
            <a:pPr marL="0" indent="0">
              <a:buNone/>
            </a:pPr>
            <a:endParaRPr lang="nn-NO" sz="2400" dirty="0">
              <a:latin typeface="Palatino-Roman"/>
            </a:endParaRPr>
          </a:p>
          <a:p>
            <a:pPr marL="0" indent="0">
              <a:buNone/>
            </a:pPr>
            <a:r>
              <a:rPr lang="en-US" sz="2400" dirty="0"/>
              <a:t>How many TLB hits?</a:t>
            </a:r>
          </a:p>
          <a:p>
            <a:pPr marL="0" indent="0">
              <a:buNone/>
            </a:pPr>
            <a:r>
              <a:rPr lang="en-US" sz="2400" dirty="0"/>
              <a:t>How many TLB misses?</a:t>
            </a:r>
          </a:p>
        </p:txBody>
      </p:sp>
    </p:spTree>
    <p:extLst>
      <p:ext uri="{BB962C8B-B14F-4D97-AF65-F5344CB8AC3E}">
        <p14:creationId xmlns:p14="http://schemas.microsoft.com/office/powerpoint/2010/main" val="134073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30" y="960120"/>
            <a:ext cx="3896727" cy="5342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>
                <a:latin typeface="Palatino-Roman"/>
              </a:rPr>
              <a:t>int sum = 0;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for (i = 0; i &lt; 10; i++) {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    sum += a[i];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}</a:t>
            </a:r>
          </a:p>
          <a:p>
            <a:pPr marL="0" indent="0">
              <a:buNone/>
            </a:pPr>
            <a:endParaRPr lang="nn-NO" sz="2400" dirty="0">
              <a:latin typeface="Palatino-Roman"/>
            </a:endParaRPr>
          </a:p>
          <a:p>
            <a:pPr marL="0" indent="0">
              <a:buNone/>
            </a:pPr>
            <a:r>
              <a:rPr lang="en-US" sz="2400" dirty="0"/>
              <a:t>How many TLB hits?</a:t>
            </a:r>
          </a:p>
          <a:p>
            <a:pPr marL="0" indent="0">
              <a:buNone/>
            </a:pPr>
            <a:r>
              <a:rPr lang="en-US" sz="2400" dirty="0"/>
              <a:t>How many TLB misses?</a:t>
            </a:r>
          </a:p>
          <a:p>
            <a:pPr marL="0" indent="0">
              <a:buNone/>
            </a:pPr>
            <a:r>
              <a:rPr lang="en-US" sz="2400" b="1" dirty="0"/>
              <a:t>Hit rate?</a:t>
            </a:r>
          </a:p>
          <a:p>
            <a:pPr marL="0" indent="0">
              <a:buNone/>
            </a:pPr>
            <a:r>
              <a:rPr lang="en-US" sz="2400" b="1" dirty="0"/>
              <a:t>Miss rate?</a:t>
            </a:r>
          </a:p>
        </p:txBody>
      </p:sp>
    </p:spTree>
    <p:extLst>
      <p:ext uri="{BB962C8B-B14F-4D97-AF65-F5344CB8AC3E}">
        <p14:creationId xmlns:p14="http://schemas.microsoft.com/office/powerpoint/2010/main" val="1824941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Workload: series of loads/stores to accesses</a:t>
            </a:r>
          </a:p>
          <a:p>
            <a:endParaRPr lang="en-US" dirty="0"/>
          </a:p>
          <a:p>
            <a:r>
              <a:rPr lang="en-US" dirty="0"/>
              <a:t>TLB: chooses entries to store in CPU</a:t>
            </a:r>
          </a:p>
          <a:p>
            <a:endParaRPr lang="en-US" dirty="0"/>
          </a:p>
          <a:p>
            <a:r>
              <a:rPr lang="en-US" dirty="0"/>
              <a:t>Metric: performance (i.e., hit rate) </a:t>
            </a:r>
          </a:p>
        </p:txBody>
      </p:sp>
    </p:spTree>
    <p:extLst>
      <p:ext uri="{BB962C8B-B14F-4D97-AF65-F5344CB8AC3E}">
        <p14:creationId xmlns:p14="http://schemas.microsoft.com/office/powerpoint/2010/main" val="357585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Sequential array accesses can almost always hit in the TLB, and so are very fast!</a:t>
            </a:r>
          </a:p>
          <a:p>
            <a:r>
              <a:rPr lang="en-US" dirty="0"/>
              <a:t>Temporal locality</a:t>
            </a:r>
          </a:p>
          <a:p>
            <a:endParaRPr lang="en-US" dirty="0"/>
          </a:p>
          <a:p>
            <a:r>
              <a:rPr lang="en-US" dirty="0"/>
              <a:t>What pattern would be slow?</a:t>
            </a:r>
          </a:p>
          <a:p>
            <a:pPr lvl="1"/>
            <a:r>
              <a:rPr lang="en-US" dirty="0"/>
              <a:t>highly random, with no repeat accesses</a:t>
            </a:r>
          </a:p>
        </p:txBody>
      </p:sp>
    </p:spTree>
    <p:extLst>
      <p:ext uri="{BB962C8B-B14F-4D97-AF65-F5344CB8AC3E}">
        <p14:creationId xmlns:p14="http://schemas.microsoft.com/office/powerpoint/2010/main" val="94431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77225" cy="4351338"/>
          </a:xfrm>
        </p:spPr>
        <p:txBody>
          <a:bodyPr/>
          <a:lstStyle/>
          <a:p>
            <a:r>
              <a:rPr lang="en-US" dirty="0"/>
              <a:t>Time Sharing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Static Relocation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Base+Bounds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Segmentation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11580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LRU: evict least-recently used a TLB slot is needed</a:t>
            </a:r>
          </a:p>
          <a:p>
            <a:endParaRPr lang="en-US" dirty="0"/>
          </a:p>
          <a:p>
            <a:r>
              <a:rPr lang="en-US" dirty="0"/>
              <a:t>Random: randomly choose entries to evict</a:t>
            </a:r>
          </a:p>
          <a:p>
            <a:endParaRPr lang="en-US" dirty="0"/>
          </a:p>
          <a:p>
            <a:r>
              <a:rPr lang="en-US" dirty="0"/>
              <a:t>When is each better?</a:t>
            </a:r>
          </a:p>
          <a:p>
            <a:pPr lvl="1"/>
            <a:r>
              <a:rPr lang="en-US" dirty="0"/>
              <a:t>Sometimes random is better than a “smart” policy!</a:t>
            </a:r>
          </a:p>
        </p:txBody>
      </p:sp>
    </p:spTree>
    <p:extLst>
      <p:ext uri="{BB962C8B-B14F-4D97-AF65-F5344CB8AC3E}">
        <p14:creationId xmlns:p14="http://schemas.microsoft.com/office/powerpoint/2010/main" val="537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The TLB Miss?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H/W or OS?</a:t>
            </a:r>
          </a:p>
          <a:p>
            <a:endParaRPr lang="en-US" dirty="0"/>
          </a:p>
          <a:p>
            <a:r>
              <a:rPr lang="en-US" dirty="0"/>
              <a:t>H/W: CPU must know where page tables are</a:t>
            </a:r>
          </a:p>
          <a:p>
            <a:pPr lvl="1"/>
            <a:r>
              <a:rPr lang="en-US" dirty="0"/>
              <a:t>CR3 on x86</a:t>
            </a:r>
          </a:p>
          <a:p>
            <a:pPr lvl="1"/>
            <a:r>
              <a:rPr lang="en-US" dirty="0"/>
              <a:t>Page table structure not flexible</a:t>
            </a:r>
          </a:p>
          <a:p>
            <a:endParaRPr lang="en-US" dirty="0"/>
          </a:p>
          <a:p>
            <a:r>
              <a:rPr lang="en-US" dirty="0"/>
              <a:t>OS: CPU traps into OS upon TLB miss</a:t>
            </a:r>
          </a:p>
        </p:txBody>
      </p:sp>
    </p:spTree>
    <p:extLst>
      <p:ext uri="{BB962C8B-B14F-4D97-AF65-F5344CB8AC3E}">
        <p14:creationId xmlns:p14="http://schemas.microsoft.com/office/powerpoint/2010/main" val="38936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1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2 (Success, </a:t>
            </a:r>
            <a:r>
              <a:rPr lang="en-US" sz="2000" dirty="0" err="1">
                <a:latin typeface="Palatino-Roman"/>
              </a:rPr>
              <a:t>TlbEntry</a:t>
            </a:r>
            <a:r>
              <a:rPr lang="en-US" sz="2000" dirty="0">
                <a:latin typeface="Palatino-Roman"/>
              </a:rPr>
              <a:t>) = </a:t>
            </a:r>
            <a:r>
              <a:rPr lang="en-US" sz="2000" dirty="0" err="1">
                <a:latin typeface="Palatino-Roman"/>
              </a:rPr>
              <a:t>TLB_Lookup</a:t>
            </a:r>
            <a:r>
              <a:rPr lang="en-US" sz="20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4    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TlbEntry.ProtectBits</a:t>
            </a:r>
            <a:r>
              <a:rPr lang="en-US" sz="20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5     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6     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</a:t>
            </a:r>
            <a:r>
              <a:rPr lang="en-US" sz="2000" dirty="0" err="1">
                <a:latin typeface="Palatino-Roman"/>
              </a:rPr>
              <a:t>TlbEntry.PFN</a:t>
            </a:r>
            <a:r>
              <a:rPr lang="en-US" sz="20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7        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9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      </a:t>
            </a:r>
            <a:r>
              <a:rPr lang="en-US" sz="2000" dirty="0" err="1">
                <a:latin typeface="Palatino-Roman"/>
              </a:rPr>
              <a:t>TLB_Insert</a:t>
            </a:r>
            <a:r>
              <a:rPr lang="en-US" sz="2000" dirty="0">
                <a:latin typeface="Palatino-Roman"/>
              </a:rPr>
              <a:t>(VPN, PTE.PFN, 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      </a:t>
            </a:r>
            <a:r>
              <a:rPr lang="en-US" sz="2000" dirty="0" err="1">
                <a:latin typeface="Palatino-Roman"/>
              </a:rPr>
              <a:t>RetryInstruction</a:t>
            </a:r>
            <a:r>
              <a:rPr lang="en-US" sz="2000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63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1"/>
            <a:ext cx="8515350" cy="4038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Palatino-Roman"/>
              </a:rPr>
              <a:t> 1 VPN = (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2 (Success, </a:t>
            </a:r>
            <a:r>
              <a:rPr lang="en-US" sz="1900" dirty="0" err="1">
                <a:latin typeface="Palatino-Roman"/>
              </a:rPr>
              <a:t>TlbEntry</a:t>
            </a:r>
            <a:r>
              <a:rPr lang="en-US" sz="1900" dirty="0">
                <a:latin typeface="Palatino-Roman"/>
              </a:rPr>
              <a:t>) = </a:t>
            </a:r>
            <a:r>
              <a:rPr lang="en-US" sz="1900" dirty="0" err="1">
                <a:latin typeface="Palatino-Roman"/>
              </a:rPr>
              <a:t>TLB_Lookup</a:t>
            </a:r>
            <a:r>
              <a:rPr lang="en-US" sz="19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4     if (</a:t>
            </a:r>
            <a:r>
              <a:rPr lang="en-US" sz="1900" dirty="0" err="1">
                <a:latin typeface="Palatino-Roman"/>
              </a:rPr>
              <a:t>CanAccess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TlbEntry.ProtectBits</a:t>
            </a:r>
            <a:r>
              <a:rPr lang="en-US" sz="19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5         Offset = 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6         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 = (</a:t>
            </a:r>
            <a:r>
              <a:rPr lang="en-US" sz="1900" dirty="0" err="1">
                <a:latin typeface="Palatino-Roman"/>
              </a:rPr>
              <a:t>TlbEntry.PFN</a:t>
            </a:r>
            <a:r>
              <a:rPr lang="en-US" sz="19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7         </a:t>
            </a:r>
            <a:r>
              <a:rPr lang="en-US" sz="1900" dirty="0" err="1">
                <a:latin typeface="Palatino-Roman"/>
              </a:rPr>
              <a:t>AccessMemory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9         </a:t>
            </a:r>
            <a:r>
              <a:rPr lang="en-US" sz="1900" dirty="0" err="1">
                <a:latin typeface="Palatino-Roman"/>
              </a:rPr>
              <a:t>RaiseException</a:t>
            </a:r>
            <a:r>
              <a:rPr lang="en-US" sz="19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11     </a:t>
            </a:r>
            <a:r>
              <a:rPr lang="en-US" sz="1900" dirty="0" err="1"/>
              <a:t>RaiseException</a:t>
            </a:r>
            <a:r>
              <a:rPr lang="en-US" sz="1900" dirty="0"/>
              <a:t>(TLB_MISS)</a:t>
            </a:r>
            <a:endParaRPr lang="en-US" sz="19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2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TLB Miss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OS: CPU traps into OS upon TLB miss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en-US" altLang="zh-CN" dirty="0"/>
              <a:t>c</a:t>
            </a:r>
            <a:r>
              <a:rPr lang="en-US" dirty="0"/>
              <a:t>heck page table for page table entry</a:t>
            </a:r>
          </a:p>
          <a:p>
            <a:pPr marL="971550" lvl="1" indent="-514350">
              <a:buAutoNum type="arabicPeriod"/>
            </a:pPr>
            <a:r>
              <a:rPr lang="en-US" dirty="0"/>
              <a:t>if valid, extract PFN and update TLB w special </a:t>
            </a:r>
            <a:r>
              <a:rPr lang="en-US" dirty="0" err="1"/>
              <a:t>inst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return from trap</a:t>
            </a:r>
          </a:p>
          <a:p>
            <a:r>
              <a:rPr lang="en-US" dirty="0"/>
              <a:t>Where to resume execution?</a:t>
            </a:r>
          </a:p>
          <a:p>
            <a:pPr lvl="1"/>
            <a:r>
              <a:rPr lang="en-US" dirty="0"/>
              <a:t>The instruction that caused the trap</a:t>
            </a:r>
          </a:p>
          <a:p>
            <a:r>
              <a:rPr lang="en-US" dirty="0"/>
              <a:t>How to avoid double traps?</a:t>
            </a:r>
          </a:p>
          <a:p>
            <a:pPr lvl="1"/>
            <a:r>
              <a:rPr lang="en-US" dirty="0"/>
              <a:t>keep TLB miss handlers in physical memory</a:t>
            </a:r>
          </a:p>
          <a:p>
            <a:pPr lvl="1"/>
            <a:r>
              <a:rPr lang="en-US" dirty="0"/>
              <a:t>reserve some entries in the TLB for permanently-valid translations</a:t>
            </a:r>
          </a:p>
          <a:p>
            <a:r>
              <a:rPr lang="en-US" dirty="0"/>
              <a:t>Modifying TLB entries is privileged</a:t>
            </a:r>
          </a:p>
        </p:txBody>
      </p:sp>
    </p:spTree>
    <p:extLst>
      <p:ext uri="{BB962C8B-B14F-4D97-AF65-F5344CB8AC3E}">
        <p14:creationId xmlns:p14="http://schemas.microsoft.com/office/powerpoint/2010/main" val="18383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a process uses the cached TLB entries from another process?</a:t>
            </a:r>
          </a:p>
          <a:p>
            <a:endParaRPr lang="en-US" dirty="0"/>
          </a:p>
          <a:p>
            <a:r>
              <a:rPr lang="en-US" dirty="0"/>
              <a:t>Solutions?</a:t>
            </a:r>
          </a:p>
          <a:p>
            <a:pPr lvl="1"/>
            <a:r>
              <a:rPr lang="en-US" dirty="0"/>
              <a:t>Flush TLB on each switch</a:t>
            </a:r>
          </a:p>
          <a:p>
            <a:pPr lvl="1"/>
            <a:r>
              <a:rPr lang="en-US" dirty="0"/>
              <a:t>Remember which entries are for each process</a:t>
            </a:r>
          </a:p>
          <a:p>
            <a:pPr lvl="2"/>
            <a:r>
              <a:rPr lang="en-US" dirty="0"/>
              <a:t>Address Space Identifier</a:t>
            </a:r>
          </a:p>
        </p:txBody>
      </p:sp>
    </p:spTree>
    <p:extLst>
      <p:ext uri="{BB962C8B-B14F-4D97-AF65-F5344CB8AC3E}">
        <p14:creationId xmlns:p14="http://schemas.microsoft.com/office/powerpoint/2010/main" val="29479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the ASID as a process identifier (PID), but usually it has fewer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7010" y="386055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9223" y="3214228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P1</a:t>
            </a:r>
          </a:p>
          <a:p>
            <a:r>
              <a:rPr lang="en-US" dirty="0"/>
              <a:t>(ASID 11)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7010" y="4135284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7010" y="441000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1417010" y="4684733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7152" y="3845185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9365" y="3214228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P2</a:t>
            </a:r>
          </a:p>
          <a:p>
            <a:r>
              <a:rPr lang="en-US" dirty="0"/>
              <a:t>(ASID 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17152" y="4119910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7152" y="4394635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7152" y="466935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32290"/>
              </p:ext>
            </p:extLst>
          </p:nvPr>
        </p:nvGraphicFramePr>
        <p:xfrm>
          <a:off x="4418903" y="3322485"/>
          <a:ext cx="344658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3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</a:t>
            </a:r>
            <a:br>
              <a:rPr lang="en-US" dirty="0"/>
            </a:br>
            <a:r>
              <a:rPr lang="en-US" dirty="0"/>
              <a:t>solving the “Too Big”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fun:</a:t>
            </a:r>
          </a:p>
          <a:p>
            <a:pPr lvl="1"/>
            <a:r>
              <a:rPr lang="en-US" dirty="0" err="1"/>
              <a:t>Trapcc</a:t>
            </a:r>
            <a:r>
              <a:rPr lang="en-US" dirty="0"/>
              <a:t> - compute with 0 instructions on Intel! Discover the awesomeness of the Intel MMU!</a:t>
            </a:r>
            <a:r>
              <a:rPr lang="en-US" dirty="0">
                <a:hlinkClick r:id="rId2"/>
              </a:rPr>
              <a:t>” https://github.com/jbangert/trapcc</a:t>
            </a:r>
            <a:endParaRPr lang="en-US" dirty="0"/>
          </a:p>
          <a:p>
            <a:pPr lvl="1"/>
            <a:r>
              <a:rPr lang="en-US" dirty="0"/>
              <a:t>”Game of Life, without executing instructions” - </a:t>
            </a:r>
            <a:r>
              <a:rPr lang="en-US" dirty="0">
                <a:hlinkClick r:id="rId3"/>
              </a:rPr>
              <a:t>https://www.youtube.com/watch?v=eSRcvrVs5ug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Address Space</a:t>
            </a:r>
          </a:p>
          <a:p>
            <a:pPr lvl="1"/>
            <a:r>
              <a:rPr lang="en-US" dirty="0"/>
              <a:t>don’t need to find contiguous RAM</a:t>
            </a:r>
          </a:p>
          <a:p>
            <a:pPr lvl="1"/>
            <a:r>
              <a:rPr lang="en-US" dirty="0"/>
              <a:t>doesn’t waste whole data pages (valid bit)</a:t>
            </a:r>
          </a:p>
          <a:p>
            <a:r>
              <a:rPr lang="en-US" dirty="0"/>
              <a:t>Easy to manage</a:t>
            </a:r>
          </a:p>
          <a:p>
            <a:pPr lvl="1"/>
            <a:r>
              <a:rPr lang="en-US" dirty="0"/>
              <a:t>fixed size pages</a:t>
            </a:r>
          </a:p>
          <a:p>
            <a:pPr lvl="1"/>
            <a:r>
              <a:rPr lang="en-US" dirty="0"/>
              <a:t>simple free list for unused pages</a:t>
            </a:r>
          </a:p>
          <a:p>
            <a:pPr lvl="1"/>
            <a:r>
              <a:rPr lang="en-US" dirty="0"/>
              <a:t>no need to coalesce</a:t>
            </a:r>
          </a:p>
          <a:p>
            <a:r>
              <a:rPr lang="en-US" b="1" dirty="0"/>
              <a:t>Too slow</a:t>
            </a:r>
          </a:p>
          <a:p>
            <a:r>
              <a:rPr lang="en-US" dirty="0"/>
              <a:t>Too big</a:t>
            </a:r>
          </a:p>
        </p:txBody>
      </p:sp>
    </p:spTree>
    <p:extLst>
      <p:ext uri="{BB962C8B-B14F-4D97-AF65-F5344CB8AC3E}">
        <p14:creationId xmlns:p14="http://schemas.microsoft.com/office/powerpoint/2010/main" val="24770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Mapping</a:t>
            </a:r>
            <a:br>
              <a:rPr lang="en-US" dirty="0"/>
            </a:br>
            <a:r>
              <a:rPr lang="en-US" dirty="0"/>
              <a:t>with Linear Page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3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data should go in page table entries besides translation?</a:t>
            </a:r>
          </a:p>
          <a:p>
            <a:pPr lvl="1"/>
            <a:r>
              <a:rPr lang="en-US" dirty="0"/>
              <a:t>valid bit</a:t>
            </a:r>
          </a:p>
          <a:p>
            <a:pPr lvl="1"/>
            <a:r>
              <a:rPr lang="en-US" dirty="0"/>
              <a:t>protection bits</a:t>
            </a:r>
          </a:p>
          <a:p>
            <a:pPr lvl="1"/>
            <a:r>
              <a:rPr lang="en-US" dirty="0"/>
              <a:t>present bit</a:t>
            </a:r>
          </a:p>
          <a:p>
            <a:pPr lvl="1"/>
            <a:r>
              <a:rPr lang="en-US" dirty="0"/>
              <a:t>reference bit</a:t>
            </a:r>
          </a:p>
          <a:p>
            <a:pPr lvl="1"/>
            <a:r>
              <a:rPr lang="en-US" dirty="0"/>
              <a:t>dirty bit</a:t>
            </a:r>
          </a:p>
        </p:txBody>
      </p:sp>
    </p:spTree>
    <p:extLst>
      <p:ext uri="{BB962C8B-B14F-4D97-AF65-F5344CB8AC3E}">
        <p14:creationId xmlns:p14="http://schemas.microsoft.com/office/powerpoint/2010/main" val="421992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PT, load from 0x5000</a:t>
            </a:r>
          </a:p>
          <a:p>
            <a:pPr marL="0" indent="0">
              <a:buNone/>
            </a:pPr>
            <a:r>
              <a:rPr lang="en-US" dirty="0"/>
              <a:t>Fetch instruction at 0x2010</a:t>
            </a:r>
          </a:p>
          <a:p>
            <a:pPr marL="0" indent="0">
              <a:buNone/>
            </a:pPr>
            <a:r>
              <a:rPr lang="en-US" dirty="0"/>
              <a:t>PT, load from 0x5004</a:t>
            </a:r>
          </a:p>
          <a:p>
            <a:pPr marL="0" indent="0">
              <a:buNone/>
            </a:pPr>
            <a:r>
              <a:rPr lang="en-US" dirty="0"/>
              <a:t>Exec, load from 0x</a:t>
            </a:r>
            <a:r>
              <a:rPr lang="en-US" altLang="zh-CN" dirty="0"/>
              <a:t>010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99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4KB pages</a:t>
            </a:r>
          </a:p>
          <a:p>
            <a:pPr marL="0" indent="0">
              <a:buNone/>
            </a:pPr>
            <a:r>
              <a:rPr lang="en-US" sz="2400" dirty="0"/>
              <a:t>Assume PTBR is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96727" y="5126618"/>
            <a:ext cx="1923373" cy="4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 SLOW</a:t>
            </a:r>
          </a:p>
        </p:txBody>
      </p:sp>
    </p:spTree>
    <p:extLst>
      <p:ext uri="{BB962C8B-B14F-4D97-AF65-F5344CB8AC3E}">
        <p14:creationId xmlns:p14="http://schemas.microsoft.com/office/powerpoint/2010/main" val="42427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925" y="1358265"/>
            <a:ext cx="5264150" cy="2035175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int array[1000];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for (i = 0; i &lt; 1000; i++)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  array[i] = 0;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616960"/>
            <a:ext cx="7631430" cy="203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0x1024 movl $0x0,(%edi,%eax,4)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0x1028 incl %eax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0x102c cmpl $0x03e8,%eax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0x1030 jne 0x1024</a:t>
            </a:r>
          </a:p>
        </p:txBody>
      </p:sp>
    </p:spTree>
    <p:extLst>
      <p:ext uri="{BB962C8B-B14F-4D97-AF65-F5344CB8AC3E}">
        <p14:creationId xmlns:p14="http://schemas.microsoft.com/office/powerpoint/2010/main" val="241264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416"/>
            <a:ext cx="9029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>
                <a:latin typeface="Palatino-Roman"/>
              </a:rPr>
              <a:t>int sum = 0;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for (i = 0; i &lt; 10; i++) {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    sum += a[i];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}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30" y="960120"/>
            <a:ext cx="3896727" cy="534257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015" y="3797299"/>
            <a:ext cx="4718050" cy="71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memory trace?</a:t>
            </a:r>
          </a:p>
        </p:txBody>
      </p:sp>
    </p:spTree>
    <p:extLst>
      <p:ext uri="{BB962C8B-B14F-4D97-AF65-F5344CB8AC3E}">
        <p14:creationId xmlns:p14="http://schemas.microsoft.com/office/powerpoint/2010/main" val="177496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1483</Words>
  <Application>Microsoft Macintosh PowerPoint</Application>
  <PresentationFormat>On-screen Show (4:3)</PresentationFormat>
  <Paragraphs>314</Paragraphs>
  <Slides>27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Palatino-Roman</vt:lpstr>
      <vt:lpstr>Office Theme</vt:lpstr>
      <vt:lpstr>Lecture 7 Translation Lookaside Buffers</vt:lpstr>
      <vt:lpstr>Virtual Memory Approaches</vt:lpstr>
      <vt:lpstr>Basic Paging</vt:lpstr>
      <vt:lpstr>Page Mapping with Linear Page Table</vt:lpstr>
      <vt:lpstr>Other Information in Page Table</vt:lpstr>
      <vt:lpstr>Memory Accesses</vt:lpstr>
      <vt:lpstr>A Memory Trace</vt:lpstr>
      <vt:lpstr>PowerPoint Presentation</vt:lpstr>
      <vt:lpstr>Array Iterator </vt:lpstr>
      <vt:lpstr>Basic strategy</vt:lpstr>
      <vt:lpstr>TLB Cache Type</vt:lpstr>
      <vt:lpstr>PowerPoint Presentation</vt:lpstr>
      <vt:lpstr>TLB Contents</vt:lpstr>
      <vt:lpstr>A MIPS TLB Entry</vt:lpstr>
      <vt:lpstr>PowerPoint Presentation</vt:lpstr>
      <vt:lpstr>Array Iterator with TLB</vt:lpstr>
      <vt:lpstr>Array Iterator with TLB</vt:lpstr>
      <vt:lpstr>Reasoning about TLB</vt:lpstr>
      <vt:lpstr>TLB Workloads</vt:lpstr>
      <vt:lpstr>TLB Replacement Policies</vt:lpstr>
      <vt:lpstr>Who Handles The TLB Miss?</vt:lpstr>
      <vt:lpstr>PowerPoint Presentation</vt:lpstr>
      <vt:lpstr>PowerPoint Presentation</vt:lpstr>
      <vt:lpstr>OS TLB Miss Handler</vt:lpstr>
      <vt:lpstr>Context Switches</vt:lpstr>
      <vt:lpstr>Address Space Identifier</vt:lpstr>
      <vt:lpstr>Next time: solving the “Too Big”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Memory Management</dc:title>
  <dc:creator>aliang</dc:creator>
  <cp:lastModifiedBy>PATRICK MORRISON</cp:lastModifiedBy>
  <cp:revision>90</cp:revision>
  <dcterms:created xsi:type="dcterms:W3CDTF">2015-01-28T07:02:03Z</dcterms:created>
  <dcterms:modified xsi:type="dcterms:W3CDTF">2019-09-12T22:42:15Z</dcterms:modified>
</cp:coreProperties>
</file>