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3" r:id="rId3"/>
    <p:sldId id="281" r:id="rId4"/>
    <p:sldId id="304" r:id="rId5"/>
    <p:sldId id="28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306" r:id="rId23"/>
    <p:sldId id="273" r:id="rId24"/>
    <p:sldId id="274" r:id="rId25"/>
    <p:sldId id="275" r:id="rId26"/>
    <p:sldId id="277" r:id="rId27"/>
    <p:sldId id="278" r:id="rId28"/>
    <p:sldId id="279" r:id="rId29"/>
    <p:sldId id="282" r:id="rId30"/>
    <p:sldId id="285" r:id="rId31"/>
    <p:sldId id="286" r:id="rId32"/>
    <p:sldId id="284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9"/>
    <p:restoredTop sz="70119" autoAdjust="0"/>
  </p:normalViewPr>
  <p:slideViewPr>
    <p:cSldViewPr snapToGrid="0">
      <p:cViewPr varScale="1">
        <p:scale>
          <a:sx n="47" d="100"/>
          <a:sy n="47" d="100"/>
        </p:scale>
        <p:origin x="3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DD8A8-C399-44EC-8420-6EAE9643BF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84ADE-7BA5-4878-9ABA-AFA84A47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Creation, destruction, suspension, context switch, signalling, IPC,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Minor policy questions: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Who can create/destroy/suspend processes?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many active processes can each user have?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Major policy question that we will concentrate on: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share resources between multiple processes?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Virtual-to-physical memory mapping, page-fault, etc.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multiplex a virtual memory that is larger than the physical memory onto what is available?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share physical memory between multiple processes?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Mechanism: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Naming, protection, operations on files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Different data structures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Policy: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When to write to disk?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 to order accesses?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Where to write on the disk?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4ADE-7BA5-4878-9ABA-AFA84A471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Ms</a:t>
            </a:r>
            <a:r>
              <a:rPr lang="en-US" dirty="0"/>
              <a:t> = millisecond, thousandths of a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4ADE-7BA5-4878-9ABA-AFA84A471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avg rotation =1/2 x 1 min/15000 x 60 sec/1 min x 1000 ms/1 sec= 2 ms</a:t>
            </a:r>
          </a:p>
          <a:p>
            <a:r>
              <a:rPr lang="en-US" dirty="0"/>
              <a:t>transfer =1 sec/125 MB x 16 KB</a:t>
            </a:r>
            <a:r>
              <a:rPr lang="en-US" baseline="0" dirty="0"/>
              <a:t> x </a:t>
            </a:r>
            <a:r>
              <a:rPr lang="en-US" dirty="0"/>
              <a:t>1,000,000 us/1 sec= 125 us</a:t>
            </a:r>
          </a:p>
          <a:p>
            <a:r>
              <a:rPr lang="en-US" dirty="0"/>
              <a:t>Cheetah time = 4ms + 2ms + 125us = 6.1ms</a:t>
            </a:r>
          </a:p>
          <a:p>
            <a:r>
              <a:rPr lang="en-US" dirty="0"/>
              <a:t>throughput =16 KB/6.1ms</a:t>
            </a:r>
            <a:r>
              <a:rPr lang="en-US" baseline="0" dirty="0"/>
              <a:t> x </a:t>
            </a:r>
            <a:r>
              <a:rPr lang="en-US" dirty="0"/>
              <a:t>1 MB/1024 KB x 100 </a:t>
            </a:r>
            <a:r>
              <a:rPr lang="en-US" dirty="0" err="1"/>
              <a:t>ms</a:t>
            </a:r>
            <a:r>
              <a:rPr lang="en-US" dirty="0"/>
              <a:t>/1 sec =2.5 MB/s</a:t>
            </a:r>
          </a:p>
          <a:p>
            <a:endParaRPr lang="en-US" dirty="0"/>
          </a:p>
          <a:p>
            <a:r>
              <a:rPr lang="sv-SE" dirty="0"/>
              <a:t>avg rotation =1/2 x 1 min/7200 x 60 sec/1 min x 1000 ms/1 sec= 4.1 ms</a:t>
            </a:r>
          </a:p>
          <a:p>
            <a:r>
              <a:rPr lang="en-US" dirty="0"/>
              <a:t>transfer =1 sec/105 MB x 16 KB</a:t>
            </a:r>
            <a:r>
              <a:rPr lang="en-US" baseline="0" dirty="0"/>
              <a:t> x </a:t>
            </a:r>
            <a:r>
              <a:rPr lang="en-US" dirty="0"/>
              <a:t>1,000,000 us/1 sec= 149 us</a:t>
            </a:r>
          </a:p>
          <a:p>
            <a:r>
              <a:rPr lang="en-US" dirty="0"/>
              <a:t>Cheetah time = 9ms + 4.1ms + 149us = 13.2ms</a:t>
            </a:r>
          </a:p>
          <a:p>
            <a:r>
              <a:rPr lang="en-US" dirty="0"/>
              <a:t>throughput =16 KB/13.2ms</a:t>
            </a:r>
            <a:r>
              <a:rPr lang="en-US" baseline="0" dirty="0"/>
              <a:t> x </a:t>
            </a:r>
            <a:r>
              <a:rPr lang="en-US" dirty="0"/>
              <a:t>1 MB/1024 KB x 100 </a:t>
            </a:r>
            <a:r>
              <a:rPr lang="en-US" dirty="0" err="1"/>
              <a:t>ms</a:t>
            </a:r>
            <a:r>
              <a:rPr lang="en-US" dirty="0"/>
              <a:t>/1 sec =1.2 MB/s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4ADE-7BA5-4878-9ABA-AFA84A4713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A3BD-68F5-4DB1-881C-9068032A412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tPc0jI21i0" TargetMode="External"/><Relationship Id="rId2" Type="http://schemas.openxmlformats.org/officeDocument/2006/relationships/hyperlink" Target="https://www.youtube.com/watch?v=9eMWG3fwiE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Lecture 14</a:t>
            </a:r>
            <a:br>
              <a:rPr lang="en-US" altLang="zh-CN" dirty="0"/>
            </a:br>
            <a:r>
              <a:rPr lang="en-US" altLang="zh-CN" dirty="0"/>
              <a:t>I/O Devices &amp; Hard Disk Drives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interrupts to avoid spinning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5514" y="2710802"/>
            <a:ext cx="785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Disk: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2887" y="2710802"/>
            <a:ext cx="338202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                     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                         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4914" y="2710802"/>
            <a:ext cx="105218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887" y="3793171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5698" y="3793170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5698" y="2521687"/>
            <a:ext cx="33820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3900" y="2043611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2887" y="1690689"/>
            <a:ext cx="243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1               3,4 </a:t>
            </a:r>
          </a:p>
          <a:p>
            <a:r>
              <a:rPr lang="en-US" altLang="zh-CN" sz="2400" dirty="0"/>
              <a:t>                  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56142" y="2043610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56143" y="2710800"/>
            <a:ext cx="989556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3900" y="2710799"/>
            <a:ext cx="1014609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293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Discussion: could interrupt be worse under some cases?</a:t>
            </a:r>
          </a:p>
          <a:p>
            <a:endParaRPr lang="en-US" dirty="0"/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Hybrid approach</a:t>
            </a:r>
          </a:p>
          <a:p>
            <a:pPr lvl="1"/>
            <a:r>
              <a:rPr lang="en-US" dirty="0"/>
              <a:t>Interrupt coalescing</a:t>
            </a:r>
          </a:p>
        </p:txBody>
      </p:sp>
    </p:spTree>
    <p:extLst>
      <p:ext uri="{BB962C8B-B14F-4D97-AF65-F5344CB8AC3E}">
        <p14:creationId xmlns:p14="http://schemas.microsoft.com/office/powerpoint/2010/main" val="33804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optimize?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5514" y="2710802"/>
            <a:ext cx="785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Disk: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2887" y="2710802"/>
            <a:ext cx="338202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                     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                         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4914" y="2710802"/>
            <a:ext cx="105218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887" y="3793171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5698" y="3793170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5698" y="2521687"/>
            <a:ext cx="33820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3900" y="2043611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2887" y="1690689"/>
            <a:ext cx="243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1               3,4 </a:t>
            </a:r>
          </a:p>
          <a:p>
            <a:r>
              <a:rPr lang="en-US" altLang="zh-CN" sz="2400" dirty="0"/>
              <a:t>                  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56142" y="2043610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56143" y="2710800"/>
            <a:ext cx="989556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3900" y="2710799"/>
            <a:ext cx="1014609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7393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I/O vs.</a:t>
            </a:r>
            <a:br>
              <a:rPr lang="en-US" dirty="0"/>
            </a:br>
            <a:r>
              <a:rPr lang="en-US" dirty="0"/>
              <a:t>Direct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PIO </a:t>
            </a:r>
            <a:r>
              <a:rPr lang="en-US" dirty="0"/>
              <a:t>(Programmed I/O):</a:t>
            </a:r>
          </a:p>
          <a:p>
            <a:pPr lvl="1"/>
            <a:r>
              <a:rPr lang="en-US" dirty="0"/>
              <a:t>CPU directly tells device what data is</a:t>
            </a:r>
          </a:p>
          <a:p>
            <a:endParaRPr lang="en-US" dirty="0"/>
          </a:p>
          <a:p>
            <a:r>
              <a:rPr lang="en-US" b="1" dirty="0"/>
              <a:t>DMA </a:t>
            </a:r>
            <a:r>
              <a:rPr lang="en-US" dirty="0"/>
              <a:t>(Direct Memory Access):</a:t>
            </a:r>
          </a:p>
          <a:p>
            <a:pPr lvl="1"/>
            <a:r>
              <a:rPr lang="en-US" dirty="0"/>
              <a:t>CPU leaves data in memory</a:t>
            </a:r>
          </a:p>
          <a:p>
            <a:pPr lvl="1"/>
            <a:r>
              <a:rPr lang="en-US" dirty="0"/>
              <a:t>Device reads it directly</a:t>
            </a:r>
          </a:p>
        </p:txBody>
      </p:sp>
    </p:spTree>
    <p:extLst>
      <p:ext uri="{BB962C8B-B14F-4D97-AF65-F5344CB8AC3E}">
        <p14:creationId xmlns:p14="http://schemas.microsoft.com/office/powerpoint/2010/main" val="240582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5514" y="2710802"/>
            <a:ext cx="785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Disk: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2887" y="2710802"/>
            <a:ext cx="338202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                     </a:t>
            </a:r>
            <a:r>
              <a:rPr lang="en-US" sz="800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                          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4914" y="2710802"/>
            <a:ext cx="105218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887" y="3793171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5698" y="3793170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95802" y="2043611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2887" y="1690689"/>
            <a:ext cx="243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1           3,4 </a:t>
            </a:r>
          </a:p>
          <a:p>
            <a:r>
              <a:rPr lang="en-US" altLang="zh-CN" sz="2400" dirty="0"/>
              <a:t>                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56142" y="2043610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56143" y="2710800"/>
            <a:ext cx="989556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3381" y="2710799"/>
            <a:ext cx="1265129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2475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OS access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instructions</a:t>
            </a:r>
          </a:p>
          <a:p>
            <a:pPr lvl="1"/>
            <a:r>
              <a:rPr lang="en-US" dirty="0"/>
              <a:t>each device has a port</a:t>
            </a:r>
          </a:p>
          <a:p>
            <a:pPr lvl="1"/>
            <a:r>
              <a:rPr lang="en-US" dirty="0"/>
              <a:t>in/out instructions (x86) communicate with device</a:t>
            </a:r>
          </a:p>
          <a:p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r>
              <a:rPr lang="en-US" dirty="0"/>
              <a:t>H/W maps registers into address space</a:t>
            </a:r>
          </a:p>
          <a:p>
            <a:pPr lvl="1"/>
            <a:r>
              <a:rPr lang="en-US" dirty="0"/>
              <a:t>loads/stores sent to device</a:t>
            </a:r>
          </a:p>
          <a:p>
            <a:endParaRPr lang="en-US" dirty="0"/>
          </a:p>
          <a:p>
            <a:r>
              <a:rPr lang="en-US" dirty="0"/>
              <a:t>Doesn’t matter much (both are used).</a:t>
            </a:r>
          </a:p>
        </p:txBody>
      </p:sp>
    </p:spTree>
    <p:extLst>
      <p:ext uri="{BB962C8B-B14F-4D97-AF65-F5344CB8AC3E}">
        <p14:creationId xmlns:p14="http://schemas.microsoft.com/office/powerpoint/2010/main" val="118064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Status checks</a:t>
            </a:r>
            <a:r>
              <a:rPr lang="en-US" dirty="0"/>
              <a:t>: polling </a:t>
            </a:r>
            <a:r>
              <a:rPr lang="en-US" i="1" dirty="0"/>
              <a:t>vs. </a:t>
            </a:r>
            <a:r>
              <a:rPr lang="en-US" dirty="0"/>
              <a:t>interrupts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</a:t>
            </a:r>
            <a:r>
              <a:rPr lang="en-US" dirty="0"/>
              <a:t>: PIO </a:t>
            </a:r>
            <a:r>
              <a:rPr lang="en-US" i="1" dirty="0"/>
              <a:t>vs. </a:t>
            </a:r>
            <a:r>
              <a:rPr lang="en-US" dirty="0"/>
              <a:t>DMA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Control</a:t>
            </a:r>
            <a:r>
              <a:rPr lang="en-US" dirty="0"/>
              <a:t>: special instructions </a:t>
            </a:r>
            <a:r>
              <a:rPr lang="en-US" i="1" dirty="0"/>
              <a:t>vs. </a:t>
            </a:r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40210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is 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many, many devices</a:t>
            </a:r>
          </a:p>
          <a:p>
            <a:pPr lvl="1"/>
            <a:r>
              <a:rPr lang="en-US" dirty="0"/>
              <a:t>each has its own protocol</a:t>
            </a:r>
          </a:p>
          <a:p>
            <a:endParaRPr lang="en-US" dirty="0"/>
          </a:p>
          <a:p>
            <a:r>
              <a:rPr lang="en-US" dirty="0"/>
              <a:t>How can we avoid writing a slightly different OS for each H/W combination?</a:t>
            </a:r>
          </a:p>
          <a:p>
            <a:pPr lvl="1"/>
            <a:r>
              <a:rPr lang="en-US" dirty="0"/>
              <a:t>Encapsulation!</a:t>
            </a:r>
          </a:p>
          <a:p>
            <a:pPr lvl="1"/>
            <a:r>
              <a:rPr lang="en-US" dirty="0"/>
              <a:t>Write driver for each device.</a:t>
            </a:r>
          </a:p>
          <a:p>
            <a:pPr lvl="1"/>
            <a:r>
              <a:rPr lang="en-US" dirty="0"/>
              <a:t>Drivers are </a:t>
            </a:r>
            <a:r>
              <a:rPr lang="en-US" b="1" dirty="0"/>
              <a:t>70% </a:t>
            </a:r>
            <a:r>
              <a:rPr lang="en-US" dirty="0"/>
              <a:t>of Linux source code.</a:t>
            </a:r>
          </a:p>
        </p:txBody>
      </p:sp>
    </p:spTree>
    <p:extLst>
      <p:ext uri="{BB962C8B-B14F-4D97-AF65-F5344CB8AC3E}">
        <p14:creationId xmlns:p14="http://schemas.microsoft.com/office/powerpoint/2010/main" val="424978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Stack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859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Basic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has a sector-addressable address space</a:t>
            </a:r>
            <a:br>
              <a:rPr lang="en-US" dirty="0"/>
            </a:br>
            <a:r>
              <a:rPr lang="en-US" dirty="0"/>
              <a:t>(so a disk is like an array of sectors).</a:t>
            </a:r>
          </a:p>
          <a:p>
            <a:r>
              <a:rPr lang="en-US" dirty="0"/>
              <a:t>Sectors are historically 512 bytes, more recently 4096 bytes.</a:t>
            </a:r>
          </a:p>
          <a:p>
            <a:r>
              <a:rPr lang="en-US" dirty="0"/>
              <a:t>Main operations: reads + writes to sectors.</a:t>
            </a:r>
          </a:p>
        </p:txBody>
      </p:sp>
    </p:spTree>
    <p:extLst>
      <p:ext uri="{BB962C8B-B14F-4D97-AF65-F5344CB8AC3E}">
        <p14:creationId xmlns:p14="http://schemas.microsoft.com/office/powerpoint/2010/main" val="356125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Processes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45421" y="1711325"/>
            <a:ext cx="7253159" cy="45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+mn-lt"/>
              </a:rPr>
              <a:t>   A process is a system abstraction:</a:t>
            </a:r>
          </a:p>
          <a:p>
            <a:pPr algn="ctr">
              <a:buSzPct val="100000"/>
            </a:pPr>
            <a:r>
              <a:rPr lang="en-GB" sz="3200" dirty="0">
                <a:latin typeface="+mn-lt"/>
              </a:rPr>
              <a:t>illusion of being the only job in the system</a:t>
            </a: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algn="ctr">
              <a:buSzPct val="100000"/>
            </a:pPr>
            <a:endParaRPr lang="en-GB" sz="3200" b="1" dirty="0">
              <a:latin typeface="+mn-lt"/>
            </a:endParaRPr>
          </a:p>
          <a:p>
            <a:pPr lvl="0" algn="ctr">
              <a:buSzPct val="100000"/>
              <a:tabLst/>
            </a:pPr>
            <a:r>
              <a:rPr lang="en-GB" sz="2800" dirty="0">
                <a:solidFill>
                  <a:prstClr val="black"/>
                </a:solidFill>
                <a:latin typeface="Calibri"/>
                <a:ea typeface="+mn-ea"/>
              </a:rPr>
              <a:t> Mechanism? Policy?</a:t>
            </a:r>
            <a:r>
              <a:rPr lang="en-GB" sz="3200" b="1" dirty="0">
                <a:latin typeface="+mn-lt"/>
              </a:rPr>
              <a:t> </a:t>
            </a:r>
            <a:r>
              <a:rPr lang="en-GB" sz="3200" dirty="0">
                <a:latin typeface="+mn-lt"/>
              </a:rPr>
              <a:t>	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9287" y="3148012"/>
            <a:ext cx="7804150" cy="1885949"/>
            <a:chOff x="409" y="1983"/>
            <a:chExt cx="4916" cy="118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13" y="2333"/>
              <a:ext cx="2879" cy="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11" y="2803"/>
              <a:ext cx="2879" cy="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42" y="2882"/>
              <a:ext cx="23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hardware:	      </a:t>
              </a:r>
              <a:r>
                <a:rPr lang="en-GB" i="1" dirty="0">
                  <a:latin typeface="+mn-lt"/>
                </a:rPr>
                <a:t>computer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13" y="2395"/>
              <a:ext cx="219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operating system: </a:t>
              </a:r>
              <a:r>
                <a:rPr lang="en-GB" i="1" dirty="0">
                  <a:latin typeface="+mn-lt"/>
                </a:rPr>
                <a:t>process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9" y="1983"/>
              <a:ext cx="24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user:	                   </a:t>
              </a:r>
              <a:r>
                <a:rPr lang="en-GB" i="1" dirty="0">
                  <a:latin typeface="+mn-lt"/>
                </a:rPr>
                <a:t>application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30" y="2076"/>
              <a:ext cx="179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create, kill processes,</a:t>
              </a:r>
            </a:p>
            <a:p>
              <a:pPr>
                <a:buSzPct val="100000"/>
              </a:pPr>
              <a:r>
                <a:rPr lang="en-GB" dirty="0">
                  <a:latin typeface="+mn-lt"/>
                </a:rPr>
                <a:t>inter-process comm.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63" y="2648"/>
              <a:ext cx="16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SzPct val="100000"/>
              </a:pPr>
              <a:r>
                <a:rPr lang="en-GB" dirty="0">
                  <a:latin typeface="+mn-lt"/>
                </a:rPr>
                <a:t>multiplex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Platter:</a:t>
            </a:r>
            <a:r>
              <a:rPr lang="zh-CN" altLang="en-US" dirty="0"/>
              <a:t> </a:t>
            </a:r>
            <a:r>
              <a:rPr lang="en-US" dirty="0"/>
              <a:t>covered with a magnetic film.</a:t>
            </a:r>
          </a:p>
          <a:p>
            <a:r>
              <a:rPr lang="en-US" dirty="0"/>
              <a:t>Surface: each platter has two surfaces</a:t>
            </a:r>
          </a:p>
          <a:p>
            <a:r>
              <a:rPr lang="en-US" dirty="0"/>
              <a:t>Spindle: many platters may be bound to the spindle.</a:t>
            </a:r>
          </a:p>
          <a:p>
            <a:r>
              <a:rPr lang="en-US" dirty="0"/>
              <a:t>Track: each surface is divided into rings, each track is further divided into numbers sectors</a:t>
            </a:r>
          </a:p>
          <a:p>
            <a:r>
              <a:rPr lang="en-US" dirty="0"/>
              <a:t>Cylinder: a stack of tracks across platters</a:t>
            </a:r>
          </a:p>
          <a:p>
            <a:r>
              <a:rPr lang="en-US" dirty="0"/>
              <a:t>Heads on a moving arm can read from each surface.</a:t>
            </a:r>
          </a:p>
        </p:txBody>
      </p:sp>
    </p:spTree>
    <p:extLst>
      <p:ext uri="{BB962C8B-B14F-4D97-AF65-F5344CB8AC3E}">
        <p14:creationId xmlns:p14="http://schemas.microsoft.com/office/powerpoint/2010/main" val="414371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Track, Disk Arm and Head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DDE9F-386E-9647-B436-ADDFDA87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409518"/>
            <a:ext cx="5467350" cy="50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Tracks Plus A Head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62112"/>
            <a:ext cx="6962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https://www.youtube.com/watch?v=9eMWG3fwiEU</a:t>
            </a:r>
            <a:endParaRPr lang="en-US" dirty="0"/>
          </a:p>
          <a:p>
            <a:r>
              <a:rPr lang="en-US" dirty="0"/>
              <a:t>Seagate, ‘How a Hard Disk Drive Works’ </a:t>
            </a:r>
            <a:r>
              <a:rPr lang="en-US" dirty="0">
                <a:hlinkClick r:id="rId3"/>
              </a:rPr>
              <a:t>https://www.youtube.com/watch?v=NtPc0jI21i0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4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Seek</a:t>
            </a:r>
            <a:r>
              <a:rPr lang="en-US" dirty="0"/>
              <a:t>, Rotate,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accelerate, coast, decelerate, settle</a:t>
            </a:r>
          </a:p>
          <a:p>
            <a:endParaRPr lang="en-US" dirty="0"/>
          </a:p>
          <a:p>
            <a:r>
              <a:rPr lang="en-US" dirty="0"/>
              <a:t>Seeks often take several milliseconds!</a:t>
            </a:r>
          </a:p>
          <a:p>
            <a:endParaRPr lang="en-US" dirty="0"/>
          </a:p>
          <a:p>
            <a:r>
              <a:rPr lang="en-US" dirty="0"/>
              <a:t>Settling alone can take 0.5 - 2 </a:t>
            </a:r>
            <a:r>
              <a:rPr lang="en-US" dirty="0" err="1"/>
              <a:t>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Entire seek often takes 4 - 10 </a:t>
            </a:r>
            <a:r>
              <a:rPr lang="en-US" dirty="0" err="1"/>
              <a:t>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Seek, </a:t>
            </a:r>
            <a:r>
              <a:rPr lang="en-US" b="1" i="1" dirty="0"/>
              <a:t>Rotate</a:t>
            </a:r>
            <a:r>
              <a:rPr lang="en-US" dirty="0"/>
              <a:t>,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rotations per minute (RPM).</a:t>
            </a:r>
          </a:p>
          <a:p>
            <a:pPr lvl="1"/>
            <a:r>
              <a:rPr lang="en-US" dirty="0"/>
              <a:t>7200 RPM is common, 1500</a:t>
            </a:r>
            <a:r>
              <a:rPr lang="en-US" altLang="zh-CN" dirty="0"/>
              <a:t>0</a:t>
            </a:r>
            <a:r>
              <a:rPr lang="en-US" dirty="0"/>
              <a:t> RPM is high end.</a:t>
            </a:r>
          </a:p>
          <a:p>
            <a:endParaRPr lang="en-US" dirty="0"/>
          </a:p>
          <a:p>
            <a:r>
              <a:rPr lang="en-US" dirty="0"/>
              <a:t>1 / 7200 RPM =</a:t>
            </a:r>
            <a:br>
              <a:rPr lang="en-US" dirty="0"/>
            </a:br>
            <a:r>
              <a:rPr lang="en-US" dirty="0"/>
              <a:t>1 minute / 7200 rotations =</a:t>
            </a:r>
            <a:br>
              <a:rPr lang="en-US" dirty="0"/>
            </a:br>
            <a:r>
              <a:rPr lang="en-US" dirty="0"/>
              <a:t>1 second / 120 rotations =</a:t>
            </a:r>
            <a:br>
              <a:rPr lang="en-US" dirty="0"/>
            </a:br>
            <a:r>
              <a:rPr lang="en-US" altLang="zh-CN" dirty="0"/>
              <a:t>8.3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/ rotation</a:t>
            </a:r>
          </a:p>
          <a:p>
            <a:endParaRPr lang="en-US" dirty="0"/>
          </a:p>
          <a:p>
            <a:r>
              <a:rPr lang="en-US" dirty="0"/>
              <a:t>so it may take </a:t>
            </a:r>
            <a:r>
              <a:rPr lang="en-US" altLang="zh-CN" dirty="0"/>
              <a:t>4.2</a:t>
            </a:r>
            <a:r>
              <a:rPr lang="en-US" b="1" dirty="0"/>
              <a:t> </a:t>
            </a: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dirty="0" err="1"/>
              <a:t>avg</a:t>
            </a:r>
            <a:r>
              <a:rPr lang="en-US" dirty="0"/>
              <a:t> to rotate to target    (0.5 * </a:t>
            </a:r>
            <a:r>
              <a:rPr lang="en-US" altLang="zh-CN" dirty="0"/>
              <a:t>8.3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1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Seek, Rotate, </a:t>
            </a:r>
            <a:r>
              <a:rPr lang="en-US" b="1" i="1" dirty="0"/>
              <a:t>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fast — depends on RPM and sector density.</a:t>
            </a:r>
          </a:p>
          <a:p>
            <a:endParaRPr lang="en-US" dirty="0"/>
          </a:p>
          <a:p>
            <a:r>
              <a:rPr lang="en-US" dirty="0"/>
              <a:t>100+ MB/s is typical.</a:t>
            </a:r>
          </a:p>
          <a:p>
            <a:endParaRPr lang="en-US" dirty="0"/>
          </a:p>
          <a:p>
            <a:r>
              <a:rPr lang="en-US" dirty="0"/>
              <a:t>1s / 100 MB = 10 </a:t>
            </a:r>
            <a:r>
              <a:rPr lang="en-US" dirty="0" err="1"/>
              <a:t>ms</a:t>
            </a:r>
            <a:r>
              <a:rPr lang="en-US" dirty="0"/>
              <a:t> / MB = 4.9 us / sector (assuming 512-byte sector)</a:t>
            </a:r>
          </a:p>
        </p:txBody>
      </p:sp>
    </p:spTree>
    <p:extLst>
      <p:ext uri="{BB962C8B-B14F-4D97-AF65-F5344CB8AC3E}">
        <p14:creationId xmlns:p14="http://schemas.microsoft.com/office/powerpoint/2010/main" val="257165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So…</a:t>
            </a:r>
          </a:p>
          <a:p>
            <a:pPr lvl="1"/>
            <a:r>
              <a:rPr lang="en-US" dirty="0"/>
              <a:t>seeks are slow</a:t>
            </a:r>
          </a:p>
          <a:p>
            <a:pPr lvl="1"/>
            <a:r>
              <a:rPr lang="en-US" dirty="0"/>
              <a:t>rotations are slow</a:t>
            </a:r>
          </a:p>
          <a:p>
            <a:pPr lvl="1"/>
            <a:r>
              <a:rPr lang="en-US" dirty="0"/>
              <a:t>transfers are fast</a:t>
            </a:r>
          </a:p>
          <a:p>
            <a:endParaRPr lang="en-US" dirty="0"/>
          </a:p>
          <a:p>
            <a:r>
              <a:rPr lang="en-US" dirty="0"/>
              <a:t>What kind of workload is fastest for disks?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: access sectors arbitrarily (</a:t>
            </a:r>
            <a:r>
              <a:rPr lang="en-US" dirty="0" err="1"/>
              <a:t>seek+rotation</a:t>
            </a:r>
            <a:r>
              <a:rPr lang="en-US" dirty="0"/>
              <a:t> dominated)</a:t>
            </a:r>
          </a:p>
          <a:p>
            <a:pPr lvl="1"/>
            <a:r>
              <a:rPr lang="en-US" b="1" dirty="0"/>
              <a:t>Sequential</a:t>
            </a:r>
            <a:r>
              <a:rPr lang="en-US" dirty="0"/>
              <a:t>: access sectors in order (transfer dominated)</a:t>
            </a:r>
          </a:p>
        </p:txBody>
      </p:sp>
    </p:spTree>
    <p:extLst>
      <p:ext uri="{BB962C8B-B14F-4D97-AF65-F5344CB8AC3E}">
        <p14:creationId xmlns:p14="http://schemas.microsoft.com/office/powerpoint/2010/main" val="1978844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34753"/>
            <a:ext cx="7886700" cy="2142210"/>
          </a:xfrm>
        </p:spPr>
        <p:txBody>
          <a:bodyPr>
            <a:normAutofit/>
          </a:bodyPr>
          <a:lstStyle/>
          <a:p>
            <a:r>
              <a:rPr lang="en-US" dirty="0"/>
              <a:t>Sequential workload: what is throughput for each?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to max transfer rate if workload large enough</a:t>
            </a:r>
            <a:endParaRPr lang="en-US" dirty="0"/>
          </a:p>
          <a:p>
            <a:r>
              <a:rPr lang="en-US" dirty="0"/>
              <a:t>Random workload: what is throughput for each?</a:t>
            </a:r>
          </a:p>
          <a:p>
            <a:pPr lvl="1"/>
            <a:r>
              <a:rPr lang="en-US" dirty="0"/>
              <a:t>Assume 16-KB reads, 2.5 MB/s and 1.2MB/s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320127"/>
            <a:ext cx="5676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14412"/>
            <a:ext cx="4552950" cy="4829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Skew</a:t>
            </a:r>
          </a:p>
        </p:txBody>
      </p:sp>
    </p:spTree>
    <p:extLst>
      <p:ext uri="{BB962C8B-B14F-4D97-AF65-F5344CB8AC3E}">
        <p14:creationId xmlns:p14="http://schemas.microsoft.com/office/powerpoint/2010/main" val="79175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Virtual memory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389341"/>
            <a:ext cx="8360387" cy="45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Arial" charset="0"/>
              </a:rPr>
              <a:t> Virtual memory is a memory abstraction: </a:t>
            </a:r>
            <a:r>
              <a:rPr lang="en-GB" sz="3200" dirty="0">
                <a:latin typeface="Arial" charset="0"/>
              </a:rPr>
              <a:t>illusion of large contiguous memory, often more memory than physically available</a:t>
            </a:r>
            <a:r>
              <a:rPr lang="en-GB" sz="3200" b="1" dirty="0">
                <a:latin typeface="Arial" charset="0"/>
              </a:rPr>
              <a:t> </a:t>
            </a:r>
            <a:r>
              <a:rPr lang="en-GB" sz="3200" dirty="0">
                <a:latin typeface="Arial" charset="0"/>
              </a:rPr>
              <a:t>	</a:t>
            </a: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r>
              <a:rPr lang="en-GB" sz="2800" dirty="0">
                <a:solidFill>
                  <a:prstClr val="black"/>
                </a:solidFill>
                <a:latin typeface="Calibri"/>
                <a:ea typeface="+mn-ea"/>
              </a:rPr>
              <a:t> Mechanism? Policy?</a:t>
            </a:r>
            <a:endParaRPr lang="en-GB" sz="3200" dirty="0">
              <a:latin typeface="+mn-lt"/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731838" y="3856038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728663" y="4602163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18306" y="4727575"/>
            <a:ext cx="468130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hardware:	       </a:t>
            </a:r>
            <a:r>
              <a:rPr lang="en-GB" i="1" dirty="0">
                <a:latin typeface="+mn-lt"/>
              </a:rPr>
              <a:t>physical memory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72268" y="3954463"/>
            <a:ext cx="4463241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operating system: </a:t>
            </a:r>
            <a:r>
              <a:rPr lang="en-GB" i="1">
                <a:latin typeface="+mn-lt"/>
              </a:rPr>
              <a:t>virtual memory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65918" y="3300413"/>
            <a:ext cx="439245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application:	        </a:t>
            </a:r>
            <a:r>
              <a:rPr lang="en-GB" i="1" dirty="0">
                <a:latin typeface="+mn-lt"/>
              </a:rPr>
              <a:t>address space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873750" y="3614738"/>
            <a:ext cx="2297397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virtual addresses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848350" y="4356100"/>
            <a:ext cx="2499525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5099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</a:p>
        </p:txBody>
      </p:sp>
      <p:sp>
        <p:nvSpPr>
          <p:cNvPr id="4" name="Oval 3"/>
          <p:cNvSpPr/>
          <p:nvPr/>
        </p:nvSpPr>
        <p:spPr>
          <a:xfrm>
            <a:off x="2216398" y="1690689"/>
            <a:ext cx="3908121" cy="39081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07209" y="2081501"/>
            <a:ext cx="3126497" cy="31264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8020" y="2472313"/>
            <a:ext cx="2344873" cy="23448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88832" y="2863125"/>
            <a:ext cx="1563248" cy="1563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79644" y="3253937"/>
            <a:ext cx="781624" cy="781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2"/>
            <a:endCxn id="4" idx="6"/>
          </p:cNvCxnSpPr>
          <p:nvPr/>
        </p:nvCxnSpPr>
        <p:spPr>
          <a:xfrm>
            <a:off x="2216398" y="3644750"/>
            <a:ext cx="39081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  <a:endCxn id="4" idx="4"/>
          </p:cNvCxnSpPr>
          <p:nvPr/>
        </p:nvCxnSpPr>
        <p:spPr>
          <a:xfrm>
            <a:off x="4170459" y="1690689"/>
            <a:ext cx="0" cy="39081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1"/>
            <a:endCxn id="4" idx="5"/>
          </p:cNvCxnSpPr>
          <p:nvPr/>
        </p:nvCxnSpPr>
        <p:spPr>
          <a:xfrm>
            <a:off x="2788729" y="2263020"/>
            <a:ext cx="2763459" cy="27634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7"/>
            <a:endCxn id="4" idx="3"/>
          </p:cNvCxnSpPr>
          <p:nvPr/>
        </p:nvCxnSpPr>
        <p:spPr>
          <a:xfrm flipH="1">
            <a:off x="2788729" y="2263020"/>
            <a:ext cx="2763459" cy="27634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377771" y="4073663"/>
            <a:ext cx="711014" cy="333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377771" y="2882176"/>
            <a:ext cx="711013" cy="333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49588" y="2863125"/>
            <a:ext cx="713556" cy="3336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249588" y="4117975"/>
            <a:ext cx="713556" cy="3083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433536" y="1848192"/>
            <a:ext cx="290739" cy="7187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583940" y="4740080"/>
            <a:ext cx="297623" cy="7343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616644" y="1848192"/>
            <a:ext cx="324769" cy="7187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340984" y="4703832"/>
            <a:ext cx="329442" cy="730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Skew</a:t>
            </a:r>
          </a:p>
          <a:p>
            <a:endParaRPr lang="en-US" dirty="0"/>
          </a:p>
          <a:p>
            <a:r>
              <a:rPr lang="en-US" dirty="0"/>
              <a:t>Zones</a:t>
            </a:r>
          </a:p>
          <a:p>
            <a:endParaRPr lang="en-US" dirty="0"/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Drives may cache both reads and writes.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4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stream of requests, in what order should they be served?</a:t>
            </a:r>
          </a:p>
          <a:p>
            <a:r>
              <a:rPr lang="en-US" dirty="0"/>
              <a:t>Try to follow SJF (shortest job first)</a:t>
            </a:r>
          </a:p>
          <a:p>
            <a:r>
              <a:rPr lang="en-US" dirty="0"/>
              <a:t>SSTF: Shortest Seek Time First</a:t>
            </a:r>
          </a:p>
          <a:p>
            <a:pPr lvl="1"/>
            <a:r>
              <a:rPr lang="en-US" dirty="0"/>
              <a:t>Difficult for OS, starvation</a:t>
            </a:r>
          </a:p>
          <a:p>
            <a:r>
              <a:rPr lang="en-US" dirty="0"/>
              <a:t>Elevator (a.k.a. SCAN or C-SCAN)</a:t>
            </a:r>
          </a:p>
          <a:p>
            <a:pPr lvl="1"/>
            <a:r>
              <a:rPr lang="en-US" dirty="0"/>
              <a:t>Still ignore rotation time</a:t>
            </a:r>
          </a:p>
        </p:txBody>
      </p:sp>
    </p:spTree>
    <p:extLst>
      <p:ext uri="{BB962C8B-B14F-4D97-AF65-F5344CB8AC3E}">
        <p14:creationId xmlns:p14="http://schemas.microsoft.com/office/powerpoint/2010/main" val="23167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SPTF:</a:t>
            </a:r>
            <a:br>
              <a:rPr lang="en-US" dirty="0"/>
            </a:br>
            <a:r>
              <a:rPr lang="en-US" dirty="0"/>
              <a:t>Shortest Positioning Time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747837"/>
            <a:ext cx="4352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and disk do some scheduling</a:t>
            </a:r>
          </a:p>
          <a:p>
            <a:endParaRPr lang="en-US" dirty="0"/>
          </a:p>
          <a:p>
            <a:r>
              <a:rPr lang="en-US" dirty="0"/>
              <a:t>I/O merging</a:t>
            </a:r>
          </a:p>
          <a:p>
            <a:endParaRPr lang="en-US" dirty="0"/>
          </a:p>
          <a:p>
            <a:r>
              <a:rPr lang="en-US" dirty="0"/>
              <a:t>Work Conservation</a:t>
            </a:r>
          </a:p>
        </p:txBody>
      </p:sp>
    </p:spTree>
    <p:extLst>
      <p:ext uri="{BB962C8B-B14F-4D97-AF65-F5344CB8AC3E}">
        <p14:creationId xmlns:p14="http://schemas.microsoft.com/office/powerpoint/2010/main" val="14316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One Disk?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many disks — why?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altLang="zh-CN" dirty="0"/>
              <a:t>r</a:t>
            </a:r>
            <a:r>
              <a:rPr lang="en-US" dirty="0"/>
              <a:t>eliability</a:t>
            </a:r>
          </a:p>
          <a:p>
            <a:endParaRPr lang="en-US" dirty="0"/>
          </a:p>
          <a:p>
            <a:r>
              <a:rPr lang="en-US" dirty="0"/>
              <a:t>Challenge: most file systems work on only one disk.</a:t>
            </a:r>
          </a:p>
        </p:txBody>
      </p:sp>
    </p:spTree>
    <p:extLst>
      <p:ext uri="{BB962C8B-B14F-4D97-AF65-F5344CB8AC3E}">
        <p14:creationId xmlns:p14="http://schemas.microsoft.com/office/powerpoint/2010/main" val="35106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JBOD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JBOD: Just a Bunch Of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is smart, stores different files on different file systems.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64288" y="3417365"/>
            <a:ext cx="4415424" cy="425885"/>
            <a:chOff x="2364288" y="3469710"/>
            <a:chExt cx="4415424" cy="425885"/>
          </a:xfrm>
        </p:grpSpPr>
        <p:sp>
          <p:nvSpPr>
            <p:cNvPr id="4" name="Rectangle 3"/>
            <p:cNvSpPr/>
            <p:nvPr/>
          </p:nvSpPr>
          <p:spPr>
            <a:xfrm>
              <a:off x="2364288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06452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8616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0781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1865" y="4058434"/>
            <a:ext cx="4340268" cy="394569"/>
            <a:chOff x="2401865" y="4058434"/>
            <a:chExt cx="4340268" cy="394569"/>
          </a:xfrm>
        </p:grpSpPr>
        <p:sp>
          <p:nvSpPr>
            <p:cNvPr id="11" name="Flowchart: Magnetic Disk 10"/>
            <p:cNvSpPr/>
            <p:nvPr/>
          </p:nvSpPr>
          <p:spPr>
            <a:xfrm>
              <a:off x="2401865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6128357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886193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3644029" y="4064697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64288" y="2776297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11203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RAID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RAID: Redundant Array of Inexpensive Disks</a:t>
            </a:r>
          </a:p>
          <a:p>
            <a:pPr lvl="1"/>
            <a:r>
              <a:rPr lang="en-US" dirty="0"/>
              <a:t>Transparent and deployable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Capacity and performance</a:t>
            </a:r>
          </a:p>
          <a:p>
            <a:pPr lvl="1"/>
            <a:r>
              <a:rPr lang="en-US" dirty="0"/>
              <a:t>Reliability?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4288" y="3370689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4287" y="3965081"/>
            <a:ext cx="4415425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Fake Disk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01865" y="4559474"/>
            <a:ext cx="4340268" cy="394569"/>
            <a:chOff x="2401865" y="4559474"/>
            <a:chExt cx="4340268" cy="394569"/>
          </a:xfrm>
        </p:grpSpPr>
        <p:sp>
          <p:nvSpPr>
            <p:cNvPr id="9" name="Flowchart: Magnetic Disk 8"/>
            <p:cNvSpPr/>
            <p:nvPr/>
          </p:nvSpPr>
          <p:spPr>
            <a:xfrm>
              <a:off x="2401865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6128357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886193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3644029" y="4565737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64288" y="2776297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6642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Inexpensive</a:t>
            </a:r>
            <a:r>
              <a:rPr lang="en-US" dirty="0"/>
              <a:t> Disks?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Economies of scale! Cheap disks are popular.</a:t>
            </a:r>
          </a:p>
          <a:p>
            <a:pPr lvl="1"/>
            <a:r>
              <a:rPr lang="en-US" dirty="0"/>
              <a:t>You can often get many commodity H/W components for the same price as a few expensive components.</a:t>
            </a:r>
          </a:p>
          <a:p>
            <a:endParaRPr lang="en-US" dirty="0"/>
          </a:p>
          <a:p>
            <a:r>
              <a:rPr lang="en-US" dirty="0"/>
              <a:t>Strategy: write S/W to build high-quality logical devices from many cheap devices.</a:t>
            </a:r>
          </a:p>
          <a:p>
            <a:endParaRPr lang="en-US" dirty="0"/>
          </a:p>
          <a:p>
            <a:r>
              <a:rPr lang="en-US" dirty="0"/>
              <a:t>Alternative to RAID: buy an expensive, high-end disk.</a:t>
            </a:r>
          </a:p>
        </p:txBody>
      </p:sp>
    </p:spTree>
    <p:extLst>
      <p:ext uri="{BB962C8B-B14F-4D97-AF65-F5344CB8AC3E}">
        <p14:creationId xmlns:p14="http://schemas.microsoft.com/office/powerpoint/2010/main" val="13884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fast, large disk from smaller ones.</a:t>
            </a:r>
          </a:p>
          <a:p>
            <a:r>
              <a:rPr lang="en-US" dirty="0"/>
              <a:t>Add even more disks for reliability.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81467" y="5264079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7988" y="3307942"/>
            <a:ext cx="34015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467" y="2936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0                            100                          200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7162" y="5264079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772" y="5264078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52857" y="5264078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81467" y="3733827"/>
            <a:ext cx="176521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68479" y="3733827"/>
            <a:ext cx="176521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</p:cNvCxnSpPr>
          <p:nvPr/>
        </p:nvCxnSpPr>
        <p:spPr>
          <a:xfrm>
            <a:off x="4458744" y="3733827"/>
            <a:ext cx="18044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3244" y="3733826"/>
            <a:ext cx="18044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04946" y="5640234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0                            100    0                           100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68" y="5640232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0                           100                                                                                    0                           100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8069" y="3733826"/>
            <a:ext cx="2236175" cy="1504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</p:cNvCxnSpPr>
          <p:nvPr/>
        </p:nvCxnSpPr>
        <p:spPr>
          <a:xfrm flipH="1">
            <a:off x="2164094" y="3733827"/>
            <a:ext cx="2294650" cy="147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</p:cNvCxnSpPr>
          <p:nvPr/>
        </p:nvCxnSpPr>
        <p:spPr>
          <a:xfrm>
            <a:off x="4458744" y="3733827"/>
            <a:ext cx="2307857" cy="151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21296" y="3745968"/>
            <a:ext cx="223231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20" grpId="0" animBg="1"/>
      <p:bldP spid="21" grpId="0" animBg="1"/>
      <p:bldP spid="22" grpId="0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</a:t>
            </a:r>
            <a:r>
              <a:rPr lang="en-US" dirty="0"/>
              <a:t>Thread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389341"/>
            <a:ext cx="9144000" cy="45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+mn-lt"/>
              </a:rPr>
              <a:t>A thread is a processor abstraction:</a:t>
            </a:r>
          </a:p>
          <a:p>
            <a:pPr algn="ctr">
              <a:buSzPct val="100000"/>
            </a:pPr>
            <a:r>
              <a:rPr lang="en-GB" sz="3200" dirty="0">
                <a:latin typeface="+mn-lt"/>
              </a:rPr>
              <a:t>illusion of having 1 processor per execution context 	</a:t>
            </a: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endParaRPr lang="en-GB" sz="3200" dirty="0">
              <a:latin typeface="+mn-lt"/>
            </a:endParaRPr>
          </a:p>
          <a:p>
            <a:pPr algn="ctr">
              <a:buSzPct val="100000"/>
            </a:pPr>
            <a:r>
              <a:rPr lang="en-GB" sz="2800" dirty="0">
                <a:solidFill>
                  <a:prstClr val="black"/>
                </a:solidFill>
                <a:latin typeface="Calibri"/>
                <a:ea typeface="+mn-ea"/>
              </a:rPr>
              <a:t> Mechanism? Policy?</a:t>
            </a:r>
            <a:endParaRPr lang="en-GB" sz="3200" dirty="0">
              <a:latin typeface="+mn-lt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655638" y="3703638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652463" y="4449763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70562" y="4575175"/>
            <a:ext cx="4038893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hardware:	       </a:t>
            </a:r>
            <a:r>
              <a:rPr lang="en-GB" i="1">
                <a:latin typeface="Arial" charset="0"/>
              </a:rPr>
              <a:t>processor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24524" y="3802063"/>
            <a:ext cx="3629676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operating system: </a:t>
            </a:r>
            <a:r>
              <a:rPr lang="en-GB" i="1">
                <a:latin typeface="Arial" charset="0"/>
              </a:rPr>
              <a:t>thread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18174" y="3148013"/>
            <a:ext cx="516840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Arial" charset="0"/>
              </a:rPr>
              <a:t>application:	        </a:t>
            </a:r>
            <a:r>
              <a:rPr lang="en-GB" i="1" dirty="0">
                <a:latin typeface="Arial" charset="0"/>
              </a:rPr>
              <a:t>execution context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8638" y="3432175"/>
            <a:ext cx="2628467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create, kill, synch.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61025" y="4203700"/>
            <a:ext cx="2115406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Arial" charset="0"/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9305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map logical to physical addresses?</a:t>
            </a:r>
          </a:p>
          <a:p>
            <a:r>
              <a:rPr lang="en-US" dirty="0"/>
              <a:t>How is this problem similar to virtual memory? </a:t>
            </a:r>
          </a:p>
          <a:p>
            <a:endParaRPr lang="en-US" dirty="0"/>
          </a:p>
          <a:p>
            <a:r>
              <a:rPr lang="en-US" dirty="0"/>
              <a:t>Dynamic mapping: use data structure (hash table, tree)</a:t>
            </a:r>
          </a:p>
          <a:p>
            <a:pPr lvl="1"/>
            <a:r>
              <a:rPr lang="en-US" dirty="0"/>
              <a:t>paging</a:t>
            </a:r>
          </a:p>
          <a:p>
            <a:r>
              <a:rPr lang="en-US" dirty="0"/>
              <a:t>Static mapping: use math</a:t>
            </a:r>
          </a:p>
          <a:p>
            <a:pPr lvl="1"/>
            <a:r>
              <a:rPr lang="en-US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287615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Redundancy: how many copies?</a:t>
            </a:r>
          </a:p>
          <a:p>
            <a:endParaRPr lang="en-US" dirty="0"/>
          </a:p>
          <a:p>
            <a:r>
              <a:rPr lang="en-US" dirty="0"/>
              <a:t>System engineers are always trying to increase or decrease redundancy.</a:t>
            </a:r>
          </a:p>
          <a:p>
            <a:pPr lvl="1"/>
            <a:r>
              <a:rPr lang="en-US" dirty="0"/>
              <a:t>Increase: replication (e.g., RAID)</a:t>
            </a:r>
          </a:p>
          <a:p>
            <a:pPr lvl="1"/>
            <a:r>
              <a:rPr lang="en-US" dirty="0"/>
              <a:t>Decrease: deduplication (e.g., code sharing)</a:t>
            </a:r>
          </a:p>
          <a:p>
            <a:endParaRPr lang="en-US" dirty="0"/>
          </a:p>
          <a:p>
            <a:r>
              <a:rPr lang="en-US" dirty="0"/>
              <a:t>One strategy: reduce redundancy as much is possible. Then add back just the right amount. </a:t>
            </a:r>
          </a:p>
        </p:txBody>
      </p:sp>
    </p:spTree>
    <p:extLst>
      <p:ext uri="{BB962C8B-B14F-4D97-AF65-F5344CB8AC3E}">
        <p14:creationId xmlns:p14="http://schemas.microsoft.com/office/powerpoint/2010/main" val="12844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371600"/>
            <a:ext cx="9096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Abstraction: file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389341"/>
            <a:ext cx="8360387" cy="445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SzPct val="100000"/>
            </a:pPr>
            <a:r>
              <a:rPr lang="en-GB" sz="3200" b="1" dirty="0">
                <a:latin typeface="Arial" charset="0"/>
              </a:rPr>
              <a:t>A file is a storage abstraction:</a:t>
            </a:r>
          </a:p>
          <a:p>
            <a:pPr algn="ctr">
              <a:buSzPct val="100000"/>
            </a:pPr>
            <a:r>
              <a:rPr lang="en-GB" sz="3200" dirty="0">
                <a:latin typeface="Arial" charset="0"/>
              </a:rPr>
              <a:t>illusion of structured storage space</a:t>
            </a: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3200" dirty="0">
              <a:latin typeface="Arial" charset="0"/>
            </a:endParaRPr>
          </a:p>
          <a:p>
            <a:pPr algn="ctr">
              <a:buSzPct val="100000"/>
            </a:pPr>
            <a:endParaRPr lang="en-GB" sz="2800" dirty="0">
              <a:latin typeface="+mn-lt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825500" y="3703638"/>
            <a:ext cx="4573588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822325" y="4449763"/>
            <a:ext cx="4573588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40424" y="4575175"/>
            <a:ext cx="3202981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hardware:	         </a:t>
            </a:r>
            <a:r>
              <a:rPr lang="en-GB" i="1">
                <a:latin typeface="+mn-lt"/>
              </a:rPr>
              <a:t>disk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94387" y="3802063"/>
            <a:ext cx="458466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operating system:  </a:t>
            </a:r>
            <a:r>
              <a:rPr lang="en-GB" i="1" dirty="0">
                <a:latin typeface="+mn-lt"/>
              </a:rPr>
              <a:t>files, directories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8037" y="3148013"/>
            <a:ext cx="451238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application/user:     </a:t>
            </a:r>
            <a:r>
              <a:rPr lang="en-GB" i="1" dirty="0">
                <a:latin typeface="+mn-lt"/>
              </a:rPr>
              <a:t>copy file1 file2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713413" y="3219450"/>
            <a:ext cx="3048000" cy="8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naming, protection,</a:t>
            </a:r>
          </a:p>
          <a:p>
            <a:pPr>
              <a:buSzPct val="100000"/>
            </a:pPr>
            <a:r>
              <a:rPr lang="en-GB" dirty="0">
                <a:latin typeface="+mn-lt"/>
              </a:rPr>
              <a:t>operations on files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651500" y="4181475"/>
            <a:ext cx="2555580" cy="8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 operations on disk </a:t>
            </a:r>
          </a:p>
          <a:p>
            <a:pPr>
              <a:buSzPct val="100000"/>
            </a:pPr>
            <a:r>
              <a:rPr lang="en-GB">
                <a:latin typeface="+mn-lt"/>
              </a:rPr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402325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we need I/O devices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453601"/>
            <a:ext cx="5610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6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Canonical Device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0829" y="2464904"/>
            <a:ext cx="5128592" cy="24350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Micro-controller (CPU)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Memory (DRAM or SRAM or both)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Other Hardware-specific Chips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9915" y="2594112"/>
            <a:ext cx="1384852" cy="430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3854" y="2594112"/>
            <a:ext cx="1742660" cy="430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5479" y="2594112"/>
            <a:ext cx="1384852" cy="430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130828" y="3289851"/>
            <a:ext cx="513853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9005" y="2594112"/>
            <a:ext cx="22527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Device Registers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Hidden Internals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8279296" y="1905180"/>
            <a:ext cx="589402" cy="96813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6522" y="1732392"/>
            <a:ext cx="403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interface for OS to interact</a:t>
            </a:r>
          </a:p>
        </p:txBody>
      </p:sp>
    </p:spTree>
    <p:extLst>
      <p:ext uri="{BB962C8B-B14F-4D97-AF65-F5344CB8AC3E}">
        <p14:creationId xmlns:p14="http://schemas.microsoft.com/office/powerpoint/2010/main" val="9473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Canonical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6" y="1825625"/>
            <a:ext cx="8943584" cy="39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(STATUS == BUSY)			//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; // wait until device is not busy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Write data to DATA register			//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Write command to COMMAND register	//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(To start the device &amp; executes the command)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(STATUS == BUSY)			// 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; // wait until device is done with your request</a:t>
            </a:r>
          </a:p>
        </p:txBody>
      </p:sp>
    </p:spTree>
    <p:extLst>
      <p:ext uri="{BB962C8B-B14F-4D97-AF65-F5344CB8AC3E}">
        <p14:creationId xmlns:p14="http://schemas.microsoft.com/office/powerpoint/2010/main" val="149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514" y="2710802"/>
            <a:ext cx="785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Disk: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2887" y="2710802"/>
            <a:ext cx="338202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4914" y="2710802"/>
            <a:ext cx="1052187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2887" y="3793171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5698" y="3793170"/>
            <a:ext cx="1352811" cy="487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6142" y="2521687"/>
            <a:ext cx="9895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45698" y="2521687"/>
            <a:ext cx="33820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83900" y="2521687"/>
            <a:ext cx="10146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3900" y="2043611"/>
            <a:ext cx="0" cy="4780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3331" y="1690689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          3  </a:t>
            </a:r>
          </a:p>
          <a:p>
            <a:r>
              <a:rPr lang="en-US" altLang="zh-CN" sz="2400" dirty="0"/>
              <a:t>1        2         4</a:t>
            </a:r>
          </a:p>
        </p:txBody>
      </p:sp>
    </p:spTree>
    <p:extLst>
      <p:ext uri="{BB962C8B-B14F-4D97-AF65-F5344CB8AC3E}">
        <p14:creationId xmlns:p14="http://schemas.microsoft.com/office/powerpoint/2010/main" val="299969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1614</Words>
  <Application>Microsoft Macintosh PowerPoint</Application>
  <PresentationFormat>On-screen Show (4:3)</PresentationFormat>
  <Paragraphs>349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Lecture 14 I/O Devices &amp; Hard Disk Drives</vt:lpstr>
      <vt:lpstr>Abstraction: Processes</vt:lpstr>
      <vt:lpstr>Abstraction: Virtual memory</vt:lpstr>
      <vt:lpstr>Abstraction: Thread</vt:lpstr>
      <vt:lpstr>Abstraction: file</vt:lpstr>
      <vt:lpstr>But first… we need I/O devices</vt:lpstr>
      <vt:lpstr>The Canonical Device</vt:lpstr>
      <vt:lpstr>The Canonical Protocol</vt:lpstr>
      <vt:lpstr>A trace</vt:lpstr>
      <vt:lpstr>Using interrupts to avoid spinning</vt:lpstr>
      <vt:lpstr>Interrupts vs. Polling</vt:lpstr>
      <vt:lpstr>What else can we optimize?</vt:lpstr>
      <vt:lpstr>Programmed I/O vs. Direct Memory Access</vt:lpstr>
      <vt:lpstr>Using DMA</vt:lpstr>
      <vt:lpstr>How does OS access registers?</vt:lpstr>
      <vt:lpstr>Protocol Variants</vt:lpstr>
      <vt:lpstr>Variety is a Challenge</vt:lpstr>
      <vt:lpstr>The File System Stack </vt:lpstr>
      <vt:lpstr>Hard Disk Basic Interface</vt:lpstr>
      <vt:lpstr>Disk Internals</vt:lpstr>
      <vt:lpstr>Single Track, Disk Arm and Head</vt:lpstr>
      <vt:lpstr>Three Tracks Plus A Head</vt:lpstr>
      <vt:lpstr>PowerPoint Presentation</vt:lpstr>
      <vt:lpstr>Seek, Rotate, Transfer</vt:lpstr>
      <vt:lpstr>Seek, Rotate, Transfer</vt:lpstr>
      <vt:lpstr>Seek, Rotate, Transfer</vt:lpstr>
      <vt:lpstr>Workload</vt:lpstr>
      <vt:lpstr>Disk Spec</vt:lpstr>
      <vt:lpstr>Track Skew</vt:lpstr>
      <vt:lpstr>Zones</vt:lpstr>
      <vt:lpstr>Other Improvements</vt:lpstr>
      <vt:lpstr>Schedulers</vt:lpstr>
      <vt:lpstr>SPTF: Shortest Positioning Time First</vt:lpstr>
      <vt:lpstr>Other Issues</vt:lpstr>
      <vt:lpstr>Only One Disk?</vt:lpstr>
      <vt:lpstr>Solution 1: JBOD </vt:lpstr>
      <vt:lpstr>Solution 2: RAID </vt:lpstr>
      <vt:lpstr>Why Inexpensive Disks? </vt:lpstr>
      <vt:lpstr>General Strategy </vt:lpstr>
      <vt:lpstr>Mapping </vt:lpstr>
      <vt:lpstr>Redundancy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PATRICK MORRISON</cp:lastModifiedBy>
  <cp:revision>70</cp:revision>
  <dcterms:created xsi:type="dcterms:W3CDTF">2015-03-15T23:41:31Z</dcterms:created>
  <dcterms:modified xsi:type="dcterms:W3CDTF">2019-10-18T14:30:43Z</dcterms:modified>
</cp:coreProperties>
</file>