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0" r:id="rId3"/>
    <p:sldId id="301" r:id="rId4"/>
    <p:sldId id="302" r:id="rId5"/>
    <p:sldId id="303" r:id="rId6"/>
    <p:sldId id="311" r:id="rId7"/>
    <p:sldId id="319" r:id="rId8"/>
    <p:sldId id="312" r:id="rId9"/>
    <p:sldId id="313" r:id="rId10"/>
    <p:sldId id="314" r:id="rId11"/>
    <p:sldId id="315" r:id="rId12"/>
    <p:sldId id="317" r:id="rId13"/>
    <p:sldId id="318" r:id="rId14"/>
    <p:sldId id="260" r:id="rId15"/>
    <p:sldId id="264" r:id="rId16"/>
    <p:sldId id="265" r:id="rId17"/>
    <p:sldId id="266" r:id="rId18"/>
    <p:sldId id="267" r:id="rId19"/>
    <p:sldId id="269" r:id="rId20"/>
    <p:sldId id="268" r:id="rId21"/>
    <p:sldId id="271" r:id="rId22"/>
    <p:sldId id="270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082" autoAdjust="0"/>
  </p:normalViewPr>
  <p:slideViewPr>
    <p:cSldViewPr snapToGrid="0">
      <p:cViewPr varScale="1">
        <p:scale>
          <a:sx n="107" d="100"/>
          <a:sy n="107" d="100"/>
        </p:scale>
        <p:origin x="2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map given logical address with chunk size 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BDEA-EA80-4004-931D-818DBB36A2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Throughput: N*R, N*S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BDEA-EA80-4004-931D-818DBB36A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BDEA-EA80-4004-931D-818DBB36A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Lecture 15</a:t>
            </a:r>
            <a:br>
              <a:rPr lang="en-US" altLang="zh-CN" dirty="0"/>
            </a:br>
            <a:r>
              <a:rPr lang="en-US" altLang="zh-CN" dirty="0"/>
              <a:t>Persistence</a:t>
            </a:r>
            <a:br>
              <a:rPr lang="en-US" altLang="zh-CN" dirty="0"/>
            </a:br>
            <a:r>
              <a:rPr lang="en-US" altLang="zh-CN" dirty="0"/>
              <a:t>More Hardware: RAID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Inexpensive</a:t>
            </a:r>
            <a:r>
              <a:rPr lang="en-US" dirty="0"/>
              <a:t> Disks?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Economies of scale! Cheap disks are popular.</a:t>
            </a:r>
          </a:p>
          <a:p>
            <a:pPr lvl="1"/>
            <a:r>
              <a:rPr lang="en-US" dirty="0"/>
              <a:t>You can often get many commodity H/W components for the same price as a few expensive components.</a:t>
            </a:r>
          </a:p>
          <a:p>
            <a:endParaRPr lang="en-US" dirty="0"/>
          </a:p>
          <a:p>
            <a:r>
              <a:rPr lang="en-US" dirty="0"/>
              <a:t>Strategy: write S/W to build high-quality logical devices from many cheap devices.</a:t>
            </a:r>
          </a:p>
          <a:p>
            <a:endParaRPr lang="en-US" dirty="0"/>
          </a:p>
          <a:p>
            <a:r>
              <a:rPr lang="en-US" dirty="0"/>
              <a:t>Alternative to RAID: buy an expensive, high-end disk.</a:t>
            </a:r>
          </a:p>
        </p:txBody>
      </p:sp>
    </p:spTree>
    <p:extLst>
      <p:ext uri="{BB962C8B-B14F-4D97-AF65-F5344CB8AC3E}">
        <p14:creationId xmlns:p14="http://schemas.microsoft.com/office/powerpoint/2010/main" val="904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fast, large disk from smaller ones.</a:t>
            </a:r>
          </a:p>
          <a:p>
            <a:r>
              <a:rPr lang="en-US" dirty="0"/>
              <a:t>Add even more disks for reliability.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81467" y="5264079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7988" y="3307942"/>
            <a:ext cx="34015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467" y="2936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0                            100                          200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7162" y="5264079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772" y="5264078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52857" y="5264078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81467" y="3733827"/>
            <a:ext cx="176521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68479" y="3733827"/>
            <a:ext cx="176521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</p:cNvCxnSpPr>
          <p:nvPr/>
        </p:nvCxnSpPr>
        <p:spPr>
          <a:xfrm>
            <a:off x="4458744" y="3733827"/>
            <a:ext cx="18044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3244" y="3733826"/>
            <a:ext cx="18044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04946" y="5640234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0                            100    0                           100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68" y="5640232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0                           100                                                                                    0                           100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8069" y="3733826"/>
            <a:ext cx="2236175" cy="1504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</p:cNvCxnSpPr>
          <p:nvPr/>
        </p:nvCxnSpPr>
        <p:spPr>
          <a:xfrm flipH="1">
            <a:off x="2164094" y="3733827"/>
            <a:ext cx="2294650" cy="147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</p:cNvCxnSpPr>
          <p:nvPr/>
        </p:nvCxnSpPr>
        <p:spPr>
          <a:xfrm>
            <a:off x="4458744" y="3733827"/>
            <a:ext cx="2307857" cy="151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21296" y="3745968"/>
            <a:ext cx="223231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20" grpId="0" animBg="1"/>
      <p:bldP spid="21" grpId="0" animBg="1"/>
      <p:bldP spid="22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Redundancy: how many copies?</a:t>
            </a:r>
          </a:p>
          <a:p>
            <a:endParaRPr lang="en-US" dirty="0"/>
          </a:p>
          <a:p>
            <a:r>
              <a:rPr lang="en-US" dirty="0"/>
              <a:t>System engineers are always trying to increase or decrease redundancy.</a:t>
            </a:r>
          </a:p>
          <a:p>
            <a:pPr lvl="1"/>
            <a:r>
              <a:rPr lang="en-US" dirty="0"/>
              <a:t>Increase: replication (e.g., RAID)</a:t>
            </a:r>
          </a:p>
          <a:p>
            <a:pPr lvl="1"/>
            <a:r>
              <a:rPr lang="en-US" dirty="0"/>
              <a:t>Decrease: deduplication (e.g., code sharing)</a:t>
            </a:r>
          </a:p>
          <a:p>
            <a:endParaRPr lang="en-US" dirty="0"/>
          </a:p>
          <a:p>
            <a:r>
              <a:rPr lang="en-US" dirty="0"/>
              <a:t>One strategy: reduce redundancy as much is possible. Then add back just the right amount. </a:t>
            </a:r>
          </a:p>
        </p:txBody>
      </p:sp>
    </p:spTree>
    <p:extLst>
      <p:ext uri="{BB962C8B-B14F-4D97-AF65-F5344CB8AC3E}">
        <p14:creationId xmlns:p14="http://schemas.microsoft.com/office/powerpoint/2010/main" val="11055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19237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Workload: types of reads/writes issued by app</a:t>
            </a:r>
          </a:p>
          <a:p>
            <a:pPr lvl="1"/>
            <a:r>
              <a:rPr lang="en-US" dirty="0"/>
              <a:t>Reads and writes</a:t>
            </a:r>
          </a:p>
          <a:p>
            <a:pPr lvl="1"/>
            <a:r>
              <a:rPr lang="en-US" dirty="0"/>
              <a:t>One operation and steady I/O</a:t>
            </a:r>
          </a:p>
          <a:p>
            <a:pPr lvl="1"/>
            <a:r>
              <a:rPr lang="en-US" dirty="0"/>
              <a:t>Sequential and random</a:t>
            </a:r>
          </a:p>
          <a:p>
            <a:r>
              <a:rPr lang="en-US" dirty="0"/>
              <a:t>RAID: system for mapping logical to physical </a:t>
            </a:r>
            <a:r>
              <a:rPr lang="en-US" dirty="0" err="1"/>
              <a:t>addrs</a:t>
            </a:r>
            <a:endParaRPr lang="en-US" dirty="0"/>
          </a:p>
          <a:p>
            <a:pPr lvl="1"/>
            <a:r>
              <a:rPr lang="en-US" dirty="0"/>
              <a:t>Which logical blocks map to which physical blocks?</a:t>
            </a:r>
          </a:p>
          <a:p>
            <a:pPr lvl="1"/>
            <a:r>
              <a:rPr lang="en-US" dirty="0"/>
              <a:t>How do we use extra physical blocks (if any)?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Capacity: how much space can apps use?</a:t>
            </a:r>
          </a:p>
          <a:p>
            <a:pPr lvl="1"/>
            <a:r>
              <a:rPr lang="en-US" dirty="0"/>
              <a:t>Reliability: how many disks can we safely lose?</a:t>
            </a:r>
          </a:p>
          <a:p>
            <a:pPr lvl="1"/>
            <a:r>
              <a:rPr lang="en-US" dirty="0"/>
              <a:t>Performance: how long does each workload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4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RAID-0: Striping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for capacity.</a:t>
            </a:r>
          </a:p>
          <a:p>
            <a:r>
              <a:rPr lang="en-US" dirty="0"/>
              <a:t>No redundancy (weird name).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 Logical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                            Disk 0                          Disk 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63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5382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6130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6878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5008" y="297179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5756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650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67253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14447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434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1631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6692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74249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5415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7066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5744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4" idx="2"/>
            <a:endCxn id="12" idx="0"/>
          </p:cNvCxnSpPr>
          <p:nvPr/>
        </p:nvCxnSpPr>
        <p:spPr>
          <a:xfrm flipH="1">
            <a:off x="2977834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4" idx="0"/>
          </p:cNvCxnSpPr>
          <p:nvPr/>
        </p:nvCxnSpPr>
        <p:spPr>
          <a:xfrm>
            <a:off x="3848395" y="3597964"/>
            <a:ext cx="2031310" cy="62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3" idx="0"/>
          </p:cNvCxnSpPr>
          <p:nvPr/>
        </p:nvCxnSpPr>
        <p:spPr>
          <a:xfrm flipH="1">
            <a:off x="3557735" y="3597963"/>
            <a:ext cx="87103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5" idx="0"/>
          </p:cNvCxnSpPr>
          <p:nvPr/>
        </p:nvCxnSpPr>
        <p:spPr>
          <a:xfrm>
            <a:off x="5009143" y="3597963"/>
            <a:ext cx="1450936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6" idx="0"/>
          </p:cNvCxnSpPr>
          <p:nvPr/>
        </p:nvCxnSpPr>
        <p:spPr>
          <a:xfrm flipH="1">
            <a:off x="4137636" y="3597963"/>
            <a:ext cx="1451881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8" idx="0"/>
          </p:cNvCxnSpPr>
          <p:nvPr/>
        </p:nvCxnSpPr>
        <p:spPr>
          <a:xfrm>
            <a:off x="6169891" y="3597963"/>
            <a:ext cx="870562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17" idx="0"/>
          </p:cNvCxnSpPr>
          <p:nvPr/>
        </p:nvCxnSpPr>
        <p:spPr>
          <a:xfrm flipH="1">
            <a:off x="4717537" y="3597963"/>
            <a:ext cx="2032728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9" idx="0"/>
          </p:cNvCxnSpPr>
          <p:nvPr/>
        </p:nvCxnSpPr>
        <p:spPr>
          <a:xfrm>
            <a:off x="7330640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 with 4 disks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4                    5                    6                    7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altLang="zh-CN" dirty="0"/>
              <a:t>8                    9                   10                  11</a:t>
            </a:r>
          </a:p>
          <a:p>
            <a:pPr marL="0" indent="0" algn="ctr">
              <a:buNone/>
            </a:pPr>
            <a:r>
              <a:rPr lang="en-US" altLang="zh-CN" dirty="0"/>
              <a:t>12                  13                  14                  15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68400" y="2409368"/>
            <a:ext cx="680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2057" y="3091543"/>
            <a:ext cx="6125029" cy="435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457" y="3047647"/>
            <a:ext cx="1015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stripe</a:t>
            </a:r>
            <a:endParaRPr lang="en-US" sz="2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1050" y="4601029"/>
            <a:ext cx="7886700" cy="17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map given logical address A:</a:t>
            </a:r>
          </a:p>
          <a:p>
            <a:pPr lvl="1"/>
            <a:r>
              <a:rPr lang="en-US" dirty="0"/>
              <a:t>Disk = A % </a:t>
            </a:r>
            <a:r>
              <a:rPr lang="en-US" dirty="0" err="1"/>
              <a:t>disk_count</a:t>
            </a:r>
            <a:endParaRPr lang="en-US" dirty="0"/>
          </a:p>
          <a:p>
            <a:pPr lvl="1"/>
            <a:r>
              <a:rPr lang="en-US" dirty="0"/>
              <a:t>Offset = A / </a:t>
            </a:r>
            <a:r>
              <a:rPr lang="en-US" dirty="0" err="1"/>
              <a:t>disk_count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Size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0                    2                    4                    6</a:t>
            </a:r>
          </a:p>
          <a:p>
            <a:pPr marL="0" indent="0" algn="ctr">
              <a:buNone/>
            </a:pPr>
            <a:r>
              <a:rPr lang="en-US" dirty="0"/>
              <a:t> 1</a:t>
            </a:r>
            <a:r>
              <a:rPr lang="en-US" altLang="zh-CN" dirty="0"/>
              <a:t>                    3                    5                    7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altLang="zh-CN" dirty="0"/>
              <a:t>8                   10                  12                  14</a:t>
            </a:r>
          </a:p>
          <a:p>
            <a:pPr marL="0" indent="0" algn="ctr">
              <a:buNone/>
            </a:pPr>
            <a:r>
              <a:rPr lang="en-US" altLang="zh-CN" dirty="0"/>
              <a:t>  9                   11                  13                  15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086" y="3585380"/>
            <a:ext cx="6125029" cy="972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86" y="3739684"/>
            <a:ext cx="1015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stripe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4601029"/>
            <a:ext cx="8058150" cy="17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are small chunks better?</a:t>
            </a:r>
          </a:p>
          <a:p>
            <a:r>
              <a:rPr lang="en-US" dirty="0"/>
              <a:t>When are large chunks better?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68400" y="2409368"/>
            <a:ext cx="680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N * C</a:t>
            </a:r>
          </a:p>
          <a:p>
            <a:r>
              <a:rPr lang="en-US" dirty="0"/>
              <a:t>How many disks can fail?</a:t>
            </a:r>
          </a:p>
          <a:p>
            <a:pPr lvl="1"/>
            <a:r>
              <a:rPr lang="en-US" dirty="0"/>
              <a:t>0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Latency for one-op (read or write) performance</a:t>
            </a:r>
          </a:p>
          <a:p>
            <a:pPr lvl="1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893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 * S</a:t>
            </a:r>
          </a:p>
          <a:p>
            <a:pPr marL="457200" lvl="1" indent="0">
              <a:buNone/>
            </a:pPr>
            <a:r>
              <a:rPr lang="en-US" dirty="0"/>
              <a:t>N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Seek</a:t>
            </a:r>
            <a:r>
              <a:rPr lang="en-US" dirty="0"/>
              <a:t>, Rotate,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accelerate, coast, decelerate, settle</a:t>
            </a:r>
          </a:p>
          <a:p>
            <a:endParaRPr lang="en-US" dirty="0"/>
          </a:p>
          <a:p>
            <a:r>
              <a:rPr lang="en-US" dirty="0"/>
              <a:t>Seeks often take several milliseconds!</a:t>
            </a:r>
          </a:p>
          <a:p>
            <a:endParaRPr lang="en-US" dirty="0"/>
          </a:p>
          <a:p>
            <a:r>
              <a:rPr lang="en-US" dirty="0"/>
              <a:t>Settling alone can take 0.5 - 2 </a:t>
            </a:r>
            <a:r>
              <a:rPr lang="en-US" dirty="0" err="1"/>
              <a:t>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Entire seek often takes 4 - 10 </a:t>
            </a:r>
            <a:r>
              <a:rPr lang="en-US" dirty="0" err="1"/>
              <a:t>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5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RAID-1: Mirroring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Keep two copies of all data.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 Logical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                            Disk 0                          Disk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463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5382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008" y="297179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5756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447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9434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631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96692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74249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5415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77066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5744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5" idx="2"/>
            <a:endCxn id="13" idx="0"/>
          </p:cNvCxnSpPr>
          <p:nvPr/>
        </p:nvCxnSpPr>
        <p:spPr>
          <a:xfrm flipH="1">
            <a:off x="2977834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3241221" y="3597963"/>
            <a:ext cx="26384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4" idx="0"/>
          </p:cNvCxnSpPr>
          <p:nvPr/>
        </p:nvCxnSpPr>
        <p:spPr>
          <a:xfrm flipH="1">
            <a:off x="3557735" y="3597964"/>
            <a:ext cx="290660" cy="62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848395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7" idx="0"/>
          </p:cNvCxnSpPr>
          <p:nvPr/>
        </p:nvCxnSpPr>
        <p:spPr>
          <a:xfrm flipH="1">
            <a:off x="4137636" y="3597963"/>
            <a:ext cx="29113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4428769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8" idx="0"/>
          </p:cNvCxnSpPr>
          <p:nvPr/>
        </p:nvCxnSpPr>
        <p:spPr>
          <a:xfrm flipH="1">
            <a:off x="4717537" y="3597963"/>
            <a:ext cx="291606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4980924" y="3597963"/>
            <a:ext cx="263990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2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disks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0                    0                    1                    1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2                    2                    3                    3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4                    4                    5                    5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6                    6                    7                    7</a:t>
            </a:r>
          </a:p>
          <a:p>
            <a:endParaRPr lang="en-US" dirty="0"/>
          </a:p>
          <a:p>
            <a:r>
              <a:rPr lang="en-US" dirty="0"/>
              <a:t>How many disks can fail?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68400" y="2409368"/>
            <a:ext cx="680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7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disks are fail-stop.</a:t>
            </a:r>
          </a:p>
          <a:p>
            <a:pPr lvl="1"/>
            <a:r>
              <a:rPr lang="en-US" dirty="0"/>
              <a:t>they work or they don’t</a:t>
            </a:r>
          </a:p>
          <a:p>
            <a:pPr lvl="1"/>
            <a:r>
              <a:rPr lang="en-US" dirty="0"/>
              <a:t>we know when they don’t</a:t>
            </a:r>
          </a:p>
          <a:p>
            <a:endParaRPr lang="en-US" dirty="0"/>
          </a:p>
          <a:p>
            <a:r>
              <a:rPr lang="en-US" dirty="0"/>
              <a:t>Tougher Errors:</a:t>
            </a:r>
          </a:p>
          <a:p>
            <a:pPr lvl="1"/>
            <a:r>
              <a:rPr lang="en-US" dirty="0"/>
              <a:t>latent sector errors</a:t>
            </a:r>
          </a:p>
          <a:p>
            <a:pPr lvl="1"/>
            <a:r>
              <a:rPr lang="en-US" dirty="0"/>
              <a:t>silent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426834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RAID-1: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N / 2 * C</a:t>
            </a:r>
          </a:p>
          <a:p>
            <a:r>
              <a:rPr lang="en-US" dirty="0"/>
              <a:t>How many disks can fail?</a:t>
            </a:r>
          </a:p>
          <a:p>
            <a:pPr lvl="1"/>
            <a:r>
              <a:rPr lang="en-US" dirty="0"/>
              <a:t>1 (or maybe N / 2)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T+ for write</a:t>
            </a:r>
          </a:p>
        </p:txBody>
      </p:sp>
    </p:spTree>
    <p:extLst>
      <p:ext uri="{BB962C8B-B14F-4D97-AF65-F5344CB8AC3E}">
        <p14:creationId xmlns:p14="http://schemas.microsoft.com/office/powerpoint/2010/main" val="18908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RAID-1: Throughput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N/2 * S</a:t>
            </a:r>
          </a:p>
          <a:p>
            <a:pPr marL="457200" lvl="1" indent="0">
              <a:buNone/>
            </a:pPr>
            <a:r>
              <a:rPr lang="en-US" dirty="0"/>
              <a:t>N/2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N/2 *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463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5382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5008" y="297179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45756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14447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9434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631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96692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4249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5415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77066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5744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flipH="1">
            <a:off x="2977834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3241221" y="3597963"/>
            <a:ext cx="26384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0"/>
          </p:cNvCxnSpPr>
          <p:nvPr/>
        </p:nvCxnSpPr>
        <p:spPr>
          <a:xfrm flipH="1">
            <a:off x="3557735" y="3597964"/>
            <a:ext cx="290660" cy="62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848395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2" idx="0"/>
          </p:cNvCxnSpPr>
          <p:nvPr/>
        </p:nvCxnSpPr>
        <p:spPr>
          <a:xfrm flipH="1">
            <a:off x="4137636" y="3597963"/>
            <a:ext cx="29113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4" idx="0"/>
          </p:cNvCxnSpPr>
          <p:nvPr/>
        </p:nvCxnSpPr>
        <p:spPr>
          <a:xfrm>
            <a:off x="4428769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3" idx="0"/>
          </p:cNvCxnSpPr>
          <p:nvPr/>
        </p:nvCxnSpPr>
        <p:spPr>
          <a:xfrm flipH="1">
            <a:off x="4717537" y="3597963"/>
            <a:ext cx="291606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4980924" y="3597963"/>
            <a:ext cx="263990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Operations: write (A) to 2</a:t>
            </a:r>
          </a:p>
          <a:p>
            <a:r>
              <a:rPr lang="en-US" dirty="0"/>
              <a:t>What if crash in between the writes to two disks?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dirty="0"/>
              <a:t>Logical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                            Disk 0                          Disk 1</a:t>
            </a:r>
          </a:p>
          <a:p>
            <a:pPr lvl="1"/>
            <a:r>
              <a:rPr lang="en-US" dirty="0"/>
              <a:t>Consistent-update problem</a:t>
            </a:r>
          </a:p>
        </p:txBody>
      </p:sp>
    </p:spTree>
    <p:extLst>
      <p:ext uri="{BB962C8B-B14F-4D97-AF65-F5344CB8AC3E}">
        <p14:creationId xmlns:p14="http://schemas.microsoft.com/office/powerpoint/2010/main" val="25059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Consistent-update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Write-ahead log</a:t>
            </a:r>
          </a:p>
          <a:p>
            <a:endParaRPr lang="en-US" dirty="0"/>
          </a:p>
          <a:p>
            <a:r>
              <a:rPr lang="en-US" dirty="0"/>
              <a:t>Run recovery procedure upon a system failure</a:t>
            </a:r>
          </a:p>
          <a:p>
            <a:endParaRPr lang="en-US" dirty="0"/>
          </a:p>
          <a:p>
            <a:r>
              <a:rPr lang="en-US" dirty="0"/>
              <a:t>H/W Solution:</a:t>
            </a:r>
          </a:p>
          <a:p>
            <a:pPr lvl="1"/>
            <a:r>
              <a:rPr lang="en-US" dirty="0"/>
              <a:t>Use non-volatile RAM in RAID controller. </a:t>
            </a:r>
          </a:p>
        </p:txBody>
      </p:sp>
    </p:spTree>
    <p:extLst>
      <p:ext uri="{BB962C8B-B14F-4D97-AF65-F5344CB8AC3E}">
        <p14:creationId xmlns:p14="http://schemas.microsoft.com/office/powerpoint/2010/main" val="402841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 with 5 disks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7714" y="1825625"/>
            <a:ext cx="82976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           Disk 4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                PA0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4                    5                    6                    7                PA1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8                    9                   10                  11               PA2</a:t>
            </a:r>
          </a:p>
          <a:p>
            <a:pPr marL="0" indent="0" algn="ctr">
              <a:buNone/>
            </a:pPr>
            <a:r>
              <a:rPr lang="en-US" altLang="zh-CN" dirty="0"/>
              <a:t>12                  13                  14                  15               PA3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714" y="2409368"/>
            <a:ext cx="8694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81050" y="4601029"/>
            <a:ext cx="7886700" cy="17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calculate parity</a:t>
            </a:r>
          </a:p>
          <a:p>
            <a:pPr lvl="1"/>
            <a:r>
              <a:rPr lang="en-US" dirty="0"/>
              <a:t>XOR is a good one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7771" y="1690689"/>
            <a:ext cx="972457" cy="28667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87771" y="1100001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63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RAID-4: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(N-1) * C</a:t>
            </a:r>
          </a:p>
          <a:p>
            <a:r>
              <a:rPr lang="en-US" dirty="0"/>
              <a:t>How many disks can fail? 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2T+ for write</a:t>
            </a:r>
          </a:p>
        </p:txBody>
      </p:sp>
    </p:spTree>
    <p:extLst>
      <p:ext uri="{BB962C8B-B14F-4D97-AF65-F5344CB8AC3E}">
        <p14:creationId xmlns:p14="http://schemas.microsoft.com/office/powerpoint/2010/main" val="17543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RAID-4: Throughput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  <a:p>
            <a:pPr lvl="2"/>
            <a:r>
              <a:rPr lang="en-US" dirty="0"/>
              <a:t>additive parity</a:t>
            </a:r>
          </a:p>
          <a:p>
            <a:pPr lvl="2"/>
            <a:r>
              <a:rPr lang="en-US" dirty="0"/>
              <a:t>subtractive parity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R</a:t>
            </a:r>
          </a:p>
          <a:p>
            <a:pPr marL="457200" lvl="1" indent="0">
              <a:buNone/>
            </a:pPr>
            <a:r>
              <a:rPr lang="en-US" dirty="0"/>
              <a:t>R/2                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How to avoid parity bottleneck?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Seek, </a:t>
            </a:r>
            <a:r>
              <a:rPr lang="en-US" b="1" i="1" dirty="0"/>
              <a:t>Rotate</a:t>
            </a:r>
            <a:r>
              <a:rPr lang="en-US" dirty="0"/>
              <a:t>,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rotations per minute (RPM).</a:t>
            </a:r>
          </a:p>
          <a:p>
            <a:pPr lvl="1"/>
            <a:r>
              <a:rPr lang="en-US" dirty="0"/>
              <a:t>7200 RPM is common, 1500</a:t>
            </a:r>
            <a:r>
              <a:rPr lang="en-US" altLang="zh-CN" dirty="0"/>
              <a:t>0</a:t>
            </a:r>
            <a:r>
              <a:rPr lang="en-US" dirty="0"/>
              <a:t> RPM is high end.</a:t>
            </a:r>
          </a:p>
          <a:p>
            <a:endParaRPr lang="en-US" dirty="0"/>
          </a:p>
          <a:p>
            <a:r>
              <a:rPr lang="en-US" dirty="0"/>
              <a:t>1 / 7200 RPM =</a:t>
            </a:r>
            <a:br>
              <a:rPr lang="en-US" dirty="0"/>
            </a:br>
            <a:r>
              <a:rPr lang="en-US" dirty="0"/>
              <a:t>1 minute / 7200 rotations =</a:t>
            </a:r>
            <a:br>
              <a:rPr lang="en-US" dirty="0"/>
            </a:br>
            <a:r>
              <a:rPr lang="en-US" dirty="0"/>
              <a:t>1 second / 120 rotations =</a:t>
            </a:r>
            <a:br>
              <a:rPr lang="en-US" dirty="0"/>
            </a:br>
            <a:r>
              <a:rPr lang="en-US" altLang="zh-CN" dirty="0"/>
              <a:t>8.3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/ rotation</a:t>
            </a:r>
          </a:p>
          <a:p>
            <a:endParaRPr lang="en-US" dirty="0"/>
          </a:p>
          <a:p>
            <a:r>
              <a:rPr lang="en-US" dirty="0"/>
              <a:t>so it may take </a:t>
            </a:r>
            <a:r>
              <a:rPr lang="en-US" altLang="zh-CN" dirty="0"/>
              <a:t>4.2</a:t>
            </a:r>
            <a:r>
              <a:rPr lang="en-US" b="1" dirty="0"/>
              <a:t> </a:t>
            </a: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dirty="0" err="1"/>
              <a:t>avg</a:t>
            </a:r>
            <a:r>
              <a:rPr lang="en-US" dirty="0"/>
              <a:t> to rotate to target    (0.5 * </a:t>
            </a:r>
            <a:r>
              <a:rPr lang="en-US" altLang="zh-CN" dirty="0"/>
              <a:t>8.3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16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7714" y="1825625"/>
            <a:ext cx="82976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           Disk 4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                PA0</a:t>
            </a:r>
          </a:p>
          <a:p>
            <a:pPr marL="0" indent="0" algn="ctr">
              <a:buNone/>
            </a:pPr>
            <a:r>
              <a:rPr lang="en-US" altLang="zh-CN" dirty="0"/>
              <a:t>5                    6                    7                   PA1                4</a:t>
            </a:r>
          </a:p>
          <a:p>
            <a:pPr marL="0" indent="0">
              <a:buNone/>
            </a:pPr>
            <a:r>
              <a:rPr lang="en-US" dirty="0"/>
              <a:t>   10</a:t>
            </a:r>
            <a:r>
              <a:rPr lang="en-US" altLang="zh-CN" dirty="0"/>
              <a:t>                  11                  PA2                 8                   9</a:t>
            </a:r>
          </a:p>
          <a:p>
            <a:pPr marL="0" indent="0">
              <a:buNone/>
            </a:pPr>
            <a:r>
              <a:rPr lang="en-US" altLang="zh-CN" dirty="0"/>
              <a:t>   15                 PA3                 12                  13                14</a:t>
            </a:r>
          </a:p>
          <a:p>
            <a:pPr marL="0" indent="0">
              <a:buNone/>
            </a:pPr>
            <a:r>
              <a:rPr lang="en-US" altLang="zh-CN" dirty="0"/>
              <a:t>   PA4                16                  17                  18                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714" y="2409368"/>
            <a:ext cx="8694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5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RAID-5: Analysis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(N-1) * C</a:t>
            </a:r>
          </a:p>
          <a:p>
            <a:r>
              <a:rPr lang="en-US" dirty="0"/>
              <a:t>How many disks can fail? 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2T+ for write</a:t>
            </a:r>
          </a:p>
        </p:txBody>
      </p:sp>
    </p:spTree>
    <p:extLst>
      <p:ext uri="{BB962C8B-B14F-4D97-AF65-F5344CB8AC3E}">
        <p14:creationId xmlns:p14="http://schemas.microsoft.com/office/powerpoint/2010/main" val="39630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RAID-5: Throughput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N/4 * </a:t>
            </a:r>
            <a:r>
              <a:rPr lang="en-US" altLang="zh-CN" dirty="0"/>
              <a:t>R</a:t>
            </a: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57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089992"/>
              </p:ext>
            </p:extLst>
          </p:nvPr>
        </p:nvGraphicFramePr>
        <p:xfrm>
          <a:off x="628650" y="1825625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Reliability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Capacity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/</a:t>
                      </a:r>
                      <a:r>
                        <a:rPr lang="en-US" sz="2800" baseline="0" dirty="0"/>
                        <a:t> 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05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263815"/>
              </p:ext>
            </p:extLst>
          </p:nvPr>
        </p:nvGraphicFramePr>
        <p:xfrm>
          <a:off x="628650" y="1825625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Read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Write Latency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97031" y="4623191"/>
            <a:ext cx="2663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RAID-5 can do more in parallel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403376"/>
            <a:ext cx="972457" cy="936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80886"/>
              </p:ext>
            </p:extLst>
          </p:nvPr>
        </p:nvGraphicFramePr>
        <p:xfrm>
          <a:off x="628650" y="1578883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Seq</a:t>
                      </a:r>
                      <a:r>
                        <a:rPr lang="en-US" sz="2800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Seq</a:t>
                      </a:r>
                      <a:r>
                        <a:rPr lang="en-US" sz="2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</a:t>
                      </a:r>
                      <a:r>
                        <a:rPr lang="en-US" sz="2800" baseline="0" dirty="0"/>
                        <a:t> 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</a:t>
                      </a:r>
                      <a:r>
                        <a:rPr lang="en-US" altLang="zh-CN" sz="2800" dirty="0"/>
                        <a:t>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N/4 *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4122057"/>
            <a:ext cx="7886700" cy="2054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RAID-5 is strictly better than RAID-4</a:t>
            </a:r>
          </a:p>
          <a:p>
            <a:r>
              <a:rPr lang="en-US" dirty="0"/>
              <a:t>RAID-0 is always fastest and has best capacity. </a:t>
            </a:r>
          </a:p>
          <a:p>
            <a:r>
              <a:rPr lang="en-US" dirty="0"/>
              <a:t>RAID-5 better than RAID-1 for sequential.</a:t>
            </a:r>
          </a:p>
          <a:p>
            <a:r>
              <a:rPr lang="en-US" dirty="0"/>
              <a:t>RAID-1 better than RAID-5 for random write.</a:t>
            </a:r>
          </a:p>
        </p:txBody>
      </p:sp>
    </p:spTree>
    <p:extLst>
      <p:ext uri="{BB962C8B-B14F-4D97-AF65-F5344CB8AC3E}">
        <p14:creationId xmlns:p14="http://schemas.microsoft.com/office/powerpoint/2010/main" val="39537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File </a:t>
            </a:r>
            <a:r>
              <a:rPr lang="en-US" altLang="zh-CN" dirty="0"/>
              <a:t>systems, </a:t>
            </a:r>
            <a:r>
              <a:rPr lang="en-US" dirty="0"/>
              <a:t>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7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Seek, Rotate, </a:t>
            </a:r>
            <a:r>
              <a:rPr lang="en-US" b="1" i="1" dirty="0"/>
              <a:t>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fast — depends on RPM and sector density.</a:t>
            </a:r>
          </a:p>
          <a:p>
            <a:endParaRPr lang="en-US" dirty="0"/>
          </a:p>
          <a:p>
            <a:r>
              <a:rPr lang="en-US" dirty="0"/>
              <a:t>100+ MB/s is typical.</a:t>
            </a:r>
          </a:p>
          <a:p>
            <a:endParaRPr lang="en-US" dirty="0"/>
          </a:p>
          <a:p>
            <a:r>
              <a:rPr lang="en-US" dirty="0"/>
              <a:t>1s / 100 MB = 10 </a:t>
            </a:r>
            <a:r>
              <a:rPr lang="en-US" dirty="0" err="1"/>
              <a:t>ms</a:t>
            </a:r>
            <a:r>
              <a:rPr lang="en-US" dirty="0"/>
              <a:t> / MB = 4.9 us / sector (assuming 512-byte sector)</a:t>
            </a:r>
          </a:p>
        </p:txBody>
      </p:sp>
    </p:spTree>
    <p:extLst>
      <p:ext uri="{BB962C8B-B14F-4D97-AF65-F5344CB8AC3E}">
        <p14:creationId xmlns:p14="http://schemas.microsoft.com/office/powerpoint/2010/main" val="161277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So…</a:t>
            </a:r>
          </a:p>
          <a:p>
            <a:pPr lvl="1"/>
            <a:r>
              <a:rPr lang="en-US" dirty="0"/>
              <a:t>seeks are slow</a:t>
            </a:r>
          </a:p>
          <a:p>
            <a:pPr lvl="1"/>
            <a:r>
              <a:rPr lang="en-US" dirty="0"/>
              <a:t>rotations are slow</a:t>
            </a:r>
          </a:p>
          <a:p>
            <a:pPr lvl="1"/>
            <a:r>
              <a:rPr lang="en-US" dirty="0"/>
              <a:t>transfers are fast</a:t>
            </a:r>
          </a:p>
          <a:p>
            <a:endParaRPr lang="en-US" dirty="0"/>
          </a:p>
          <a:p>
            <a:r>
              <a:rPr lang="en-US" dirty="0"/>
              <a:t>What kind of workload is fastest for disks?</a:t>
            </a:r>
          </a:p>
          <a:p>
            <a:pPr lvl="1"/>
            <a:r>
              <a:rPr lang="en-US" b="1" dirty="0"/>
              <a:t>Sequential</a:t>
            </a:r>
            <a:r>
              <a:rPr lang="en-US" dirty="0"/>
              <a:t>: access sectors in order (transfer dominated)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: access sectors arbitrarily (</a:t>
            </a:r>
            <a:r>
              <a:rPr lang="en-US" dirty="0" err="1"/>
              <a:t>seek+rotation</a:t>
            </a:r>
            <a:r>
              <a:rPr lang="en-US" dirty="0"/>
              <a:t> dominated)</a:t>
            </a:r>
          </a:p>
        </p:txBody>
      </p:sp>
    </p:spTree>
    <p:extLst>
      <p:ext uri="{BB962C8B-B14F-4D97-AF65-F5344CB8AC3E}">
        <p14:creationId xmlns:p14="http://schemas.microsoft.com/office/powerpoint/2010/main" val="17740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One Disk?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many disks — why?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altLang="zh-CN" dirty="0"/>
              <a:t>r</a:t>
            </a:r>
            <a:r>
              <a:rPr lang="en-US" dirty="0"/>
              <a:t>eliability</a:t>
            </a:r>
          </a:p>
          <a:p>
            <a:endParaRPr lang="en-US" dirty="0"/>
          </a:p>
          <a:p>
            <a:r>
              <a:rPr lang="en-US" dirty="0"/>
              <a:t>Challenge: most file systems work on only one disk.</a:t>
            </a:r>
          </a:p>
        </p:txBody>
      </p:sp>
    </p:spTree>
    <p:extLst>
      <p:ext uri="{BB962C8B-B14F-4D97-AF65-F5344CB8AC3E}">
        <p14:creationId xmlns:p14="http://schemas.microsoft.com/office/powerpoint/2010/main" val="222262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D93655-EA54-8546-A7C9-AE773D8C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5" y="0"/>
            <a:ext cx="7322315" cy="6533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1B876-56A5-8549-8806-0BD156F047AF}"/>
              </a:ext>
            </a:extLst>
          </p:cNvPr>
          <p:cNvSpPr txBox="1"/>
          <p:nvPr/>
        </p:nvSpPr>
        <p:spPr>
          <a:xfrm>
            <a:off x="3182588" y="6533758"/>
            <a:ext cx="3741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“A Case for Redundant Arrays of Inexpensive Disks”, Patterson, et al.</a:t>
            </a:r>
          </a:p>
        </p:txBody>
      </p:sp>
    </p:spTree>
    <p:extLst>
      <p:ext uri="{BB962C8B-B14F-4D97-AF65-F5344CB8AC3E}">
        <p14:creationId xmlns:p14="http://schemas.microsoft.com/office/powerpoint/2010/main" val="36710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JBOD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JBOD: Just a Bunch Of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is smart, stores different files on different file systems.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64288" y="3417365"/>
            <a:ext cx="4415424" cy="425885"/>
            <a:chOff x="2364288" y="3469710"/>
            <a:chExt cx="4415424" cy="425885"/>
          </a:xfrm>
        </p:grpSpPr>
        <p:sp>
          <p:nvSpPr>
            <p:cNvPr id="4" name="Rectangle 3"/>
            <p:cNvSpPr/>
            <p:nvPr/>
          </p:nvSpPr>
          <p:spPr>
            <a:xfrm>
              <a:off x="2364288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06452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8616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0781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1865" y="4058434"/>
            <a:ext cx="4340268" cy="394569"/>
            <a:chOff x="2401865" y="4058434"/>
            <a:chExt cx="4340268" cy="394569"/>
          </a:xfrm>
        </p:grpSpPr>
        <p:sp>
          <p:nvSpPr>
            <p:cNvPr id="11" name="Flowchart: Magnetic Disk 10"/>
            <p:cNvSpPr/>
            <p:nvPr/>
          </p:nvSpPr>
          <p:spPr>
            <a:xfrm>
              <a:off x="2401865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6128357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886193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3644029" y="4064697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64288" y="2776297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6927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RAID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RAID: Redundant Array of Inexpensive Disks</a:t>
            </a:r>
          </a:p>
          <a:p>
            <a:pPr lvl="1"/>
            <a:r>
              <a:rPr lang="en-US" dirty="0"/>
              <a:t>Transparent and deployable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Capacity and performance</a:t>
            </a:r>
          </a:p>
          <a:p>
            <a:pPr lvl="1"/>
            <a:r>
              <a:rPr lang="en-US" dirty="0"/>
              <a:t>Reliability?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4288" y="3370689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4287" y="3965081"/>
            <a:ext cx="4415425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RAID Disk Controller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01865" y="4559474"/>
            <a:ext cx="4340268" cy="394569"/>
            <a:chOff x="2401865" y="4559474"/>
            <a:chExt cx="4340268" cy="394569"/>
          </a:xfrm>
        </p:grpSpPr>
        <p:sp>
          <p:nvSpPr>
            <p:cNvPr id="9" name="Flowchart: Magnetic Disk 8"/>
            <p:cNvSpPr/>
            <p:nvPr/>
          </p:nvSpPr>
          <p:spPr>
            <a:xfrm>
              <a:off x="2401865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6128357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886193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3644029" y="4565737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64288" y="2776297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957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1328</Words>
  <Application>Microsoft Macintosh PowerPoint</Application>
  <PresentationFormat>On-screen Show (4:3)</PresentationFormat>
  <Paragraphs>346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Lecture 15 Persistence More Hardware: RAID</vt:lpstr>
      <vt:lpstr>Seek, Rotate, Transfer</vt:lpstr>
      <vt:lpstr>Seek, Rotate, Transfer</vt:lpstr>
      <vt:lpstr>Seek, Rotate, Transfer</vt:lpstr>
      <vt:lpstr>Workload</vt:lpstr>
      <vt:lpstr>Only One Disk?</vt:lpstr>
      <vt:lpstr>PowerPoint Presentation</vt:lpstr>
      <vt:lpstr>Solution 1: JBOD </vt:lpstr>
      <vt:lpstr>Solution 2: RAID </vt:lpstr>
      <vt:lpstr>Why Inexpensive Disks? </vt:lpstr>
      <vt:lpstr>General Strategy </vt:lpstr>
      <vt:lpstr>Redundancy </vt:lpstr>
      <vt:lpstr>PowerPoint Presentation</vt:lpstr>
      <vt:lpstr>Reasoning About RAID</vt:lpstr>
      <vt:lpstr>RAID-0: Striping</vt:lpstr>
      <vt:lpstr>RAID-0 with 4 disks </vt:lpstr>
      <vt:lpstr>Chunk Size</vt:lpstr>
      <vt:lpstr>RAID-0: Analysis</vt:lpstr>
      <vt:lpstr>RAID-0: Analysis</vt:lpstr>
      <vt:lpstr>RAID-1: Mirroring</vt:lpstr>
      <vt:lpstr>4 disks </vt:lpstr>
      <vt:lpstr>Assumptions </vt:lpstr>
      <vt:lpstr>RAID-1: Analysis</vt:lpstr>
      <vt:lpstr>RAID-1: Throughput </vt:lpstr>
      <vt:lpstr>Crashes</vt:lpstr>
      <vt:lpstr>Consistent-update problem</vt:lpstr>
      <vt:lpstr>RAID-4 with 5 disks </vt:lpstr>
      <vt:lpstr>RAID-4: Analysis </vt:lpstr>
      <vt:lpstr>RAID-4: Throughput</vt:lpstr>
      <vt:lpstr>RAID-5 </vt:lpstr>
      <vt:lpstr>RAID-5: Analysis </vt:lpstr>
      <vt:lpstr>RAID-5: Throughput</vt:lpstr>
      <vt:lpstr>All RAID </vt:lpstr>
      <vt:lpstr>All RAID </vt:lpstr>
      <vt:lpstr>All RAID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PATRICK MORRISON</cp:lastModifiedBy>
  <cp:revision>98</cp:revision>
  <dcterms:created xsi:type="dcterms:W3CDTF">2015-03-22T06:36:00Z</dcterms:created>
  <dcterms:modified xsi:type="dcterms:W3CDTF">2019-10-22T23:41:39Z</dcterms:modified>
</cp:coreProperties>
</file>